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5"/>
  </p:notesMasterIdLst>
  <p:sldIdLst>
    <p:sldId id="257" r:id="rId2"/>
    <p:sldId id="332" r:id="rId3"/>
    <p:sldId id="258" r:id="rId4"/>
    <p:sldId id="262" r:id="rId5"/>
    <p:sldId id="259" r:id="rId6"/>
    <p:sldId id="261" r:id="rId7"/>
    <p:sldId id="265" r:id="rId8"/>
    <p:sldId id="334" r:id="rId9"/>
    <p:sldId id="278" r:id="rId10"/>
    <p:sldId id="285" r:id="rId11"/>
    <p:sldId id="281" r:id="rId12"/>
    <p:sldId id="280" r:id="rId13"/>
    <p:sldId id="284" r:id="rId14"/>
    <p:sldId id="282" r:id="rId15"/>
    <p:sldId id="279" r:id="rId16"/>
    <p:sldId id="287" r:id="rId17"/>
    <p:sldId id="288" r:id="rId18"/>
    <p:sldId id="335" r:id="rId19"/>
    <p:sldId id="290" r:id="rId20"/>
    <p:sldId id="291" r:id="rId21"/>
    <p:sldId id="336" r:id="rId22"/>
    <p:sldId id="295" r:id="rId23"/>
    <p:sldId id="338" r:id="rId24"/>
    <p:sldId id="293" r:id="rId25"/>
    <p:sldId id="294" r:id="rId26"/>
    <p:sldId id="337" r:id="rId27"/>
    <p:sldId id="340" r:id="rId28"/>
    <p:sldId id="339" r:id="rId29"/>
    <p:sldId id="296" r:id="rId30"/>
    <p:sldId id="297" r:id="rId31"/>
    <p:sldId id="341" r:id="rId32"/>
    <p:sldId id="350" r:id="rId33"/>
    <p:sldId id="348" r:id="rId34"/>
    <p:sldId id="349" r:id="rId35"/>
    <p:sldId id="351" r:id="rId36"/>
    <p:sldId id="352" r:id="rId37"/>
    <p:sldId id="353" r:id="rId38"/>
    <p:sldId id="346" r:id="rId39"/>
    <p:sldId id="347" r:id="rId40"/>
    <p:sldId id="354" r:id="rId41"/>
    <p:sldId id="299" r:id="rId42"/>
    <p:sldId id="300" r:id="rId43"/>
    <p:sldId id="355" r:id="rId44"/>
    <p:sldId id="301" r:id="rId45"/>
    <p:sldId id="302" r:id="rId46"/>
    <p:sldId id="303" r:id="rId47"/>
    <p:sldId id="308" r:id="rId48"/>
    <p:sldId id="309" r:id="rId49"/>
    <p:sldId id="359" r:id="rId50"/>
    <p:sldId id="360" r:id="rId51"/>
    <p:sldId id="361" r:id="rId52"/>
    <p:sldId id="362" r:id="rId53"/>
    <p:sldId id="365" r:id="rId54"/>
    <p:sldId id="369" r:id="rId55"/>
    <p:sldId id="370" r:id="rId56"/>
    <p:sldId id="363" r:id="rId57"/>
    <p:sldId id="364" r:id="rId58"/>
    <p:sldId id="366" r:id="rId59"/>
    <p:sldId id="314" r:id="rId60"/>
    <p:sldId id="312" r:id="rId61"/>
    <p:sldId id="313" r:id="rId62"/>
    <p:sldId id="315" r:id="rId63"/>
    <p:sldId id="316" r:id="rId64"/>
    <p:sldId id="317" r:id="rId65"/>
    <p:sldId id="318" r:id="rId66"/>
    <p:sldId id="319" r:id="rId67"/>
    <p:sldId id="320" r:id="rId68"/>
    <p:sldId id="321" r:id="rId69"/>
    <p:sldId id="322" r:id="rId70"/>
    <p:sldId id="323" r:id="rId71"/>
    <p:sldId id="371" r:id="rId72"/>
    <p:sldId id="372" r:id="rId73"/>
    <p:sldId id="324" r:id="rId7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66CCFF"/>
    <a:srgbClr val="FFBF61"/>
    <a:srgbClr val="FFB3D9"/>
    <a:srgbClr val="FFB1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14D9FF-0DF4-4F06-A19A-02A424646DAE}" type="datetimeFigureOut">
              <a:rPr lang="en-GB" smtClean="0"/>
              <a:t>05/01/2023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B9633C-A905-4142-B65D-57FA0D3D4299}" type="slidenum">
              <a:rPr lang="en-GB" smtClean="0"/>
              <a:t>‹#›</a:t>
            </a:fld>
            <a:endParaRPr lang="en-GB"/>
          </a:p>
        </p:txBody>
      </p:sp>
    </p:spTree>
    <p:extLst>
      <p:ext uri="{BB962C8B-B14F-4D97-AF65-F5344CB8AC3E}">
        <p14:creationId xmlns:p14="http://schemas.microsoft.com/office/powerpoint/2010/main" val="3580363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7A84B0AD-E1B8-4DEF-9B6A-5E0E78944EFD}" type="datetimeFigureOut">
              <a:rPr lang="en-GB" smtClean="0"/>
              <a:t>05/01/2023</a:t>
            </a:fld>
            <a:endParaRPr lang="en-GB"/>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GB"/>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04E0F82D-50F7-4CF1-B700-65CEA6D94A71}" type="slidenum">
              <a:rPr lang="en-GB" smtClean="0"/>
              <a:t>‹#›</a:t>
            </a:fld>
            <a:endParaRPr lang="en-GB"/>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9952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84B0AD-E1B8-4DEF-9B6A-5E0E78944EFD}" type="datetimeFigureOut">
              <a:rPr lang="en-GB" smtClean="0"/>
              <a:t>05/01/2023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E0F82D-50F7-4CF1-B700-65CEA6D94A71}" type="slidenum">
              <a:rPr lang="en-GB" smtClean="0"/>
              <a:t>‹#›</a:t>
            </a:fld>
            <a:endParaRPr lang="en-GB"/>
          </a:p>
        </p:txBody>
      </p:sp>
    </p:spTree>
    <p:extLst>
      <p:ext uri="{BB962C8B-B14F-4D97-AF65-F5344CB8AC3E}">
        <p14:creationId xmlns:p14="http://schemas.microsoft.com/office/powerpoint/2010/main" val="3764633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84B0AD-E1B8-4DEF-9B6A-5E0E78944EFD}" type="datetimeFigureOut">
              <a:rPr lang="en-GB" smtClean="0"/>
              <a:t>05/01/2023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E0F82D-50F7-4CF1-B700-65CEA6D94A71}" type="slidenum">
              <a:rPr lang="en-GB" smtClean="0"/>
              <a:t>‹#›</a:t>
            </a:fld>
            <a:endParaRPr lang="en-GB"/>
          </a:p>
        </p:txBody>
      </p:sp>
    </p:spTree>
    <p:extLst>
      <p:ext uri="{BB962C8B-B14F-4D97-AF65-F5344CB8AC3E}">
        <p14:creationId xmlns:p14="http://schemas.microsoft.com/office/powerpoint/2010/main" val="960468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84B0AD-E1B8-4DEF-9B6A-5E0E78944EFD}" type="datetimeFigureOut">
              <a:rPr lang="en-GB" smtClean="0"/>
              <a:t>05/01/2023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E0F82D-50F7-4CF1-B700-65CEA6D94A71}" type="slidenum">
              <a:rPr lang="en-GB" smtClean="0"/>
              <a:t>‹#›</a:t>
            </a:fld>
            <a:endParaRPr lang="en-GB"/>
          </a:p>
        </p:txBody>
      </p:sp>
    </p:spTree>
    <p:extLst>
      <p:ext uri="{BB962C8B-B14F-4D97-AF65-F5344CB8AC3E}">
        <p14:creationId xmlns:p14="http://schemas.microsoft.com/office/powerpoint/2010/main" val="3741034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A84B0AD-E1B8-4DEF-9B6A-5E0E78944EFD}" type="datetimeFigureOut">
              <a:rPr lang="en-GB" smtClean="0"/>
              <a:t>05/01/2023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4E0F82D-50F7-4CF1-B700-65CEA6D94A71}" type="slidenum">
              <a:rPr lang="en-GB" smtClean="0"/>
              <a:t>‹#›</a:t>
            </a:fld>
            <a:endParaRPr lang="en-GB"/>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9965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A84B0AD-E1B8-4DEF-9B6A-5E0E78944EFD}" type="datetimeFigureOut">
              <a:rPr lang="en-GB" smtClean="0"/>
              <a:t>05/01/2023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4E0F82D-50F7-4CF1-B700-65CEA6D94A71}" type="slidenum">
              <a:rPr lang="en-GB" smtClean="0"/>
              <a:t>‹#›</a:t>
            </a:fld>
            <a:endParaRPr lang="en-GB"/>
          </a:p>
        </p:txBody>
      </p:sp>
    </p:spTree>
    <p:extLst>
      <p:ext uri="{BB962C8B-B14F-4D97-AF65-F5344CB8AC3E}">
        <p14:creationId xmlns:p14="http://schemas.microsoft.com/office/powerpoint/2010/main" val="4090178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A84B0AD-E1B8-4DEF-9B6A-5E0E78944EFD}" type="datetimeFigureOut">
              <a:rPr lang="en-GB" smtClean="0"/>
              <a:t>05/01/2023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4E0F82D-50F7-4CF1-B700-65CEA6D94A71}" type="slidenum">
              <a:rPr lang="en-GB" smtClean="0"/>
              <a:t>‹#›</a:t>
            </a:fld>
            <a:endParaRPr lang="en-GB"/>
          </a:p>
        </p:txBody>
      </p:sp>
    </p:spTree>
    <p:extLst>
      <p:ext uri="{BB962C8B-B14F-4D97-AF65-F5344CB8AC3E}">
        <p14:creationId xmlns:p14="http://schemas.microsoft.com/office/powerpoint/2010/main" val="3190616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84B0AD-E1B8-4DEF-9B6A-5E0E78944EFD}" type="datetimeFigureOut">
              <a:rPr lang="en-GB" smtClean="0"/>
              <a:t>05/01/2023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4E0F82D-50F7-4CF1-B700-65CEA6D94A71}" type="slidenum">
              <a:rPr lang="en-GB" smtClean="0"/>
              <a:t>‹#›</a:t>
            </a:fld>
            <a:endParaRPr lang="en-GB"/>
          </a:p>
        </p:txBody>
      </p:sp>
    </p:spTree>
    <p:extLst>
      <p:ext uri="{BB962C8B-B14F-4D97-AF65-F5344CB8AC3E}">
        <p14:creationId xmlns:p14="http://schemas.microsoft.com/office/powerpoint/2010/main" val="2224727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84B0AD-E1B8-4DEF-9B6A-5E0E78944EFD}" type="datetimeFigureOut">
              <a:rPr lang="en-GB" smtClean="0"/>
              <a:t>05/01/2023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4E0F82D-50F7-4CF1-B700-65CEA6D94A71}" type="slidenum">
              <a:rPr lang="en-GB" smtClean="0"/>
              <a:t>‹#›</a:t>
            </a:fld>
            <a:endParaRPr lang="en-GB"/>
          </a:p>
        </p:txBody>
      </p:sp>
    </p:spTree>
    <p:extLst>
      <p:ext uri="{BB962C8B-B14F-4D97-AF65-F5344CB8AC3E}">
        <p14:creationId xmlns:p14="http://schemas.microsoft.com/office/powerpoint/2010/main" val="1872713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A84B0AD-E1B8-4DEF-9B6A-5E0E78944EFD}" type="datetimeFigureOut">
              <a:rPr lang="en-GB" smtClean="0"/>
              <a:t>05/01/2023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4E0F82D-50F7-4CF1-B700-65CEA6D94A71}" type="slidenum">
              <a:rPr lang="en-GB" smtClean="0"/>
              <a:t>‹#›</a:t>
            </a:fld>
            <a:endParaRPr lang="en-GB"/>
          </a:p>
        </p:txBody>
      </p:sp>
    </p:spTree>
    <p:extLst>
      <p:ext uri="{BB962C8B-B14F-4D97-AF65-F5344CB8AC3E}">
        <p14:creationId xmlns:p14="http://schemas.microsoft.com/office/powerpoint/2010/main" val="3801226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A84B0AD-E1B8-4DEF-9B6A-5E0E78944EFD}" type="datetimeFigureOut">
              <a:rPr lang="en-GB" smtClean="0"/>
              <a:t>05/01/2023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4E0F82D-50F7-4CF1-B700-65CEA6D94A71}" type="slidenum">
              <a:rPr lang="en-GB" smtClean="0"/>
              <a:t>‹#›</a:t>
            </a:fld>
            <a:endParaRPr lang="en-GB"/>
          </a:p>
        </p:txBody>
      </p:sp>
    </p:spTree>
    <p:extLst>
      <p:ext uri="{BB962C8B-B14F-4D97-AF65-F5344CB8AC3E}">
        <p14:creationId xmlns:p14="http://schemas.microsoft.com/office/powerpoint/2010/main" val="4165357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7A84B0AD-E1B8-4DEF-9B6A-5E0E78944EFD}" type="datetimeFigureOut">
              <a:rPr lang="en-GB" smtClean="0"/>
              <a:t>05/01/2023</a:t>
            </a:fld>
            <a:endParaRPr lang="en-GB"/>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GB"/>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04E0F82D-50F7-4CF1-B700-65CEA6D94A71}" type="slidenum">
              <a:rPr lang="en-GB" smtClean="0"/>
              <a:t>‹#›</a:t>
            </a:fld>
            <a:endParaRPr lang="en-GB"/>
          </a:p>
        </p:txBody>
      </p:sp>
    </p:spTree>
    <p:extLst>
      <p:ext uri="{BB962C8B-B14F-4D97-AF65-F5344CB8AC3E}">
        <p14:creationId xmlns:p14="http://schemas.microsoft.com/office/powerpoint/2010/main" val="15830769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C72uZIe85VI" TargetMode="External"/><Relationship Id="rId2" Type="http://schemas.openxmlformats.org/officeDocument/2006/relationships/hyperlink" Target="https://www.youtube.com/watch?v=8TxmxfonS0I" TargetMode="Externa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www.nhs.uk/pregnancy/keeping-well/exercise/"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nhs.uk/pregnancy/week-by-week/1-to-12/12-weeks/" TargetMode="External"/><Relationship Id="rId2" Type="http://schemas.openxmlformats.org/officeDocument/2006/relationships/hyperlink" Target="https://www.nhs.uk/pregnancy/labour-and-birth/preparing-for-the-birth/where-to-give-birth-the-options/"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Yr7sObI8XGw"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45.jpeg"/></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9.png"/></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65960" y="519205"/>
            <a:ext cx="8580120" cy="3060018"/>
          </a:xfrm>
        </p:spPr>
        <p:txBody>
          <a:bodyPr>
            <a:noAutofit/>
          </a:bodyPr>
          <a:lstStyle/>
          <a:p>
            <a:pPr algn="l"/>
            <a:r>
              <a:rPr lang="en-GB" sz="4000" b="1" u="sng" dirty="0" smtClean="0">
                <a:latin typeface="Arial" panose="020B0604020202020204" pitchFamily="34" charset="0"/>
                <a:cs typeface="Arial" panose="020B0604020202020204" pitchFamily="34" charset="0"/>
              </a:rPr>
              <a:t>Topic Area </a:t>
            </a:r>
            <a:r>
              <a:rPr lang="en-GB" sz="4000" u="sng" dirty="0">
                <a:latin typeface="Arial" panose="020B0604020202020204" pitchFamily="34" charset="0"/>
                <a:cs typeface="Arial" panose="020B0604020202020204" pitchFamily="34" charset="0"/>
              </a:rPr>
              <a:t>2</a:t>
            </a:r>
            <a:r>
              <a:rPr lang="en-GB" sz="4000" b="1" u="sng" dirty="0" smtClean="0">
                <a:latin typeface="Arial" panose="020B0604020202020204" pitchFamily="34" charset="0"/>
                <a:cs typeface="Arial" panose="020B0604020202020204" pitchFamily="34" charset="0"/>
              </a:rPr>
              <a:t>:</a:t>
            </a:r>
            <a:r>
              <a:rPr lang="en-GB" sz="4000" b="1" u="sng" dirty="0">
                <a:latin typeface="Arial" panose="020B0604020202020204" pitchFamily="34" charset="0"/>
                <a:cs typeface="Arial" panose="020B0604020202020204" pitchFamily="34" charset="0"/>
              </a:rPr>
              <a:t/>
            </a:r>
            <a:br>
              <a:rPr lang="en-GB" sz="4000" b="1" u="sng" dirty="0">
                <a:latin typeface="Arial" panose="020B0604020202020204" pitchFamily="34" charset="0"/>
                <a:cs typeface="Arial" panose="020B0604020202020204" pitchFamily="34" charset="0"/>
              </a:rPr>
            </a:br>
            <a:r>
              <a:rPr lang="en-GB" sz="4000" b="1" u="sng" dirty="0" smtClean="0">
                <a:latin typeface="Arial" panose="020B0604020202020204" pitchFamily="34" charset="0"/>
                <a:cs typeface="Arial" panose="020B0604020202020204" pitchFamily="34" charset="0"/>
              </a:rPr>
              <a:t/>
            </a:r>
            <a:br>
              <a:rPr lang="en-GB" sz="4000" b="1" u="sng" dirty="0" smtClean="0">
                <a:latin typeface="Arial" panose="020B0604020202020204" pitchFamily="34" charset="0"/>
                <a:cs typeface="Arial" panose="020B0604020202020204" pitchFamily="34" charset="0"/>
              </a:rPr>
            </a:br>
            <a:r>
              <a:rPr lang="en-GB" sz="4000" dirty="0"/>
              <a:t>Antenatal care and </a:t>
            </a:r>
            <a:r>
              <a:rPr lang="en-GB" sz="4000" dirty="0" smtClean="0"/>
              <a:t>preparation </a:t>
            </a:r>
            <a:r>
              <a:rPr lang="en-GB" sz="4000" dirty="0"/>
              <a:t>for birth</a:t>
            </a:r>
            <a:endParaRPr lang="en-GB" sz="4000"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965960" y="3906838"/>
            <a:ext cx="9144000" cy="586785"/>
          </a:xfrm>
        </p:spPr>
        <p:txBody>
          <a:bodyPr/>
          <a:lstStyle/>
          <a:p>
            <a:pPr algn="l"/>
            <a:r>
              <a:rPr lang="en-GB" dirty="0">
                <a:latin typeface="Arial" panose="020B0604020202020204" pitchFamily="34" charset="0"/>
                <a:cs typeface="Arial" panose="020B0604020202020204" pitchFamily="34" charset="0"/>
              </a:rPr>
              <a:t>Unit </a:t>
            </a:r>
            <a:r>
              <a:rPr lang="en-GB" dirty="0" smtClean="0">
                <a:latin typeface="Arial" panose="020B0604020202020204" pitchFamily="34" charset="0"/>
                <a:cs typeface="Arial" panose="020B0604020202020204" pitchFamily="34" charset="0"/>
              </a:rPr>
              <a:t>R057: </a:t>
            </a:r>
            <a:r>
              <a:rPr lang="en-GB" dirty="0">
                <a:latin typeface="Arial" panose="020B0604020202020204" pitchFamily="34" charset="0"/>
                <a:cs typeface="Arial" panose="020B0604020202020204" pitchFamily="34" charset="0"/>
              </a:rPr>
              <a:t>Health and well-being for child development</a:t>
            </a:r>
          </a:p>
        </p:txBody>
      </p:sp>
    </p:spTree>
    <p:extLst>
      <p:ext uri="{BB962C8B-B14F-4D97-AF65-F5344CB8AC3E}">
        <p14:creationId xmlns:p14="http://schemas.microsoft.com/office/powerpoint/2010/main" val="172287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48AB0-B0D9-4773-917B-9A65E019D1EA}"/>
              </a:ext>
            </a:extLst>
          </p:cNvPr>
          <p:cNvSpPr>
            <a:spLocks noGrp="1"/>
          </p:cNvSpPr>
          <p:nvPr>
            <p:ph type="title"/>
          </p:nvPr>
        </p:nvSpPr>
        <p:spPr/>
        <p:txBody>
          <a:bodyPr/>
          <a:lstStyle/>
          <a:p>
            <a:r>
              <a:rPr lang="en-GB" dirty="0"/>
              <a:t>Baby’s heartbeat</a:t>
            </a:r>
          </a:p>
        </p:txBody>
      </p:sp>
      <p:sp>
        <p:nvSpPr>
          <p:cNvPr id="3" name="Content Placeholder 2">
            <a:extLst>
              <a:ext uri="{FF2B5EF4-FFF2-40B4-BE49-F238E27FC236}">
                <a16:creationId xmlns:a16="http://schemas.microsoft.com/office/drawing/2014/main" id="{0CCCBC79-221F-443F-85BD-98B01A95B80E}"/>
              </a:ext>
            </a:extLst>
          </p:cNvPr>
          <p:cNvSpPr>
            <a:spLocks noGrp="1"/>
          </p:cNvSpPr>
          <p:nvPr>
            <p:ph idx="1"/>
          </p:nvPr>
        </p:nvSpPr>
        <p:spPr>
          <a:xfrm>
            <a:off x="1143000" y="2316725"/>
            <a:ext cx="5507181" cy="3437530"/>
          </a:xfrm>
        </p:spPr>
        <p:txBody>
          <a:bodyPr/>
          <a:lstStyle/>
          <a:p>
            <a:pPr>
              <a:buClr>
                <a:srgbClr val="006600"/>
              </a:buClr>
              <a:buSzPct val="100000"/>
              <a:buFont typeface="Arial" panose="020B0604020202020204" pitchFamily="34" charset="0"/>
              <a:buChar char="•"/>
            </a:pPr>
            <a:r>
              <a:rPr lang="en-GB" dirty="0"/>
              <a:t>The heartbeat is checked and monitored to confirm that the baby is alive. </a:t>
            </a:r>
          </a:p>
          <a:p>
            <a:pPr>
              <a:buClr>
                <a:srgbClr val="006600"/>
              </a:buClr>
              <a:buSzPct val="100000"/>
              <a:buFont typeface="Arial" panose="020B0604020202020204" pitchFamily="34" charset="0"/>
              <a:buChar char="•"/>
            </a:pPr>
            <a:endParaRPr lang="en-GB" dirty="0"/>
          </a:p>
          <a:p>
            <a:pPr>
              <a:buClr>
                <a:srgbClr val="006600"/>
              </a:buClr>
              <a:buSzPct val="100000"/>
              <a:buFont typeface="Arial" panose="020B0604020202020204" pitchFamily="34" charset="0"/>
              <a:buChar char="•"/>
            </a:pPr>
            <a:r>
              <a:rPr lang="en-GB" dirty="0"/>
              <a:t>The midwife/ doctor will also listen to hear if the heartbeat is normal/healthy. </a:t>
            </a:r>
          </a:p>
          <a:p>
            <a:pPr>
              <a:buClr>
                <a:srgbClr val="006600"/>
              </a:buClr>
              <a:buSzPct val="100000"/>
              <a:buFont typeface="Arial" panose="020B0604020202020204" pitchFamily="34" charset="0"/>
              <a:buChar char="•"/>
            </a:pPr>
            <a:endParaRPr lang="en-GB" dirty="0"/>
          </a:p>
          <a:p>
            <a:pPr>
              <a:buClr>
                <a:srgbClr val="006600"/>
              </a:buClr>
              <a:buSzPct val="100000"/>
              <a:buFont typeface="Arial" panose="020B0604020202020204" pitchFamily="34" charset="0"/>
              <a:buChar char="•"/>
            </a:pPr>
            <a:r>
              <a:rPr lang="en-GB" dirty="0"/>
              <a:t>The expected heartbeat of an unborn baby is 110 – 160 beats per minute. </a:t>
            </a:r>
          </a:p>
        </p:txBody>
      </p:sp>
      <p:pic>
        <p:nvPicPr>
          <p:cNvPr id="4" name="Picture 4" descr="All about ultrasound scans in pregnancy | Cells4Life">
            <a:extLst>
              <a:ext uri="{FF2B5EF4-FFF2-40B4-BE49-F238E27FC236}">
                <a16:creationId xmlns:a16="http://schemas.microsoft.com/office/drawing/2014/main" id="{55EB1105-35E6-4716-ADFA-D66FC138DA9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1285" y="525447"/>
            <a:ext cx="4083262" cy="27208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l="1380" t="18605" r="1785" b="19383"/>
          <a:stretch/>
        </p:blipFill>
        <p:spPr>
          <a:xfrm>
            <a:off x="7231285" y="3422795"/>
            <a:ext cx="4083262" cy="2941766"/>
          </a:xfrm>
          <a:prstGeom prst="rect">
            <a:avLst/>
          </a:prstGeom>
        </p:spPr>
      </p:pic>
    </p:spTree>
    <p:extLst>
      <p:ext uri="{BB962C8B-B14F-4D97-AF65-F5344CB8AC3E}">
        <p14:creationId xmlns:p14="http://schemas.microsoft.com/office/powerpoint/2010/main" val="264939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circle(in)">
                                      <p:cBhvr>
                                        <p:cTn id="30" dur="20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3433A3-3180-4CB5-876A-371B2FB81E20}"/>
              </a:ext>
            </a:extLst>
          </p:cNvPr>
          <p:cNvSpPr>
            <a:spLocks noGrp="1"/>
          </p:cNvSpPr>
          <p:nvPr>
            <p:ph idx="1"/>
          </p:nvPr>
        </p:nvSpPr>
        <p:spPr>
          <a:xfrm>
            <a:off x="1143001" y="2163416"/>
            <a:ext cx="5756563" cy="4038600"/>
          </a:xfrm>
        </p:spPr>
        <p:txBody>
          <a:bodyPr>
            <a:normAutofit lnSpcReduction="10000"/>
          </a:bodyPr>
          <a:lstStyle/>
          <a:p>
            <a:pPr>
              <a:buClr>
                <a:srgbClr val="006600"/>
              </a:buClr>
              <a:buSzPct val="100000"/>
              <a:buFont typeface="Arial" panose="020B0604020202020204" pitchFamily="34" charset="0"/>
              <a:buChar char="•"/>
            </a:pPr>
            <a:r>
              <a:rPr lang="en-GB" dirty="0"/>
              <a:t> A baseline BP measurement is </a:t>
            </a:r>
            <a:r>
              <a:rPr lang="en-GB" dirty="0" smtClean="0"/>
              <a:t>taken and this will be compared to other measurements taken during pregnancy.</a:t>
            </a:r>
            <a:endParaRPr lang="en-GB" dirty="0"/>
          </a:p>
          <a:p>
            <a:pPr>
              <a:buClr>
                <a:srgbClr val="006600"/>
              </a:buClr>
              <a:buSzPct val="100000"/>
              <a:buFont typeface="Arial" panose="020B0604020202020204" pitchFamily="34" charset="0"/>
              <a:buChar char="•"/>
            </a:pPr>
            <a:endParaRPr lang="en-GB" dirty="0"/>
          </a:p>
          <a:p>
            <a:pPr>
              <a:buClr>
                <a:srgbClr val="006600"/>
              </a:buClr>
              <a:buSzPct val="100000"/>
              <a:buFont typeface="Arial" panose="020B0604020202020204" pitchFamily="34" charset="0"/>
              <a:buChar char="•"/>
            </a:pPr>
            <a:r>
              <a:rPr lang="en-GB" dirty="0"/>
              <a:t> The average healthy BP range for a mother under 35 years old is 110/70 – 120/80.</a:t>
            </a:r>
          </a:p>
          <a:p>
            <a:pPr>
              <a:buClr>
                <a:srgbClr val="006600"/>
              </a:buClr>
              <a:buSzPct val="100000"/>
              <a:buFont typeface="Arial" panose="020B0604020202020204" pitchFamily="34" charset="0"/>
              <a:buChar char="•"/>
            </a:pPr>
            <a:endParaRPr lang="en-GB" dirty="0"/>
          </a:p>
          <a:p>
            <a:pPr>
              <a:buClr>
                <a:srgbClr val="006600"/>
              </a:buClr>
              <a:buSzPct val="100000"/>
              <a:buFont typeface="Arial" panose="020B0604020202020204" pitchFamily="34" charset="0"/>
              <a:buChar char="•"/>
            </a:pPr>
            <a:r>
              <a:rPr lang="en-GB" dirty="0"/>
              <a:t> Blood pressure above 140/90 can indicate </a:t>
            </a:r>
            <a:r>
              <a:rPr lang="en-GB" dirty="0" smtClean="0"/>
              <a:t>pre-eclampsia (a condition causing high BP and can be serious if not treated). </a:t>
            </a:r>
            <a:endParaRPr lang="en-GB" dirty="0"/>
          </a:p>
          <a:p>
            <a:pPr>
              <a:buClr>
                <a:srgbClr val="006600"/>
              </a:buClr>
              <a:buSzPct val="100000"/>
              <a:buFont typeface="Arial" panose="020B0604020202020204" pitchFamily="34" charset="0"/>
              <a:buChar char="•"/>
            </a:pPr>
            <a:endParaRPr lang="en-GB" dirty="0"/>
          </a:p>
          <a:p>
            <a:pPr>
              <a:buClr>
                <a:srgbClr val="006600"/>
              </a:buClr>
              <a:buSzPct val="100000"/>
              <a:buFont typeface="Arial" panose="020B0604020202020204" pitchFamily="34" charset="0"/>
              <a:buChar char="•"/>
            </a:pPr>
            <a:endParaRPr lang="en-GB" dirty="0"/>
          </a:p>
        </p:txBody>
      </p:sp>
      <p:sp>
        <p:nvSpPr>
          <p:cNvPr id="5" name="Title 4">
            <a:extLst>
              <a:ext uri="{FF2B5EF4-FFF2-40B4-BE49-F238E27FC236}">
                <a16:creationId xmlns:a16="http://schemas.microsoft.com/office/drawing/2014/main" id="{33DB07BC-F250-4B59-92A9-9764C2644D25}"/>
              </a:ext>
            </a:extLst>
          </p:cNvPr>
          <p:cNvSpPr>
            <a:spLocks noGrp="1"/>
          </p:cNvSpPr>
          <p:nvPr>
            <p:ph type="title"/>
          </p:nvPr>
        </p:nvSpPr>
        <p:spPr/>
        <p:txBody>
          <a:bodyPr/>
          <a:lstStyle/>
          <a:p>
            <a:r>
              <a:rPr lang="en-GB" dirty="0"/>
              <a:t>Blood pressure</a:t>
            </a:r>
          </a:p>
        </p:txBody>
      </p:sp>
      <p:pic>
        <p:nvPicPr>
          <p:cNvPr id="6" name="Google Shape;417;p30">
            <a:extLst>
              <a:ext uri="{FF2B5EF4-FFF2-40B4-BE49-F238E27FC236}">
                <a16:creationId xmlns:a16="http://schemas.microsoft.com/office/drawing/2014/main" id="{FFFC3C98-6D21-4B99-A8F7-7EE10A8AA964}"/>
              </a:ext>
            </a:extLst>
          </p:cNvPr>
          <p:cNvPicPr preferRelativeResize="0"/>
          <p:nvPr/>
        </p:nvPicPr>
        <p:blipFill rotWithShape="1">
          <a:blip r:embed="rId2">
            <a:alphaModFix/>
          </a:blip>
          <a:srcRect/>
          <a:stretch/>
        </p:blipFill>
        <p:spPr>
          <a:xfrm>
            <a:off x="7495511" y="1200387"/>
            <a:ext cx="4142882" cy="2129258"/>
          </a:xfrm>
          <a:prstGeom prst="rect">
            <a:avLst/>
          </a:prstGeom>
          <a:noFill/>
          <a:ln>
            <a:noFill/>
          </a:ln>
        </p:spPr>
      </p:pic>
      <p:pic>
        <p:nvPicPr>
          <p:cNvPr id="7" name="Google Shape;376;p25">
            <a:extLst>
              <a:ext uri="{FF2B5EF4-FFF2-40B4-BE49-F238E27FC236}">
                <a16:creationId xmlns:a16="http://schemas.microsoft.com/office/drawing/2014/main" id="{49396FA8-8BEA-4482-A0C3-361FD36C3B1A}"/>
              </a:ext>
            </a:extLst>
          </p:cNvPr>
          <p:cNvPicPr preferRelativeResize="0"/>
          <p:nvPr/>
        </p:nvPicPr>
        <p:blipFill rotWithShape="1">
          <a:blip r:embed="rId3">
            <a:alphaModFix/>
          </a:blip>
          <a:srcRect l="5155"/>
          <a:stretch/>
        </p:blipFill>
        <p:spPr>
          <a:xfrm>
            <a:off x="7742281" y="3717232"/>
            <a:ext cx="3520031" cy="2090238"/>
          </a:xfrm>
          <a:prstGeom prst="rect">
            <a:avLst/>
          </a:prstGeom>
          <a:noFill/>
          <a:ln>
            <a:noFill/>
          </a:ln>
        </p:spPr>
      </p:pic>
    </p:spTree>
    <p:extLst>
      <p:ext uri="{BB962C8B-B14F-4D97-AF65-F5344CB8AC3E}">
        <p14:creationId xmlns:p14="http://schemas.microsoft.com/office/powerpoint/2010/main" val="197701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circle(in)">
                                      <p:cBhvr>
                                        <p:cTn id="3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F43D0-85F1-4731-953A-8D43BD8DA2AE}"/>
              </a:ext>
            </a:extLst>
          </p:cNvPr>
          <p:cNvSpPr>
            <a:spLocks noGrp="1"/>
          </p:cNvSpPr>
          <p:nvPr>
            <p:ph type="title"/>
          </p:nvPr>
        </p:nvSpPr>
        <p:spPr>
          <a:xfrm>
            <a:off x="622852" y="247155"/>
            <a:ext cx="9875520" cy="1356360"/>
          </a:xfrm>
        </p:spPr>
        <p:txBody>
          <a:bodyPr/>
          <a:lstStyle/>
          <a:p>
            <a:r>
              <a:rPr lang="en-GB" dirty="0"/>
              <a:t>Blood tests</a:t>
            </a:r>
          </a:p>
        </p:txBody>
      </p:sp>
      <p:sp>
        <p:nvSpPr>
          <p:cNvPr id="5" name="Content Placeholder 4">
            <a:extLst>
              <a:ext uri="{FF2B5EF4-FFF2-40B4-BE49-F238E27FC236}">
                <a16:creationId xmlns:a16="http://schemas.microsoft.com/office/drawing/2014/main" id="{ED3D6324-0915-4B85-9E00-FF6E9BE105F9}"/>
              </a:ext>
            </a:extLst>
          </p:cNvPr>
          <p:cNvSpPr>
            <a:spLocks noGrp="1"/>
          </p:cNvSpPr>
          <p:nvPr>
            <p:ph idx="1"/>
          </p:nvPr>
        </p:nvSpPr>
        <p:spPr>
          <a:xfrm>
            <a:off x="596348" y="1497495"/>
            <a:ext cx="10389704" cy="5035826"/>
          </a:xfrm>
        </p:spPr>
        <p:txBody>
          <a:bodyPr>
            <a:normAutofit/>
          </a:bodyPr>
          <a:lstStyle/>
          <a:p>
            <a:pPr marL="45720" indent="0">
              <a:buClr>
                <a:srgbClr val="006600"/>
              </a:buClr>
              <a:buSzPct val="100000"/>
              <a:buNone/>
            </a:pPr>
            <a:r>
              <a:rPr lang="en-GB" dirty="0">
                <a:solidFill>
                  <a:srgbClr val="006600"/>
                </a:solidFill>
              </a:rPr>
              <a:t>Blood tests are carried out to check for a variety of conditions that could effect the health of the mother and baby. </a:t>
            </a:r>
          </a:p>
          <a:p>
            <a:pPr marL="45720" indent="0">
              <a:buClr>
                <a:srgbClr val="006600"/>
              </a:buClr>
              <a:buSzPct val="100000"/>
              <a:buNone/>
            </a:pPr>
            <a:endParaRPr lang="en-GB" sz="800" dirty="0"/>
          </a:p>
        </p:txBody>
      </p:sp>
      <p:graphicFrame>
        <p:nvGraphicFramePr>
          <p:cNvPr id="4" name="Table 4">
            <a:extLst>
              <a:ext uri="{FF2B5EF4-FFF2-40B4-BE49-F238E27FC236}">
                <a16:creationId xmlns:a16="http://schemas.microsoft.com/office/drawing/2014/main" id="{273A2CC6-2597-4D96-9634-0458846FE47B}"/>
              </a:ext>
            </a:extLst>
          </p:cNvPr>
          <p:cNvGraphicFramePr>
            <a:graphicFrameLocks/>
          </p:cNvGraphicFramePr>
          <p:nvPr>
            <p:extLst>
              <p:ext uri="{D42A27DB-BD31-4B8C-83A1-F6EECF244321}">
                <p14:modId xmlns:p14="http://schemas.microsoft.com/office/powerpoint/2010/main" val="3647764447"/>
              </p:ext>
            </p:extLst>
          </p:nvPr>
        </p:nvGraphicFramePr>
        <p:xfrm>
          <a:off x="596348" y="2240492"/>
          <a:ext cx="10972800" cy="4206240"/>
        </p:xfrm>
        <a:graphic>
          <a:graphicData uri="http://schemas.openxmlformats.org/drawingml/2006/table">
            <a:tbl>
              <a:tblPr bandRow="1">
                <a:tableStyleId>{3C2FFA5D-87B4-456A-9821-1D502468CF0F}</a:tableStyleId>
              </a:tblPr>
              <a:tblGrid>
                <a:gridCol w="2294025">
                  <a:extLst>
                    <a:ext uri="{9D8B030D-6E8A-4147-A177-3AD203B41FA5}">
                      <a16:colId xmlns:a16="http://schemas.microsoft.com/office/drawing/2014/main" val="1601204977"/>
                    </a:ext>
                  </a:extLst>
                </a:gridCol>
                <a:gridCol w="8678775">
                  <a:extLst>
                    <a:ext uri="{9D8B030D-6E8A-4147-A177-3AD203B41FA5}">
                      <a16:colId xmlns:a16="http://schemas.microsoft.com/office/drawing/2014/main" val="4248847960"/>
                    </a:ext>
                  </a:extLst>
                </a:gridCol>
              </a:tblGrid>
              <a:tr h="377024">
                <a:tc>
                  <a:txBody>
                    <a:bodyPr/>
                    <a:lstStyle/>
                    <a:p>
                      <a:pPr>
                        <a:buClr>
                          <a:srgbClr val="006600"/>
                        </a:buClr>
                        <a:buSzPct val="100000"/>
                        <a:buFont typeface="Arial" panose="020B0604020202020204" pitchFamily="34" charset="0"/>
                        <a:buNone/>
                      </a:pPr>
                      <a:r>
                        <a:rPr lang="en-GB" sz="2000" b="1" dirty="0">
                          <a:solidFill>
                            <a:srgbClr val="006600"/>
                          </a:solidFill>
                        </a:rPr>
                        <a:t>Anaemia</a:t>
                      </a:r>
                      <a:endParaRPr lang="en-GB" sz="2000" b="1" dirty="0"/>
                    </a:p>
                  </a:txBody>
                  <a:tcPr/>
                </a:tc>
                <a:tc>
                  <a:txBody>
                    <a:bodyPr/>
                    <a:lstStyle/>
                    <a:p>
                      <a:r>
                        <a:rPr lang="en-GB" sz="2000" b="1" dirty="0"/>
                        <a:t>a lack of iron leading to tiredness – folic acid and iron tablets may be needed. </a:t>
                      </a:r>
                    </a:p>
                  </a:txBody>
                  <a:tcPr/>
                </a:tc>
                <a:extLst>
                  <a:ext uri="{0D108BD9-81ED-4DB2-BD59-A6C34878D82A}">
                    <a16:rowId xmlns:a16="http://schemas.microsoft.com/office/drawing/2014/main" val="429317994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6600"/>
                          </a:solidFill>
                        </a:rPr>
                        <a:t>High blood sugar</a:t>
                      </a:r>
                      <a:endParaRPr lang="en-GB" sz="2000" b="1" dirty="0"/>
                    </a:p>
                  </a:txBody>
                  <a:tcPr/>
                </a:tc>
                <a:tc>
                  <a:txBody>
                    <a:bodyPr/>
                    <a:lstStyle/>
                    <a:p>
                      <a:r>
                        <a:rPr lang="en-GB" sz="2000" b="1" dirty="0"/>
                        <a:t>a sign of gestational diabetes which can develop during pregnancy and stop afterwards.</a:t>
                      </a:r>
                    </a:p>
                  </a:txBody>
                  <a:tcPr/>
                </a:tc>
                <a:extLst>
                  <a:ext uri="{0D108BD9-81ED-4DB2-BD59-A6C34878D82A}">
                    <a16:rowId xmlns:a16="http://schemas.microsoft.com/office/drawing/2014/main" val="339576019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6600"/>
                          </a:solidFill>
                        </a:rPr>
                        <a:t>Blood group</a:t>
                      </a:r>
                      <a:endParaRPr lang="en-GB" sz="2000" b="1" dirty="0"/>
                    </a:p>
                    <a:p>
                      <a:endParaRPr lang="en-GB" sz="2000" b="1" dirty="0"/>
                    </a:p>
                  </a:txBody>
                  <a:tcPr/>
                </a:tc>
                <a:tc>
                  <a:txBody>
                    <a:bodyPr/>
                    <a:lstStyle/>
                    <a:p>
                      <a:r>
                        <a:rPr lang="en-GB" sz="2000" b="1" dirty="0"/>
                        <a:t>this is checked in case a blood transfusion is needed during labour, which could be necessary if the mother has excessive bleeding</a:t>
                      </a:r>
                    </a:p>
                  </a:txBody>
                  <a:tcPr/>
                </a:tc>
                <a:extLst>
                  <a:ext uri="{0D108BD9-81ED-4DB2-BD59-A6C34878D82A}">
                    <a16:rowId xmlns:a16="http://schemas.microsoft.com/office/drawing/2014/main" val="317850484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6600"/>
                          </a:solidFill>
                        </a:rPr>
                        <a:t>German measles (rubella)</a:t>
                      </a:r>
                      <a:endParaRPr lang="en-GB" sz="20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t>a blood test will show whether the mother is immune to this disease, which is important as it can be harmful to a developing baby; as it can cause brain damage, deafness and blindness. </a:t>
                      </a:r>
                    </a:p>
                  </a:txBody>
                  <a:tcPr/>
                </a:tc>
                <a:extLst>
                  <a:ext uri="{0D108BD9-81ED-4DB2-BD59-A6C34878D82A}">
                    <a16:rowId xmlns:a16="http://schemas.microsoft.com/office/drawing/2014/main" val="2252178856"/>
                  </a:ext>
                </a:extLst>
              </a:tr>
              <a:tr h="370840">
                <a:tc>
                  <a:txBody>
                    <a:bodyPr/>
                    <a:lstStyle/>
                    <a:p>
                      <a:r>
                        <a:rPr lang="en-GB" sz="2000" b="1" dirty="0">
                          <a:solidFill>
                            <a:srgbClr val="006600"/>
                          </a:solidFill>
                        </a:rPr>
                        <a:t>Hepatitis B and C</a:t>
                      </a:r>
                      <a:endParaRPr lang="en-GB" sz="20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t>without treatment, </a:t>
                      </a:r>
                      <a:r>
                        <a:rPr lang="en-GB" sz="2000" b="1" dirty="0" smtClean="0"/>
                        <a:t>these conditions </a:t>
                      </a:r>
                      <a:r>
                        <a:rPr lang="en-GB" sz="2000" b="1" dirty="0"/>
                        <a:t>can cause liver disease.</a:t>
                      </a:r>
                    </a:p>
                  </a:txBody>
                  <a:tcPr/>
                </a:tc>
                <a:extLst>
                  <a:ext uri="{0D108BD9-81ED-4DB2-BD59-A6C34878D82A}">
                    <a16:rowId xmlns:a16="http://schemas.microsoft.com/office/drawing/2014/main" val="932044345"/>
                  </a:ext>
                </a:extLst>
              </a:tr>
              <a:tr h="370840">
                <a:tc>
                  <a:txBody>
                    <a:bodyPr/>
                    <a:lstStyle/>
                    <a:p>
                      <a:r>
                        <a:rPr lang="en-GB" sz="2000" b="1" dirty="0">
                          <a:solidFill>
                            <a:srgbClr val="006600"/>
                          </a:solidFill>
                        </a:rPr>
                        <a:t>HIV</a:t>
                      </a:r>
                      <a:endParaRPr lang="en-GB" sz="20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t>his can be passed from mother to baby via the placenta in pregnancy </a:t>
                      </a:r>
                      <a:r>
                        <a:rPr lang="en-GB" sz="2000" b="1" dirty="0" smtClean="0"/>
                        <a:t>or </a:t>
                      </a:r>
                      <a:r>
                        <a:rPr lang="en-GB" sz="2000" b="1" dirty="0"/>
                        <a:t>via breastfeeding after birth. </a:t>
                      </a:r>
                    </a:p>
                  </a:txBody>
                  <a:tcPr/>
                </a:tc>
                <a:extLst>
                  <a:ext uri="{0D108BD9-81ED-4DB2-BD59-A6C34878D82A}">
                    <a16:rowId xmlns:a16="http://schemas.microsoft.com/office/drawing/2014/main" val="541403029"/>
                  </a:ext>
                </a:extLst>
              </a:tr>
            </a:tbl>
          </a:graphicData>
        </a:graphic>
      </p:graphicFrame>
    </p:spTree>
    <p:extLst>
      <p:ext uri="{BB962C8B-B14F-4D97-AF65-F5344CB8AC3E}">
        <p14:creationId xmlns:p14="http://schemas.microsoft.com/office/powerpoint/2010/main" val="264230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4C597-7458-4790-B33E-382AC43F4882}"/>
              </a:ext>
            </a:extLst>
          </p:cNvPr>
          <p:cNvSpPr>
            <a:spLocks noGrp="1"/>
          </p:cNvSpPr>
          <p:nvPr>
            <p:ph type="title"/>
          </p:nvPr>
        </p:nvSpPr>
        <p:spPr>
          <a:xfrm>
            <a:off x="773314" y="542016"/>
            <a:ext cx="9875520" cy="1356360"/>
          </a:xfrm>
        </p:spPr>
        <p:txBody>
          <a:bodyPr/>
          <a:lstStyle/>
          <a:p>
            <a:r>
              <a:rPr lang="en-GB" dirty="0"/>
              <a:t>Examination of the uterus</a:t>
            </a:r>
          </a:p>
        </p:txBody>
      </p:sp>
      <p:sp>
        <p:nvSpPr>
          <p:cNvPr id="3" name="Content Placeholder 2">
            <a:extLst>
              <a:ext uri="{FF2B5EF4-FFF2-40B4-BE49-F238E27FC236}">
                <a16:creationId xmlns:a16="http://schemas.microsoft.com/office/drawing/2014/main" id="{562D537C-5CE9-4073-B318-3D8D6ED104D2}"/>
              </a:ext>
            </a:extLst>
          </p:cNvPr>
          <p:cNvSpPr>
            <a:spLocks noGrp="1"/>
          </p:cNvSpPr>
          <p:nvPr>
            <p:ph idx="1"/>
          </p:nvPr>
        </p:nvSpPr>
        <p:spPr>
          <a:xfrm>
            <a:off x="773314" y="2129286"/>
            <a:ext cx="10614891" cy="4280750"/>
          </a:xfrm>
        </p:spPr>
        <p:txBody>
          <a:bodyPr/>
          <a:lstStyle/>
          <a:p>
            <a:pPr marL="45720" indent="0">
              <a:buClr>
                <a:srgbClr val="006600"/>
              </a:buClr>
              <a:buSzPct val="100000"/>
              <a:buNone/>
            </a:pPr>
            <a:r>
              <a:rPr lang="en-GB" dirty="0" smtClean="0">
                <a:solidFill>
                  <a:srgbClr val="006600"/>
                </a:solidFill>
              </a:rPr>
              <a:t>Examinations </a:t>
            </a:r>
            <a:r>
              <a:rPr lang="en-GB" dirty="0">
                <a:solidFill>
                  <a:srgbClr val="006600"/>
                </a:solidFill>
              </a:rPr>
              <a:t>of the uterus occur throughout pregnancy to check for abnormalities or infections. </a:t>
            </a:r>
            <a:r>
              <a:rPr lang="en-GB" dirty="0" smtClean="0">
                <a:solidFill>
                  <a:srgbClr val="006600"/>
                </a:solidFill>
              </a:rPr>
              <a:t>This can </a:t>
            </a:r>
            <a:r>
              <a:rPr lang="en-GB" dirty="0">
                <a:solidFill>
                  <a:srgbClr val="006600"/>
                </a:solidFill>
              </a:rPr>
              <a:t>indicate whether there is a risk of the pregnancy leading to a miscarriage or premature birth. </a:t>
            </a:r>
          </a:p>
          <a:p>
            <a:pPr marL="45720" indent="0">
              <a:buClr>
                <a:srgbClr val="006600"/>
              </a:buClr>
              <a:buSzPct val="100000"/>
              <a:buNone/>
            </a:pPr>
            <a:r>
              <a:rPr lang="en-GB" dirty="0" smtClean="0">
                <a:solidFill>
                  <a:srgbClr val="006600"/>
                </a:solidFill>
              </a:rPr>
              <a:t>Uterus </a:t>
            </a:r>
            <a:r>
              <a:rPr lang="en-GB" dirty="0">
                <a:solidFill>
                  <a:srgbClr val="006600"/>
                </a:solidFill>
              </a:rPr>
              <a:t>examinations are performed by a doctor whom will insert a gloved index and middle finger into the vagina, up to the cervix to assess:</a:t>
            </a:r>
          </a:p>
          <a:p>
            <a:pPr>
              <a:buClr>
                <a:srgbClr val="006600"/>
              </a:buClr>
              <a:buSzPct val="100000"/>
              <a:buFont typeface="Arial" panose="020B0604020202020204" pitchFamily="34" charset="0"/>
              <a:buChar char="•"/>
            </a:pPr>
            <a:r>
              <a:rPr lang="en-GB" dirty="0"/>
              <a:t>How soft the cervix is.</a:t>
            </a:r>
          </a:p>
          <a:p>
            <a:pPr>
              <a:buClr>
                <a:srgbClr val="006600"/>
              </a:buClr>
              <a:buSzPct val="100000"/>
              <a:buFont typeface="Arial" panose="020B0604020202020204" pitchFamily="34" charset="0"/>
              <a:buChar char="•"/>
            </a:pPr>
            <a:r>
              <a:rPr lang="en-GB" dirty="0"/>
              <a:t>Whether there is any thinning or opening of the cervix.</a:t>
            </a:r>
          </a:p>
          <a:p>
            <a:pPr>
              <a:buClr>
                <a:srgbClr val="006600"/>
              </a:buClr>
              <a:buSzPct val="100000"/>
              <a:buFont typeface="Arial" panose="020B0604020202020204" pitchFamily="34" charset="0"/>
              <a:buChar char="•"/>
            </a:pPr>
            <a:r>
              <a:rPr lang="en-GB" dirty="0"/>
              <a:t>The position of the cervix (posterior; facing the tailbone, anterior; facing the front).</a:t>
            </a:r>
          </a:p>
          <a:p>
            <a:pPr>
              <a:buClr>
                <a:srgbClr val="006600"/>
              </a:buClr>
              <a:buSzPct val="100000"/>
              <a:buFont typeface="Arial" panose="020B0604020202020204" pitchFamily="34" charset="0"/>
              <a:buChar char="•"/>
            </a:pPr>
            <a:r>
              <a:rPr lang="en-GB" dirty="0"/>
              <a:t>How far into the pelvis the baby has descended.</a:t>
            </a:r>
          </a:p>
          <a:p>
            <a:pPr>
              <a:buClr>
                <a:srgbClr val="006600"/>
              </a:buClr>
              <a:buSzPct val="100000"/>
              <a:buFont typeface="Arial" panose="020B0604020202020204" pitchFamily="34" charset="0"/>
              <a:buChar char="•"/>
            </a:pPr>
            <a:r>
              <a:rPr lang="en-GB" dirty="0"/>
              <a:t>Which way the baby is facing (presentation).</a:t>
            </a:r>
          </a:p>
        </p:txBody>
      </p:sp>
      <p:pic>
        <p:nvPicPr>
          <p:cNvPr id="4" name="Google Shape;402;p28">
            <a:extLst>
              <a:ext uri="{FF2B5EF4-FFF2-40B4-BE49-F238E27FC236}">
                <a16:creationId xmlns:a16="http://schemas.microsoft.com/office/drawing/2014/main" id="{84698091-EAC9-4928-A7F0-0D55F7D0E16C}"/>
              </a:ext>
            </a:extLst>
          </p:cNvPr>
          <p:cNvPicPr preferRelativeResize="0"/>
          <p:nvPr/>
        </p:nvPicPr>
        <p:blipFill rotWithShape="1">
          <a:blip r:embed="rId2">
            <a:alphaModFix/>
          </a:blip>
          <a:srcRect/>
          <a:stretch/>
        </p:blipFill>
        <p:spPr>
          <a:xfrm>
            <a:off x="9289773" y="257092"/>
            <a:ext cx="2656398" cy="1641284"/>
          </a:xfrm>
          <a:prstGeom prst="rect">
            <a:avLst/>
          </a:prstGeom>
          <a:noFill/>
          <a:ln>
            <a:noFill/>
          </a:ln>
        </p:spPr>
      </p:pic>
    </p:spTree>
    <p:extLst>
      <p:ext uri="{BB962C8B-B14F-4D97-AF65-F5344CB8AC3E}">
        <p14:creationId xmlns:p14="http://schemas.microsoft.com/office/powerpoint/2010/main" val="266311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additive="base">
                                        <p:cTn id="4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 calcmode="lin" valueType="num">
                                      <p:cBhvr additive="base">
                                        <p:cTn id="5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EF64F-EEC5-456F-A4B3-1FCA8054B573}"/>
              </a:ext>
            </a:extLst>
          </p:cNvPr>
          <p:cNvSpPr>
            <a:spLocks noGrp="1"/>
          </p:cNvSpPr>
          <p:nvPr>
            <p:ph type="title"/>
          </p:nvPr>
        </p:nvSpPr>
        <p:spPr>
          <a:xfrm>
            <a:off x="1158240" y="278296"/>
            <a:ext cx="9875520" cy="1356360"/>
          </a:xfrm>
        </p:spPr>
        <p:txBody>
          <a:bodyPr/>
          <a:lstStyle/>
          <a:p>
            <a:r>
              <a:rPr lang="en-GB" dirty="0"/>
              <a:t>Urine test</a:t>
            </a:r>
          </a:p>
        </p:txBody>
      </p:sp>
      <p:sp>
        <p:nvSpPr>
          <p:cNvPr id="3" name="Content Placeholder 2">
            <a:extLst>
              <a:ext uri="{FF2B5EF4-FFF2-40B4-BE49-F238E27FC236}">
                <a16:creationId xmlns:a16="http://schemas.microsoft.com/office/drawing/2014/main" id="{45060A35-1E27-423C-B893-0957155EA54D}"/>
              </a:ext>
            </a:extLst>
          </p:cNvPr>
          <p:cNvSpPr>
            <a:spLocks noGrp="1"/>
          </p:cNvSpPr>
          <p:nvPr>
            <p:ph idx="1"/>
          </p:nvPr>
        </p:nvSpPr>
        <p:spPr>
          <a:xfrm>
            <a:off x="1158239" y="1753925"/>
            <a:ext cx="9454343" cy="4686630"/>
          </a:xfrm>
        </p:spPr>
        <p:txBody>
          <a:bodyPr>
            <a:normAutofit lnSpcReduction="10000"/>
          </a:bodyPr>
          <a:lstStyle/>
          <a:p>
            <a:pPr marL="45720" indent="0">
              <a:buClr>
                <a:srgbClr val="006600"/>
              </a:buClr>
              <a:buSzPct val="100000"/>
              <a:buNone/>
            </a:pPr>
            <a:r>
              <a:rPr lang="en-GB" dirty="0" smtClean="0">
                <a:solidFill>
                  <a:srgbClr val="006600"/>
                </a:solidFill>
              </a:rPr>
              <a:t>Urine </a:t>
            </a:r>
            <a:r>
              <a:rPr lang="en-GB" dirty="0">
                <a:solidFill>
                  <a:srgbClr val="006600"/>
                </a:solidFill>
              </a:rPr>
              <a:t>tests can reveal potential problems during pregnancy.</a:t>
            </a:r>
          </a:p>
          <a:p>
            <a:pPr marL="45720" indent="0">
              <a:buNone/>
            </a:pPr>
            <a:endParaRPr lang="en-GB" sz="700" dirty="0"/>
          </a:p>
          <a:p>
            <a:pPr>
              <a:buClr>
                <a:srgbClr val="006600"/>
              </a:buClr>
              <a:buSzPct val="100000"/>
              <a:buFont typeface="Arial" panose="020B0604020202020204" pitchFamily="34" charset="0"/>
              <a:buChar char="•"/>
            </a:pPr>
            <a:r>
              <a:rPr lang="en-GB" dirty="0">
                <a:solidFill>
                  <a:srgbClr val="006600"/>
                </a:solidFill>
              </a:rPr>
              <a:t>Protein: </a:t>
            </a:r>
            <a:r>
              <a:rPr lang="en-GB" dirty="0"/>
              <a:t>could be the result of an infection or could indicate the onset of pre-eclampsia.</a:t>
            </a:r>
          </a:p>
          <a:p>
            <a:pPr>
              <a:buClr>
                <a:srgbClr val="006600"/>
              </a:buClr>
              <a:buSzPct val="100000"/>
              <a:buFont typeface="Arial" panose="020B0604020202020204" pitchFamily="34" charset="0"/>
              <a:buChar char="•"/>
            </a:pPr>
            <a:r>
              <a:rPr lang="en-GB" dirty="0">
                <a:solidFill>
                  <a:srgbClr val="006600"/>
                </a:solidFill>
              </a:rPr>
              <a:t>Glucose (sugar): </a:t>
            </a:r>
            <a:r>
              <a:rPr lang="en-GB" dirty="0"/>
              <a:t>could indicate diabetes. This can be controlled by diet and/or insulin.</a:t>
            </a:r>
          </a:p>
          <a:p>
            <a:pPr>
              <a:buClr>
                <a:srgbClr val="006600"/>
              </a:buClr>
              <a:buSzPct val="100000"/>
              <a:buFont typeface="Arial" panose="020B0604020202020204" pitchFamily="34" charset="0"/>
              <a:buChar char="•"/>
            </a:pPr>
            <a:r>
              <a:rPr lang="en-GB" dirty="0">
                <a:solidFill>
                  <a:srgbClr val="006600"/>
                </a:solidFill>
              </a:rPr>
              <a:t>Ketones: </a:t>
            </a:r>
            <a:r>
              <a:rPr lang="en-GB" dirty="0"/>
              <a:t>can be present when there has been excessive vomiting (hyperemesis), which requires hospitalisation as without treatment a condition called ketosis can occur. This could mean the developing baby is not receiving adequate sources of energy, which are essential for their growth and development. </a:t>
            </a:r>
            <a:endParaRPr lang="en-GB" sz="800" dirty="0"/>
          </a:p>
          <a:p>
            <a:pPr>
              <a:buClr>
                <a:srgbClr val="006600"/>
              </a:buClr>
              <a:buSzPct val="100000"/>
              <a:buFont typeface="Arial" panose="020B0604020202020204" pitchFamily="34" charset="0"/>
              <a:buChar char="•"/>
            </a:pPr>
            <a:r>
              <a:rPr lang="en-GB" dirty="0" smtClean="0">
                <a:solidFill>
                  <a:srgbClr val="006600"/>
                </a:solidFill>
              </a:rPr>
              <a:t>STI’s: </a:t>
            </a:r>
            <a:r>
              <a:rPr lang="en-GB" dirty="0" smtClean="0"/>
              <a:t>can </a:t>
            </a:r>
            <a:r>
              <a:rPr lang="en-GB" dirty="0"/>
              <a:t>be very harmful to an unborn </a:t>
            </a:r>
            <a:r>
              <a:rPr lang="en-GB" dirty="0" smtClean="0"/>
              <a:t>baby and can </a:t>
            </a:r>
            <a:r>
              <a:rPr lang="en-GB" dirty="0"/>
              <a:t>be passed onto the baby through the placenta </a:t>
            </a:r>
            <a:r>
              <a:rPr lang="en-GB" dirty="0" smtClean="0"/>
              <a:t>or as </a:t>
            </a:r>
            <a:r>
              <a:rPr lang="en-GB" dirty="0"/>
              <a:t>it passes through the birth canal</a:t>
            </a:r>
            <a:r>
              <a:rPr lang="en-GB" dirty="0" smtClean="0"/>
              <a:t>. Some STI’s can be treated, whilst others cannot be cured.</a:t>
            </a:r>
            <a:endParaRPr lang="en-GB" dirty="0"/>
          </a:p>
        </p:txBody>
      </p:sp>
      <p:pic>
        <p:nvPicPr>
          <p:cNvPr id="4" name="Google Shape;384;p26">
            <a:extLst>
              <a:ext uri="{FF2B5EF4-FFF2-40B4-BE49-F238E27FC236}">
                <a16:creationId xmlns:a16="http://schemas.microsoft.com/office/drawing/2014/main" id="{E58C20D2-C845-45AF-91FE-D7B1EAA21854}"/>
              </a:ext>
            </a:extLst>
          </p:cNvPr>
          <p:cNvPicPr preferRelativeResize="0"/>
          <p:nvPr/>
        </p:nvPicPr>
        <p:blipFill rotWithShape="1">
          <a:blip r:embed="rId2">
            <a:alphaModFix/>
          </a:blip>
          <a:srcRect/>
          <a:stretch/>
        </p:blipFill>
        <p:spPr>
          <a:xfrm>
            <a:off x="9011478" y="238540"/>
            <a:ext cx="2946232" cy="1939626"/>
          </a:xfrm>
          <a:prstGeom prst="rect">
            <a:avLst/>
          </a:prstGeom>
          <a:noFill/>
          <a:ln>
            <a:noFill/>
          </a:ln>
        </p:spPr>
      </p:pic>
    </p:spTree>
    <p:extLst>
      <p:ext uri="{BB962C8B-B14F-4D97-AF65-F5344CB8AC3E}">
        <p14:creationId xmlns:p14="http://schemas.microsoft.com/office/powerpoint/2010/main" val="391398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5146B-7266-4330-9226-A9DDFFAAAF75}"/>
              </a:ext>
            </a:extLst>
          </p:cNvPr>
          <p:cNvSpPr>
            <a:spLocks noGrp="1"/>
          </p:cNvSpPr>
          <p:nvPr>
            <p:ph type="title"/>
          </p:nvPr>
        </p:nvSpPr>
        <p:spPr/>
        <p:txBody>
          <a:bodyPr/>
          <a:lstStyle/>
          <a:p>
            <a:r>
              <a:rPr lang="en-GB" dirty="0"/>
              <a:t>Weight check</a:t>
            </a:r>
          </a:p>
        </p:txBody>
      </p:sp>
      <p:sp>
        <p:nvSpPr>
          <p:cNvPr id="3" name="Content Placeholder 2">
            <a:extLst>
              <a:ext uri="{FF2B5EF4-FFF2-40B4-BE49-F238E27FC236}">
                <a16:creationId xmlns:a16="http://schemas.microsoft.com/office/drawing/2014/main" id="{9747D0F1-5D08-45A4-A936-8A306F40F843}"/>
              </a:ext>
            </a:extLst>
          </p:cNvPr>
          <p:cNvSpPr>
            <a:spLocks noGrp="1"/>
          </p:cNvSpPr>
          <p:nvPr>
            <p:ph idx="1"/>
          </p:nvPr>
        </p:nvSpPr>
        <p:spPr>
          <a:xfrm>
            <a:off x="1143001" y="2057400"/>
            <a:ext cx="6430818" cy="4356652"/>
          </a:xfrm>
        </p:spPr>
        <p:txBody>
          <a:bodyPr>
            <a:normAutofit/>
          </a:bodyPr>
          <a:lstStyle/>
          <a:p>
            <a:pPr marL="45720" indent="0">
              <a:buClr>
                <a:srgbClr val="006600"/>
              </a:buClr>
              <a:buSzPct val="100000"/>
              <a:buNone/>
            </a:pPr>
            <a:r>
              <a:rPr lang="en-GB" dirty="0" smtClean="0"/>
              <a:t>Pregnant </a:t>
            </a:r>
            <a:r>
              <a:rPr lang="en-GB" dirty="0"/>
              <a:t>women are weighed to first establish their baseline weight. This means their weight can be tracked throughout their pregnancy. </a:t>
            </a:r>
            <a:r>
              <a:rPr lang="en-GB" dirty="0" smtClean="0"/>
              <a:t>Women are expected to gain 10-12.5kg during a healthy pregnancy.</a:t>
            </a:r>
            <a:endParaRPr lang="en-GB" dirty="0"/>
          </a:p>
          <a:p>
            <a:pPr marL="45720" indent="0">
              <a:buNone/>
            </a:pPr>
            <a:endParaRPr lang="en-GB" sz="600" dirty="0"/>
          </a:p>
          <a:p>
            <a:pPr>
              <a:buClr>
                <a:srgbClr val="006600"/>
              </a:buClr>
              <a:buSzPct val="100000"/>
            </a:pPr>
            <a:r>
              <a:rPr lang="en-GB" dirty="0"/>
              <a:t>If a pregnant woman gains more weight than expected, it could be a sign of pre-eclampsia.</a:t>
            </a:r>
          </a:p>
          <a:p>
            <a:pPr>
              <a:buFont typeface="Arial" panose="020B0604020202020204" pitchFamily="34" charset="0"/>
              <a:buChar char="•"/>
            </a:pPr>
            <a:endParaRPr lang="en-GB" sz="600" i="1" dirty="0"/>
          </a:p>
          <a:p>
            <a:pPr>
              <a:buClr>
                <a:srgbClr val="006600"/>
              </a:buClr>
              <a:buSzPct val="100000"/>
            </a:pPr>
            <a:r>
              <a:rPr lang="en-GB" dirty="0"/>
              <a:t>Weight loss could indicate an illness in the mother or that the baby has stopped growing. </a:t>
            </a:r>
          </a:p>
          <a:p>
            <a:pPr marL="45720" indent="0">
              <a:buClr>
                <a:srgbClr val="006600"/>
              </a:buClr>
              <a:buSzPct val="100000"/>
              <a:buNone/>
            </a:pPr>
            <a:endParaRPr lang="en-GB" dirty="0"/>
          </a:p>
          <a:p>
            <a:pPr marL="45720" indent="0">
              <a:buClr>
                <a:srgbClr val="006600"/>
              </a:buClr>
              <a:buSzPct val="100000"/>
              <a:buNone/>
            </a:pPr>
            <a:endParaRPr lang="en-GB" dirty="0"/>
          </a:p>
        </p:txBody>
      </p:sp>
      <p:sp>
        <p:nvSpPr>
          <p:cNvPr id="5" name="Rectangle 4">
            <a:extLst>
              <a:ext uri="{FF2B5EF4-FFF2-40B4-BE49-F238E27FC236}">
                <a16:creationId xmlns:a16="http://schemas.microsoft.com/office/drawing/2014/main" id="{DB00FA95-B608-4D31-B5F7-F9FDADA8E121}"/>
              </a:ext>
            </a:extLst>
          </p:cNvPr>
          <p:cNvSpPr/>
          <p:nvPr/>
        </p:nvSpPr>
        <p:spPr>
          <a:xfrm>
            <a:off x="8040254" y="2373747"/>
            <a:ext cx="3334328" cy="300181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smtClean="0">
                <a:solidFill>
                  <a:srgbClr val="006600"/>
                </a:solidFill>
              </a:rPr>
              <a:t>Pre-eclampsia: </a:t>
            </a:r>
            <a:r>
              <a:rPr lang="en-GB" sz="2000" dirty="0" smtClean="0">
                <a:solidFill>
                  <a:srgbClr val="006600"/>
                </a:solidFill>
              </a:rPr>
              <a:t>a </a:t>
            </a:r>
            <a:r>
              <a:rPr lang="en-GB" sz="2000" dirty="0">
                <a:solidFill>
                  <a:srgbClr val="006600"/>
                </a:solidFill>
              </a:rPr>
              <a:t>condition where high levels of protein are found in the urine and it can also cause swelling in the feet, legs and hands. If left untreated, it can lead to seizures which can be dangerous and harmful to the mother and baby. </a:t>
            </a:r>
          </a:p>
        </p:txBody>
      </p:sp>
    </p:spTree>
    <p:extLst>
      <p:ext uri="{BB962C8B-B14F-4D97-AF65-F5344CB8AC3E}">
        <p14:creationId xmlns:p14="http://schemas.microsoft.com/office/powerpoint/2010/main" val="207628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6A3BF-E32A-4441-9AB1-101BA8D64A0F}"/>
              </a:ext>
            </a:extLst>
          </p:cNvPr>
          <p:cNvSpPr txBox="1">
            <a:spLocks/>
          </p:cNvSpPr>
          <p:nvPr/>
        </p:nvSpPr>
        <p:spPr>
          <a:xfrm>
            <a:off x="875152" y="609600"/>
            <a:ext cx="10504055" cy="539243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buClr>
                <a:srgbClr val="006600"/>
              </a:buClr>
            </a:pPr>
            <a:r>
              <a:rPr lang="en-GB" b="1" dirty="0"/>
              <a:t>	</a:t>
            </a:r>
          </a:p>
          <a:p>
            <a:pPr marL="742950" indent="-742950">
              <a:buClr>
                <a:srgbClr val="006600"/>
              </a:buClr>
              <a:buFont typeface="+mj-lt"/>
              <a:buAutoNum type="arabicPeriod"/>
            </a:pPr>
            <a:r>
              <a:rPr lang="en-GB" b="1" dirty="0">
                <a:solidFill>
                  <a:srgbClr val="006600"/>
                </a:solidFill>
              </a:rPr>
              <a:t>	</a:t>
            </a:r>
            <a:r>
              <a:rPr lang="en-GB" b="1" u="sng" dirty="0">
                <a:solidFill>
                  <a:srgbClr val="006600"/>
                </a:solidFill>
              </a:rPr>
              <a:t>TASK:</a:t>
            </a:r>
            <a:r>
              <a:rPr lang="en-GB" b="1" dirty="0">
                <a:solidFill>
                  <a:srgbClr val="006600"/>
                </a:solidFill>
              </a:rPr>
              <a:t> </a:t>
            </a:r>
            <a:r>
              <a:rPr lang="en-GB" b="1" dirty="0"/>
              <a:t>Now test yourself:</a:t>
            </a:r>
          </a:p>
          <a:p>
            <a:pPr marL="742950" indent="-742950">
              <a:buClr>
                <a:srgbClr val="006600"/>
              </a:buClr>
              <a:buFont typeface="+mj-lt"/>
              <a:buAutoNum type="arabicPeriod"/>
            </a:pPr>
            <a:endParaRPr lang="en-GB" b="1" dirty="0"/>
          </a:p>
          <a:p>
            <a:pPr>
              <a:spcBef>
                <a:spcPts val="600"/>
              </a:spcBef>
              <a:buClr>
                <a:srgbClr val="006600"/>
              </a:buClr>
            </a:pPr>
            <a:r>
              <a:rPr lang="en-GB" sz="2200" b="1" dirty="0"/>
              <a:t>1.     </a:t>
            </a:r>
            <a:r>
              <a:rPr lang="en-GB" sz="2200" b="1" dirty="0" smtClean="0"/>
              <a:t>Explain </a:t>
            </a:r>
            <a:r>
              <a:rPr lang="en-GB" sz="2200" b="1" dirty="0"/>
              <a:t>why checking for STI’s is important.</a:t>
            </a:r>
          </a:p>
          <a:p>
            <a:pPr>
              <a:spcBef>
                <a:spcPts val="600"/>
              </a:spcBef>
              <a:buClr>
                <a:srgbClr val="006600"/>
              </a:buClr>
            </a:pPr>
            <a:r>
              <a:rPr lang="en-GB" sz="2200" b="1" dirty="0"/>
              <a:t>2.     </a:t>
            </a:r>
            <a:r>
              <a:rPr lang="en-GB" sz="2200" b="1" dirty="0" smtClean="0"/>
              <a:t>Name three checks that can be made during a blood test.</a:t>
            </a:r>
            <a:endParaRPr lang="en-GB" sz="2200" b="1" dirty="0"/>
          </a:p>
          <a:p>
            <a:pPr>
              <a:spcBef>
                <a:spcPts val="600"/>
              </a:spcBef>
              <a:buClr>
                <a:srgbClr val="006600"/>
              </a:buClr>
            </a:pPr>
            <a:r>
              <a:rPr lang="en-GB" sz="2200" b="1" dirty="0"/>
              <a:t>3.     </a:t>
            </a:r>
            <a:r>
              <a:rPr lang="en-GB" sz="2200" b="1" dirty="0" smtClean="0"/>
              <a:t>Identify </a:t>
            </a:r>
            <a:r>
              <a:rPr lang="en-GB" sz="2200" b="1" dirty="0"/>
              <a:t>three checks that are made during an examination of </a:t>
            </a:r>
            <a:r>
              <a:rPr lang="en-GB" sz="2200" b="1" dirty="0" smtClean="0"/>
              <a:t>the uterus</a:t>
            </a:r>
            <a:r>
              <a:rPr lang="en-GB" sz="2200" b="1" dirty="0"/>
              <a:t>.</a:t>
            </a:r>
          </a:p>
          <a:p>
            <a:pPr>
              <a:spcBef>
                <a:spcPts val="600"/>
              </a:spcBef>
              <a:buClr>
                <a:srgbClr val="006600"/>
              </a:buClr>
            </a:pPr>
            <a:r>
              <a:rPr lang="en-GB" sz="2200" b="1" dirty="0"/>
              <a:t>4.     Explain what pre-eclampsia is. </a:t>
            </a:r>
          </a:p>
          <a:p>
            <a:pPr>
              <a:buClr>
                <a:srgbClr val="006600"/>
              </a:buClr>
            </a:pPr>
            <a:endParaRPr lang="en-GB" sz="2200" b="1" dirty="0"/>
          </a:p>
          <a:p>
            <a:pPr>
              <a:buClr>
                <a:srgbClr val="006600"/>
              </a:buClr>
            </a:pPr>
            <a:r>
              <a:rPr lang="en-GB" sz="2200" b="1" dirty="0">
                <a:solidFill>
                  <a:srgbClr val="006600"/>
                </a:solidFill>
              </a:rPr>
              <a:t>Can you create 3 questions to ask someone else?</a:t>
            </a:r>
          </a:p>
          <a:p>
            <a:pPr>
              <a:buClr>
                <a:srgbClr val="006600"/>
              </a:buClr>
            </a:pPr>
            <a:endParaRPr lang="en-GB" sz="2200" b="1" dirty="0">
              <a:solidFill>
                <a:srgbClr val="006600"/>
              </a:solidFill>
            </a:endParaRPr>
          </a:p>
          <a:p>
            <a:pPr>
              <a:buClr>
                <a:srgbClr val="006600"/>
              </a:buClr>
            </a:pPr>
            <a:r>
              <a:rPr lang="en-GB" sz="2200" b="1" dirty="0">
                <a:solidFill>
                  <a:srgbClr val="006600"/>
                </a:solidFill>
              </a:rPr>
              <a:t>How many questions can you answer correctly from your peers in the classroom?</a:t>
            </a:r>
          </a:p>
        </p:txBody>
      </p:sp>
      <p:pic>
        <p:nvPicPr>
          <p:cNvPr id="3" name="Picture 4" descr="Notes Symbol Stock Illustrations – 42,139 Notes Symbol Stock Illustrations,  Vectors &amp;amp; Clipart - Dreamstime">
            <a:extLst>
              <a:ext uri="{FF2B5EF4-FFF2-40B4-BE49-F238E27FC236}">
                <a16:creationId xmlns:a16="http://schemas.microsoft.com/office/drawing/2014/main" id="{33A1A19B-9078-4627-95B0-375BB1AAA46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653" t="27572" r="1407" b="32375"/>
          <a:stretch/>
        </p:blipFill>
        <p:spPr bwMode="auto">
          <a:xfrm>
            <a:off x="905633" y="884792"/>
            <a:ext cx="896983" cy="863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16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0C341-0E72-4B62-8F42-7BFC9C8D856F}"/>
              </a:ext>
            </a:extLst>
          </p:cNvPr>
          <p:cNvSpPr>
            <a:spLocks noGrp="1"/>
          </p:cNvSpPr>
          <p:nvPr>
            <p:ph type="title"/>
          </p:nvPr>
        </p:nvSpPr>
        <p:spPr/>
        <p:txBody>
          <a:bodyPr/>
          <a:lstStyle/>
          <a:p>
            <a:r>
              <a:rPr lang="en-GB" b="1" dirty="0" smtClean="0"/>
              <a:t>Screening and </a:t>
            </a:r>
            <a:r>
              <a:rPr lang="en-GB" dirty="0"/>
              <a:t>D</a:t>
            </a:r>
            <a:r>
              <a:rPr lang="en-GB" b="1" dirty="0" smtClean="0"/>
              <a:t>iagnostic </a:t>
            </a:r>
            <a:r>
              <a:rPr lang="en-GB" b="1" dirty="0"/>
              <a:t>tests</a:t>
            </a:r>
          </a:p>
        </p:txBody>
      </p:sp>
      <p:sp>
        <p:nvSpPr>
          <p:cNvPr id="5" name="Content Placeholder 4">
            <a:extLst>
              <a:ext uri="{FF2B5EF4-FFF2-40B4-BE49-F238E27FC236}">
                <a16:creationId xmlns:a16="http://schemas.microsoft.com/office/drawing/2014/main" id="{FD87D9DE-EFA2-4112-AAC4-C1C244841383}"/>
              </a:ext>
            </a:extLst>
          </p:cNvPr>
          <p:cNvSpPr>
            <a:spLocks noGrp="1"/>
          </p:cNvSpPr>
          <p:nvPr>
            <p:ph idx="1"/>
          </p:nvPr>
        </p:nvSpPr>
        <p:spPr/>
        <p:txBody>
          <a:bodyPr>
            <a:normAutofit/>
          </a:bodyPr>
          <a:lstStyle/>
          <a:p>
            <a:pPr marL="45720" indent="0">
              <a:buClr>
                <a:srgbClr val="006600"/>
              </a:buClr>
              <a:buSzPct val="100000"/>
              <a:buNone/>
            </a:pPr>
            <a:r>
              <a:rPr lang="en-GB" b="1" dirty="0" smtClean="0">
                <a:solidFill>
                  <a:srgbClr val="006600"/>
                </a:solidFill>
              </a:rPr>
              <a:t>Screening tests:</a:t>
            </a:r>
            <a:r>
              <a:rPr lang="en-GB" dirty="0" smtClean="0"/>
              <a:t> </a:t>
            </a:r>
          </a:p>
          <a:p>
            <a:pPr>
              <a:buClr>
                <a:srgbClr val="006600"/>
              </a:buClr>
              <a:buSzPct val="100000"/>
              <a:buFont typeface="Courier New" panose="02070309020205020404" pitchFamily="49" charset="0"/>
              <a:buChar char="o"/>
            </a:pPr>
            <a:r>
              <a:rPr lang="en-GB" dirty="0" smtClean="0"/>
              <a:t> Ultrasound scan (dating and anomaly)</a:t>
            </a:r>
            <a:endParaRPr lang="en-GB" dirty="0"/>
          </a:p>
          <a:p>
            <a:pPr>
              <a:buClr>
                <a:srgbClr val="006600"/>
              </a:buClr>
              <a:buSzPct val="100000"/>
              <a:buFont typeface="Courier New" panose="02070309020205020404" pitchFamily="49" charset="0"/>
              <a:buChar char="o"/>
            </a:pPr>
            <a:r>
              <a:rPr lang="en-GB" dirty="0"/>
              <a:t> Nuchal fold translucency </a:t>
            </a:r>
            <a:r>
              <a:rPr lang="en-GB" dirty="0" smtClean="0"/>
              <a:t>(NT) test</a:t>
            </a:r>
          </a:p>
          <a:p>
            <a:pPr>
              <a:buClr>
                <a:srgbClr val="006600"/>
              </a:buClr>
              <a:buSzPct val="100000"/>
              <a:buFont typeface="Courier New" panose="02070309020205020404" pitchFamily="49" charset="0"/>
              <a:buChar char="o"/>
            </a:pPr>
            <a:r>
              <a:rPr lang="en-GB" dirty="0"/>
              <a:t> </a:t>
            </a:r>
            <a:r>
              <a:rPr lang="en-GB" dirty="0" smtClean="0"/>
              <a:t>Triple test</a:t>
            </a:r>
            <a:endParaRPr lang="en-GB" dirty="0"/>
          </a:p>
          <a:p>
            <a:pPr>
              <a:buClr>
                <a:srgbClr val="006600"/>
              </a:buClr>
              <a:buSzPct val="100000"/>
              <a:buFont typeface="Courier New" panose="02070309020205020404" pitchFamily="49" charset="0"/>
              <a:buChar char="o"/>
            </a:pPr>
            <a:r>
              <a:rPr lang="en-GB" dirty="0" smtClean="0"/>
              <a:t> Non-Invasive </a:t>
            </a:r>
            <a:r>
              <a:rPr lang="en-GB" dirty="0"/>
              <a:t>P</a:t>
            </a:r>
            <a:r>
              <a:rPr lang="en-GB" dirty="0" smtClean="0"/>
              <a:t>renatal Testing (NIPT)</a:t>
            </a:r>
          </a:p>
          <a:p>
            <a:pPr marL="45720" indent="0">
              <a:buClr>
                <a:srgbClr val="006600"/>
              </a:buClr>
              <a:buSzPct val="100000"/>
              <a:buNone/>
            </a:pPr>
            <a:r>
              <a:rPr lang="en-GB" b="1" dirty="0" smtClean="0">
                <a:solidFill>
                  <a:srgbClr val="006600"/>
                </a:solidFill>
              </a:rPr>
              <a:t>Diagnostic </a:t>
            </a:r>
            <a:r>
              <a:rPr lang="en-GB" b="1" dirty="0">
                <a:solidFill>
                  <a:srgbClr val="006600"/>
                </a:solidFill>
              </a:rPr>
              <a:t>tests:</a:t>
            </a:r>
            <a:r>
              <a:rPr lang="en-GB" dirty="0"/>
              <a:t> </a:t>
            </a:r>
            <a:endParaRPr lang="en-GB" dirty="0" smtClean="0"/>
          </a:p>
          <a:p>
            <a:pPr>
              <a:buClr>
                <a:srgbClr val="006600"/>
              </a:buClr>
              <a:buSzPct val="100000"/>
              <a:buFont typeface="Courier New" panose="02070309020205020404" pitchFamily="49" charset="0"/>
              <a:buChar char="o"/>
            </a:pPr>
            <a:r>
              <a:rPr lang="en-GB" dirty="0"/>
              <a:t> </a:t>
            </a:r>
            <a:r>
              <a:rPr lang="en-GB" dirty="0" smtClean="0"/>
              <a:t>Amniocentesis</a:t>
            </a:r>
          </a:p>
          <a:p>
            <a:pPr>
              <a:buClr>
                <a:srgbClr val="006600"/>
              </a:buClr>
              <a:buSzPct val="100000"/>
              <a:buFont typeface="Courier New" panose="02070309020205020404" pitchFamily="49" charset="0"/>
              <a:buChar char="o"/>
            </a:pPr>
            <a:r>
              <a:rPr lang="en-GB" dirty="0"/>
              <a:t> </a:t>
            </a:r>
            <a:r>
              <a:rPr lang="en-GB" dirty="0" smtClean="0"/>
              <a:t>CVS (chorionic villus sampling)</a:t>
            </a:r>
            <a:endParaRPr lang="en-GB" dirty="0"/>
          </a:p>
        </p:txBody>
      </p:sp>
      <p:pic>
        <p:nvPicPr>
          <p:cNvPr id="7" name="Picture 4" descr="Transparent Background Pencil Writing Clipart - Novocom.top">
            <a:extLst>
              <a:ext uri="{FF2B5EF4-FFF2-40B4-BE49-F238E27FC236}">
                <a16:creationId xmlns:a16="http://schemas.microsoft.com/office/drawing/2014/main" id="{346D551A-3AAC-4DAE-9558-30CC45EF76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88475" y="389957"/>
            <a:ext cx="971714" cy="97171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B00FA95-B608-4D31-B5F7-F9FDADA8E121}"/>
              </a:ext>
            </a:extLst>
          </p:cNvPr>
          <p:cNvSpPr/>
          <p:nvPr/>
        </p:nvSpPr>
        <p:spPr>
          <a:xfrm>
            <a:off x="8247481" y="1947719"/>
            <a:ext cx="3141873" cy="414828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u="sng" dirty="0" smtClean="0">
                <a:solidFill>
                  <a:srgbClr val="006600"/>
                </a:solidFill>
              </a:rPr>
              <a:t>KEY TERMS</a:t>
            </a:r>
          </a:p>
          <a:p>
            <a:endParaRPr lang="en-GB" sz="2000" b="1" dirty="0">
              <a:solidFill>
                <a:srgbClr val="006600"/>
              </a:solidFill>
            </a:endParaRPr>
          </a:p>
          <a:p>
            <a:r>
              <a:rPr lang="en-GB" sz="2000" b="1" dirty="0" smtClean="0">
                <a:solidFill>
                  <a:srgbClr val="006600"/>
                </a:solidFill>
              </a:rPr>
              <a:t>Screening test: </a:t>
            </a:r>
            <a:r>
              <a:rPr lang="en-GB" sz="2000" dirty="0" smtClean="0">
                <a:solidFill>
                  <a:srgbClr val="006600"/>
                </a:solidFill>
              </a:rPr>
              <a:t>identifies whether and unborn baby is more or less likely to have certain conditions at birth.</a:t>
            </a:r>
          </a:p>
          <a:p>
            <a:endParaRPr lang="en-GB" sz="2000" dirty="0">
              <a:solidFill>
                <a:srgbClr val="006600"/>
              </a:solidFill>
            </a:endParaRPr>
          </a:p>
          <a:p>
            <a:r>
              <a:rPr lang="en-GB" sz="2000" b="1" dirty="0" smtClean="0">
                <a:solidFill>
                  <a:srgbClr val="006600"/>
                </a:solidFill>
              </a:rPr>
              <a:t>Diagnostic </a:t>
            </a:r>
            <a:r>
              <a:rPr lang="en-GB" sz="2000" b="1" dirty="0">
                <a:solidFill>
                  <a:srgbClr val="006600"/>
                </a:solidFill>
              </a:rPr>
              <a:t>test</a:t>
            </a:r>
            <a:r>
              <a:rPr lang="en-GB" sz="2000" b="1" dirty="0" smtClean="0">
                <a:solidFill>
                  <a:srgbClr val="006600"/>
                </a:solidFill>
              </a:rPr>
              <a:t>: </a:t>
            </a:r>
            <a:r>
              <a:rPr lang="en-GB" sz="2000" dirty="0" smtClean="0">
                <a:solidFill>
                  <a:srgbClr val="006600"/>
                </a:solidFill>
              </a:rPr>
              <a:t>used to diagnose certain medical conditions in an unborn baby but carries a risk of miscarriage.</a:t>
            </a:r>
            <a:endParaRPr lang="en-GB" sz="2000" dirty="0">
              <a:solidFill>
                <a:srgbClr val="006600"/>
              </a:solidFill>
            </a:endParaRPr>
          </a:p>
        </p:txBody>
      </p:sp>
    </p:spTree>
    <p:extLst>
      <p:ext uri="{BB962C8B-B14F-4D97-AF65-F5344CB8AC3E}">
        <p14:creationId xmlns:p14="http://schemas.microsoft.com/office/powerpoint/2010/main" val="225835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 calcmode="lin" valueType="num">
                                      <p:cBhvr additive="base">
                                        <p:cTn id="2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 calcmode="lin" valueType="num">
                                      <p:cBhvr additive="base">
                                        <p:cTn id="3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 calcmode="lin" valueType="num">
                                      <p:cBhvr additive="base">
                                        <p:cTn id="36"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 calcmode="lin" valueType="num">
                                      <p:cBhvr additive="base">
                                        <p:cTn id="42"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5">
                                            <p:txEl>
                                              <p:pRg st="5" end="5"/>
                                            </p:txEl>
                                          </p:spTgt>
                                        </p:tgtEl>
                                        <p:attrNameLst>
                                          <p:attrName>style.visibility</p:attrName>
                                        </p:attrNameLst>
                                      </p:cBhvr>
                                      <p:to>
                                        <p:strVal val="visible"/>
                                      </p:to>
                                    </p:set>
                                    <p:anim calcmode="lin" valueType="num">
                                      <p:cBhvr additive="base">
                                        <p:cTn id="48"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5">
                                            <p:txEl>
                                              <p:pRg st="6" end="6"/>
                                            </p:txEl>
                                          </p:spTgt>
                                        </p:tgtEl>
                                        <p:attrNameLst>
                                          <p:attrName>style.visibility</p:attrName>
                                        </p:attrNameLst>
                                      </p:cBhvr>
                                      <p:to>
                                        <p:strVal val="visible"/>
                                      </p:to>
                                    </p:set>
                                    <p:anim calcmode="lin" valueType="num">
                                      <p:cBhvr additive="base">
                                        <p:cTn id="54"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5">
                                            <p:txEl>
                                              <p:pRg st="7" end="7"/>
                                            </p:txEl>
                                          </p:spTgt>
                                        </p:tgtEl>
                                        <p:attrNameLst>
                                          <p:attrName>style.visibility</p:attrName>
                                        </p:attrNameLst>
                                      </p:cBhvr>
                                      <p:to>
                                        <p:strVal val="visible"/>
                                      </p:to>
                                    </p:set>
                                    <p:anim calcmode="lin" valueType="num">
                                      <p:cBhvr additive="base">
                                        <p:cTn id="60"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additive="base">
                                        <p:cTn id="66" dur="500" fill="hold"/>
                                        <p:tgtEl>
                                          <p:spTgt spid="8"/>
                                        </p:tgtEl>
                                        <p:attrNameLst>
                                          <p:attrName>ppt_x</p:attrName>
                                        </p:attrNameLst>
                                      </p:cBhvr>
                                      <p:tavLst>
                                        <p:tav tm="0">
                                          <p:val>
                                            <p:strVal val="#ppt_x"/>
                                          </p:val>
                                        </p:tav>
                                        <p:tav tm="100000">
                                          <p:val>
                                            <p:strVal val="#ppt_x"/>
                                          </p:val>
                                        </p:tav>
                                      </p:tavLst>
                                    </p:anim>
                                    <p:anim calcmode="lin" valueType="num">
                                      <p:cBhvr additive="base">
                                        <p:cTn id="6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Ultrasound Dating scan</a:t>
            </a:r>
            <a:endParaRPr lang="en-GB" dirty="0"/>
          </a:p>
        </p:txBody>
      </p:sp>
      <p:sp>
        <p:nvSpPr>
          <p:cNvPr id="3" name="Content Placeholder 2"/>
          <p:cNvSpPr>
            <a:spLocks noGrp="1"/>
          </p:cNvSpPr>
          <p:nvPr>
            <p:ph idx="1"/>
          </p:nvPr>
        </p:nvSpPr>
        <p:spPr>
          <a:xfrm>
            <a:off x="1143000" y="2057400"/>
            <a:ext cx="9875519" cy="953655"/>
          </a:xfrm>
        </p:spPr>
        <p:txBody>
          <a:bodyPr/>
          <a:lstStyle/>
          <a:p>
            <a:pPr marL="45720" indent="0">
              <a:buNone/>
            </a:pPr>
            <a:r>
              <a:rPr lang="en-GB" dirty="0" smtClean="0">
                <a:solidFill>
                  <a:srgbClr val="006600"/>
                </a:solidFill>
              </a:rPr>
              <a:t>A sonographer will offer an ultrasound dating scan to the mother around </a:t>
            </a:r>
            <a:r>
              <a:rPr lang="en-GB" b="1" dirty="0" smtClean="0">
                <a:solidFill>
                  <a:srgbClr val="006600"/>
                </a:solidFill>
              </a:rPr>
              <a:t>8 -14 weeks</a:t>
            </a:r>
            <a:r>
              <a:rPr lang="en-GB" dirty="0" smtClean="0">
                <a:solidFill>
                  <a:srgbClr val="006600"/>
                </a:solidFill>
              </a:rPr>
              <a:t> of pregnancy.</a:t>
            </a:r>
          </a:p>
          <a:p>
            <a:pPr marL="45720" indent="0">
              <a:buNone/>
            </a:pPr>
            <a:endParaRPr lang="en-GB" dirty="0">
              <a:solidFill>
                <a:srgbClr val="006600"/>
              </a:solidFill>
            </a:endParaRPr>
          </a:p>
        </p:txBody>
      </p:sp>
      <p:pic>
        <p:nvPicPr>
          <p:cNvPr id="2050" name="Picture 2" descr="Early Pregnancy Scan Lut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38632" y="3206026"/>
            <a:ext cx="3702268" cy="25666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43000" y="3102495"/>
            <a:ext cx="5895109" cy="3600986"/>
          </a:xfrm>
          <a:prstGeom prst="rect">
            <a:avLst/>
          </a:prstGeom>
          <a:noFill/>
        </p:spPr>
        <p:txBody>
          <a:bodyPr wrap="square" rtlCol="0">
            <a:spAutoFit/>
          </a:bodyPr>
          <a:lstStyle/>
          <a:p>
            <a:pPr marL="45720" indent="0">
              <a:buNone/>
            </a:pPr>
            <a:r>
              <a:rPr lang="en-GB" sz="2200" b="1" dirty="0">
                <a:solidFill>
                  <a:srgbClr val="006600"/>
                </a:solidFill>
              </a:rPr>
              <a:t>This scan checks for</a:t>
            </a:r>
            <a:r>
              <a:rPr lang="en-GB" sz="2200" b="1" dirty="0" smtClean="0">
                <a:solidFill>
                  <a:srgbClr val="006600"/>
                </a:solidFill>
              </a:rPr>
              <a:t>:</a:t>
            </a:r>
          </a:p>
          <a:p>
            <a:pPr marL="45720" indent="0">
              <a:spcBef>
                <a:spcPts val="600"/>
              </a:spcBef>
              <a:buNone/>
            </a:pPr>
            <a:endParaRPr lang="en-GB" sz="2200" b="1" dirty="0">
              <a:solidFill>
                <a:srgbClr val="006600"/>
              </a:solidFill>
            </a:endParaRPr>
          </a:p>
          <a:p>
            <a:pPr marL="342900" indent="-342900">
              <a:spcBef>
                <a:spcPts val="600"/>
              </a:spcBef>
              <a:buFont typeface="Arial" panose="020B0604020202020204" pitchFamily="34" charset="0"/>
              <a:buChar char="•"/>
            </a:pPr>
            <a:r>
              <a:rPr lang="en-GB" sz="2200" dirty="0">
                <a:solidFill>
                  <a:schemeClr val="accent1"/>
                </a:solidFill>
              </a:rPr>
              <a:t>How far along the pregnancy is to work out the baby’s due </a:t>
            </a:r>
            <a:r>
              <a:rPr lang="en-GB" sz="2200" dirty="0" smtClean="0">
                <a:solidFill>
                  <a:schemeClr val="accent1"/>
                </a:solidFill>
              </a:rPr>
              <a:t>date</a:t>
            </a:r>
          </a:p>
          <a:p>
            <a:pPr marL="342900" indent="-342900">
              <a:spcBef>
                <a:spcPts val="600"/>
              </a:spcBef>
              <a:buFont typeface="Arial" panose="020B0604020202020204" pitchFamily="34" charset="0"/>
              <a:buChar char="•"/>
            </a:pPr>
            <a:r>
              <a:rPr lang="en-GB" sz="2200" dirty="0" smtClean="0">
                <a:solidFill>
                  <a:schemeClr val="accent1"/>
                </a:solidFill>
              </a:rPr>
              <a:t>The </a:t>
            </a:r>
            <a:r>
              <a:rPr lang="en-GB" sz="2200" dirty="0">
                <a:solidFill>
                  <a:schemeClr val="accent1"/>
                </a:solidFill>
              </a:rPr>
              <a:t>baby’s </a:t>
            </a:r>
            <a:r>
              <a:rPr lang="en-GB" sz="2200" dirty="0" smtClean="0">
                <a:solidFill>
                  <a:schemeClr val="accent1"/>
                </a:solidFill>
              </a:rPr>
              <a:t>development</a:t>
            </a:r>
          </a:p>
          <a:p>
            <a:pPr marL="342900" indent="-342900">
              <a:spcBef>
                <a:spcPts val="600"/>
              </a:spcBef>
              <a:buFont typeface="Arial" panose="020B0604020202020204" pitchFamily="34" charset="0"/>
              <a:buChar char="•"/>
            </a:pPr>
            <a:r>
              <a:rPr lang="en-GB" sz="2200" dirty="0" smtClean="0">
                <a:solidFill>
                  <a:schemeClr val="accent1"/>
                </a:solidFill>
              </a:rPr>
              <a:t>Whether </a:t>
            </a:r>
            <a:r>
              <a:rPr lang="en-GB" sz="2200" dirty="0">
                <a:solidFill>
                  <a:schemeClr val="accent1"/>
                </a:solidFill>
              </a:rPr>
              <a:t>more than one baby is </a:t>
            </a:r>
            <a:r>
              <a:rPr lang="en-GB" sz="2200" dirty="0" smtClean="0">
                <a:solidFill>
                  <a:schemeClr val="accent1"/>
                </a:solidFill>
              </a:rPr>
              <a:t>expected</a:t>
            </a:r>
          </a:p>
          <a:p>
            <a:pPr marL="342900" indent="-342900">
              <a:spcBef>
                <a:spcPts val="600"/>
              </a:spcBef>
              <a:buFont typeface="Arial" panose="020B0604020202020204" pitchFamily="34" charset="0"/>
              <a:buChar char="•"/>
            </a:pPr>
            <a:r>
              <a:rPr lang="en-GB" sz="2200" dirty="0" smtClean="0">
                <a:solidFill>
                  <a:schemeClr val="accent1"/>
                </a:solidFill>
              </a:rPr>
              <a:t>That </a:t>
            </a:r>
            <a:r>
              <a:rPr lang="en-GB" sz="2200" dirty="0">
                <a:solidFill>
                  <a:schemeClr val="accent1"/>
                </a:solidFill>
              </a:rPr>
              <a:t>the baby is growing in the right </a:t>
            </a:r>
            <a:r>
              <a:rPr lang="en-GB" sz="2200" dirty="0" smtClean="0">
                <a:solidFill>
                  <a:schemeClr val="accent1"/>
                </a:solidFill>
              </a:rPr>
              <a:t>place</a:t>
            </a:r>
          </a:p>
          <a:p>
            <a:pPr marL="342900" indent="-342900">
              <a:spcBef>
                <a:spcPts val="600"/>
              </a:spcBef>
              <a:buFont typeface="Arial" panose="020B0604020202020204" pitchFamily="34" charset="0"/>
              <a:buChar char="•"/>
            </a:pPr>
            <a:r>
              <a:rPr lang="en-GB" sz="2200" dirty="0" smtClean="0">
                <a:solidFill>
                  <a:schemeClr val="accent1"/>
                </a:solidFill>
              </a:rPr>
              <a:t>Defects such as spina bifida</a:t>
            </a:r>
            <a:endParaRPr lang="en-GB" sz="2200" dirty="0">
              <a:solidFill>
                <a:schemeClr val="accent1"/>
              </a:solidFill>
            </a:endParaRPr>
          </a:p>
          <a:p>
            <a:endParaRPr lang="en-GB" sz="2200" dirty="0"/>
          </a:p>
        </p:txBody>
      </p:sp>
    </p:spTree>
    <p:extLst>
      <p:ext uri="{BB962C8B-B14F-4D97-AF65-F5344CB8AC3E}">
        <p14:creationId xmlns:p14="http://schemas.microsoft.com/office/powerpoint/2010/main" val="185826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additive="base">
                                        <p:cTn id="19" dur="500" fill="hold"/>
                                        <p:tgtEl>
                                          <p:spTgt spid="2050"/>
                                        </p:tgtEl>
                                        <p:attrNameLst>
                                          <p:attrName>ppt_x</p:attrName>
                                        </p:attrNameLst>
                                      </p:cBhvr>
                                      <p:tavLst>
                                        <p:tav tm="0">
                                          <p:val>
                                            <p:strVal val="#ppt_x"/>
                                          </p:val>
                                        </p:tav>
                                        <p:tav tm="100000">
                                          <p:val>
                                            <p:strVal val="#ppt_x"/>
                                          </p:val>
                                        </p:tav>
                                      </p:tavLst>
                                    </p:anim>
                                    <p:anim calcmode="lin" valueType="num">
                                      <p:cBhvr additive="base">
                                        <p:cTn id="20"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additive="base">
                                        <p:cTn id="2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calcmode="lin" valueType="num">
                                      <p:cBhvr additive="base">
                                        <p:cTn id="3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 calcmode="lin" valueType="num">
                                      <p:cBhvr additive="base">
                                        <p:cTn id="4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5" end="5"/>
                                            </p:txEl>
                                          </p:spTgt>
                                        </p:tgtEl>
                                        <p:attrNameLst>
                                          <p:attrName>style.visibility</p:attrName>
                                        </p:attrNameLst>
                                      </p:cBhvr>
                                      <p:to>
                                        <p:strVal val="visible"/>
                                      </p:to>
                                    </p:set>
                                    <p:anim calcmode="lin" valueType="num">
                                      <p:cBhvr additive="base">
                                        <p:cTn id="4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anim calcmode="lin" valueType="num">
                                      <p:cBhvr additive="base">
                                        <p:cTn id="5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E9B37-F425-4D8D-9462-E8D9339C372F}"/>
              </a:ext>
            </a:extLst>
          </p:cNvPr>
          <p:cNvSpPr>
            <a:spLocks noGrp="1"/>
          </p:cNvSpPr>
          <p:nvPr>
            <p:ph type="title"/>
          </p:nvPr>
        </p:nvSpPr>
        <p:spPr/>
        <p:txBody>
          <a:bodyPr>
            <a:normAutofit/>
          </a:bodyPr>
          <a:lstStyle/>
          <a:p>
            <a:r>
              <a:rPr lang="en-GB" sz="4000" dirty="0"/>
              <a:t>Ultrasound anomaly </a:t>
            </a:r>
            <a:r>
              <a:rPr lang="en-GB" sz="4000" dirty="0" smtClean="0"/>
              <a:t>scan</a:t>
            </a:r>
            <a:endParaRPr lang="en-GB" sz="4000" dirty="0"/>
          </a:p>
        </p:txBody>
      </p:sp>
      <p:sp>
        <p:nvSpPr>
          <p:cNvPr id="3" name="Content Placeholder 2">
            <a:extLst>
              <a:ext uri="{FF2B5EF4-FFF2-40B4-BE49-F238E27FC236}">
                <a16:creationId xmlns:a16="http://schemas.microsoft.com/office/drawing/2014/main" id="{B644CC1B-DBCC-42E5-8363-2A811C768103}"/>
              </a:ext>
            </a:extLst>
          </p:cNvPr>
          <p:cNvSpPr>
            <a:spLocks noGrp="1"/>
          </p:cNvSpPr>
          <p:nvPr>
            <p:ph idx="1"/>
          </p:nvPr>
        </p:nvSpPr>
        <p:spPr>
          <a:xfrm>
            <a:off x="1143000" y="2209634"/>
            <a:ext cx="3947243" cy="3687618"/>
          </a:xfrm>
        </p:spPr>
        <p:txBody>
          <a:bodyPr>
            <a:normAutofit lnSpcReduction="10000"/>
          </a:bodyPr>
          <a:lstStyle/>
          <a:p>
            <a:pPr marL="45720" indent="0">
              <a:buClr>
                <a:srgbClr val="006600"/>
              </a:buClr>
              <a:buSzPct val="100000"/>
              <a:buNone/>
            </a:pPr>
            <a:r>
              <a:rPr lang="en-GB" dirty="0" smtClean="0">
                <a:solidFill>
                  <a:srgbClr val="006600"/>
                </a:solidFill>
              </a:rPr>
              <a:t>An </a:t>
            </a:r>
            <a:r>
              <a:rPr lang="en-GB" dirty="0">
                <a:solidFill>
                  <a:srgbClr val="006600"/>
                </a:solidFill>
              </a:rPr>
              <a:t>ultrasound anomaly scan is carried out in </a:t>
            </a:r>
            <a:r>
              <a:rPr lang="en-GB" b="1" dirty="0">
                <a:solidFill>
                  <a:srgbClr val="006600"/>
                </a:solidFill>
              </a:rPr>
              <a:t>weeks</a:t>
            </a:r>
            <a:r>
              <a:rPr lang="en-GB" dirty="0">
                <a:solidFill>
                  <a:srgbClr val="006600"/>
                </a:solidFill>
              </a:rPr>
              <a:t> </a:t>
            </a:r>
            <a:r>
              <a:rPr lang="en-GB" b="1" dirty="0" smtClean="0">
                <a:solidFill>
                  <a:srgbClr val="006600"/>
                </a:solidFill>
              </a:rPr>
              <a:t>18–21</a:t>
            </a:r>
            <a:r>
              <a:rPr lang="en-GB" dirty="0" smtClean="0">
                <a:solidFill>
                  <a:srgbClr val="006600"/>
                </a:solidFill>
              </a:rPr>
              <a:t> </a:t>
            </a:r>
            <a:r>
              <a:rPr lang="en-GB" dirty="0">
                <a:solidFill>
                  <a:srgbClr val="006600"/>
                </a:solidFill>
              </a:rPr>
              <a:t>of pregnancy to check for major physical abnormalities in the baby. </a:t>
            </a:r>
            <a:endParaRPr lang="en-GB" dirty="0" smtClean="0">
              <a:solidFill>
                <a:srgbClr val="006600"/>
              </a:solidFill>
            </a:endParaRPr>
          </a:p>
          <a:p>
            <a:pPr marL="45720" indent="0">
              <a:buClr>
                <a:srgbClr val="006600"/>
              </a:buClr>
              <a:buSzPct val="100000"/>
              <a:buNone/>
            </a:pPr>
            <a:r>
              <a:rPr lang="en-GB" dirty="0" smtClean="0">
                <a:solidFill>
                  <a:srgbClr val="006600"/>
                </a:solidFill>
              </a:rPr>
              <a:t>Some problems could mean that the baby will need treatment or surgery after birth. </a:t>
            </a:r>
          </a:p>
          <a:p>
            <a:pPr marL="45720" indent="0">
              <a:buClr>
                <a:srgbClr val="006600"/>
              </a:buClr>
              <a:buSzPct val="100000"/>
              <a:buNone/>
            </a:pPr>
            <a:r>
              <a:rPr lang="en-GB" dirty="0" smtClean="0">
                <a:solidFill>
                  <a:srgbClr val="006600"/>
                </a:solidFill>
              </a:rPr>
              <a:t>In rare cases, the baby will die during pregnancy or soon after birth.</a:t>
            </a:r>
            <a:endParaRPr lang="en-GB" dirty="0">
              <a:solidFill>
                <a:srgbClr val="006600"/>
              </a:solidFill>
            </a:endParaRPr>
          </a:p>
          <a:p>
            <a:pPr marL="45720" indent="0">
              <a:buNone/>
            </a:pPr>
            <a:endParaRPr lang="en-GB" dirty="0"/>
          </a:p>
        </p:txBody>
      </p:sp>
      <p:graphicFrame>
        <p:nvGraphicFramePr>
          <p:cNvPr id="4" name="Table 4">
            <a:extLst>
              <a:ext uri="{FF2B5EF4-FFF2-40B4-BE49-F238E27FC236}">
                <a16:creationId xmlns:a16="http://schemas.microsoft.com/office/drawing/2014/main" id="{050FFBB1-5034-4670-B9E7-312A489A6244}"/>
              </a:ext>
            </a:extLst>
          </p:cNvPr>
          <p:cNvGraphicFramePr>
            <a:graphicFrameLocks noGrp="1"/>
          </p:cNvGraphicFramePr>
          <p:nvPr>
            <p:extLst>
              <p:ext uri="{D42A27DB-BD31-4B8C-83A1-F6EECF244321}">
                <p14:modId xmlns:p14="http://schemas.microsoft.com/office/powerpoint/2010/main" val="2271616360"/>
              </p:ext>
            </p:extLst>
          </p:nvPr>
        </p:nvGraphicFramePr>
        <p:xfrm>
          <a:off x="5293441" y="2041763"/>
          <a:ext cx="6411843" cy="4023360"/>
        </p:xfrm>
        <a:graphic>
          <a:graphicData uri="http://schemas.openxmlformats.org/drawingml/2006/table">
            <a:tbl>
              <a:tblPr firstRow="1" bandRow="1">
                <a:tableStyleId>{5C22544A-7EE6-4342-B048-85BDC9FD1C3A}</a:tableStyleId>
              </a:tblPr>
              <a:tblGrid>
                <a:gridCol w="3098801">
                  <a:extLst>
                    <a:ext uri="{9D8B030D-6E8A-4147-A177-3AD203B41FA5}">
                      <a16:colId xmlns:a16="http://schemas.microsoft.com/office/drawing/2014/main" val="2838626958"/>
                    </a:ext>
                  </a:extLst>
                </a:gridCol>
                <a:gridCol w="3313042">
                  <a:extLst>
                    <a:ext uri="{9D8B030D-6E8A-4147-A177-3AD203B41FA5}">
                      <a16:colId xmlns:a16="http://schemas.microsoft.com/office/drawing/2014/main" val="1291740781"/>
                    </a:ext>
                  </a:extLst>
                </a:gridCol>
              </a:tblGrid>
              <a:tr h="366699">
                <a:tc>
                  <a:txBody>
                    <a:bodyPr/>
                    <a:lstStyle/>
                    <a:p>
                      <a:r>
                        <a:rPr lang="en-GB" dirty="0"/>
                        <a:t>The scan looks at the baby’s:</a:t>
                      </a:r>
                    </a:p>
                  </a:txBody>
                  <a:tcPr/>
                </a:tc>
                <a:tc>
                  <a:txBody>
                    <a:bodyPr/>
                    <a:lstStyle/>
                    <a:p>
                      <a:r>
                        <a:rPr lang="en-GB" dirty="0"/>
                        <a:t>11 conditions are looked for:</a:t>
                      </a:r>
                    </a:p>
                  </a:txBody>
                  <a:tcPr/>
                </a:tc>
                <a:extLst>
                  <a:ext uri="{0D108BD9-81ED-4DB2-BD59-A6C34878D82A}">
                    <a16:rowId xmlns:a16="http://schemas.microsoft.com/office/drawing/2014/main" val="744566117"/>
                  </a:ext>
                </a:extLst>
              </a:tr>
              <a:tr h="366699">
                <a:tc>
                  <a:txBody>
                    <a:bodyPr/>
                    <a:lstStyle/>
                    <a:p>
                      <a:pPr marL="285750" indent="-285750">
                        <a:buFont typeface="Arial" panose="020B0604020202020204" pitchFamily="34" charset="0"/>
                        <a:buChar char="•"/>
                      </a:pPr>
                      <a:r>
                        <a:rPr lang="en-GB" dirty="0">
                          <a:solidFill>
                            <a:srgbClr val="006600"/>
                          </a:solidFill>
                        </a:rPr>
                        <a:t>Bones</a:t>
                      </a:r>
                    </a:p>
                    <a:p>
                      <a:pPr marL="285750" indent="-285750">
                        <a:buFont typeface="Arial" panose="020B0604020202020204" pitchFamily="34" charset="0"/>
                        <a:buChar char="•"/>
                      </a:pPr>
                      <a:r>
                        <a:rPr lang="en-GB" dirty="0">
                          <a:solidFill>
                            <a:srgbClr val="006600"/>
                          </a:solidFill>
                        </a:rPr>
                        <a:t>Heart</a:t>
                      </a:r>
                    </a:p>
                    <a:p>
                      <a:pPr marL="285750" indent="-285750">
                        <a:buFont typeface="Arial" panose="020B0604020202020204" pitchFamily="34" charset="0"/>
                        <a:buChar char="•"/>
                      </a:pPr>
                      <a:r>
                        <a:rPr lang="en-GB" dirty="0">
                          <a:solidFill>
                            <a:srgbClr val="006600"/>
                          </a:solidFill>
                        </a:rPr>
                        <a:t>Brain</a:t>
                      </a:r>
                    </a:p>
                    <a:p>
                      <a:pPr marL="285750" indent="-285750">
                        <a:buFont typeface="Arial" panose="020B0604020202020204" pitchFamily="34" charset="0"/>
                        <a:buChar char="•"/>
                      </a:pPr>
                      <a:r>
                        <a:rPr lang="en-GB" dirty="0">
                          <a:solidFill>
                            <a:srgbClr val="006600"/>
                          </a:solidFill>
                        </a:rPr>
                        <a:t>Spinal cord</a:t>
                      </a:r>
                    </a:p>
                    <a:p>
                      <a:pPr marL="285750" indent="-285750">
                        <a:buFont typeface="Arial" panose="020B0604020202020204" pitchFamily="34" charset="0"/>
                        <a:buChar char="•"/>
                      </a:pPr>
                      <a:r>
                        <a:rPr lang="en-GB" dirty="0">
                          <a:solidFill>
                            <a:srgbClr val="006600"/>
                          </a:solidFill>
                        </a:rPr>
                        <a:t>Face </a:t>
                      </a:r>
                    </a:p>
                    <a:p>
                      <a:pPr marL="285750" indent="-285750">
                        <a:buFont typeface="Arial" panose="020B0604020202020204" pitchFamily="34" charset="0"/>
                        <a:buChar char="•"/>
                      </a:pPr>
                      <a:r>
                        <a:rPr lang="en-GB" dirty="0">
                          <a:solidFill>
                            <a:srgbClr val="006600"/>
                          </a:solidFill>
                        </a:rPr>
                        <a:t>Kidneys</a:t>
                      </a:r>
                    </a:p>
                    <a:p>
                      <a:pPr marL="285750" indent="-285750">
                        <a:buFont typeface="Arial" panose="020B0604020202020204" pitchFamily="34" charset="0"/>
                        <a:buChar char="•"/>
                      </a:pPr>
                      <a:r>
                        <a:rPr lang="en-GB" dirty="0">
                          <a:solidFill>
                            <a:srgbClr val="006600"/>
                          </a:solidFill>
                        </a:rPr>
                        <a:t>Abdomen</a:t>
                      </a:r>
                    </a:p>
                  </a:txBody>
                  <a:tcPr/>
                </a:tc>
                <a:tc>
                  <a:txBody>
                    <a:bodyPr/>
                    <a:lstStyle/>
                    <a:p>
                      <a:pPr marL="285750" indent="-285750">
                        <a:buFont typeface="Arial" panose="020B0604020202020204" pitchFamily="34" charset="0"/>
                        <a:buChar char="•"/>
                      </a:pPr>
                      <a:r>
                        <a:rPr lang="en-GB" dirty="0">
                          <a:solidFill>
                            <a:srgbClr val="006600"/>
                          </a:solidFill>
                        </a:rPr>
                        <a:t>Anencephaly</a:t>
                      </a:r>
                    </a:p>
                    <a:p>
                      <a:pPr marL="285750" indent="-285750">
                        <a:buFont typeface="Arial" panose="020B0604020202020204" pitchFamily="34" charset="0"/>
                        <a:buChar char="•"/>
                      </a:pPr>
                      <a:r>
                        <a:rPr lang="en-GB" dirty="0">
                          <a:solidFill>
                            <a:srgbClr val="006600"/>
                          </a:solidFill>
                        </a:rPr>
                        <a:t>Open spina bifida</a:t>
                      </a:r>
                    </a:p>
                    <a:p>
                      <a:pPr marL="285750" indent="-285750">
                        <a:buFont typeface="Arial" panose="020B0604020202020204" pitchFamily="34" charset="0"/>
                        <a:buChar char="•"/>
                      </a:pPr>
                      <a:r>
                        <a:rPr lang="en-GB" dirty="0">
                          <a:solidFill>
                            <a:srgbClr val="006600"/>
                          </a:solidFill>
                        </a:rPr>
                        <a:t>Cleft lip</a:t>
                      </a:r>
                    </a:p>
                    <a:p>
                      <a:pPr marL="285750" indent="-285750">
                        <a:buFont typeface="Arial" panose="020B0604020202020204" pitchFamily="34" charset="0"/>
                        <a:buChar char="•"/>
                      </a:pPr>
                      <a:r>
                        <a:rPr lang="en-GB" dirty="0">
                          <a:solidFill>
                            <a:srgbClr val="006600"/>
                          </a:solidFill>
                        </a:rPr>
                        <a:t>Diaphragmatic hernia</a:t>
                      </a:r>
                    </a:p>
                    <a:p>
                      <a:pPr marL="285750" indent="-285750">
                        <a:buFont typeface="Arial" panose="020B0604020202020204" pitchFamily="34" charset="0"/>
                        <a:buChar char="•"/>
                      </a:pPr>
                      <a:r>
                        <a:rPr lang="en-GB" dirty="0">
                          <a:solidFill>
                            <a:srgbClr val="006600"/>
                          </a:solidFill>
                        </a:rPr>
                        <a:t>Gastrochisis</a:t>
                      </a:r>
                    </a:p>
                    <a:p>
                      <a:pPr marL="285750" indent="-285750">
                        <a:buFont typeface="Arial" panose="020B0604020202020204" pitchFamily="34" charset="0"/>
                        <a:buChar char="•"/>
                      </a:pPr>
                      <a:r>
                        <a:rPr lang="en-GB" dirty="0">
                          <a:solidFill>
                            <a:srgbClr val="006600"/>
                          </a:solidFill>
                        </a:rPr>
                        <a:t>Exomphalos</a:t>
                      </a:r>
                    </a:p>
                    <a:p>
                      <a:pPr marL="285750" indent="-285750">
                        <a:buFont typeface="Arial" panose="020B0604020202020204" pitchFamily="34" charset="0"/>
                        <a:buChar char="•"/>
                      </a:pPr>
                      <a:r>
                        <a:rPr lang="en-GB" dirty="0">
                          <a:solidFill>
                            <a:srgbClr val="006600"/>
                          </a:solidFill>
                        </a:rPr>
                        <a:t>Serious cardiac abnormalities</a:t>
                      </a:r>
                    </a:p>
                    <a:p>
                      <a:pPr marL="285750" indent="-285750">
                        <a:buFont typeface="Arial" panose="020B0604020202020204" pitchFamily="34" charset="0"/>
                        <a:buChar char="•"/>
                      </a:pPr>
                      <a:r>
                        <a:rPr lang="en-GB" dirty="0">
                          <a:solidFill>
                            <a:srgbClr val="006600"/>
                          </a:solidFill>
                        </a:rPr>
                        <a:t>Bilateral renal agenesis</a:t>
                      </a:r>
                    </a:p>
                    <a:p>
                      <a:pPr marL="285750" indent="-285750">
                        <a:buFont typeface="Arial" panose="020B0604020202020204" pitchFamily="34" charset="0"/>
                        <a:buChar char="•"/>
                      </a:pPr>
                      <a:r>
                        <a:rPr lang="en-GB" dirty="0">
                          <a:solidFill>
                            <a:srgbClr val="006600"/>
                          </a:solidFill>
                        </a:rPr>
                        <a:t>Lethal skeletal dysplasia</a:t>
                      </a:r>
                    </a:p>
                    <a:p>
                      <a:pPr marL="285750" indent="-285750">
                        <a:buFont typeface="Arial" panose="020B0604020202020204" pitchFamily="34" charset="0"/>
                        <a:buChar char="•"/>
                      </a:pPr>
                      <a:r>
                        <a:rPr lang="en-GB" dirty="0">
                          <a:solidFill>
                            <a:srgbClr val="006600"/>
                          </a:solidFill>
                        </a:rPr>
                        <a:t>Edwards’ syndrome or t18</a:t>
                      </a:r>
                    </a:p>
                    <a:p>
                      <a:pPr marL="285750" indent="-285750">
                        <a:buFont typeface="Arial" panose="020B0604020202020204" pitchFamily="34" charset="0"/>
                        <a:buChar char="•"/>
                      </a:pPr>
                      <a:r>
                        <a:rPr lang="en-GB" dirty="0">
                          <a:solidFill>
                            <a:srgbClr val="006600"/>
                          </a:solidFill>
                        </a:rPr>
                        <a:t>Patau’s syndrome or t13</a:t>
                      </a:r>
                    </a:p>
                  </a:txBody>
                  <a:tcPr/>
                </a:tc>
                <a:extLst>
                  <a:ext uri="{0D108BD9-81ED-4DB2-BD59-A6C34878D82A}">
                    <a16:rowId xmlns:a16="http://schemas.microsoft.com/office/drawing/2014/main" val="529429033"/>
                  </a:ext>
                </a:extLst>
              </a:tr>
            </a:tbl>
          </a:graphicData>
        </a:graphic>
      </p:graphicFrame>
      <p:sp>
        <p:nvSpPr>
          <p:cNvPr id="5" name="Rectangle 4"/>
          <p:cNvSpPr/>
          <p:nvPr/>
        </p:nvSpPr>
        <p:spPr>
          <a:xfrm>
            <a:off x="8220364" y="533797"/>
            <a:ext cx="3484920" cy="1311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u="sng" dirty="0" smtClean="0"/>
              <a:t>Task</a:t>
            </a:r>
            <a:r>
              <a:rPr lang="en-GB" sz="2000" b="1" dirty="0" smtClean="0"/>
              <a:t>: </a:t>
            </a:r>
            <a:r>
              <a:rPr lang="en-GB" sz="2000" dirty="0" smtClean="0"/>
              <a:t>Discuss why some women might choose to have a scan and some might not.</a:t>
            </a:r>
            <a:endParaRPr lang="en-GB" sz="2000" b="1" dirty="0"/>
          </a:p>
        </p:txBody>
      </p:sp>
    </p:spTree>
    <p:extLst>
      <p:ext uri="{BB962C8B-B14F-4D97-AF65-F5344CB8AC3E}">
        <p14:creationId xmlns:p14="http://schemas.microsoft.com/office/powerpoint/2010/main" val="263174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ppt_x"/>
                                          </p:val>
                                        </p:tav>
                                        <p:tav tm="100000">
                                          <p:val>
                                            <p:strVal val="#ppt_x"/>
                                          </p:val>
                                        </p:tav>
                                      </p:tavLst>
                                    </p:anim>
                                    <p:anim calcmode="lin" valueType="num">
                                      <p:cBhvr additive="base">
                                        <p:cTn id="3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4474" y="628073"/>
            <a:ext cx="9875520" cy="1356360"/>
          </a:xfrm>
        </p:spPr>
        <p:txBody>
          <a:bodyPr>
            <a:normAutofit/>
          </a:bodyPr>
          <a:lstStyle/>
          <a:p>
            <a:r>
              <a:rPr lang="en-GB" sz="3200" b="1" dirty="0" smtClean="0"/>
              <a:t>The purpose and importance of antenatal clinics</a:t>
            </a:r>
            <a:endParaRPr lang="en-GB" sz="3200" b="1" dirty="0"/>
          </a:p>
        </p:txBody>
      </p:sp>
      <p:sp>
        <p:nvSpPr>
          <p:cNvPr id="3" name="Content Placeholder 2"/>
          <p:cNvSpPr>
            <a:spLocks noGrp="1"/>
          </p:cNvSpPr>
          <p:nvPr>
            <p:ph idx="1"/>
          </p:nvPr>
        </p:nvSpPr>
        <p:spPr>
          <a:xfrm>
            <a:off x="1034474" y="2057400"/>
            <a:ext cx="10150762" cy="4038600"/>
          </a:xfrm>
        </p:spPr>
        <p:txBody>
          <a:bodyPr>
            <a:normAutofit/>
          </a:bodyPr>
          <a:lstStyle/>
          <a:p>
            <a:pPr marL="45720" indent="0">
              <a:buNone/>
            </a:pPr>
            <a:r>
              <a:rPr lang="en-GB" b="1" u="sng" dirty="0" smtClean="0">
                <a:solidFill>
                  <a:srgbClr val="006600"/>
                </a:solidFill>
              </a:rPr>
              <a:t>Key term</a:t>
            </a:r>
            <a:r>
              <a:rPr lang="en-GB" b="1" dirty="0" smtClean="0">
                <a:solidFill>
                  <a:srgbClr val="006600"/>
                </a:solidFill>
              </a:rPr>
              <a:t>:</a:t>
            </a:r>
          </a:p>
          <a:p>
            <a:pPr marL="45720" indent="0">
              <a:buNone/>
            </a:pPr>
            <a:r>
              <a:rPr lang="en-GB" dirty="0" smtClean="0"/>
              <a:t>Antenatal care is the care given to a pregnant mother and her unborn baby during pregnancy and ahead of the birth. </a:t>
            </a:r>
            <a:r>
              <a:rPr lang="en-GB" dirty="0">
                <a:ea typeface="Rockwell"/>
                <a:cs typeface="Rockwell"/>
                <a:sym typeface="Rockwell"/>
              </a:rPr>
              <a:t>The first appointment should take place before </a:t>
            </a:r>
            <a:r>
              <a:rPr lang="en-GB" b="1" dirty="0">
                <a:ea typeface="Rockwell"/>
                <a:cs typeface="Rockwell"/>
                <a:sym typeface="Rockwell"/>
              </a:rPr>
              <a:t>week 10 of a pregnancy </a:t>
            </a:r>
            <a:r>
              <a:rPr lang="en-GB" dirty="0">
                <a:ea typeface="Rockwell"/>
                <a:cs typeface="Rockwell"/>
                <a:sym typeface="Rockwell"/>
              </a:rPr>
              <a:t>but, most occur </a:t>
            </a:r>
            <a:r>
              <a:rPr lang="en-GB" b="1" dirty="0">
                <a:ea typeface="Rockwell"/>
                <a:cs typeface="Rockwell"/>
                <a:sym typeface="Rockwell"/>
              </a:rPr>
              <a:t>between weeks 8 and 12</a:t>
            </a:r>
            <a:r>
              <a:rPr lang="en-GB" dirty="0" smtClean="0">
                <a:ea typeface="Rockwell"/>
                <a:cs typeface="Rockwell"/>
                <a:sym typeface="Rockwell"/>
              </a:rPr>
              <a:t>.</a:t>
            </a:r>
          </a:p>
          <a:p>
            <a:pPr marL="45720" indent="0">
              <a:buNone/>
            </a:pPr>
            <a:endParaRPr lang="en-GB" sz="600" dirty="0"/>
          </a:p>
          <a:p>
            <a:pPr marL="45720" indent="0">
              <a:buNone/>
            </a:pPr>
            <a:r>
              <a:rPr lang="en-GB" b="1" dirty="0" smtClean="0">
                <a:solidFill>
                  <a:srgbClr val="006600"/>
                </a:solidFill>
              </a:rPr>
              <a:t>Antenatal clinics prepare the mother for a safe pregnancy and delivery by:</a:t>
            </a:r>
          </a:p>
          <a:p>
            <a:r>
              <a:rPr lang="en-GB" b="1" dirty="0" smtClean="0"/>
              <a:t>Carrying out routine tests/checks</a:t>
            </a:r>
          </a:p>
          <a:p>
            <a:r>
              <a:rPr lang="en-GB" b="1" dirty="0" smtClean="0"/>
              <a:t>Carrying out screening and diagnostic checks</a:t>
            </a:r>
          </a:p>
          <a:p>
            <a:r>
              <a:rPr lang="en-GB" b="1" dirty="0" smtClean="0"/>
              <a:t>Providing antenatal (parenting) classes</a:t>
            </a:r>
            <a:endParaRPr lang="en-GB" b="1" dirty="0"/>
          </a:p>
        </p:txBody>
      </p:sp>
      <p:pic>
        <p:nvPicPr>
          <p:cNvPr id="4" name="Picture 4" descr="Transparent Background Pencil Writing Clipart - Novocom.t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35855" y="251909"/>
            <a:ext cx="971714" cy="971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38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B133F-76F2-4492-A3B2-C12ADCEAC030}"/>
              </a:ext>
            </a:extLst>
          </p:cNvPr>
          <p:cNvSpPr>
            <a:spLocks noGrp="1"/>
          </p:cNvSpPr>
          <p:nvPr>
            <p:ph type="title"/>
          </p:nvPr>
        </p:nvSpPr>
        <p:spPr/>
        <p:txBody>
          <a:bodyPr/>
          <a:lstStyle/>
          <a:p>
            <a:r>
              <a:rPr lang="en-GB" dirty="0"/>
              <a:t>Nuchal fold </a:t>
            </a:r>
            <a:r>
              <a:rPr lang="en-GB" dirty="0" smtClean="0"/>
              <a:t>translucency (NT) test</a:t>
            </a:r>
            <a:endParaRPr lang="en-GB" dirty="0"/>
          </a:p>
        </p:txBody>
      </p:sp>
      <p:sp>
        <p:nvSpPr>
          <p:cNvPr id="3" name="Content Placeholder 2">
            <a:extLst>
              <a:ext uri="{FF2B5EF4-FFF2-40B4-BE49-F238E27FC236}">
                <a16:creationId xmlns:a16="http://schemas.microsoft.com/office/drawing/2014/main" id="{E7E0904B-A456-47F4-BC61-07AD80E3BB89}"/>
              </a:ext>
            </a:extLst>
          </p:cNvPr>
          <p:cNvSpPr>
            <a:spLocks noGrp="1"/>
          </p:cNvSpPr>
          <p:nvPr>
            <p:ph idx="1"/>
          </p:nvPr>
        </p:nvSpPr>
        <p:spPr/>
        <p:txBody>
          <a:bodyPr/>
          <a:lstStyle/>
          <a:p>
            <a:pPr>
              <a:buClr>
                <a:srgbClr val="006600"/>
              </a:buClr>
              <a:buSzPct val="100000"/>
              <a:buFont typeface="Arial" panose="020B0604020202020204" pitchFamily="34" charset="0"/>
              <a:buChar char="•"/>
            </a:pPr>
            <a:r>
              <a:rPr lang="en-GB" dirty="0"/>
              <a:t>The Nuchal fold translucency scan </a:t>
            </a:r>
            <a:r>
              <a:rPr lang="en-GB" dirty="0">
                <a:solidFill>
                  <a:srgbClr val="006600"/>
                </a:solidFill>
              </a:rPr>
              <a:t>tests for Down’s syndrome </a:t>
            </a:r>
            <a:r>
              <a:rPr lang="en-GB" dirty="0"/>
              <a:t>by measuring the amount of fluid present under the skin at the back of the unborn baby’s neck (babies with Downs often have an increased amount of this fluid).</a:t>
            </a:r>
          </a:p>
          <a:p>
            <a:pPr>
              <a:buClr>
                <a:srgbClr val="006600"/>
              </a:buClr>
              <a:buSzPct val="100000"/>
              <a:buFont typeface="Arial" panose="020B0604020202020204" pitchFamily="34" charset="0"/>
              <a:buChar char="•"/>
            </a:pPr>
            <a:r>
              <a:rPr lang="en-GB" dirty="0"/>
              <a:t>Pregnant women are offered this test between </a:t>
            </a:r>
            <a:r>
              <a:rPr lang="en-GB" dirty="0">
                <a:solidFill>
                  <a:srgbClr val="006600"/>
                </a:solidFill>
              </a:rPr>
              <a:t>weeks 11 and 13 </a:t>
            </a:r>
            <a:r>
              <a:rPr lang="en-GB" dirty="0"/>
              <a:t>of </a:t>
            </a:r>
            <a:r>
              <a:rPr lang="en-GB" dirty="0" smtClean="0"/>
              <a:t>pregnancy by an obstetrician. </a:t>
            </a:r>
            <a:endParaRPr lang="en-GB" dirty="0"/>
          </a:p>
          <a:p>
            <a:pPr>
              <a:buClr>
                <a:srgbClr val="006600"/>
              </a:buClr>
              <a:buSzPct val="100000"/>
              <a:buFont typeface="Arial" panose="020B0604020202020204" pitchFamily="34" charset="0"/>
              <a:buChar char="•"/>
            </a:pPr>
            <a:r>
              <a:rPr lang="en-GB" dirty="0"/>
              <a:t>Screening estimates the level of risk, but cannot determine whether a baby definitely has Downs syndrome, however it will indicate whether a diagnostic test should be offered. </a:t>
            </a:r>
          </a:p>
          <a:p>
            <a:pPr>
              <a:buClr>
                <a:srgbClr val="006600"/>
              </a:buClr>
              <a:buSzPct val="100000"/>
              <a:buFont typeface="Arial" panose="020B0604020202020204" pitchFamily="34" charset="0"/>
              <a:buChar char="•"/>
            </a:pPr>
            <a:r>
              <a:rPr lang="en-GB" dirty="0"/>
              <a:t>A diagnostic test will enable a diagnosis of Downs syndrome to be confirmed however, it carries a small risk of miscarriage; therefore not all mothers will choose to have the NT test/further diagnostic test. </a:t>
            </a:r>
          </a:p>
        </p:txBody>
      </p:sp>
    </p:spTree>
    <p:extLst>
      <p:ext uri="{BB962C8B-B14F-4D97-AF65-F5344CB8AC3E}">
        <p14:creationId xmlns:p14="http://schemas.microsoft.com/office/powerpoint/2010/main" val="182034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Triple test</a:t>
            </a:r>
            <a:endParaRPr lang="en-GB" dirty="0"/>
          </a:p>
        </p:txBody>
      </p:sp>
      <p:sp>
        <p:nvSpPr>
          <p:cNvPr id="3" name="Content Placeholder 2"/>
          <p:cNvSpPr>
            <a:spLocks noGrp="1"/>
          </p:cNvSpPr>
          <p:nvPr>
            <p:ph idx="1"/>
          </p:nvPr>
        </p:nvSpPr>
        <p:spPr>
          <a:xfrm>
            <a:off x="1143000" y="2057400"/>
            <a:ext cx="9872871" cy="4038600"/>
          </a:xfrm>
        </p:spPr>
        <p:txBody>
          <a:bodyPr>
            <a:normAutofit/>
          </a:bodyPr>
          <a:lstStyle/>
          <a:p>
            <a:pPr marL="45720" indent="0">
              <a:buClr>
                <a:srgbClr val="006600"/>
              </a:buClr>
              <a:buNone/>
            </a:pPr>
            <a:r>
              <a:rPr lang="en-GB" dirty="0" smtClean="0"/>
              <a:t>The triple test is carried out between </a:t>
            </a:r>
            <a:r>
              <a:rPr lang="en-GB" dirty="0" smtClean="0">
                <a:solidFill>
                  <a:srgbClr val="006600"/>
                </a:solidFill>
              </a:rPr>
              <a:t>10 and 14 weeks </a:t>
            </a:r>
            <a:r>
              <a:rPr lang="en-GB" dirty="0" smtClean="0"/>
              <a:t>of pregnancy and assesses the chance of having a baby with any of the following conditions:</a:t>
            </a:r>
          </a:p>
          <a:p>
            <a:pPr marL="45720" indent="0">
              <a:buClr>
                <a:srgbClr val="006600"/>
              </a:buClr>
              <a:buNone/>
            </a:pPr>
            <a:endParaRPr lang="en-GB" sz="500" dirty="0" smtClean="0"/>
          </a:p>
          <a:p>
            <a:pPr>
              <a:buClr>
                <a:srgbClr val="006600"/>
              </a:buClr>
            </a:pPr>
            <a:r>
              <a:rPr lang="en-GB" dirty="0" smtClean="0">
                <a:solidFill>
                  <a:srgbClr val="006600"/>
                </a:solidFill>
              </a:rPr>
              <a:t>Down’s syndrome</a:t>
            </a:r>
          </a:p>
          <a:p>
            <a:pPr>
              <a:buClr>
                <a:srgbClr val="006600"/>
              </a:buClr>
            </a:pPr>
            <a:r>
              <a:rPr lang="en-GB" dirty="0" smtClean="0">
                <a:solidFill>
                  <a:srgbClr val="006600"/>
                </a:solidFill>
              </a:rPr>
              <a:t>Edwards’ syndrome</a:t>
            </a:r>
          </a:p>
          <a:p>
            <a:pPr>
              <a:buClr>
                <a:srgbClr val="006600"/>
              </a:buClr>
            </a:pPr>
            <a:r>
              <a:rPr lang="en-GB" dirty="0" smtClean="0">
                <a:solidFill>
                  <a:srgbClr val="006600"/>
                </a:solidFill>
              </a:rPr>
              <a:t>Patau’s syndrome</a:t>
            </a:r>
          </a:p>
          <a:p>
            <a:pPr marL="45720" indent="0">
              <a:buClr>
                <a:srgbClr val="006600"/>
              </a:buClr>
              <a:buNone/>
            </a:pPr>
            <a:endParaRPr lang="en-GB" sz="500" dirty="0">
              <a:solidFill>
                <a:srgbClr val="006600"/>
              </a:solidFill>
            </a:endParaRPr>
          </a:p>
          <a:p>
            <a:pPr marL="45720" indent="0">
              <a:buClr>
                <a:srgbClr val="006600"/>
              </a:buClr>
              <a:buNone/>
            </a:pPr>
            <a:r>
              <a:rPr lang="en-GB" dirty="0" smtClean="0"/>
              <a:t>If a screening test shows a higher chance of any of these conditions, the mother will be offered further tests (such as NIPT) or diagnostic tests (such as CVS or amniocentesis) to confirm if the baby has, or does not have, one of the conditions.</a:t>
            </a:r>
            <a:endParaRPr lang="en-GB" dirty="0">
              <a:solidFill>
                <a:srgbClr val="006600"/>
              </a:solidFill>
            </a:endParaRPr>
          </a:p>
        </p:txBody>
      </p:sp>
    </p:spTree>
    <p:extLst>
      <p:ext uri="{BB962C8B-B14F-4D97-AF65-F5344CB8AC3E}">
        <p14:creationId xmlns:p14="http://schemas.microsoft.com/office/powerpoint/2010/main" val="412482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0249C-162B-444D-8815-5A16B512D82E}"/>
              </a:ext>
            </a:extLst>
          </p:cNvPr>
          <p:cNvSpPr>
            <a:spLocks noGrp="1"/>
          </p:cNvSpPr>
          <p:nvPr>
            <p:ph type="title"/>
          </p:nvPr>
        </p:nvSpPr>
        <p:spPr>
          <a:xfrm>
            <a:off x="1143000" y="437324"/>
            <a:ext cx="9875520" cy="1356360"/>
          </a:xfrm>
        </p:spPr>
        <p:txBody>
          <a:bodyPr>
            <a:normAutofit/>
          </a:bodyPr>
          <a:lstStyle/>
          <a:p>
            <a:r>
              <a:rPr lang="en-GB" sz="3800" dirty="0" smtClean="0"/>
              <a:t>Non-Invasive </a:t>
            </a:r>
            <a:r>
              <a:rPr lang="en-GB" sz="3800" dirty="0"/>
              <a:t>P</a:t>
            </a:r>
            <a:r>
              <a:rPr lang="en-GB" sz="3800" dirty="0" smtClean="0"/>
              <a:t>renatal Testing (NIPT)</a:t>
            </a:r>
            <a:endParaRPr lang="en-GB" sz="3800" dirty="0"/>
          </a:p>
        </p:txBody>
      </p:sp>
      <p:sp>
        <p:nvSpPr>
          <p:cNvPr id="3" name="Content Placeholder 2">
            <a:extLst>
              <a:ext uri="{FF2B5EF4-FFF2-40B4-BE49-F238E27FC236}">
                <a16:creationId xmlns:a16="http://schemas.microsoft.com/office/drawing/2014/main" id="{846F2AFA-57D5-4CB7-B494-1B78E3C2D9F8}"/>
              </a:ext>
            </a:extLst>
          </p:cNvPr>
          <p:cNvSpPr>
            <a:spLocks noGrp="1"/>
          </p:cNvSpPr>
          <p:nvPr>
            <p:ph idx="1"/>
          </p:nvPr>
        </p:nvSpPr>
        <p:spPr>
          <a:xfrm>
            <a:off x="1143000" y="1898373"/>
            <a:ext cx="9872871" cy="4429539"/>
          </a:xfrm>
        </p:spPr>
        <p:txBody>
          <a:bodyPr>
            <a:normAutofit fontScale="92500"/>
          </a:bodyPr>
          <a:lstStyle/>
          <a:p>
            <a:pPr marL="45720" indent="0">
              <a:buClr>
                <a:srgbClr val="006600"/>
              </a:buClr>
              <a:buSzPct val="100000"/>
              <a:buNone/>
            </a:pPr>
            <a:r>
              <a:rPr lang="en-GB" dirty="0"/>
              <a:t>NIPT is a screening test, carried out from </a:t>
            </a:r>
            <a:r>
              <a:rPr lang="en-GB" dirty="0">
                <a:solidFill>
                  <a:srgbClr val="006600"/>
                </a:solidFill>
              </a:rPr>
              <a:t>week 10 </a:t>
            </a:r>
            <a:r>
              <a:rPr lang="en-GB" dirty="0"/>
              <a:t>of pregnancy, that assesses the likelihood of having a baby with </a:t>
            </a:r>
            <a:r>
              <a:rPr lang="en-GB" dirty="0">
                <a:solidFill>
                  <a:srgbClr val="006600"/>
                </a:solidFill>
              </a:rPr>
              <a:t>Down’s syndrome</a:t>
            </a:r>
            <a:r>
              <a:rPr lang="en-GB" dirty="0"/>
              <a:t>, </a:t>
            </a:r>
            <a:r>
              <a:rPr lang="en-GB" dirty="0">
                <a:solidFill>
                  <a:srgbClr val="006600"/>
                </a:solidFill>
              </a:rPr>
              <a:t>Edwards’ syndrome</a:t>
            </a:r>
            <a:r>
              <a:rPr lang="en-GB" dirty="0"/>
              <a:t> or </a:t>
            </a:r>
            <a:r>
              <a:rPr lang="en-GB" dirty="0">
                <a:solidFill>
                  <a:srgbClr val="006600"/>
                </a:solidFill>
              </a:rPr>
              <a:t>Patau’s syndrome</a:t>
            </a:r>
            <a:r>
              <a:rPr lang="en-GB" dirty="0"/>
              <a:t>. </a:t>
            </a:r>
          </a:p>
          <a:p>
            <a:pPr marL="45720" indent="0">
              <a:buClr>
                <a:srgbClr val="006600"/>
              </a:buClr>
              <a:buSzPct val="100000"/>
              <a:buNone/>
            </a:pPr>
            <a:r>
              <a:rPr lang="en-GB" dirty="0"/>
              <a:t>It involves </a:t>
            </a:r>
            <a:r>
              <a:rPr lang="en-GB" dirty="0" smtClean="0"/>
              <a:t>taking a blood sample from the mother’s arm, </a:t>
            </a:r>
            <a:r>
              <a:rPr lang="en-GB" dirty="0"/>
              <a:t>where fragments of the baby’s DNA will be found and tested for chromosomal abnormalities.</a:t>
            </a:r>
          </a:p>
          <a:p>
            <a:pPr>
              <a:buClr>
                <a:srgbClr val="006600"/>
              </a:buClr>
              <a:buSzPct val="100000"/>
            </a:pPr>
            <a:r>
              <a:rPr lang="en-GB" dirty="0"/>
              <a:t>It is more accurate and does not carry the risk of miscarriage however, NHS hospitals do not generally offer this test, therefore mothers wanting this test will need to pay to have it done privately. </a:t>
            </a:r>
          </a:p>
          <a:p>
            <a:pPr>
              <a:buClr>
                <a:srgbClr val="006600"/>
              </a:buClr>
              <a:buSzPct val="100000"/>
            </a:pPr>
            <a:r>
              <a:rPr lang="en-GB" dirty="0"/>
              <a:t>Some mothers choose to have an NIPT before deciding to have a diagnostic test, to avoid the risk of miscarriage. If the risk of abnormality is high from an NIPT test, then diagnostic tests such as CVS or amniocentesis will be offered.</a:t>
            </a:r>
          </a:p>
          <a:p>
            <a:pPr>
              <a:buClr>
                <a:srgbClr val="006600"/>
              </a:buClr>
              <a:buSzPct val="100000"/>
            </a:pPr>
            <a:r>
              <a:rPr lang="en-GB" dirty="0"/>
              <a:t>When a high-risk NIPT result is given, it is likely that diagnostic results will also be positive. If the NIPT is negative, parents may decide against a diagnostic test. </a:t>
            </a:r>
          </a:p>
        </p:txBody>
      </p:sp>
    </p:spTree>
    <p:extLst>
      <p:ext uri="{BB962C8B-B14F-4D97-AF65-F5344CB8AC3E}">
        <p14:creationId xmlns:p14="http://schemas.microsoft.com/office/powerpoint/2010/main" val="40060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Reasons for diagnostic tests</a:t>
            </a:r>
            <a:endParaRPr lang="en-GB" dirty="0"/>
          </a:p>
        </p:txBody>
      </p:sp>
      <p:sp>
        <p:nvSpPr>
          <p:cNvPr id="3" name="Content Placeholder 2"/>
          <p:cNvSpPr>
            <a:spLocks noGrp="1"/>
          </p:cNvSpPr>
          <p:nvPr>
            <p:ph idx="1"/>
          </p:nvPr>
        </p:nvSpPr>
        <p:spPr>
          <a:xfrm>
            <a:off x="1143000" y="2185604"/>
            <a:ext cx="8499764" cy="2626542"/>
          </a:xfrm>
          <a:solidFill>
            <a:schemeClr val="accent2">
              <a:lumMod val="20000"/>
              <a:lumOff val="80000"/>
            </a:schemeClr>
          </a:solidFill>
          <a:ln w="28575">
            <a:solidFill>
              <a:schemeClr val="accent1"/>
            </a:solidFill>
          </a:ln>
        </p:spPr>
        <p:txBody>
          <a:bodyPr/>
          <a:lstStyle/>
          <a:p>
            <a:pPr marL="45720" indent="0">
              <a:buNone/>
            </a:pPr>
            <a:r>
              <a:rPr lang="en-GB" b="1" dirty="0" smtClean="0">
                <a:solidFill>
                  <a:srgbClr val="006600"/>
                </a:solidFill>
              </a:rPr>
              <a:t>Diagnostic tests are only offered if there is a high risk of a baby having a genetic condition, for example:</a:t>
            </a:r>
          </a:p>
          <a:p>
            <a:pPr marL="45720" indent="0">
              <a:buNone/>
            </a:pPr>
            <a:endParaRPr lang="en-GB" sz="600" dirty="0" smtClean="0">
              <a:solidFill>
                <a:srgbClr val="006600"/>
              </a:solidFill>
            </a:endParaRPr>
          </a:p>
          <a:p>
            <a:pPr>
              <a:buClr>
                <a:srgbClr val="006600"/>
              </a:buClr>
            </a:pPr>
            <a:r>
              <a:rPr lang="en-GB" dirty="0">
                <a:solidFill>
                  <a:srgbClr val="006600"/>
                </a:solidFill>
              </a:rPr>
              <a:t>a</a:t>
            </a:r>
            <a:r>
              <a:rPr lang="en-GB" dirty="0" smtClean="0">
                <a:solidFill>
                  <a:srgbClr val="006600"/>
                </a:solidFill>
              </a:rPr>
              <a:t>n earlier antenatal screening test has indicated a problem</a:t>
            </a:r>
          </a:p>
          <a:p>
            <a:pPr>
              <a:buClr>
                <a:srgbClr val="006600"/>
              </a:buClr>
            </a:pPr>
            <a:r>
              <a:rPr lang="en-GB" dirty="0" smtClean="0">
                <a:solidFill>
                  <a:srgbClr val="006600"/>
                </a:solidFill>
              </a:rPr>
              <a:t>the mother has had a previous pregnancy with there problems </a:t>
            </a:r>
          </a:p>
          <a:p>
            <a:pPr>
              <a:buClr>
                <a:srgbClr val="006600"/>
              </a:buClr>
            </a:pPr>
            <a:r>
              <a:rPr lang="en-GB" dirty="0" smtClean="0">
                <a:solidFill>
                  <a:srgbClr val="006600"/>
                </a:solidFill>
              </a:rPr>
              <a:t>there is a family history of a genetic condition</a:t>
            </a:r>
            <a:endParaRPr lang="en-GB" dirty="0">
              <a:solidFill>
                <a:srgbClr val="006600"/>
              </a:solidFill>
            </a:endParaRPr>
          </a:p>
        </p:txBody>
      </p:sp>
      <p:pic>
        <p:nvPicPr>
          <p:cNvPr id="4" name="Picture 4" descr="Transparent Background Pencil Writing Clipart - Novocom.top">
            <a:extLst>
              <a:ext uri="{FF2B5EF4-FFF2-40B4-BE49-F238E27FC236}">
                <a16:creationId xmlns:a16="http://schemas.microsoft.com/office/drawing/2014/main" id="{346D551A-3AAC-4DAE-9558-30CC45EF76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88475" y="389957"/>
            <a:ext cx="971714" cy="971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6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bg/>
                                          </p:spTgt>
                                        </p:tgtEl>
                                        <p:attrNameLst>
                                          <p:attrName>style.visibility</p:attrName>
                                        </p:attrNameLst>
                                      </p:cBhvr>
                                      <p:to>
                                        <p:strVal val="visible"/>
                                      </p:to>
                                    </p:set>
                                    <p:anim calcmode="lin" valueType="num">
                                      <p:cBhvr additive="base">
                                        <p:cTn id="19" dur="500" fill="hold"/>
                                        <p:tgtEl>
                                          <p:spTgt spid="3">
                                            <p:bg/>
                                          </p:spTgt>
                                        </p:tgtEl>
                                        <p:attrNameLst>
                                          <p:attrName>ppt_x</p:attrName>
                                        </p:attrNameLst>
                                      </p:cBhvr>
                                      <p:tavLst>
                                        <p:tav tm="0">
                                          <p:val>
                                            <p:strVal val="#ppt_x"/>
                                          </p:val>
                                        </p:tav>
                                        <p:tav tm="100000">
                                          <p:val>
                                            <p:strVal val="#ppt_x"/>
                                          </p:val>
                                        </p:tav>
                                      </p:tavLst>
                                    </p:anim>
                                    <p:anim calcmode="lin" valueType="num">
                                      <p:cBhvr additive="base">
                                        <p:cTn id="20"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D8CF4-DDB5-4B70-BA67-BC3BD7577E76}"/>
              </a:ext>
            </a:extLst>
          </p:cNvPr>
          <p:cNvSpPr>
            <a:spLocks noGrp="1"/>
          </p:cNvSpPr>
          <p:nvPr>
            <p:ph type="title"/>
          </p:nvPr>
        </p:nvSpPr>
        <p:spPr>
          <a:xfrm>
            <a:off x="1143000" y="609600"/>
            <a:ext cx="7285383" cy="1356360"/>
          </a:xfrm>
        </p:spPr>
        <p:txBody>
          <a:bodyPr>
            <a:normAutofit/>
          </a:bodyPr>
          <a:lstStyle/>
          <a:p>
            <a:r>
              <a:rPr lang="en-GB" sz="3600" dirty="0"/>
              <a:t>CVS (chorionic villus sampling</a:t>
            </a:r>
            <a:r>
              <a:rPr lang="en-GB" sz="3600" dirty="0" smtClean="0"/>
              <a:t>)</a:t>
            </a:r>
            <a:endParaRPr lang="en-GB" sz="3600" dirty="0"/>
          </a:p>
        </p:txBody>
      </p:sp>
      <p:sp>
        <p:nvSpPr>
          <p:cNvPr id="3" name="Content Placeholder 2">
            <a:extLst>
              <a:ext uri="{FF2B5EF4-FFF2-40B4-BE49-F238E27FC236}">
                <a16:creationId xmlns:a16="http://schemas.microsoft.com/office/drawing/2014/main" id="{F67C5D96-A5F5-4290-8F25-46FB2412161A}"/>
              </a:ext>
            </a:extLst>
          </p:cNvPr>
          <p:cNvSpPr>
            <a:spLocks noGrp="1"/>
          </p:cNvSpPr>
          <p:nvPr>
            <p:ph idx="1"/>
          </p:nvPr>
        </p:nvSpPr>
        <p:spPr>
          <a:xfrm>
            <a:off x="4345161" y="2239617"/>
            <a:ext cx="3960846" cy="4148281"/>
          </a:xfrm>
        </p:spPr>
        <p:txBody>
          <a:bodyPr>
            <a:normAutofit lnSpcReduction="10000"/>
          </a:bodyPr>
          <a:lstStyle/>
          <a:p>
            <a:pPr>
              <a:buClr>
                <a:srgbClr val="006600"/>
              </a:buClr>
              <a:buSzPct val="100000"/>
              <a:buFont typeface="Arial" panose="020B0604020202020204" pitchFamily="34" charset="0"/>
              <a:buChar char="•"/>
            </a:pPr>
            <a:r>
              <a:rPr lang="en-GB" dirty="0"/>
              <a:t>CVS involves removing cells from the placenta; either by inserting a needle through the mothers abdomen or, by inserting a tube or small forceps through the cervix.</a:t>
            </a:r>
          </a:p>
          <a:p>
            <a:pPr>
              <a:buClr>
                <a:srgbClr val="006600"/>
              </a:buClr>
              <a:buSzPct val="100000"/>
              <a:buFont typeface="Arial" panose="020B0604020202020204" pitchFamily="34" charset="0"/>
              <a:buChar char="•"/>
            </a:pPr>
            <a:endParaRPr lang="en-GB" dirty="0"/>
          </a:p>
          <a:p>
            <a:pPr marL="342900" indent="-342900">
              <a:buClr>
                <a:srgbClr val="006600"/>
              </a:buClr>
              <a:buFont typeface="Arial" panose="020B0604020202020204" pitchFamily="34" charset="0"/>
              <a:buChar char="•"/>
            </a:pPr>
            <a:r>
              <a:rPr lang="en-GB" sz="2200" dirty="0">
                <a:solidFill>
                  <a:schemeClr val="accent1"/>
                </a:solidFill>
              </a:rPr>
              <a:t>This test is carried out between </a:t>
            </a:r>
            <a:r>
              <a:rPr lang="en-GB" sz="2200" dirty="0">
                <a:solidFill>
                  <a:srgbClr val="006600"/>
                </a:solidFill>
              </a:rPr>
              <a:t>weeks 11 and 14 </a:t>
            </a:r>
            <a:r>
              <a:rPr lang="en-GB" sz="2200" dirty="0">
                <a:solidFill>
                  <a:schemeClr val="accent1"/>
                </a:solidFill>
              </a:rPr>
              <a:t>of pregnancy to check for genetic disorders and conditions such as Downs’ syndrome.</a:t>
            </a:r>
            <a:r>
              <a:rPr lang="en-GB" dirty="0"/>
              <a:t> </a:t>
            </a:r>
          </a:p>
        </p:txBody>
      </p:sp>
      <p:pic>
        <p:nvPicPr>
          <p:cNvPr id="3074" name="Picture 2" descr="Chorionic villus sampling - Mayo Clinic">
            <a:extLst>
              <a:ext uri="{FF2B5EF4-FFF2-40B4-BE49-F238E27FC236}">
                <a16:creationId xmlns:a16="http://schemas.microsoft.com/office/drawing/2014/main" id="{4791688E-F58D-4F10-9BD1-078046E067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030"/>
          <a:stretch/>
        </p:blipFill>
        <p:spPr bwMode="auto">
          <a:xfrm>
            <a:off x="263387" y="2948407"/>
            <a:ext cx="3765274" cy="36511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orionic Villus Sampling - Gandhinagar">
            <a:extLst>
              <a:ext uri="{FF2B5EF4-FFF2-40B4-BE49-F238E27FC236}">
                <a16:creationId xmlns:a16="http://schemas.microsoft.com/office/drawing/2014/main" id="{C098A000-B5BB-4468-93F3-6EEDF32DE4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97" r="12997" b="4172"/>
          <a:stretch/>
        </p:blipFill>
        <p:spPr bwMode="auto">
          <a:xfrm>
            <a:off x="9207154" y="382325"/>
            <a:ext cx="2517914" cy="31672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1F27864-A8D8-4AD2-AFAB-77FB1438E9B5}"/>
              </a:ext>
            </a:extLst>
          </p:cNvPr>
          <p:cNvSpPr txBox="1"/>
          <p:nvPr/>
        </p:nvSpPr>
        <p:spPr>
          <a:xfrm>
            <a:off x="4021621" y="2478157"/>
            <a:ext cx="3505614" cy="430887"/>
          </a:xfrm>
          <a:prstGeom prst="rect">
            <a:avLst/>
          </a:prstGeom>
          <a:noFill/>
        </p:spPr>
        <p:txBody>
          <a:bodyPr wrap="square" rtlCol="0">
            <a:spAutoFit/>
          </a:bodyPr>
          <a:lstStyle/>
          <a:p>
            <a:pPr marL="342900" indent="-342900">
              <a:buClr>
                <a:srgbClr val="006600"/>
              </a:buClr>
              <a:buFont typeface="Wingdings" panose="05000000000000000000" pitchFamily="2" charset="2"/>
              <a:buChar char="Ø"/>
            </a:pPr>
            <a:endParaRPr lang="en-GB" sz="2200" dirty="0">
              <a:solidFill>
                <a:schemeClr val="accent1"/>
              </a:solidFill>
            </a:endParaRPr>
          </a:p>
        </p:txBody>
      </p:sp>
      <p:sp>
        <p:nvSpPr>
          <p:cNvPr id="5" name="TextBox 4"/>
          <p:cNvSpPr txBox="1"/>
          <p:nvPr/>
        </p:nvSpPr>
        <p:spPr>
          <a:xfrm>
            <a:off x="1143000" y="1702679"/>
            <a:ext cx="5394036" cy="400110"/>
          </a:xfrm>
          <a:prstGeom prst="rect">
            <a:avLst/>
          </a:prstGeom>
          <a:noFill/>
        </p:spPr>
        <p:txBody>
          <a:bodyPr wrap="square" rtlCol="0">
            <a:spAutoFit/>
          </a:bodyPr>
          <a:lstStyle/>
          <a:p>
            <a:r>
              <a:rPr lang="en-GB" sz="2000" dirty="0" smtClean="0">
                <a:solidFill>
                  <a:srgbClr val="006600"/>
                </a:solidFill>
              </a:rPr>
              <a:t>* A diagnostic test with the risk of miscarriage</a:t>
            </a:r>
            <a:endParaRPr lang="en-GB" sz="2000" dirty="0">
              <a:solidFill>
                <a:srgbClr val="006600"/>
              </a:solidFill>
            </a:endParaRPr>
          </a:p>
        </p:txBody>
      </p:sp>
      <p:sp>
        <p:nvSpPr>
          <p:cNvPr id="8" name="Rectangle 7">
            <a:extLst>
              <a:ext uri="{FF2B5EF4-FFF2-40B4-BE49-F238E27FC236}">
                <a16:creationId xmlns:a16="http://schemas.microsoft.com/office/drawing/2014/main" id="{DB00FA95-B608-4D31-B5F7-F9FDADA8E121}"/>
              </a:ext>
            </a:extLst>
          </p:cNvPr>
          <p:cNvSpPr/>
          <p:nvPr/>
        </p:nvSpPr>
        <p:spPr>
          <a:xfrm>
            <a:off x="8306007" y="3686423"/>
            <a:ext cx="3495878" cy="283830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smtClean="0">
                <a:solidFill>
                  <a:srgbClr val="006600"/>
                </a:solidFill>
              </a:rPr>
              <a:t>There is no cure for the majority of conditions detected by CVS. The mother may decide to continue with the pregnancy, while gathering information about the condition so that she is fully prepared, or she may consider a termination. </a:t>
            </a:r>
            <a:endParaRPr lang="en-GB" sz="2000" dirty="0">
              <a:solidFill>
                <a:srgbClr val="006600"/>
              </a:solidFill>
            </a:endParaRPr>
          </a:p>
        </p:txBody>
      </p:sp>
    </p:spTree>
    <p:extLst>
      <p:ext uri="{BB962C8B-B14F-4D97-AF65-F5344CB8AC3E}">
        <p14:creationId xmlns:p14="http://schemas.microsoft.com/office/powerpoint/2010/main" val="49541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circle(in)">
                                      <p:cBhvr>
                                        <p:cTn id="12" dur="20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circle(in)">
                                      <p:cBhvr>
                                        <p:cTn id="17" dur="20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 calcmode="lin" valueType="num">
                                      <p:cBhvr additive="base">
                                        <p:cTn id="2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 calcmode="lin" valueType="num">
                                      <p:cBhvr additive="base">
                                        <p:cTn id="3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B23D0-0879-4F82-90AE-C77091FE28CF}"/>
              </a:ext>
            </a:extLst>
          </p:cNvPr>
          <p:cNvSpPr>
            <a:spLocks noGrp="1"/>
          </p:cNvSpPr>
          <p:nvPr>
            <p:ph type="title"/>
          </p:nvPr>
        </p:nvSpPr>
        <p:spPr>
          <a:xfrm>
            <a:off x="613796" y="398896"/>
            <a:ext cx="9875520" cy="1356360"/>
          </a:xfrm>
        </p:spPr>
        <p:txBody>
          <a:bodyPr/>
          <a:lstStyle/>
          <a:p>
            <a:r>
              <a:rPr lang="en-GB" dirty="0"/>
              <a:t>Amniocentesis</a:t>
            </a:r>
          </a:p>
        </p:txBody>
      </p:sp>
      <p:sp>
        <p:nvSpPr>
          <p:cNvPr id="3" name="Content Placeholder 2">
            <a:extLst>
              <a:ext uri="{FF2B5EF4-FFF2-40B4-BE49-F238E27FC236}">
                <a16:creationId xmlns:a16="http://schemas.microsoft.com/office/drawing/2014/main" id="{9E927034-DE22-4D95-B17A-D826EB885B0C}"/>
              </a:ext>
            </a:extLst>
          </p:cNvPr>
          <p:cNvSpPr>
            <a:spLocks noGrp="1"/>
          </p:cNvSpPr>
          <p:nvPr>
            <p:ph idx="1"/>
          </p:nvPr>
        </p:nvSpPr>
        <p:spPr>
          <a:xfrm>
            <a:off x="613796" y="4690108"/>
            <a:ext cx="9075148" cy="1756874"/>
          </a:xfrm>
          <a:solidFill>
            <a:schemeClr val="accent2">
              <a:lumMod val="20000"/>
              <a:lumOff val="80000"/>
            </a:schemeClr>
          </a:solidFill>
          <a:ln>
            <a:solidFill>
              <a:schemeClr val="accent1"/>
            </a:solidFill>
          </a:ln>
        </p:spPr>
        <p:txBody>
          <a:bodyPr>
            <a:normAutofit/>
          </a:bodyPr>
          <a:lstStyle/>
          <a:p>
            <a:pPr>
              <a:buClr>
                <a:srgbClr val="006600"/>
              </a:buClr>
              <a:buSzPct val="100000"/>
              <a:buFont typeface="Arial" panose="020B0604020202020204" pitchFamily="34" charset="0"/>
              <a:buChar char="•"/>
            </a:pPr>
            <a:r>
              <a:rPr lang="en-GB" sz="2000" dirty="0" smtClean="0">
                <a:solidFill>
                  <a:srgbClr val="006600"/>
                </a:solidFill>
              </a:rPr>
              <a:t>The </a:t>
            </a:r>
            <a:r>
              <a:rPr lang="en-GB" sz="2000" dirty="0">
                <a:solidFill>
                  <a:srgbClr val="006600"/>
                </a:solidFill>
              </a:rPr>
              <a:t>risk of causing a miscarriage with amniocentesis is slightly reduced in comparison to CVS.</a:t>
            </a:r>
          </a:p>
          <a:p>
            <a:pPr>
              <a:buClr>
                <a:srgbClr val="006600"/>
              </a:buClr>
              <a:buSzPct val="100000"/>
              <a:buFont typeface="Arial" panose="020B0604020202020204" pitchFamily="34" charset="0"/>
              <a:buChar char="•"/>
            </a:pPr>
            <a:r>
              <a:rPr lang="en-GB" sz="2000" dirty="0">
                <a:solidFill>
                  <a:srgbClr val="006600"/>
                </a:solidFill>
              </a:rPr>
              <a:t>Results from this test cannot be given until a later stage of pregnancy, which has implications for the possibility of terminating a pregnancy if a problem is discovered later on – (the normal deadline for a termination is 24 weeks). </a:t>
            </a:r>
          </a:p>
        </p:txBody>
      </p:sp>
      <p:pic>
        <p:nvPicPr>
          <p:cNvPr id="3076" name="Picture 4" descr="Amniocentesis - Labster Theory"/>
          <p:cNvPicPr>
            <a:picLocks noChangeAspect="1" noChangeArrowheads="1"/>
          </p:cNvPicPr>
          <p:nvPr/>
        </p:nvPicPr>
        <p:blipFill rotWithShape="1">
          <a:blip r:embed="rId2">
            <a:extLst>
              <a:ext uri="{28A0092B-C50C-407E-A947-70E740481C1C}">
                <a14:useLocalDpi xmlns:a14="http://schemas.microsoft.com/office/drawing/2010/main" val="0"/>
              </a:ext>
            </a:extLst>
          </a:blip>
          <a:srcRect l="1734" t="10059" r="13796"/>
          <a:stretch/>
        </p:blipFill>
        <p:spPr bwMode="auto">
          <a:xfrm>
            <a:off x="7827396" y="1270867"/>
            <a:ext cx="3742657" cy="32457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3796" y="1654261"/>
            <a:ext cx="6867659" cy="2862322"/>
          </a:xfrm>
          <a:prstGeom prst="rect">
            <a:avLst/>
          </a:prstGeom>
          <a:noFill/>
        </p:spPr>
        <p:txBody>
          <a:bodyPr wrap="square" rtlCol="0">
            <a:spAutoFit/>
          </a:bodyPr>
          <a:lstStyle/>
          <a:p>
            <a:pPr marL="45720" indent="0">
              <a:buClr>
                <a:srgbClr val="006600"/>
              </a:buClr>
              <a:buSzPct val="100000"/>
              <a:buNone/>
            </a:pPr>
            <a:r>
              <a:rPr lang="en-GB" sz="2000" dirty="0">
                <a:solidFill>
                  <a:schemeClr val="accent1"/>
                </a:solidFill>
              </a:rPr>
              <a:t>Amniocentesis involves removing a small sample of amniotic fluid to test for genetic disorders such as </a:t>
            </a:r>
            <a:r>
              <a:rPr lang="en-GB" sz="2000" dirty="0">
                <a:solidFill>
                  <a:srgbClr val="006600"/>
                </a:solidFill>
              </a:rPr>
              <a:t>Down’s syndrome, Edwards’ syndrome, Patau’s syndrome, cystic fibrosis, muscular dystrophy, sickle cell disease and thalassaemia</a:t>
            </a:r>
            <a:r>
              <a:rPr lang="en-GB" sz="2000" dirty="0">
                <a:solidFill>
                  <a:schemeClr val="accent1"/>
                </a:solidFill>
              </a:rPr>
              <a:t>.</a:t>
            </a:r>
          </a:p>
          <a:p>
            <a:pPr marL="45720" indent="0">
              <a:buClr>
                <a:srgbClr val="006600"/>
              </a:buClr>
              <a:buSzPct val="100000"/>
              <a:buNone/>
            </a:pPr>
            <a:endParaRPr lang="en-GB" sz="2000" dirty="0" smtClean="0">
              <a:solidFill>
                <a:schemeClr val="accent1"/>
              </a:solidFill>
            </a:endParaRPr>
          </a:p>
          <a:p>
            <a:pPr marL="45720" indent="0">
              <a:buClr>
                <a:srgbClr val="006600"/>
              </a:buClr>
              <a:buSzPct val="100000"/>
              <a:buNone/>
            </a:pPr>
            <a:r>
              <a:rPr lang="en-GB" sz="2000" dirty="0" smtClean="0">
                <a:solidFill>
                  <a:schemeClr val="accent1"/>
                </a:solidFill>
              </a:rPr>
              <a:t>This </a:t>
            </a:r>
            <a:r>
              <a:rPr lang="en-GB" sz="2000" dirty="0">
                <a:solidFill>
                  <a:schemeClr val="accent1"/>
                </a:solidFill>
              </a:rPr>
              <a:t>test may be offered as an alternative to CVS, although it is usually carried out between </a:t>
            </a:r>
            <a:r>
              <a:rPr lang="en-GB" sz="2000" dirty="0">
                <a:solidFill>
                  <a:srgbClr val="006600"/>
                </a:solidFill>
              </a:rPr>
              <a:t>weeks 15 and 18 </a:t>
            </a:r>
            <a:r>
              <a:rPr lang="en-GB" sz="2000" dirty="0">
                <a:solidFill>
                  <a:schemeClr val="accent1"/>
                </a:solidFill>
              </a:rPr>
              <a:t>of pregnancy (1 to 3 weeks after CVS is usually carried out). </a:t>
            </a:r>
          </a:p>
        </p:txBody>
      </p:sp>
    </p:spTree>
    <p:extLst>
      <p:ext uri="{BB962C8B-B14F-4D97-AF65-F5344CB8AC3E}">
        <p14:creationId xmlns:p14="http://schemas.microsoft.com/office/powerpoint/2010/main" val="171795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 calcmode="lin" valueType="num">
                                      <p:cBhvr additive="base">
                                        <p:cTn id="12" dur="500" fill="hold"/>
                                        <p:tgtEl>
                                          <p:spTgt spid="3076"/>
                                        </p:tgtEl>
                                        <p:attrNameLst>
                                          <p:attrName>ppt_x</p:attrName>
                                        </p:attrNameLst>
                                      </p:cBhvr>
                                      <p:tavLst>
                                        <p:tav tm="0">
                                          <p:val>
                                            <p:strVal val="#ppt_x"/>
                                          </p:val>
                                        </p:tav>
                                        <p:tav tm="100000">
                                          <p:val>
                                            <p:strVal val="#ppt_x"/>
                                          </p:val>
                                        </p:tav>
                                      </p:tavLst>
                                    </p:anim>
                                    <p:anim calcmode="lin" valueType="num">
                                      <p:cBhvr additive="base">
                                        <p:cTn id="13"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additive="base">
                                        <p:cTn id="24"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bg/>
                                          </p:spTgt>
                                        </p:tgtEl>
                                        <p:attrNameLst>
                                          <p:attrName>style.visibility</p:attrName>
                                        </p:attrNameLst>
                                      </p:cBhvr>
                                      <p:to>
                                        <p:strVal val="visible"/>
                                      </p:to>
                                    </p:set>
                                    <p:anim calcmode="lin" valueType="num">
                                      <p:cBhvr additive="base">
                                        <p:cTn id="30" dur="500" fill="hold"/>
                                        <p:tgtEl>
                                          <p:spTgt spid="3">
                                            <p:bg/>
                                          </p:spTgt>
                                        </p:tgtEl>
                                        <p:attrNameLst>
                                          <p:attrName>ppt_x</p:attrName>
                                        </p:attrNameLst>
                                      </p:cBhvr>
                                      <p:tavLst>
                                        <p:tav tm="0">
                                          <p:val>
                                            <p:strVal val="#ppt_x"/>
                                          </p:val>
                                        </p:tav>
                                        <p:tav tm="100000">
                                          <p:val>
                                            <p:strVal val="#ppt_x"/>
                                          </p:val>
                                        </p:tav>
                                      </p:tavLst>
                                    </p:anim>
                                    <p:anim calcmode="lin" valueType="num">
                                      <p:cBhvr additive="base">
                                        <p:cTn id="31"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 calcmode="lin" valueType="num">
                                      <p:cBhvr additive="base">
                                        <p:cTn id="3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1" end="1"/>
                                            </p:txEl>
                                          </p:spTgt>
                                        </p:tgtEl>
                                        <p:attrNameLst>
                                          <p:attrName>style.visibility</p:attrName>
                                        </p:attrNameLst>
                                      </p:cBhvr>
                                      <p:to>
                                        <p:strVal val="visible"/>
                                      </p:to>
                                    </p:set>
                                    <p:anim calcmode="lin" valueType="num">
                                      <p:cBhvr additive="base">
                                        <p:cTn id="4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247D4-BC03-4E51-8967-C000FB4CDAE8}"/>
              </a:ext>
            </a:extLst>
          </p:cNvPr>
          <p:cNvSpPr>
            <a:spLocks noGrp="1"/>
          </p:cNvSpPr>
          <p:nvPr>
            <p:ph type="title"/>
          </p:nvPr>
        </p:nvSpPr>
        <p:spPr>
          <a:xfrm>
            <a:off x="1143000" y="1006759"/>
            <a:ext cx="9875520" cy="5392432"/>
          </a:xfrm>
        </p:spPr>
        <p:txBody>
          <a:bodyPr>
            <a:normAutofit/>
          </a:bodyPr>
          <a:lstStyle/>
          <a:p>
            <a:r>
              <a:rPr lang="en-GB" sz="4000" b="1" dirty="0"/>
              <a:t>	</a:t>
            </a:r>
            <a:r>
              <a:rPr lang="en-GB" sz="4000" b="1" u="sng" dirty="0" smtClean="0">
                <a:solidFill>
                  <a:srgbClr val="006600"/>
                </a:solidFill>
              </a:rPr>
              <a:t>TASK</a:t>
            </a:r>
            <a:r>
              <a:rPr lang="en-GB" sz="4000" b="1" u="sng" dirty="0">
                <a:solidFill>
                  <a:srgbClr val="006600"/>
                </a:solidFill>
              </a:rPr>
              <a:t>:</a:t>
            </a:r>
            <a:r>
              <a:rPr lang="en-GB" sz="4000" b="1" dirty="0">
                <a:solidFill>
                  <a:srgbClr val="006600"/>
                </a:solidFill>
              </a:rPr>
              <a:t> </a:t>
            </a:r>
            <a:r>
              <a:rPr lang="en-GB" sz="4000" dirty="0" smtClean="0"/>
              <a:t>Write a short paragraph to 	d</a:t>
            </a:r>
            <a:r>
              <a:rPr lang="en-GB" sz="4000" b="1" dirty="0" smtClean="0"/>
              <a:t>iscuss why a mother might choose 	for or against a diagnostic test.</a:t>
            </a:r>
            <a:r>
              <a:rPr lang="en-GB" sz="4000" dirty="0" smtClean="0"/>
              <a:t/>
            </a:r>
            <a:br>
              <a:rPr lang="en-GB" sz="4000" dirty="0" smtClean="0"/>
            </a:br>
            <a:r>
              <a:rPr lang="en-GB" sz="4000" dirty="0" smtClean="0"/>
              <a:t/>
            </a:r>
            <a:br>
              <a:rPr lang="en-GB" sz="4000" dirty="0" smtClean="0"/>
            </a:br>
            <a:r>
              <a:rPr lang="en-GB" sz="4000" dirty="0" smtClean="0"/>
              <a:t>	</a:t>
            </a:r>
            <a:r>
              <a:rPr lang="en-GB" sz="2400" b="0" dirty="0" smtClean="0">
                <a:solidFill>
                  <a:srgbClr val="006600"/>
                </a:solidFill>
              </a:rPr>
              <a:t>Information </a:t>
            </a:r>
            <a:r>
              <a:rPr lang="en-GB" sz="2400" b="0" dirty="0">
                <a:solidFill>
                  <a:srgbClr val="006600"/>
                </a:solidFill>
              </a:rPr>
              <a:t>you should include</a:t>
            </a:r>
            <a:r>
              <a:rPr lang="en-GB" sz="2400" b="0" dirty="0" smtClean="0">
                <a:solidFill>
                  <a:srgbClr val="006600"/>
                </a:solidFill>
              </a:rPr>
              <a:t>:</a:t>
            </a:r>
            <a:br>
              <a:rPr lang="en-GB" sz="2400" b="0" dirty="0" smtClean="0">
                <a:solidFill>
                  <a:srgbClr val="006600"/>
                </a:solidFill>
              </a:rPr>
            </a:br>
            <a:r>
              <a:rPr lang="en-GB" sz="2400" b="0" dirty="0">
                <a:solidFill>
                  <a:srgbClr val="006600"/>
                </a:solidFill>
              </a:rPr>
              <a:t>	</a:t>
            </a:r>
            <a:r>
              <a:rPr lang="en-GB" sz="2400" b="0" dirty="0" smtClean="0"/>
              <a:t>- The circumstances a diagnostic test is offered</a:t>
            </a:r>
            <a:br>
              <a:rPr lang="en-GB" sz="2400" b="0" dirty="0" smtClean="0"/>
            </a:br>
            <a:r>
              <a:rPr lang="en-GB" sz="2400" b="0" dirty="0"/>
              <a:t>	</a:t>
            </a:r>
            <a:r>
              <a:rPr lang="en-GB" sz="2400" b="0" dirty="0" smtClean="0"/>
              <a:t>- The risks and factors the mother may consider</a:t>
            </a:r>
            <a:br>
              <a:rPr lang="en-GB" sz="2400" b="0" dirty="0" smtClean="0"/>
            </a:br>
            <a:r>
              <a:rPr lang="en-GB" sz="2400" b="0" dirty="0"/>
              <a:t>	</a:t>
            </a:r>
            <a:r>
              <a:rPr lang="en-GB" sz="2400" b="0" dirty="0" smtClean="0"/>
              <a:t>- The factors that may influence the mothers decision after a 		  positive and negative result</a:t>
            </a:r>
            <a:r>
              <a:rPr lang="en-GB" sz="2400" b="0" dirty="0">
                <a:solidFill>
                  <a:srgbClr val="006600"/>
                </a:solidFill>
              </a:rPr>
              <a:t/>
            </a:r>
            <a:br>
              <a:rPr lang="en-GB" sz="2400" b="0" dirty="0">
                <a:solidFill>
                  <a:srgbClr val="006600"/>
                </a:solidFill>
              </a:rPr>
            </a:br>
            <a:r>
              <a:rPr lang="en-GB" sz="4000" dirty="0"/>
              <a:t/>
            </a:r>
            <a:br>
              <a:rPr lang="en-GB" sz="4000" dirty="0"/>
            </a:br>
            <a:endParaRPr lang="en-GB" sz="4000" b="1" dirty="0"/>
          </a:p>
        </p:txBody>
      </p:sp>
      <p:pic>
        <p:nvPicPr>
          <p:cNvPr id="4" name="Picture 4" descr="Notes Symbol Stock Illustrations – 42,139 Notes Symbol Stock Illustrations,  Vectors &amp;amp; Clipart - Dreamstime">
            <a:extLst>
              <a:ext uri="{FF2B5EF4-FFF2-40B4-BE49-F238E27FC236}">
                <a16:creationId xmlns:a16="http://schemas.microsoft.com/office/drawing/2014/main" id="{D31EF555-9711-48A7-8CB2-E20EC65F10C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653" t="27572" r="1407" b="32375"/>
          <a:stretch/>
        </p:blipFill>
        <p:spPr bwMode="auto">
          <a:xfrm>
            <a:off x="1143000" y="1234655"/>
            <a:ext cx="896983" cy="863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64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247D4-BC03-4E51-8967-C000FB4CDAE8}"/>
              </a:ext>
            </a:extLst>
          </p:cNvPr>
          <p:cNvSpPr>
            <a:spLocks noGrp="1"/>
          </p:cNvSpPr>
          <p:nvPr>
            <p:ph type="title"/>
          </p:nvPr>
        </p:nvSpPr>
        <p:spPr>
          <a:xfrm>
            <a:off x="1142999" y="1006759"/>
            <a:ext cx="10051473" cy="5392432"/>
          </a:xfrm>
        </p:spPr>
        <p:txBody>
          <a:bodyPr>
            <a:normAutofit/>
          </a:bodyPr>
          <a:lstStyle/>
          <a:p>
            <a:r>
              <a:rPr lang="en-GB" sz="4000" b="1" dirty="0"/>
              <a:t>	</a:t>
            </a:r>
            <a:r>
              <a:rPr lang="en-GB" sz="4000" b="1" u="sng" dirty="0" smtClean="0">
                <a:solidFill>
                  <a:srgbClr val="006600"/>
                </a:solidFill>
              </a:rPr>
              <a:t>TASK:</a:t>
            </a:r>
            <a:r>
              <a:rPr lang="en-GB" sz="4000" dirty="0"/>
              <a:t> </a:t>
            </a:r>
            <a:r>
              <a:rPr lang="en-GB" sz="4000" dirty="0" smtClean="0"/>
              <a:t/>
            </a:r>
            <a:br>
              <a:rPr lang="en-GB" sz="4000" dirty="0" smtClean="0"/>
            </a:br>
            <a:r>
              <a:rPr lang="en-GB" sz="4000" dirty="0"/>
              <a:t/>
            </a:r>
            <a:br>
              <a:rPr lang="en-GB" sz="4000" dirty="0"/>
            </a:br>
            <a:r>
              <a:rPr lang="en-GB" sz="4000" dirty="0" smtClean="0"/>
              <a:t>	</a:t>
            </a:r>
            <a:r>
              <a:rPr lang="en-GB" sz="3600" dirty="0" smtClean="0">
                <a:solidFill>
                  <a:srgbClr val="006600"/>
                </a:solidFill>
              </a:rPr>
              <a:t>1. </a:t>
            </a:r>
            <a:r>
              <a:rPr lang="en-GB" sz="3600" dirty="0" smtClean="0"/>
              <a:t>Copy the table on the next slide into 	your books.</a:t>
            </a:r>
            <a:br>
              <a:rPr lang="en-GB" sz="3600" dirty="0" smtClean="0"/>
            </a:br>
            <a:r>
              <a:rPr lang="en-GB" sz="3600" dirty="0" smtClean="0"/>
              <a:t>	</a:t>
            </a:r>
            <a:br>
              <a:rPr lang="en-GB" sz="3600" dirty="0" smtClean="0"/>
            </a:br>
            <a:r>
              <a:rPr lang="en-GB" sz="3600" dirty="0"/>
              <a:t>	</a:t>
            </a:r>
            <a:r>
              <a:rPr lang="en-GB" sz="3600" dirty="0" smtClean="0">
                <a:solidFill>
                  <a:srgbClr val="006600"/>
                </a:solidFill>
              </a:rPr>
              <a:t>2. </a:t>
            </a:r>
            <a:r>
              <a:rPr lang="en-GB" sz="3600" dirty="0" smtClean="0"/>
              <a:t>Draw a timeline of the points in 	pregnancy when each test is carried out.</a:t>
            </a:r>
            <a:br>
              <a:rPr lang="en-GB" sz="3600" dirty="0" smtClean="0"/>
            </a:br>
            <a:r>
              <a:rPr lang="en-GB" sz="4000" dirty="0" smtClean="0"/>
              <a:t/>
            </a:r>
            <a:br>
              <a:rPr lang="en-GB" sz="4000" dirty="0" smtClean="0"/>
            </a:br>
            <a:r>
              <a:rPr lang="en-GB" sz="4000" dirty="0" smtClean="0"/>
              <a:t>	</a:t>
            </a:r>
            <a:endParaRPr lang="en-GB" sz="4000" b="1" dirty="0"/>
          </a:p>
        </p:txBody>
      </p:sp>
      <p:pic>
        <p:nvPicPr>
          <p:cNvPr id="4" name="Picture 4" descr="Notes Symbol Stock Illustrations – 42,139 Notes Symbol Stock Illustrations,  Vectors &amp;amp; Clipart - Dreamstime">
            <a:extLst>
              <a:ext uri="{FF2B5EF4-FFF2-40B4-BE49-F238E27FC236}">
                <a16:creationId xmlns:a16="http://schemas.microsoft.com/office/drawing/2014/main" id="{D31EF555-9711-48A7-8CB2-E20EC65F10C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653" t="27572" r="1407" b="32375"/>
          <a:stretch/>
        </p:blipFill>
        <p:spPr bwMode="auto">
          <a:xfrm>
            <a:off x="1143000" y="1234655"/>
            <a:ext cx="896983" cy="863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29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110621122"/>
              </p:ext>
            </p:extLst>
          </p:nvPr>
        </p:nvGraphicFramePr>
        <p:xfrm>
          <a:off x="0" y="230909"/>
          <a:ext cx="12192000" cy="6437648"/>
        </p:xfrm>
        <a:graphic>
          <a:graphicData uri="http://schemas.openxmlformats.org/drawingml/2006/table">
            <a:tbl>
              <a:tblPr firstRow="1" bandRow="1">
                <a:tableStyleId>{5C22544A-7EE6-4342-B048-85BDC9FD1C3A}</a:tableStyleId>
              </a:tblPr>
              <a:tblGrid>
                <a:gridCol w="1791855">
                  <a:extLst>
                    <a:ext uri="{9D8B030D-6E8A-4147-A177-3AD203B41FA5}">
                      <a16:colId xmlns:a16="http://schemas.microsoft.com/office/drawing/2014/main" val="3529212356"/>
                    </a:ext>
                  </a:extLst>
                </a:gridCol>
                <a:gridCol w="1681018">
                  <a:extLst>
                    <a:ext uri="{9D8B030D-6E8A-4147-A177-3AD203B41FA5}">
                      <a16:colId xmlns:a16="http://schemas.microsoft.com/office/drawing/2014/main" val="2259119612"/>
                    </a:ext>
                  </a:extLst>
                </a:gridCol>
                <a:gridCol w="1330036">
                  <a:extLst>
                    <a:ext uri="{9D8B030D-6E8A-4147-A177-3AD203B41FA5}">
                      <a16:colId xmlns:a16="http://schemas.microsoft.com/office/drawing/2014/main" val="2927853901"/>
                    </a:ext>
                  </a:extLst>
                </a:gridCol>
                <a:gridCol w="7389091">
                  <a:extLst>
                    <a:ext uri="{9D8B030D-6E8A-4147-A177-3AD203B41FA5}">
                      <a16:colId xmlns:a16="http://schemas.microsoft.com/office/drawing/2014/main" val="945225271"/>
                    </a:ext>
                  </a:extLst>
                </a:gridCol>
              </a:tblGrid>
              <a:tr h="680623">
                <a:tc>
                  <a:txBody>
                    <a:bodyPr/>
                    <a:lstStyle/>
                    <a:p>
                      <a:r>
                        <a:rPr lang="en-GB" dirty="0" smtClean="0"/>
                        <a:t>TEST</a:t>
                      </a:r>
                      <a:endParaRPr lang="en-GB" dirty="0"/>
                    </a:p>
                  </a:txBody>
                  <a:tcPr/>
                </a:tc>
                <a:tc>
                  <a:txBody>
                    <a:bodyPr/>
                    <a:lstStyle/>
                    <a:p>
                      <a:r>
                        <a:rPr lang="en-GB" dirty="0" smtClean="0"/>
                        <a:t>POINT</a:t>
                      </a:r>
                      <a:r>
                        <a:rPr lang="en-GB" baseline="0" dirty="0" smtClean="0"/>
                        <a:t> IN PREGNANCY</a:t>
                      </a:r>
                      <a:endParaRPr lang="en-GB" dirty="0"/>
                    </a:p>
                  </a:txBody>
                  <a:tcPr/>
                </a:tc>
                <a:tc>
                  <a:txBody>
                    <a:bodyPr/>
                    <a:lstStyle/>
                    <a:p>
                      <a:r>
                        <a:rPr lang="en-GB" dirty="0" smtClean="0"/>
                        <a:t>TYPE</a:t>
                      </a:r>
                      <a:endParaRPr lang="en-GB" dirty="0"/>
                    </a:p>
                  </a:txBody>
                  <a:tcPr/>
                </a:tc>
                <a:tc>
                  <a:txBody>
                    <a:bodyPr/>
                    <a:lstStyle/>
                    <a:p>
                      <a:r>
                        <a:rPr lang="en-GB" dirty="0" smtClean="0"/>
                        <a:t>TESTS FOR</a:t>
                      </a:r>
                      <a:endParaRPr lang="en-GB" i="0" dirty="0"/>
                    </a:p>
                  </a:txBody>
                  <a:tcPr/>
                </a:tc>
                <a:extLst>
                  <a:ext uri="{0D108BD9-81ED-4DB2-BD59-A6C34878D82A}">
                    <a16:rowId xmlns:a16="http://schemas.microsoft.com/office/drawing/2014/main" val="424693606"/>
                  </a:ext>
                </a:extLst>
              </a:tr>
              <a:tr h="926504">
                <a:tc>
                  <a:txBody>
                    <a:bodyPr/>
                    <a:lstStyle/>
                    <a:p>
                      <a:r>
                        <a:rPr lang="en-GB" dirty="0" smtClean="0"/>
                        <a:t>Ultrasound</a:t>
                      </a:r>
                      <a:r>
                        <a:rPr lang="en-GB" baseline="0" dirty="0" smtClean="0"/>
                        <a:t> Dating scan</a:t>
                      </a:r>
                      <a:endParaRPr lang="en-GB" dirty="0"/>
                    </a:p>
                  </a:txBody>
                  <a:tcPr/>
                </a:tc>
                <a:tc>
                  <a:txBody>
                    <a:bodyPr/>
                    <a:lstStyle/>
                    <a:p>
                      <a:r>
                        <a:rPr lang="en-GB" dirty="0" smtClean="0"/>
                        <a:t>8 – 14 weeks</a:t>
                      </a:r>
                      <a:endParaRPr lang="en-GB" dirty="0"/>
                    </a:p>
                  </a:txBody>
                  <a:tcPr/>
                </a:tc>
                <a:tc>
                  <a:txBody>
                    <a:bodyPr/>
                    <a:lstStyle/>
                    <a:p>
                      <a:r>
                        <a:rPr lang="en-GB" dirty="0" smtClean="0"/>
                        <a:t>Screening</a:t>
                      </a:r>
                      <a:endParaRPr lang="en-GB" dirty="0"/>
                    </a:p>
                  </a:txBody>
                  <a:tcPr/>
                </a:tc>
                <a:tc>
                  <a:txBody>
                    <a:bodyPr/>
                    <a:lstStyle/>
                    <a:p>
                      <a:pPr marL="0" indent="0">
                        <a:spcBef>
                          <a:spcPts val="600"/>
                        </a:spcBef>
                        <a:buFont typeface="Arial" panose="020B0604020202020204" pitchFamily="34" charset="0"/>
                        <a:buNone/>
                      </a:pPr>
                      <a:r>
                        <a:rPr lang="en-GB" sz="1800" dirty="0" smtClean="0">
                          <a:solidFill>
                            <a:schemeClr val="tx1"/>
                          </a:solidFill>
                        </a:rPr>
                        <a:t>How far along the pregnancy is to work out the baby’s due date, the baby’s development, whether more than one baby is expected, that the baby is growing in the right place, defects such as spina bifida</a:t>
                      </a:r>
                    </a:p>
                  </a:txBody>
                  <a:tcPr/>
                </a:tc>
                <a:extLst>
                  <a:ext uri="{0D108BD9-81ED-4DB2-BD59-A6C34878D82A}">
                    <a16:rowId xmlns:a16="http://schemas.microsoft.com/office/drawing/2014/main" val="1839910638"/>
                  </a:ext>
                </a:extLst>
              </a:tr>
              <a:tr h="1191491">
                <a:tc>
                  <a:txBody>
                    <a:bodyPr/>
                    <a:lstStyle/>
                    <a:p>
                      <a:r>
                        <a:rPr lang="en-GB" dirty="0" smtClean="0"/>
                        <a:t>Ultrasound Anomaly scan</a:t>
                      </a:r>
                      <a:endParaRPr lang="en-GB" dirty="0"/>
                    </a:p>
                  </a:txBody>
                  <a:tcPr/>
                </a:tc>
                <a:tc>
                  <a:txBody>
                    <a:bodyPr/>
                    <a:lstStyle/>
                    <a:p>
                      <a:r>
                        <a:rPr lang="en-GB" dirty="0" smtClean="0"/>
                        <a:t>18 – 21 weeks</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Screening</a:t>
                      </a:r>
                    </a:p>
                    <a:p>
                      <a:endParaRPr lang="en-GB" dirty="0"/>
                    </a:p>
                  </a:txBody>
                  <a:tcPr/>
                </a:tc>
                <a:tc>
                  <a:txBody>
                    <a:bodyPr/>
                    <a:lstStyle/>
                    <a:p>
                      <a:pPr marL="0" indent="0">
                        <a:buFont typeface="Arial" panose="020B0604020202020204" pitchFamily="34" charset="0"/>
                        <a:buNone/>
                      </a:pPr>
                      <a:r>
                        <a:rPr lang="en-GB" sz="1800" dirty="0" smtClean="0">
                          <a:solidFill>
                            <a:schemeClr val="tx1"/>
                          </a:solidFill>
                        </a:rPr>
                        <a:t>Physical</a:t>
                      </a:r>
                      <a:r>
                        <a:rPr lang="en-GB" sz="1800" baseline="0" dirty="0" smtClean="0">
                          <a:solidFill>
                            <a:schemeClr val="tx1"/>
                          </a:solidFill>
                        </a:rPr>
                        <a:t> abnormalities and conditions such as: </a:t>
                      </a:r>
                      <a:r>
                        <a:rPr lang="en-GB" dirty="0" smtClean="0">
                          <a:solidFill>
                            <a:schemeClr val="tx1"/>
                          </a:solidFill>
                        </a:rPr>
                        <a:t>anencephaly, open spina bifida, cleft lip, diaphragmatic hernia, gastrochisis, exomphalos, serious cardiac abnormalities, bilateral renal agenesis, lethal skeletal dysplasia, Edwards’ syndrome or t18, Patau’s syndrome or t13</a:t>
                      </a:r>
                    </a:p>
                  </a:txBody>
                  <a:tcPr/>
                </a:tc>
                <a:extLst>
                  <a:ext uri="{0D108BD9-81ED-4DB2-BD59-A6C34878D82A}">
                    <a16:rowId xmlns:a16="http://schemas.microsoft.com/office/drawing/2014/main" val="2713199991"/>
                  </a:ext>
                </a:extLst>
              </a:tr>
              <a:tr h="972319">
                <a:tc>
                  <a:txBody>
                    <a:bodyPr/>
                    <a:lstStyle/>
                    <a:p>
                      <a:r>
                        <a:rPr lang="en-GB" dirty="0" smtClean="0"/>
                        <a:t>Nuchal fold translucency (NT) test</a:t>
                      </a:r>
                      <a:endParaRPr lang="en-GB" dirty="0"/>
                    </a:p>
                  </a:txBody>
                  <a:tcPr/>
                </a:tc>
                <a:tc>
                  <a:txBody>
                    <a:bodyPr/>
                    <a:lstStyle/>
                    <a:p>
                      <a:r>
                        <a:rPr lang="en-GB" dirty="0" smtClean="0"/>
                        <a:t>11 – 13 weeks</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Screening</a:t>
                      </a:r>
                    </a:p>
                    <a:p>
                      <a:endParaRPr lang="en-GB" dirty="0"/>
                    </a:p>
                  </a:txBody>
                  <a:tcPr/>
                </a:tc>
                <a:tc>
                  <a:txBody>
                    <a:bodyPr/>
                    <a:lstStyle/>
                    <a:p>
                      <a:r>
                        <a:rPr lang="en-GB" dirty="0" smtClean="0"/>
                        <a:t>Down’s syndrome</a:t>
                      </a:r>
                      <a:endParaRPr lang="en-GB" dirty="0"/>
                    </a:p>
                  </a:txBody>
                  <a:tcPr/>
                </a:tc>
                <a:extLst>
                  <a:ext uri="{0D108BD9-81ED-4DB2-BD59-A6C34878D82A}">
                    <a16:rowId xmlns:a16="http://schemas.microsoft.com/office/drawing/2014/main" val="1205174629"/>
                  </a:ext>
                </a:extLst>
              </a:tr>
              <a:tr h="431608">
                <a:tc>
                  <a:txBody>
                    <a:bodyPr/>
                    <a:lstStyle/>
                    <a:p>
                      <a:r>
                        <a:rPr lang="en-GB" dirty="0" smtClean="0"/>
                        <a:t>Triple test</a:t>
                      </a:r>
                      <a:endParaRPr lang="en-GB" dirty="0"/>
                    </a:p>
                  </a:txBody>
                  <a:tcPr/>
                </a:tc>
                <a:tc>
                  <a:txBody>
                    <a:bodyPr/>
                    <a:lstStyle/>
                    <a:p>
                      <a:r>
                        <a:rPr lang="en-GB" dirty="0" smtClean="0"/>
                        <a:t>10 – 14 weeks</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Screening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Down’s syndrome,</a:t>
                      </a:r>
                      <a:r>
                        <a:rPr lang="en-GB" baseline="0" dirty="0" smtClean="0"/>
                        <a:t> </a:t>
                      </a:r>
                      <a:r>
                        <a:rPr lang="en-GB" dirty="0" smtClean="0">
                          <a:solidFill>
                            <a:schemeClr val="tx1"/>
                          </a:solidFill>
                        </a:rPr>
                        <a:t>Edwards’ syndrome or t18, Patau’s syndrome or t13</a:t>
                      </a:r>
                    </a:p>
                  </a:txBody>
                  <a:tcPr/>
                </a:tc>
                <a:extLst>
                  <a:ext uri="{0D108BD9-81ED-4DB2-BD59-A6C34878D82A}">
                    <a16:rowId xmlns:a16="http://schemas.microsoft.com/office/drawing/2014/main" val="966462829"/>
                  </a:ext>
                </a:extLst>
              </a:tr>
              <a:tr h="914400">
                <a:tc>
                  <a:txBody>
                    <a:bodyPr/>
                    <a:lstStyle/>
                    <a:p>
                      <a:r>
                        <a:rPr lang="en-GB" dirty="0" smtClean="0"/>
                        <a:t>Non-Invasive Prenatal Test</a:t>
                      </a:r>
                      <a:r>
                        <a:rPr lang="en-GB" baseline="0" dirty="0" smtClean="0"/>
                        <a:t> (NIPT)</a:t>
                      </a:r>
                      <a:endParaRPr lang="en-GB" dirty="0"/>
                    </a:p>
                  </a:txBody>
                  <a:tcPr/>
                </a:tc>
                <a:tc>
                  <a:txBody>
                    <a:bodyPr/>
                    <a:lstStyle/>
                    <a:p>
                      <a:r>
                        <a:rPr lang="en-GB" dirty="0" smtClean="0"/>
                        <a:t>From week 10</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Screening</a:t>
                      </a:r>
                    </a:p>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Down’s syndrome,</a:t>
                      </a:r>
                      <a:r>
                        <a:rPr lang="en-GB" baseline="0" dirty="0" smtClean="0"/>
                        <a:t> </a:t>
                      </a:r>
                      <a:r>
                        <a:rPr lang="en-GB" dirty="0" smtClean="0">
                          <a:solidFill>
                            <a:schemeClr val="tx1"/>
                          </a:solidFill>
                        </a:rPr>
                        <a:t>Edwards’ syndrome or t18, Patau’s syndrome or t13</a:t>
                      </a:r>
                    </a:p>
                  </a:txBody>
                  <a:tcPr/>
                </a:tc>
                <a:extLst>
                  <a:ext uri="{0D108BD9-81ED-4DB2-BD59-A6C34878D82A}">
                    <a16:rowId xmlns:a16="http://schemas.microsoft.com/office/drawing/2014/main" val="2940590599"/>
                  </a:ext>
                </a:extLst>
              </a:tr>
              <a:tr h="680623">
                <a:tc>
                  <a:txBody>
                    <a:bodyPr/>
                    <a:lstStyle/>
                    <a:p>
                      <a:r>
                        <a:rPr lang="en-GB" dirty="0" smtClean="0"/>
                        <a:t>Chorionic</a:t>
                      </a:r>
                      <a:r>
                        <a:rPr lang="en-GB" baseline="0" dirty="0" smtClean="0"/>
                        <a:t> villus sampling (CVS)</a:t>
                      </a:r>
                      <a:endParaRPr lang="en-GB" dirty="0"/>
                    </a:p>
                  </a:txBody>
                  <a:tcPr/>
                </a:tc>
                <a:tc>
                  <a:txBody>
                    <a:bodyPr/>
                    <a:lstStyle/>
                    <a:p>
                      <a:r>
                        <a:rPr lang="en-GB" dirty="0" smtClean="0"/>
                        <a:t>11 – 14</a:t>
                      </a:r>
                      <a:r>
                        <a:rPr lang="en-GB" baseline="0" dirty="0" smtClean="0"/>
                        <a:t> weeks</a:t>
                      </a:r>
                      <a:endParaRPr lang="en-GB" dirty="0"/>
                    </a:p>
                  </a:txBody>
                  <a:tcPr/>
                </a:tc>
                <a:tc>
                  <a:txBody>
                    <a:bodyPr/>
                    <a:lstStyle/>
                    <a:p>
                      <a:r>
                        <a:rPr lang="en-GB" dirty="0" smtClean="0"/>
                        <a:t>Diagnostic</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Down’s syndrome</a:t>
                      </a:r>
                    </a:p>
                  </a:txBody>
                  <a:tcPr/>
                </a:tc>
                <a:extLst>
                  <a:ext uri="{0D108BD9-81ED-4DB2-BD59-A6C34878D82A}">
                    <a16:rowId xmlns:a16="http://schemas.microsoft.com/office/drawing/2014/main" val="577344933"/>
                  </a:ext>
                </a:extLst>
              </a:tr>
              <a:tr h="512043">
                <a:tc>
                  <a:txBody>
                    <a:bodyPr/>
                    <a:lstStyle/>
                    <a:p>
                      <a:r>
                        <a:rPr lang="en-GB" dirty="0" smtClean="0"/>
                        <a:t>Amniocentesis</a:t>
                      </a:r>
                      <a:endParaRPr lang="en-GB" dirty="0"/>
                    </a:p>
                  </a:txBody>
                  <a:tcPr/>
                </a:tc>
                <a:tc>
                  <a:txBody>
                    <a:bodyPr/>
                    <a:lstStyle/>
                    <a:p>
                      <a:r>
                        <a:rPr lang="en-GB" dirty="0" smtClean="0"/>
                        <a:t>15 – 18 weeks</a:t>
                      </a:r>
                      <a:endParaRPr lang="en-GB" dirty="0"/>
                    </a:p>
                  </a:txBody>
                  <a:tcPr/>
                </a:tc>
                <a:tc>
                  <a:txBody>
                    <a:bodyPr/>
                    <a:lstStyle/>
                    <a:p>
                      <a:r>
                        <a:rPr lang="en-GB" dirty="0" smtClean="0"/>
                        <a:t>Diagnostic</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smtClean="0">
                          <a:solidFill>
                            <a:schemeClr val="tx1"/>
                          </a:solidFill>
                        </a:rPr>
                        <a:t>Down’s syndrome, Edwards’ syndrome, Patau’s syndrome, cystic fibrosis, muscular dystrophy, sickle cell disease and thalassaemia</a:t>
                      </a:r>
                    </a:p>
                  </a:txBody>
                  <a:tcPr/>
                </a:tc>
                <a:extLst>
                  <a:ext uri="{0D108BD9-81ED-4DB2-BD59-A6C34878D82A}">
                    <a16:rowId xmlns:a16="http://schemas.microsoft.com/office/drawing/2014/main" val="2652045017"/>
                  </a:ext>
                </a:extLst>
              </a:tr>
            </a:tbl>
          </a:graphicData>
        </a:graphic>
      </p:graphicFrame>
      <p:sp>
        <p:nvSpPr>
          <p:cNvPr id="4" name="Rectangle 3"/>
          <p:cNvSpPr/>
          <p:nvPr/>
        </p:nvSpPr>
        <p:spPr>
          <a:xfrm>
            <a:off x="6945746" y="0"/>
            <a:ext cx="5246254" cy="397164"/>
          </a:xfrm>
          <a:prstGeom prst="rect">
            <a:avLst/>
          </a:prstGeom>
          <a:solidFill>
            <a:srgbClr val="FFBF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rPr>
              <a:t>*Normal deadline for a termination is 24 weeks</a:t>
            </a:r>
          </a:p>
        </p:txBody>
      </p:sp>
    </p:spTree>
    <p:extLst>
      <p:ext uri="{BB962C8B-B14F-4D97-AF65-F5344CB8AC3E}">
        <p14:creationId xmlns:p14="http://schemas.microsoft.com/office/powerpoint/2010/main" val="41762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6A3BF-E32A-4441-9AB1-101BA8D64A0F}"/>
              </a:ext>
            </a:extLst>
          </p:cNvPr>
          <p:cNvSpPr txBox="1">
            <a:spLocks/>
          </p:cNvSpPr>
          <p:nvPr/>
        </p:nvSpPr>
        <p:spPr>
          <a:xfrm>
            <a:off x="1142999" y="609600"/>
            <a:ext cx="10174357" cy="580445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buClr>
                <a:srgbClr val="006600"/>
              </a:buClr>
            </a:pPr>
            <a:r>
              <a:rPr lang="en-GB" b="1" dirty="0"/>
              <a:t>	</a:t>
            </a:r>
          </a:p>
          <a:p>
            <a:pPr marL="742950" indent="-742950">
              <a:buClr>
                <a:srgbClr val="006600"/>
              </a:buClr>
              <a:buFont typeface="+mj-lt"/>
              <a:buAutoNum type="arabicPeriod"/>
            </a:pPr>
            <a:r>
              <a:rPr lang="en-GB" b="1" dirty="0">
                <a:solidFill>
                  <a:srgbClr val="006600"/>
                </a:solidFill>
              </a:rPr>
              <a:t>	</a:t>
            </a:r>
            <a:r>
              <a:rPr lang="en-GB" b="1" u="sng" dirty="0">
                <a:solidFill>
                  <a:srgbClr val="006600"/>
                </a:solidFill>
              </a:rPr>
              <a:t>TMP HOMEWORK:</a:t>
            </a:r>
          </a:p>
          <a:p>
            <a:pPr>
              <a:buClr>
                <a:srgbClr val="006600"/>
              </a:buClr>
            </a:pPr>
            <a:endParaRPr lang="en-GB" sz="2200" b="1" u="sng" dirty="0">
              <a:solidFill>
                <a:srgbClr val="006600"/>
              </a:solidFill>
            </a:endParaRPr>
          </a:p>
          <a:p>
            <a:pPr marL="457200" indent="-457200">
              <a:buClr>
                <a:srgbClr val="006600"/>
              </a:buClr>
              <a:buFont typeface="+mj-lt"/>
              <a:buAutoNum type="arabicPeriod"/>
            </a:pPr>
            <a:r>
              <a:rPr lang="en-GB" sz="2200" dirty="0"/>
              <a:t>Name 3 parts of the baby’s body than an ultrasound anomaly scan looks at.</a:t>
            </a:r>
          </a:p>
          <a:p>
            <a:pPr marL="457200" indent="-457200">
              <a:buClr>
                <a:srgbClr val="006600"/>
              </a:buClr>
              <a:buFont typeface="+mj-lt"/>
              <a:buAutoNum type="arabicPeriod"/>
            </a:pPr>
            <a:r>
              <a:rPr lang="en-GB" sz="2200" dirty="0"/>
              <a:t>Name 3 conditions that an ultrasound anomaly scan tests for</a:t>
            </a:r>
            <a:r>
              <a:rPr lang="en-GB" sz="2200" dirty="0" smtClean="0"/>
              <a:t>.</a:t>
            </a:r>
          </a:p>
          <a:p>
            <a:pPr marL="457200" indent="-457200">
              <a:buClr>
                <a:srgbClr val="006600"/>
              </a:buClr>
              <a:buFont typeface="+mj-lt"/>
              <a:buAutoNum type="arabicPeriod"/>
            </a:pPr>
            <a:r>
              <a:rPr lang="en-GB" sz="2200" dirty="0" smtClean="0"/>
              <a:t>Name 3 things an ultrasound dating scan tests for.</a:t>
            </a:r>
            <a:endParaRPr lang="en-GB" sz="2200" dirty="0"/>
          </a:p>
          <a:p>
            <a:pPr marL="457200" indent="-457200">
              <a:buClr>
                <a:srgbClr val="006600"/>
              </a:buClr>
              <a:buFont typeface="+mj-lt"/>
              <a:buAutoNum type="arabicPeriod"/>
            </a:pPr>
            <a:r>
              <a:rPr lang="en-GB" sz="2200" dirty="0"/>
              <a:t>State the condition that the nuchal fold translucency test checks for.</a:t>
            </a:r>
          </a:p>
          <a:p>
            <a:pPr marL="457200" indent="-457200">
              <a:buClr>
                <a:srgbClr val="006600"/>
              </a:buClr>
              <a:buFont typeface="+mj-lt"/>
              <a:buAutoNum type="arabicPeriod"/>
            </a:pPr>
            <a:r>
              <a:rPr lang="en-GB" sz="2200" dirty="0" smtClean="0"/>
              <a:t>Explain </a:t>
            </a:r>
            <a:r>
              <a:rPr lang="en-GB" sz="2200" dirty="0"/>
              <a:t>the difference between a screening test and a diagnostic test.</a:t>
            </a:r>
          </a:p>
          <a:p>
            <a:pPr marL="457200" indent="-457200">
              <a:buClr>
                <a:srgbClr val="006600"/>
              </a:buClr>
              <a:buFont typeface="+mj-lt"/>
              <a:buAutoNum type="arabicPeriod"/>
            </a:pPr>
            <a:r>
              <a:rPr lang="en-GB" sz="2200" dirty="0"/>
              <a:t>State the risk of a diagnostic test.</a:t>
            </a:r>
          </a:p>
          <a:p>
            <a:pPr marL="457200" indent="-457200">
              <a:buClr>
                <a:srgbClr val="006600"/>
              </a:buClr>
              <a:buFont typeface="+mj-lt"/>
              <a:buAutoNum type="arabicPeriod"/>
            </a:pPr>
            <a:r>
              <a:rPr lang="en-GB" sz="2200" dirty="0" smtClean="0"/>
              <a:t>Explain </a:t>
            </a:r>
            <a:r>
              <a:rPr lang="en-GB" sz="2200" dirty="0"/>
              <a:t>what the implication of an amniocentesis test has regarding a termination.</a:t>
            </a:r>
          </a:p>
          <a:p>
            <a:pPr marL="457200" indent="-457200">
              <a:buClr>
                <a:srgbClr val="006600"/>
              </a:buClr>
              <a:buFont typeface="+mj-lt"/>
              <a:buAutoNum type="arabicPeriod"/>
            </a:pPr>
            <a:r>
              <a:rPr lang="en-GB" sz="2200" dirty="0" smtClean="0"/>
              <a:t>Explain </a:t>
            </a:r>
            <a:r>
              <a:rPr lang="en-GB" sz="2200" dirty="0"/>
              <a:t>why some mothers might choose to have an NIPT test before deciding to have a diagnostic test</a:t>
            </a:r>
            <a:r>
              <a:rPr lang="en-GB" sz="2200" dirty="0" smtClean="0"/>
              <a:t>.</a:t>
            </a:r>
          </a:p>
          <a:p>
            <a:pPr marL="457200" indent="-457200">
              <a:buClr>
                <a:srgbClr val="006600"/>
              </a:buClr>
              <a:buFont typeface="+mj-lt"/>
              <a:buAutoNum type="arabicPeriod"/>
            </a:pPr>
            <a:r>
              <a:rPr lang="en-GB" sz="2200" dirty="0" smtClean="0"/>
              <a:t>State the normal deadline for a termination</a:t>
            </a:r>
          </a:p>
          <a:p>
            <a:pPr marL="457200" indent="-457200">
              <a:buClr>
                <a:srgbClr val="006600"/>
              </a:buClr>
              <a:buFont typeface="+mj-lt"/>
              <a:buAutoNum type="arabicPeriod"/>
            </a:pPr>
            <a:r>
              <a:rPr lang="en-GB" sz="2200" dirty="0" smtClean="0"/>
              <a:t>Name the weeks of pregnancy each of the following tests are carried out: dating scan, anomaly scan, NT test, triple test, NIPT, CVS, amniocentesis.</a:t>
            </a:r>
          </a:p>
        </p:txBody>
      </p:sp>
      <p:pic>
        <p:nvPicPr>
          <p:cNvPr id="3" name="Picture 4" descr="Notes Symbol Stock Illustrations – 42,139 Notes Symbol Stock Illustrations,  Vectors &amp;amp; Clipart - Dreamstime">
            <a:extLst>
              <a:ext uri="{FF2B5EF4-FFF2-40B4-BE49-F238E27FC236}">
                <a16:creationId xmlns:a16="http://schemas.microsoft.com/office/drawing/2014/main" id="{33A1A19B-9078-4627-95B0-375BB1AAA46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653" t="27572" r="1407" b="32375"/>
          <a:stretch/>
        </p:blipFill>
        <p:spPr bwMode="auto">
          <a:xfrm>
            <a:off x="1173480" y="884792"/>
            <a:ext cx="896983" cy="863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99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3834"/>
            <a:ext cx="10541000" cy="1325563"/>
          </a:xfrm>
        </p:spPr>
        <p:txBody>
          <a:bodyPr>
            <a:normAutofit/>
          </a:bodyPr>
          <a:lstStyle/>
          <a:p>
            <a:r>
              <a:rPr lang="en-GB" sz="3600" b="1" dirty="0"/>
              <a:t>The roles of the different health </a:t>
            </a:r>
            <a:r>
              <a:rPr lang="en-GB" sz="3600" b="1" dirty="0" smtClean="0"/>
              <a:t>professionals</a:t>
            </a:r>
            <a:endParaRPr lang="en-GB" sz="3600" b="1" dirty="0"/>
          </a:p>
        </p:txBody>
      </p:sp>
      <p:sp>
        <p:nvSpPr>
          <p:cNvPr id="27" name="TextBox 26"/>
          <p:cNvSpPr txBox="1"/>
          <p:nvPr/>
        </p:nvSpPr>
        <p:spPr>
          <a:xfrm>
            <a:off x="8195044" y="1912316"/>
            <a:ext cx="3537034" cy="4154984"/>
          </a:xfrm>
          <a:prstGeom prst="rect">
            <a:avLst/>
          </a:prstGeom>
          <a:solidFill>
            <a:srgbClr val="FFB3D9"/>
          </a:solidFill>
        </p:spPr>
        <p:txBody>
          <a:bodyPr wrap="square" rtlCol="0">
            <a:spAutoFit/>
          </a:bodyPr>
          <a:lstStyle/>
          <a:p>
            <a:pPr algn="ctr"/>
            <a:r>
              <a:rPr lang="en-GB" sz="2400" b="1" dirty="0" smtClean="0">
                <a:solidFill>
                  <a:srgbClr val="006600"/>
                </a:solidFill>
              </a:rPr>
              <a:t>Midwife</a:t>
            </a:r>
          </a:p>
          <a:p>
            <a:endParaRPr lang="en-GB" sz="2000" b="1" dirty="0">
              <a:solidFill>
                <a:srgbClr val="006600"/>
              </a:solidFill>
            </a:endParaRPr>
          </a:p>
          <a:p>
            <a:pPr marL="342900" indent="-342900">
              <a:buFont typeface="Arial" panose="020B0604020202020204" pitchFamily="34" charset="0"/>
              <a:buChar char="•"/>
            </a:pPr>
            <a:r>
              <a:rPr lang="en-GB" sz="2000" dirty="0"/>
              <a:t>Provide advice and care throughout </a:t>
            </a:r>
            <a:r>
              <a:rPr lang="en-GB" sz="2000" dirty="0" smtClean="0"/>
              <a:t>pregnancy, labour and after the birth.</a:t>
            </a:r>
            <a:endParaRPr lang="en-GB" sz="2000" dirty="0"/>
          </a:p>
          <a:p>
            <a:pPr marL="342900" indent="-342900">
              <a:buFont typeface="Arial" panose="020B0604020202020204" pitchFamily="34" charset="0"/>
              <a:buChar char="•"/>
            </a:pPr>
            <a:r>
              <a:rPr lang="en-GB" sz="2000" dirty="0"/>
              <a:t>Help the woman to make decisions about the options available throughout </a:t>
            </a:r>
            <a:r>
              <a:rPr lang="en-GB" sz="2000" dirty="0" smtClean="0"/>
              <a:t>pregnancy.</a:t>
            </a:r>
          </a:p>
          <a:p>
            <a:pPr marL="342900" indent="-342900">
              <a:buFont typeface="Arial" panose="020B0604020202020204" pitchFamily="34" charset="0"/>
              <a:buChar char="•"/>
            </a:pPr>
            <a:r>
              <a:rPr lang="en-GB" sz="2000" dirty="0" smtClean="0"/>
              <a:t>Provide clinical examinations and teach new mothers how to feed and care for their baby.</a:t>
            </a:r>
            <a:endParaRPr lang="en-GB" sz="2000" dirty="0"/>
          </a:p>
        </p:txBody>
      </p:sp>
      <p:sp>
        <p:nvSpPr>
          <p:cNvPr id="29" name="TextBox 28"/>
          <p:cNvSpPr txBox="1"/>
          <p:nvPr/>
        </p:nvSpPr>
        <p:spPr>
          <a:xfrm>
            <a:off x="463994" y="1912316"/>
            <a:ext cx="3558361" cy="4154984"/>
          </a:xfrm>
          <a:prstGeom prst="rect">
            <a:avLst/>
          </a:prstGeom>
          <a:solidFill>
            <a:srgbClr val="66CCFF"/>
          </a:solidFill>
        </p:spPr>
        <p:txBody>
          <a:bodyPr wrap="square" rtlCol="0">
            <a:spAutoFit/>
          </a:bodyPr>
          <a:lstStyle/>
          <a:p>
            <a:pPr algn="ctr"/>
            <a:r>
              <a:rPr lang="en-GB" sz="2400" b="1" dirty="0" smtClean="0">
                <a:solidFill>
                  <a:srgbClr val="006600"/>
                </a:solidFill>
              </a:rPr>
              <a:t>Obstetrician</a:t>
            </a:r>
          </a:p>
          <a:p>
            <a:endParaRPr lang="en-GB" sz="2000" b="1" dirty="0">
              <a:solidFill>
                <a:srgbClr val="006600"/>
              </a:solidFill>
            </a:endParaRPr>
          </a:p>
          <a:p>
            <a:pPr marL="342900" indent="-342900">
              <a:buFont typeface="Arial" panose="020B0604020202020204" pitchFamily="34" charset="0"/>
              <a:buChar char="•"/>
            </a:pPr>
            <a:r>
              <a:rPr lang="en-GB" sz="2000" dirty="0"/>
              <a:t>Only involved for high risk </a:t>
            </a:r>
            <a:r>
              <a:rPr lang="en-GB" sz="2000" dirty="0" smtClean="0"/>
              <a:t>pregnancies and births e.g. if the mother has a health condition or had complications with a previous pregnancy.</a:t>
            </a:r>
            <a:endParaRPr lang="en-GB" sz="2000" dirty="0"/>
          </a:p>
          <a:p>
            <a:pPr marL="342900" indent="-342900">
              <a:buFont typeface="Arial" panose="020B0604020202020204" pitchFamily="34" charset="0"/>
              <a:buChar char="•"/>
            </a:pPr>
            <a:r>
              <a:rPr lang="en-GB" sz="2000" dirty="0" smtClean="0"/>
              <a:t>Carry </a:t>
            </a:r>
            <a:r>
              <a:rPr lang="en-GB" sz="2000" dirty="0"/>
              <a:t>out interventions such as a </a:t>
            </a:r>
            <a:r>
              <a:rPr lang="en-GB" sz="2000" dirty="0" smtClean="0"/>
              <a:t>caesarean.</a:t>
            </a:r>
          </a:p>
          <a:p>
            <a:pPr marL="342900" indent="-342900">
              <a:buFont typeface="Arial" panose="020B0604020202020204" pitchFamily="34" charset="0"/>
              <a:buChar char="•"/>
            </a:pPr>
            <a:r>
              <a:rPr lang="en-GB" sz="2000" dirty="0" smtClean="0"/>
              <a:t>Become involved in the delivery of complicated births e.g. distressed baby.</a:t>
            </a:r>
            <a:endParaRPr lang="en-GB" sz="2000" dirty="0"/>
          </a:p>
        </p:txBody>
      </p:sp>
      <p:sp>
        <p:nvSpPr>
          <p:cNvPr id="30" name="TextBox 29"/>
          <p:cNvSpPr txBox="1"/>
          <p:nvPr/>
        </p:nvSpPr>
        <p:spPr>
          <a:xfrm>
            <a:off x="4291378" y="1915316"/>
            <a:ext cx="3634643" cy="4154984"/>
          </a:xfrm>
          <a:prstGeom prst="rect">
            <a:avLst/>
          </a:prstGeom>
          <a:solidFill>
            <a:srgbClr val="FFBF61"/>
          </a:solidFill>
        </p:spPr>
        <p:txBody>
          <a:bodyPr wrap="square" rtlCol="0">
            <a:spAutoFit/>
          </a:bodyPr>
          <a:lstStyle/>
          <a:p>
            <a:pPr algn="ctr"/>
            <a:r>
              <a:rPr lang="en-GB" sz="2400" b="1" dirty="0">
                <a:solidFill>
                  <a:srgbClr val="006600"/>
                </a:solidFill>
              </a:rPr>
              <a:t>General </a:t>
            </a:r>
            <a:r>
              <a:rPr lang="en-GB" sz="2400" b="1" dirty="0" smtClean="0">
                <a:solidFill>
                  <a:srgbClr val="006600"/>
                </a:solidFill>
              </a:rPr>
              <a:t>practitioner</a:t>
            </a:r>
          </a:p>
          <a:p>
            <a:pPr algn="ctr"/>
            <a:endParaRPr lang="en-GB" sz="2000" b="1" dirty="0">
              <a:solidFill>
                <a:srgbClr val="006600"/>
              </a:solidFill>
            </a:endParaRPr>
          </a:p>
          <a:p>
            <a:pPr marL="342900" indent="-342900">
              <a:buFont typeface="Arial" panose="020B0604020202020204" pitchFamily="34" charset="0"/>
              <a:buChar char="•"/>
            </a:pPr>
            <a:r>
              <a:rPr lang="en-GB" sz="2000" dirty="0"/>
              <a:t>Confirm the </a:t>
            </a:r>
            <a:r>
              <a:rPr lang="en-GB" sz="2000" dirty="0" smtClean="0"/>
              <a:t>pregnancy, estimate </a:t>
            </a:r>
            <a:r>
              <a:rPr lang="en-GB" sz="2000" dirty="0"/>
              <a:t>the due </a:t>
            </a:r>
            <a:r>
              <a:rPr lang="en-GB" sz="2000" dirty="0" smtClean="0"/>
              <a:t>date and enrol in maternity system.</a:t>
            </a:r>
            <a:endParaRPr lang="en-GB" sz="2000" dirty="0"/>
          </a:p>
          <a:p>
            <a:pPr marL="342900" indent="-342900">
              <a:buFont typeface="Arial" panose="020B0604020202020204" pitchFamily="34" charset="0"/>
              <a:buChar char="•"/>
            </a:pPr>
            <a:r>
              <a:rPr lang="en-GB" sz="2000" dirty="0"/>
              <a:t>Refer to a hospital or private midwife in preparation for appointments and health </a:t>
            </a:r>
            <a:r>
              <a:rPr lang="en-GB" sz="2000" dirty="0" smtClean="0"/>
              <a:t>checks.</a:t>
            </a:r>
          </a:p>
          <a:p>
            <a:pPr marL="342900" indent="-342900">
              <a:buFont typeface="Arial" panose="020B0604020202020204" pitchFamily="34" charset="0"/>
              <a:buChar char="•"/>
            </a:pPr>
            <a:r>
              <a:rPr lang="en-GB" sz="2000" dirty="0" smtClean="0"/>
              <a:t>Treat conditions throughout pregnancy and provide postnatal care.</a:t>
            </a:r>
            <a:endParaRPr lang="en-GB" sz="2000" dirty="0"/>
          </a:p>
        </p:txBody>
      </p:sp>
      <p:pic>
        <p:nvPicPr>
          <p:cNvPr id="1028" name="Picture 4" descr="Transparent Background Pencil Writing Clipart - Novocom.t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35855" y="251909"/>
            <a:ext cx="971714" cy="971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35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ppt_x"/>
                                          </p:val>
                                        </p:tav>
                                        <p:tav tm="100000">
                                          <p:val>
                                            <p:strVal val="#ppt_x"/>
                                          </p:val>
                                        </p:tav>
                                      </p:tavLst>
                                    </p:anim>
                                    <p:anim calcmode="lin" valueType="num">
                                      <p:cBhvr additive="base">
                                        <p:cTn id="14"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animBg="1"/>
      <p:bldP spid="29" grpId="0" animBg="1"/>
      <p:bldP spid="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92B1F-9C4C-40D8-A9CB-A913859F649D}"/>
              </a:ext>
            </a:extLst>
          </p:cNvPr>
          <p:cNvSpPr>
            <a:spLocks noGrp="1"/>
          </p:cNvSpPr>
          <p:nvPr>
            <p:ph type="title"/>
          </p:nvPr>
        </p:nvSpPr>
        <p:spPr/>
        <p:txBody>
          <a:bodyPr/>
          <a:lstStyle/>
          <a:p>
            <a:r>
              <a:rPr lang="en-GB" b="1" u="sng" dirty="0">
                <a:solidFill>
                  <a:srgbClr val="006600"/>
                </a:solidFill>
              </a:rPr>
              <a:t>TIF QUESTIONS:</a:t>
            </a:r>
            <a:endParaRPr lang="en-GB" dirty="0"/>
          </a:p>
        </p:txBody>
      </p:sp>
      <p:sp>
        <p:nvSpPr>
          <p:cNvPr id="3" name="Content Placeholder 2">
            <a:extLst>
              <a:ext uri="{FF2B5EF4-FFF2-40B4-BE49-F238E27FC236}">
                <a16:creationId xmlns:a16="http://schemas.microsoft.com/office/drawing/2014/main" id="{930529C4-9268-4204-B806-1BFA5F21CC86}"/>
              </a:ext>
            </a:extLst>
          </p:cNvPr>
          <p:cNvSpPr>
            <a:spLocks noGrp="1"/>
          </p:cNvSpPr>
          <p:nvPr>
            <p:ph idx="1"/>
          </p:nvPr>
        </p:nvSpPr>
        <p:spPr/>
        <p:txBody>
          <a:bodyPr/>
          <a:lstStyle/>
          <a:p>
            <a:pPr marL="502920" indent="-457200">
              <a:buClr>
                <a:srgbClr val="006600"/>
              </a:buClr>
              <a:buSzPct val="100000"/>
              <a:buFont typeface="+mj-lt"/>
              <a:buAutoNum type="arabicPeriod"/>
            </a:pPr>
            <a:r>
              <a:rPr lang="en-GB" sz="2200" b="1" dirty="0"/>
              <a:t>Which test checks for 11 different conditions?</a:t>
            </a:r>
          </a:p>
          <a:p>
            <a:pPr marL="502920" indent="-457200">
              <a:buClr>
                <a:srgbClr val="006600"/>
              </a:buClr>
              <a:buSzPct val="100000"/>
              <a:buFont typeface="+mj-lt"/>
              <a:buAutoNum type="arabicPeriod"/>
            </a:pPr>
            <a:r>
              <a:rPr lang="en-GB" b="1" dirty="0" smtClean="0"/>
              <a:t>Which 2 </a:t>
            </a:r>
            <a:r>
              <a:rPr lang="en-GB" b="1" dirty="0"/>
              <a:t>tests carry the risk of miscarriage</a:t>
            </a:r>
            <a:r>
              <a:rPr lang="en-GB" b="1" dirty="0" smtClean="0"/>
              <a:t>?</a:t>
            </a:r>
          </a:p>
          <a:p>
            <a:pPr marL="502920" indent="-457200">
              <a:buClr>
                <a:srgbClr val="006600"/>
              </a:buClr>
              <a:buSzPct val="100000"/>
              <a:buFont typeface="+mj-lt"/>
              <a:buAutoNum type="arabicPeriod"/>
            </a:pPr>
            <a:r>
              <a:rPr lang="en-GB" b="1" dirty="0" smtClean="0"/>
              <a:t>Which two screening tests check for </a:t>
            </a:r>
            <a:r>
              <a:rPr lang="en-GB" b="1" dirty="0"/>
              <a:t>Down’s syndrome, Edwards’ syndrome or t18, Patau’s syndrome or </a:t>
            </a:r>
            <a:r>
              <a:rPr lang="en-GB" b="1" dirty="0" smtClean="0"/>
              <a:t>t13?</a:t>
            </a:r>
            <a:endParaRPr lang="en-GB" b="1" dirty="0"/>
          </a:p>
          <a:p>
            <a:pPr marL="502920" indent="-457200">
              <a:buClr>
                <a:srgbClr val="006600"/>
              </a:buClr>
              <a:buSzPct val="100000"/>
              <a:buFont typeface="+mj-lt"/>
              <a:buAutoNum type="arabicPeriod"/>
            </a:pPr>
            <a:endParaRPr lang="en-GB" b="1" dirty="0"/>
          </a:p>
          <a:p>
            <a:pPr marL="45720" indent="0">
              <a:buClr>
                <a:srgbClr val="006600"/>
              </a:buClr>
              <a:buNone/>
            </a:pPr>
            <a:endParaRPr lang="en-GB" sz="2200" dirty="0">
              <a:solidFill>
                <a:srgbClr val="006600"/>
              </a:solidFill>
            </a:endParaRPr>
          </a:p>
          <a:p>
            <a:endParaRPr lang="en-GB" dirty="0"/>
          </a:p>
        </p:txBody>
      </p:sp>
    </p:spTree>
    <p:extLst>
      <p:ext uri="{BB962C8B-B14F-4D97-AF65-F5344CB8AC3E}">
        <p14:creationId xmlns:p14="http://schemas.microsoft.com/office/powerpoint/2010/main" val="292494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The purpose and importance of antenatal (parenting) classes</a:t>
            </a:r>
          </a:p>
        </p:txBody>
      </p:sp>
      <p:sp>
        <p:nvSpPr>
          <p:cNvPr id="3" name="Content Placeholder 2"/>
          <p:cNvSpPr>
            <a:spLocks noGrp="1"/>
          </p:cNvSpPr>
          <p:nvPr>
            <p:ph idx="1"/>
          </p:nvPr>
        </p:nvSpPr>
        <p:spPr>
          <a:xfrm>
            <a:off x="1143000" y="2346036"/>
            <a:ext cx="9872871" cy="3749964"/>
          </a:xfrm>
        </p:spPr>
        <p:txBody>
          <a:bodyPr/>
          <a:lstStyle/>
          <a:p>
            <a:r>
              <a:rPr lang="en-GB" dirty="0" smtClean="0">
                <a:solidFill>
                  <a:srgbClr val="006600"/>
                </a:solidFill>
              </a:rPr>
              <a:t> Prepares both parents for labour and parenthood</a:t>
            </a:r>
          </a:p>
          <a:p>
            <a:r>
              <a:rPr lang="en-GB" dirty="0">
                <a:solidFill>
                  <a:srgbClr val="006600"/>
                </a:solidFill>
              </a:rPr>
              <a:t> </a:t>
            </a:r>
            <a:r>
              <a:rPr lang="en-GB" dirty="0" smtClean="0">
                <a:solidFill>
                  <a:srgbClr val="006600"/>
                </a:solidFill>
              </a:rPr>
              <a:t>Promotes healthy lifestyle and diet</a:t>
            </a:r>
          </a:p>
          <a:p>
            <a:r>
              <a:rPr lang="en-GB" dirty="0" smtClean="0">
                <a:solidFill>
                  <a:srgbClr val="006600"/>
                </a:solidFill>
              </a:rPr>
              <a:t> Provides advice on feeding and caring for the baby</a:t>
            </a:r>
            <a:endParaRPr lang="en-GB" dirty="0">
              <a:solidFill>
                <a:srgbClr val="006600"/>
              </a:solidFill>
            </a:endParaRPr>
          </a:p>
        </p:txBody>
      </p:sp>
      <p:pic>
        <p:nvPicPr>
          <p:cNvPr id="4" name="Picture 4" descr="Transparent Background Pencil Writing Clipart - Novocom.top">
            <a:extLst>
              <a:ext uri="{FF2B5EF4-FFF2-40B4-BE49-F238E27FC236}">
                <a16:creationId xmlns:a16="http://schemas.microsoft.com/office/drawing/2014/main" id="{346D551A-3AAC-4DAE-9558-30CC45EF76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88475" y="389957"/>
            <a:ext cx="971714" cy="971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98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0A4B9-4B40-4856-BEFD-6FE280624F0A}"/>
              </a:ext>
            </a:extLst>
          </p:cNvPr>
          <p:cNvSpPr>
            <a:spLocks noGrp="1"/>
          </p:cNvSpPr>
          <p:nvPr>
            <p:ph type="title"/>
          </p:nvPr>
        </p:nvSpPr>
        <p:spPr>
          <a:xfrm>
            <a:off x="806180" y="408813"/>
            <a:ext cx="7268253" cy="1356360"/>
          </a:xfrm>
        </p:spPr>
        <p:txBody>
          <a:bodyPr>
            <a:normAutofit/>
          </a:bodyPr>
          <a:lstStyle/>
          <a:p>
            <a:r>
              <a:rPr lang="en-GB" sz="3600" b="1" dirty="0" smtClean="0"/>
              <a:t>Antenatal classes</a:t>
            </a:r>
            <a:endParaRPr lang="en-GB" sz="3600" b="1" dirty="0"/>
          </a:p>
        </p:txBody>
      </p:sp>
      <p:sp>
        <p:nvSpPr>
          <p:cNvPr id="3" name="Content Placeholder 2">
            <a:extLst>
              <a:ext uri="{FF2B5EF4-FFF2-40B4-BE49-F238E27FC236}">
                <a16:creationId xmlns:a16="http://schemas.microsoft.com/office/drawing/2014/main" id="{018E6731-8086-4464-A391-32DFBFAD0AA6}"/>
              </a:ext>
            </a:extLst>
          </p:cNvPr>
          <p:cNvSpPr>
            <a:spLocks noGrp="1"/>
          </p:cNvSpPr>
          <p:nvPr>
            <p:ph idx="1"/>
          </p:nvPr>
        </p:nvSpPr>
        <p:spPr>
          <a:xfrm>
            <a:off x="806180" y="1765173"/>
            <a:ext cx="7053965" cy="4038600"/>
          </a:xfrm>
        </p:spPr>
        <p:txBody>
          <a:bodyPr>
            <a:noAutofit/>
          </a:bodyPr>
          <a:lstStyle/>
          <a:p>
            <a:pPr marL="342900" lvl="0" indent="-342900">
              <a:spcBef>
                <a:spcPts val="0"/>
              </a:spcBef>
              <a:buClr>
                <a:srgbClr val="006600"/>
              </a:buClr>
              <a:buSzPts val="2400"/>
              <a:buFont typeface="Arial" panose="020B0604020202020204" pitchFamily="34" charset="0"/>
              <a:buChar char="•"/>
            </a:pPr>
            <a:r>
              <a:rPr lang="en-GB" dirty="0">
                <a:ea typeface="Rockwell"/>
                <a:cs typeface="Rockwell"/>
                <a:sym typeface="Rockwell"/>
              </a:rPr>
              <a:t>Most mothers will start attending antenatal classes, once a week, around weeks 30-32. </a:t>
            </a:r>
            <a:endParaRPr lang="en-GB" dirty="0"/>
          </a:p>
          <a:p>
            <a:pPr marL="495300" lvl="0" indent="-342900">
              <a:spcBef>
                <a:spcPts val="0"/>
              </a:spcBef>
              <a:buClr>
                <a:srgbClr val="006600"/>
              </a:buClr>
              <a:buSzPts val="2400"/>
              <a:buFont typeface="Arial" panose="020B0604020202020204" pitchFamily="34" charset="0"/>
              <a:buChar char="•"/>
            </a:pPr>
            <a:endParaRPr lang="en-GB" dirty="0">
              <a:ea typeface="Rockwell"/>
              <a:cs typeface="Rockwell"/>
              <a:sym typeface="Rockwell"/>
            </a:endParaRPr>
          </a:p>
          <a:p>
            <a:pPr marL="342900" lvl="0" indent="-342900">
              <a:spcBef>
                <a:spcPts val="0"/>
              </a:spcBef>
              <a:buClr>
                <a:srgbClr val="006600"/>
              </a:buClr>
              <a:buSzPts val="2400"/>
              <a:buFont typeface="Arial" panose="020B0604020202020204" pitchFamily="34" charset="0"/>
              <a:buChar char="•"/>
            </a:pPr>
            <a:r>
              <a:rPr lang="en-GB" dirty="0">
                <a:ea typeface="Rockwell"/>
                <a:cs typeface="Rockwell"/>
                <a:sym typeface="Rockwell"/>
              </a:rPr>
              <a:t>Those expecting twins will begin in week 24 as their babies are likely to be born earlier than 40 weeks.</a:t>
            </a:r>
          </a:p>
          <a:p>
            <a:pPr marL="495300" marR="0" lvl="0" indent="-342900" algn="l" rtl="0">
              <a:spcBef>
                <a:spcPts val="0"/>
              </a:spcBef>
              <a:spcAft>
                <a:spcPts val="0"/>
              </a:spcAft>
              <a:buClr>
                <a:srgbClr val="006600"/>
              </a:buClr>
              <a:buSzPts val="2400"/>
              <a:buFont typeface="Arial" panose="020B0604020202020204" pitchFamily="34" charset="0"/>
              <a:buChar char="•"/>
            </a:pPr>
            <a:endParaRPr lang="en-GB" dirty="0">
              <a:ea typeface="Rockwell"/>
              <a:cs typeface="Rockwell"/>
              <a:sym typeface="Rockwell"/>
            </a:endParaRPr>
          </a:p>
          <a:p>
            <a:pPr marL="171450" marR="0" lvl="0" indent="-171450" algn="l" rtl="0">
              <a:spcBef>
                <a:spcPts val="0"/>
              </a:spcBef>
              <a:spcAft>
                <a:spcPts val="0"/>
              </a:spcAft>
              <a:buClr>
                <a:srgbClr val="006600"/>
              </a:buClr>
              <a:buSzPts val="2400"/>
              <a:buFont typeface="Arial" panose="020B0604020202020204" pitchFamily="34" charset="0"/>
              <a:buChar char="•"/>
            </a:pPr>
            <a:endParaRPr lang="en-GB" sz="600" dirty="0">
              <a:sym typeface="Rockwell"/>
            </a:endParaRPr>
          </a:p>
          <a:p>
            <a:pPr marL="342900" marR="0" lvl="0" indent="-342900" algn="l" rtl="0">
              <a:spcBef>
                <a:spcPts val="0"/>
              </a:spcBef>
              <a:spcAft>
                <a:spcPts val="0"/>
              </a:spcAft>
              <a:buClr>
                <a:srgbClr val="006600"/>
              </a:buClr>
              <a:buSzPts val="2400"/>
              <a:buFont typeface="Arial" panose="020B0604020202020204" pitchFamily="34" charset="0"/>
              <a:buChar char="•"/>
            </a:pPr>
            <a:r>
              <a:rPr lang="en-GB" dirty="0"/>
              <a:t>NHS </a:t>
            </a:r>
            <a:r>
              <a:rPr lang="en-GB" dirty="0">
                <a:ea typeface="Rockwell"/>
                <a:cs typeface="Rockwell"/>
                <a:sym typeface="Rockwell"/>
              </a:rPr>
              <a:t> classes are free to attend, however mothers can pay for additional private classes from a provider such as the National Childbirth Trust (NCT).</a:t>
            </a:r>
          </a:p>
          <a:p>
            <a:pPr marL="0" marR="0" lvl="0" indent="0" algn="l" rtl="0">
              <a:spcBef>
                <a:spcPts val="0"/>
              </a:spcBef>
              <a:spcAft>
                <a:spcPts val="0"/>
              </a:spcAft>
              <a:buClr>
                <a:srgbClr val="006600"/>
              </a:buClr>
              <a:buSzPts val="2400"/>
              <a:buNone/>
            </a:pPr>
            <a:endParaRPr lang="en-GB" sz="1400" dirty="0">
              <a:ea typeface="Rockwell"/>
              <a:cs typeface="Rockwell"/>
              <a:sym typeface="Rockwell"/>
            </a:endParaRPr>
          </a:p>
          <a:p>
            <a:pPr marL="0" marR="0" lvl="0" indent="0" algn="l" rtl="0">
              <a:spcBef>
                <a:spcPts val="0"/>
              </a:spcBef>
              <a:spcAft>
                <a:spcPts val="0"/>
              </a:spcAft>
              <a:buClr>
                <a:srgbClr val="006600"/>
              </a:buClr>
              <a:buSzPts val="2400"/>
              <a:buNone/>
            </a:pPr>
            <a:endParaRPr lang="en-GB" sz="600" dirty="0">
              <a:ea typeface="Rockwell"/>
              <a:cs typeface="Rockwell"/>
              <a:sym typeface="Rockwell"/>
            </a:endParaRPr>
          </a:p>
          <a:p>
            <a:pPr marL="285750" marR="0" lvl="0" indent="-285750" algn="l" rtl="0">
              <a:spcBef>
                <a:spcPts val="0"/>
              </a:spcBef>
              <a:spcAft>
                <a:spcPts val="0"/>
              </a:spcAft>
              <a:buClr>
                <a:srgbClr val="006600"/>
              </a:buClr>
              <a:buSzPts val="2400"/>
              <a:buFont typeface="Wingdings" panose="05000000000000000000" pitchFamily="2" charset="2"/>
              <a:buChar char="§"/>
            </a:pPr>
            <a:r>
              <a:rPr lang="en-GB" sz="1800" dirty="0">
                <a:solidFill>
                  <a:srgbClr val="006600"/>
                </a:solidFill>
                <a:ea typeface="Rockwell"/>
                <a:cs typeface="Rockwell"/>
                <a:sym typeface="Rockwell"/>
              </a:rPr>
              <a:t>NCT classes video (5mins): </a:t>
            </a:r>
            <a:r>
              <a:rPr lang="en-GB" sz="1800" dirty="0">
                <a:ea typeface="Rockwell"/>
                <a:cs typeface="Rockwell"/>
                <a:sym typeface="Rockwell"/>
                <a:hlinkClick r:id="rId2">
                  <a:extLst>
                    <a:ext uri="{A12FA001-AC4F-418D-AE19-62706E023703}">
                      <ahyp:hlinkClr xmlns:ahyp="http://schemas.microsoft.com/office/drawing/2018/hyperlinkcolor" xmlns="" val="tx"/>
                    </a:ext>
                  </a:extLst>
                </a:hlinkClick>
              </a:rPr>
              <a:t>https://www.youtube.com/watch?v=8TxmxfonS0I</a:t>
            </a:r>
            <a:endParaRPr lang="en-GB" sz="1800" dirty="0">
              <a:ea typeface="Rockwell"/>
              <a:cs typeface="Rockwell"/>
              <a:sym typeface="Rockwell"/>
            </a:endParaRPr>
          </a:p>
          <a:p>
            <a:pPr marL="0" lvl="0" indent="0">
              <a:spcBef>
                <a:spcPts val="0"/>
              </a:spcBef>
              <a:buClr>
                <a:srgbClr val="006600"/>
              </a:buClr>
              <a:buSzPts val="2400"/>
              <a:buNone/>
            </a:pPr>
            <a:endParaRPr lang="en-GB" sz="1800" dirty="0">
              <a:ea typeface="Rockwell"/>
              <a:cs typeface="Rockwell"/>
              <a:sym typeface="Rockwell"/>
            </a:endParaRPr>
          </a:p>
          <a:p>
            <a:pPr marL="285750" lvl="0" indent="-285750">
              <a:spcBef>
                <a:spcPts val="0"/>
              </a:spcBef>
              <a:buClr>
                <a:srgbClr val="006600"/>
              </a:buClr>
              <a:buSzPts val="2400"/>
              <a:buFont typeface="Wingdings" panose="05000000000000000000" pitchFamily="2" charset="2"/>
              <a:buChar char="§"/>
            </a:pPr>
            <a:r>
              <a:rPr lang="en-GB" sz="1800" dirty="0">
                <a:solidFill>
                  <a:srgbClr val="006600"/>
                </a:solidFill>
                <a:ea typeface="Rockwell"/>
                <a:cs typeface="Rockwell"/>
                <a:sym typeface="Rockwell"/>
              </a:rPr>
              <a:t>The benefits of Antenatal classes (2 mins): </a:t>
            </a:r>
            <a:r>
              <a:rPr lang="en-GB" sz="1800" u="sng" dirty="0">
                <a:ea typeface="Rockwell"/>
                <a:cs typeface="Rockwell"/>
                <a:sym typeface="Rockwell"/>
                <a:hlinkClick r:id="rId3">
                  <a:extLst>
                    <a:ext uri="{A12FA001-AC4F-418D-AE19-62706E023703}">
                      <ahyp:hlinkClr xmlns:ahyp="http://schemas.microsoft.com/office/drawing/2018/hyperlinkcolor" xmlns="" val="tx"/>
                    </a:ext>
                  </a:extLst>
                </a:hlinkClick>
              </a:rPr>
              <a:t>https://</a:t>
            </a:r>
            <a:r>
              <a:rPr lang="en-GB" sz="1800" u="sng" dirty="0" smtClean="0">
                <a:ea typeface="Rockwell"/>
                <a:cs typeface="Rockwell"/>
                <a:sym typeface="Rockwell"/>
                <a:hlinkClick r:id="rId3">
                  <a:extLst>
                    <a:ext uri="{A12FA001-AC4F-418D-AE19-62706E023703}">
                      <ahyp:hlinkClr xmlns:ahyp="http://schemas.microsoft.com/office/drawing/2018/hyperlinkcolor" xmlns="" val="tx"/>
                    </a:ext>
                  </a:extLst>
                </a:hlinkClick>
              </a:rPr>
              <a:t>www.youtube.com/watch?v=C72uZIe85VI</a:t>
            </a:r>
            <a:endParaRPr lang="en-GB" sz="1800" dirty="0" smtClean="0">
              <a:ea typeface="Rockwell"/>
              <a:cs typeface="Rockwell"/>
              <a:sym typeface="Rockwell"/>
            </a:endParaRPr>
          </a:p>
          <a:p>
            <a:pPr marL="0" marR="0" lvl="0" indent="0" algn="l" rtl="0">
              <a:spcBef>
                <a:spcPts val="0"/>
              </a:spcBef>
              <a:spcAft>
                <a:spcPts val="0"/>
              </a:spcAft>
              <a:buNone/>
            </a:pPr>
            <a:endParaRPr lang="en-GB" dirty="0">
              <a:ea typeface="Rockwell"/>
              <a:cs typeface="Rockwell"/>
              <a:sym typeface="Rockwell"/>
            </a:endParaRPr>
          </a:p>
          <a:p>
            <a:pPr marL="0" marR="0" lvl="0" indent="0" algn="l" rtl="0">
              <a:spcBef>
                <a:spcPts val="0"/>
              </a:spcBef>
              <a:spcAft>
                <a:spcPts val="0"/>
              </a:spcAft>
              <a:buNone/>
            </a:pPr>
            <a:endParaRPr lang="en-GB" dirty="0">
              <a:ea typeface="Rockwell"/>
              <a:cs typeface="Rockwell"/>
              <a:sym typeface="Rockwell"/>
            </a:endParaRPr>
          </a:p>
          <a:p>
            <a:pPr marL="0" marR="0" lvl="0" indent="0" algn="l" rtl="0">
              <a:spcBef>
                <a:spcPts val="0"/>
              </a:spcBef>
              <a:spcAft>
                <a:spcPts val="0"/>
              </a:spcAft>
              <a:buNone/>
            </a:pPr>
            <a:endParaRPr lang="en-GB" dirty="0">
              <a:ea typeface="Rockwell"/>
              <a:cs typeface="Rockwell"/>
              <a:sym typeface="Rockwell"/>
            </a:endParaRPr>
          </a:p>
          <a:p>
            <a:pPr marL="0" marR="0" lvl="0" indent="0" algn="l" rtl="0">
              <a:spcBef>
                <a:spcPts val="0"/>
              </a:spcBef>
              <a:spcAft>
                <a:spcPts val="0"/>
              </a:spcAft>
              <a:buClr>
                <a:srgbClr val="006600"/>
              </a:buClr>
              <a:buSzPts val="2400"/>
              <a:buNone/>
            </a:pPr>
            <a:endParaRPr lang="en-GB" dirty="0"/>
          </a:p>
        </p:txBody>
      </p:sp>
      <p:pic>
        <p:nvPicPr>
          <p:cNvPr id="4" name="Google Shape;313;p17">
            <a:extLst>
              <a:ext uri="{FF2B5EF4-FFF2-40B4-BE49-F238E27FC236}">
                <a16:creationId xmlns:a16="http://schemas.microsoft.com/office/drawing/2014/main" id="{2353E226-1CA9-447D-8CFC-458671490800}"/>
              </a:ext>
            </a:extLst>
          </p:cNvPr>
          <p:cNvPicPr preferRelativeResize="0"/>
          <p:nvPr/>
        </p:nvPicPr>
        <p:blipFill rotWithShape="1">
          <a:blip r:embed="rId4">
            <a:alphaModFix/>
          </a:blip>
          <a:srcRect/>
          <a:stretch/>
        </p:blipFill>
        <p:spPr>
          <a:xfrm>
            <a:off x="8074433" y="614936"/>
            <a:ext cx="3678718" cy="2759040"/>
          </a:xfrm>
          <a:prstGeom prst="rect">
            <a:avLst/>
          </a:prstGeom>
          <a:noFill/>
          <a:ln>
            <a:noFill/>
          </a:ln>
        </p:spPr>
      </p:pic>
      <p:pic>
        <p:nvPicPr>
          <p:cNvPr id="5" name="Google Shape;312;p17">
            <a:extLst>
              <a:ext uri="{FF2B5EF4-FFF2-40B4-BE49-F238E27FC236}">
                <a16:creationId xmlns:a16="http://schemas.microsoft.com/office/drawing/2014/main" id="{7E418B39-F06D-4B83-9860-796D0610966F}"/>
              </a:ext>
            </a:extLst>
          </p:cNvPr>
          <p:cNvPicPr preferRelativeResize="0"/>
          <p:nvPr/>
        </p:nvPicPr>
        <p:blipFill rotWithShape="1">
          <a:blip r:embed="rId5">
            <a:alphaModFix/>
          </a:blip>
          <a:srcRect/>
          <a:stretch/>
        </p:blipFill>
        <p:spPr>
          <a:xfrm>
            <a:off x="8118032" y="3853070"/>
            <a:ext cx="3591521" cy="2389994"/>
          </a:xfrm>
          <a:prstGeom prst="rect">
            <a:avLst/>
          </a:prstGeom>
          <a:noFill/>
          <a:ln>
            <a:noFill/>
          </a:ln>
        </p:spPr>
      </p:pic>
    </p:spTree>
    <p:extLst>
      <p:ext uri="{BB962C8B-B14F-4D97-AF65-F5344CB8AC3E}">
        <p14:creationId xmlns:p14="http://schemas.microsoft.com/office/powerpoint/2010/main" val="337098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additive="base">
                                        <p:cTn id="2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additive="base">
                                        <p:cTn id="3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 calcmode="lin" valueType="num">
                                      <p:cBhvr additive="base">
                                        <p:cTn id="40"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 calcmode="lin" valueType="num">
                                      <p:cBhvr additive="base">
                                        <p:cTn id="46"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7F2FF2-CEA6-45B2-B7B9-B5C8B11A2CB6}"/>
              </a:ext>
            </a:extLst>
          </p:cNvPr>
          <p:cNvSpPr>
            <a:spLocks noGrp="1"/>
          </p:cNvSpPr>
          <p:nvPr>
            <p:ph idx="1"/>
          </p:nvPr>
        </p:nvSpPr>
        <p:spPr>
          <a:xfrm>
            <a:off x="871834" y="958876"/>
            <a:ext cx="5579163" cy="3975651"/>
          </a:xfrm>
        </p:spPr>
        <p:txBody>
          <a:bodyPr>
            <a:noAutofit/>
          </a:bodyPr>
          <a:lstStyle/>
          <a:p>
            <a:pPr algn="l">
              <a:lnSpc>
                <a:spcPct val="100000"/>
              </a:lnSpc>
              <a:spcBef>
                <a:spcPts val="0"/>
              </a:spcBef>
              <a:buClr>
                <a:srgbClr val="006600"/>
              </a:buClr>
              <a:buSzPct val="100000"/>
              <a:buFont typeface="Wingdings" panose="05000000000000000000" pitchFamily="2" charset="2"/>
              <a:buChar char="Ø"/>
            </a:pPr>
            <a:r>
              <a:rPr lang="en-GB" b="0" i="0" dirty="0">
                <a:effectLst/>
              </a:rPr>
              <a:t>Antenatal classes help to prepare the mother and partner for </a:t>
            </a:r>
            <a:r>
              <a:rPr lang="en-GB" b="0" i="0" dirty="0" smtClean="0">
                <a:effectLst/>
              </a:rPr>
              <a:t>pregnancy, labour</a:t>
            </a:r>
            <a:r>
              <a:rPr lang="en-GB" b="0" i="0" dirty="0">
                <a:effectLst/>
              </a:rPr>
              <a:t>, birth and caring for their newborn baby as parents after.</a:t>
            </a:r>
          </a:p>
          <a:p>
            <a:pPr algn="l">
              <a:lnSpc>
                <a:spcPct val="100000"/>
              </a:lnSpc>
              <a:spcBef>
                <a:spcPts val="0"/>
              </a:spcBef>
              <a:buClr>
                <a:srgbClr val="006600"/>
              </a:buClr>
              <a:buSzPct val="100000"/>
              <a:buFont typeface="Wingdings" panose="05000000000000000000" pitchFamily="2" charset="2"/>
              <a:buChar char="Ø"/>
            </a:pPr>
            <a:endParaRPr lang="en-GB" b="0" i="0" dirty="0">
              <a:effectLst/>
            </a:endParaRPr>
          </a:p>
          <a:p>
            <a:pPr>
              <a:lnSpc>
                <a:spcPct val="100000"/>
              </a:lnSpc>
              <a:spcBef>
                <a:spcPts val="0"/>
              </a:spcBef>
              <a:buClr>
                <a:srgbClr val="006600"/>
              </a:buClr>
              <a:buSzPct val="100000"/>
              <a:buFont typeface="Wingdings" panose="05000000000000000000" pitchFamily="2" charset="2"/>
              <a:buChar char="Ø"/>
            </a:pPr>
            <a:r>
              <a:rPr lang="en-GB" b="0" i="0" dirty="0">
                <a:effectLst/>
              </a:rPr>
              <a:t>Classes can help expecting parents to feel more confident with the delivery process and reassured about caring for their baby afterwards.</a:t>
            </a:r>
          </a:p>
          <a:p>
            <a:pPr>
              <a:lnSpc>
                <a:spcPct val="100000"/>
              </a:lnSpc>
              <a:spcBef>
                <a:spcPts val="0"/>
              </a:spcBef>
              <a:buClr>
                <a:srgbClr val="006600"/>
              </a:buClr>
              <a:buSzPct val="100000"/>
              <a:buFont typeface="Wingdings" panose="05000000000000000000" pitchFamily="2" charset="2"/>
              <a:buChar char="Ø"/>
            </a:pPr>
            <a:endParaRPr lang="en-GB" b="0" i="0" dirty="0">
              <a:effectLst/>
            </a:endParaRPr>
          </a:p>
          <a:p>
            <a:pPr algn="l">
              <a:lnSpc>
                <a:spcPct val="100000"/>
              </a:lnSpc>
              <a:spcBef>
                <a:spcPts val="0"/>
              </a:spcBef>
              <a:buClr>
                <a:srgbClr val="006600"/>
              </a:buClr>
              <a:buSzPct val="100000"/>
              <a:buFont typeface="Wingdings" panose="05000000000000000000" pitchFamily="2" charset="2"/>
              <a:buChar char="Ø"/>
            </a:pPr>
            <a:r>
              <a:rPr lang="en-GB" b="0" i="0" dirty="0">
                <a:effectLst/>
              </a:rPr>
              <a:t>Classes also allow expecting parents to meet others in similar situations </a:t>
            </a:r>
            <a:r>
              <a:rPr lang="en-GB" dirty="0"/>
              <a:t>to</a:t>
            </a:r>
            <a:r>
              <a:rPr lang="en-GB" b="0" i="0" dirty="0">
                <a:effectLst/>
              </a:rPr>
              <a:t> them; meaning they can share experiences, knowledge and concerns to form a support group.  </a:t>
            </a:r>
            <a:endParaRPr lang="en-GB" dirty="0"/>
          </a:p>
        </p:txBody>
      </p:sp>
      <p:pic>
        <p:nvPicPr>
          <p:cNvPr id="8" name="Picture 7"/>
          <p:cNvPicPr>
            <a:picLocks noChangeAspect="1"/>
          </p:cNvPicPr>
          <p:nvPr/>
        </p:nvPicPr>
        <p:blipFill>
          <a:blip r:embed="rId2"/>
          <a:stretch>
            <a:fillRect/>
          </a:stretch>
        </p:blipFill>
        <p:spPr>
          <a:xfrm>
            <a:off x="7107382" y="3537816"/>
            <a:ext cx="4572000" cy="2571750"/>
          </a:xfrm>
          <a:prstGeom prst="rect">
            <a:avLst/>
          </a:prstGeom>
        </p:spPr>
      </p:pic>
      <p:pic>
        <p:nvPicPr>
          <p:cNvPr id="9" name="Picture 8"/>
          <p:cNvPicPr>
            <a:picLocks noChangeAspect="1"/>
          </p:cNvPicPr>
          <p:nvPr/>
        </p:nvPicPr>
        <p:blipFill>
          <a:blip r:embed="rId3"/>
          <a:stretch>
            <a:fillRect/>
          </a:stretch>
        </p:blipFill>
        <p:spPr>
          <a:xfrm>
            <a:off x="7107382" y="958876"/>
            <a:ext cx="4572000" cy="2286000"/>
          </a:xfrm>
          <a:prstGeom prst="rect">
            <a:avLst/>
          </a:prstGeom>
        </p:spPr>
      </p:pic>
    </p:spTree>
    <p:extLst>
      <p:ext uri="{BB962C8B-B14F-4D97-AF65-F5344CB8AC3E}">
        <p14:creationId xmlns:p14="http://schemas.microsoft.com/office/powerpoint/2010/main" val="239350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109" y="609600"/>
            <a:ext cx="10076411" cy="1356360"/>
          </a:xfrm>
        </p:spPr>
        <p:txBody>
          <a:bodyPr>
            <a:normAutofit/>
          </a:bodyPr>
          <a:lstStyle/>
          <a:p>
            <a:r>
              <a:rPr lang="en-GB" sz="3200" dirty="0" smtClean="0"/>
              <a:t>Antenatal classes prepare both parents for labour and parenthood by covering:</a:t>
            </a:r>
            <a:endParaRPr lang="en-GB" sz="3200" dirty="0"/>
          </a:p>
        </p:txBody>
      </p:sp>
      <p:sp>
        <p:nvSpPr>
          <p:cNvPr id="3" name="Content Placeholder 2"/>
          <p:cNvSpPr>
            <a:spLocks noGrp="1"/>
          </p:cNvSpPr>
          <p:nvPr>
            <p:ph idx="1"/>
          </p:nvPr>
        </p:nvSpPr>
        <p:spPr>
          <a:xfrm>
            <a:off x="1143000" y="2057400"/>
            <a:ext cx="9872871" cy="4334164"/>
          </a:xfrm>
        </p:spPr>
        <p:txBody>
          <a:bodyPr numCol="2">
            <a:normAutofit lnSpcReduction="10000"/>
          </a:bodyPr>
          <a:lstStyle/>
          <a:p>
            <a:pPr marL="342900" indent="-342900">
              <a:lnSpc>
                <a:spcPct val="100000"/>
              </a:lnSpc>
              <a:spcBef>
                <a:spcPts val="600"/>
              </a:spcBef>
              <a:buClr>
                <a:srgbClr val="006600"/>
              </a:buClr>
              <a:buFont typeface="Arial" panose="020B0604020202020204" pitchFamily="34" charset="0"/>
              <a:buChar char="•"/>
            </a:pPr>
            <a:r>
              <a:rPr lang="en-GB" dirty="0" smtClean="0"/>
              <a:t>what happens during labour and birth and what to expect</a:t>
            </a:r>
          </a:p>
          <a:p>
            <a:pPr marL="342900" indent="-342900">
              <a:lnSpc>
                <a:spcPct val="100000"/>
              </a:lnSpc>
              <a:spcBef>
                <a:spcPts val="600"/>
              </a:spcBef>
              <a:buClr>
                <a:srgbClr val="006600"/>
              </a:buClr>
              <a:buFont typeface="Arial" panose="020B0604020202020204" pitchFamily="34" charset="0"/>
              <a:buChar char="•"/>
            </a:pPr>
            <a:r>
              <a:rPr lang="en-GB" dirty="0" smtClean="0"/>
              <a:t>how to cope with labour e.g. types of pain relief, relaxation methods and breathing techniques</a:t>
            </a:r>
          </a:p>
          <a:p>
            <a:pPr marL="342900" indent="-342900">
              <a:lnSpc>
                <a:spcPct val="100000"/>
              </a:lnSpc>
              <a:spcBef>
                <a:spcPts val="600"/>
              </a:spcBef>
              <a:buClr>
                <a:srgbClr val="006600"/>
              </a:buClr>
              <a:buFont typeface="Arial" panose="020B0604020202020204" pitchFamily="34" charset="0"/>
              <a:buChar char="•"/>
            </a:pPr>
            <a:r>
              <a:rPr lang="en-GB" dirty="0" smtClean="0"/>
              <a:t>different types of labour and birth e.g. home birth, hospital birth, so the mother can create a birthing plan</a:t>
            </a:r>
          </a:p>
          <a:p>
            <a:pPr marL="342900" indent="-342900">
              <a:lnSpc>
                <a:spcPct val="100000"/>
              </a:lnSpc>
              <a:spcBef>
                <a:spcPts val="600"/>
              </a:spcBef>
              <a:buClr>
                <a:srgbClr val="006600"/>
              </a:buClr>
              <a:buFont typeface="Arial" panose="020B0604020202020204" pitchFamily="34" charset="0"/>
              <a:buChar char="•"/>
            </a:pPr>
            <a:r>
              <a:rPr lang="en-GB" dirty="0" smtClean="0"/>
              <a:t>types of birth interventions e.g. ventouse or forceps delivery</a:t>
            </a:r>
          </a:p>
          <a:p>
            <a:pPr marL="342900" indent="-342900">
              <a:lnSpc>
                <a:spcPct val="100000"/>
              </a:lnSpc>
              <a:spcBef>
                <a:spcPts val="600"/>
              </a:spcBef>
              <a:buClr>
                <a:srgbClr val="006600"/>
              </a:buClr>
              <a:buFont typeface="Arial" panose="020B0604020202020204" pitchFamily="34" charset="0"/>
              <a:buChar char="•"/>
            </a:pPr>
            <a:r>
              <a:rPr lang="en-GB" dirty="0" smtClean="0"/>
              <a:t>caring for a baby e.g. feeding, sleeping, bathing</a:t>
            </a:r>
          </a:p>
          <a:p>
            <a:pPr marL="342900" indent="-342900">
              <a:lnSpc>
                <a:spcPct val="100000"/>
              </a:lnSpc>
              <a:spcBef>
                <a:spcPts val="600"/>
              </a:spcBef>
              <a:buClr>
                <a:srgbClr val="006600"/>
              </a:buClr>
              <a:buFont typeface="Arial" panose="020B0604020202020204" pitchFamily="34" charset="0"/>
              <a:buChar char="•"/>
            </a:pPr>
            <a:r>
              <a:rPr lang="en-GB" dirty="0" smtClean="0"/>
              <a:t>the mother’s health after birth</a:t>
            </a:r>
          </a:p>
          <a:p>
            <a:pPr marL="342900" indent="-342900">
              <a:lnSpc>
                <a:spcPct val="100000"/>
              </a:lnSpc>
              <a:spcBef>
                <a:spcPts val="600"/>
              </a:spcBef>
              <a:buClr>
                <a:srgbClr val="006600"/>
              </a:buClr>
              <a:buFont typeface="Arial" panose="020B0604020202020204" pitchFamily="34" charset="0"/>
              <a:buChar char="•"/>
            </a:pPr>
            <a:r>
              <a:rPr lang="en-GB" dirty="0" smtClean="0"/>
              <a:t>giving parents the chance to talk over any concerns and meet key professionals</a:t>
            </a:r>
          </a:p>
          <a:p>
            <a:pPr marL="342900" indent="-342900">
              <a:lnSpc>
                <a:spcPct val="100000"/>
              </a:lnSpc>
              <a:spcBef>
                <a:spcPts val="600"/>
              </a:spcBef>
              <a:buClr>
                <a:srgbClr val="006600"/>
              </a:buClr>
              <a:buFont typeface="Arial" panose="020B0604020202020204" pitchFamily="34" charset="0"/>
              <a:buChar char="•"/>
            </a:pPr>
            <a:r>
              <a:rPr lang="en-GB" dirty="0" smtClean="0"/>
              <a:t>discussions of emotions and feelings to give parents realistic expectations</a:t>
            </a:r>
          </a:p>
          <a:p>
            <a:pPr marL="342900" indent="-342900">
              <a:lnSpc>
                <a:spcPct val="100000"/>
              </a:lnSpc>
              <a:spcBef>
                <a:spcPts val="600"/>
              </a:spcBef>
              <a:buClr>
                <a:srgbClr val="006600"/>
              </a:buClr>
              <a:buFont typeface="Arial" panose="020B0604020202020204" pitchFamily="34" charset="0"/>
              <a:buChar char="•"/>
            </a:pPr>
            <a:r>
              <a:rPr lang="en-GB" dirty="0" smtClean="0"/>
              <a:t>how the father/partner can plan their participation in the birth and how to support the mother</a:t>
            </a:r>
          </a:p>
          <a:p>
            <a:pPr marL="342900" indent="-342900">
              <a:lnSpc>
                <a:spcPct val="100000"/>
              </a:lnSpc>
              <a:spcBef>
                <a:spcPts val="600"/>
              </a:spcBef>
              <a:buClr>
                <a:srgbClr val="006600"/>
              </a:buClr>
              <a:buFont typeface="Arial" panose="020B0604020202020204" pitchFamily="34" charset="0"/>
              <a:buChar char="•"/>
            </a:pPr>
            <a:r>
              <a:rPr lang="en-GB" dirty="0" smtClean="0"/>
              <a:t>refresher classes for those who have already had a baby</a:t>
            </a:r>
            <a:endParaRPr lang="en-GB" dirty="0"/>
          </a:p>
          <a:p>
            <a:pPr marL="45720" indent="0">
              <a:buNone/>
            </a:pPr>
            <a:endParaRPr lang="en-GB" dirty="0"/>
          </a:p>
        </p:txBody>
      </p:sp>
    </p:spTree>
    <p:extLst>
      <p:ext uri="{BB962C8B-B14F-4D97-AF65-F5344CB8AC3E}">
        <p14:creationId xmlns:p14="http://schemas.microsoft.com/office/powerpoint/2010/main" val="311764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 calcmode="lin" valueType="num">
                                      <p:cBhvr additive="base">
                                        <p:cTn id="6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 calcmode="lin" valueType="num">
                                      <p:cBhvr additive="base">
                                        <p:cTn id="6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Antenatal classes promote healthy lifestyle and diet</a:t>
            </a:r>
            <a:endParaRPr lang="en-GB" sz="3600" dirty="0"/>
          </a:p>
        </p:txBody>
      </p:sp>
      <p:sp>
        <p:nvSpPr>
          <p:cNvPr id="3" name="Content Placeholder 2"/>
          <p:cNvSpPr>
            <a:spLocks noGrp="1"/>
          </p:cNvSpPr>
          <p:nvPr>
            <p:ph idx="1"/>
          </p:nvPr>
        </p:nvSpPr>
        <p:spPr>
          <a:xfrm>
            <a:off x="1143000" y="2057399"/>
            <a:ext cx="9872871" cy="4278745"/>
          </a:xfrm>
        </p:spPr>
        <p:txBody>
          <a:bodyPr>
            <a:normAutofit/>
          </a:bodyPr>
          <a:lstStyle/>
          <a:p>
            <a:pPr marL="45720" indent="0">
              <a:buNone/>
            </a:pPr>
            <a:r>
              <a:rPr lang="en-GB" b="1" dirty="0" smtClean="0">
                <a:solidFill>
                  <a:srgbClr val="006600"/>
                </a:solidFill>
              </a:rPr>
              <a:t>NHS:</a:t>
            </a:r>
            <a:r>
              <a:rPr lang="en-GB" b="1" dirty="0">
                <a:solidFill>
                  <a:srgbClr val="006600"/>
                </a:solidFill>
              </a:rPr>
              <a:t> </a:t>
            </a:r>
            <a:r>
              <a:rPr lang="en-GB" b="1" dirty="0" smtClean="0">
                <a:solidFill>
                  <a:srgbClr val="006600"/>
                </a:solidFill>
              </a:rPr>
              <a:t>	</a:t>
            </a:r>
            <a:r>
              <a:rPr lang="en-GB" sz="1900" i="1" dirty="0" smtClean="0">
                <a:hlinkClick r:id="rId2"/>
              </a:rPr>
              <a:t>https</a:t>
            </a:r>
            <a:r>
              <a:rPr lang="en-GB" sz="1900" i="1" dirty="0">
                <a:hlinkClick r:id="rId2"/>
              </a:rPr>
              <a:t>://www.nhs.uk/pregnancy/keeping-well/exercise</a:t>
            </a:r>
            <a:r>
              <a:rPr lang="en-GB" sz="1900" i="1" dirty="0" smtClean="0">
                <a:hlinkClick r:id="rId2"/>
              </a:rPr>
              <a:t>/</a:t>
            </a:r>
            <a:endParaRPr lang="en-GB" b="1" dirty="0" smtClean="0">
              <a:solidFill>
                <a:srgbClr val="006600"/>
              </a:solidFill>
            </a:endParaRPr>
          </a:p>
          <a:p>
            <a:pPr marL="45720" indent="0">
              <a:buNone/>
            </a:pPr>
            <a:r>
              <a:rPr lang="en-GB" i="1" dirty="0" smtClean="0"/>
              <a:t>The more active and fit you stay during pregnancy, the easier it will be for you to adapt to your changing shape and weight gain. It will also help you to cope with labour and get back into shape after the birth.</a:t>
            </a:r>
          </a:p>
          <a:p>
            <a:pPr marL="45720" indent="0">
              <a:buNone/>
            </a:pPr>
            <a:endParaRPr lang="en-GB" sz="1200" dirty="0" smtClean="0">
              <a:solidFill>
                <a:srgbClr val="006600"/>
              </a:solidFill>
            </a:endParaRPr>
          </a:p>
          <a:p>
            <a:pPr marL="45720" indent="0">
              <a:buNone/>
            </a:pPr>
            <a:r>
              <a:rPr lang="en-GB" dirty="0" smtClean="0">
                <a:solidFill>
                  <a:srgbClr val="006600"/>
                </a:solidFill>
              </a:rPr>
              <a:t>Antenatal classes:</a:t>
            </a:r>
          </a:p>
          <a:p>
            <a:pPr>
              <a:buClr>
                <a:srgbClr val="006600"/>
              </a:buClr>
            </a:pPr>
            <a:r>
              <a:rPr lang="en-GB" dirty="0" smtClean="0"/>
              <a:t>Pregnant women are advised to follow the </a:t>
            </a:r>
            <a:r>
              <a:rPr lang="en-GB" dirty="0" err="1" smtClean="0"/>
              <a:t>Eatwell</a:t>
            </a:r>
            <a:r>
              <a:rPr lang="en-GB" dirty="0" smtClean="0"/>
              <a:t> guide for a balanced diet.</a:t>
            </a:r>
          </a:p>
          <a:p>
            <a:pPr>
              <a:buClr>
                <a:srgbClr val="006600"/>
              </a:buClr>
            </a:pPr>
            <a:r>
              <a:rPr lang="en-GB" dirty="0" smtClean="0"/>
              <a:t>Parents learn about the negative impact of smoking, alcohol and recreational drugs during pregnancy and after the birth</a:t>
            </a:r>
          </a:p>
          <a:p>
            <a:pPr>
              <a:buClr>
                <a:srgbClr val="006600"/>
              </a:buClr>
            </a:pPr>
            <a:r>
              <a:rPr lang="en-GB" dirty="0" smtClean="0"/>
              <a:t>Mothers learn about the benefits of breastfeeding</a:t>
            </a:r>
          </a:p>
          <a:p>
            <a:endParaRPr lang="en-GB" dirty="0" smtClean="0"/>
          </a:p>
        </p:txBody>
      </p:sp>
    </p:spTree>
    <p:extLst>
      <p:ext uri="{BB962C8B-B14F-4D97-AF65-F5344CB8AC3E}">
        <p14:creationId xmlns:p14="http://schemas.microsoft.com/office/powerpoint/2010/main" val="397269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59252033"/>
              </p:ext>
            </p:extLst>
          </p:nvPr>
        </p:nvGraphicFramePr>
        <p:xfrm>
          <a:off x="563417" y="341746"/>
          <a:ext cx="11157528" cy="6152313"/>
        </p:xfrm>
        <a:graphic>
          <a:graphicData uri="http://schemas.openxmlformats.org/drawingml/2006/table">
            <a:tbl>
              <a:tblPr firstRow="1" bandRow="1">
                <a:tableStyleId>{5C22544A-7EE6-4342-B048-85BDC9FD1C3A}</a:tableStyleId>
              </a:tblPr>
              <a:tblGrid>
                <a:gridCol w="5578764">
                  <a:extLst>
                    <a:ext uri="{9D8B030D-6E8A-4147-A177-3AD203B41FA5}">
                      <a16:colId xmlns:a16="http://schemas.microsoft.com/office/drawing/2014/main" val="3103669709"/>
                    </a:ext>
                  </a:extLst>
                </a:gridCol>
                <a:gridCol w="5578764">
                  <a:extLst>
                    <a:ext uri="{9D8B030D-6E8A-4147-A177-3AD203B41FA5}">
                      <a16:colId xmlns:a16="http://schemas.microsoft.com/office/drawing/2014/main" val="4264590568"/>
                    </a:ext>
                  </a:extLst>
                </a:gridCol>
              </a:tblGrid>
              <a:tr h="794327">
                <a:tc>
                  <a:txBody>
                    <a:bodyPr/>
                    <a:lstStyle/>
                    <a:p>
                      <a:pPr algn="ctr"/>
                      <a:r>
                        <a:rPr lang="en-GB" sz="2500" dirty="0" smtClean="0"/>
                        <a:t>Foods to avoid during pregnancy</a:t>
                      </a:r>
                      <a:endParaRPr lang="en-GB" sz="2500" dirty="0"/>
                    </a:p>
                  </a:txBody>
                  <a:tcPr/>
                </a:tc>
                <a:tc>
                  <a:txBody>
                    <a:bodyPr/>
                    <a:lstStyle/>
                    <a:p>
                      <a:pPr algn="ctr"/>
                      <a:r>
                        <a:rPr lang="en-GB" sz="2500" dirty="0" smtClean="0"/>
                        <a:t>Foods to limit during pregnancy</a:t>
                      </a:r>
                      <a:endParaRPr lang="en-GB" sz="2500" dirty="0"/>
                    </a:p>
                  </a:txBody>
                  <a:tcPr/>
                </a:tc>
                <a:extLst>
                  <a:ext uri="{0D108BD9-81ED-4DB2-BD59-A6C34878D82A}">
                    <a16:rowId xmlns:a16="http://schemas.microsoft.com/office/drawing/2014/main" val="113612077"/>
                  </a:ext>
                </a:extLst>
              </a:tr>
              <a:tr h="5357986">
                <a:tc>
                  <a:txBody>
                    <a:bodyPr/>
                    <a:lstStyle/>
                    <a:p>
                      <a:pPr marL="342900" indent="-342900">
                        <a:spcBef>
                          <a:spcPts val="600"/>
                        </a:spcBef>
                        <a:buFont typeface="Arial" panose="020B0604020202020204" pitchFamily="34" charset="0"/>
                        <a:buChar char="•"/>
                      </a:pPr>
                      <a:r>
                        <a:rPr lang="en-GB" sz="2200" dirty="0" smtClean="0">
                          <a:solidFill>
                            <a:srgbClr val="006600"/>
                          </a:solidFill>
                        </a:rPr>
                        <a:t>Unpasteurised milk and soft goats’ cheese</a:t>
                      </a:r>
                    </a:p>
                    <a:p>
                      <a:pPr marL="342900" indent="-342900">
                        <a:spcBef>
                          <a:spcPts val="600"/>
                        </a:spcBef>
                        <a:buFont typeface="Arial" panose="020B0604020202020204" pitchFamily="34" charset="0"/>
                        <a:buChar char="•"/>
                      </a:pPr>
                      <a:r>
                        <a:rPr lang="en-GB" sz="2200" dirty="0" smtClean="0">
                          <a:solidFill>
                            <a:srgbClr val="006600"/>
                          </a:solidFill>
                        </a:rPr>
                        <a:t>Mould-ripened soft cheese e.g. brie and soft blue cheeses</a:t>
                      </a:r>
                    </a:p>
                    <a:p>
                      <a:pPr marL="342900" indent="-342900">
                        <a:spcBef>
                          <a:spcPts val="600"/>
                        </a:spcBef>
                        <a:buFont typeface="Arial" panose="020B0604020202020204" pitchFamily="34" charset="0"/>
                        <a:buChar char="•"/>
                      </a:pPr>
                      <a:r>
                        <a:rPr lang="en-GB" sz="2200" dirty="0" smtClean="0">
                          <a:solidFill>
                            <a:srgbClr val="006600"/>
                          </a:solidFill>
                        </a:rPr>
                        <a:t>Raw or undercooked meat</a:t>
                      </a:r>
                    </a:p>
                    <a:p>
                      <a:pPr marL="342900" indent="-342900">
                        <a:spcBef>
                          <a:spcPts val="600"/>
                        </a:spcBef>
                        <a:buFont typeface="Arial" panose="020B0604020202020204" pitchFamily="34" charset="0"/>
                        <a:buChar char="•"/>
                      </a:pPr>
                      <a:r>
                        <a:rPr lang="en-GB" sz="2200" dirty="0" smtClean="0">
                          <a:solidFill>
                            <a:srgbClr val="006600"/>
                          </a:solidFill>
                        </a:rPr>
                        <a:t>Liver, pate and game meats</a:t>
                      </a:r>
                    </a:p>
                    <a:p>
                      <a:pPr marL="342900" indent="-342900">
                        <a:spcBef>
                          <a:spcPts val="600"/>
                        </a:spcBef>
                        <a:buFont typeface="Arial" panose="020B0604020202020204" pitchFamily="34" charset="0"/>
                        <a:buChar char="•"/>
                      </a:pPr>
                      <a:r>
                        <a:rPr lang="en-GB" sz="2200" dirty="0" smtClean="0">
                          <a:solidFill>
                            <a:srgbClr val="006600"/>
                          </a:solidFill>
                        </a:rPr>
                        <a:t>Raw or partially cooked eggs that are not stamped British Lion</a:t>
                      </a:r>
                    </a:p>
                    <a:p>
                      <a:pPr marL="342900" indent="-342900">
                        <a:spcBef>
                          <a:spcPts val="600"/>
                        </a:spcBef>
                        <a:buFont typeface="Arial" panose="020B0604020202020204" pitchFamily="34" charset="0"/>
                        <a:buChar char="•"/>
                      </a:pPr>
                      <a:r>
                        <a:rPr lang="en-GB" sz="2200" dirty="0" smtClean="0">
                          <a:solidFill>
                            <a:srgbClr val="006600"/>
                          </a:solidFill>
                        </a:rPr>
                        <a:t>Duck, goose or quail eggs unless cooked through</a:t>
                      </a:r>
                    </a:p>
                    <a:p>
                      <a:pPr marL="342900" indent="-342900">
                        <a:spcBef>
                          <a:spcPts val="600"/>
                        </a:spcBef>
                        <a:buFont typeface="Arial" panose="020B0604020202020204" pitchFamily="34" charset="0"/>
                        <a:buChar char="•"/>
                      </a:pPr>
                      <a:r>
                        <a:rPr lang="en-GB" sz="2200" dirty="0" smtClean="0">
                          <a:solidFill>
                            <a:srgbClr val="006600"/>
                          </a:solidFill>
                        </a:rPr>
                        <a:t>Swordfish, marlin, shark, raw shellfish</a:t>
                      </a:r>
                    </a:p>
                    <a:p>
                      <a:pPr marL="342900" indent="-342900">
                        <a:spcBef>
                          <a:spcPts val="600"/>
                        </a:spcBef>
                        <a:buFont typeface="Arial" panose="020B0604020202020204" pitchFamily="34" charset="0"/>
                        <a:buChar char="•"/>
                      </a:pPr>
                      <a:r>
                        <a:rPr lang="en-GB" sz="2200" dirty="0" smtClean="0">
                          <a:solidFill>
                            <a:srgbClr val="006600"/>
                          </a:solidFill>
                        </a:rPr>
                        <a:t>Alcohol</a:t>
                      </a:r>
                    </a:p>
                    <a:p>
                      <a:pPr marL="342900" indent="-342900">
                        <a:spcBef>
                          <a:spcPts val="600"/>
                        </a:spcBef>
                        <a:buFont typeface="Arial" panose="020B0604020202020204" pitchFamily="34" charset="0"/>
                        <a:buChar char="•"/>
                      </a:pPr>
                      <a:r>
                        <a:rPr lang="en-GB" sz="2200" dirty="0" smtClean="0">
                          <a:solidFill>
                            <a:srgbClr val="006600"/>
                          </a:solidFill>
                        </a:rPr>
                        <a:t>Liquorice root</a:t>
                      </a:r>
                    </a:p>
                  </a:txBody>
                  <a:tcPr/>
                </a:tc>
                <a:tc>
                  <a:txBody>
                    <a:bodyPr/>
                    <a:lstStyle/>
                    <a:p>
                      <a:pPr marL="342900" indent="-342900">
                        <a:spcBef>
                          <a:spcPts val="600"/>
                        </a:spcBef>
                        <a:buFont typeface="Arial" panose="020B0604020202020204" pitchFamily="34" charset="0"/>
                        <a:buChar char="•"/>
                      </a:pPr>
                      <a:r>
                        <a:rPr lang="en-GB" sz="2200" baseline="0" dirty="0" smtClean="0">
                          <a:solidFill>
                            <a:srgbClr val="006600"/>
                          </a:solidFill>
                        </a:rPr>
                        <a:t>No more than 2 portions of oily fish per week</a:t>
                      </a:r>
                    </a:p>
                    <a:p>
                      <a:pPr marL="342900" indent="-342900">
                        <a:spcBef>
                          <a:spcPts val="600"/>
                        </a:spcBef>
                        <a:buFont typeface="Arial" panose="020B0604020202020204" pitchFamily="34" charset="0"/>
                        <a:buChar char="•"/>
                      </a:pPr>
                      <a:r>
                        <a:rPr lang="en-GB" sz="2200" baseline="0" dirty="0" smtClean="0">
                          <a:solidFill>
                            <a:srgbClr val="006600"/>
                          </a:solidFill>
                        </a:rPr>
                        <a:t>No more than two tuna steaks our four medium sized cans of tuna per week</a:t>
                      </a:r>
                    </a:p>
                    <a:p>
                      <a:pPr marL="342900" indent="-342900">
                        <a:spcBef>
                          <a:spcPts val="600"/>
                        </a:spcBef>
                        <a:buFont typeface="Arial" panose="020B0604020202020204" pitchFamily="34" charset="0"/>
                        <a:buChar char="•"/>
                      </a:pPr>
                      <a:r>
                        <a:rPr lang="en-GB" sz="2200" baseline="0" dirty="0" smtClean="0">
                          <a:solidFill>
                            <a:srgbClr val="006600"/>
                          </a:solidFill>
                        </a:rPr>
                        <a:t>Caffeine should be limited to 200mg per day</a:t>
                      </a:r>
                    </a:p>
                    <a:p>
                      <a:pPr marL="342900" indent="-342900">
                        <a:spcBef>
                          <a:spcPts val="600"/>
                        </a:spcBef>
                        <a:buFont typeface="Arial" panose="020B0604020202020204" pitchFamily="34" charset="0"/>
                        <a:buChar char="•"/>
                      </a:pPr>
                      <a:r>
                        <a:rPr lang="en-GB" sz="2200" baseline="0" dirty="0" smtClean="0">
                          <a:solidFill>
                            <a:srgbClr val="006600"/>
                          </a:solidFill>
                        </a:rPr>
                        <a:t>No more than 4 cups of herbal tea per day</a:t>
                      </a:r>
                    </a:p>
                    <a:p>
                      <a:pPr marL="342900" indent="-342900">
                        <a:spcBef>
                          <a:spcPts val="600"/>
                        </a:spcBef>
                        <a:buFont typeface="Arial" panose="020B0604020202020204" pitchFamily="34" charset="0"/>
                        <a:buChar char="•"/>
                      </a:pPr>
                      <a:r>
                        <a:rPr lang="en-GB" sz="2200" baseline="0" dirty="0" smtClean="0">
                          <a:solidFill>
                            <a:srgbClr val="006600"/>
                          </a:solidFill>
                        </a:rPr>
                        <a:t>High-dose multivitamin supplements and any vitamin A supplements must be avoided</a:t>
                      </a:r>
                    </a:p>
                    <a:p>
                      <a:pPr marL="342900" indent="-342900">
                        <a:spcBef>
                          <a:spcPts val="600"/>
                        </a:spcBef>
                        <a:buFont typeface="Arial" panose="020B0604020202020204" pitchFamily="34" charset="0"/>
                        <a:buChar char="•"/>
                      </a:pPr>
                      <a:r>
                        <a:rPr lang="en-GB" sz="2200" baseline="0" dirty="0" smtClean="0">
                          <a:solidFill>
                            <a:srgbClr val="006600"/>
                          </a:solidFill>
                        </a:rPr>
                        <a:t>Women are also advised to ensure that fruit, vegetables and salad do not have soil in them</a:t>
                      </a:r>
                      <a:endParaRPr lang="en-GB" sz="2200" dirty="0">
                        <a:solidFill>
                          <a:srgbClr val="006600"/>
                        </a:solidFill>
                      </a:endParaRPr>
                    </a:p>
                  </a:txBody>
                  <a:tcPr/>
                </a:tc>
                <a:extLst>
                  <a:ext uri="{0D108BD9-81ED-4DB2-BD59-A6C34878D82A}">
                    <a16:rowId xmlns:a16="http://schemas.microsoft.com/office/drawing/2014/main" val="1937935494"/>
                  </a:ext>
                </a:extLst>
              </a:tr>
            </a:tbl>
          </a:graphicData>
        </a:graphic>
      </p:graphicFrame>
    </p:spTree>
    <p:extLst>
      <p:ext uri="{BB962C8B-B14F-4D97-AF65-F5344CB8AC3E}">
        <p14:creationId xmlns:p14="http://schemas.microsoft.com/office/powerpoint/2010/main" val="227590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1" y="314036"/>
            <a:ext cx="9875520" cy="1356360"/>
          </a:xfrm>
        </p:spPr>
        <p:txBody>
          <a:bodyPr>
            <a:normAutofit/>
          </a:bodyPr>
          <a:lstStyle/>
          <a:p>
            <a:r>
              <a:rPr lang="en-GB" sz="3600" dirty="0" smtClean="0"/>
              <a:t>Advice on feeding and caring for the baby</a:t>
            </a:r>
            <a:endParaRPr lang="en-GB" sz="3600" dirty="0"/>
          </a:p>
        </p:txBody>
      </p:sp>
      <p:sp>
        <p:nvSpPr>
          <p:cNvPr id="4" name="TextBox 3"/>
          <p:cNvSpPr txBox="1"/>
          <p:nvPr/>
        </p:nvSpPr>
        <p:spPr>
          <a:xfrm>
            <a:off x="1143001" y="1670396"/>
            <a:ext cx="6587835" cy="4832092"/>
          </a:xfrm>
          <a:prstGeom prst="rect">
            <a:avLst/>
          </a:prstGeom>
          <a:noFill/>
        </p:spPr>
        <p:txBody>
          <a:bodyPr wrap="square" rtlCol="0">
            <a:spAutoFit/>
          </a:bodyPr>
          <a:lstStyle/>
          <a:p>
            <a:r>
              <a:rPr lang="en-GB" sz="2200" b="1" dirty="0" smtClean="0">
                <a:solidFill>
                  <a:srgbClr val="006600"/>
                </a:solidFill>
              </a:rPr>
              <a:t>This will include: feeding, sleeping and bathing. </a:t>
            </a:r>
          </a:p>
          <a:p>
            <a:endParaRPr lang="en-GB" sz="2200" dirty="0">
              <a:solidFill>
                <a:srgbClr val="006600"/>
              </a:solidFill>
            </a:endParaRPr>
          </a:p>
          <a:p>
            <a:r>
              <a:rPr lang="en-GB" sz="2200" dirty="0" smtClean="0">
                <a:solidFill>
                  <a:srgbClr val="006600"/>
                </a:solidFill>
              </a:rPr>
              <a:t>Breast </a:t>
            </a:r>
            <a:r>
              <a:rPr lang="en-GB" sz="2200" dirty="0">
                <a:solidFill>
                  <a:srgbClr val="006600"/>
                </a:solidFill>
              </a:rPr>
              <a:t>feeding </a:t>
            </a:r>
            <a:r>
              <a:rPr lang="en-GB" sz="2200" dirty="0">
                <a:solidFill>
                  <a:schemeClr val="accent1"/>
                </a:solidFill>
              </a:rPr>
              <a:t>is encouraged for at least the first two weeks after birth because the mother produces a concentrated form of milk called </a:t>
            </a:r>
            <a:r>
              <a:rPr lang="en-GB" sz="2200" dirty="0">
                <a:solidFill>
                  <a:srgbClr val="006600"/>
                </a:solidFill>
              </a:rPr>
              <a:t>colostrum</a:t>
            </a:r>
            <a:r>
              <a:rPr lang="en-GB" sz="2200" dirty="0">
                <a:solidFill>
                  <a:schemeClr val="accent1"/>
                </a:solidFill>
              </a:rPr>
              <a:t>. </a:t>
            </a:r>
            <a:endParaRPr lang="en-GB" sz="2200" dirty="0" smtClean="0">
              <a:solidFill>
                <a:schemeClr val="accent1"/>
              </a:solidFill>
            </a:endParaRPr>
          </a:p>
          <a:p>
            <a:endParaRPr lang="en-GB" sz="2200" dirty="0" smtClean="0">
              <a:solidFill>
                <a:schemeClr val="accent1"/>
              </a:solidFill>
            </a:endParaRPr>
          </a:p>
          <a:p>
            <a:r>
              <a:rPr lang="en-GB" sz="2200" dirty="0">
                <a:solidFill>
                  <a:schemeClr val="accent1"/>
                </a:solidFill>
              </a:rPr>
              <a:t>A few days after birth, the mother will produce actual milk which contains the exact quantities of fat, protein, carbohydrates and nutrients needed by the baby. This ‘</a:t>
            </a:r>
            <a:r>
              <a:rPr lang="en-GB" sz="2200" dirty="0">
                <a:solidFill>
                  <a:srgbClr val="006600"/>
                </a:solidFill>
              </a:rPr>
              <a:t>mature milk</a:t>
            </a:r>
            <a:r>
              <a:rPr lang="en-GB" sz="2200" dirty="0">
                <a:solidFill>
                  <a:schemeClr val="accent1"/>
                </a:solidFill>
              </a:rPr>
              <a:t>’ also contains immune factors but at lower concentrations. </a:t>
            </a:r>
          </a:p>
          <a:p>
            <a:endParaRPr lang="en-GB" sz="2200" dirty="0">
              <a:solidFill>
                <a:schemeClr val="accent1"/>
              </a:solidFill>
            </a:endParaRPr>
          </a:p>
          <a:p>
            <a:r>
              <a:rPr lang="en-GB" sz="2200" dirty="0">
                <a:solidFill>
                  <a:schemeClr val="accent1"/>
                </a:solidFill>
              </a:rPr>
              <a:t>Breastfeeding also helps mothers and babies to bond</a:t>
            </a:r>
            <a:r>
              <a:rPr lang="en-GB" sz="2200" dirty="0" smtClean="0">
                <a:solidFill>
                  <a:schemeClr val="accent1"/>
                </a:solidFill>
              </a:rPr>
              <a:t>.</a:t>
            </a:r>
            <a:endParaRPr lang="en-GB" sz="2200" dirty="0">
              <a:solidFill>
                <a:schemeClr val="accent1"/>
              </a:solidFill>
            </a:endParaRPr>
          </a:p>
        </p:txBody>
      </p:sp>
      <p:sp>
        <p:nvSpPr>
          <p:cNvPr id="6" name="TextBox 5"/>
          <p:cNvSpPr txBox="1"/>
          <p:nvPr/>
        </p:nvSpPr>
        <p:spPr>
          <a:xfrm>
            <a:off x="8146472" y="2033514"/>
            <a:ext cx="3469989" cy="4293483"/>
          </a:xfrm>
          <a:prstGeom prst="rect">
            <a:avLst/>
          </a:prstGeom>
          <a:solidFill>
            <a:schemeClr val="accent2">
              <a:lumMod val="20000"/>
              <a:lumOff val="80000"/>
            </a:schemeClr>
          </a:solidFill>
          <a:ln w="28575">
            <a:solidFill>
              <a:schemeClr val="accent1"/>
            </a:solidFill>
          </a:ln>
        </p:spPr>
        <p:txBody>
          <a:bodyPr wrap="square" rtlCol="0">
            <a:spAutoFit/>
          </a:bodyPr>
          <a:lstStyle/>
          <a:p>
            <a:pPr>
              <a:spcBef>
                <a:spcPts val="600"/>
              </a:spcBef>
            </a:pPr>
            <a:r>
              <a:rPr lang="en-GB" sz="2200" b="1" dirty="0">
                <a:solidFill>
                  <a:srgbClr val="006600"/>
                </a:solidFill>
              </a:rPr>
              <a:t>Colostrum milk: </a:t>
            </a:r>
            <a:endParaRPr lang="en-GB" sz="2200" b="1" dirty="0" smtClean="0">
              <a:solidFill>
                <a:srgbClr val="006600"/>
              </a:solidFill>
            </a:endParaRPr>
          </a:p>
          <a:p>
            <a:pPr>
              <a:spcBef>
                <a:spcPts val="600"/>
              </a:spcBef>
            </a:pPr>
            <a:endParaRPr lang="en-GB" sz="600" dirty="0">
              <a:solidFill>
                <a:srgbClr val="006600"/>
              </a:solidFill>
            </a:endParaRPr>
          </a:p>
          <a:p>
            <a:pPr marL="285750" indent="-285750">
              <a:spcBef>
                <a:spcPts val="600"/>
              </a:spcBef>
              <a:buFont typeface="Arial" panose="020B0604020202020204" pitchFamily="34" charset="0"/>
              <a:buChar char="•"/>
            </a:pPr>
            <a:r>
              <a:rPr lang="en-GB" sz="2200" dirty="0">
                <a:solidFill>
                  <a:schemeClr val="accent1"/>
                </a:solidFill>
              </a:rPr>
              <a:t>is high in protein</a:t>
            </a:r>
          </a:p>
          <a:p>
            <a:pPr marL="285750" indent="-285750">
              <a:spcBef>
                <a:spcPts val="600"/>
              </a:spcBef>
              <a:buFont typeface="Arial" panose="020B0604020202020204" pitchFamily="34" charset="0"/>
              <a:buChar char="•"/>
            </a:pPr>
            <a:r>
              <a:rPr lang="en-GB" sz="2200" dirty="0">
                <a:solidFill>
                  <a:schemeClr val="accent1"/>
                </a:solidFill>
              </a:rPr>
              <a:t>contains high levels on antibodies and immunoglobulins, which protect newborns from viruses and bacteria</a:t>
            </a:r>
          </a:p>
          <a:p>
            <a:pPr marL="285750" indent="-285750">
              <a:spcBef>
                <a:spcPts val="600"/>
              </a:spcBef>
              <a:buFont typeface="Arial" panose="020B0604020202020204" pitchFamily="34" charset="0"/>
              <a:buChar char="•"/>
            </a:pPr>
            <a:r>
              <a:rPr lang="en-GB" sz="2200" dirty="0">
                <a:solidFill>
                  <a:schemeClr val="accent1"/>
                </a:solidFill>
              </a:rPr>
              <a:t>contains concentrated immune boosters</a:t>
            </a:r>
          </a:p>
          <a:p>
            <a:pPr marL="285750" indent="-285750">
              <a:spcBef>
                <a:spcPts val="600"/>
              </a:spcBef>
              <a:buFont typeface="Arial" panose="020B0604020202020204" pitchFamily="34" charset="0"/>
              <a:buChar char="•"/>
            </a:pPr>
            <a:r>
              <a:rPr lang="en-GB" sz="2200" dirty="0">
                <a:solidFill>
                  <a:schemeClr val="accent1"/>
                </a:solidFill>
              </a:rPr>
              <a:t>is thick and usually a golden </a:t>
            </a:r>
            <a:r>
              <a:rPr lang="en-GB" sz="2200" dirty="0" smtClean="0">
                <a:solidFill>
                  <a:schemeClr val="accent1"/>
                </a:solidFill>
              </a:rPr>
              <a:t>colour</a:t>
            </a:r>
            <a:endParaRPr lang="en-GB" sz="2200" dirty="0">
              <a:solidFill>
                <a:schemeClr val="accent1"/>
              </a:solidFill>
            </a:endParaRPr>
          </a:p>
        </p:txBody>
      </p:sp>
      <p:pic>
        <p:nvPicPr>
          <p:cNvPr id="8" name="Picture 4" descr="Transparent Background Pencil Writing Clipart - Novocom.top">
            <a:extLst>
              <a:ext uri="{FF2B5EF4-FFF2-40B4-BE49-F238E27FC236}">
                <a16:creationId xmlns:a16="http://schemas.microsoft.com/office/drawing/2014/main" id="{346D551A-3AAC-4DAE-9558-30CC45EF76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88475" y="389957"/>
            <a:ext cx="971714" cy="971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62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EF82B-FD85-4B24-A218-606F5BE14640}"/>
              </a:ext>
            </a:extLst>
          </p:cNvPr>
          <p:cNvSpPr>
            <a:spLocks noGrp="1"/>
          </p:cNvSpPr>
          <p:nvPr>
            <p:ph type="title"/>
          </p:nvPr>
        </p:nvSpPr>
        <p:spPr>
          <a:xfrm>
            <a:off x="1108363" y="365522"/>
            <a:ext cx="7305312" cy="1356360"/>
          </a:xfrm>
        </p:spPr>
        <p:txBody>
          <a:bodyPr/>
          <a:lstStyle/>
          <a:p>
            <a:r>
              <a:rPr lang="en-GB" sz="4400" dirty="0">
                <a:solidFill>
                  <a:srgbClr val="006600"/>
                </a:solidFill>
              </a:rPr>
              <a:t>Benefits to breastfeeding</a:t>
            </a:r>
            <a:endParaRPr lang="en-GB" dirty="0"/>
          </a:p>
        </p:txBody>
      </p:sp>
      <p:sp>
        <p:nvSpPr>
          <p:cNvPr id="4" name="Content Placeholder 3">
            <a:extLst>
              <a:ext uri="{FF2B5EF4-FFF2-40B4-BE49-F238E27FC236}">
                <a16:creationId xmlns:a16="http://schemas.microsoft.com/office/drawing/2014/main" id="{B3F4F1C0-C573-45E0-B4A7-8389FFDBB4DA}"/>
              </a:ext>
            </a:extLst>
          </p:cNvPr>
          <p:cNvSpPr txBox="1">
            <a:spLocks noGrp="1"/>
          </p:cNvSpPr>
          <p:nvPr>
            <p:ph idx="1"/>
          </p:nvPr>
        </p:nvSpPr>
        <p:spPr>
          <a:xfrm>
            <a:off x="1108363" y="1721882"/>
            <a:ext cx="9947564" cy="4521238"/>
          </a:xfrm>
          <a:prstGeom prst="rect">
            <a:avLst/>
          </a:prstGeom>
          <a:noFill/>
        </p:spPr>
        <p:txBody>
          <a:bodyPr wrap="square" rtlCol="0">
            <a:spAutoFit/>
          </a:bodyPr>
          <a:lstStyle/>
          <a:p>
            <a:pPr marL="342900" indent="-342900">
              <a:buClr>
                <a:srgbClr val="006600"/>
              </a:buClr>
              <a:buSzPct val="100000"/>
              <a:buFont typeface="Courier New" panose="02070309020205020404" pitchFamily="49" charset="0"/>
              <a:buChar char="o"/>
            </a:pPr>
            <a:r>
              <a:rPr lang="en-GB" sz="2200" dirty="0"/>
              <a:t>Highly nutritious; containing vitamins, proteins and fats – all essential for baby growth and development.</a:t>
            </a:r>
          </a:p>
          <a:p>
            <a:pPr marL="342900" indent="-342900">
              <a:buClr>
                <a:srgbClr val="006600"/>
              </a:buClr>
              <a:buSzPct val="100000"/>
              <a:buFont typeface="Courier New" panose="02070309020205020404" pitchFamily="49" charset="0"/>
              <a:buChar char="o"/>
            </a:pPr>
            <a:r>
              <a:rPr lang="en-GB" sz="2200" dirty="0"/>
              <a:t>More easily digested in comparison to formula milk.</a:t>
            </a:r>
          </a:p>
          <a:p>
            <a:pPr marL="342900" indent="-342900">
              <a:buClr>
                <a:srgbClr val="006600"/>
              </a:buClr>
              <a:buSzPct val="100000"/>
              <a:buFont typeface="Courier New" panose="02070309020205020404" pitchFamily="49" charset="0"/>
              <a:buChar char="o"/>
            </a:pPr>
            <a:r>
              <a:rPr lang="en-GB" sz="2200" dirty="0"/>
              <a:t>Breast milk contains antibodies which help to fight off viruses and bacteria.</a:t>
            </a:r>
          </a:p>
          <a:p>
            <a:pPr marL="342900" indent="-342900">
              <a:buClr>
                <a:srgbClr val="006600"/>
              </a:buClr>
              <a:buSzPct val="100000"/>
              <a:buFont typeface="Courier New" panose="02070309020205020404" pitchFamily="49" charset="0"/>
              <a:buChar char="o"/>
            </a:pPr>
            <a:r>
              <a:rPr lang="en-GB" sz="2200" dirty="0"/>
              <a:t>Research has shown that breastfeeding babies lowers their risk asthma, respiratory illnesses and hospitalisations. </a:t>
            </a:r>
          </a:p>
          <a:p>
            <a:pPr marL="342900" indent="-342900">
              <a:buClr>
                <a:srgbClr val="006600"/>
              </a:buClr>
              <a:buSzPct val="100000"/>
              <a:buFont typeface="Courier New" panose="02070309020205020404" pitchFamily="49" charset="0"/>
              <a:buChar char="o"/>
            </a:pPr>
            <a:r>
              <a:rPr lang="en-GB" sz="2200" dirty="0"/>
              <a:t>Breast milk prevents Sudden Infant Death Syndrome (SID).</a:t>
            </a:r>
          </a:p>
          <a:p>
            <a:pPr marL="342900" indent="-342900">
              <a:buClr>
                <a:srgbClr val="006600"/>
              </a:buClr>
              <a:buSzPct val="100000"/>
              <a:buFont typeface="Courier New" panose="02070309020205020404" pitchFamily="49" charset="0"/>
              <a:buChar char="o"/>
            </a:pPr>
            <a:r>
              <a:rPr lang="en-GB" sz="2200" dirty="0"/>
              <a:t>Helps to build a strong, emotional bond between the baby and mother</a:t>
            </a:r>
          </a:p>
          <a:p>
            <a:pPr marL="342900" indent="-342900">
              <a:buClr>
                <a:srgbClr val="006600"/>
              </a:buClr>
              <a:buSzPct val="100000"/>
              <a:buFont typeface="Courier New" panose="02070309020205020404" pitchFamily="49" charset="0"/>
              <a:buChar char="o"/>
            </a:pPr>
            <a:r>
              <a:rPr lang="en-GB" dirty="0"/>
              <a:t>Breast feeding also has benefits to the mother as it decreases the risk pf breast cancer, ovarian cancer, osteoporosis, cardiovascular disease and obesity.</a:t>
            </a:r>
            <a:endParaRPr lang="en-GB" sz="2200" dirty="0"/>
          </a:p>
        </p:txBody>
      </p:sp>
    </p:spTree>
    <p:extLst>
      <p:ext uri="{BB962C8B-B14F-4D97-AF65-F5344CB8AC3E}">
        <p14:creationId xmlns:p14="http://schemas.microsoft.com/office/powerpoint/2010/main" val="176331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additive="base">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additive="base">
                                        <p:cTn id="24"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 calcmode="lin" valueType="num">
                                      <p:cBhvr additive="base">
                                        <p:cTn id="30"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 calcmode="lin" valueType="num">
                                      <p:cBhvr additive="base">
                                        <p:cTn id="36"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 calcmode="lin" valueType="num">
                                      <p:cBhvr additive="base">
                                        <p:cTn id="42"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4">
                                            <p:txEl>
                                              <p:pRg st="6" end="6"/>
                                            </p:txEl>
                                          </p:spTgt>
                                        </p:tgtEl>
                                        <p:attrNameLst>
                                          <p:attrName>style.visibility</p:attrName>
                                        </p:attrNameLst>
                                      </p:cBhvr>
                                      <p:to>
                                        <p:strVal val="visible"/>
                                      </p:to>
                                    </p:set>
                                    <p:anim calcmode="lin" valueType="num">
                                      <p:cBhvr additive="base">
                                        <p:cTn id="48"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6A3BF-E32A-4441-9AB1-101BA8D64A0F}"/>
              </a:ext>
            </a:extLst>
          </p:cNvPr>
          <p:cNvSpPr txBox="1">
            <a:spLocks/>
          </p:cNvSpPr>
          <p:nvPr/>
        </p:nvSpPr>
        <p:spPr>
          <a:xfrm>
            <a:off x="1143000" y="609600"/>
            <a:ext cx="9875520" cy="539243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buClr>
                <a:srgbClr val="006600"/>
              </a:buClr>
            </a:pPr>
            <a:r>
              <a:rPr lang="en-GB" sz="2400" b="1" dirty="0"/>
              <a:t>	</a:t>
            </a:r>
          </a:p>
          <a:p>
            <a:pPr>
              <a:buClr>
                <a:srgbClr val="006600"/>
              </a:buClr>
            </a:pPr>
            <a:r>
              <a:rPr lang="en-GB" sz="2400" b="1" dirty="0">
                <a:solidFill>
                  <a:srgbClr val="006600"/>
                </a:solidFill>
              </a:rPr>
              <a:t>	</a:t>
            </a:r>
            <a:r>
              <a:rPr lang="en-GB" sz="2400" b="1" u="sng" dirty="0">
                <a:solidFill>
                  <a:srgbClr val="006600"/>
                </a:solidFill>
              </a:rPr>
              <a:t>TASK:</a:t>
            </a:r>
            <a:r>
              <a:rPr lang="en-GB" sz="2400" b="1" dirty="0">
                <a:solidFill>
                  <a:srgbClr val="006600"/>
                </a:solidFill>
              </a:rPr>
              <a:t> </a:t>
            </a:r>
            <a:r>
              <a:rPr lang="en-GB" sz="2400" b="1" dirty="0" smtClean="0"/>
              <a:t>Imagine a pregnant mother has told you that she is 	not planning to attend antenatal classes because she has 	already read books on birth and parenting.</a:t>
            </a:r>
          </a:p>
          <a:p>
            <a:pPr>
              <a:buClr>
                <a:srgbClr val="006600"/>
              </a:buClr>
            </a:pPr>
            <a:endParaRPr lang="en-GB" sz="2400" b="1" dirty="0"/>
          </a:p>
          <a:p>
            <a:pPr>
              <a:buClr>
                <a:srgbClr val="006600"/>
              </a:buClr>
            </a:pPr>
            <a:r>
              <a:rPr lang="en-GB" sz="2400" b="1" dirty="0" smtClean="0"/>
              <a:t>	Write a paragraph or role play with a partner to explain and 	discuss what you would say to the mother to encourage her 	to attend.</a:t>
            </a:r>
          </a:p>
          <a:p>
            <a:pPr>
              <a:buClr>
                <a:srgbClr val="006600"/>
              </a:buClr>
            </a:pPr>
            <a:endParaRPr lang="en-GB" sz="2400" b="1" dirty="0"/>
          </a:p>
          <a:p>
            <a:pPr>
              <a:buClr>
                <a:srgbClr val="006600"/>
              </a:buClr>
            </a:pPr>
            <a:r>
              <a:rPr lang="en-GB" sz="2400" b="1" dirty="0" smtClean="0">
                <a:solidFill>
                  <a:srgbClr val="006600"/>
                </a:solidFill>
              </a:rPr>
              <a:t>	Think about:</a:t>
            </a:r>
            <a:r>
              <a:rPr lang="en-GB" sz="2400" b="1" dirty="0"/>
              <a:t/>
            </a:r>
            <a:br>
              <a:rPr lang="en-GB" sz="2400" b="1" dirty="0"/>
            </a:br>
            <a:endParaRPr lang="en-GB" sz="2400" b="1" dirty="0"/>
          </a:p>
          <a:p>
            <a:pPr marL="1485900" lvl="2" indent="-571500">
              <a:buClr>
                <a:srgbClr val="006600"/>
              </a:buClr>
              <a:buFont typeface="Arial" panose="020B0604020202020204" pitchFamily="34" charset="0"/>
              <a:buChar char="•"/>
            </a:pPr>
            <a:r>
              <a:rPr lang="en-GB" sz="2400" b="1" dirty="0">
                <a:solidFill>
                  <a:schemeClr val="accent1"/>
                </a:solidFill>
                <a:latin typeface="+mj-lt"/>
              </a:rPr>
              <a:t>The importance of antenatal </a:t>
            </a:r>
            <a:r>
              <a:rPr lang="en-GB" sz="2400" b="1" dirty="0" smtClean="0">
                <a:solidFill>
                  <a:schemeClr val="accent1"/>
                </a:solidFill>
                <a:latin typeface="+mj-lt"/>
              </a:rPr>
              <a:t>classes.</a:t>
            </a:r>
            <a:endParaRPr lang="en-GB" sz="2400" b="1" dirty="0">
              <a:solidFill>
                <a:schemeClr val="accent1"/>
              </a:solidFill>
              <a:latin typeface="+mj-lt"/>
            </a:endParaRPr>
          </a:p>
          <a:p>
            <a:pPr marL="1485900" lvl="2" indent="-571500">
              <a:buClr>
                <a:srgbClr val="006600"/>
              </a:buClr>
              <a:buFont typeface="Arial" panose="020B0604020202020204" pitchFamily="34" charset="0"/>
              <a:buChar char="•"/>
            </a:pPr>
            <a:r>
              <a:rPr lang="en-GB" sz="2400" b="1" dirty="0">
                <a:solidFill>
                  <a:schemeClr val="accent1"/>
                </a:solidFill>
                <a:latin typeface="+mj-lt"/>
              </a:rPr>
              <a:t>What will be learned by </a:t>
            </a:r>
            <a:r>
              <a:rPr lang="en-GB" sz="2400" b="1" dirty="0" smtClean="0">
                <a:solidFill>
                  <a:schemeClr val="accent1"/>
                </a:solidFill>
                <a:latin typeface="+mj-lt"/>
              </a:rPr>
              <a:t>the mother and father/partner attending. </a:t>
            </a:r>
            <a:endParaRPr lang="en-GB" sz="2400" b="1" dirty="0">
              <a:solidFill>
                <a:schemeClr val="accent1"/>
              </a:solidFill>
              <a:latin typeface="+mj-lt"/>
            </a:endParaRPr>
          </a:p>
          <a:p>
            <a:pPr marL="1485900" lvl="2" indent="-571500">
              <a:buClr>
                <a:srgbClr val="006600"/>
              </a:buClr>
              <a:buFont typeface="Arial" panose="020B0604020202020204" pitchFamily="34" charset="0"/>
              <a:buChar char="•"/>
            </a:pPr>
            <a:r>
              <a:rPr lang="en-GB" sz="2400" b="1" dirty="0">
                <a:solidFill>
                  <a:schemeClr val="accent1"/>
                </a:solidFill>
                <a:latin typeface="+mj-lt"/>
              </a:rPr>
              <a:t>Why this information will be beneficial to them.</a:t>
            </a:r>
          </a:p>
        </p:txBody>
      </p:sp>
      <p:pic>
        <p:nvPicPr>
          <p:cNvPr id="3" name="Picture 4" descr="Notes Symbol Stock Illustrations – 42,139 Notes Symbol Stock Illustrations,  Vectors &amp;amp; Clipart - Dreamstime">
            <a:extLst>
              <a:ext uri="{FF2B5EF4-FFF2-40B4-BE49-F238E27FC236}">
                <a16:creationId xmlns:a16="http://schemas.microsoft.com/office/drawing/2014/main" id="{33A1A19B-9078-4627-95B0-375BB1AAA46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653" t="27572" r="1407" b="32375"/>
          <a:stretch/>
        </p:blipFill>
        <p:spPr bwMode="auto">
          <a:xfrm>
            <a:off x="1071880" y="1041810"/>
            <a:ext cx="896983" cy="863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28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General practitioner (GP)</a:t>
            </a:r>
          </a:p>
        </p:txBody>
      </p:sp>
      <p:sp>
        <p:nvSpPr>
          <p:cNvPr id="3" name="Content Placeholder 2"/>
          <p:cNvSpPr>
            <a:spLocks noGrp="1"/>
          </p:cNvSpPr>
          <p:nvPr>
            <p:ph idx="1"/>
          </p:nvPr>
        </p:nvSpPr>
        <p:spPr>
          <a:xfrm>
            <a:off x="1143000" y="2110408"/>
            <a:ext cx="9872871" cy="4038600"/>
          </a:xfrm>
        </p:spPr>
        <p:txBody>
          <a:bodyPr>
            <a:normAutofit/>
          </a:bodyPr>
          <a:lstStyle/>
          <a:p>
            <a:pPr marL="342900" marR="0" lvl="0" indent="-342900" algn="l" rtl="0">
              <a:spcBef>
                <a:spcPts val="0"/>
              </a:spcBef>
              <a:spcAft>
                <a:spcPts val="0"/>
              </a:spcAft>
              <a:buClr>
                <a:srgbClr val="006600"/>
              </a:buClr>
              <a:buSzPts val="2000"/>
              <a:buFont typeface="Arial" panose="020B0604020202020204" pitchFamily="34" charset="0"/>
              <a:buChar char="•"/>
            </a:pPr>
            <a:r>
              <a:rPr lang="en-GB" dirty="0" smtClean="0"/>
              <a:t>The </a:t>
            </a:r>
            <a:r>
              <a:rPr lang="en-GB" dirty="0"/>
              <a:t>doctor will </a:t>
            </a:r>
            <a:r>
              <a:rPr lang="en-GB" dirty="0">
                <a:solidFill>
                  <a:srgbClr val="006600"/>
                </a:solidFill>
              </a:rPr>
              <a:t>confirm the </a:t>
            </a:r>
            <a:r>
              <a:rPr lang="en-GB" dirty="0" smtClean="0">
                <a:solidFill>
                  <a:srgbClr val="006600"/>
                </a:solidFill>
              </a:rPr>
              <a:t>pregnancy</a:t>
            </a:r>
            <a:r>
              <a:rPr lang="en-GB" dirty="0" smtClean="0"/>
              <a:t>, estimate the due-date </a:t>
            </a:r>
            <a:r>
              <a:rPr lang="en-GB" dirty="0"/>
              <a:t>and </a:t>
            </a:r>
            <a:r>
              <a:rPr lang="en-GB" dirty="0" smtClean="0"/>
              <a:t>enrol </a:t>
            </a:r>
            <a:r>
              <a:rPr lang="en-GB" dirty="0">
                <a:solidFill>
                  <a:srgbClr val="006600"/>
                </a:solidFill>
              </a:rPr>
              <a:t>the woman in the </a:t>
            </a:r>
            <a:r>
              <a:rPr lang="en-GB" dirty="0">
                <a:solidFill>
                  <a:srgbClr val="006600"/>
                </a:solidFill>
                <a:ea typeface="Rockwell"/>
                <a:cs typeface="Rockwell"/>
                <a:sym typeface="Rockwell"/>
              </a:rPr>
              <a:t>maternity system</a:t>
            </a:r>
            <a:r>
              <a:rPr lang="en-GB" dirty="0">
                <a:ea typeface="Rockwell"/>
                <a:cs typeface="Rockwell"/>
                <a:sym typeface="Rockwell"/>
              </a:rPr>
              <a:t>, so that she is referred to a hospital or private midwife, to receive all appointments for all routine health checks. </a:t>
            </a:r>
            <a:endParaRPr lang="en-GB" dirty="0" smtClean="0">
              <a:ea typeface="Rockwell"/>
              <a:cs typeface="Rockwell"/>
              <a:sym typeface="Rockwell"/>
            </a:endParaRPr>
          </a:p>
          <a:p>
            <a:pPr marL="342900" marR="0" lvl="0" indent="-342900" algn="l" rtl="0">
              <a:spcBef>
                <a:spcPts val="0"/>
              </a:spcBef>
              <a:spcAft>
                <a:spcPts val="0"/>
              </a:spcAft>
              <a:buClr>
                <a:srgbClr val="006600"/>
              </a:buClr>
              <a:buSzPts val="2000"/>
              <a:buFont typeface="Arial" panose="020B0604020202020204" pitchFamily="34" charset="0"/>
              <a:buChar char="•"/>
            </a:pPr>
            <a:endParaRPr lang="en-GB" dirty="0" smtClean="0">
              <a:ea typeface="Rockwell"/>
              <a:cs typeface="Rockwell"/>
              <a:sym typeface="Rockwell"/>
            </a:endParaRPr>
          </a:p>
          <a:p>
            <a:pPr marL="342900" marR="0" lvl="0" indent="-342900" algn="l" rtl="0">
              <a:spcBef>
                <a:spcPts val="0"/>
              </a:spcBef>
              <a:spcAft>
                <a:spcPts val="0"/>
              </a:spcAft>
              <a:buClr>
                <a:srgbClr val="006600"/>
              </a:buClr>
              <a:buSzPts val="2000"/>
              <a:buFont typeface="Arial" panose="020B0604020202020204" pitchFamily="34" charset="0"/>
              <a:buChar char="•"/>
            </a:pPr>
            <a:r>
              <a:rPr lang="en-GB" dirty="0" smtClean="0">
                <a:ea typeface="Rockwell"/>
                <a:cs typeface="Rockwell"/>
                <a:sym typeface="Rockwell"/>
              </a:rPr>
              <a:t>The GP will </a:t>
            </a:r>
            <a:r>
              <a:rPr lang="en-GB" dirty="0" smtClean="0">
                <a:solidFill>
                  <a:srgbClr val="006600"/>
                </a:solidFill>
                <a:ea typeface="Rockwell"/>
                <a:cs typeface="Rockwell"/>
                <a:sym typeface="Rockwell"/>
              </a:rPr>
              <a:t>answer any initial questions </a:t>
            </a:r>
            <a:r>
              <a:rPr lang="en-GB" dirty="0" smtClean="0">
                <a:ea typeface="Rockwell"/>
                <a:cs typeface="Rockwell"/>
                <a:sym typeface="Rockwell"/>
              </a:rPr>
              <a:t>the mother may have and will discuss any medical conditions that may affect the pregnancy and will </a:t>
            </a:r>
            <a:r>
              <a:rPr lang="en-GB" dirty="0" smtClean="0">
                <a:solidFill>
                  <a:srgbClr val="006600"/>
                </a:solidFill>
                <a:ea typeface="Rockwell"/>
                <a:cs typeface="Rockwell"/>
                <a:sym typeface="Rockwell"/>
              </a:rPr>
              <a:t>make referrals to other health professionals </a:t>
            </a:r>
            <a:r>
              <a:rPr lang="en-GB" dirty="0" smtClean="0">
                <a:ea typeface="Rockwell"/>
                <a:cs typeface="Rockwell"/>
                <a:sym typeface="Rockwell"/>
              </a:rPr>
              <a:t>as necessary.</a:t>
            </a:r>
          </a:p>
          <a:p>
            <a:pPr marL="342900" marR="0" lvl="0" indent="-342900" algn="l" rtl="0">
              <a:spcBef>
                <a:spcPts val="0"/>
              </a:spcBef>
              <a:spcAft>
                <a:spcPts val="0"/>
              </a:spcAft>
              <a:buClr>
                <a:srgbClr val="006600"/>
              </a:buClr>
              <a:buSzPts val="2000"/>
              <a:buFont typeface="Arial" panose="020B0604020202020204" pitchFamily="34" charset="0"/>
              <a:buChar char="•"/>
            </a:pPr>
            <a:endParaRPr lang="en-GB" dirty="0">
              <a:ea typeface="Rockwell"/>
              <a:cs typeface="Rockwell"/>
              <a:sym typeface="Rockwell"/>
            </a:endParaRPr>
          </a:p>
          <a:p>
            <a:pPr marL="342900" marR="0" lvl="0" indent="-342900" algn="l" rtl="0">
              <a:spcBef>
                <a:spcPts val="0"/>
              </a:spcBef>
              <a:spcAft>
                <a:spcPts val="0"/>
              </a:spcAft>
              <a:buClr>
                <a:srgbClr val="006600"/>
              </a:buClr>
              <a:buSzPts val="2000"/>
              <a:buFont typeface="Arial" panose="020B0604020202020204" pitchFamily="34" charset="0"/>
              <a:buChar char="•"/>
            </a:pPr>
            <a:r>
              <a:rPr lang="en-GB" dirty="0" smtClean="0">
                <a:ea typeface="Rockwell"/>
                <a:cs typeface="Rockwell"/>
                <a:sym typeface="Rockwell"/>
              </a:rPr>
              <a:t>The GP will also </a:t>
            </a:r>
            <a:r>
              <a:rPr lang="en-GB" dirty="0" smtClean="0">
                <a:solidFill>
                  <a:srgbClr val="006600"/>
                </a:solidFill>
                <a:ea typeface="Rockwell"/>
                <a:cs typeface="Rockwell"/>
                <a:sym typeface="Rockwell"/>
              </a:rPr>
              <a:t>treat</a:t>
            </a:r>
            <a:r>
              <a:rPr lang="en-GB" dirty="0" smtClean="0">
                <a:ea typeface="Rockwell"/>
                <a:cs typeface="Rockwell"/>
                <a:sym typeface="Rockwell"/>
              </a:rPr>
              <a:t> the mother for any non-pregnancy related medical problems during pregnancy, </a:t>
            </a:r>
            <a:r>
              <a:rPr lang="en-GB" dirty="0" smtClean="0">
                <a:solidFill>
                  <a:srgbClr val="006600"/>
                </a:solidFill>
                <a:ea typeface="Rockwell"/>
                <a:cs typeface="Rockwell"/>
                <a:sym typeface="Rockwell"/>
              </a:rPr>
              <a:t>respond to emergency concerns </a:t>
            </a:r>
            <a:r>
              <a:rPr lang="en-GB" dirty="0" smtClean="0">
                <a:ea typeface="Rockwell"/>
                <a:cs typeface="Rockwell"/>
                <a:sym typeface="Rockwell"/>
              </a:rPr>
              <a:t>such as abdominal pains, and will </a:t>
            </a:r>
            <a:r>
              <a:rPr lang="en-GB" dirty="0" smtClean="0">
                <a:solidFill>
                  <a:srgbClr val="006600"/>
                </a:solidFill>
                <a:ea typeface="Rockwell"/>
                <a:cs typeface="Rockwell"/>
                <a:sym typeface="Rockwell"/>
              </a:rPr>
              <a:t>provide postnatal medical care </a:t>
            </a:r>
            <a:r>
              <a:rPr lang="en-GB" dirty="0" smtClean="0">
                <a:ea typeface="Rockwell"/>
                <a:cs typeface="Rockwell"/>
                <a:sym typeface="Rockwell"/>
              </a:rPr>
              <a:t>including advice on contraception following birth.</a:t>
            </a:r>
            <a:endParaRPr lang="en-GB" dirty="0">
              <a:ea typeface="Rockwell"/>
              <a:cs typeface="Rockwell"/>
              <a:sym typeface="Rockwell"/>
            </a:endParaRPr>
          </a:p>
          <a:p>
            <a:pPr>
              <a:buClr>
                <a:srgbClr val="006600"/>
              </a:buClr>
              <a:buFont typeface="Arial" panose="020B0604020202020204" pitchFamily="34" charset="0"/>
              <a:buChar char="•"/>
            </a:pPr>
            <a:endParaRPr lang="en-GB" dirty="0"/>
          </a:p>
        </p:txBody>
      </p:sp>
    </p:spTree>
    <p:extLst>
      <p:ext uri="{BB962C8B-B14F-4D97-AF65-F5344CB8AC3E}">
        <p14:creationId xmlns:p14="http://schemas.microsoft.com/office/powerpoint/2010/main" val="356408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28118"/>
            <a:ext cx="9875520" cy="1356360"/>
          </a:xfrm>
        </p:spPr>
        <p:txBody>
          <a:bodyPr/>
          <a:lstStyle/>
          <a:p>
            <a:r>
              <a:rPr lang="en-GB" dirty="0"/>
              <a:t>The choices available for delivery</a:t>
            </a:r>
          </a:p>
        </p:txBody>
      </p:sp>
      <p:sp>
        <p:nvSpPr>
          <p:cNvPr id="3" name="Content Placeholder 2"/>
          <p:cNvSpPr>
            <a:spLocks noGrp="1"/>
          </p:cNvSpPr>
          <p:nvPr>
            <p:ph idx="1"/>
          </p:nvPr>
        </p:nvSpPr>
        <p:spPr>
          <a:xfrm>
            <a:off x="1158240" y="2649788"/>
            <a:ext cx="5470235" cy="2682158"/>
          </a:xfrm>
        </p:spPr>
        <p:txBody>
          <a:bodyPr>
            <a:normAutofit/>
          </a:bodyPr>
          <a:lstStyle/>
          <a:p>
            <a:pPr marL="342900" indent="-342900">
              <a:lnSpc>
                <a:spcPct val="100000"/>
              </a:lnSpc>
              <a:spcBef>
                <a:spcPts val="0"/>
              </a:spcBef>
              <a:buClr>
                <a:srgbClr val="006600"/>
              </a:buClr>
              <a:buSzPct val="100000"/>
              <a:buFont typeface="Arial" panose="020B0604020202020204" pitchFamily="34" charset="0"/>
              <a:buChar char="•"/>
            </a:pPr>
            <a:r>
              <a:rPr lang="en-GB" dirty="0" smtClean="0"/>
              <a:t>The </a:t>
            </a:r>
            <a:r>
              <a:rPr lang="en-GB" dirty="0"/>
              <a:t>GP will be the first to provide information explaining the options</a:t>
            </a:r>
            <a:r>
              <a:rPr lang="en-GB" dirty="0" smtClean="0"/>
              <a:t>.</a:t>
            </a:r>
          </a:p>
          <a:p>
            <a:pPr>
              <a:lnSpc>
                <a:spcPct val="100000"/>
              </a:lnSpc>
              <a:spcBef>
                <a:spcPts val="0"/>
              </a:spcBef>
              <a:buClr>
                <a:srgbClr val="006600"/>
              </a:buClr>
              <a:buSzPct val="100000"/>
              <a:buFont typeface="Arial" panose="020B0604020202020204" pitchFamily="34" charset="0"/>
              <a:buChar char="•"/>
            </a:pPr>
            <a:endParaRPr lang="en-GB" dirty="0" smtClean="0"/>
          </a:p>
          <a:p>
            <a:pPr marL="342900" indent="-342900">
              <a:lnSpc>
                <a:spcPct val="100000"/>
              </a:lnSpc>
              <a:spcBef>
                <a:spcPts val="0"/>
              </a:spcBef>
              <a:buClr>
                <a:srgbClr val="006600"/>
              </a:buClr>
              <a:buSzPct val="100000"/>
              <a:buFont typeface="Arial" panose="020B0604020202020204" pitchFamily="34" charset="0"/>
              <a:buChar char="•"/>
            </a:pPr>
            <a:r>
              <a:rPr lang="en-GB" dirty="0" smtClean="0"/>
              <a:t>The </a:t>
            </a:r>
            <a:r>
              <a:rPr lang="en-GB" dirty="0"/>
              <a:t>mother can also talk the options over with her midwife and with the leader of the antenatal and parenting classes she may attend.</a:t>
            </a:r>
          </a:p>
          <a:p>
            <a:pPr marL="45720" indent="0">
              <a:buNone/>
            </a:pPr>
            <a:endParaRPr lang="en-GB" dirty="0" smtClean="0"/>
          </a:p>
          <a:p>
            <a:pPr marL="45720" indent="0">
              <a:buNone/>
            </a:pPr>
            <a:endParaRPr lang="en-GB" dirty="0"/>
          </a:p>
          <a:p>
            <a:pPr marL="45720" indent="0">
              <a:buNone/>
            </a:pPr>
            <a:endParaRPr lang="en-GB" dirty="0"/>
          </a:p>
        </p:txBody>
      </p:sp>
      <p:sp>
        <p:nvSpPr>
          <p:cNvPr id="6" name="TextBox 5">
            <a:extLst>
              <a:ext uri="{FF2B5EF4-FFF2-40B4-BE49-F238E27FC236}">
                <a16:creationId xmlns:a16="http://schemas.microsoft.com/office/drawing/2014/main" id="{1D1E32EE-BC93-4679-91D2-E48ED2ED3FBE}"/>
              </a:ext>
            </a:extLst>
          </p:cNvPr>
          <p:cNvSpPr txBox="1"/>
          <p:nvPr/>
        </p:nvSpPr>
        <p:spPr>
          <a:xfrm>
            <a:off x="1158240" y="5495262"/>
            <a:ext cx="9860280" cy="1077218"/>
          </a:xfrm>
          <a:prstGeom prst="rect">
            <a:avLst/>
          </a:prstGeom>
          <a:solidFill>
            <a:schemeClr val="accent2">
              <a:lumMod val="20000"/>
              <a:lumOff val="80000"/>
            </a:schemeClr>
          </a:solidFill>
        </p:spPr>
        <p:txBody>
          <a:bodyPr wrap="square" rtlCol="0">
            <a:spAutoFit/>
          </a:bodyPr>
          <a:lstStyle/>
          <a:p>
            <a:r>
              <a:rPr lang="en-GB" sz="1600" b="1" dirty="0">
                <a:solidFill>
                  <a:srgbClr val="006600"/>
                </a:solidFill>
              </a:rPr>
              <a:t>Scroll down to video ‘Where can I give birth?’:</a:t>
            </a:r>
          </a:p>
          <a:p>
            <a:r>
              <a:rPr lang="en-GB" sz="1600" dirty="0">
                <a:hlinkClick r:id="rId2"/>
              </a:rPr>
              <a:t>https://</a:t>
            </a:r>
            <a:r>
              <a:rPr lang="en-GB" sz="1600" dirty="0" smtClean="0">
                <a:hlinkClick r:id="rId2"/>
              </a:rPr>
              <a:t>www.nhs.uk/pregnancy/labour-and-birth/preparing-for-the-birth/where-to-give-birth-the-options/</a:t>
            </a:r>
            <a:endParaRPr lang="en-GB" sz="1600" dirty="0"/>
          </a:p>
          <a:p>
            <a:r>
              <a:rPr lang="en-GB" sz="1600" b="1" dirty="0">
                <a:solidFill>
                  <a:srgbClr val="006600"/>
                </a:solidFill>
              </a:rPr>
              <a:t>Scroll down to </a:t>
            </a:r>
            <a:r>
              <a:rPr lang="en-GB" sz="1600" b="1" dirty="0" smtClean="0">
                <a:solidFill>
                  <a:srgbClr val="006600"/>
                </a:solidFill>
              </a:rPr>
              <a:t>video ‘Giving birth at home or at the birth centre’  </a:t>
            </a:r>
          </a:p>
          <a:p>
            <a:r>
              <a:rPr lang="en-GB" sz="1600" dirty="0" smtClean="0">
                <a:hlinkClick r:id="rId3"/>
              </a:rPr>
              <a:t>https</a:t>
            </a:r>
            <a:r>
              <a:rPr lang="en-GB" sz="1600" dirty="0">
                <a:hlinkClick r:id="rId3"/>
              </a:rPr>
              <a:t>://www.nhs.uk/pregnancy/week-by-week/1-to-12/12-weeks</a:t>
            </a:r>
            <a:r>
              <a:rPr lang="en-GB" sz="1600" dirty="0" smtClean="0">
                <a:hlinkClick r:id="rId3"/>
              </a:rPr>
              <a:t>/</a:t>
            </a:r>
            <a:endParaRPr lang="en-GB" sz="1600" dirty="0"/>
          </a:p>
        </p:txBody>
      </p:sp>
      <p:pic>
        <p:nvPicPr>
          <p:cNvPr id="7" name="Picture 6"/>
          <p:cNvPicPr>
            <a:picLocks noChangeAspect="1"/>
          </p:cNvPicPr>
          <p:nvPr/>
        </p:nvPicPr>
        <p:blipFill>
          <a:blip r:embed="rId4"/>
          <a:stretch>
            <a:fillRect/>
          </a:stretch>
        </p:blipFill>
        <p:spPr>
          <a:xfrm>
            <a:off x="6721081" y="2635577"/>
            <a:ext cx="4679582" cy="2633045"/>
          </a:xfrm>
          <a:prstGeom prst="rect">
            <a:avLst/>
          </a:prstGeom>
        </p:spPr>
      </p:pic>
      <p:sp>
        <p:nvSpPr>
          <p:cNvPr id="8" name="TextBox 7"/>
          <p:cNvSpPr txBox="1"/>
          <p:nvPr/>
        </p:nvSpPr>
        <p:spPr>
          <a:xfrm>
            <a:off x="1158240" y="1866136"/>
            <a:ext cx="9860280" cy="769441"/>
          </a:xfrm>
          <a:prstGeom prst="rect">
            <a:avLst/>
          </a:prstGeom>
          <a:noFill/>
        </p:spPr>
        <p:txBody>
          <a:bodyPr wrap="square" rtlCol="0">
            <a:spAutoFit/>
          </a:bodyPr>
          <a:lstStyle/>
          <a:p>
            <a:r>
              <a:rPr lang="en-GB" sz="2200" dirty="0">
                <a:solidFill>
                  <a:schemeClr val="accent1"/>
                </a:solidFill>
              </a:rPr>
              <a:t>A mother can choose between a </a:t>
            </a:r>
            <a:r>
              <a:rPr lang="en-GB" sz="2200" dirty="0">
                <a:solidFill>
                  <a:srgbClr val="006600"/>
                </a:solidFill>
              </a:rPr>
              <a:t>hospital birth </a:t>
            </a:r>
            <a:r>
              <a:rPr lang="en-GB" sz="2200" dirty="0">
                <a:solidFill>
                  <a:schemeClr val="accent1"/>
                </a:solidFill>
              </a:rPr>
              <a:t>or a </a:t>
            </a:r>
            <a:r>
              <a:rPr lang="en-GB" sz="2200" dirty="0">
                <a:solidFill>
                  <a:srgbClr val="006600"/>
                </a:solidFill>
              </a:rPr>
              <a:t>home birth</a:t>
            </a:r>
            <a:r>
              <a:rPr lang="en-GB" sz="2200" dirty="0">
                <a:solidFill>
                  <a:schemeClr val="accent1"/>
                </a:solidFill>
              </a:rPr>
              <a:t>.</a:t>
            </a:r>
          </a:p>
          <a:p>
            <a:endParaRPr lang="en-GB" sz="2200" dirty="0">
              <a:solidFill>
                <a:schemeClr val="accent1"/>
              </a:solidFill>
            </a:endParaRPr>
          </a:p>
        </p:txBody>
      </p:sp>
    </p:spTree>
    <p:extLst>
      <p:ext uri="{BB962C8B-B14F-4D97-AF65-F5344CB8AC3E}">
        <p14:creationId xmlns:p14="http://schemas.microsoft.com/office/powerpoint/2010/main" val="87772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71848-F580-4419-8860-F22C87093B9F}"/>
              </a:ext>
            </a:extLst>
          </p:cNvPr>
          <p:cNvSpPr>
            <a:spLocks noGrp="1"/>
          </p:cNvSpPr>
          <p:nvPr>
            <p:ph type="title"/>
          </p:nvPr>
        </p:nvSpPr>
        <p:spPr>
          <a:xfrm>
            <a:off x="643544" y="469510"/>
            <a:ext cx="9875520" cy="1356360"/>
          </a:xfrm>
        </p:spPr>
        <p:txBody>
          <a:bodyPr/>
          <a:lstStyle/>
          <a:p>
            <a:r>
              <a:rPr lang="en-GB" b="1" dirty="0"/>
              <a:t>Hospital birth</a:t>
            </a:r>
          </a:p>
        </p:txBody>
      </p:sp>
      <p:sp>
        <p:nvSpPr>
          <p:cNvPr id="3" name="Content Placeholder 2">
            <a:extLst>
              <a:ext uri="{FF2B5EF4-FFF2-40B4-BE49-F238E27FC236}">
                <a16:creationId xmlns:a16="http://schemas.microsoft.com/office/drawing/2014/main" id="{C0F781A2-6C82-4E43-B412-0F1838C5AF8F}"/>
              </a:ext>
            </a:extLst>
          </p:cNvPr>
          <p:cNvSpPr>
            <a:spLocks noGrp="1"/>
          </p:cNvSpPr>
          <p:nvPr>
            <p:ph idx="1"/>
          </p:nvPr>
        </p:nvSpPr>
        <p:spPr>
          <a:xfrm>
            <a:off x="643544" y="1973190"/>
            <a:ext cx="5618711" cy="4002738"/>
          </a:xfrm>
        </p:spPr>
        <p:txBody>
          <a:bodyPr>
            <a:normAutofit/>
          </a:bodyPr>
          <a:lstStyle/>
          <a:p>
            <a:pPr>
              <a:buClr>
                <a:srgbClr val="006600"/>
              </a:buClr>
              <a:buSzPct val="100000"/>
              <a:buFont typeface="Wingdings" panose="05000000000000000000" pitchFamily="2" charset="2"/>
              <a:buChar char="Ø"/>
            </a:pPr>
            <a:r>
              <a:rPr lang="en-GB" dirty="0" smtClean="0"/>
              <a:t>Hospital </a:t>
            </a:r>
            <a:r>
              <a:rPr lang="en-GB" dirty="0"/>
              <a:t>births are considered to be the safest place to give birth, especially for pregnancies with known complications or conditions. This is due to the specialist equipment available and the access to trained health professionals in all different areas e.g. obstetricians, paediatricians. </a:t>
            </a:r>
          </a:p>
          <a:p>
            <a:pPr marL="45720" indent="0">
              <a:buClr>
                <a:srgbClr val="006600"/>
              </a:buClr>
              <a:buSzPct val="100000"/>
              <a:buNone/>
            </a:pPr>
            <a:endParaRPr lang="en-GB" sz="1100" dirty="0"/>
          </a:p>
          <a:p>
            <a:pPr>
              <a:buClr>
                <a:srgbClr val="006600"/>
              </a:buClr>
              <a:buSzPct val="100000"/>
              <a:buFont typeface="Arial" panose="020B0604020202020204" pitchFamily="34" charset="0"/>
              <a:buChar char="•"/>
            </a:pPr>
            <a:r>
              <a:rPr lang="en-GB" dirty="0"/>
              <a:t>There are 3 main types of hospital provisions: consultant-led units, midwife or GP-led units and birthing centres. </a:t>
            </a:r>
          </a:p>
        </p:txBody>
      </p:sp>
      <p:pic>
        <p:nvPicPr>
          <p:cNvPr id="4" name="Google Shape;520;p41"/>
          <p:cNvPicPr preferRelativeResize="0"/>
          <p:nvPr/>
        </p:nvPicPr>
        <p:blipFill rotWithShape="1">
          <a:blip r:embed="rId2">
            <a:alphaModFix/>
          </a:blip>
          <a:srcRect l="1466" t="1466" r="1213" b="2305"/>
          <a:stretch/>
        </p:blipFill>
        <p:spPr>
          <a:xfrm>
            <a:off x="7491022" y="227578"/>
            <a:ext cx="4470400" cy="2927927"/>
          </a:xfrm>
          <a:prstGeom prst="rect">
            <a:avLst/>
          </a:prstGeom>
          <a:ln>
            <a:noFill/>
          </a:ln>
          <a:effectLst>
            <a:outerShdw blurRad="292100" dist="139700" dir="2700000" algn="tl" rotWithShape="0">
              <a:srgbClr val="333333">
                <a:alpha val="65000"/>
              </a:srgbClr>
            </a:outerShdw>
          </a:effectLst>
        </p:spPr>
      </p:pic>
      <p:pic>
        <p:nvPicPr>
          <p:cNvPr id="1028" name="Picture 4" descr="The Lewisham Birth Centre at Lewisham Hospital – a Doula&amp;#39;s viewpo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2112" y="3302825"/>
            <a:ext cx="5169310" cy="33179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nverurie Community Maternity Unit – Birth in Grampi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9277" y="1147690"/>
            <a:ext cx="4812145" cy="3208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33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 calcmode="lin" valueType="num">
                                      <p:cBhvr additive="base">
                                        <p:cTn id="18" dur="500" fill="hold"/>
                                        <p:tgtEl>
                                          <p:spTgt spid="1028"/>
                                        </p:tgtEl>
                                        <p:attrNameLst>
                                          <p:attrName>ppt_x</p:attrName>
                                        </p:attrNameLst>
                                      </p:cBhvr>
                                      <p:tavLst>
                                        <p:tav tm="0">
                                          <p:val>
                                            <p:strVal val="#ppt_x"/>
                                          </p:val>
                                        </p:tav>
                                        <p:tav tm="100000">
                                          <p:val>
                                            <p:strVal val="#ppt_x"/>
                                          </p:val>
                                        </p:tav>
                                      </p:tavLst>
                                    </p:anim>
                                    <p:anim calcmode="lin" valueType="num">
                                      <p:cBhvr additive="base">
                                        <p:cTn id="1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 calcmode="lin" valueType="num">
                                      <p:cBhvr additive="base">
                                        <p:cTn id="2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additive="base">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656289-9B5C-48B7-8929-0990901244FC}"/>
              </a:ext>
            </a:extLst>
          </p:cNvPr>
          <p:cNvSpPr>
            <a:spLocks noGrp="1"/>
          </p:cNvSpPr>
          <p:nvPr>
            <p:ph idx="1"/>
          </p:nvPr>
        </p:nvSpPr>
        <p:spPr>
          <a:xfrm>
            <a:off x="6151418" y="318162"/>
            <a:ext cx="5237022" cy="2846933"/>
          </a:xfrm>
          <a:solidFill>
            <a:srgbClr val="FFBF61"/>
          </a:solidFill>
        </p:spPr>
        <p:txBody>
          <a:bodyPr>
            <a:normAutofit lnSpcReduction="10000"/>
          </a:bodyPr>
          <a:lstStyle/>
          <a:p>
            <a:pPr marL="45720" indent="0">
              <a:buNone/>
            </a:pPr>
            <a:r>
              <a:rPr lang="en-GB" sz="2400" b="1" dirty="0">
                <a:solidFill>
                  <a:srgbClr val="006600"/>
                </a:solidFill>
              </a:rPr>
              <a:t>Midwife or GP led units: </a:t>
            </a:r>
          </a:p>
          <a:p>
            <a:pPr>
              <a:buClr>
                <a:srgbClr val="006600"/>
              </a:buClr>
              <a:buSzPct val="100000"/>
              <a:buFont typeface="Arial" panose="020B0604020202020204" pitchFamily="34" charset="0"/>
              <a:buChar char="•"/>
            </a:pPr>
            <a:r>
              <a:rPr lang="en-GB" sz="2000" dirty="0">
                <a:solidFill>
                  <a:schemeClr val="tx1"/>
                </a:solidFill>
              </a:rPr>
              <a:t>Are more comfortable and homely</a:t>
            </a:r>
          </a:p>
          <a:p>
            <a:pPr>
              <a:buClr>
                <a:srgbClr val="006600"/>
              </a:buClr>
              <a:buSzPct val="100000"/>
              <a:buFont typeface="Arial" panose="020B0604020202020204" pitchFamily="34" charset="0"/>
              <a:buChar char="•"/>
            </a:pPr>
            <a:r>
              <a:rPr lang="en-GB" sz="2000" b="0" i="0" dirty="0">
                <a:solidFill>
                  <a:schemeClr val="tx1"/>
                </a:solidFill>
                <a:effectLst/>
              </a:rPr>
              <a:t>When they are part of a hospital maternity unit, </a:t>
            </a:r>
            <a:r>
              <a:rPr lang="en-GB" sz="2000" dirty="0">
                <a:solidFill>
                  <a:schemeClr val="tx1"/>
                </a:solidFill>
              </a:rPr>
              <a:t>they </a:t>
            </a:r>
            <a:r>
              <a:rPr lang="en-GB" sz="2000" b="0" i="0" dirty="0">
                <a:solidFill>
                  <a:schemeClr val="tx1"/>
                </a:solidFill>
                <a:effectLst/>
              </a:rPr>
              <a:t>have immediate obstetric, neonatal or anaesthetic care</a:t>
            </a:r>
          </a:p>
          <a:p>
            <a:pPr>
              <a:buClr>
                <a:srgbClr val="006600"/>
              </a:buClr>
              <a:buSzPct val="100000"/>
              <a:buFont typeface="Arial" panose="020B0604020202020204" pitchFamily="34" charset="0"/>
              <a:buChar char="•"/>
            </a:pPr>
            <a:r>
              <a:rPr lang="en-GB" sz="2000" dirty="0">
                <a:solidFill>
                  <a:schemeClr val="tx1"/>
                </a:solidFill>
              </a:rPr>
              <a:t>Suitable for women who have no known complications associated with the pregnancy or health conditions</a:t>
            </a:r>
          </a:p>
        </p:txBody>
      </p:sp>
      <p:sp>
        <p:nvSpPr>
          <p:cNvPr id="4" name="TextBox 3"/>
          <p:cNvSpPr txBox="1"/>
          <p:nvPr/>
        </p:nvSpPr>
        <p:spPr>
          <a:xfrm>
            <a:off x="775852" y="318162"/>
            <a:ext cx="5237022" cy="2846933"/>
          </a:xfrm>
          <a:prstGeom prst="rect">
            <a:avLst/>
          </a:prstGeom>
          <a:solidFill>
            <a:srgbClr val="66CCFF"/>
          </a:solidFill>
        </p:spPr>
        <p:txBody>
          <a:bodyPr wrap="square" rtlCol="0">
            <a:spAutoFit/>
          </a:bodyPr>
          <a:lstStyle/>
          <a:p>
            <a:pPr marL="45720">
              <a:spcBef>
                <a:spcPts val="600"/>
              </a:spcBef>
            </a:pPr>
            <a:r>
              <a:rPr lang="en-GB" sz="2400" b="1" dirty="0">
                <a:solidFill>
                  <a:srgbClr val="006600"/>
                </a:solidFill>
              </a:rPr>
              <a:t>Consultant led units: </a:t>
            </a:r>
          </a:p>
          <a:p>
            <a:pPr marL="342900" indent="-342900">
              <a:spcBef>
                <a:spcPts val="600"/>
              </a:spcBef>
              <a:buClr>
                <a:srgbClr val="006600"/>
              </a:buClr>
              <a:buSzPct val="100000"/>
              <a:buFont typeface="Arial" panose="020B0604020202020204" pitchFamily="34" charset="0"/>
              <a:buChar char="•"/>
            </a:pPr>
            <a:r>
              <a:rPr lang="en-GB" sz="2000" dirty="0" smtClean="0"/>
              <a:t>Hospitals with high technology and specialist equipment</a:t>
            </a:r>
          </a:p>
          <a:p>
            <a:pPr marL="342900" indent="-342900">
              <a:spcBef>
                <a:spcPts val="600"/>
              </a:spcBef>
              <a:buClr>
                <a:srgbClr val="006600"/>
              </a:buClr>
              <a:buSzPct val="100000"/>
              <a:buFont typeface="Arial" panose="020B0604020202020204" pitchFamily="34" charset="0"/>
              <a:buChar char="•"/>
            </a:pPr>
            <a:r>
              <a:rPr lang="en-GB" sz="2000" dirty="0" smtClean="0"/>
              <a:t>Both </a:t>
            </a:r>
            <a:r>
              <a:rPr lang="en-GB" sz="2000" dirty="0"/>
              <a:t>doctors (obstetricians) and midwives available to support during labour</a:t>
            </a:r>
          </a:p>
          <a:p>
            <a:pPr marL="342900" indent="-342900">
              <a:spcBef>
                <a:spcPts val="600"/>
              </a:spcBef>
              <a:buClr>
                <a:srgbClr val="006600"/>
              </a:buClr>
              <a:buSzPct val="100000"/>
              <a:buFont typeface="Arial" panose="020B0604020202020204" pitchFamily="34" charset="0"/>
              <a:buChar char="•"/>
            </a:pPr>
            <a:r>
              <a:rPr lang="en-GB" sz="2000" dirty="0"/>
              <a:t>The best option for high-risk pregnancies e.g. multiple births, caesarean sections or women with complex health </a:t>
            </a:r>
            <a:r>
              <a:rPr lang="en-GB" sz="2000" dirty="0" smtClean="0"/>
              <a:t>needs            </a:t>
            </a:r>
          </a:p>
        </p:txBody>
      </p:sp>
      <p:sp>
        <p:nvSpPr>
          <p:cNvPr id="6" name="TextBox 5"/>
          <p:cNvSpPr txBox="1"/>
          <p:nvPr/>
        </p:nvSpPr>
        <p:spPr>
          <a:xfrm>
            <a:off x="2978729" y="3312876"/>
            <a:ext cx="6271491" cy="3154710"/>
          </a:xfrm>
          <a:prstGeom prst="rect">
            <a:avLst/>
          </a:prstGeom>
          <a:solidFill>
            <a:srgbClr val="FFB3D9"/>
          </a:solidFill>
        </p:spPr>
        <p:txBody>
          <a:bodyPr wrap="square" rtlCol="0">
            <a:spAutoFit/>
          </a:bodyPr>
          <a:lstStyle/>
          <a:p>
            <a:pPr marL="45720">
              <a:spcBef>
                <a:spcPts val="600"/>
              </a:spcBef>
              <a:buClr>
                <a:srgbClr val="006600"/>
              </a:buClr>
              <a:buSzPct val="100000"/>
            </a:pPr>
            <a:r>
              <a:rPr lang="en-GB" sz="2400" b="1" dirty="0">
                <a:solidFill>
                  <a:srgbClr val="006600"/>
                </a:solidFill>
              </a:rPr>
              <a:t>Birthing centres:</a:t>
            </a:r>
          </a:p>
          <a:p>
            <a:pPr marL="342900" indent="-342900">
              <a:spcBef>
                <a:spcPts val="600"/>
              </a:spcBef>
              <a:buClr>
                <a:srgbClr val="006600"/>
              </a:buClr>
              <a:buSzPct val="100000"/>
              <a:buFont typeface="Arial" panose="020B0604020202020204" pitchFamily="34" charset="0"/>
              <a:buChar char="•"/>
            </a:pPr>
            <a:r>
              <a:rPr lang="en-GB" sz="2000" dirty="0"/>
              <a:t>Delivery rooms are becoming increasingly home-like and comfortable; with soft chairs, bean bags and a double bed for the father to stay overnight with the mother</a:t>
            </a:r>
          </a:p>
          <a:p>
            <a:pPr marL="342900" indent="-342900">
              <a:spcBef>
                <a:spcPts val="600"/>
              </a:spcBef>
              <a:buClr>
                <a:srgbClr val="006600"/>
              </a:buClr>
              <a:buSzPct val="100000"/>
              <a:buFont typeface="Arial" panose="020B0604020202020204" pitchFamily="34" charset="0"/>
              <a:buChar char="•"/>
            </a:pPr>
            <a:r>
              <a:rPr lang="en-GB" sz="2000" dirty="0"/>
              <a:t>The mother giving birth will already know the midwife and so the care tends to be more personal</a:t>
            </a:r>
          </a:p>
          <a:p>
            <a:pPr marL="342900" indent="-342900">
              <a:spcBef>
                <a:spcPts val="600"/>
              </a:spcBef>
              <a:buClr>
                <a:srgbClr val="006600"/>
              </a:buClr>
              <a:buSzPct val="100000"/>
              <a:buFont typeface="Arial" panose="020B0604020202020204" pitchFamily="34" charset="0"/>
              <a:buChar char="•"/>
            </a:pPr>
            <a:r>
              <a:rPr lang="en-GB" sz="2000" dirty="0"/>
              <a:t>Water births are an option, along with warm baths and showers to soothe the pain of labour</a:t>
            </a:r>
          </a:p>
        </p:txBody>
      </p:sp>
    </p:spTree>
    <p:extLst>
      <p:ext uri="{BB962C8B-B14F-4D97-AF65-F5344CB8AC3E}">
        <p14:creationId xmlns:p14="http://schemas.microsoft.com/office/powerpoint/2010/main" val="197650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1327" y="971900"/>
            <a:ext cx="5276271" cy="4038600"/>
          </a:xfrm>
        </p:spPr>
        <p:txBody>
          <a:bodyPr>
            <a:noAutofit/>
          </a:bodyPr>
          <a:lstStyle/>
          <a:p>
            <a:pPr marL="45720" indent="0">
              <a:buNone/>
            </a:pPr>
            <a:r>
              <a:rPr lang="en-GB" i="1" dirty="0" smtClean="0"/>
              <a:t>Delivery room are becoming more home-life and comfortable, with furniture such as soft chairs and bean bags. These enable the mother to change position, which can help with pain management. Warm baths and showers may also be available (most commonly in birthing centres) and these can also soothe and ease pain during early labour.</a:t>
            </a:r>
          </a:p>
          <a:p>
            <a:pPr marL="45720" indent="0">
              <a:buNone/>
            </a:pPr>
            <a:r>
              <a:rPr lang="en-GB" i="1" dirty="0" smtClean="0"/>
              <a:t>Maternity units offer birthing pools, which offer comfort and pain relief, and water births. Birthing pools are limited so this will need to be arranged in advance.</a:t>
            </a:r>
            <a:endParaRPr lang="en-GB" i="1" dirty="0"/>
          </a:p>
        </p:txBody>
      </p:sp>
      <p:pic>
        <p:nvPicPr>
          <p:cNvPr id="6146" name="Picture 2" descr="Having your baby at Barking Birth Centre - Barts Health NHS Trus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012" r="22235"/>
          <a:stretch/>
        </p:blipFill>
        <p:spPr bwMode="auto">
          <a:xfrm>
            <a:off x="6936510" y="851828"/>
            <a:ext cx="4451927" cy="4885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39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46"/>
                                        </p:tgtEl>
                                        <p:attrNameLst>
                                          <p:attrName>style.visibility</p:attrName>
                                        </p:attrNameLst>
                                      </p:cBhvr>
                                      <p:to>
                                        <p:strVal val="visible"/>
                                      </p:to>
                                    </p:set>
                                    <p:anim calcmode="lin" valueType="num">
                                      <p:cBhvr additive="base">
                                        <p:cTn id="19" dur="500" fill="hold"/>
                                        <p:tgtEl>
                                          <p:spTgt spid="6146"/>
                                        </p:tgtEl>
                                        <p:attrNameLst>
                                          <p:attrName>ppt_x</p:attrName>
                                        </p:attrNameLst>
                                      </p:cBhvr>
                                      <p:tavLst>
                                        <p:tav tm="0">
                                          <p:val>
                                            <p:strVal val="#ppt_x"/>
                                          </p:val>
                                        </p:tav>
                                        <p:tav tm="100000">
                                          <p:val>
                                            <p:strVal val="#ppt_x"/>
                                          </p:val>
                                        </p:tav>
                                      </p:tavLst>
                                    </p:anim>
                                    <p:anim calcmode="lin" valueType="num">
                                      <p:cBhvr additive="base">
                                        <p:cTn id="20"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04615302"/>
              </p:ext>
            </p:extLst>
          </p:nvPr>
        </p:nvGraphicFramePr>
        <p:xfrm>
          <a:off x="581890" y="354417"/>
          <a:ext cx="11046691" cy="6116261"/>
        </p:xfrm>
        <a:graphic>
          <a:graphicData uri="http://schemas.openxmlformats.org/drawingml/2006/table">
            <a:tbl>
              <a:tblPr firstRow="1" bandRow="1">
                <a:tableStyleId>{5C22544A-7EE6-4342-B048-85BDC9FD1C3A}</a:tableStyleId>
              </a:tblPr>
              <a:tblGrid>
                <a:gridCol w="4886037">
                  <a:extLst>
                    <a:ext uri="{9D8B030D-6E8A-4147-A177-3AD203B41FA5}">
                      <a16:colId xmlns:a16="http://schemas.microsoft.com/office/drawing/2014/main" val="2654341102"/>
                    </a:ext>
                  </a:extLst>
                </a:gridCol>
                <a:gridCol w="6160654">
                  <a:extLst>
                    <a:ext uri="{9D8B030D-6E8A-4147-A177-3AD203B41FA5}">
                      <a16:colId xmlns:a16="http://schemas.microsoft.com/office/drawing/2014/main" val="2611318933"/>
                    </a:ext>
                  </a:extLst>
                </a:gridCol>
              </a:tblGrid>
              <a:tr h="425645">
                <a:tc>
                  <a:txBody>
                    <a:bodyPr/>
                    <a:lstStyle/>
                    <a:p>
                      <a:pPr>
                        <a:spcBef>
                          <a:spcPts val="600"/>
                        </a:spcBef>
                      </a:pPr>
                      <a:r>
                        <a:rPr lang="en-GB" sz="2000" dirty="0"/>
                        <a:t>ADVANTAGES</a:t>
                      </a:r>
                    </a:p>
                  </a:txBody>
                  <a:tcPr/>
                </a:tc>
                <a:tc>
                  <a:txBody>
                    <a:bodyPr/>
                    <a:lstStyle/>
                    <a:p>
                      <a:pPr>
                        <a:spcBef>
                          <a:spcPts val="600"/>
                        </a:spcBef>
                      </a:pPr>
                      <a:r>
                        <a:rPr lang="en-GB" sz="2000" dirty="0"/>
                        <a:t>DISADVANTAGES</a:t>
                      </a:r>
                    </a:p>
                  </a:txBody>
                  <a:tcPr/>
                </a:tc>
                <a:extLst>
                  <a:ext uri="{0D108BD9-81ED-4DB2-BD59-A6C34878D82A}">
                    <a16:rowId xmlns:a16="http://schemas.microsoft.com/office/drawing/2014/main" val="999181880"/>
                  </a:ext>
                </a:extLst>
              </a:tr>
              <a:tr h="2849804">
                <a:tc>
                  <a:txBody>
                    <a:bodyPr/>
                    <a:lstStyle/>
                    <a:p>
                      <a:pPr marL="285750" indent="-285750">
                        <a:spcBef>
                          <a:spcPts val="600"/>
                        </a:spcBef>
                        <a:buFont typeface="Arial" panose="020B0604020202020204" pitchFamily="34" charset="0"/>
                        <a:buChar char="•"/>
                      </a:pPr>
                      <a:r>
                        <a:rPr lang="en-GB" sz="2000" dirty="0"/>
                        <a:t>Highly</a:t>
                      </a:r>
                      <a:r>
                        <a:rPr lang="en-GB" sz="2000" baseline="0" dirty="0"/>
                        <a:t> trained staff (obstetricians, paediatricians) and equipment are available in emergencies – this could save a baby’s life and is reassuring to the mother.</a:t>
                      </a:r>
                    </a:p>
                    <a:p>
                      <a:pPr marL="285750" indent="-285750">
                        <a:spcBef>
                          <a:spcPts val="600"/>
                        </a:spcBef>
                        <a:buFont typeface="Arial" panose="020B0604020202020204" pitchFamily="34" charset="0"/>
                        <a:buChar char="•"/>
                      </a:pPr>
                      <a:r>
                        <a:rPr lang="en-GB" sz="2000" baseline="0" dirty="0"/>
                        <a:t>Certain types of pain relief such as an epidural can only be administered in a hospital.</a:t>
                      </a:r>
                    </a:p>
                    <a:p>
                      <a:pPr marL="285750" indent="-285750">
                        <a:spcBef>
                          <a:spcPts val="600"/>
                        </a:spcBef>
                        <a:buFont typeface="Arial" panose="020B0604020202020204" pitchFamily="34" charset="0"/>
                        <a:buChar char="•"/>
                      </a:pPr>
                      <a:r>
                        <a:rPr lang="en-GB" sz="2000" baseline="0" dirty="0"/>
                        <a:t>Forceps, ventouse and caesarean section deliveries can only be carried out in a hospital.</a:t>
                      </a:r>
                    </a:p>
                    <a:p>
                      <a:pPr marL="285750" indent="-285750">
                        <a:spcBef>
                          <a:spcPts val="600"/>
                        </a:spcBef>
                        <a:buFont typeface="Arial" panose="020B0604020202020204" pitchFamily="34" charset="0"/>
                        <a:buChar char="•"/>
                      </a:pPr>
                      <a:r>
                        <a:rPr lang="en-GB" sz="2000" baseline="0" dirty="0"/>
                        <a:t>Midwives are able to help with feeding after the birth and can take newborn babies into the nursery, which supports the mother and allows her time to rest.</a:t>
                      </a:r>
                    </a:p>
                    <a:p>
                      <a:pPr marL="285750" indent="-285750">
                        <a:spcBef>
                          <a:spcPts val="600"/>
                        </a:spcBef>
                        <a:buFont typeface="Arial" panose="020B0604020202020204" pitchFamily="34" charset="0"/>
                        <a:buChar char="•"/>
                      </a:pPr>
                      <a:r>
                        <a:rPr lang="en-GB" sz="2000" baseline="0" dirty="0"/>
                        <a:t>The demands of home life are left behind.</a:t>
                      </a:r>
                    </a:p>
                  </a:txBody>
                  <a:tcPr/>
                </a:tc>
                <a:tc>
                  <a:txBody>
                    <a:bodyPr/>
                    <a:lstStyle/>
                    <a:p>
                      <a:pPr marL="285750" marR="0" lvl="0" indent="-285750" algn="l" rtl="0">
                        <a:lnSpc>
                          <a:spcPct val="107000"/>
                        </a:lnSpc>
                        <a:spcBef>
                          <a:spcPts val="600"/>
                        </a:spcBef>
                        <a:spcAft>
                          <a:spcPts val="0"/>
                        </a:spcAft>
                        <a:buClr>
                          <a:schemeClr val="dk1"/>
                        </a:buClr>
                        <a:buSzPts val="1800"/>
                        <a:buFont typeface="Arial" panose="020B0604020202020204" pitchFamily="34" charset="0"/>
                        <a:buChar char="•"/>
                      </a:pPr>
                      <a:r>
                        <a:rPr lang="en-GB" sz="2000" b="0" u="none" strike="noStrike" cap="none" dirty="0" smtClean="0"/>
                        <a:t>A mother may be more relaxed at home -</a:t>
                      </a:r>
                      <a:r>
                        <a:rPr lang="en-GB" sz="2000" b="0" u="none" strike="noStrike" cap="none" baseline="0" dirty="0" smtClean="0"/>
                        <a:t> </a:t>
                      </a:r>
                      <a:r>
                        <a:rPr lang="en-GB" sz="2000" b="0" u="none" strike="noStrike" cap="none" dirty="0" smtClean="0"/>
                        <a:t>hospitals</a:t>
                      </a:r>
                      <a:r>
                        <a:rPr lang="en-GB" sz="2000" b="0" u="none" strike="noStrike" cap="none" baseline="0" dirty="0" smtClean="0"/>
                        <a:t> </a:t>
                      </a:r>
                      <a:r>
                        <a:rPr lang="en-GB" sz="2000" b="0" u="none" strike="noStrike" cap="none" baseline="0" dirty="0"/>
                        <a:t>can be a </a:t>
                      </a:r>
                      <a:r>
                        <a:rPr lang="en-GB" sz="2000" b="0" u="none" strike="noStrike" cap="none" baseline="0" dirty="0" smtClean="0"/>
                        <a:t>stressful </a:t>
                      </a:r>
                      <a:r>
                        <a:rPr lang="en-GB" sz="2000" b="0" u="none" strike="noStrike" cap="none" baseline="0" dirty="0"/>
                        <a:t>environment which may impact on the mothers labour and experience</a:t>
                      </a:r>
                      <a:r>
                        <a:rPr lang="en-GB" sz="2000" b="0" u="none" strike="noStrike" cap="none" baseline="0" dirty="0" smtClean="0"/>
                        <a:t>.</a:t>
                      </a:r>
                    </a:p>
                    <a:p>
                      <a:pPr marL="285750" marR="0" lvl="0" indent="-285750" algn="l" rtl="0">
                        <a:lnSpc>
                          <a:spcPct val="107000"/>
                        </a:lnSpc>
                        <a:spcBef>
                          <a:spcPts val="600"/>
                        </a:spcBef>
                        <a:spcAft>
                          <a:spcPts val="0"/>
                        </a:spcAft>
                        <a:buClr>
                          <a:schemeClr val="dk1"/>
                        </a:buClr>
                        <a:buSzPts val="1800"/>
                        <a:buFont typeface="Arial" panose="020B0604020202020204" pitchFamily="34" charset="0"/>
                        <a:buChar char="•"/>
                      </a:pPr>
                      <a:r>
                        <a:rPr lang="en-GB" sz="2000" b="0" u="none" strike="noStrike" cap="none" baseline="0" dirty="0" smtClean="0"/>
                        <a:t>The </a:t>
                      </a:r>
                      <a:r>
                        <a:rPr lang="en-GB" sz="2000" b="0" u="none" strike="noStrike" cap="none" baseline="0" dirty="0"/>
                        <a:t>mother will not know the midwife delivering the baby</a:t>
                      </a:r>
                      <a:r>
                        <a:rPr lang="en-GB" sz="2000" b="0" u="none" strike="noStrike" cap="none" baseline="0" dirty="0" smtClean="0"/>
                        <a:t>.</a:t>
                      </a:r>
                    </a:p>
                    <a:p>
                      <a:pPr marL="285750" marR="0" lvl="0" indent="-285750" algn="l" defTabSz="914400" rtl="0" eaLnBrk="1" fontAlgn="auto" latinLnBrk="0" hangingPunct="1">
                        <a:lnSpc>
                          <a:spcPct val="107000"/>
                        </a:lnSpc>
                        <a:spcBef>
                          <a:spcPts val="600"/>
                        </a:spcBef>
                        <a:spcAft>
                          <a:spcPts val="0"/>
                        </a:spcAft>
                        <a:buClr>
                          <a:schemeClr val="dk1"/>
                        </a:buClr>
                        <a:buSzPts val="1800"/>
                        <a:buFont typeface="Arial" panose="020B0604020202020204" pitchFamily="34" charset="0"/>
                        <a:buChar char="•"/>
                        <a:tabLst/>
                        <a:defRPr/>
                      </a:pPr>
                      <a:r>
                        <a:rPr lang="en-GB" sz="2000" b="0" u="none" strike="noStrike" cap="none" baseline="0" dirty="0" smtClean="0"/>
                        <a:t>Mothers in labour are only allowed 2 birthing partners so older siblings will not be part of the birthing experience.</a:t>
                      </a:r>
                    </a:p>
                    <a:p>
                      <a:pPr marL="285750" marR="0" lvl="0" indent="-285750" algn="l" defTabSz="914400" rtl="0" eaLnBrk="1" fontAlgn="auto" latinLnBrk="0" hangingPunct="1">
                        <a:lnSpc>
                          <a:spcPct val="107000"/>
                        </a:lnSpc>
                        <a:spcBef>
                          <a:spcPts val="600"/>
                        </a:spcBef>
                        <a:spcAft>
                          <a:spcPts val="0"/>
                        </a:spcAft>
                        <a:buClr>
                          <a:schemeClr val="dk1"/>
                        </a:buClr>
                        <a:buSzPts val="1800"/>
                        <a:buFont typeface="Arial" panose="020B0604020202020204" pitchFamily="34" charset="0"/>
                        <a:buChar char="•"/>
                        <a:tabLst/>
                        <a:defRPr/>
                      </a:pPr>
                      <a:r>
                        <a:rPr lang="en-GB" sz="2000" b="0" u="none" strike="noStrike" cap="none" baseline="0" dirty="0" smtClean="0"/>
                        <a:t>Interventions such as forceps or ventouse are more likely in a hospital.</a:t>
                      </a:r>
                      <a:endParaRPr lang="en-GB" sz="2000" b="0" u="none" strike="noStrike" cap="none" baseline="0" dirty="0"/>
                    </a:p>
                    <a:p>
                      <a:pPr marL="285750" marR="0" lvl="0" indent="-285750" algn="l" rtl="0">
                        <a:lnSpc>
                          <a:spcPct val="107000"/>
                        </a:lnSpc>
                        <a:spcBef>
                          <a:spcPts val="600"/>
                        </a:spcBef>
                        <a:spcAft>
                          <a:spcPts val="0"/>
                        </a:spcAft>
                        <a:buClr>
                          <a:schemeClr val="dk1"/>
                        </a:buClr>
                        <a:buSzPts val="1800"/>
                        <a:buFont typeface="Arial" panose="020B0604020202020204" pitchFamily="34" charset="0"/>
                        <a:buChar char="•"/>
                      </a:pPr>
                      <a:r>
                        <a:rPr lang="en-GB" sz="2000" b="0" u="none" strike="noStrike" cap="none" baseline="0" dirty="0"/>
                        <a:t>There is little privacy in a </a:t>
                      </a:r>
                      <a:r>
                        <a:rPr lang="en-GB" sz="2000" b="0" u="none" strike="noStrike" cap="none" baseline="0" dirty="0" smtClean="0"/>
                        <a:t>hospital –mothers </a:t>
                      </a:r>
                      <a:r>
                        <a:rPr lang="en-GB" sz="2000" b="0" u="none" strike="noStrike" cap="none" baseline="0" dirty="0"/>
                        <a:t>will be sharing a room and bathroom with several others on a ward.</a:t>
                      </a:r>
                    </a:p>
                    <a:p>
                      <a:pPr marL="285750" marR="0" lvl="0" indent="-285750" algn="l" rtl="0">
                        <a:lnSpc>
                          <a:spcPct val="107000"/>
                        </a:lnSpc>
                        <a:spcBef>
                          <a:spcPts val="600"/>
                        </a:spcBef>
                        <a:spcAft>
                          <a:spcPts val="0"/>
                        </a:spcAft>
                        <a:buClr>
                          <a:schemeClr val="dk1"/>
                        </a:buClr>
                        <a:buSzPts val="1800"/>
                        <a:buFont typeface="Arial" panose="020B0604020202020204" pitchFamily="34" charset="0"/>
                        <a:buChar char="•"/>
                      </a:pPr>
                      <a:r>
                        <a:rPr lang="en-GB" sz="2000" b="0" u="none" strike="noStrike" cap="none" baseline="0" dirty="0"/>
                        <a:t>A limited number of birthing pools are available </a:t>
                      </a:r>
                      <a:r>
                        <a:rPr lang="en-GB" sz="2000" b="0" u="none" strike="noStrike" cap="none" baseline="0" dirty="0" smtClean="0"/>
                        <a:t>which </a:t>
                      </a:r>
                      <a:r>
                        <a:rPr lang="en-GB" sz="2000" b="0" u="none" strike="noStrike" cap="none" baseline="0" dirty="0"/>
                        <a:t>means the mother may not be able to have the birth they had wanted/planned. </a:t>
                      </a:r>
                    </a:p>
                  </a:txBody>
                  <a:tcPr/>
                </a:tc>
                <a:extLst>
                  <a:ext uri="{0D108BD9-81ED-4DB2-BD59-A6C34878D82A}">
                    <a16:rowId xmlns:a16="http://schemas.microsoft.com/office/drawing/2014/main" val="3167846338"/>
                  </a:ext>
                </a:extLst>
              </a:tr>
            </a:tbl>
          </a:graphicData>
        </a:graphic>
      </p:graphicFrame>
    </p:spTree>
    <p:extLst>
      <p:ext uri="{BB962C8B-B14F-4D97-AF65-F5344CB8AC3E}">
        <p14:creationId xmlns:p14="http://schemas.microsoft.com/office/powerpoint/2010/main" val="382435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A547E-5594-4E90-B64B-3C0E43CA420D}"/>
              </a:ext>
            </a:extLst>
          </p:cNvPr>
          <p:cNvSpPr>
            <a:spLocks noGrp="1"/>
          </p:cNvSpPr>
          <p:nvPr>
            <p:ph type="title"/>
          </p:nvPr>
        </p:nvSpPr>
        <p:spPr>
          <a:xfrm>
            <a:off x="711341" y="414836"/>
            <a:ext cx="9875520" cy="1356360"/>
          </a:xfrm>
        </p:spPr>
        <p:txBody>
          <a:bodyPr/>
          <a:lstStyle/>
          <a:p>
            <a:r>
              <a:rPr lang="en-GB" b="1" dirty="0"/>
              <a:t>Home birth</a:t>
            </a:r>
          </a:p>
        </p:txBody>
      </p:sp>
      <p:sp>
        <p:nvSpPr>
          <p:cNvPr id="3" name="Content Placeholder 2">
            <a:extLst>
              <a:ext uri="{FF2B5EF4-FFF2-40B4-BE49-F238E27FC236}">
                <a16:creationId xmlns:a16="http://schemas.microsoft.com/office/drawing/2014/main" id="{FC8CA875-7040-4E42-B1ED-EEE8E831A3E4}"/>
              </a:ext>
            </a:extLst>
          </p:cNvPr>
          <p:cNvSpPr>
            <a:spLocks noGrp="1"/>
          </p:cNvSpPr>
          <p:nvPr>
            <p:ph idx="1"/>
          </p:nvPr>
        </p:nvSpPr>
        <p:spPr>
          <a:xfrm>
            <a:off x="711341" y="1706541"/>
            <a:ext cx="6964077" cy="4655127"/>
          </a:xfrm>
        </p:spPr>
        <p:txBody>
          <a:bodyPr>
            <a:normAutofit lnSpcReduction="10000"/>
          </a:bodyPr>
          <a:lstStyle/>
          <a:p>
            <a:pPr>
              <a:buClr>
                <a:srgbClr val="006600"/>
              </a:buClr>
              <a:buSzPct val="100000"/>
              <a:buFont typeface="Wingdings" panose="05000000000000000000" pitchFamily="2" charset="2"/>
              <a:buChar char="Ø"/>
            </a:pPr>
            <a:r>
              <a:rPr lang="en-GB" dirty="0"/>
              <a:t>Home births are only an option for normal pregnancies; where there are no complications and when both the mother and baby are well. </a:t>
            </a:r>
          </a:p>
          <a:p>
            <a:pPr>
              <a:buClr>
                <a:srgbClr val="006600"/>
              </a:buClr>
              <a:buSzPct val="100000"/>
              <a:buFont typeface="Wingdings" panose="05000000000000000000" pitchFamily="2" charset="2"/>
              <a:buChar char="Ø"/>
            </a:pPr>
            <a:r>
              <a:rPr lang="en-GB" dirty="0"/>
              <a:t>A midwife will attend the home during labour to support the delivery of the baby. If labour does not progress as expected or if problems occur where the mother and baby need help, the midwife will arrange for the mother to be transferred to a hospital.</a:t>
            </a:r>
          </a:p>
          <a:p>
            <a:pPr>
              <a:buClr>
                <a:srgbClr val="006600"/>
              </a:buClr>
              <a:buSzPct val="100000"/>
              <a:buFont typeface="Arial" panose="020B0604020202020204" pitchFamily="34" charset="0"/>
              <a:buChar char="•"/>
            </a:pPr>
            <a:r>
              <a:rPr lang="en-GB" dirty="0"/>
              <a:t>The NHS reports that it is safer for women having their first baby to do so in a hospital, as a home birth will increase the risk of a poor outcome for the baby, however women having their second or subsequent baby are just as safe to have a home or hospital birth.</a:t>
            </a:r>
          </a:p>
        </p:txBody>
      </p:sp>
      <p:pic>
        <p:nvPicPr>
          <p:cNvPr id="2052" name="Picture 4" descr="Home Birth During Covid-19 - Nurtured Birt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372"/>
          <a:stretch/>
        </p:blipFill>
        <p:spPr bwMode="auto">
          <a:xfrm>
            <a:off x="8405091" y="244260"/>
            <a:ext cx="3551115" cy="30538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rontiers | Pivoting to Childbirth at Home or in Freestanding Birth  Centers1 in the US During COVID-19: Safety, Economics and Logistics |  Soci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1964" y="3298955"/>
            <a:ext cx="3643478" cy="33317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 Mama Who Loved Her HomeBirth — Home Sweet Homebirth"/>
          <p:cNvPicPr>
            <a:picLocks noChangeAspect="1" noChangeArrowheads="1"/>
          </p:cNvPicPr>
          <p:nvPr/>
        </p:nvPicPr>
        <p:blipFill rotWithShape="1">
          <a:blip r:embed="rId4">
            <a:extLst>
              <a:ext uri="{28A0092B-C50C-407E-A947-70E740481C1C}">
                <a14:useLocalDpi xmlns:a14="http://schemas.microsoft.com/office/drawing/2010/main" val="0"/>
              </a:ext>
            </a:extLst>
          </a:blip>
          <a:srcRect l="15639" t="23461"/>
          <a:stretch/>
        </p:blipFill>
        <p:spPr bwMode="auto">
          <a:xfrm>
            <a:off x="8321964" y="489015"/>
            <a:ext cx="3134565" cy="28095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Life and Birth home delivery goes swimmingly for mum in birthing pool -  Birmingham Live"/>
          <p:cNvPicPr>
            <a:picLocks noChangeAspect="1" noChangeArrowheads="1"/>
          </p:cNvPicPr>
          <p:nvPr/>
        </p:nvPicPr>
        <p:blipFill rotWithShape="1">
          <a:blip r:embed="rId5">
            <a:extLst>
              <a:ext uri="{28A0092B-C50C-407E-A947-70E740481C1C}">
                <a14:useLocalDpi xmlns:a14="http://schemas.microsoft.com/office/drawing/2010/main" val="0"/>
              </a:ext>
            </a:extLst>
          </a:blip>
          <a:srcRect l="14400" r="12124"/>
          <a:stretch/>
        </p:blipFill>
        <p:spPr bwMode="auto">
          <a:xfrm>
            <a:off x="8321964" y="3656216"/>
            <a:ext cx="3643478" cy="2789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72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circle(in)">
                                      <p:cBhvr>
                                        <p:cTn id="12" dur="20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56"/>
                                        </p:tgtEl>
                                        <p:attrNameLst>
                                          <p:attrName>style.visibility</p:attrName>
                                        </p:attrNameLst>
                                      </p:cBhvr>
                                      <p:to>
                                        <p:strVal val="visible"/>
                                      </p:to>
                                    </p:set>
                                    <p:animEffect transition="in" filter="circle(in)">
                                      <p:cBhvr>
                                        <p:cTn id="17" dur="2000"/>
                                        <p:tgtEl>
                                          <p:spTgt spid="205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cBhvr additive="base">
                                        <p:cTn id="2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 calcmode="lin" valueType="num">
                                      <p:cBhvr additive="base">
                                        <p:cTn id="3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circle(in)">
                                      <p:cBhvr>
                                        <p:cTn id="40" dur="20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circle(in)">
                                      <p:cBhvr>
                                        <p:cTn id="4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360341633"/>
              </p:ext>
            </p:extLst>
          </p:nvPr>
        </p:nvGraphicFramePr>
        <p:xfrm>
          <a:off x="785089" y="405627"/>
          <a:ext cx="10677238" cy="6040061"/>
        </p:xfrm>
        <a:graphic>
          <a:graphicData uri="http://schemas.openxmlformats.org/drawingml/2006/table">
            <a:tbl>
              <a:tblPr firstRow="1" bandRow="1">
                <a:tableStyleId>{5C22544A-7EE6-4342-B048-85BDC9FD1C3A}</a:tableStyleId>
              </a:tblPr>
              <a:tblGrid>
                <a:gridCol w="5089239">
                  <a:extLst>
                    <a:ext uri="{9D8B030D-6E8A-4147-A177-3AD203B41FA5}">
                      <a16:colId xmlns:a16="http://schemas.microsoft.com/office/drawing/2014/main" val="2654341102"/>
                    </a:ext>
                  </a:extLst>
                </a:gridCol>
                <a:gridCol w="5587999">
                  <a:extLst>
                    <a:ext uri="{9D8B030D-6E8A-4147-A177-3AD203B41FA5}">
                      <a16:colId xmlns:a16="http://schemas.microsoft.com/office/drawing/2014/main" val="2611318933"/>
                    </a:ext>
                  </a:extLst>
                </a:gridCol>
              </a:tblGrid>
              <a:tr h="425645">
                <a:tc>
                  <a:txBody>
                    <a:bodyPr/>
                    <a:lstStyle/>
                    <a:p>
                      <a:pPr>
                        <a:spcBef>
                          <a:spcPts val="600"/>
                        </a:spcBef>
                      </a:pPr>
                      <a:r>
                        <a:rPr lang="en-GB" sz="2000" dirty="0"/>
                        <a:t>ADVANTAGES</a:t>
                      </a:r>
                    </a:p>
                  </a:txBody>
                  <a:tcPr/>
                </a:tc>
                <a:tc>
                  <a:txBody>
                    <a:bodyPr/>
                    <a:lstStyle/>
                    <a:p>
                      <a:pPr>
                        <a:spcBef>
                          <a:spcPts val="600"/>
                        </a:spcBef>
                      </a:pPr>
                      <a:r>
                        <a:rPr lang="en-GB" sz="2000" dirty="0"/>
                        <a:t>DISADVANTAGES</a:t>
                      </a:r>
                    </a:p>
                  </a:txBody>
                  <a:tcPr/>
                </a:tc>
                <a:extLst>
                  <a:ext uri="{0D108BD9-81ED-4DB2-BD59-A6C34878D82A}">
                    <a16:rowId xmlns:a16="http://schemas.microsoft.com/office/drawing/2014/main" val="999181880"/>
                  </a:ext>
                </a:extLst>
              </a:tr>
              <a:tr h="2849804">
                <a:tc>
                  <a:txBody>
                    <a:bodyPr/>
                    <a:lstStyle/>
                    <a:p>
                      <a:pPr marL="285750" indent="-285750">
                        <a:spcBef>
                          <a:spcPts val="600"/>
                        </a:spcBef>
                        <a:buFont typeface="Arial" panose="020B0604020202020204" pitchFamily="34" charset="0"/>
                        <a:buChar char="•"/>
                      </a:pPr>
                      <a:r>
                        <a:rPr lang="en-GB" sz="2000" baseline="0" dirty="0"/>
                        <a:t>Mothers may feel more relaxed and comfortable in their own homes; more likely to have a stress-free birth.</a:t>
                      </a:r>
                    </a:p>
                    <a:p>
                      <a:pPr marL="285750" indent="-285750">
                        <a:spcBef>
                          <a:spcPts val="600"/>
                        </a:spcBef>
                        <a:buFont typeface="Arial" panose="020B0604020202020204" pitchFamily="34" charset="0"/>
                        <a:buChar char="•"/>
                      </a:pPr>
                      <a:r>
                        <a:rPr lang="en-GB" sz="2000" baseline="0" dirty="0"/>
                        <a:t>Mothers can have as many birthing partners/ family members present as they </a:t>
                      </a:r>
                      <a:r>
                        <a:rPr lang="en-GB" sz="2000" baseline="0" dirty="0" smtClean="0"/>
                        <a:t>want so older siblings can be involved in the labour/birth. </a:t>
                      </a:r>
                      <a:endParaRPr lang="en-GB" sz="2000" baseline="0" dirty="0"/>
                    </a:p>
                    <a:p>
                      <a:pPr marL="285750" indent="-285750">
                        <a:spcBef>
                          <a:spcPts val="600"/>
                        </a:spcBef>
                        <a:buFont typeface="Arial" panose="020B0604020202020204" pitchFamily="34" charset="0"/>
                        <a:buChar char="•"/>
                      </a:pPr>
                      <a:r>
                        <a:rPr lang="en-GB" sz="2000" baseline="0" dirty="0"/>
                        <a:t>Labour is not interrupted by travelling to the hospital.</a:t>
                      </a:r>
                    </a:p>
                    <a:p>
                      <a:pPr marL="285750" indent="-285750">
                        <a:spcBef>
                          <a:spcPts val="600"/>
                        </a:spcBef>
                        <a:buFont typeface="Arial" panose="020B0604020202020204" pitchFamily="34" charset="0"/>
                        <a:buChar char="•"/>
                      </a:pPr>
                      <a:r>
                        <a:rPr lang="en-GB" sz="2000" baseline="0" dirty="0"/>
                        <a:t>The mother is likely to be looked after by the same midwife that she has had throughout pregnancy; meaning she will feel more safe and reassured.</a:t>
                      </a:r>
                    </a:p>
                    <a:p>
                      <a:pPr marL="285750" indent="-285750">
                        <a:spcBef>
                          <a:spcPts val="600"/>
                        </a:spcBef>
                        <a:buFont typeface="Arial" panose="020B0604020202020204" pitchFamily="34" charset="0"/>
                        <a:buChar char="•"/>
                      </a:pPr>
                      <a:r>
                        <a:rPr lang="en-GB" sz="2000" baseline="0" dirty="0"/>
                        <a:t>Medical intervention such as forceps or ventouse are less likely to be used as home births are only offered to low-risk pregnancies.</a:t>
                      </a:r>
                    </a:p>
                  </a:txBody>
                  <a:tcPr/>
                </a:tc>
                <a:tc>
                  <a:txBody>
                    <a:bodyPr/>
                    <a:lstStyle/>
                    <a:p>
                      <a:pPr marL="285750" marR="0" lvl="0" indent="-285750" algn="l" rtl="0">
                        <a:lnSpc>
                          <a:spcPct val="107000"/>
                        </a:lnSpc>
                        <a:spcBef>
                          <a:spcPts val="600"/>
                        </a:spcBef>
                        <a:spcAft>
                          <a:spcPts val="0"/>
                        </a:spcAft>
                        <a:buClr>
                          <a:schemeClr val="dk1"/>
                        </a:buClr>
                        <a:buSzPts val="1800"/>
                        <a:buFont typeface="Arial" panose="020B0604020202020204" pitchFamily="34" charset="0"/>
                        <a:buChar char="•"/>
                      </a:pPr>
                      <a:r>
                        <a:rPr lang="en-GB" sz="2000" b="0" u="none" strike="noStrike" cap="none" dirty="0"/>
                        <a:t>If</a:t>
                      </a:r>
                      <a:r>
                        <a:rPr lang="en-GB" sz="2000" b="0" u="none" strike="noStrike" cap="none" baseline="0" dirty="0"/>
                        <a:t> any problems occur during labour, there is no access to emergency equipment or </a:t>
                      </a:r>
                      <a:r>
                        <a:rPr lang="en-GB" sz="2000" b="0" u="none" strike="noStrike" cap="none" dirty="0"/>
                        <a:t>specialist staff such as obstetricians</a:t>
                      </a:r>
                      <a:r>
                        <a:rPr lang="en-GB" sz="2000" b="0" u="none" strike="noStrike" cap="none" baseline="0" dirty="0"/>
                        <a:t> etc. </a:t>
                      </a:r>
                    </a:p>
                    <a:p>
                      <a:pPr marL="285750" marR="0" lvl="0" indent="-285750" algn="l" rtl="0">
                        <a:lnSpc>
                          <a:spcPct val="107000"/>
                        </a:lnSpc>
                        <a:spcBef>
                          <a:spcPts val="600"/>
                        </a:spcBef>
                        <a:spcAft>
                          <a:spcPts val="0"/>
                        </a:spcAft>
                        <a:buClr>
                          <a:schemeClr val="dk1"/>
                        </a:buClr>
                        <a:buSzPts val="1800"/>
                        <a:buFont typeface="Arial" panose="020B0604020202020204" pitchFamily="34" charset="0"/>
                        <a:buChar char="•"/>
                      </a:pPr>
                      <a:r>
                        <a:rPr lang="en-GB" sz="2000" b="0" u="none" strike="noStrike" cap="none" dirty="0"/>
                        <a:t>A transfer to a hospital may be</a:t>
                      </a:r>
                      <a:r>
                        <a:rPr lang="en-GB" sz="2000" b="0" u="none" strike="noStrike" cap="none" baseline="0" dirty="0"/>
                        <a:t> needed in complications or issues arise. </a:t>
                      </a:r>
                    </a:p>
                    <a:p>
                      <a:pPr marL="285750" marR="0" lvl="0" indent="-285750" algn="l" rtl="0">
                        <a:lnSpc>
                          <a:spcPct val="107000"/>
                        </a:lnSpc>
                        <a:spcBef>
                          <a:spcPts val="600"/>
                        </a:spcBef>
                        <a:spcAft>
                          <a:spcPts val="0"/>
                        </a:spcAft>
                        <a:buClr>
                          <a:schemeClr val="dk1"/>
                        </a:buClr>
                        <a:buSzPts val="1800"/>
                        <a:buFont typeface="Arial" panose="020B0604020202020204" pitchFamily="34" charset="0"/>
                        <a:buChar char="•"/>
                      </a:pPr>
                      <a:r>
                        <a:rPr lang="en-GB" sz="2000" b="0" u="none" strike="noStrike" cap="none" baseline="0" dirty="0"/>
                        <a:t>Poor outcomes from a home birth (that could be prevented through a hospital birth) can include death of the baby and problems that might affect the baby’s quality of life.</a:t>
                      </a:r>
                    </a:p>
                    <a:p>
                      <a:pPr marL="285750" marR="0" lvl="0" indent="-285750" algn="l" rtl="0">
                        <a:lnSpc>
                          <a:spcPct val="107000"/>
                        </a:lnSpc>
                        <a:spcBef>
                          <a:spcPts val="600"/>
                        </a:spcBef>
                        <a:spcAft>
                          <a:spcPts val="0"/>
                        </a:spcAft>
                        <a:buClr>
                          <a:schemeClr val="dk1"/>
                        </a:buClr>
                        <a:buSzPts val="1800"/>
                        <a:buFont typeface="Arial" panose="020B0604020202020204" pitchFamily="34" charset="0"/>
                        <a:buChar char="•"/>
                      </a:pPr>
                      <a:r>
                        <a:rPr lang="en-GB" sz="2000" b="0" u="none" strike="noStrike" cap="none" baseline="0" dirty="0"/>
                        <a:t>Epidurals are not able to be administered at home; meaning the mother could experience a painful and stressful labour.</a:t>
                      </a:r>
                    </a:p>
                    <a:p>
                      <a:pPr marL="285750" marR="0" lvl="0" indent="-285750" algn="l" rtl="0">
                        <a:lnSpc>
                          <a:spcPct val="107000"/>
                        </a:lnSpc>
                        <a:spcBef>
                          <a:spcPts val="600"/>
                        </a:spcBef>
                        <a:spcAft>
                          <a:spcPts val="0"/>
                        </a:spcAft>
                        <a:buClr>
                          <a:schemeClr val="dk1"/>
                        </a:buClr>
                        <a:buSzPts val="1800"/>
                        <a:buFont typeface="Arial" panose="020B0604020202020204" pitchFamily="34" charset="0"/>
                        <a:buChar char="•"/>
                      </a:pPr>
                      <a:r>
                        <a:rPr lang="en-GB" sz="2000" b="0" u="none" strike="noStrike" cap="none" dirty="0"/>
                        <a:t>Home</a:t>
                      </a:r>
                      <a:r>
                        <a:rPr lang="en-GB" sz="2000" b="0" u="none" strike="noStrike" cap="none" baseline="0" dirty="0"/>
                        <a:t> births are not recommended for a mother’s first </a:t>
                      </a:r>
                      <a:r>
                        <a:rPr lang="en-GB" sz="2000" b="0" u="none" strike="noStrike" cap="none" baseline="0" dirty="0" smtClean="0"/>
                        <a:t>baby and a midwife or doctor might advise that a hospital birth is safer for mother and baby in some circumstances.</a:t>
                      </a:r>
                      <a:endParaRPr lang="en-GB" sz="2000" b="0" u="none" strike="noStrike" cap="none" dirty="0"/>
                    </a:p>
                  </a:txBody>
                  <a:tcPr/>
                </a:tc>
                <a:extLst>
                  <a:ext uri="{0D108BD9-81ED-4DB2-BD59-A6C34878D82A}">
                    <a16:rowId xmlns:a16="http://schemas.microsoft.com/office/drawing/2014/main" val="3167846338"/>
                  </a:ext>
                </a:extLst>
              </a:tr>
            </a:tbl>
          </a:graphicData>
        </a:graphic>
      </p:graphicFrame>
    </p:spTree>
    <p:extLst>
      <p:ext uri="{BB962C8B-B14F-4D97-AF65-F5344CB8AC3E}">
        <p14:creationId xmlns:p14="http://schemas.microsoft.com/office/powerpoint/2010/main" val="24613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6A3BF-E32A-4441-9AB1-101BA8D64A0F}"/>
              </a:ext>
            </a:extLst>
          </p:cNvPr>
          <p:cNvSpPr txBox="1">
            <a:spLocks/>
          </p:cNvSpPr>
          <p:nvPr/>
        </p:nvSpPr>
        <p:spPr>
          <a:xfrm>
            <a:off x="406400" y="609600"/>
            <a:ext cx="3611117" cy="539243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buClr>
                <a:srgbClr val="006600"/>
              </a:buClr>
            </a:pPr>
            <a:r>
              <a:rPr lang="en-GB" sz="4000" b="1" dirty="0"/>
              <a:t>	</a:t>
            </a:r>
            <a:r>
              <a:rPr lang="en-GB" sz="2800" b="1" u="sng" dirty="0" smtClean="0">
                <a:solidFill>
                  <a:srgbClr val="006600"/>
                </a:solidFill>
              </a:rPr>
              <a:t>ASSESSMENT </a:t>
            </a:r>
            <a:r>
              <a:rPr lang="en-GB" sz="2800" b="1" dirty="0" smtClean="0">
                <a:solidFill>
                  <a:srgbClr val="006600"/>
                </a:solidFill>
              </a:rPr>
              <a:t>	</a:t>
            </a:r>
            <a:r>
              <a:rPr lang="en-GB" sz="2800" b="1" u="sng" dirty="0" smtClean="0">
                <a:solidFill>
                  <a:srgbClr val="006600"/>
                </a:solidFill>
              </a:rPr>
              <a:t>TASK</a:t>
            </a:r>
            <a:r>
              <a:rPr lang="en-GB" sz="2800" b="1" u="sng" dirty="0">
                <a:solidFill>
                  <a:srgbClr val="006600"/>
                </a:solidFill>
              </a:rPr>
              <a:t>:</a:t>
            </a:r>
          </a:p>
          <a:p>
            <a:pPr>
              <a:buClr>
                <a:srgbClr val="006600"/>
              </a:buClr>
            </a:pPr>
            <a:endParaRPr lang="en-GB" sz="4000" b="1" u="sng" dirty="0">
              <a:solidFill>
                <a:srgbClr val="006600"/>
              </a:solidFill>
            </a:endParaRPr>
          </a:p>
          <a:p>
            <a:pPr>
              <a:buClr>
                <a:srgbClr val="006600"/>
              </a:buClr>
            </a:pPr>
            <a:r>
              <a:rPr lang="en-GB" sz="2800" b="1" dirty="0"/>
              <a:t>Copy and complete in your books</a:t>
            </a:r>
            <a:r>
              <a:rPr lang="en-GB" sz="2800" b="1" dirty="0" smtClean="0"/>
              <a:t>. </a:t>
            </a:r>
            <a:endParaRPr lang="en-GB" sz="2800" b="1" dirty="0"/>
          </a:p>
          <a:p>
            <a:pPr>
              <a:buClr>
                <a:srgbClr val="006600"/>
              </a:buClr>
            </a:pPr>
            <a:endParaRPr lang="en-GB" sz="2800" b="1" u="sng" dirty="0" smtClean="0">
              <a:solidFill>
                <a:srgbClr val="006600"/>
              </a:solidFill>
            </a:endParaRPr>
          </a:p>
          <a:p>
            <a:pPr>
              <a:buClr>
                <a:srgbClr val="006600"/>
              </a:buClr>
            </a:pPr>
            <a:endParaRPr lang="en-GB" sz="2800" b="1" u="sng" dirty="0" smtClean="0">
              <a:solidFill>
                <a:srgbClr val="006600"/>
              </a:solidFill>
            </a:endParaRPr>
          </a:p>
          <a:p>
            <a:pPr>
              <a:buClr>
                <a:srgbClr val="006600"/>
              </a:buClr>
            </a:pPr>
            <a:r>
              <a:rPr lang="en-GB" sz="2800" b="1" u="sng" dirty="0" smtClean="0">
                <a:solidFill>
                  <a:srgbClr val="006600"/>
                </a:solidFill>
              </a:rPr>
              <a:t>TIF:</a:t>
            </a:r>
            <a:r>
              <a:rPr lang="en-GB" sz="2800" b="1" dirty="0" smtClean="0">
                <a:solidFill>
                  <a:srgbClr val="006600"/>
                </a:solidFill>
              </a:rPr>
              <a:t> </a:t>
            </a:r>
            <a:r>
              <a:rPr lang="en-GB" sz="2800" b="1" dirty="0" smtClean="0"/>
              <a:t>Complete the same question but, for a home birth.</a:t>
            </a:r>
            <a:endParaRPr lang="en-GB" sz="2800" b="1" u="sng" dirty="0">
              <a:solidFill>
                <a:srgbClr val="006600"/>
              </a:solidFill>
            </a:endParaRPr>
          </a:p>
          <a:p>
            <a:pPr>
              <a:buClr>
                <a:srgbClr val="006600"/>
              </a:buClr>
            </a:pPr>
            <a:r>
              <a:rPr lang="en-GB" sz="4000" b="1" dirty="0">
                <a:solidFill>
                  <a:srgbClr val="006600"/>
                </a:solidFill>
              </a:rPr>
              <a:t>  </a:t>
            </a:r>
            <a:endParaRPr lang="en-GB" sz="2000" b="1" dirty="0">
              <a:solidFill>
                <a:srgbClr val="006600"/>
              </a:solidFill>
            </a:endParaRPr>
          </a:p>
        </p:txBody>
      </p:sp>
      <p:pic>
        <p:nvPicPr>
          <p:cNvPr id="3" name="Picture 4" descr="Notes Symbol Stock Illustrations – 42,139 Notes Symbol Stock Illustrations,  Vectors &amp;amp; Clipart - Dreamstime">
            <a:extLst>
              <a:ext uri="{FF2B5EF4-FFF2-40B4-BE49-F238E27FC236}">
                <a16:creationId xmlns:a16="http://schemas.microsoft.com/office/drawing/2014/main" id="{33A1A19B-9078-4627-95B0-375BB1AAA46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653" t="27572" r="1407" b="32375"/>
          <a:stretch/>
        </p:blipFill>
        <p:spPr bwMode="auto">
          <a:xfrm>
            <a:off x="517237" y="755483"/>
            <a:ext cx="896983" cy="86362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EE1BECC4-CD31-4BBE-B5C1-6A70631B278C}"/>
              </a:ext>
            </a:extLst>
          </p:cNvPr>
          <p:cNvGrpSpPr/>
          <p:nvPr/>
        </p:nvGrpSpPr>
        <p:grpSpPr>
          <a:xfrm>
            <a:off x="4017517" y="855968"/>
            <a:ext cx="7458867" cy="5577098"/>
            <a:chOff x="3712717" y="855968"/>
            <a:chExt cx="7458867" cy="5577098"/>
          </a:xfrm>
        </p:grpSpPr>
        <p:pic>
          <p:nvPicPr>
            <p:cNvPr id="5" name="Picture 4">
              <a:extLst>
                <a:ext uri="{FF2B5EF4-FFF2-40B4-BE49-F238E27FC236}">
                  <a16:creationId xmlns:a16="http://schemas.microsoft.com/office/drawing/2014/main" id="{FA1369FD-FBEC-407F-9E79-B3553F407EF3}"/>
                </a:ext>
              </a:extLst>
            </p:cNvPr>
            <p:cNvPicPr>
              <a:picLocks noChangeAspect="1"/>
            </p:cNvPicPr>
            <p:nvPr/>
          </p:nvPicPr>
          <p:blipFill rotWithShape="1">
            <a:blip r:embed="rId3"/>
            <a:srcRect l="37826" t="34194" r="12718" b="6260"/>
            <a:stretch/>
          </p:blipFill>
          <p:spPr>
            <a:xfrm>
              <a:off x="3712717" y="855968"/>
              <a:ext cx="7458867" cy="5049078"/>
            </a:xfrm>
            <a:prstGeom prst="rect">
              <a:avLst/>
            </a:prstGeom>
          </p:spPr>
        </p:pic>
        <p:sp>
          <p:nvSpPr>
            <p:cNvPr id="4" name="TextBox 3">
              <a:extLst>
                <a:ext uri="{FF2B5EF4-FFF2-40B4-BE49-F238E27FC236}">
                  <a16:creationId xmlns:a16="http://schemas.microsoft.com/office/drawing/2014/main" id="{7A366525-6BC0-4030-B03D-54C99F9E11A1}"/>
                </a:ext>
              </a:extLst>
            </p:cNvPr>
            <p:cNvSpPr txBox="1"/>
            <p:nvPr/>
          </p:nvSpPr>
          <p:spPr>
            <a:xfrm>
              <a:off x="10376451" y="6063734"/>
              <a:ext cx="503583" cy="369332"/>
            </a:xfrm>
            <a:prstGeom prst="rect">
              <a:avLst/>
            </a:prstGeom>
            <a:noFill/>
          </p:spPr>
          <p:txBody>
            <a:bodyPr wrap="square" rtlCol="0">
              <a:spAutoFit/>
            </a:bodyPr>
            <a:lstStyle/>
            <a:p>
              <a:r>
                <a:rPr lang="en-GB" b="1" dirty="0"/>
                <a:t>[8]</a:t>
              </a:r>
            </a:p>
          </p:txBody>
        </p:sp>
      </p:grpSp>
    </p:spTree>
    <p:extLst>
      <p:ext uri="{BB962C8B-B14F-4D97-AF65-F5344CB8AC3E}">
        <p14:creationId xmlns:p14="http://schemas.microsoft.com/office/powerpoint/2010/main" val="150961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53630A-576F-4A03-968C-39579C5002B0}"/>
              </a:ext>
            </a:extLst>
          </p:cNvPr>
          <p:cNvPicPr>
            <a:picLocks noChangeAspect="1"/>
          </p:cNvPicPr>
          <p:nvPr/>
        </p:nvPicPr>
        <p:blipFill rotWithShape="1">
          <a:blip r:embed="rId2"/>
          <a:srcRect l="13769" t="4754" r="13694" b="10827"/>
          <a:stretch/>
        </p:blipFill>
        <p:spPr>
          <a:xfrm>
            <a:off x="1337792" y="315604"/>
            <a:ext cx="9516416" cy="6226792"/>
          </a:xfrm>
          <a:prstGeom prst="rect">
            <a:avLst/>
          </a:prstGeom>
        </p:spPr>
      </p:pic>
    </p:spTree>
    <p:extLst>
      <p:ext uri="{BB962C8B-B14F-4D97-AF65-F5344CB8AC3E}">
        <p14:creationId xmlns:p14="http://schemas.microsoft.com/office/powerpoint/2010/main" val="220628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smtClean="0"/>
              <a:t>The role of the birth partner in supporting the mother through pregnancy and birth</a:t>
            </a:r>
            <a:endParaRPr lang="en-GB" sz="3200" dirty="0"/>
          </a:p>
        </p:txBody>
      </p:sp>
      <p:sp>
        <p:nvSpPr>
          <p:cNvPr id="3" name="Content Placeholder 2"/>
          <p:cNvSpPr>
            <a:spLocks noGrp="1"/>
          </p:cNvSpPr>
          <p:nvPr>
            <p:ph idx="1"/>
          </p:nvPr>
        </p:nvSpPr>
        <p:spPr>
          <a:xfrm>
            <a:off x="1143000" y="2057399"/>
            <a:ext cx="5026891" cy="4324927"/>
          </a:xfrm>
        </p:spPr>
        <p:txBody>
          <a:bodyPr>
            <a:normAutofit/>
          </a:bodyPr>
          <a:lstStyle/>
          <a:p>
            <a:pPr marL="45720" indent="0">
              <a:buNone/>
            </a:pPr>
            <a:r>
              <a:rPr lang="en-GB" dirty="0" smtClean="0">
                <a:solidFill>
                  <a:srgbClr val="006600"/>
                </a:solidFill>
              </a:rPr>
              <a:t>Birth partner: </a:t>
            </a:r>
            <a:r>
              <a:rPr lang="en-GB" dirty="0" smtClean="0"/>
              <a:t>is someone who supports the mother through pregnancy, by attending antenatal classes, and being present during labour and birth. This could be the father of the baby, the mothers partner, a family member or friend. </a:t>
            </a:r>
          </a:p>
          <a:p>
            <a:pPr marL="45720" indent="0">
              <a:buNone/>
            </a:pPr>
            <a:r>
              <a:rPr lang="en-GB" dirty="0" smtClean="0"/>
              <a:t>During pregnancy, the mother may experience tiredness, sickness and feel emotional, therefore it is beneficial for her to have someone there to help her with daily tasks and offer physical and emotional support. </a:t>
            </a:r>
            <a:endParaRPr lang="en-GB" dirty="0"/>
          </a:p>
        </p:txBody>
      </p:sp>
      <p:pic>
        <p:nvPicPr>
          <p:cNvPr id="1032" name="Picture 8" descr="Birth partners and coronavirus | Labour &amp; birth articles &amp; support | N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0535" y="3212769"/>
            <a:ext cx="4977250" cy="33200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eing a great birth partner – My Expert Midwife"/>
          <p:cNvPicPr>
            <a:picLocks noChangeAspect="1" noChangeArrowheads="1"/>
          </p:cNvPicPr>
          <p:nvPr/>
        </p:nvPicPr>
        <p:blipFill rotWithShape="1">
          <a:blip r:embed="rId3">
            <a:extLst>
              <a:ext uri="{28A0092B-C50C-407E-A947-70E740481C1C}">
                <a14:useLocalDpi xmlns:a14="http://schemas.microsoft.com/office/drawing/2010/main" val="0"/>
              </a:ext>
            </a:extLst>
          </a:blip>
          <a:srcRect l="24625"/>
          <a:stretch/>
        </p:blipFill>
        <p:spPr bwMode="auto">
          <a:xfrm>
            <a:off x="7991388" y="361877"/>
            <a:ext cx="3836397" cy="33910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at is it really like to be a birth partner? | Labour &amp; birth articles &amp;  support | N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5475" y="2315374"/>
            <a:ext cx="3836123" cy="2557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88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2"/>
                                        </p:tgtEl>
                                        <p:attrNameLst>
                                          <p:attrName>style.visibility</p:attrName>
                                        </p:attrNameLst>
                                      </p:cBhvr>
                                      <p:to>
                                        <p:strVal val="visible"/>
                                      </p:to>
                                    </p:set>
                                    <p:anim calcmode="lin" valueType="num">
                                      <p:cBhvr additive="base">
                                        <p:cTn id="13" dur="500" fill="hold"/>
                                        <p:tgtEl>
                                          <p:spTgt spid="1032"/>
                                        </p:tgtEl>
                                        <p:attrNameLst>
                                          <p:attrName>ppt_x</p:attrName>
                                        </p:attrNameLst>
                                      </p:cBhvr>
                                      <p:tavLst>
                                        <p:tav tm="0">
                                          <p:val>
                                            <p:strVal val="#ppt_x"/>
                                          </p:val>
                                        </p:tav>
                                        <p:tav tm="100000">
                                          <p:val>
                                            <p:strVal val="#ppt_x"/>
                                          </p:val>
                                        </p:tav>
                                      </p:tavLst>
                                    </p:anim>
                                    <p:anim calcmode="lin" valueType="num">
                                      <p:cBhvr additive="base">
                                        <p:cTn id="14"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30"/>
                                        </p:tgtEl>
                                        <p:attrNameLst>
                                          <p:attrName>style.visibility</p:attrName>
                                        </p:attrNameLst>
                                      </p:cBhvr>
                                      <p:to>
                                        <p:strVal val="visible"/>
                                      </p:to>
                                    </p:set>
                                    <p:anim calcmode="lin" valueType="num">
                                      <p:cBhvr additive="base">
                                        <p:cTn id="31" dur="500" fill="hold"/>
                                        <p:tgtEl>
                                          <p:spTgt spid="1030"/>
                                        </p:tgtEl>
                                        <p:attrNameLst>
                                          <p:attrName>ppt_x</p:attrName>
                                        </p:attrNameLst>
                                      </p:cBhvr>
                                      <p:tavLst>
                                        <p:tav tm="0">
                                          <p:val>
                                            <p:strVal val="#ppt_x"/>
                                          </p:val>
                                        </p:tav>
                                        <p:tav tm="100000">
                                          <p:val>
                                            <p:strVal val="#ppt_x"/>
                                          </p:val>
                                        </p:tav>
                                      </p:tavLst>
                                    </p:anim>
                                    <p:anim calcmode="lin" valueType="num">
                                      <p:cBhvr additive="base">
                                        <p:cTn id="32"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anim calcmode="lin" valueType="num">
                                      <p:cBhvr additive="base">
                                        <p:cTn id="37" dur="500" fill="hold"/>
                                        <p:tgtEl>
                                          <p:spTgt spid="1028"/>
                                        </p:tgtEl>
                                        <p:attrNameLst>
                                          <p:attrName>ppt_x</p:attrName>
                                        </p:attrNameLst>
                                      </p:cBhvr>
                                      <p:tavLst>
                                        <p:tav tm="0">
                                          <p:val>
                                            <p:strVal val="#ppt_x"/>
                                          </p:val>
                                        </p:tav>
                                        <p:tav tm="100000">
                                          <p:val>
                                            <p:strVal val="#ppt_x"/>
                                          </p:val>
                                        </p:tav>
                                      </p:tavLst>
                                    </p:anim>
                                    <p:anim calcmode="lin" valueType="num">
                                      <p:cBhvr additive="base">
                                        <p:cTn id="3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69454"/>
            <a:ext cx="9875520" cy="1356360"/>
          </a:xfrm>
        </p:spPr>
        <p:txBody>
          <a:bodyPr/>
          <a:lstStyle/>
          <a:p>
            <a:r>
              <a:rPr lang="en-GB" b="1" dirty="0"/>
              <a:t>Midwife</a:t>
            </a:r>
            <a:endParaRPr lang="en-GB" dirty="0"/>
          </a:p>
        </p:txBody>
      </p:sp>
      <p:sp>
        <p:nvSpPr>
          <p:cNvPr id="3" name="Content Placeholder 2"/>
          <p:cNvSpPr>
            <a:spLocks noGrp="1"/>
          </p:cNvSpPr>
          <p:nvPr>
            <p:ph idx="1"/>
          </p:nvPr>
        </p:nvSpPr>
        <p:spPr>
          <a:xfrm>
            <a:off x="1143000" y="1641764"/>
            <a:ext cx="6338455" cy="4038600"/>
          </a:xfrm>
        </p:spPr>
        <p:txBody>
          <a:bodyPr>
            <a:noAutofit/>
          </a:bodyPr>
          <a:lstStyle/>
          <a:p>
            <a:pPr>
              <a:lnSpc>
                <a:spcPct val="100000"/>
              </a:lnSpc>
              <a:spcBef>
                <a:spcPts val="600"/>
              </a:spcBef>
              <a:buClr>
                <a:srgbClr val="006600"/>
              </a:buClr>
              <a:buSzPct val="100000"/>
              <a:buFont typeface="Arial" panose="020B0604020202020204" pitchFamily="34" charset="0"/>
              <a:buChar char="•"/>
            </a:pPr>
            <a:r>
              <a:rPr lang="en-GB" sz="2000" dirty="0" smtClean="0"/>
              <a:t>Midwives are </a:t>
            </a:r>
            <a:r>
              <a:rPr lang="en-GB" sz="2000" dirty="0" smtClean="0">
                <a:solidFill>
                  <a:srgbClr val="006600"/>
                </a:solidFill>
              </a:rPr>
              <a:t>experts in normal pregnancy </a:t>
            </a:r>
            <a:r>
              <a:rPr lang="en-GB" sz="2000" dirty="0" smtClean="0"/>
              <a:t>and birth (vaginal birth without the need of interventions) and </a:t>
            </a:r>
            <a:r>
              <a:rPr lang="en-GB" sz="2000" dirty="0" smtClean="0">
                <a:solidFill>
                  <a:srgbClr val="006600"/>
                </a:solidFill>
              </a:rPr>
              <a:t>provide antenatal care to </a:t>
            </a:r>
            <a:r>
              <a:rPr lang="en-GB" sz="2000" dirty="0">
                <a:solidFill>
                  <a:srgbClr val="006600"/>
                </a:solidFill>
              </a:rPr>
              <a:t>women throughout their pregnancy</a:t>
            </a:r>
            <a:r>
              <a:rPr lang="en-GB" sz="2000" dirty="0"/>
              <a:t>, labour </a:t>
            </a:r>
            <a:r>
              <a:rPr lang="en-GB" sz="2000" dirty="0" smtClean="0"/>
              <a:t>and for up to 28 days after </a:t>
            </a:r>
            <a:r>
              <a:rPr lang="en-GB" sz="2000" dirty="0"/>
              <a:t>the baby is born. </a:t>
            </a:r>
          </a:p>
          <a:p>
            <a:pPr>
              <a:lnSpc>
                <a:spcPct val="100000"/>
              </a:lnSpc>
              <a:spcBef>
                <a:spcPts val="600"/>
              </a:spcBef>
              <a:buClr>
                <a:srgbClr val="006600"/>
              </a:buClr>
              <a:buSzPct val="100000"/>
              <a:buFont typeface="Arial" panose="020B0604020202020204" pitchFamily="34" charset="0"/>
              <a:buChar char="•"/>
            </a:pPr>
            <a:endParaRPr lang="en-GB" sz="600" dirty="0"/>
          </a:p>
          <a:p>
            <a:pPr>
              <a:lnSpc>
                <a:spcPct val="100000"/>
              </a:lnSpc>
              <a:spcBef>
                <a:spcPts val="600"/>
              </a:spcBef>
              <a:buClr>
                <a:srgbClr val="006600"/>
              </a:buClr>
              <a:buSzPct val="100000"/>
              <a:buFont typeface="Arial" panose="020B0604020202020204" pitchFamily="34" charset="0"/>
              <a:buChar char="•"/>
            </a:pPr>
            <a:r>
              <a:rPr lang="en-GB" sz="2000" dirty="0"/>
              <a:t>They are the </a:t>
            </a:r>
            <a:r>
              <a:rPr lang="en-GB" sz="2000" dirty="0">
                <a:solidFill>
                  <a:srgbClr val="006600"/>
                </a:solidFill>
              </a:rPr>
              <a:t>lead health professional </a:t>
            </a:r>
            <a:r>
              <a:rPr lang="en-GB" sz="2000" dirty="0" smtClean="0"/>
              <a:t>for </a:t>
            </a:r>
            <a:r>
              <a:rPr lang="en-GB" sz="2000" dirty="0"/>
              <a:t>the pregnant woman and </a:t>
            </a:r>
            <a:r>
              <a:rPr lang="en-GB" sz="2000" dirty="0" smtClean="0">
                <a:solidFill>
                  <a:srgbClr val="006600"/>
                </a:solidFill>
              </a:rPr>
              <a:t>provide advice</a:t>
            </a:r>
            <a:r>
              <a:rPr lang="en-GB" sz="2000" dirty="0"/>
              <a:t> </a:t>
            </a:r>
            <a:r>
              <a:rPr lang="en-GB" sz="2000" dirty="0" smtClean="0"/>
              <a:t>to </a:t>
            </a:r>
            <a:r>
              <a:rPr lang="en-GB" sz="2000" dirty="0"/>
              <a:t>help the </a:t>
            </a:r>
            <a:r>
              <a:rPr lang="en-GB" sz="2000" dirty="0" smtClean="0"/>
              <a:t>mother make </a:t>
            </a:r>
            <a:r>
              <a:rPr lang="en-GB" sz="2000" dirty="0"/>
              <a:t>informed choices about the options and services available throughout pregnancy. </a:t>
            </a:r>
            <a:endParaRPr lang="en-GB" sz="2000" dirty="0" smtClean="0"/>
          </a:p>
          <a:p>
            <a:pPr>
              <a:lnSpc>
                <a:spcPct val="100000"/>
              </a:lnSpc>
              <a:spcBef>
                <a:spcPts val="600"/>
              </a:spcBef>
              <a:buClr>
                <a:srgbClr val="006600"/>
              </a:buClr>
              <a:buSzPct val="100000"/>
              <a:buFont typeface="Arial" panose="020B0604020202020204" pitchFamily="34" charset="0"/>
              <a:buChar char="•"/>
            </a:pPr>
            <a:endParaRPr lang="en-GB" sz="600" dirty="0"/>
          </a:p>
          <a:p>
            <a:pPr>
              <a:lnSpc>
                <a:spcPct val="100000"/>
              </a:lnSpc>
              <a:spcBef>
                <a:spcPts val="600"/>
              </a:spcBef>
              <a:buClr>
                <a:srgbClr val="006600"/>
              </a:buClr>
              <a:buSzPct val="100000"/>
              <a:buFont typeface="Arial" panose="020B0604020202020204" pitchFamily="34" charset="0"/>
              <a:buChar char="•"/>
            </a:pPr>
            <a:r>
              <a:rPr lang="en-GB" sz="2000" dirty="0" smtClean="0"/>
              <a:t>They </a:t>
            </a:r>
            <a:r>
              <a:rPr lang="en-GB" sz="2000" dirty="0" smtClean="0">
                <a:solidFill>
                  <a:srgbClr val="006600"/>
                </a:solidFill>
              </a:rPr>
              <a:t>provide clinical examinations</a:t>
            </a:r>
            <a:r>
              <a:rPr lang="en-GB" sz="2000" dirty="0" smtClean="0"/>
              <a:t>, </a:t>
            </a:r>
            <a:r>
              <a:rPr lang="en-GB" sz="2000" dirty="0" smtClean="0">
                <a:solidFill>
                  <a:srgbClr val="006600"/>
                </a:solidFill>
              </a:rPr>
              <a:t>identify high-risk pregnancies</a:t>
            </a:r>
            <a:r>
              <a:rPr lang="en-GB" sz="2000" dirty="0" smtClean="0"/>
              <a:t>, </a:t>
            </a:r>
            <a:r>
              <a:rPr lang="en-GB" sz="2000" dirty="0" smtClean="0">
                <a:solidFill>
                  <a:srgbClr val="006600"/>
                </a:solidFill>
              </a:rPr>
              <a:t>support during and after labour</a:t>
            </a:r>
            <a:r>
              <a:rPr lang="en-GB" sz="2000" dirty="0" smtClean="0"/>
              <a:t>, teach new mothers how to feed, bathe and care for their babies.</a:t>
            </a:r>
          </a:p>
          <a:p>
            <a:pPr>
              <a:lnSpc>
                <a:spcPct val="100000"/>
              </a:lnSpc>
              <a:spcBef>
                <a:spcPts val="600"/>
              </a:spcBef>
              <a:buClr>
                <a:srgbClr val="006600"/>
              </a:buClr>
              <a:buSzPct val="100000"/>
              <a:buFont typeface="Arial" panose="020B0604020202020204" pitchFamily="34" charset="0"/>
              <a:buChar char="•"/>
            </a:pPr>
            <a:endParaRPr lang="en-GB" sz="600" dirty="0"/>
          </a:p>
        </p:txBody>
      </p:sp>
      <p:sp>
        <p:nvSpPr>
          <p:cNvPr id="4" name="TextBox 3"/>
          <p:cNvSpPr txBox="1"/>
          <p:nvPr/>
        </p:nvSpPr>
        <p:spPr>
          <a:xfrm>
            <a:off x="8312728" y="840509"/>
            <a:ext cx="3057236" cy="5370701"/>
          </a:xfrm>
          <a:prstGeom prst="rect">
            <a:avLst/>
          </a:prstGeom>
          <a:solidFill>
            <a:schemeClr val="bg1">
              <a:lumMod val="95000"/>
            </a:schemeClr>
          </a:solidFill>
        </p:spPr>
        <p:txBody>
          <a:bodyPr wrap="square" rtlCol="0">
            <a:spAutoFit/>
          </a:bodyPr>
          <a:lstStyle/>
          <a:p>
            <a:pPr marL="45720" indent="0">
              <a:lnSpc>
                <a:spcPct val="100000"/>
              </a:lnSpc>
              <a:spcBef>
                <a:spcPts val="600"/>
              </a:spcBef>
              <a:buClr>
                <a:srgbClr val="006600"/>
              </a:buClr>
              <a:buSzPct val="100000"/>
              <a:buNone/>
            </a:pPr>
            <a:r>
              <a:rPr lang="en-GB" sz="2000" b="1" dirty="0">
                <a:solidFill>
                  <a:srgbClr val="006600"/>
                </a:solidFill>
              </a:rPr>
              <a:t>Three categories</a:t>
            </a:r>
          </a:p>
          <a:p>
            <a:pPr marL="45720" indent="0">
              <a:lnSpc>
                <a:spcPct val="100000"/>
              </a:lnSpc>
              <a:spcBef>
                <a:spcPts val="600"/>
              </a:spcBef>
              <a:buClr>
                <a:srgbClr val="006600"/>
              </a:buClr>
              <a:buSzPct val="100000"/>
              <a:buNone/>
            </a:pPr>
            <a:endParaRPr lang="en-GB" sz="600" dirty="0">
              <a:solidFill>
                <a:srgbClr val="006600"/>
              </a:solidFill>
            </a:endParaRPr>
          </a:p>
          <a:p>
            <a:pPr marL="502920" indent="-457200">
              <a:lnSpc>
                <a:spcPct val="100000"/>
              </a:lnSpc>
              <a:spcBef>
                <a:spcPts val="0"/>
              </a:spcBef>
              <a:buClr>
                <a:srgbClr val="006600"/>
              </a:buClr>
              <a:buSzPct val="100000"/>
              <a:buFont typeface="+mj-lt"/>
              <a:buAutoNum type="arabicPeriod"/>
            </a:pPr>
            <a:r>
              <a:rPr lang="en-GB" sz="2000" dirty="0">
                <a:solidFill>
                  <a:srgbClr val="006600"/>
                </a:solidFill>
              </a:rPr>
              <a:t>Hospital midwives:</a:t>
            </a:r>
            <a:r>
              <a:rPr lang="en-GB" sz="2000" dirty="0"/>
              <a:t> </a:t>
            </a:r>
            <a:r>
              <a:rPr lang="en-GB" sz="2000" dirty="0">
                <a:solidFill>
                  <a:schemeClr val="accent1"/>
                </a:solidFill>
              </a:rPr>
              <a:t>based in hospitals, birth centres and midwife-led </a:t>
            </a:r>
            <a:r>
              <a:rPr lang="en-GB" sz="2000" dirty="0" smtClean="0">
                <a:solidFill>
                  <a:schemeClr val="accent1"/>
                </a:solidFill>
              </a:rPr>
              <a:t>units</a:t>
            </a:r>
          </a:p>
          <a:p>
            <a:pPr marL="45720">
              <a:lnSpc>
                <a:spcPct val="100000"/>
              </a:lnSpc>
              <a:spcBef>
                <a:spcPts val="0"/>
              </a:spcBef>
              <a:buClr>
                <a:srgbClr val="006600"/>
              </a:buClr>
              <a:buSzPct val="100000"/>
            </a:pPr>
            <a:endParaRPr lang="en-GB" sz="600" dirty="0"/>
          </a:p>
          <a:p>
            <a:pPr marL="502920" indent="-457200">
              <a:lnSpc>
                <a:spcPct val="100000"/>
              </a:lnSpc>
              <a:spcBef>
                <a:spcPts val="0"/>
              </a:spcBef>
              <a:buClr>
                <a:srgbClr val="006600"/>
              </a:buClr>
              <a:buSzPct val="100000"/>
              <a:buFont typeface="+mj-lt"/>
              <a:buAutoNum type="arabicPeriod" startAt="2"/>
            </a:pPr>
            <a:r>
              <a:rPr lang="en-GB" sz="2000" dirty="0">
                <a:solidFill>
                  <a:srgbClr val="006600"/>
                </a:solidFill>
              </a:rPr>
              <a:t>Community midwives: </a:t>
            </a:r>
            <a:r>
              <a:rPr lang="en-GB" sz="2000" dirty="0">
                <a:solidFill>
                  <a:schemeClr val="accent1"/>
                </a:solidFill>
              </a:rPr>
              <a:t>see pregnant women at home, attend home births and provide postnatal </a:t>
            </a:r>
            <a:r>
              <a:rPr lang="en-GB" sz="2000" dirty="0" smtClean="0">
                <a:solidFill>
                  <a:schemeClr val="accent1"/>
                </a:solidFill>
              </a:rPr>
              <a:t>care</a:t>
            </a:r>
          </a:p>
          <a:p>
            <a:pPr marL="45720">
              <a:lnSpc>
                <a:spcPct val="100000"/>
              </a:lnSpc>
              <a:spcBef>
                <a:spcPts val="0"/>
              </a:spcBef>
              <a:buClr>
                <a:srgbClr val="006600"/>
              </a:buClr>
              <a:buSzPct val="100000"/>
            </a:pPr>
            <a:endParaRPr lang="en-GB" sz="600" dirty="0"/>
          </a:p>
          <a:p>
            <a:pPr marL="502920" indent="-457200">
              <a:lnSpc>
                <a:spcPct val="100000"/>
              </a:lnSpc>
              <a:spcBef>
                <a:spcPts val="0"/>
              </a:spcBef>
              <a:buClr>
                <a:srgbClr val="006600"/>
              </a:buClr>
              <a:buSzPct val="100000"/>
              <a:buFont typeface="+mj-lt"/>
              <a:buAutoNum type="arabicPeriod" startAt="3"/>
            </a:pPr>
            <a:r>
              <a:rPr lang="en-GB" sz="2000" dirty="0">
                <a:solidFill>
                  <a:srgbClr val="006600"/>
                </a:solidFill>
              </a:rPr>
              <a:t>Independent midwives</a:t>
            </a:r>
            <a:r>
              <a:rPr lang="en-GB" sz="2000" dirty="0"/>
              <a:t>: </a:t>
            </a:r>
            <a:r>
              <a:rPr lang="en-GB" sz="2000" dirty="0">
                <a:solidFill>
                  <a:schemeClr val="accent1"/>
                </a:solidFill>
              </a:rPr>
              <a:t>work privately outside of the NHS</a:t>
            </a:r>
          </a:p>
          <a:p>
            <a:endParaRPr lang="en-GB" sz="2000" dirty="0"/>
          </a:p>
        </p:txBody>
      </p:sp>
      <p:sp>
        <p:nvSpPr>
          <p:cNvPr id="5" name="TextBox 4"/>
          <p:cNvSpPr txBox="1"/>
          <p:nvPr/>
        </p:nvSpPr>
        <p:spPr>
          <a:xfrm>
            <a:off x="7896860" y="2196869"/>
            <a:ext cx="3888971" cy="2308324"/>
          </a:xfrm>
          <a:prstGeom prst="rect">
            <a:avLst/>
          </a:prstGeom>
          <a:solidFill>
            <a:srgbClr val="FFBF61"/>
          </a:solidFill>
        </p:spPr>
        <p:txBody>
          <a:bodyPr wrap="square" rtlCol="0">
            <a:spAutoFit/>
          </a:bodyPr>
          <a:lstStyle/>
          <a:p>
            <a:pPr marL="45720" indent="0">
              <a:buNone/>
            </a:pPr>
            <a:r>
              <a:rPr lang="en-GB" b="1" dirty="0"/>
              <a:t>Watch the following </a:t>
            </a:r>
            <a:r>
              <a:rPr lang="en-GB" b="1" dirty="0" smtClean="0"/>
              <a:t>videos </a:t>
            </a:r>
            <a:r>
              <a:rPr lang="en-GB" b="1" dirty="0"/>
              <a:t>to learn about the role of a midwife:</a:t>
            </a:r>
            <a:endParaRPr lang="en-GB" b="1" dirty="0">
              <a:hlinkClick r:id=""/>
            </a:endParaRPr>
          </a:p>
          <a:p>
            <a:pPr marL="45720" indent="0">
              <a:buNone/>
            </a:pPr>
            <a:endParaRPr lang="en-GB" b="1" dirty="0" smtClean="0">
              <a:hlinkClick r:id=""/>
            </a:endParaRPr>
          </a:p>
          <a:p>
            <a:pPr marL="45720" indent="0">
              <a:buNone/>
            </a:pPr>
            <a:r>
              <a:rPr lang="en-GB" b="1" dirty="0" smtClean="0">
                <a:hlinkClick r:id=""/>
              </a:rPr>
              <a:t>https</a:t>
            </a:r>
            <a:r>
              <a:rPr lang="en-GB" b="1" dirty="0">
                <a:hlinkClick r:id=""/>
              </a:rPr>
              <a:t>://www.youtube.com/watch?v=tvzUbYRwcTk&amp;t=34s</a:t>
            </a:r>
            <a:endParaRPr lang="en-GB" b="1" dirty="0"/>
          </a:p>
          <a:p>
            <a:pPr marL="45720" indent="0">
              <a:buNone/>
            </a:pPr>
            <a:endParaRPr lang="en-GB" b="1" dirty="0" smtClean="0">
              <a:hlinkClick r:id="rId2"/>
            </a:endParaRPr>
          </a:p>
          <a:p>
            <a:pPr marL="45720" indent="0">
              <a:buNone/>
            </a:pPr>
            <a:r>
              <a:rPr lang="en-GB" b="1" dirty="0" smtClean="0">
                <a:hlinkClick r:id="rId2"/>
              </a:rPr>
              <a:t>https</a:t>
            </a:r>
            <a:r>
              <a:rPr lang="en-GB" b="1" dirty="0">
                <a:hlinkClick r:id="rId2"/>
              </a:rPr>
              <a:t>://www.youtube.com/watch?v=Yr7sObI8XGw</a:t>
            </a:r>
            <a:endParaRPr lang="en-GB" b="1" dirty="0"/>
          </a:p>
        </p:txBody>
      </p:sp>
    </p:spTree>
    <p:extLst>
      <p:ext uri="{BB962C8B-B14F-4D97-AF65-F5344CB8AC3E}">
        <p14:creationId xmlns:p14="http://schemas.microsoft.com/office/powerpoint/2010/main" val="53496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ppt_x"/>
                                          </p:val>
                                        </p:tav>
                                        <p:tav tm="100000">
                                          <p:val>
                                            <p:strVal val="#ppt_x"/>
                                          </p:val>
                                        </p:tav>
                                      </p:tavLst>
                                    </p:anim>
                                    <p:anim calcmode="lin" valueType="num">
                                      <p:cBhvr additive="base">
                                        <p:cTn id="3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590204"/>
            <a:ext cx="9875520" cy="1356360"/>
          </a:xfrm>
        </p:spPr>
        <p:txBody>
          <a:bodyPr>
            <a:normAutofit/>
          </a:bodyPr>
          <a:lstStyle/>
          <a:p>
            <a:r>
              <a:rPr lang="en-GB" sz="3200" dirty="0" smtClean="0"/>
              <a:t>Physical support the birthing partner can provide to the mother</a:t>
            </a:r>
            <a:endParaRPr lang="en-GB" sz="3200" dirty="0"/>
          </a:p>
        </p:txBody>
      </p:sp>
      <p:sp>
        <p:nvSpPr>
          <p:cNvPr id="3" name="Content Placeholder 2"/>
          <p:cNvSpPr>
            <a:spLocks noGrp="1"/>
          </p:cNvSpPr>
          <p:nvPr>
            <p:ph idx="1"/>
          </p:nvPr>
        </p:nvSpPr>
        <p:spPr/>
        <p:txBody>
          <a:bodyPr>
            <a:noAutofit/>
          </a:bodyPr>
          <a:lstStyle/>
          <a:p>
            <a:pPr>
              <a:buClr>
                <a:srgbClr val="006600"/>
              </a:buClr>
            </a:pPr>
            <a:r>
              <a:rPr lang="en-GB" dirty="0" smtClean="0"/>
              <a:t>Help the mother during pregnancy by providing practical support with tasks if the mother is feeling tired, such as the grocery shopping, household chores (cooking the dinner, washing the dishes).</a:t>
            </a:r>
          </a:p>
          <a:p>
            <a:pPr marL="45720" indent="0">
              <a:buClr>
                <a:srgbClr val="006600"/>
              </a:buClr>
              <a:buNone/>
            </a:pPr>
            <a:endParaRPr lang="en-GB" sz="600" dirty="0" smtClean="0"/>
          </a:p>
          <a:p>
            <a:pPr>
              <a:buClr>
                <a:srgbClr val="006600"/>
              </a:buClr>
            </a:pPr>
            <a:r>
              <a:rPr lang="en-GB" dirty="0" smtClean="0"/>
              <a:t>Help the mother during labour and birth by massaging the back, shoulders or legs, supporting the mother’s body, timing the contractions, offering drinks, snacks or ice cubes, sponging the mother down and helping the mother to find a comfortable position.</a:t>
            </a:r>
          </a:p>
          <a:p>
            <a:pPr marL="45720" indent="0">
              <a:buClr>
                <a:srgbClr val="006600"/>
              </a:buClr>
              <a:buNone/>
            </a:pPr>
            <a:endParaRPr lang="en-GB" sz="600" dirty="0" smtClean="0"/>
          </a:p>
          <a:p>
            <a:pPr>
              <a:buClr>
                <a:srgbClr val="006600"/>
              </a:buClr>
            </a:pPr>
            <a:r>
              <a:rPr lang="en-GB" dirty="0" smtClean="0"/>
              <a:t>Learning relaxation and breathing techniques alongside the mother. They can encourage the mother to use the techniques by participating alongside her during labour and birth.</a:t>
            </a:r>
            <a:endParaRPr lang="en-GB" dirty="0"/>
          </a:p>
        </p:txBody>
      </p:sp>
    </p:spTree>
    <p:extLst>
      <p:ext uri="{BB962C8B-B14F-4D97-AF65-F5344CB8AC3E}">
        <p14:creationId xmlns:p14="http://schemas.microsoft.com/office/powerpoint/2010/main" val="325067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590204"/>
            <a:ext cx="9875520" cy="1356360"/>
          </a:xfrm>
        </p:spPr>
        <p:txBody>
          <a:bodyPr>
            <a:normAutofit/>
          </a:bodyPr>
          <a:lstStyle/>
          <a:p>
            <a:r>
              <a:rPr lang="en-GB" sz="3200" dirty="0" smtClean="0"/>
              <a:t>Emotional support the birthing partner can provide to the mother</a:t>
            </a:r>
            <a:endParaRPr lang="en-GB" sz="3200" dirty="0"/>
          </a:p>
        </p:txBody>
      </p:sp>
      <p:sp>
        <p:nvSpPr>
          <p:cNvPr id="3" name="Content Placeholder 2"/>
          <p:cNvSpPr>
            <a:spLocks noGrp="1"/>
          </p:cNvSpPr>
          <p:nvPr>
            <p:ph idx="1"/>
          </p:nvPr>
        </p:nvSpPr>
        <p:spPr>
          <a:xfrm>
            <a:off x="1145649" y="2288310"/>
            <a:ext cx="9872871" cy="4038600"/>
          </a:xfrm>
        </p:spPr>
        <p:txBody>
          <a:bodyPr>
            <a:noAutofit/>
          </a:bodyPr>
          <a:lstStyle/>
          <a:p>
            <a:pPr>
              <a:buClr>
                <a:srgbClr val="006600"/>
              </a:buClr>
            </a:pPr>
            <a:r>
              <a:rPr lang="en-GB" dirty="0" smtClean="0"/>
              <a:t>Be emotionally supportive if the mother is anxious about coping with birth.</a:t>
            </a:r>
          </a:p>
          <a:p>
            <a:pPr marL="45720" indent="0">
              <a:buClr>
                <a:srgbClr val="006600"/>
              </a:buClr>
              <a:buNone/>
            </a:pPr>
            <a:endParaRPr lang="en-GB" sz="600" dirty="0" smtClean="0"/>
          </a:p>
          <a:p>
            <a:pPr>
              <a:buClr>
                <a:srgbClr val="006600"/>
              </a:buClr>
            </a:pPr>
            <a:r>
              <a:rPr lang="en-GB" dirty="0" smtClean="0"/>
              <a:t>Help the mother during labour and birth by giving encouragement, talking or finding ways to pass the time and making sure health professionals are aware of the birthing plan.</a:t>
            </a:r>
          </a:p>
          <a:p>
            <a:pPr marL="45720" indent="0">
              <a:buClr>
                <a:srgbClr val="006600"/>
              </a:buClr>
              <a:buNone/>
            </a:pPr>
            <a:endParaRPr lang="en-GB" sz="600" dirty="0" smtClean="0"/>
          </a:p>
          <a:p>
            <a:pPr>
              <a:buClr>
                <a:srgbClr val="006600"/>
              </a:buClr>
            </a:pPr>
            <a:r>
              <a:rPr lang="en-GB" dirty="0" smtClean="0"/>
              <a:t>Helping with arrangements at home such as arranging childcare for older siblings when a mother goes into labour.</a:t>
            </a:r>
            <a:endParaRPr lang="en-GB" dirty="0"/>
          </a:p>
        </p:txBody>
      </p:sp>
    </p:spTree>
    <p:extLst>
      <p:ext uri="{BB962C8B-B14F-4D97-AF65-F5344CB8AC3E}">
        <p14:creationId xmlns:p14="http://schemas.microsoft.com/office/powerpoint/2010/main" val="192470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F005A-35BC-4921-A2CE-620A8435041A}"/>
              </a:ext>
            </a:extLst>
          </p:cNvPr>
          <p:cNvSpPr>
            <a:spLocks noGrp="1"/>
          </p:cNvSpPr>
          <p:nvPr>
            <p:ph type="title"/>
          </p:nvPr>
        </p:nvSpPr>
        <p:spPr/>
        <p:txBody>
          <a:bodyPr/>
          <a:lstStyle/>
          <a:p>
            <a:r>
              <a:rPr lang="en-GB" b="1" dirty="0"/>
              <a:t>Pain relief</a:t>
            </a:r>
          </a:p>
        </p:txBody>
      </p:sp>
      <p:sp>
        <p:nvSpPr>
          <p:cNvPr id="3" name="Content Placeholder 2">
            <a:extLst>
              <a:ext uri="{FF2B5EF4-FFF2-40B4-BE49-F238E27FC236}">
                <a16:creationId xmlns:a16="http://schemas.microsoft.com/office/drawing/2014/main" id="{E7EA6A87-5EA6-464F-A1AB-35ECF02471F1}"/>
              </a:ext>
            </a:extLst>
          </p:cNvPr>
          <p:cNvSpPr>
            <a:spLocks noGrp="1"/>
          </p:cNvSpPr>
          <p:nvPr>
            <p:ph idx="1"/>
          </p:nvPr>
        </p:nvSpPr>
        <p:spPr>
          <a:xfrm>
            <a:off x="1143000" y="2057400"/>
            <a:ext cx="4936435" cy="4038600"/>
          </a:xfrm>
        </p:spPr>
        <p:txBody>
          <a:bodyPr/>
          <a:lstStyle/>
          <a:p>
            <a:pPr marL="45720" indent="0">
              <a:buNone/>
            </a:pPr>
            <a:r>
              <a:rPr lang="en-GB" dirty="0" smtClean="0"/>
              <a:t>There are different types of pain relief that a mother can receive during labour and the birth of the baby.</a:t>
            </a:r>
          </a:p>
          <a:p>
            <a:pPr marL="45720" indent="0">
              <a:buNone/>
            </a:pPr>
            <a:endParaRPr lang="en-GB" sz="600" dirty="0" smtClean="0"/>
          </a:p>
          <a:p>
            <a:pPr marL="45720" indent="0">
              <a:buNone/>
            </a:pPr>
            <a:r>
              <a:rPr lang="en-GB" dirty="0" smtClean="0"/>
              <a:t>Each method has its advantages and disadvantages so the mother should learn about these options during pregnancy, so that she can make decisions about pain relief in her birthing plan.</a:t>
            </a:r>
            <a:endParaRPr lang="en-GB" dirty="0"/>
          </a:p>
        </p:txBody>
      </p:sp>
      <p:pic>
        <p:nvPicPr>
          <p:cNvPr id="2050" name="Picture 2" descr="The Telegraph might call painful childbirth a 'myth', but the idea that  positive thinking has a big effect on labour is unscientific | The  Independent | The Independ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7980" y="1965960"/>
            <a:ext cx="5212483" cy="3909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69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 calcmode="lin" valueType="num">
                                      <p:cBhvr additive="base">
                                        <p:cTn id="25" dur="500" fill="hold"/>
                                        <p:tgtEl>
                                          <p:spTgt spid="2050"/>
                                        </p:tgtEl>
                                        <p:attrNameLst>
                                          <p:attrName>ppt_x</p:attrName>
                                        </p:attrNameLst>
                                      </p:cBhvr>
                                      <p:tavLst>
                                        <p:tav tm="0">
                                          <p:val>
                                            <p:strVal val="#ppt_x"/>
                                          </p:val>
                                        </p:tav>
                                        <p:tav tm="100000">
                                          <p:val>
                                            <p:strVal val="#ppt_x"/>
                                          </p:val>
                                        </p:tav>
                                      </p:tavLst>
                                    </p:anim>
                                    <p:anim calcmode="lin" valueType="num">
                                      <p:cBhvr additive="base">
                                        <p:cTn id="26"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CD22F-35C1-47FF-BC92-B709A3851409}"/>
              </a:ext>
            </a:extLst>
          </p:cNvPr>
          <p:cNvSpPr>
            <a:spLocks noGrp="1"/>
          </p:cNvSpPr>
          <p:nvPr>
            <p:ph type="title"/>
          </p:nvPr>
        </p:nvSpPr>
        <p:spPr/>
        <p:txBody>
          <a:bodyPr/>
          <a:lstStyle/>
          <a:p>
            <a:r>
              <a:rPr lang="en-GB" dirty="0"/>
              <a:t>Epidural anaesthetic</a:t>
            </a:r>
          </a:p>
        </p:txBody>
      </p:sp>
      <p:sp>
        <p:nvSpPr>
          <p:cNvPr id="3" name="Content Placeholder 2">
            <a:extLst>
              <a:ext uri="{FF2B5EF4-FFF2-40B4-BE49-F238E27FC236}">
                <a16:creationId xmlns:a16="http://schemas.microsoft.com/office/drawing/2014/main" id="{F447DAFB-87B3-4654-A9C3-CE4B6443F353}"/>
              </a:ext>
            </a:extLst>
          </p:cNvPr>
          <p:cNvSpPr>
            <a:spLocks noGrp="1"/>
          </p:cNvSpPr>
          <p:nvPr>
            <p:ph idx="1"/>
          </p:nvPr>
        </p:nvSpPr>
        <p:spPr>
          <a:xfrm>
            <a:off x="1143000" y="2085108"/>
            <a:ext cx="5544127" cy="4038600"/>
          </a:xfrm>
        </p:spPr>
        <p:txBody>
          <a:bodyPr/>
          <a:lstStyle/>
          <a:p>
            <a:pPr marL="45720" indent="0">
              <a:buNone/>
            </a:pPr>
            <a:r>
              <a:rPr lang="en-GB" dirty="0" smtClean="0">
                <a:solidFill>
                  <a:srgbClr val="006600"/>
                </a:solidFill>
              </a:rPr>
              <a:t>An epidural is a local anaesthetic that numbs the nerves that carry the pain impulses from the birth canal to the brain.</a:t>
            </a:r>
          </a:p>
          <a:p>
            <a:pPr marL="45720" indent="0">
              <a:buNone/>
            </a:pPr>
            <a:r>
              <a:rPr lang="en-GB" dirty="0" smtClean="0">
                <a:solidFill>
                  <a:srgbClr val="006600"/>
                </a:solidFill>
              </a:rPr>
              <a:t> </a:t>
            </a:r>
          </a:p>
          <a:p>
            <a:pPr marL="45720" indent="0">
              <a:buNone/>
            </a:pPr>
            <a:r>
              <a:rPr lang="en-GB" dirty="0" smtClean="0"/>
              <a:t>It can provide total pain relief, but it is not always 100% effective. </a:t>
            </a:r>
          </a:p>
          <a:p>
            <a:pPr marL="45720" indent="0">
              <a:buNone/>
            </a:pPr>
            <a:endParaRPr lang="en-GB" dirty="0" smtClean="0"/>
          </a:p>
          <a:p>
            <a:pPr marL="45720" indent="0">
              <a:buNone/>
            </a:pPr>
            <a:r>
              <a:rPr lang="en-GB" dirty="0" smtClean="0">
                <a:solidFill>
                  <a:srgbClr val="006600"/>
                </a:solidFill>
              </a:rPr>
              <a:t>It is often used when a mother is experiencing a very long or painful labour, or when a mother becomes distressed. </a:t>
            </a:r>
            <a:endParaRPr lang="en-GB" dirty="0">
              <a:solidFill>
                <a:srgbClr val="006600"/>
              </a:solidFill>
            </a:endParaRPr>
          </a:p>
        </p:txBody>
      </p:sp>
      <p:pic>
        <p:nvPicPr>
          <p:cNvPr id="3074" name="Picture 2" descr="Epidural: What It Is, Procedure, Risks &amp; Side Effec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6361" y="2057400"/>
            <a:ext cx="5233828" cy="3598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64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074"/>
                                        </p:tgtEl>
                                        <p:attrNameLst>
                                          <p:attrName>style.visibility</p:attrName>
                                        </p:attrNameLst>
                                      </p:cBhvr>
                                      <p:to>
                                        <p:strVal val="visible"/>
                                      </p:to>
                                    </p:set>
                                    <p:anim calcmode="lin" valueType="num">
                                      <p:cBhvr additive="base">
                                        <p:cTn id="37" dur="500" fill="hold"/>
                                        <p:tgtEl>
                                          <p:spTgt spid="3074"/>
                                        </p:tgtEl>
                                        <p:attrNameLst>
                                          <p:attrName>ppt_x</p:attrName>
                                        </p:attrNameLst>
                                      </p:cBhvr>
                                      <p:tavLst>
                                        <p:tav tm="0">
                                          <p:val>
                                            <p:strVal val="#ppt_x"/>
                                          </p:val>
                                        </p:tav>
                                        <p:tav tm="100000">
                                          <p:val>
                                            <p:strVal val="#ppt_x"/>
                                          </p:val>
                                        </p:tav>
                                      </p:tavLst>
                                    </p:anim>
                                    <p:anim calcmode="lin" valueType="num">
                                      <p:cBhvr additive="base">
                                        <p:cTn id="3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Epidural</a:t>
            </a:r>
            <a:endParaRPr lang="en-GB" dirty="0"/>
          </a:p>
        </p:txBody>
      </p:sp>
      <p:sp>
        <p:nvSpPr>
          <p:cNvPr id="3" name="Content Placeholder 2"/>
          <p:cNvSpPr>
            <a:spLocks noGrp="1"/>
          </p:cNvSpPr>
          <p:nvPr>
            <p:ph idx="1"/>
          </p:nvPr>
        </p:nvSpPr>
        <p:spPr/>
        <p:txBody>
          <a:bodyPr/>
          <a:lstStyle/>
          <a:p>
            <a:pPr marL="45720" indent="0">
              <a:buNone/>
            </a:pPr>
            <a:r>
              <a:rPr lang="en-GB" b="1" dirty="0">
                <a:solidFill>
                  <a:srgbClr val="006600"/>
                </a:solidFill>
              </a:rPr>
              <a:t>An epidural can only be given by an anaesthetist in </a:t>
            </a:r>
            <a:r>
              <a:rPr lang="en-GB" b="1" dirty="0" smtClean="0">
                <a:solidFill>
                  <a:srgbClr val="006600"/>
                </a:solidFill>
              </a:rPr>
              <a:t>hospital:</a:t>
            </a:r>
          </a:p>
          <a:p>
            <a:r>
              <a:rPr lang="en-GB" dirty="0" smtClean="0"/>
              <a:t>The mother lies on her side or sits curled up.</a:t>
            </a:r>
          </a:p>
          <a:p>
            <a:r>
              <a:rPr lang="en-GB" dirty="0" smtClean="0"/>
              <a:t>Local anaesthetic is used to numb the back, then a needle is inserted.</a:t>
            </a:r>
          </a:p>
          <a:p>
            <a:r>
              <a:rPr lang="en-GB" dirty="0" smtClean="0"/>
              <a:t>A tube passes through the needle into the back, near the nerves that carry pain impulses from the uterus.</a:t>
            </a:r>
          </a:p>
          <a:p>
            <a:r>
              <a:rPr lang="en-GB" dirty="0" smtClean="0"/>
              <a:t>Drugs, usually a mixture of local anaesthetic and opioid, are administered through this tube.</a:t>
            </a:r>
          </a:p>
          <a:p>
            <a:r>
              <a:rPr lang="en-GB" dirty="0" smtClean="0"/>
              <a:t>It takes about 10 minutes to administer an epidural and up to another 15 minutes for it to work. It can then be topped up if necessary. </a:t>
            </a:r>
            <a:endParaRPr lang="en-GB" dirty="0"/>
          </a:p>
        </p:txBody>
      </p:sp>
    </p:spTree>
    <p:extLst>
      <p:ext uri="{BB962C8B-B14F-4D97-AF65-F5344CB8AC3E}">
        <p14:creationId xmlns:p14="http://schemas.microsoft.com/office/powerpoint/2010/main" val="160132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Epidural</a:t>
            </a:r>
            <a:endParaRPr lang="en-GB" dirty="0"/>
          </a:p>
        </p:txBody>
      </p:sp>
      <p:sp>
        <p:nvSpPr>
          <p:cNvPr id="3" name="Content Placeholder 2"/>
          <p:cNvSpPr>
            <a:spLocks noGrp="1"/>
          </p:cNvSpPr>
          <p:nvPr>
            <p:ph idx="1"/>
          </p:nvPr>
        </p:nvSpPr>
        <p:spPr/>
        <p:txBody>
          <a:bodyPr>
            <a:normAutofit fontScale="92500" lnSpcReduction="10000"/>
          </a:bodyPr>
          <a:lstStyle/>
          <a:p>
            <a:pPr marL="45720" indent="0">
              <a:buNone/>
            </a:pPr>
            <a:r>
              <a:rPr lang="en-GB" dirty="0" smtClean="0">
                <a:solidFill>
                  <a:srgbClr val="006600"/>
                </a:solidFill>
              </a:rPr>
              <a:t>An epidural does not usually cause sickness or drowsiness, but the mother’s contractions and the baby’s heart rate will need to be continuously monitored.</a:t>
            </a:r>
          </a:p>
          <a:p>
            <a:pPr marL="45720" indent="0">
              <a:buNone/>
            </a:pPr>
            <a:r>
              <a:rPr lang="en-GB" sz="600" dirty="0" smtClean="0">
                <a:solidFill>
                  <a:srgbClr val="006600"/>
                </a:solidFill>
              </a:rPr>
              <a:t> </a:t>
            </a:r>
          </a:p>
          <a:p>
            <a:pPr marL="45720" indent="0">
              <a:buNone/>
            </a:pPr>
            <a:r>
              <a:rPr lang="en-GB" b="1" dirty="0" smtClean="0">
                <a:solidFill>
                  <a:srgbClr val="006600"/>
                </a:solidFill>
              </a:rPr>
              <a:t>Possible side effects include:</a:t>
            </a:r>
          </a:p>
          <a:p>
            <a:pPr>
              <a:buClr>
                <a:srgbClr val="006600"/>
              </a:buClr>
            </a:pPr>
            <a:r>
              <a:rPr lang="en-GB" dirty="0" smtClean="0"/>
              <a:t>Legs feeling heavy</a:t>
            </a:r>
          </a:p>
          <a:p>
            <a:pPr>
              <a:buClr>
                <a:srgbClr val="006600"/>
              </a:buClr>
            </a:pPr>
            <a:r>
              <a:rPr lang="en-GB" dirty="0" smtClean="0"/>
              <a:t>BP dropping (this is rare)</a:t>
            </a:r>
          </a:p>
          <a:p>
            <a:pPr>
              <a:buClr>
                <a:srgbClr val="006600"/>
              </a:buClr>
            </a:pPr>
            <a:r>
              <a:rPr lang="en-GB" dirty="0" smtClean="0"/>
              <a:t>Prolonged second stage of labour as contractions may not be felt, leading to increased likelihood of assisted delivery</a:t>
            </a:r>
          </a:p>
          <a:p>
            <a:pPr>
              <a:buClr>
                <a:srgbClr val="006600"/>
              </a:buClr>
            </a:pPr>
            <a:r>
              <a:rPr lang="en-GB" dirty="0" smtClean="0"/>
              <a:t>Difficulty passing urine</a:t>
            </a:r>
          </a:p>
          <a:p>
            <a:pPr>
              <a:buClr>
                <a:srgbClr val="006600"/>
              </a:buClr>
            </a:pPr>
            <a:r>
              <a:rPr lang="en-GB" dirty="0" smtClean="0"/>
              <a:t>A headache (this can be treated)</a:t>
            </a:r>
          </a:p>
          <a:p>
            <a:pPr>
              <a:buClr>
                <a:srgbClr val="006600"/>
              </a:buClr>
            </a:pPr>
            <a:r>
              <a:rPr lang="en-GB" dirty="0" smtClean="0"/>
              <a:t>A sore back for a day or two afterwards</a:t>
            </a:r>
            <a:endParaRPr lang="en-GB" dirty="0"/>
          </a:p>
        </p:txBody>
      </p:sp>
    </p:spTree>
    <p:extLst>
      <p:ext uri="{BB962C8B-B14F-4D97-AF65-F5344CB8AC3E}">
        <p14:creationId xmlns:p14="http://schemas.microsoft.com/office/powerpoint/2010/main" val="88598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 calcmode="lin" valueType="num">
                                      <p:cBhvr additive="base">
                                        <p:cTn id="6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0EC80-D7AB-45B3-B33C-3FED6FF9B5A2}"/>
              </a:ext>
            </a:extLst>
          </p:cNvPr>
          <p:cNvSpPr>
            <a:spLocks noGrp="1"/>
          </p:cNvSpPr>
          <p:nvPr>
            <p:ph type="title"/>
          </p:nvPr>
        </p:nvSpPr>
        <p:spPr/>
        <p:txBody>
          <a:bodyPr/>
          <a:lstStyle/>
          <a:p>
            <a:r>
              <a:rPr lang="en-GB" dirty="0"/>
              <a:t>Entonox (gas and air)</a:t>
            </a:r>
          </a:p>
        </p:txBody>
      </p:sp>
      <p:sp>
        <p:nvSpPr>
          <p:cNvPr id="3" name="Content Placeholder 2">
            <a:extLst>
              <a:ext uri="{FF2B5EF4-FFF2-40B4-BE49-F238E27FC236}">
                <a16:creationId xmlns:a16="http://schemas.microsoft.com/office/drawing/2014/main" id="{35D0C7AB-8B20-4613-A725-1960D4D0186E}"/>
              </a:ext>
            </a:extLst>
          </p:cNvPr>
          <p:cNvSpPr>
            <a:spLocks noGrp="1"/>
          </p:cNvSpPr>
          <p:nvPr>
            <p:ph idx="1"/>
          </p:nvPr>
        </p:nvSpPr>
        <p:spPr>
          <a:xfrm>
            <a:off x="1142999" y="1965960"/>
            <a:ext cx="9875521" cy="4038600"/>
          </a:xfrm>
        </p:spPr>
        <p:txBody>
          <a:bodyPr>
            <a:noAutofit/>
          </a:bodyPr>
          <a:lstStyle/>
          <a:p>
            <a:pPr marL="45720" indent="0">
              <a:buNone/>
            </a:pPr>
            <a:r>
              <a:rPr lang="en-GB" dirty="0" smtClean="0">
                <a:solidFill>
                  <a:srgbClr val="006600"/>
                </a:solidFill>
              </a:rPr>
              <a:t>This is a mixture of oxygen and nitrous oxide gas. It does not remove all the pain, but it can help to reduce it. </a:t>
            </a:r>
          </a:p>
          <a:p>
            <a:pPr marL="45720" indent="0">
              <a:buNone/>
            </a:pPr>
            <a:endParaRPr lang="en-GB" sz="600" dirty="0" smtClean="0">
              <a:solidFill>
                <a:srgbClr val="006600"/>
              </a:solidFill>
            </a:endParaRPr>
          </a:p>
          <a:p>
            <a:pPr>
              <a:buClr>
                <a:srgbClr val="006600"/>
              </a:buClr>
            </a:pPr>
            <a:r>
              <a:rPr lang="en-GB" dirty="0" smtClean="0"/>
              <a:t>Mothers breathe in the gas and air through a mask or mouthpiece which they hold themselves – this gives them a sense of control.</a:t>
            </a:r>
          </a:p>
          <a:p>
            <a:pPr>
              <a:buClr>
                <a:srgbClr val="006600"/>
              </a:buClr>
            </a:pPr>
            <a:r>
              <a:rPr lang="en-GB" dirty="0" smtClean="0"/>
              <a:t>It works within about 20 seconds, so a deep slow breath will be taken as a contraction begins.</a:t>
            </a:r>
          </a:p>
          <a:p>
            <a:pPr>
              <a:buClr>
                <a:srgbClr val="006600"/>
              </a:buClr>
            </a:pPr>
            <a:r>
              <a:rPr lang="en-GB" dirty="0" smtClean="0"/>
              <a:t>There may be a light-headed sensation and some mothers decide to stop using it as they may feel sick, sleepy or unable to concentrate.</a:t>
            </a:r>
          </a:p>
          <a:p>
            <a:pPr>
              <a:buClr>
                <a:srgbClr val="006600"/>
              </a:buClr>
            </a:pPr>
            <a:r>
              <a:rPr lang="en-GB" dirty="0" smtClean="0"/>
              <a:t>A painkilling injection can be given alongside if this pain relief is not sufficient.</a:t>
            </a:r>
            <a:endParaRPr lang="en-GB" dirty="0"/>
          </a:p>
        </p:txBody>
      </p:sp>
      <p:pic>
        <p:nvPicPr>
          <p:cNvPr id="6" name="Picture 2" descr="Entonox During Hospital Procedures - Information for Patients | Hull  University Teaching Hospitals NHS Tru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1890" y="1868603"/>
            <a:ext cx="3378208" cy="4334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01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0D5DC-0C74-4108-917B-6B8F6A5425D9}"/>
              </a:ext>
            </a:extLst>
          </p:cNvPr>
          <p:cNvSpPr>
            <a:spLocks noGrp="1"/>
          </p:cNvSpPr>
          <p:nvPr>
            <p:ph type="title"/>
          </p:nvPr>
        </p:nvSpPr>
        <p:spPr/>
        <p:txBody>
          <a:bodyPr/>
          <a:lstStyle/>
          <a:p>
            <a:r>
              <a:rPr lang="en-GB" dirty="0"/>
              <a:t>Pethidine</a:t>
            </a:r>
          </a:p>
        </p:txBody>
      </p:sp>
      <p:sp>
        <p:nvSpPr>
          <p:cNvPr id="3" name="Content Placeholder 2">
            <a:extLst>
              <a:ext uri="{FF2B5EF4-FFF2-40B4-BE49-F238E27FC236}">
                <a16:creationId xmlns:a16="http://schemas.microsoft.com/office/drawing/2014/main" id="{A9455C56-AB55-48D6-B477-47B4868FED54}"/>
              </a:ext>
            </a:extLst>
          </p:cNvPr>
          <p:cNvSpPr>
            <a:spLocks noGrp="1"/>
          </p:cNvSpPr>
          <p:nvPr>
            <p:ph idx="1"/>
          </p:nvPr>
        </p:nvSpPr>
        <p:spPr>
          <a:xfrm>
            <a:off x="1143000" y="1865745"/>
            <a:ext cx="6310745" cy="4775199"/>
          </a:xfrm>
        </p:spPr>
        <p:txBody>
          <a:bodyPr>
            <a:normAutofit/>
          </a:bodyPr>
          <a:lstStyle/>
          <a:p>
            <a:pPr>
              <a:buClr>
                <a:srgbClr val="006600"/>
              </a:buClr>
              <a:buFont typeface="Arial" panose="020B0604020202020204" pitchFamily="34" charset="0"/>
              <a:buChar char="•"/>
            </a:pPr>
            <a:r>
              <a:rPr lang="en-GB" dirty="0" smtClean="0">
                <a:solidFill>
                  <a:srgbClr val="006600"/>
                </a:solidFill>
              </a:rPr>
              <a:t>Pethidine is an opiate-based drug which is given via an injection into the thigh or buttock. </a:t>
            </a:r>
            <a:r>
              <a:rPr lang="en-GB" dirty="0" smtClean="0"/>
              <a:t>It quickly makes the mother feel relaxed because it causes the muscles to relax. </a:t>
            </a:r>
          </a:p>
          <a:p>
            <a:pPr>
              <a:buClr>
                <a:srgbClr val="006600"/>
              </a:buClr>
              <a:buFont typeface="Arial" panose="020B0604020202020204" pitchFamily="34" charset="0"/>
              <a:buChar char="•"/>
            </a:pPr>
            <a:r>
              <a:rPr lang="en-GB" dirty="0" smtClean="0"/>
              <a:t>This makes pain more tolerable, but it does not take it away altogether. It tends to be used in early labour because it can help the mother to settle and rest.</a:t>
            </a:r>
          </a:p>
          <a:p>
            <a:pPr>
              <a:buClr>
                <a:srgbClr val="006600"/>
              </a:buClr>
              <a:buFont typeface="Arial" panose="020B0604020202020204" pitchFamily="34" charset="0"/>
              <a:buChar char="•"/>
            </a:pPr>
            <a:r>
              <a:rPr lang="en-GB" dirty="0" smtClean="0"/>
              <a:t>It cannot be used too close to birth because the mother might not be alert enough and it could also cause the baby to become sleepy. This could negatively affect feeding and even breathing. It can also cause some mithers to feel sick or disorientated. </a:t>
            </a:r>
          </a:p>
        </p:txBody>
      </p:sp>
      <p:pic>
        <p:nvPicPr>
          <p:cNvPr id="5122" name="Picture 2" descr="Pethidine - BabyCentre UK"/>
          <p:cNvPicPr>
            <a:picLocks noChangeAspect="1" noChangeArrowheads="1"/>
          </p:cNvPicPr>
          <p:nvPr/>
        </p:nvPicPr>
        <p:blipFill rotWithShape="1">
          <a:blip r:embed="rId2">
            <a:extLst>
              <a:ext uri="{28A0092B-C50C-407E-A947-70E740481C1C}">
                <a14:useLocalDpi xmlns:a14="http://schemas.microsoft.com/office/drawing/2010/main" val="0"/>
              </a:ext>
            </a:extLst>
          </a:blip>
          <a:srcRect r="12171"/>
          <a:stretch/>
        </p:blipFill>
        <p:spPr bwMode="auto">
          <a:xfrm>
            <a:off x="7535503" y="1965960"/>
            <a:ext cx="4259333" cy="3639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04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 calcmode="lin" valueType="num">
                                      <p:cBhvr additive="base">
                                        <p:cTn id="13" dur="500" fill="hold"/>
                                        <p:tgtEl>
                                          <p:spTgt spid="5122"/>
                                        </p:tgtEl>
                                        <p:attrNameLst>
                                          <p:attrName>ppt_x</p:attrName>
                                        </p:attrNameLst>
                                      </p:cBhvr>
                                      <p:tavLst>
                                        <p:tav tm="0">
                                          <p:val>
                                            <p:strVal val="#ppt_x"/>
                                          </p:val>
                                        </p:tav>
                                        <p:tav tm="100000">
                                          <p:val>
                                            <p:strVal val="#ppt_x"/>
                                          </p:val>
                                        </p:tav>
                                      </p:tavLst>
                                    </p:anim>
                                    <p:anim calcmode="lin" valueType="num">
                                      <p:cBhvr additive="base">
                                        <p:cTn id="14"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F5F7C-0D00-4239-906B-7E875B30F41A}"/>
              </a:ext>
            </a:extLst>
          </p:cNvPr>
          <p:cNvSpPr>
            <a:spLocks noGrp="1"/>
          </p:cNvSpPr>
          <p:nvPr>
            <p:ph type="title"/>
          </p:nvPr>
        </p:nvSpPr>
        <p:spPr/>
        <p:txBody>
          <a:bodyPr/>
          <a:lstStyle/>
          <a:p>
            <a:r>
              <a:rPr lang="en-GB" dirty="0"/>
              <a:t>TENS</a:t>
            </a:r>
          </a:p>
        </p:txBody>
      </p:sp>
      <p:sp>
        <p:nvSpPr>
          <p:cNvPr id="3" name="Content Placeholder 2">
            <a:extLst>
              <a:ext uri="{FF2B5EF4-FFF2-40B4-BE49-F238E27FC236}">
                <a16:creationId xmlns:a16="http://schemas.microsoft.com/office/drawing/2014/main" id="{ED9370BD-B21C-4192-B817-28B59344A9CA}"/>
              </a:ext>
            </a:extLst>
          </p:cNvPr>
          <p:cNvSpPr>
            <a:spLocks noGrp="1"/>
          </p:cNvSpPr>
          <p:nvPr>
            <p:ph idx="1"/>
          </p:nvPr>
        </p:nvSpPr>
        <p:spPr/>
        <p:txBody>
          <a:bodyPr>
            <a:normAutofit lnSpcReduction="10000"/>
          </a:bodyPr>
          <a:lstStyle/>
          <a:p>
            <a:pPr marL="45720" indent="0">
              <a:buNone/>
            </a:pPr>
            <a:r>
              <a:rPr lang="en-GB" dirty="0" smtClean="0">
                <a:solidFill>
                  <a:srgbClr val="006600"/>
                </a:solidFill>
              </a:rPr>
              <a:t>TENS stands for ‘transcutaneous electrical nerve stimulation’. A TENS machine is a small device that has leads connected to sticky pads called electrodes.</a:t>
            </a:r>
          </a:p>
          <a:p>
            <a:pPr>
              <a:buClr>
                <a:srgbClr val="006600"/>
              </a:buClr>
              <a:buFont typeface="Arial" panose="020B0604020202020204" pitchFamily="34" charset="0"/>
              <a:buChar char="•"/>
            </a:pPr>
            <a:r>
              <a:rPr lang="en-GB" dirty="0" smtClean="0"/>
              <a:t>The electrodes are attached to the mother’s skin which deliver small electrical impulses. This gives a tingling sensation. </a:t>
            </a:r>
          </a:p>
          <a:p>
            <a:pPr>
              <a:buClr>
                <a:srgbClr val="006600"/>
              </a:buClr>
              <a:buFont typeface="Arial" panose="020B0604020202020204" pitchFamily="34" charset="0"/>
              <a:buChar char="•"/>
            </a:pPr>
            <a:r>
              <a:rPr lang="en-GB" dirty="0" smtClean="0"/>
              <a:t>The impulses reduce the pain signals going to the spinal cord and brain, which relieves the pain and relaxes the muscles.</a:t>
            </a:r>
          </a:p>
          <a:p>
            <a:pPr>
              <a:buClr>
                <a:srgbClr val="006600"/>
              </a:buClr>
              <a:buFont typeface="Arial" panose="020B0604020202020204" pitchFamily="34" charset="0"/>
              <a:buChar char="•"/>
            </a:pPr>
            <a:r>
              <a:rPr lang="en-GB" dirty="0" smtClean="0"/>
              <a:t>It is possible that the electrical impulses also stimulate the production of endorphins – the body’s natural painkillers’.</a:t>
            </a:r>
          </a:p>
          <a:p>
            <a:pPr>
              <a:buClr>
                <a:srgbClr val="006600"/>
              </a:buClr>
              <a:buFont typeface="Arial" panose="020B0604020202020204" pitchFamily="34" charset="0"/>
              <a:buChar char="•"/>
            </a:pPr>
            <a:r>
              <a:rPr lang="en-GB" dirty="0" smtClean="0"/>
              <a:t>It should not be used if the mother has: a pacemaker, type of electrical or metal implant, epilepsy, heart problem or in early stages of pregnancy.  </a:t>
            </a:r>
            <a:endParaRPr lang="en-GB" dirty="0"/>
          </a:p>
        </p:txBody>
      </p:sp>
    </p:spTree>
    <p:extLst>
      <p:ext uri="{BB962C8B-B14F-4D97-AF65-F5344CB8AC3E}">
        <p14:creationId xmlns:p14="http://schemas.microsoft.com/office/powerpoint/2010/main" val="124385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CC985-F4EC-4F27-A5F7-B4AFC0C76B00}"/>
              </a:ext>
            </a:extLst>
          </p:cNvPr>
          <p:cNvSpPr>
            <a:spLocks noGrp="1"/>
          </p:cNvSpPr>
          <p:nvPr>
            <p:ph type="title"/>
          </p:nvPr>
        </p:nvSpPr>
        <p:spPr>
          <a:xfrm>
            <a:off x="1183460" y="301875"/>
            <a:ext cx="5708372" cy="1877171"/>
          </a:xfrm>
        </p:spPr>
        <p:txBody>
          <a:bodyPr/>
          <a:lstStyle/>
          <a:p>
            <a:r>
              <a:rPr lang="en-GB" b="1" dirty="0" smtClean="0"/>
              <a:t>The signs that labour has started</a:t>
            </a:r>
            <a:endParaRPr lang="en-GB" b="1" dirty="0"/>
          </a:p>
        </p:txBody>
      </p:sp>
      <p:sp>
        <p:nvSpPr>
          <p:cNvPr id="3" name="Content Placeholder 2">
            <a:extLst>
              <a:ext uri="{FF2B5EF4-FFF2-40B4-BE49-F238E27FC236}">
                <a16:creationId xmlns:a16="http://schemas.microsoft.com/office/drawing/2014/main" id="{BD5ACAC9-EBF9-437C-BDEB-FA7A6546F03C}"/>
              </a:ext>
            </a:extLst>
          </p:cNvPr>
          <p:cNvSpPr>
            <a:spLocks noGrp="1"/>
          </p:cNvSpPr>
          <p:nvPr>
            <p:ph idx="1"/>
          </p:nvPr>
        </p:nvSpPr>
        <p:spPr>
          <a:xfrm>
            <a:off x="1078748" y="2265229"/>
            <a:ext cx="9872871" cy="4038600"/>
          </a:xfrm>
        </p:spPr>
        <p:txBody>
          <a:bodyPr>
            <a:normAutofit/>
          </a:bodyPr>
          <a:lstStyle/>
          <a:p>
            <a:pPr marL="45720" indent="0">
              <a:buNone/>
            </a:pPr>
            <a:r>
              <a:rPr lang="en-GB" dirty="0">
                <a:solidFill>
                  <a:srgbClr val="006600"/>
                </a:solidFill>
              </a:rPr>
              <a:t>Signs that labour is beginning include:</a:t>
            </a:r>
          </a:p>
          <a:p>
            <a:pPr>
              <a:buClr>
                <a:srgbClr val="006600"/>
              </a:buClr>
              <a:buSzPct val="100000"/>
            </a:pPr>
            <a:r>
              <a:rPr lang="en-GB" dirty="0">
                <a:solidFill>
                  <a:srgbClr val="006600"/>
                </a:solidFill>
              </a:rPr>
              <a:t>Show:</a:t>
            </a:r>
            <a:r>
              <a:rPr lang="en-GB" dirty="0"/>
              <a:t> This is when a plug of mucus that has sealed off the uterus during pregnancy comes away from the cervix as it dilates (gets wider). This will be stained with blood, but no blood should be lost. Not all women experience a ‘show</a:t>
            </a:r>
            <a:r>
              <a:rPr lang="en-GB" dirty="0" smtClean="0"/>
              <a:t>’.</a:t>
            </a:r>
          </a:p>
          <a:p>
            <a:pPr>
              <a:buClr>
                <a:srgbClr val="006600"/>
              </a:buClr>
              <a:buSzPct val="100000"/>
            </a:pPr>
            <a:r>
              <a:rPr lang="en-GB" dirty="0">
                <a:solidFill>
                  <a:srgbClr val="006600"/>
                </a:solidFill>
              </a:rPr>
              <a:t>Waters break: </a:t>
            </a:r>
            <a:r>
              <a:rPr lang="en-GB" dirty="0"/>
              <a:t>The bag of amniotic fluid around the baby bursts; causing anything from a trickle to a gush of liquid from the vagina. When this happens, it indicates that it is time to go to hospital (or other chosen birth method) as there is a risk of infection for the baby. </a:t>
            </a:r>
          </a:p>
          <a:p>
            <a:pPr>
              <a:buClr>
                <a:srgbClr val="006600"/>
              </a:buClr>
              <a:buSzPct val="100000"/>
            </a:pPr>
            <a:r>
              <a:rPr lang="en-GB" dirty="0" smtClean="0">
                <a:solidFill>
                  <a:srgbClr val="006600"/>
                </a:solidFill>
              </a:rPr>
              <a:t>Contractions</a:t>
            </a:r>
            <a:r>
              <a:rPr lang="en-GB" dirty="0">
                <a:solidFill>
                  <a:srgbClr val="006600"/>
                </a:solidFill>
              </a:rPr>
              <a:t>: </a:t>
            </a:r>
            <a:r>
              <a:rPr lang="en-GB" dirty="0"/>
              <a:t>The uterus muscles start to contract and release and these contractions gradually become stronger and occur closer together</a:t>
            </a:r>
            <a:r>
              <a:rPr lang="en-GB" dirty="0" smtClean="0"/>
              <a:t>.</a:t>
            </a:r>
            <a:endParaRPr lang="en-GB" dirty="0"/>
          </a:p>
        </p:txBody>
      </p:sp>
      <p:grpSp>
        <p:nvGrpSpPr>
          <p:cNvPr id="23" name="Group 22">
            <a:extLst>
              <a:ext uri="{FF2B5EF4-FFF2-40B4-BE49-F238E27FC236}">
                <a16:creationId xmlns:a16="http://schemas.microsoft.com/office/drawing/2014/main" id="{16583E4C-8490-4F53-9E72-1AF70D76B63C}"/>
              </a:ext>
            </a:extLst>
          </p:cNvPr>
          <p:cNvGrpSpPr/>
          <p:nvPr/>
        </p:nvGrpSpPr>
        <p:grpSpPr>
          <a:xfrm>
            <a:off x="6524084" y="315691"/>
            <a:ext cx="5420141" cy="2307868"/>
            <a:chOff x="6533321" y="322689"/>
            <a:chExt cx="5420141" cy="2307868"/>
          </a:xfrm>
        </p:grpSpPr>
        <p:pic>
          <p:nvPicPr>
            <p:cNvPr id="6" name="Picture 5">
              <a:extLst>
                <a:ext uri="{FF2B5EF4-FFF2-40B4-BE49-F238E27FC236}">
                  <a16:creationId xmlns:a16="http://schemas.microsoft.com/office/drawing/2014/main" id="{D6A5A6C7-DE95-4570-A555-EB90BD2CCFFC}"/>
                </a:ext>
              </a:extLst>
            </p:cNvPr>
            <p:cNvPicPr>
              <a:picLocks noChangeAspect="1"/>
            </p:cNvPicPr>
            <p:nvPr/>
          </p:nvPicPr>
          <p:blipFill rotWithShape="1">
            <a:blip r:embed="rId2">
              <a:clrChange>
                <a:clrFrom>
                  <a:srgbClr val="FAFEFD"/>
                </a:clrFrom>
                <a:clrTo>
                  <a:srgbClr val="FAFEFD">
                    <a:alpha val="0"/>
                  </a:srgbClr>
                </a:clrTo>
              </a:clrChange>
            </a:blip>
            <a:srcRect l="15870" t="37675" r="39674" b="28656"/>
            <a:stretch/>
          </p:blipFill>
          <p:spPr>
            <a:xfrm>
              <a:off x="6533321" y="322689"/>
              <a:ext cx="5420141" cy="2307868"/>
            </a:xfrm>
            <a:prstGeom prst="rect">
              <a:avLst/>
            </a:prstGeom>
          </p:spPr>
        </p:pic>
        <p:sp>
          <p:nvSpPr>
            <p:cNvPr id="7" name="TextBox 6">
              <a:extLst>
                <a:ext uri="{FF2B5EF4-FFF2-40B4-BE49-F238E27FC236}">
                  <a16:creationId xmlns:a16="http://schemas.microsoft.com/office/drawing/2014/main" id="{F3F710C9-166C-453A-B945-9FA2925AC12E}"/>
                </a:ext>
              </a:extLst>
            </p:cNvPr>
            <p:cNvSpPr txBox="1"/>
            <p:nvPr/>
          </p:nvSpPr>
          <p:spPr>
            <a:xfrm>
              <a:off x="8574156" y="1397111"/>
              <a:ext cx="1068608" cy="430887"/>
            </a:xfrm>
            <a:prstGeom prst="rect">
              <a:avLst/>
            </a:prstGeom>
            <a:noFill/>
          </p:spPr>
          <p:txBody>
            <a:bodyPr wrap="square" rtlCol="0">
              <a:spAutoFit/>
            </a:bodyPr>
            <a:lstStyle/>
            <a:p>
              <a:r>
                <a:rPr lang="en-GB" sz="2200" dirty="0">
                  <a:solidFill>
                    <a:srgbClr val="006600"/>
                  </a:solidFill>
                </a:rPr>
                <a:t>Uterus</a:t>
              </a:r>
            </a:p>
          </p:txBody>
        </p:sp>
        <p:sp>
          <p:nvSpPr>
            <p:cNvPr id="8" name="TextBox 7">
              <a:extLst>
                <a:ext uri="{FF2B5EF4-FFF2-40B4-BE49-F238E27FC236}">
                  <a16:creationId xmlns:a16="http://schemas.microsoft.com/office/drawing/2014/main" id="{1C26732F-9BB7-4D6E-8198-E0666B1D5CB9}"/>
                </a:ext>
              </a:extLst>
            </p:cNvPr>
            <p:cNvSpPr txBox="1"/>
            <p:nvPr/>
          </p:nvSpPr>
          <p:spPr>
            <a:xfrm>
              <a:off x="8585750" y="1755157"/>
              <a:ext cx="1057013" cy="430887"/>
            </a:xfrm>
            <a:prstGeom prst="rect">
              <a:avLst/>
            </a:prstGeom>
            <a:noFill/>
          </p:spPr>
          <p:txBody>
            <a:bodyPr wrap="square" rtlCol="0">
              <a:spAutoFit/>
            </a:bodyPr>
            <a:lstStyle/>
            <a:p>
              <a:r>
                <a:rPr lang="en-GB" sz="2200" dirty="0">
                  <a:solidFill>
                    <a:srgbClr val="006600"/>
                  </a:solidFill>
                </a:rPr>
                <a:t>Cervix</a:t>
              </a:r>
            </a:p>
          </p:txBody>
        </p:sp>
        <p:cxnSp>
          <p:nvCxnSpPr>
            <p:cNvPr id="10" name="Straight Arrow Connector 9">
              <a:extLst>
                <a:ext uri="{FF2B5EF4-FFF2-40B4-BE49-F238E27FC236}">
                  <a16:creationId xmlns:a16="http://schemas.microsoft.com/office/drawing/2014/main" id="{226D6B7D-D176-4B1F-B1F1-6FF160C7990B}"/>
                </a:ext>
              </a:extLst>
            </p:cNvPr>
            <p:cNvCxnSpPr>
              <a:stCxn id="7" idx="1"/>
            </p:cNvCxnSpPr>
            <p:nvPr/>
          </p:nvCxnSpPr>
          <p:spPr>
            <a:xfrm flipH="1" flipV="1">
              <a:off x="7845288" y="1476623"/>
              <a:ext cx="728868" cy="135932"/>
            </a:xfrm>
            <a:prstGeom prst="straightConnector1">
              <a:avLst/>
            </a:prstGeom>
            <a:ln w="28575">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2D53F03-6130-4E3A-ADE5-508BAB0A050C}"/>
                </a:ext>
              </a:extLst>
            </p:cNvPr>
            <p:cNvCxnSpPr>
              <a:cxnSpLocks/>
              <a:stCxn id="7" idx="3"/>
            </p:cNvCxnSpPr>
            <p:nvPr/>
          </p:nvCxnSpPr>
          <p:spPr>
            <a:xfrm>
              <a:off x="9642764" y="1612555"/>
              <a:ext cx="972227" cy="517070"/>
            </a:xfrm>
            <a:prstGeom prst="straightConnector1">
              <a:avLst/>
            </a:prstGeom>
            <a:ln w="28575">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20A1DF5-8A77-4104-98FB-A03B23F6B98C}"/>
                </a:ext>
              </a:extLst>
            </p:cNvPr>
            <p:cNvCxnSpPr>
              <a:cxnSpLocks/>
              <a:stCxn id="8" idx="1"/>
            </p:cNvCxnSpPr>
            <p:nvPr/>
          </p:nvCxnSpPr>
          <p:spPr>
            <a:xfrm flipH="1">
              <a:off x="7977810" y="1970601"/>
              <a:ext cx="607940" cy="98655"/>
            </a:xfrm>
            <a:prstGeom prst="straightConnector1">
              <a:avLst/>
            </a:prstGeom>
            <a:ln w="28575">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C5D3327-FEAF-4099-B43E-9F3EE126D174}"/>
                </a:ext>
              </a:extLst>
            </p:cNvPr>
            <p:cNvCxnSpPr>
              <a:cxnSpLocks/>
            </p:cNvCxnSpPr>
            <p:nvPr/>
          </p:nvCxnSpPr>
          <p:spPr>
            <a:xfrm flipV="1">
              <a:off x="9529969" y="1871090"/>
              <a:ext cx="346050" cy="125435"/>
            </a:xfrm>
            <a:prstGeom prst="straightConnector1">
              <a:avLst/>
            </a:prstGeom>
            <a:ln w="28575">
              <a:solidFill>
                <a:srgbClr val="0066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2302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additive="base">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additive="base">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39" y="360791"/>
            <a:ext cx="9875520" cy="1356360"/>
          </a:xfrm>
        </p:spPr>
        <p:txBody>
          <a:bodyPr/>
          <a:lstStyle/>
          <a:p>
            <a:r>
              <a:rPr lang="en-GB" b="1" dirty="0"/>
              <a:t>Obstetrician</a:t>
            </a:r>
          </a:p>
        </p:txBody>
      </p:sp>
      <p:sp>
        <p:nvSpPr>
          <p:cNvPr id="3" name="Content Placeholder 2"/>
          <p:cNvSpPr>
            <a:spLocks noGrp="1"/>
          </p:cNvSpPr>
          <p:nvPr>
            <p:ph idx="1"/>
          </p:nvPr>
        </p:nvSpPr>
        <p:spPr>
          <a:xfrm>
            <a:off x="1158239" y="1780429"/>
            <a:ext cx="9875520" cy="4038600"/>
          </a:xfrm>
        </p:spPr>
        <p:txBody>
          <a:bodyPr>
            <a:noAutofit/>
          </a:bodyPr>
          <a:lstStyle/>
          <a:p>
            <a:pPr>
              <a:buClr>
                <a:srgbClr val="006600"/>
              </a:buClr>
              <a:buSzPct val="100000"/>
              <a:buFont typeface="Wingdings" panose="05000000000000000000" pitchFamily="2" charset="2"/>
              <a:buChar char="Ø"/>
            </a:pPr>
            <a:r>
              <a:rPr lang="en-GB" b="0" i="0" dirty="0">
                <a:effectLst/>
              </a:rPr>
              <a:t>Obstetricians </a:t>
            </a:r>
            <a:r>
              <a:rPr lang="en-GB" b="0" i="0" dirty="0">
                <a:solidFill>
                  <a:srgbClr val="006600"/>
                </a:solidFill>
                <a:effectLst/>
              </a:rPr>
              <a:t>manage complex or high-risk pregnancies and births</a:t>
            </a:r>
            <a:r>
              <a:rPr lang="en-GB" b="0" i="0" dirty="0">
                <a:effectLst/>
              </a:rPr>
              <a:t>.                                 </a:t>
            </a:r>
            <a:r>
              <a:rPr lang="en-GB" dirty="0"/>
              <a:t>They are </a:t>
            </a:r>
            <a:r>
              <a:rPr lang="en-GB" dirty="0">
                <a:solidFill>
                  <a:srgbClr val="006600"/>
                </a:solidFill>
              </a:rPr>
              <a:t>skilled in performing caesareans and interventions during labour</a:t>
            </a:r>
            <a:r>
              <a:rPr lang="en-GB" dirty="0"/>
              <a:t>.</a:t>
            </a:r>
            <a:endParaRPr lang="en-GB" b="0" i="0" dirty="0">
              <a:effectLst/>
            </a:endParaRPr>
          </a:p>
          <a:p>
            <a:pPr marL="45720" indent="0">
              <a:buClr>
                <a:srgbClr val="006600"/>
              </a:buClr>
              <a:buSzPct val="100000"/>
              <a:buNone/>
            </a:pPr>
            <a:endParaRPr lang="en-GB" sz="500" b="0" i="0" dirty="0">
              <a:effectLst/>
            </a:endParaRPr>
          </a:p>
          <a:p>
            <a:pPr>
              <a:buClr>
                <a:srgbClr val="006600"/>
              </a:buClr>
              <a:buSzPct val="100000"/>
            </a:pPr>
            <a:r>
              <a:rPr lang="en-GB" dirty="0"/>
              <a:t>Obstetricians are not always necessary; they usually become involved if the pregnant woman experienced complications with a previous pregnancy, if they have a pre-existing health condition or if there are any risks associated with their current pregnancy.</a:t>
            </a:r>
          </a:p>
          <a:p>
            <a:pPr>
              <a:buClr>
                <a:srgbClr val="006600"/>
              </a:buClr>
              <a:buSzPct val="100000"/>
            </a:pPr>
            <a:r>
              <a:rPr lang="en-GB" dirty="0"/>
              <a:t>They provide medical care and advice to women during and after their pregnancy (antenatal and postnatal care) however, sometimes they </a:t>
            </a:r>
            <a:r>
              <a:rPr lang="en-GB" dirty="0">
                <a:solidFill>
                  <a:srgbClr val="006600"/>
                </a:solidFill>
              </a:rPr>
              <a:t>may only become involved </a:t>
            </a:r>
            <a:r>
              <a:rPr lang="en-GB" dirty="0">
                <a:solidFill>
                  <a:srgbClr val="006600"/>
                </a:solidFill>
                <a:ea typeface="Rockwell"/>
                <a:cs typeface="Rockwell"/>
                <a:sym typeface="Rockwell"/>
              </a:rPr>
              <a:t>during the delivery of a baby; due to unforeseen </a:t>
            </a:r>
            <a:r>
              <a:rPr lang="en-GB" dirty="0" smtClean="0">
                <a:solidFill>
                  <a:srgbClr val="006600"/>
                </a:solidFill>
                <a:ea typeface="Rockwell"/>
                <a:cs typeface="Rockwell"/>
                <a:sym typeface="Rockwell"/>
              </a:rPr>
              <a:t>complications</a:t>
            </a:r>
            <a:r>
              <a:rPr lang="en-GB" dirty="0" smtClean="0">
                <a:ea typeface="Rockwell"/>
                <a:cs typeface="Rockwell"/>
                <a:sym typeface="Rockwell"/>
              </a:rPr>
              <a:t> such as the baby becoming distressed during labour.</a:t>
            </a:r>
            <a:r>
              <a:rPr lang="en-GB" dirty="0" smtClean="0"/>
              <a:t> </a:t>
            </a:r>
            <a:endParaRPr lang="en-GB" dirty="0"/>
          </a:p>
          <a:p>
            <a:pPr marL="45720" indent="0">
              <a:buNone/>
            </a:pPr>
            <a:endParaRPr lang="en-GB" sz="500" dirty="0">
              <a:ea typeface="Rockwell"/>
              <a:cs typeface="Rockwell"/>
              <a:sym typeface="Rockwell"/>
            </a:endParaRPr>
          </a:p>
          <a:p>
            <a:pPr marL="45720" indent="0">
              <a:buNone/>
            </a:pPr>
            <a:r>
              <a:rPr lang="en-GB" dirty="0">
                <a:solidFill>
                  <a:srgbClr val="006600"/>
                </a:solidFill>
                <a:ea typeface="Rockwell"/>
                <a:cs typeface="Rockwell"/>
                <a:sym typeface="Rockwell"/>
              </a:rPr>
              <a:t>* </a:t>
            </a:r>
            <a:r>
              <a:rPr lang="en-GB" dirty="0">
                <a:ea typeface="Rockwell"/>
                <a:cs typeface="Rockwell"/>
                <a:sym typeface="Rockwell"/>
              </a:rPr>
              <a:t>If a pregnancy is progressing as expected or is considered low-risk, then a pregnant woman will receive all of her care from a midwife.</a:t>
            </a:r>
          </a:p>
          <a:p>
            <a:pPr marL="45720" indent="0">
              <a:buNone/>
            </a:pPr>
            <a:endParaRPr lang="en-GB" dirty="0"/>
          </a:p>
        </p:txBody>
      </p:sp>
    </p:spTree>
    <p:extLst>
      <p:ext uri="{BB962C8B-B14F-4D97-AF65-F5344CB8AC3E}">
        <p14:creationId xmlns:p14="http://schemas.microsoft.com/office/powerpoint/2010/main" val="84129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 calcmode="lin" valueType="num">
                                      <p:cBhvr additive="base">
                                        <p:cTn id="3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39799-4D8F-4418-90DC-C91D2B6ACF32}"/>
              </a:ext>
            </a:extLst>
          </p:cNvPr>
          <p:cNvSpPr>
            <a:spLocks noGrp="1"/>
          </p:cNvSpPr>
          <p:nvPr>
            <p:ph type="title"/>
          </p:nvPr>
        </p:nvSpPr>
        <p:spPr>
          <a:xfrm>
            <a:off x="745435" y="248480"/>
            <a:ext cx="9875520" cy="1356360"/>
          </a:xfrm>
        </p:spPr>
        <p:txBody>
          <a:bodyPr>
            <a:normAutofit/>
          </a:bodyPr>
          <a:lstStyle/>
          <a:p>
            <a:r>
              <a:rPr lang="en-GB" sz="4000" b="1" dirty="0"/>
              <a:t>The stages of labour</a:t>
            </a:r>
          </a:p>
        </p:txBody>
      </p:sp>
      <p:pic>
        <p:nvPicPr>
          <p:cNvPr id="7" name="Picture 6">
            <a:extLst>
              <a:ext uri="{FF2B5EF4-FFF2-40B4-BE49-F238E27FC236}">
                <a16:creationId xmlns:a16="http://schemas.microsoft.com/office/drawing/2014/main" id="{80407A94-12CB-4B60-8501-505239AF6570}"/>
              </a:ext>
            </a:extLst>
          </p:cNvPr>
          <p:cNvPicPr>
            <a:picLocks noChangeAspect="1"/>
          </p:cNvPicPr>
          <p:nvPr/>
        </p:nvPicPr>
        <p:blipFill rotWithShape="1">
          <a:blip r:embed="rId2"/>
          <a:srcRect l="50000" t="20469" r="15109" b="12832"/>
          <a:stretch/>
        </p:blipFill>
        <p:spPr>
          <a:xfrm>
            <a:off x="6387549" y="728845"/>
            <a:ext cx="5297038" cy="5693078"/>
          </a:xfrm>
          <a:prstGeom prst="rect">
            <a:avLst/>
          </a:prstGeom>
        </p:spPr>
      </p:pic>
      <p:sp>
        <p:nvSpPr>
          <p:cNvPr id="8" name="TextBox 7">
            <a:extLst>
              <a:ext uri="{FF2B5EF4-FFF2-40B4-BE49-F238E27FC236}">
                <a16:creationId xmlns:a16="http://schemas.microsoft.com/office/drawing/2014/main" id="{74B72BFB-FFD3-49DA-938F-697D481B5A03}"/>
              </a:ext>
            </a:extLst>
          </p:cNvPr>
          <p:cNvSpPr txBox="1"/>
          <p:nvPr/>
        </p:nvSpPr>
        <p:spPr>
          <a:xfrm>
            <a:off x="798444" y="1604840"/>
            <a:ext cx="5787887" cy="4154984"/>
          </a:xfrm>
          <a:prstGeom prst="rect">
            <a:avLst/>
          </a:prstGeom>
          <a:noFill/>
        </p:spPr>
        <p:txBody>
          <a:bodyPr wrap="square" rtlCol="0">
            <a:spAutoFit/>
          </a:bodyPr>
          <a:lstStyle/>
          <a:p>
            <a:r>
              <a:rPr lang="en-GB" sz="2400" b="1" dirty="0">
                <a:solidFill>
                  <a:srgbClr val="006600"/>
                </a:solidFill>
              </a:rPr>
              <a:t>Stage one: </a:t>
            </a:r>
            <a:r>
              <a:rPr lang="en-GB" sz="2400" b="1" dirty="0" smtClean="0">
                <a:solidFill>
                  <a:schemeClr val="accent1"/>
                </a:solidFill>
              </a:rPr>
              <a:t>labour - neck </a:t>
            </a:r>
            <a:r>
              <a:rPr lang="en-GB" sz="2400" b="1" dirty="0">
                <a:solidFill>
                  <a:schemeClr val="accent1"/>
                </a:solidFill>
              </a:rPr>
              <a:t>of the uterus opens</a:t>
            </a:r>
          </a:p>
          <a:p>
            <a:endParaRPr lang="en-GB" sz="2400" b="1" dirty="0">
              <a:solidFill>
                <a:schemeClr val="accent1"/>
              </a:solidFill>
            </a:endParaRPr>
          </a:p>
          <a:p>
            <a:endParaRPr lang="en-GB" sz="2400" b="1" dirty="0" smtClean="0">
              <a:solidFill>
                <a:schemeClr val="accent1"/>
              </a:solidFill>
            </a:endParaRPr>
          </a:p>
          <a:p>
            <a:endParaRPr lang="en-GB" sz="2400" b="1" dirty="0">
              <a:solidFill>
                <a:schemeClr val="accent1"/>
              </a:solidFill>
            </a:endParaRPr>
          </a:p>
          <a:p>
            <a:r>
              <a:rPr lang="en-GB" sz="2400" b="1" dirty="0">
                <a:solidFill>
                  <a:srgbClr val="006600"/>
                </a:solidFill>
              </a:rPr>
              <a:t>Stage two: </a:t>
            </a:r>
            <a:r>
              <a:rPr lang="en-GB" sz="2400" b="1" dirty="0">
                <a:solidFill>
                  <a:schemeClr val="accent1"/>
                </a:solidFill>
              </a:rPr>
              <a:t>the birth of the baby</a:t>
            </a:r>
          </a:p>
          <a:p>
            <a:endParaRPr lang="en-GB" sz="2400" b="1" dirty="0">
              <a:solidFill>
                <a:schemeClr val="accent1"/>
              </a:solidFill>
            </a:endParaRPr>
          </a:p>
          <a:p>
            <a:endParaRPr lang="en-GB" sz="2400" b="1" dirty="0">
              <a:solidFill>
                <a:schemeClr val="accent1"/>
              </a:solidFill>
            </a:endParaRPr>
          </a:p>
          <a:p>
            <a:endParaRPr lang="en-GB" sz="2400" b="1" dirty="0">
              <a:solidFill>
                <a:schemeClr val="accent1"/>
              </a:solidFill>
            </a:endParaRPr>
          </a:p>
          <a:p>
            <a:r>
              <a:rPr lang="en-GB" sz="2400" b="1" dirty="0">
                <a:solidFill>
                  <a:srgbClr val="006600"/>
                </a:solidFill>
              </a:rPr>
              <a:t>Stage three: </a:t>
            </a:r>
            <a:r>
              <a:rPr lang="en-GB" sz="2400" b="1" dirty="0">
                <a:solidFill>
                  <a:schemeClr val="accent1"/>
                </a:solidFill>
              </a:rPr>
              <a:t>delivery of placenta and membranes</a:t>
            </a:r>
          </a:p>
        </p:txBody>
      </p:sp>
      <p:pic>
        <p:nvPicPr>
          <p:cNvPr id="5" name="Picture 4" descr="Transparent Background Pencil Writing Clipart - Novocom.top">
            <a:extLst>
              <a:ext uri="{FF2B5EF4-FFF2-40B4-BE49-F238E27FC236}">
                <a16:creationId xmlns:a16="http://schemas.microsoft.com/office/drawing/2014/main" id="{03CAEEC9-7825-466F-B28B-DB109A04D9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2242" y="208737"/>
            <a:ext cx="770614" cy="770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03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DFD53E-9302-401B-968E-8C6C57320F79}"/>
              </a:ext>
            </a:extLst>
          </p:cNvPr>
          <p:cNvPicPr>
            <a:picLocks noChangeAspect="1"/>
          </p:cNvPicPr>
          <p:nvPr/>
        </p:nvPicPr>
        <p:blipFill rotWithShape="1">
          <a:blip r:embed="rId2"/>
          <a:srcRect l="22608" t="15883" r="23261" b="8667"/>
          <a:stretch/>
        </p:blipFill>
        <p:spPr>
          <a:xfrm>
            <a:off x="2316490" y="467138"/>
            <a:ext cx="7559020" cy="5923723"/>
          </a:xfrm>
          <a:prstGeom prst="rect">
            <a:avLst/>
          </a:prstGeom>
        </p:spPr>
      </p:pic>
    </p:spTree>
    <p:extLst>
      <p:ext uri="{BB962C8B-B14F-4D97-AF65-F5344CB8AC3E}">
        <p14:creationId xmlns:p14="http://schemas.microsoft.com/office/powerpoint/2010/main" val="8010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E2D2D-CCC1-4F80-9ABD-735AD6CC6B22}"/>
              </a:ext>
            </a:extLst>
          </p:cNvPr>
          <p:cNvSpPr>
            <a:spLocks noGrp="1"/>
          </p:cNvSpPr>
          <p:nvPr>
            <p:ph type="title"/>
          </p:nvPr>
        </p:nvSpPr>
        <p:spPr/>
        <p:txBody>
          <a:bodyPr>
            <a:normAutofit/>
          </a:bodyPr>
          <a:lstStyle/>
          <a:p>
            <a:r>
              <a:rPr lang="en-GB" sz="4000" dirty="0"/>
              <a:t>Stage one: neck of uterus opens</a:t>
            </a:r>
          </a:p>
        </p:txBody>
      </p:sp>
      <p:sp>
        <p:nvSpPr>
          <p:cNvPr id="3" name="Content Placeholder 2">
            <a:extLst>
              <a:ext uri="{FF2B5EF4-FFF2-40B4-BE49-F238E27FC236}">
                <a16:creationId xmlns:a16="http://schemas.microsoft.com/office/drawing/2014/main" id="{E000BE42-0725-4362-AD23-15854BF175A0}"/>
              </a:ext>
            </a:extLst>
          </p:cNvPr>
          <p:cNvSpPr>
            <a:spLocks noGrp="1"/>
          </p:cNvSpPr>
          <p:nvPr>
            <p:ph idx="1"/>
          </p:nvPr>
        </p:nvSpPr>
        <p:spPr/>
        <p:txBody>
          <a:bodyPr/>
          <a:lstStyle/>
          <a:p>
            <a:pPr marL="45720" indent="0">
              <a:buNone/>
            </a:pPr>
            <a:r>
              <a:rPr lang="en-GB" dirty="0">
                <a:solidFill>
                  <a:srgbClr val="006600"/>
                </a:solidFill>
              </a:rPr>
              <a:t>As the neck of the uterus continues to open:</a:t>
            </a:r>
          </a:p>
          <a:p>
            <a:pPr>
              <a:buClr>
                <a:srgbClr val="006600"/>
              </a:buClr>
              <a:buSzPct val="100000"/>
            </a:pPr>
            <a:r>
              <a:rPr lang="en-GB" dirty="0"/>
              <a:t>More pain relief is required as the contractions become stronger, more regular and longer lasting - (a warm bath can help). </a:t>
            </a:r>
          </a:p>
          <a:p>
            <a:pPr>
              <a:buClr>
                <a:srgbClr val="006600"/>
              </a:buClr>
              <a:buSzPct val="100000"/>
            </a:pPr>
            <a:r>
              <a:rPr lang="en-GB" dirty="0"/>
              <a:t>Mothers are encouraged to move around in an upright position.</a:t>
            </a:r>
          </a:p>
          <a:p>
            <a:pPr>
              <a:buClr>
                <a:srgbClr val="006600"/>
              </a:buClr>
              <a:buSzPct val="100000"/>
            </a:pPr>
            <a:r>
              <a:rPr lang="en-GB" dirty="0"/>
              <a:t>The cervix gradually dilates 8 – 10 cm wide. </a:t>
            </a:r>
          </a:p>
          <a:p>
            <a:pPr>
              <a:buClr>
                <a:srgbClr val="006600"/>
              </a:buClr>
              <a:buSzPct val="100000"/>
            </a:pPr>
            <a:r>
              <a:rPr lang="en-GB" dirty="0"/>
              <a:t>If the head of the baby is not already engaged in the mother’s pelvis, it will move into position.</a:t>
            </a:r>
          </a:p>
          <a:p>
            <a:pPr>
              <a:buClr>
                <a:srgbClr val="006600"/>
              </a:buClr>
              <a:buSzPct val="100000"/>
            </a:pPr>
            <a:r>
              <a:rPr lang="en-GB" dirty="0"/>
              <a:t>As the end of this stage approaches, intense contractions can cause the mother to feel agitated, vomit, sweat or shiver. Due to pressure from the baby’s head, bladder and bowel control can be lost. </a:t>
            </a:r>
          </a:p>
          <a:p>
            <a:endParaRPr lang="en-GB" dirty="0"/>
          </a:p>
        </p:txBody>
      </p:sp>
      <p:pic>
        <p:nvPicPr>
          <p:cNvPr id="4" name="Picture 3">
            <a:extLst>
              <a:ext uri="{FF2B5EF4-FFF2-40B4-BE49-F238E27FC236}">
                <a16:creationId xmlns:a16="http://schemas.microsoft.com/office/drawing/2014/main" id="{ED4F542A-00C5-46D6-A29C-EA51D8C47493}"/>
              </a:ext>
            </a:extLst>
          </p:cNvPr>
          <p:cNvPicPr>
            <a:picLocks noChangeAspect="1"/>
          </p:cNvPicPr>
          <p:nvPr/>
        </p:nvPicPr>
        <p:blipFill rotWithShape="1">
          <a:blip r:embed="rId2"/>
          <a:srcRect l="43221" t="30695" r="42829" b="44999"/>
          <a:stretch/>
        </p:blipFill>
        <p:spPr>
          <a:xfrm>
            <a:off x="9647582" y="333623"/>
            <a:ext cx="1948070" cy="1908313"/>
          </a:xfrm>
          <a:prstGeom prst="rect">
            <a:avLst/>
          </a:prstGeom>
        </p:spPr>
      </p:pic>
    </p:spTree>
    <p:extLst>
      <p:ext uri="{BB962C8B-B14F-4D97-AF65-F5344CB8AC3E}">
        <p14:creationId xmlns:p14="http://schemas.microsoft.com/office/powerpoint/2010/main" val="47887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additive="base">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additive="base">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additive="base">
                                        <p:cTn id="4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 calcmode="lin" valueType="num">
                                      <p:cBhvr additive="base">
                                        <p:cTn id="4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48F3F-F52B-4CFF-B068-0877F987A0E4}"/>
              </a:ext>
            </a:extLst>
          </p:cNvPr>
          <p:cNvSpPr>
            <a:spLocks noGrp="1"/>
          </p:cNvSpPr>
          <p:nvPr>
            <p:ph type="title"/>
          </p:nvPr>
        </p:nvSpPr>
        <p:spPr/>
        <p:txBody>
          <a:bodyPr/>
          <a:lstStyle/>
          <a:p>
            <a:r>
              <a:rPr lang="en-GB" dirty="0"/>
              <a:t>Transition stage</a:t>
            </a:r>
          </a:p>
        </p:txBody>
      </p:sp>
      <p:sp>
        <p:nvSpPr>
          <p:cNvPr id="3" name="Content Placeholder 2">
            <a:extLst>
              <a:ext uri="{FF2B5EF4-FFF2-40B4-BE49-F238E27FC236}">
                <a16:creationId xmlns:a16="http://schemas.microsoft.com/office/drawing/2014/main" id="{849715CF-EFBD-4AEE-AF59-6C6DE4CD1A22}"/>
              </a:ext>
            </a:extLst>
          </p:cNvPr>
          <p:cNvSpPr>
            <a:spLocks noGrp="1"/>
          </p:cNvSpPr>
          <p:nvPr>
            <p:ph idx="1"/>
          </p:nvPr>
        </p:nvSpPr>
        <p:spPr>
          <a:xfrm>
            <a:off x="1143000" y="2057400"/>
            <a:ext cx="5416826" cy="3521765"/>
          </a:xfrm>
        </p:spPr>
        <p:txBody>
          <a:bodyPr/>
          <a:lstStyle/>
          <a:p>
            <a:pPr marL="45720" indent="0">
              <a:buNone/>
            </a:pPr>
            <a:r>
              <a:rPr lang="en-GB" dirty="0">
                <a:solidFill>
                  <a:srgbClr val="006600"/>
                </a:solidFill>
              </a:rPr>
              <a:t>* Transition stage: </a:t>
            </a:r>
            <a:r>
              <a:rPr lang="en-GB" dirty="0"/>
              <a:t>when contractions get even closer, stronger and more intense, this signals that the mother is entering the transition stage; this links the end of the first stage of labour and the beginning of the second stage of labour.  </a:t>
            </a:r>
          </a:p>
          <a:p>
            <a:pPr marL="45720" indent="0">
              <a:buNone/>
            </a:pPr>
            <a:endParaRPr lang="en-GB" dirty="0"/>
          </a:p>
          <a:p>
            <a:pPr marL="45720" indent="0">
              <a:buNone/>
            </a:pPr>
            <a:r>
              <a:rPr lang="en-GB" dirty="0">
                <a:solidFill>
                  <a:srgbClr val="006600"/>
                </a:solidFill>
              </a:rPr>
              <a:t>*</a:t>
            </a:r>
            <a:r>
              <a:rPr lang="en-GB" dirty="0"/>
              <a:t> </a:t>
            </a:r>
            <a:r>
              <a:rPr lang="en-GB" dirty="0">
                <a:solidFill>
                  <a:srgbClr val="006600"/>
                </a:solidFill>
              </a:rPr>
              <a:t>Stage two starts when the cervix becomes fully dilated at 10cm. </a:t>
            </a:r>
          </a:p>
          <a:p>
            <a:pPr marL="45720" indent="0">
              <a:buNone/>
            </a:pPr>
            <a:endParaRPr lang="en-GB" dirty="0"/>
          </a:p>
        </p:txBody>
      </p:sp>
      <p:pic>
        <p:nvPicPr>
          <p:cNvPr id="7" name="Picture 2" descr="Cervical Dialation Chart">
            <a:extLst>
              <a:ext uri="{FF2B5EF4-FFF2-40B4-BE49-F238E27FC236}">
                <a16:creationId xmlns:a16="http://schemas.microsoft.com/office/drawing/2014/main" id="{E91B1F0E-3743-4D94-90B4-F154D736A7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07" t="4557" r="11274" b="9146"/>
          <a:stretch/>
        </p:blipFill>
        <p:spPr bwMode="auto">
          <a:xfrm>
            <a:off x="6788424" y="2057400"/>
            <a:ext cx="4688722" cy="2951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04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A983A-9E1F-41BC-AAD4-D528390536F8}"/>
              </a:ext>
            </a:extLst>
          </p:cNvPr>
          <p:cNvSpPr>
            <a:spLocks noGrp="1"/>
          </p:cNvSpPr>
          <p:nvPr>
            <p:ph type="title"/>
          </p:nvPr>
        </p:nvSpPr>
        <p:spPr>
          <a:xfrm>
            <a:off x="1143000" y="477080"/>
            <a:ext cx="9875520" cy="1356360"/>
          </a:xfrm>
        </p:spPr>
        <p:txBody>
          <a:bodyPr/>
          <a:lstStyle/>
          <a:p>
            <a:r>
              <a:rPr lang="en-GB" b="1" dirty="0"/>
              <a:t>Stage two: the birth of the baby</a:t>
            </a:r>
          </a:p>
        </p:txBody>
      </p:sp>
      <p:sp>
        <p:nvSpPr>
          <p:cNvPr id="3" name="Content Placeholder 2">
            <a:extLst>
              <a:ext uri="{FF2B5EF4-FFF2-40B4-BE49-F238E27FC236}">
                <a16:creationId xmlns:a16="http://schemas.microsoft.com/office/drawing/2014/main" id="{0656C8A9-76B9-4A93-831E-C0B52771937E}"/>
              </a:ext>
            </a:extLst>
          </p:cNvPr>
          <p:cNvSpPr>
            <a:spLocks noGrp="1"/>
          </p:cNvSpPr>
          <p:nvPr>
            <p:ph idx="1"/>
          </p:nvPr>
        </p:nvSpPr>
        <p:spPr>
          <a:xfrm>
            <a:off x="1143000" y="1924879"/>
            <a:ext cx="9872871" cy="4449417"/>
          </a:xfrm>
        </p:spPr>
        <p:txBody>
          <a:bodyPr>
            <a:normAutofit lnSpcReduction="10000"/>
          </a:bodyPr>
          <a:lstStyle/>
          <a:p>
            <a:pPr marL="45720" indent="0">
              <a:buClr>
                <a:srgbClr val="006600"/>
              </a:buClr>
              <a:buSzPct val="100000"/>
              <a:buNone/>
            </a:pPr>
            <a:r>
              <a:rPr lang="en-GB" dirty="0" smtClean="0">
                <a:solidFill>
                  <a:srgbClr val="006600"/>
                </a:solidFill>
              </a:rPr>
              <a:t>Starts </a:t>
            </a:r>
            <a:r>
              <a:rPr lang="en-GB" dirty="0">
                <a:solidFill>
                  <a:srgbClr val="006600"/>
                </a:solidFill>
              </a:rPr>
              <a:t>when the cervix becomes fully dilated at 10cm and ends when the baby has been born.</a:t>
            </a:r>
          </a:p>
          <a:p>
            <a:pPr>
              <a:buClr>
                <a:srgbClr val="006600"/>
              </a:buClr>
              <a:buSzPct val="100000"/>
            </a:pPr>
            <a:r>
              <a:rPr lang="en-GB" dirty="0"/>
              <a:t>The vagina and the open cervix now form a single passage known as the birth canal.</a:t>
            </a:r>
          </a:p>
          <a:p>
            <a:pPr>
              <a:buClr>
                <a:srgbClr val="006600"/>
              </a:buClr>
              <a:buSzPct val="100000"/>
            </a:pPr>
            <a:r>
              <a:rPr lang="en-GB" dirty="0"/>
              <a:t>The head of the baby moves into the birth canal, the mother begins to push with each contraction, to move the baby further down the birth canal. (This can be exhausting so the mother will rest between contractions).</a:t>
            </a:r>
          </a:p>
          <a:p>
            <a:pPr>
              <a:buClr>
                <a:srgbClr val="006600"/>
              </a:buClr>
              <a:buSzPct val="100000"/>
            </a:pPr>
            <a:r>
              <a:rPr lang="en-GB" dirty="0"/>
              <a:t>When the baby’s head can be seen (crowning), the mother stops pushing, and instead controls her breathing, so that the head is born gradually and safely; to avoid tearing of the perinium (the skin between the vagina and rectum). </a:t>
            </a:r>
            <a:r>
              <a:rPr lang="en-GB" dirty="0" smtClean="0"/>
              <a:t>Instead, the mother will pant or blow out to control her breathing.</a:t>
            </a:r>
            <a:endParaRPr lang="en-GB" dirty="0"/>
          </a:p>
          <a:p>
            <a:pPr>
              <a:buClr>
                <a:srgbClr val="006600"/>
              </a:buClr>
              <a:buSzPct val="100000"/>
            </a:pPr>
            <a:r>
              <a:rPr lang="en-GB" dirty="0"/>
              <a:t>An episiotomy (where the perinium is cut) may be needed if the perinium does not stretch enough to allow the head to be born. </a:t>
            </a:r>
          </a:p>
          <a:p>
            <a:endParaRPr lang="en-GB" dirty="0"/>
          </a:p>
        </p:txBody>
      </p:sp>
    </p:spTree>
    <p:extLst>
      <p:ext uri="{BB962C8B-B14F-4D97-AF65-F5344CB8AC3E}">
        <p14:creationId xmlns:p14="http://schemas.microsoft.com/office/powerpoint/2010/main" val="151447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AB741-B7D4-4875-BE42-D16C2D70883C}"/>
              </a:ext>
            </a:extLst>
          </p:cNvPr>
          <p:cNvSpPr>
            <a:spLocks noGrp="1"/>
          </p:cNvSpPr>
          <p:nvPr>
            <p:ph type="title"/>
          </p:nvPr>
        </p:nvSpPr>
        <p:spPr/>
        <p:txBody>
          <a:bodyPr/>
          <a:lstStyle/>
          <a:p>
            <a:r>
              <a:rPr lang="en-GB" dirty="0"/>
              <a:t>Stage two: the birth of the baby</a:t>
            </a:r>
          </a:p>
        </p:txBody>
      </p:sp>
      <p:sp>
        <p:nvSpPr>
          <p:cNvPr id="3" name="Content Placeholder 2">
            <a:extLst>
              <a:ext uri="{FF2B5EF4-FFF2-40B4-BE49-F238E27FC236}">
                <a16:creationId xmlns:a16="http://schemas.microsoft.com/office/drawing/2014/main" id="{119E2195-139A-45AD-A11B-40CA5B369CE4}"/>
              </a:ext>
            </a:extLst>
          </p:cNvPr>
          <p:cNvSpPr>
            <a:spLocks noGrp="1"/>
          </p:cNvSpPr>
          <p:nvPr>
            <p:ph idx="1"/>
          </p:nvPr>
        </p:nvSpPr>
        <p:spPr>
          <a:xfrm>
            <a:off x="1143000" y="2057400"/>
            <a:ext cx="9872871" cy="4475922"/>
          </a:xfrm>
        </p:spPr>
        <p:txBody>
          <a:bodyPr>
            <a:normAutofit fontScale="92500"/>
          </a:bodyPr>
          <a:lstStyle/>
          <a:p>
            <a:pPr>
              <a:buClr>
                <a:srgbClr val="006600"/>
              </a:buClr>
              <a:buSzPct val="100000"/>
            </a:pPr>
            <a:r>
              <a:rPr lang="en-GB" dirty="0"/>
              <a:t>The most difficult part of labour is birthing the head; as the body can be turned so that the shoulders are delivered one at a time. The rest of the body slides out easily. </a:t>
            </a:r>
          </a:p>
          <a:p>
            <a:pPr>
              <a:buClr>
                <a:srgbClr val="006600"/>
              </a:buClr>
              <a:buSzPct val="100000"/>
            </a:pPr>
            <a:r>
              <a:rPr lang="en-GB" dirty="0"/>
              <a:t>If the baby needs mucus removing from its airways, or to be given oxygen, this can be done as soon as the head has been born, before the rest of the body has been delivered.</a:t>
            </a:r>
          </a:p>
          <a:p>
            <a:pPr>
              <a:buClr>
                <a:srgbClr val="006600"/>
              </a:buClr>
              <a:buSzPct val="100000"/>
            </a:pPr>
            <a:r>
              <a:rPr lang="en-GB" dirty="0"/>
              <a:t>The umbilical cord is clamped and cut (the father or partner might cut the cord).</a:t>
            </a:r>
          </a:p>
          <a:p>
            <a:pPr>
              <a:buClr>
                <a:srgbClr val="006600"/>
              </a:buClr>
              <a:buSzPct val="100000"/>
            </a:pPr>
            <a:r>
              <a:rPr lang="en-GB" dirty="0"/>
              <a:t>The baby is generally placed on the mother for skin-to-skin contact.</a:t>
            </a:r>
          </a:p>
          <a:p>
            <a:pPr>
              <a:buClr>
                <a:srgbClr val="006600"/>
              </a:buClr>
              <a:buSzPct val="100000"/>
            </a:pPr>
            <a:r>
              <a:rPr lang="en-GB" dirty="0"/>
              <a:t>Some blood from the birth and a protective layer of oily vernix are likely to be present on the baby’s skin. </a:t>
            </a:r>
          </a:p>
          <a:p>
            <a:pPr marL="45720" indent="0">
              <a:buNone/>
            </a:pPr>
            <a:r>
              <a:rPr lang="en-GB" dirty="0">
                <a:solidFill>
                  <a:srgbClr val="006600"/>
                </a:solidFill>
              </a:rPr>
              <a:t>* Vernix: </a:t>
            </a:r>
            <a:r>
              <a:rPr lang="en-GB" dirty="0"/>
              <a:t>A white, waxy substance covering the baby’s skin whilst in the uterus, which acts as a natural moisturiser and protective layer to help prevent infection. </a:t>
            </a:r>
            <a:endParaRPr lang="en-GB" i="1" dirty="0"/>
          </a:p>
        </p:txBody>
      </p:sp>
      <p:pic>
        <p:nvPicPr>
          <p:cNvPr id="5" name="Picture 4"/>
          <p:cNvPicPr>
            <a:picLocks noChangeAspect="1"/>
          </p:cNvPicPr>
          <p:nvPr/>
        </p:nvPicPr>
        <p:blipFill rotWithShape="1">
          <a:blip r:embed="rId2"/>
          <a:srcRect l="2758" t="8641" r="3753" b="13837"/>
          <a:stretch/>
        </p:blipFill>
        <p:spPr>
          <a:xfrm>
            <a:off x="8146473" y="3565236"/>
            <a:ext cx="3472873" cy="2687781"/>
          </a:xfrm>
          <a:prstGeom prst="rect">
            <a:avLst/>
          </a:prstGeom>
        </p:spPr>
      </p:pic>
    </p:spTree>
    <p:extLst>
      <p:ext uri="{BB962C8B-B14F-4D97-AF65-F5344CB8AC3E}">
        <p14:creationId xmlns:p14="http://schemas.microsoft.com/office/powerpoint/2010/main" val="164468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ppt_x"/>
                                          </p:val>
                                        </p:tav>
                                        <p:tav tm="100000">
                                          <p:val>
                                            <p:strVal val="#ppt_x"/>
                                          </p:val>
                                        </p:tav>
                                      </p:tavLst>
                                    </p:anim>
                                    <p:anim calcmode="lin" valueType="num">
                                      <p:cBhvr additive="base">
                                        <p:cTn id="4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EA3AC-485F-48CF-8C5A-6CCDE19308B5}"/>
              </a:ext>
            </a:extLst>
          </p:cNvPr>
          <p:cNvSpPr>
            <a:spLocks noGrp="1"/>
          </p:cNvSpPr>
          <p:nvPr>
            <p:ph type="title"/>
          </p:nvPr>
        </p:nvSpPr>
        <p:spPr>
          <a:xfrm>
            <a:off x="1143000" y="318056"/>
            <a:ext cx="9875520" cy="1356360"/>
          </a:xfrm>
        </p:spPr>
        <p:txBody>
          <a:bodyPr>
            <a:normAutofit/>
          </a:bodyPr>
          <a:lstStyle/>
          <a:p>
            <a:r>
              <a:rPr lang="en-GB" sz="3600" b="1" dirty="0"/>
              <a:t>Stage three: delivery of placenta and membranes</a:t>
            </a:r>
          </a:p>
        </p:txBody>
      </p:sp>
      <p:sp>
        <p:nvSpPr>
          <p:cNvPr id="3" name="Content Placeholder 2">
            <a:extLst>
              <a:ext uri="{FF2B5EF4-FFF2-40B4-BE49-F238E27FC236}">
                <a16:creationId xmlns:a16="http://schemas.microsoft.com/office/drawing/2014/main" id="{4B5C4D60-8E65-4B76-B3E2-C215722C8E1F}"/>
              </a:ext>
            </a:extLst>
          </p:cNvPr>
          <p:cNvSpPr>
            <a:spLocks noGrp="1"/>
          </p:cNvSpPr>
          <p:nvPr>
            <p:ph idx="1"/>
          </p:nvPr>
        </p:nvSpPr>
        <p:spPr>
          <a:xfrm>
            <a:off x="1143000" y="1892638"/>
            <a:ext cx="5628861" cy="4436165"/>
          </a:xfrm>
        </p:spPr>
        <p:txBody>
          <a:bodyPr>
            <a:normAutofit lnSpcReduction="10000"/>
          </a:bodyPr>
          <a:lstStyle/>
          <a:p>
            <a:pPr marL="45720" indent="0">
              <a:buNone/>
            </a:pPr>
            <a:r>
              <a:rPr lang="en-GB" dirty="0" smtClean="0">
                <a:solidFill>
                  <a:srgbClr val="006600"/>
                </a:solidFill>
              </a:rPr>
              <a:t>The </a:t>
            </a:r>
            <a:r>
              <a:rPr lang="en-GB" dirty="0">
                <a:solidFill>
                  <a:srgbClr val="006600"/>
                </a:solidFill>
              </a:rPr>
              <a:t>shortest stage of labour, which follows the birth.</a:t>
            </a:r>
          </a:p>
          <a:p>
            <a:pPr>
              <a:buFont typeface="Arial" panose="020B0604020202020204" pitchFamily="34" charset="0"/>
              <a:buChar char="•"/>
            </a:pPr>
            <a:r>
              <a:rPr lang="en-GB" dirty="0"/>
              <a:t>After the baby has been born, contractions begin again to push out the placenta.</a:t>
            </a:r>
          </a:p>
          <a:p>
            <a:pPr>
              <a:buFont typeface="Arial" panose="020B0604020202020204" pitchFamily="34" charset="0"/>
              <a:buChar char="•"/>
            </a:pPr>
            <a:r>
              <a:rPr lang="en-GB" dirty="0"/>
              <a:t>An injection of the hormone syntocinon may be given, to stimulate contractions and speed up the process. This helps to prevent the loss of blood and is helpful if the mother is exhausted.</a:t>
            </a:r>
          </a:p>
          <a:p>
            <a:pPr>
              <a:buFont typeface="Arial" panose="020B0604020202020204" pitchFamily="34" charset="0"/>
              <a:buChar char="•"/>
            </a:pPr>
            <a:r>
              <a:rPr lang="en-GB" dirty="0"/>
              <a:t>If a tear occurred in the perinium or if an episiotomy was made, it will be sewed up under local anaesthetic. </a:t>
            </a:r>
          </a:p>
        </p:txBody>
      </p:sp>
      <p:pic>
        <p:nvPicPr>
          <p:cNvPr id="1028" name="Picture 4" descr="Delivering The Placenta - What Are Your Options? – My Expert Midwife">
            <a:extLst>
              <a:ext uri="{FF2B5EF4-FFF2-40B4-BE49-F238E27FC236}">
                <a16:creationId xmlns:a16="http://schemas.microsoft.com/office/drawing/2014/main" id="{0A6A9A81-E820-4DF7-9BDA-BDA39AE2AA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70" t="4174" r="2695" b="14086"/>
          <a:stretch/>
        </p:blipFill>
        <p:spPr bwMode="auto">
          <a:xfrm>
            <a:off x="7779027" y="4110721"/>
            <a:ext cx="4174434" cy="25153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dern Tech Teases out Important Role of the Placenta | BioSpace">
            <a:extLst>
              <a:ext uri="{FF2B5EF4-FFF2-40B4-BE49-F238E27FC236}">
                <a16:creationId xmlns:a16="http://schemas.microsoft.com/office/drawing/2014/main" id="{82E6A020-13C2-4930-925B-AD8D79703A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72" r="6591"/>
          <a:stretch/>
        </p:blipFill>
        <p:spPr bwMode="auto">
          <a:xfrm>
            <a:off x="7991061" y="1640954"/>
            <a:ext cx="3750365" cy="2469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25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circle(in)">
                                      <p:cBhvr>
                                        <p:cTn id="12" dur="20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circle(in)">
                                      <p:cBhvr>
                                        <p:cTn id="17" dur="20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cBhvr additive="base">
                                        <p:cTn id="2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 calcmode="lin" valueType="num">
                                      <p:cBhvr additive="base">
                                        <p:cTn id="3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 calcmode="lin" valueType="num">
                                      <p:cBhvr additive="base">
                                        <p:cTn id="4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6A3BF-E32A-4441-9AB1-101BA8D64A0F}"/>
              </a:ext>
            </a:extLst>
          </p:cNvPr>
          <p:cNvSpPr txBox="1">
            <a:spLocks/>
          </p:cNvSpPr>
          <p:nvPr/>
        </p:nvSpPr>
        <p:spPr>
          <a:xfrm>
            <a:off x="1143000" y="609600"/>
            <a:ext cx="4608444" cy="5392432"/>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buClr>
                <a:srgbClr val="006600"/>
              </a:buClr>
            </a:pPr>
            <a:r>
              <a:rPr lang="en-GB" b="1" dirty="0"/>
              <a:t>	</a:t>
            </a:r>
          </a:p>
          <a:p>
            <a:pPr>
              <a:buClr>
                <a:srgbClr val="006600"/>
              </a:buClr>
            </a:pPr>
            <a:r>
              <a:rPr lang="en-GB" b="1" dirty="0">
                <a:solidFill>
                  <a:srgbClr val="006600"/>
                </a:solidFill>
              </a:rPr>
              <a:t>	</a:t>
            </a:r>
            <a:r>
              <a:rPr lang="en-GB" b="1" u="sng" dirty="0">
                <a:solidFill>
                  <a:srgbClr val="006600"/>
                </a:solidFill>
              </a:rPr>
              <a:t>TASK:</a:t>
            </a:r>
            <a:r>
              <a:rPr lang="en-GB" b="1" dirty="0">
                <a:solidFill>
                  <a:srgbClr val="006600"/>
                </a:solidFill>
              </a:rPr>
              <a:t> </a:t>
            </a:r>
            <a:endParaRPr lang="en-GB" b="1" dirty="0" smtClean="0">
              <a:solidFill>
                <a:srgbClr val="006600"/>
              </a:solidFill>
            </a:endParaRPr>
          </a:p>
          <a:p>
            <a:pPr>
              <a:buClr>
                <a:srgbClr val="006600"/>
              </a:buClr>
            </a:pPr>
            <a:endParaRPr lang="en-GB" b="1" dirty="0">
              <a:solidFill>
                <a:srgbClr val="006600"/>
              </a:solidFill>
            </a:endParaRPr>
          </a:p>
          <a:p>
            <a:pPr>
              <a:buClr>
                <a:srgbClr val="006600"/>
              </a:buClr>
            </a:pPr>
            <a:endParaRPr lang="en-GB" sz="3600" b="1" dirty="0">
              <a:solidFill>
                <a:srgbClr val="006600"/>
              </a:solidFill>
            </a:endParaRPr>
          </a:p>
          <a:p>
            <a:pPr>
              <a:buClr>
                <a:srgbClr val="006600"/>
              </a:buClr>
            </a:pPr>
            <a:r>
              <a:rPr lang="en-GB" sz="4000" b="1" dirty="0"/>
              <a:t>Create a storyboard or flowchart to show and explain what happens through the </a:t>
            </a:r>
            <a:r>
              <a:rPr lang="en-GB" sz="4000" b="1" dirty="0" smtClean="0"/>
              <a:t>three stages </a:t>
            </a:r>
            <a:r>
              <a:rPr lang="en-GB" sz="4000" b="1" dirty="0"/>
              <a:t>of labour.</a:t>
            </a:r>
            <a:endParaRPr lang="en-GB" sz="4800" b="1" u="sng" dirty="0">
              <a:solidFill>
                <a:srgbClr val="006600"/>
              </a:solidFill>
            </a:endParaRPr>
          </a:p>
          <a:p>
            <a:pPr marL="742950" indent="-742950">
              <a:buClr>
                <a:srgbClr val="006600"/>
              </a:buClr>
              <a:buFont typeface="+mj-lt"/>
              <a:buAutoNum type="arabicPeriod"/>
            </a:pPr>
            <a:endParaRPr lang="en-GB" b="1" u="sng" dirty="0">
              <a:solidFill>
                <a:srgbClr val="006600"/>
              </a:solidFill>
            </a:endParaRPr>
          </a:p>
          <a:p>
            <a:pPr>
              <a:buClr>
                <a:srgbClr val="006600"/>
              </a:buClr>
            </a:pPr>
            <a:r>
              <a:rPr lang="en-GB" b="1" dirty="0">
                <a:solidFill>
                  <a:srgbClr val="006600"/>
                </a:solidFill>
              </a:rPr>
              <a:t>  </a:t>
            </a:r>
            <a:endParaRPr lang="en-GB" sz="2200" b="1" dirty="0">
              <a:solidFill>
                <a:srgbClr val="006600"/>
              </a:solidFill>
            </a:endParaRPr>
          </a:p>
        </p:txBody>
      </p:sp>
      <p:pic>
        <p:nvPicPr>
          <p:cNvPr id="3" name="Picture 4" descr="Notes Symbol Stock Illustrations – 42,139 Notes Symbol Stock Illustrations,  Vectors &amp;amp; Clipart - Dreamstime">
            <a:extLst>
              <a:ext uri="{FF2B5EF4-FFF2-40B4-BE49-F238E27FC236}">
                <a16:creationId xmlns:a16="http://schemas.microsoft.com/office/drawing/2014/main" id="{33A1A19B-9078-4627-95B0-375BB1AAA46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653" t="27572" r="1407" b="32375"/>
          <a:stretch/>
        </p:blipFill>
        <p:spPr bwMode="auto">
          <a:xfrm>
            <a:off x="1173480" y="884792"/>
            <a:ext cx="896983" cy="863624"/>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618;p53">
            <a:extLst>
              <a:ext uri="{FF2B5EF4-FFF2-40B4-BE49-F238E27FC236}">
                <a16:creationId xmlns:a16="http://schemas.microsoft.com/office/drawing/2014/main" id="{EDAEE37B-14CA-4C9B-8274-99B237164604}"/>
              </a:ext>
            </a:extLst>
          </p:cNvPr>
          <p:cNvPicPr preferRelativeResize="0"/>
          <p:nvPr/>
        </p:nvPicPr>
        <p:blipFill rotWithShape="1">
          <a:blip r:embed="rId3">
            <a:alphaModFix/>
          </a:blip>
          <a:srcRect l="34987" t="18658" r="35718" b="9136"/>
          <a:stretch/>
        </p:blipFill>
        <p:spPr>
          <a:xfrm>
            <a:off x="6584576" y="334136"/>
            <a:ext cx="4464424" cy="6189728"/>
          </a:xfrm>
          <a:prstGeom prst="rect">
            <a:avLst/>
          </a:prstGeom>
          <a:noFill/>
          <a:ln>
            <a:noFill/>
          </a:ln>
          <a:effectLst>
            <a:outerShdw blurRad="292100" dist="139700" dir="2700000" algn="tl" rotWithShape="0">
              <a:srgbClr val="333333">
                <a:alpha val="64705"/>
              </a:srgbClr>
            </a:outerShdw>
          </a:effectLst>
        </p:spPr>
      </p:pic>
    </p:spTree>
    <p:extLst>
      <p:ext uri="{BB962C8B-B14F-4D97-AF65-F5344CB8AC3E}">
        <p14:creationId xmlns:p14="http://schemas.microsoft.com/office/powerpoint/2010/main" val="225147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AE9A2-C399-4375-903D-BEB99FFBE56B}"/>
              </a:ext>
            </a:extLst>
          </p:cNvPr>
          <p:cNvSpPr>
            <a:spLocks noGrp="1"/>
          </p:cNvSpPr>
          <p:nvPr>
            <p:ph type="title"/>
          </p:nvPr>
        </p:nvSpPr>
        <p:spPr/>
        <p:txBody>
          <a:bodyPr/>
          <a:lstStyle/>
          <a:p>
            <a:r>
              <a:rPr lang="en-GB" dirty="0" smtClean="0"/>
              <a:t>The m</a:t>
            </a:r>
            <a:r>
              <a:rPr lang="en-GB" b="1" dirty="0" smtClean="0"/>
              <a:t>ethods </a:t>
            </a:r>
            <a:r>
              <a:rPr lang="en-GB" b="1" dirty="0"/>
              <a:t>of </a:t>
            </a:r>
            <a:r>
              <a:rPr lang="en-GB" b="1" dirty="0" smtClean="0"/>
              <a:t>assisted birth</a:t>
            </a:r>
            <a:endParaRPr lang="en-GB" b="1" dirty="0"/>
          </a:p>
        </p:txBody>
      </p:sp>
      <p:sp>
        <p:nvSpPr>
          <p:cNvPr id="3" name="Content Placeholder 2">
            <a:extLst>
              <a:ext uri="{FF2B5EF4-FFF2-40B4-BE49-F238E27FC236}">
                <a16:creationId xmlns:a16="http://schemas.microsoft.com/office/drawing/2014/main" id="{A98EDD89-A970-425F-A2F3-1BB61BD5DDDE}"/>
              </a:ext>
            </a:extLst>
          </p:cNvPr>
          <p:cNvSpPr>
            <a:spLocks noGrp="1"/>
          </p:cNvSpPr>
          <p:nvPr>
            <p:ph idx="1"/>
          </p:nvPr>
        </p:nvSpPr>
        <p:spPr/>
        <p:txBody>
          <a:bodyPr>
            <a:normAutofit fontScale="92500"/>
          </a:bodyPr>
          <a:lstStyle/>
          <a:p>
            <a:pPr marL="45720" indent="0">
              <a:buClr>
                <a:srgbClr val="006600"/>
              </a:buClr>
              <a:buSzPct val="100000"/>
              <a:buNone/>
            </a:pPr>
            <a:r>
              <a:rPr lang="en-GB" dirty="0" smtClean="0">
                <a:solidFill>
                  <a:srgbClr val="006600"/>
                </a:solidFill>
              </a:rPr>
              <a:t>Some </a:t>
            </a:r>
            <a:r>
              <a:rPr lang="en-GB" dirty="0">
                <a:solidFill>
                  <a:srgbClr val="006600"/>
                </a:solidFill>
              </a:rPr>
              <a:t>methods of delivery are planned in advance, however some become necessary if issues occur during labour or, if help is needed with birthing the baby.</a:t>
            </a:r>
          </a:p>
          <a:p>
            <a:pPr marL="45720" indent="0">
              <a:buClr>
                <a:srgbClr val="006600"/>
              </a:buClr>
              <a:buSzPct val="100000"/>
              <a:buNone/>
            </a:pPr>
            <a:r>
              <a:rPr lang="en-GB" dirty="0">
                <a:solidFill>
                  <a:srgbClr val="006600"/>
                </a:solidFill>
              </a:rPr>
              <a:t>* </a:t>
            </a:r>
            <a:r>
              <a:rPr lang="en-GB" dirty="0"/>
              <a:t>All procedures are safe, but only used when necessary. </a:t>
            </a:r>
          </a:p>
          <a:p>
            <a:pPr marL="45720" indent="0">
              <a:buClr>
                <a:srgbClr val="006600"/>
              </a:buClr>
              <a:buSzPct val="100000"/>
              <a:buNone/>
            </a:pPr>
            <a:r>
              <a:rPr lang="en-GB" dirty="0" smtClean="0"/>
              <a:t>The </a:t>
            </a:r>
            <a:r>
              <a:rPr lang="en-GB" dirty="0"/>
              <a:t>NHS reports that approximately 1 in 8 women have an assisted birth; where forceps or a ventouse suction cup are used to help deliver a baby’s head. </a:t>
            </a:r>
            <a:endParaRPr lang="en-GB" dirty="0" smtClean="0"/>
          </a:p>
          <a:p>
            <a:pPr marL="45720" indent="0">
              <a:buClr>
                <a:srgbClr val="006600"/>
              </a:buClr>
              <a:buSzPct val="100000"/>
              <a:buNone/>
            </a:pPr>
            <a:r>
              <a:rPr lang="en-GB" dirty="0" smtClean="0">
                <a:solidFill>
                  <a:srgbClr val="006600"/>
                </a:solidFill>
              </a:rPr>
              <a:t>This </a:t>
            </a:r>
            <a:r>
              <a:rPr lang="en-GB" dirty="0">
                <a:solidFill>
                  <a:srgbClr val="006600"/>
                </a:solidFill>
              </a:rPr>
              <a:t>could be because:</a:t>
            </a:r>
          </a:p>
          <a:p>
            <a:pPr>
              <a:buClr>
                <a:srgbClr val="006600"/>
              </a:buClr>
              <a:buSzPct val="100000"/>
              <a:buFont typeface="Arial" panose="020B0604020202020204" pitchFamily="34" charset="0"/>
              <a:buChar char="•"/>
            </a:pPr>
            <a:r>
              <a:rPr lang="en-GB" dirty="0"/>
              <a:t>there are concerns about the baby’s heart rate</a:t>
            </a:r>
          </a:p>
          <a:p>
            <a:pPr>
              <a:buClr>
                <a:srgbClr val="006600"/>
              </a:buClr>
              <a:buSzPct val="100000"/>
              <a:buFont typeface="Arial" panose="020B0604020202020204" pitchFamily="34" charset="0"/>
              <a:buChar char="•"/>
            </a:pPr>
            <a:r>
              <a:rPr lang="en-GB" dirty="0"/>
              <a:t>the baby is in an awkward position</a:t>
            </a:r>
          </a:p>
          <a:p>
            <a:pPr>
              <a:buClr>
                <a:srgbClr val="006600"/>
              </a:buClr>
              <a:buSzPct val="100000"/>
              <a:buFont typeface="Arial" panose="020B0604020202020204" pitchFamily="34" charset="0"/>
              <a:buChar char="•"/>
            </a:pPr>
            <a:r>
              <a:rPr lang="en-GB" dirty="0"/>
              <a:t>the mother is too exhausted</a:t>
            </a:r>
          </a:p>
          <a:p>
            <a:pPr marL="45720" indent="0">
              <a:buNone/>
            </a:pPr>
            <a:endParaRPr lang="en-GB" dirty="0"/>
          </a:p>
        </p:txBody>
      </p:sp>
    </p:spTree>
    <p:extLst>
      <p:ext uri="{BB962C8B-B14F-4D97-AF65-F5344CB8AC3E}">
        <p14:creationId xmlns:p14="http://schemas.microsoft.com/office/powerpoint/2010/main" val="263863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additive="base">
                                        <p:cTn id="4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92601-54AE-4DC3-900B-B39219A1EB95}"/>
              </a:ext>
            </a:extLst>
          </p:cNvPr>
          <p:cNvSpPr>
            <a:spLocks noGrp="1"/>
          </p:cNvSpPr>
          <p:nvPr>
            <p:ph type="title"/>
          </p:nvPr>
        </p:nvSpPr>
        <p:spPr/>
        <p:txBody>
          <a:bodyPr/>
          <a:lstStyle/>
          <a:p>
            <a:r>
              <a:rPr lang="en-GB" b="1" dirty="0"/>
              <a:t>Forceps</a:t>
            </a:r>
          </a:p>
        </p:txBody>
      </p:sp>
      <p:sp>
        <p:nvSpPr>
          <p:cNvPr id="3" name="Content Placeholder 2">
            <a:extLst>
              <a:ext uri="{FF2B5EF4-FFF2-40B4-BE49-F238E27FC236}">
                <a16:creationId xmlns:a16="http://schemas.microsoft.com/office/drawing/2014/main" id="{8A290878-82B4-4DD0-BB4A-3AD3E44AB220}"/>
              </a:ext>
            </a:extLst>
          </p:cNvPr>
          <p:cNvSpPr>
            <a:spLocks noGrp="1"/>
          </p:cNvSpPr>
          <p:nvPr>
            <p:ph idx="1"/>
          </p:nvPr>
        </p:nvSpPr>
        <p:spPr>
          <a:xfrm>
            <a:off x="1143000" y="2073078"/>
            <a:ext cx="6211957" cy="4038600"/>
          </a:xfrm>
        </p:spPr>
        <p:txBody>
          <a:bodyPr>
            <a:normAutofit lnSpcReduction="10000"/>
          </a:bodyPr>
          <a:lstStyle/>
          <a:p>
            <a:pPr>
              <a:buClr>
                <a:srgbClr val="006600"/>
              </a:buClr>
              <a:buSzPct val="100000"/>
              <a:buFont typeface="Arial" panose="020B0604020202020204" pitchFamily="34" charset="0"/>
              <a:buChar char="•"/>
            </a:pPr>
            <a:r>
              <a:rPr lang="en-GB" dirty="0" smtClean="0"/>
              <a:t>Forceps </a:t>
            </a:r>
            <a:r>
              <a:rPr lang="en-GB" dirty="0"/>
              <a:t>are a curved metal instrument that are carefully positioned around the baby’s head, then joined at the handles.</a:t>
            </a:r>
          </a:p>
          <a:p>
            <a:pPr>
              <a:buClr>
                <a:srgbClr val="006600"/>
              </a:buClr>
              <a:buSzPct val="100000"/>
              <a:buFont typeface="Arial" panose="020B0604020202020204" pitchFamily="34" charset="0"/>
              <a:buChar char="•"/>
            </a:pPr>
            <a:r>
              <a:rPr lang="en-GB" dirty="0" smtClean="0"/>
              <a:t>As </a:t>
            </a:r>
            <a:r>
              <a:rPr lang="en-GB" dirty="0"/>
              <a:t>the mother pushes with a contraction, an </a:t>
            </a:r>
            <a:r>
              <a:rPr lang="en-GB" dirty="0">
                <a:solidFill>
                  <a:srgbClr val="006600"/>
                </a:solidFill>
              </a:rPr>
              <a:t>obstetrician</a:t>
            </a:r>
            <a:r>
              <a:rPr lang="en-GB" dirty="0"/>
              <a:t> gently pulls to help deliver the baby.</a:t>
            </a:r>
          </a:p>
          <a:p>
            <a:pPr>
              <a:buClr>
                <a:srgbClr val="006600"/>
              </a:buClr>
              <a:buSzPct val="100000"/>
              <a:buFont typeface="Arial" panose="020B0604020202020204" pitchFamily="34" charset="0"/>
              <a:buChar char="•"/>
            </a:pPr>
            <a:r>
              <a:rPr lang="en-GB" dirty="0" smtClean="0"/>
              <a:t>Some </a:t>
            </a:r>
            <a:r>
              <a:rPr lang="en-GB" dirty="0"/>
              <a:t>forceps are designed to turn the baby to the right position to be born.</a:t>
            </a:r>
          </a:p>
          <a:p>
            <a:pPr marL="45720" indent="0">
              <a:buClr>
                <a:srgbClr val="006600"/>
              </a:buClr>
              <a:buSzPct val="100000"/>
              <a:buNone/>
            </a:pPr>
            <a:endParaRPr lang="en-GB" sz="500" dirty="0">
              <a:solidFill>
                <a:srgbClr val="006600"/>
              </a:solidFill>
            </a:endParaRPr>
          </a:p>
          <a:p>
            <a:pPr marL="45720" indent="0">
              <a:buNone/>
            </a:pPr>
            <a:r>
              <a:rPr lang="en-GB" dirty="0">
                <a:solidFill>
                  <a:srgbClr val="006600"/>
                </a:solidFill>
              </a:rPr>
              <a:t>* </a:t>
            </a:r>
            <a:r>
              <a:rPr lang="en-GB" dirty="0"/>
              <a:t>Forceps are usually more successful than ventouse, but are more likely to result in vaginal tearing. </a:t>
            </a:r>
          </a:p>
        </p:txBody>
      </p:sp>
      <p:pic>
        <p:nvPicPr>
          <p:cNvPr id="6" name="Picture 12" descr="Routine forceps delivery - TVASurg - The Toronto Video Atlas of Surgery">
            <a:extLst>
              <a:ext uri="{FF2B5EF4-FFF2-40B4-BE49-F238E27FC236}">
                <a16:creationId xmlns:a16="http://schemas.microsoft.com/office/drawing/2014/main" id="{92F0B268-38E4-42D5-A4D0-4B12B2FE5C3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591"/>
          <a:stretch/>
        </p:blipFill>
        <p:spPr bwMode="auto">
          <a:xfrm>
            <a:off x="7680462" y="240859"/>
            <a:ext cx="4272997" cy="25459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Forceps Delivery - Stock Image - M810/0395 - Science Photo Library">
            <a:extLst>
              <a:ext uri="{FF2B5EF4-FFF2-40B4-BE49-F238E27FC236}">
                <a16:creationId xmlns:a16="http://schemas.microsoft.com/office/drawing/2014/main" id="{1DE6899D-F6CC-40DE-87F7-12FEC4BE43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956" t="990" r="2522" b="1999"/>
          <a:stretch/>
        </p:blipFill>
        <p:spPr bwMode="auto">
          <a:xfrm>
            <a:off x="8123583" y="2829433"/>
            <a:ext cx="3829876" cy="37689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Forceps Delivery: Process, Benefits, &amp;amp; Risks">
            <a:extLst>
              <a:ext uri="{FF2B5EF4-FFF2-40B4-BE49-F238E27FC236}">
                <a16:creationId xmlns:a16="http://schemas.microsoft.com/office/drawing/2014/main" id="{7CD58098-D373-4B4A-A562-0ACEE46858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044" t="19742" r="10278" b="17587"/>
          <a:stretch/>
        </p:blipFill>
        <p:spPr bwMode="auto">
          <a:xfrm>
            <a:off x="5039552" y="339315"/>
            <a:ext cx="2478157" cy="1463478"/>
          </a:xfrm>
          <a:prstGeom prst="rect">
            <a:avLst/>
          </a:prstGeom>
          <a:noFill/>
          <a:extLst>
            <a:ext uri="{909E8E84-426E-40DD-AFC4-6F175D3DCCD1}">
              <a14:hiddenFill xmlns:a14="http://schemas.microsoft.com/office/drawing/2010/main">
                <a:solidFill>
                  <a:srgbClr val="FFFFFF"/>
                </a:solidFill>
              </a14:hiddenFill>
            </a:ext>
          </a:extLst>
        </p:spPr>
      </p:pic>
      <p:pic>
        <p:nvPicPr>
          <p:cNvPr id="10" name="Google Shape;712;p65">
            <a:extLst>
              <a:ext uri="{FF2B5EF4-FFF2-40B4-BE49-F238E27FC236}">
                <a16:creationId xmlns:a16="http://schemas.microsoft.com/office/drawing/2014/main" id="{C6E0D271-78A5-4C7F-AAAD-992EE6CD4C81}"/>
              </a:ext>
            </a:extLst>
          </p:cNvPr>
          <p:cNvPicPr preferRelativeResize="0"/>
          <p:nvPr/>
        </p:nvPicPr>
        <p:blipFill rotWithShape="1">
          <a:blip r:embed="rId5">
            <a:alphaModFix/>
          </a:blip>
          <a:srcRect l="17228" r="20475" b="5500"/>
          <a:stretch/>
        </p:blipFill>
        <p:spPr>
          <a:xfrm>
            <a:off x="7684190" y="243757"/>
            <a:ext cx="2535713" cy="2545920"/>
          </a:xfrm>
          <a:prstGeom prst="rect">
            <a:avLst/>
          </a:prstGeom>
          <a:noFill/>
          <a:ln>
            <a:noFill/>
          </a:ln>
        </p:spPr>
      </p:pic>
    </p:spTree>
    <p:extLst>
      <p:ext uri="{BB962C8B-B14F-4D97-AF65-F5344CB8AC3E}">
        <p14:creationId xmlns:p14="http://schemas.microsoft.com/office/powerpoint/2010/main" val="174379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 calcmode="lin" valueType="num">
                                      <p:cBhvr additive="base">
                                        <p:cTn id="2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 calcmode="lin" valueType="num">
                                      <p:cBhvr additive="base">
                                        <p:cTn id="3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 calcmode="lin" valueType="num">
                                      <p:cBhvr additive="base">
                                        <p:cTn id="3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 calcmode="lin" valueType="num">
                                      <p:cBhvr additive="base">
                                        <p:cTn id="4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circle(in)">
                                      <p:cBhvr>
                                        <p:cTn id="5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247D4-BC03-4E51-8967-C000FB4CDAE8}"/>
              </a:ext>
            </a:extLst>
          </p:cNvPr>
          <p:cNvSpPr>
            <a:spLocks noGrp="1"/>
          </p:cNvSpPr>
          <p:nvPr>
            <p:ph type="title"/>
          </p:nvPr>
        </p:nvSpPr>
        <p:spPr>
          <a:xfrm>
            <a:off x="1143000" y="609600"/>
            <a:ext cx="9875520" cy="5392432"/>
          </a:xfrm>
        </p:spPr>
        <p:txBody>
          <a:bodyPr>
            <a:normAutofit fontScale="90000"/>
          </a:bodyPr>
          <a:lstStyle/>
          <a:p>
            <a:r>
              <a:rPr lang="en-GB" b="1" dirty="0"/>
              <a:t>	</a:t>
            </a:r>
            <a:r>
              <a:rPr lang="en-GB" b="1" u="sng" dirty="0">
                <a:solidFill>
                  <a:srgbClr val="006600"/>
                </a:solidFill>
              </a:rPr>
              <a:t>TASK:</a:t>
            </a:r>
            <a:r>
              <a:rPr lang="en-GB" b="1" dirty="0">
                <a:solidFill>
                  <a:srgbClr val="006600"/>
                </a:solidFill>
              </a:rPr>
              <a:t> </a:t>
            </a:r>
            <a:r>
              <a:rPr lang="en-GB" b="1" dirty="0"/>
              <a:t>Design a question for each 	health professional to ask the 	person next to you or your peers in 	the class. </a:t>
            </a:r>
            <a:br>
              <a:rPr lang="en-GB" b="1" dirty="0"/>
            </a:br>
            <a:r>
              <a:rPr lang="en-GB" b="1" dirty="0"/>
              <a:t/>
            </a:r>
            <a:br>
              <a:rPr lang="en-GB" b="1" dirty="0"/>
            </a:br>
            <a:r>
              <a:rPr lang="en-GB" b="1" dirty="0"/>
              <a:t>	</a:t>
            </a:r>
            <a:r>
              <a:rPr lang="en-GB" b="1" dirty="0">
                <a:solidFill>
                  <a:srgbClr val="006600"/>
                </a:solidFill>
              </a:rPr>
              <a:t>*</a:t>
            </a:r>
            <a:r>
              <a:rPr lang="en-GB" b="1" u="sng" dirty="0">
                <a:solidFill>
                  <a:srgbClr val="006600"/>
                </a:solidFill>
              </a:rPr>
              <a:t>Instruction:</a:t>
            </a:r>
            <a:r>
              <a:rPr lang="en-GB" b="1" dirty="0"/>
              <a:t> For any question 	answered incorrectly, copy out the 	correct answer into your books. </a:t>
            </a:r>
          </a:p>
        </p:txBody>
      </p:sp>
      <p:pic>
        <p:nvPicPr>
          <p:cNvPr id="4" name="Picture 4" descr="Notes Symbol Stock Illustrations – 42,139 Notes Symbol Stock Illustrations,  Vectors &amp;amp; Clipart - Dreamstime">
            <a:extLst>
              <a:ext uri="{FF2B5EF4-FFF2-40B4-BE49-F238E27FC236}">
                <a16:creationId xmlns:a16="http://schemas.microsoft.com/office/drawing/2014/main" id="{D31EF555-9711-48A7-8CB2-E20EC65F10C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653" t="27572" r="1407" b="32375"/>
          <a:stretch/>
        </p:blipFill>
        <p:spPr bwMode="auto">
          <a:xfrm>
            <a:off x="1143000" y="1077640"/>
            <a:ext cx="896983" cy="863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88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65746-E023-4550-899F-60395AC79062}"/>
              </a:ext>
            </a:extLst>
          </p:cNvPr>
          <p:cNvSpPr>
            <a:spLocks noGrp="1"/>
          </p:cNvSpPr>
          <p:nvPr>
            <p:ph type="title"/>
          </p:nvPr>
        </p:nvSpPr>
        <p:spPr>
          <a:xfrm>
            <a:off x="838200" y="609600"/>
            <a:ext cx="9875520" cy="1356360"/>
          </a:xfrm>
        </p:spPr>
        <p:txBody>
          <a:bodyPr/>
          <a:lstStyle/>
          <a:p>
            <a:r>
              <a:rPr lang="en-GB" b="1" dirty="0"/>
              <a:t>Ventouse</a:t>
            </a:r>
          </a:p>
        </p:txBody>
      </p:sp>
      <p:sp>
        <p:nvSpPr>
          <p:cNvPr id="3" name="Content Placeholder 2">
            <a:extLst>
              <a:ext uri="{FF2B5EF4-FFF2-40B4-BE49-F238E27FC236}">
                <a16:creationId xmlns:a16="http://schemas.microsoft.com/office/drawing/2014/main" id="{EDEC86B9-3DDF-4CEB-AF7F-CEC13AEF24A0}"/>
              </a:ext>
            </a:extLst>
          </p:cNvPr>
          <p:cNvSpPr>
            <a:spLocks noGrp="1"/>
          </p:cNvSpPr>
          <p:nvPr>
            <p:ph idx="1"/>
          </p:nvPr>
        </p:nvSpPr>
        <p:spPr>
          <a:xfrm>
            <a:off x="838200" y="2057400"/>
            <a:ext cx="5324061" cy="4356652"/>
          </a:xfrm>
        </p:spPr>
        <p:txBody>
          <a:bodyPr>
            <a:normAutofit fontScale="92500"/>
          </a:bodyPr>
          <a:lstStyle/>
          <a:p>
            <a:pPr>
              <a:buClr>
                <a:srgbClr val="006600"/>
              </a:buClr>
              <a:buSzPct val="100000"/>
              <a:buFont typeface="Arial" panose="020B0604020202020204" pitchFamily="34" charset="0"/>
              <a:buChar char="•"/>
            </a:pPr>
            <a:r>
              <a:rPr lang="en-GB" dirty="0" smtClean="0"/>
              <a:t>A </a:t>
            </a:r>
            <a:r>
              <a:rPr lang="en-GB" dirty="0"/>
              <a:t>ventouse (vacuum extractor) is a plastic or metal cup that fits firmly on the baby’s head and is attached by suction. </a:t>
            </a:r>
          </a:p>
          <a:p>
            <a:pPr>
              <a:buClr>
                <a:srgbClr val="006600"/>
              </a:buClr>
              <a:buSzPct val="100000"/>
              <a:buFont typeface="Arial" panose="020B0604020202020204" pitchFamily="34" charset="0"/>
              <a:buChar char="•"/>
            </a:pPr>
            <a:r>
              <a:rPr lang="en-GB" dirty="0" smtClean="0"/>
              <a:t>As </a:t>
            </a:r>
            <a:r>
              <a:rPr lang="en-GB" dirty="0"/>
              <a:t>the mother pushes with a contraction, an </a:t>
            </a:r>
            <a:r>
              <a:rPr lang="en-GB" dirty="0">
                <a:solidFill>
                  <a:srgbClr val="006600"/>
                </a:solidFill>
              </a:rPr>
              <a:t>obstetrician</a:t>
            </a:r>
            <a:r>
              <a:rPr lang="en-GB" dirty="0"/>
              <a:t> gently pulls to help deliver the baby.</a:t>
            </a:r>
          </a:p>
          <a:p>
            <a:pPr>
              <a:buClr>
                <a:srgbClr val="006600"/>
              </a:buClr>
              <a:buSzPct val="100000"/>
              <a:buFont typeface="Arial" panose="020B0604020202020204" pitchFamily="34" charset="0"/>
              <a:buChar char="•"/>
            </a:pPr>
            <a:r>
              <a:rPr lang="en-GB" dirty="0" smtClean="0"/>
              <a:t>The </a:t>
            </a:r>
            <a:r>
              <a:rPr lang="en-GB" dirty="0"/>
              <a:t>process leaves a small swelling on the baby’s head, however this disappears soon after the delivery, and the cup may also leave a temporary bruise.</a:t>
            </a:r>
          </a:p>
          <a:p>
            <a:pPr marL="45720" indent="0">
              <a:buNone/>
            </a:pPr>
            <a:r>
              <a:rPr lang="en-GB" dirty="0">
                <a:solidFill>
                  <a:srgbClr val="006600"/>
                </a:solidFill>
              </a:rPr>
              <a:t>*</a:t>
            </a:r>
            <a:r>
              <a:rPr lang="en-GB" dirty="0"/>
              <a:t> A ventouse is not used with babies born before 34 weeks or pregnancy because the head is too soft. </a:t>
            </a:r>
          </a:p>
          <a:p>
            <a:pPr>
              <a:buFont typeface="Wingdings" panose="05000000000000000000" pitchFamily="2" charset="2"/>
              <a:buChar char="Ø"/>
            </a:pPr>
            <a:endParaRPr lang="en-GB" dirty="0"/>
          </a:p>
        </p:txBody>
      </p:sp>
      <p:pic>
        <p:nvPicPr>
          <p:cNvPr id="4" name="Picture 4" descr="Vacuum Assisted Delivery System (VAD), Ventouse delivery with vacuum and a  large choice of suction cups, accessories, MEDELA AG, Switzerland">
            <a:extLst>
              <a:ext uri="{FF2B5EF4-FFF2-40B4-BE49-F238E27FC236}">
                <a16:creationId xmlns:a16="http://schemas.microsoft.com/office/drawing/2014/main" id="{1C12CB05-781E-4FE4-814B-2970027C26AE}"/>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788" t="2111" r="5347" b="10755"/>
          <a:stretch/>
        </p:blipFill>
        <p:spPr bwMode="auto">
          <a:xfrm>
            <a:off x="6367847" y="297221"/>
            <a:ext cx="2134482" cy="22936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ventouse | Gas And Air">
            <a:extLst>
              <a:ext uri="{FF2B5EF4-FFF2-40B4-BE49-F238E27FC236}">
                <a16:creationId xmlns:a16="http://schemas.microsoft.com/office/drawing/2014/main" id="{4499EAB3-92E9-49BF-9115-50E1F97754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45" t="1866" r="816" b="4576"/>
          <a:stretch/>
        </p:blipFill>
        <p:spPr bwMode="auto">
          <a:xfrm>
            <a:off x="6820956" y="3223302"/>
            <a:ext cx="5099324" cy="33374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JeffRasansky, Author at Rasansky Law Firm | Page 22 of 185">
            <a:extLst>
              <a:ext uri="{FF2B5EF4-FFF2-40B4-BE49-F238E27FC236}">
                <a16:creationId xmlns:a16="http://schemas.microsoft.com/office/drawing/2014/main" id="{FC4F47C8-CF5C-4847-8583-C4E0051CE2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60" t="27424" r="14168" b="2807"/>
          <a:stretch/>
        </p:blipFill>
        <p:spPr bwMode="auto">
          <a:xfrm>
            <a:off x="8692470" y="455727"/>
            <a:ext cx="3193361" cy="2293664"/>
          </a:xfrm>
          <a:prstGeom prst="rect">
            <a:avLst/>
          </a:prstGeom>
          <a:noFill/>
          <a:extLst>
            <a:ext uri="{909E8E84-426E-40DD-AFC4-6F175D3DCCD1}">
              <a14:hiddenFill xmlns:a14="http://schemas.microsoft.com/office/drawing/2010/main">
                <a:solidFill>
                  <a:srgbClr val="FFFFFF"/>
                </a:solidFill>
              </a14:hiddenFill>
            </a:ext>
          </a:extLst>
        </p:spPr>
      </p:pic>
      <p:pic>
        <p:nvPicPr>
          <p:cNvPr id="7" name="Google Shape;702;p64">
            <a:extLst>
              <a:ext uri="{FF2B5EF4-FFF2-40B4-BE49-F238E27FC236}">
                <a16:creationId xmlns:a16="http://schemas.microsoft.com/office/drawing/2014/main" id="{63CCCB18-4087-43CF-823E-16B74638F545}"/>
              </a:ext>
            </a:extLst>
          </p:cNvPr>
          <p:cNvPicPr preferRelativeResize="0"/>
          <p:nvPr/>
        </p:nvPicPr>
        <p:blipFill rotWithShape="1">
          <a:blip r:embed="rId5">
            <a:alphaModFix/>
          </a:blip>
          <a:srcRect t="6583" r="26186"/>
          <a:stretch/>
        </p:blipFill>
        <p:spPr>
          <a:xfrm>
            <a:off x="6402092" y="341763"/>
            <a:ext cx="2195307" cy="2222618"/>
          </a:xfrm>
          <a:prstGeom prst="rect">
            <a:avLst/>
          </a:prstGeom>
          <a:noFill/>
          <a:ln>
            <a:noFill/>
          </a:ln>
        </p:spPr>
      </p:pic>
    </p:spTree>
    <p:extLst>
      <p:ext uri="{BB962C8B-B14F-4D97-AF65-F5344CB8AC3E}">
        <p14:creationId xmlns:p14="http://schemas.microsoft.com/office/powerpoint/2010/main" val="361234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 calcmode="lin" valueType="num">
                                      <p:cBhvr additive="base">
                                        <p:cTn id="2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 calcmode="lin" valueType="num">
                                      <p:cBhvr additive="base">
                                        <p:cTn id="3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 calcmode="lin" valueType="num">
                                      <p:cBhvr additive="base">
                                        <p:cTn id="3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 calcmode="lin" valueType="num">
                                      <p:cBhvr additive="base">
                                        <p:cTn id="4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circle(in)">
                                      <p:cBhvr>
                                        <p:cTn id="5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615" y="609600"/>
            <a:ext cx="9875520" cy="1356360"/>
          </a:xfrm>
        </p:spPr>
        <p:txBody>
          <a:bodyPr/>
          <a:lstStyle/>
          <a:p>
            <a:r>
              <a:rPr lang="en-GB" dirty="0" smtClean="0"/>
              <a:t>Episiotomy</a:t>
            </a:r>
            <a:endParaRPr lang="en-GB" dirty="0"/>
          </a:p>
        </p:txBody>
      </p:sp>
      <p:sp>
        <p:nvSpPr>
          <p:cNvPr id="3" name="Content Placeholder 2"/>
          <p:cNvSpPr>
            <a:spLocks noGrp="1"/>
          </p:cNvSpPr>
          <p:nvPr>
            <p:ph idx="1"/>
          </p:nvPr>
        </p:nvSpPr>
        <p:spPr>
          <a:xfrm>
            <a:off x="690615" y="2057399"/>
            <a:ext cx="3327399" cy="4371109"/>
          </a:xfrm>
        </p:spPr>
        <p:txBody>
          <a:bodyPr>
            <a:normAutofit fontScale="92500"/>
          </a:bodyPr>
          <a:lstStyle/>
          <a:p>
            <a:pPr marL="45720" indent="0">
              <a:lnSpc>
                <a:spcPct val="110000"/>
              </a:lnSpc>
              <a:spcBef>
                <a:spcPts val="600"/>
              </a:spcBef>
              <a:buNone/>
            </a:pPr>
            <a:r>
              <a:rPr lang="en-GB" b="1" u="sng" dirty="0" smtClean="0">
                <a:solidFill>
                  <a:srgbClr val="006600"/>
                </a:solidFill>
              </a:rPr>
              <a:t>Episiotomy</a:t>
            </a:r>
            <a:r>
              <a:rPr lang="en-GB" b="1" dirty="0" smtClean="0">
                <a:solidFill>
                  <a:srgbClr val="006600"/>
                </a:solidFill>
              </a:rPr>
              <a:t>: </a:t>
            </a:r>
            <a:r>
              <a:rPr lang="en-GB" dirty="0" smtClean="0">
                <a:solidFill>
                  <a:srgbClr val="006600"/>
                </a:solidFill>
              </a:rPr>
              <a:t>an incision or cut made in the perineum (the tissue between the vaginal opening and the anus). The perineum will sometimes tear ‘naturally’ when giving birth however, in circumstances when it is necessary to quickly enlarge the opening for the baby to pass through, an incision is made. </a:t>
            </a:r>
            <a:endParaRPr lang="en-GB" dirty="0">
              <a:solidFill>
                <a:srgbClr val="006600"/>
              </a:solidFill>
            </a:endParaRPr>
          </a:p>
        </p:txBody>
      </p:sp>
      <p:pic>
        <p:nvPicPr>
          <p:cNvPr id="2050" name="Picture 2" descr="Episiotom - Episiotomy Vs Tear, Episiotomy Care, Complicati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5413" y="330490"/>
            <a:ext cx="4907643" cy="40013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4316295" y="330490"/>
            <a:ext cx="2455990" cy="2602448"/>
          </a:xfrm>
          <a:prstGeom prst="rect">
            <a:avLst/>
          </a:prstGeom>
        </p:spPr>
      </p:pic>
      <p:pic>
        <p:nvPicPr>
          <p:cNvPr id="8" name="Picture 7"/>
          <p:cNvPicPr>
            <a:picLocks noChangeAspect="1"/>
          </p:cNvPicPr>
          <p:nvPr/>
        </p:nvPicPr>
        <p:blipFill rotWithShape="1">
          <a:blip r:embed="rId4"/>
          <a:srcRect l="24639" t="33243" r="21728" b="33165"/>
          <a:stretch/>
        </p:blipFill>
        <p:spPr>
          <a:xfrm>
            <a:off x="4553527" y="4032985"/>
            <a:ext cx="7317533" cy="2577986"/>
          </a:xfrm>
          <a:prstGeom prst="rect">
            <a:avLst/>
          </a:prstGeom>
        </p:spPr>
      </p:pic>
    </p:spTree>
    <p:extLst>
      <p:ext uri="{BB962C8B-B14F-4D97-AF65-F5344CB8AC3E}">
        <p14:creationId xmlns:p14="http://schemas.microsoft.com/office/powerpoint/2010/main" val="261949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additive="base">
                                        <p:cTn id="19" dur="500" fill="hold"/>
                                        <p:tgtEl>
                                          <p:spTgt spid="2050"/>
                                        </p:tgtEl>
                                        <p:attrNameLst>
                                          <p:attrName>ppt_x</p:attrName>
                                        </p:attrNameLst>
                                      </p:cBhvr>
                                      <p:tavLst>
                                        <p:tav tm="0">
                                          <p:val>
                                            <p:strVal val="#ppt_x"/>
                                          </p:val>
                                        </p:tav>
                                        <p:tav tm="100000">
                                          <p:val>
                                            <p:strVal val="#ppt_x"/>
                                          </p:val>
                                        </p:tav>
                                      </p:tavLst>
                                    </p:anim>
                                    <p:anim calcmode="lin" valueType="num">
                                      <p:cBhvr additive="base">
                                        <p:cTn id="20"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Risks of assisted birth</a:t>
            </a:r>
            <a:endParaRPr lang="en-GB" dirty="0"/>
          </a:p>
        </p:txBody>
      </p:sp>
      <p:sp>
        <p:nvSpPr>
          <p:cNvPr id="3" name="Content Placeholder 2"/>
          <p:cNvSpPr>
            <a:spLocks noGrp="1"/>
          </p:cNvSpPr>
          <p:nvPr>
            <p:ph idx="1"/>
          </p:nvPr>
        </p:nvSpPr>
        <p:spPr/>
        <p:txBody>
          <a:bodyPr>
            <a:normAutofit/>
          </a:bodyPr>
          <a:lstStyle/>
          <a:p>
            <a:pPr>
              <a:buClr>
                <a:srgbClr val="006600"/>
              </a:buClr>
            </a:pPr>
            <a:r>
              <a:rPr lang="en-GB" dirty="0" smtClean="0">
                <a:solidFill>
                  <a:srgbClr val="006600"/>
                </a:solidFill>
              </a:rPr>
              <a:t>Vaginal tearing or episiotomy</a:t>
            </a:r>
          </a:p>
          <a:p>
            <a:pPr>
              <a:buClr>
                <a:srgbClr val="006600"/>
              </a:buClr>
            </a:pPr>
            <a:r>
              <a:rPr lang="en-GB" dirty="0" smtClean="0">
                <a:solidFill>
                  <a:srgbClr val="006600"/>
                </a:solidFill>
              </a:rPr>
              <a:t>A higher chance of having a vaginal tear that involves the muscle or wall of the anus or rectum</a:t>
            </a:r>
          </a:p>
          <a:p>
            <a:pPr>
              <a:buClr>
                <a:srgbClr val="006600"/>
              </a:buClr>
            </a:pPr>
            <a:r>
              <a:rPr lang="en-GB" dirty="0" smtClean="0">
                <a:solidFill>
                  <a:srgbClr val="006600"/>
                </a:solidFill>
              </a:rPr>
              <a:t>Higher risk of blood clots, leaking urine and anal incontinence</a:t>
            </a:r>
          </a:p>
          <a:p>
            <a:pPr marL="45720" indent="0">
              <a:buNone/>
            </a:pPr>
            <a:r>
              <a:rPr lang="en-GB" dirty="0" smtClean="0"/>
              <a:t>A catheter is a small tube that is inserted through the urethra into the bladder to remove urine. It is used to empty the bladder so that a doctor can examine the mother to confirm that an assisted birth is necessary. A catheter is also used during an epidural when a mother might be numb to the sensation that her bladder is full and when she has to stay in bed so cannot get up to urinate. A catheter is uncomfortable when it is inserted and some women find it difficult to urinate once it is removed. </a:t>
            </a:r>
          </a:p>
        </p:txBody>
      </p:sp>
    </p:spTree>
    <p:extLst>
      <p:ext uri="{BB962C8B-B14F-4D97-AF65-F5344CB8AC3E}">
        <p14:creationId xmlns:p14="http://schemas.microsoft.com/office/powerpoint/2010/main" val="365230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350A-172F-431E-B4EB-412198A244FB}"/>
              </a:ext>
            </a:extLst>
          </p:cNvPr>
          <p:cNvSpPr>
            <a:spLocks noGrp="1"/>
          </p:cNvSpPr>
          <p:nvPr>
            <p:ph type="title"/>
          </p:nvPr>
        </p:nvSpPr>
        <p:spPr>
          <a:xfrm>
            <a:off x="692426" y="255030"/>
            <a:ext cx="9875520" cy="1356360"/>
          </a:xfrm>
        </p:spPr>
        <p:txBody>
          <a:bodyPr>
            <a:normAutofit/>
          </a:bodyPr>
          <a:lstStyle/>
          <a:p>
            <a:r>
              <a:rPr lang="en-GB" sz="4000" b="1" dirty="0"/>
              <a:t>Elective/ emergency caesarean section</a:t>
            </a:r>
          </a:p>
        </p:txBody>
      </p:sp>
      <p:sp>
        <p:nvSpPr>
          <p:cNvPr id="3" name="Content Placeholder 2">
            <a:extLst>
              <a:ext uri="{FF2B5EF4-FFF2-40B4-BE49-F238E27FC236}">
                <a16:creationId xmlns:a16="http://schemas.microsoft.com/office/drawing/2014/main" id="{E4290CA4-3179-4D35-9227-CE51928E47EB}"/>
              </a:ext>
            </a:extLst>
          </p:cNvPr>
          <p:cNvSpPr>
            <a:spLocks noGrp="1"/>
          </p:cNvSpPr>
          <p:nvPr>
            <p:ph idx="1"/>
          </p:nvPr>
        </p:nvSpPr>
        <p:spPr>
          <a:xfrm>
            <a:off x="692426" y="1425090"/>
            <a:ext cx="5900532" cy="1862112"/>
          </a:xfrm>
        </p:spPr>
        <p:txBody>
          <a:bodyPr>
            <a:normAutofit fontScale="92500"/>
          </a:bodyPr>
          <a:lstStyle/>
          <a:p>
            <a:pPr>
              <a:buClr>
                <a:srgbClr val="006600"/>
              </a:buClr>
              <a:buSzPct val="100000"/>
              <a:buFont typeface="Wingdings" panose="05000000000000000000" pitchFamily="2" charset="2"/>
              <a:buChar char="Ø"/>
            </a:pPr>
            <a:r>
              <a:rPr lang="en-GB" dirty="0"/>
              <a:t>A caesarean is an operation to deliver a baby through a cut made in the abdomen and womb.</a:t>
            </a:r>
          </a:p>
          <a:p>
            <a:pPr>
              <a:buClr>
                <a:srgbClr val="006600"/>
              </a:buClr>
              <a:buSzPct val="100000"/>
              <a:buFont typeface="Wingdings" panose="05000000000000000000" pitchFamily="2" charset="2"/>
              <a:buChar char="Ø"/>
            </a:pPr>
            <a:r>
              <a:rPr lang="en-GB" dirty="0"/>
              <a:t>It may be recommended as an elective (planned) procedure or it may be done in an emergency, if a vaginal birth becomes unsafe.</a:t>
            </a:r>
          </a:p>
          <a:p>
            <a:pPr marL="45720" indent="0">
              <a:buClr>
                <a:srgbClr val="006600"/>
              </a:buClr>
              <a:buSzPct val="100000"/>
              <a:buNone/>
            </a:pPr>
            <a:endParaRPr lang="en-GB" sz="200" dirty="0"/>
          </a:p>
        </p:txBody>
      </p:sp>
      <p:sp>
        <p:nvSpPr>
          <p:cNvPr id="4" name="TextBox 3">
            <a:extLst>
              <a:ext uri="{FF2B5EF4-FFF2-40B4-BE49-F238E27FC236}">
                <a16:creationId xmlns:a16="http://schemas.microsoft.com/office/drawing/2014/main" id="{DB54D76F-C968-4911-99EC-9AF2A6B4CD85}"/>
              </a:ext>
            </a:extLst>
          </p:cNvPr>
          <p:cNvSpPr txBox="1"/>
          <p:nvPr/>
        </p:nvSpPr>
        <p:spPr>
          <a:xfrm>
            <a:off x="6977272" y="1400756"/>
            <a:ext cx="4863548" cy="5124480"/>
          </a:xfrm>
          <a:prstGeom prst="rect">
            <a:avLst/>
          </a:prstGeom>
          <a:noFill/>
        </p:spPr>
        <p:txBody>
          <a:bodyPr wrap="square" rtlCol="0">
            <a:spAutoFit/>
          </a:bodyPr>
          <a:lstStyle/>
          <a:p>
            <a:pPr marL="45720" indent="0">
              <a:buNone/>
            </a:pPr>
            <a:r>
              <a:rPr lang="en-GB" sz="2200" dirty="0">
                <a:solidFill>
                  <a:srgbClr val="006600"/>
                </a:solidFill>
              </a:rPr>
              <a:t>Reasons for a caesarean include:</a:t>
            </a:r>
          </a:p>
          <a:p>
            <a:pPr marL="45720" indent="0">
              <a:buNone/>
            </a:pPr>
            <a:endParaRPr lang="en-GB" sz="600" dirty="0">
              <a:solidFill>
                <a:srgbClr val="006600"/>
              </a:solidFill>
            </a:endParaRPr>
          </a:p>
          <a:p>
            <a:pPr>
              <a:lnSpc>
                <a:spcPct val="100000"/>
              </a:lnSpc>
              <a:spcBef>
                <a:spcPts val="600"/>
              </a:spcBef>
              <a:buClr>
                <a:srgbClr val="006600"/>
              </a:buClr>
              <a:buSzPct val="100000"/>
              <a:buFont typeface="Arial" panose="020B0604020202020204" pitchFamily="34" charset="0"/>
              <a:buChar char="•"/>
            </a:pPr>
            <a:r>
              <a:rPr lang="en-GB" sz="2200" dirty="0">
                <a:solidFill>
                  <a:schemeClr val="accent1"/>
                </a:solidFill>
              </a:rPr>
              <a:t>The baby being in the breech position (feet first)</a:t>
            </a:r>
          </a:p>
          <a:p>
            <a:pPr>
              <a:lnSpc>
                <a:spcPct val="100000"/>
              </a:lnSpc>
              <a:spcBef>
                <a:spcPts val="600"/>
              </a:spcBef>
              <a:buClr>
                <a:srgbClr val="006600"/>
              </a:buClr>
              <a:buSzPct val="100000"/>
              <a:buFont typeface="Arial" panose="020B0604020202020204" pitchFamily="34" charset="0"/>
              <a:buChar char="•"/>
            </a:pPr>
            <a:r>
              <a:rPr lang="en-GB" sz="2200" dirty="0">
                <a:solidFill>
                  <a:schemeClr val="accent1"/>
                </a:solidFill>
              </a:rPr>
              <a:t>A low-lying placenta (placenta praevia)</a:t>
            </a:r>
          </a:p>
          <a:p>
            <a:pPr>
              <a:lnSpc>
                <a:spcPct val="100000"/>
              </a:lnSpc>
              <a:spcBef>
                <a:spcPts val="600"/>
              </a:spcBef>
              <a:buClr>
                <a:srgbClr val="006600"/>
              </a:buClr>
              <a:buSzPct val="100000"/>
              <a:buFont typeface="Arial" panose="020B0604020202020204" pitchFamily="34" charset="0"/>
              <a:buChar char="•"/>
            </a:pPr>
            <a:r>
              <a:rPr lang="en-GB" sz="2200" dirty="0">
                <a:solidFill>
                  <a:schemeClr val="accent1"/>
                </a:solidFill>
              </a:rPr>
              <a:t>Pre-eclampsia</a:t>
            </a:r>
          </a:p>
          <a:p>
            <a:pPr>
              <a:lnSpc>
                <a:spcPct val="100000"/>
              </a:lnSpc>
              <a:spcBef>
                <a:spcPts val="600"/>
              </a:spcBef>
              <a:buClr>
                <a:srgbClr val="006600"/>
              </a:buClr>
              <a:buSzPct val="100000"/>
              <a:buFont typeface="Arial" panose="020B0604020202020204" pitchFamily="34" charset="0"/>
              <a:buChar char="•"/>
            </a:pPr>
            <a:r>
              <a:rPr lang="en-GB" sz="2200" dirty="0">
                <a:solidFill>
                  <a:schemeClr val="accent1"/>
                </a:solidFill>
              </a:rPr>
              <a:t>Infections such as STI’s and untreated HIV</a:t>
            </a:r>
          </a:p>
          <a:p>
            <a:pPr>
              <a:lnSpc>
                <a:spcPct val="100000"/>
              </a:lnSpc>
              <a:spcBef>
                <a:spcPts val="600"/>
              </a:spcBef>
              <a:buClr>
                <a:srgbClr val="006600"/>
              </a:buClr>
              <a:buSzPct val="100000"/>
              <a:buFont typeface="Arial" panose="020B0604020202020204" pitchFamily="34" charset="0"/>
              <a:buChar char="•"/>
            </a:pPr>
            <a:r>
              <a:rPr lang="en-GB" sz="2200" dirty="0">
                <a:solidFill>
                  <a:schemeClr val="accent1"/>
                </a:solidFill>
              </a:rPr>
              <a:t>The baby not getting enough oxygen and nutrients so needs to be delivered immediately</a:t>
            </a:r>
          </a:p>
          <a:p>
            <a:pPr>
              <a:lnSpc>
                <a:spcPct val="100000"/>
              </a:lnSpc>
              <a:spcBef>
                <a:spcPts val="600"/>
              </a:spcBef>
              <a:buClr>
                <a:srgbClr val="006600"/>
              </a:buClr>
              <a:buSzPct val="100000"/>
              <a:buFont typeface="Arial" panose="020B0604020202020204" pitchFamily="34" charset="0"/>
              <a:buChar char="•"/>
            </a:pPr>
            <a:r>
              <a:rPr lang="en-GB" sz="2200" dirty="0">
                <a:solidFill>
                  <a:schemeClr val="accent1"/>
                </a:solidFill>
              </a:rPr>
              <a:t>Labour is not progressing</a:t>
            </a:r>
          </a:p>
          <a:p>
            <a:pPr>
              <a:lnSpc>
                <a:spcPct val="100000"/>
              </a:lnSpc>
              <a:spcBef>
                <a:spcPts val="600"/>
              </a:spcBef>
              <a:buClr>
                <a:srgbClr val="006600"/>
              </a:buClr>
              <a:buSzPct val="100000"/>
              <a:buFont typeface="Arial" panose="020B0604020202020204" pitchFamily="34" charset="0"/>
              <a:buChar char="•"/>
            </a:pPr>
            <a:r>
              <a:rPr lang="en-GB" sz="2200" dirty="0">
                <a:solidFill>
                  <a:schemeClr val="accent1"/>
                </a:solidFill>
              </a:rPr>
              <a:t>Excessive vaginal bleeding</a:t>
            </a:r>
          </a:p>
        </p:txBody>
      </p:sp>
      <p:pic>
        <p:nvPicPr>
          <p:cNvPr id="4100" name="Picture 4" descr="Why Cesarean Section Delivery Rate is Growing in India - Aaj Ki Naari">
            <a:extLst>
              <a:ext uri="{FF2B5EF4-FFF2-40B4-BE49-F238E27FC236}">
                <a16:creationId xmlns:a16="http://schemas.microsoft.com/office/drawing/2014/main" id="{32779F06-699F-46DC-9AAA-8C3F6E126F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920" y="3455504"/>
            <a:ext cx="6500191" cy="3160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77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circle(in)">
                                      <p:cBhvr>
                                        <p:cTn id="24" dur="2000"/>
                                        <p:tgtEl>
                                          <p:spTgt spid="410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247D4-BC03-4E51-8967-C000FB4CDAE8}"/>
              </a:ext>
            </a:extLst>
          </p:cNvPr>
          <p:cNvSpPr>
            <a:spLocks noGrp="1"/>
          </p:cNvSpPr>
          <p:nvPr>
            <p:ph type="title"/>
          </p:nvPr>
        </p:nvSpPr>
        <p:spPr>
          <a:xfrm>
            <a:off x="1143000" y="1006759"/>
            <a:ext cx="9875520" cy="5392432"/>
          </a:xfrm>
        </p:spPr>
        <p:txBody>
          <a:bodyPr>
            <a:normAutofit/>
          </a:bodyPr>
          <a:lstStyle/>
          <a:p>
            <a:r>
              <a:rPr lang="en-GB" sz="4000" b="1" dirty="0"/>
              <a:t>	</a:t>
            </a:r>
            <a:r>
              <a:rPr lang="en-GB" sz="4000" b="1" u="sng" dirty="0" smtClean="0">
                <a:solidFill>
                  <a:srgbClr val="006600"/>
                </a:solidFill>
              </a:rPr>
              <a:t>TASK</a:t>
            </a:r>
            <a:r>
              <a:rPr lang="en-GB" sz="4000" b="1" u="sng" dirty="0">
                <a:solidFill>
                  <a:srgbClr val="006600"/>
                </a:solidFill>
              </a:rPr>
              <a:t>:</a:t>
            </a:r>
            <a:r>
              <a:rPr lang="en-GB" sz="4000" b="1" dirty="0">
                <a:solidFill>
                  <a:srgbClr val="006600"/>
                </a:solidFill>
              </a:rPr>
              <a:t> </a:t>
            </a:r>
            <a:r>
              <a:rPr lang="en-GB" sz="4000" b="1" dirty="0" smtClean="0"/>
              <a:t>Make a leaflet to explain the 	three health professiona</a:t>
            </a:r>
            <a:r>
              <a:rPr lang="en-GB" sz="4000" dirty="0" smtClean="0"/>
              <a:t>ls involved 	during pregnancy, labour and after-	birth to a pregnant mother.</a:t>
            </a:r>
            <a:br>
              <a:rPr lang="en-GB" sz="4000" dirty="0" smtClean="0"/>
            </a:br>
            <a:r>
              <a:rPr lang="en-GB" sz="4000" dirty="0" smtClean="0"/>
              <a:t/>
            </a:r>
            <a:br>
              <a:rPr lang="en-GB" sz="4000" dirty="0" smtClean="0"/>
            </a:br>
            <a:r>
              <a:rPr lang="en-GB" sz="4000" dirty="0" smtClean="0"/>
              <a:t>	</a:t>
            </a:r>
            <a:r>
              <a:rPr lang="en-GB" sz="2400" b="0" dirty="0" smtClean="0">
                <a:solidFill>
                  <a:srgbClr val="006600"/>
                </a:solidFill>
              </a:rPr>
              <a:t>Information </a:t>
            </a:r>
            <a:r>
              <a:rPr lang="en-GB" sz="2400" b="0" dirty="0">
                <a:solidFill>
                  <a:srgbClr val="006600"/>
                </a:solidFill>
              </a:rPr>
              <a:t>you should include</a:t>
            </a:r>
            <a:r>
              <a:rPr lang="en-GB" sz="2400" b="0" dirty="0" smtClean="0">
                <a:solidFill>
                  <a:srgbClr val="006600"/>
                </a:solidFill>
              </a:rPr>
              <a:t>:</a:t>
            </a:r>
            <a:br>
              <a:rPr lang="en-GB" sz="2400" b="0" dirty="0" smtClean="0">
                <a:solidFill>
                  <a:srgbClr val="006600"/>
                </a:solidFill>
              </a:rPr>
            </a:br>
            <a:r>
              <a:rPr lang="en-GB" sz="2400" b="0" dirty="0">
                <a:solidFill>
                  <a:srgbClr val="006600"/>
                </a:solidFill>
              </a:rPr>
              <a:t>	</a:t>
            </a:r>
            <a:r>
              <a:rPr lang="en-GB" sz="2400" b="0" dirty="0" smtClean="0"/>
              <a:t>- The role of the health professional</a:t>
            </a:r>
            <a:br>
              <a:rPr lang="en-GB" sz="2400" b="0" dirty="0" smtClean="0"/>
            </a:br>
            <a:r>
              <a:rPr lang="en-GB" sz="2400" b="0" dirty="0"/>
              <a:t>	</a:t>
            </a:r>
            <a:r>
              <a:rPr lang="en-GB" sz="2400" b="0" dirty="0" smtClean="0"/>
              <a:t>- Three things they do or specialise in</a:t>
            </a:r>
            <a:r>
              <a:rPr lang="en-GB" sz="2400" b="0" dirty="0">
                <a:solidFill>
                  <a:srgbClr val="006600"/>
                </a:solidFill>
              </a:rPr>
              <a:t/>
            </a:r>
            <a:br>
              <a:rPr lang="en-GB" sz="2400" b="0" dirty="0">
                <a:solidFill>
                  <a:srgbClr val="006600"/>
                </a:solidFill>
              </a:rPr>
            </a:br>
            <a:r>
              <a:rPr lang="en-GB" sz="4000" dirty="0"/>
              <a:t/>
            </a:r>
            <a:br>
              <a:rPr lang="en-GB" sz="4000" dirty="0"/>
            </a:br>
            <a:endParaRPr lang="en-GB" sz="4000" b="1" dirty="0"/>
          </a:p>
        </p:txBody>
      </p:sp>
      <p:pic>
        <p:nvPicPr>
          <p:cNvPr id="4" name="Picture 4" descr="Notes Symbol Stock Illustrations – 42,139 Notes Symbol Stock Illustrations,  Vectors &amp;amp; Clipart - Dreamstime">
            <a:extLst>
              <a:ext uri="{FF2B5EF4-FFF2-40B4-BE49-F238E27FC236}">
                <a16:creationId xmlns:a16="http://schemas.microsoft.com/office/drawing/2014/main" id="{D31EF555-9711-48A7-8CB2-E20EC65F10C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653" t="27572" r="1407" b="32375"/>
          <a:stretch/>
        </p:blipFill>
        <p:spPr bwMode="auto">
          <a:xfrm>
            <a:off x="1143000" y="1234655"/>
            <a:ext cx="896983" cy="863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95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9768A-361D-41EA-B0BD-57F683DA1D0E}"/>
              </a:ext>
            </a:extLst>
          </p:cNvPr>
          <p:cNvSpPr>
            <a:spLocks noGrp="1"/>
          </p:cNvSpPr>
          <p:nvPr>
            <p:ph type="title"/>
          </p:nvPr>
        </p:nvSpPr>
        <p:spPr/>
        <p:txBody>
          <a:bodyPr>
            <a:normAutofit/>
          </a:bodyPr>
          <a:lstStyle/>
          <a:p>
            <a:r>
              <a:rPr lang="en-GB" sz="3200" b="1" dirty="0" smtClean="0"/>
              <a:t>Routine checks carried out at antenatal clinics</a:t>
            </a:r>
            <a:endParaRPr lang="en-GB" sz="3200" b="1" dirty="0"/>
          </a:p>
        </p:txBody>
      </p:sp>
      <p:sp>
        <p:nvSpPr>
          <p:cNvPr id="3" name="Content Placeholder 2">
            <a:extLst>
              <a:ext uri="{FF2B5EF4-FFF2-40B4-BE49-F238E27FC236}">
                <a16:creationId xmlns:a16="http://schemas.microsoft.com/office/drawing/2014/main" id="{278EB769-4249-45ED-B910-5FE1B6A3C02C}"/>
              </a:ext>
            </a:extLst>
          </p:cNvPr>
          <p:cNvSpPr>
            <a:spLocks noGrp="1"/>
          </p:cNvSpPr>
          <p:nvPr>
            <p:ph idx="1"/>
          </p:nvPr>
        </p:nvSpPr>
        <p:spPr>
          <a:xfrm>
            <a:off x="1145649" y="2345634"/>
            <a:ext cx="9872871" cy="4038600"/>
          </a:xfrm>
        </p:spPr>
        <p:txBody>
          <a:bodyPr>
            <a:normAutofit/>
          </a:bodyPr>
          <a:lstStyle/>
          <a:p>
            <a:pPr>
              <a:buClr>
                <a:srgbClr val="006600"/>
              </a:buClr>
              <a:buSzPct val="100000"/>
            </a:pPr>
            <a:r>
              <a:rPr lang="en-GB" sz="2400" dirty="0"/>
              <a:t> Baby’s heartbeat</a:t>
            </a:r>
          </a:p>
          <a:p>
            <a:pPr>
              <a:buClr>
                <a:srgbClr val="006600"/>
              </a:buClr>
              <a:buSzPct val="100000"/>
            </a:pPr>
            <a:r>
              <a:rPr lang="en-GB" sz="2400" dirty="0" smtClean="0"/>
              <a:t> Blood </a:t>
            </a:r>
            <a:r>
              <a:rPr lang="en-GB" sz="2400" dirty="0"/>
              <a:t>pressure</a:t>
            </a:r>
          </a:p>
          <a:p>
            <a:pPr>
              <a:buClr>
                <a:srgbClr val="006600"/>
              </a:buClr>
              <a:buSzPct val="100000"/>
            </a:pPr>
            <a:r>
              <a:rPr lang="en-GB" sz="2400" dirty="0" smtClean="0"/>
              <a:t> Blood </a:t>
            </a:r>
            <a:r>
              <a:rPr lang="en-GB" sz="2400" dirty="0"/>
              <a:t>tests</a:t>
            </a:r>
          </a:p>
          <a:p>
            <a:pPr>
              <a:buClr>
                <a:srgbClr val="006600"/>
              </a:buClr>
              <a:buSzPct val="100000"/>
            </a:pPr>
            <a:r>
              <a:rPr lang="en-GB" sz="2400" dirty="0" smtClean="0"/>
              <a:t> Examination </a:t>
            </a:r>
            <a:r>
              <a:rPr lang="en-GB" sz="2400" dirty="0"/>
              <a:t>of the uterus</a:t>
            </a:r>
          </a:p>
          <a:p>
            <a:pPr>
              <a:buClr>
                <a:srgbClr val="006600"/>
              </a:buClr>
              <a:buSzPct val="100000"/>
            </a:pPr>
            <a:r>
              <a:rPr lang="en-GB" sz="2400" dirty="0" smtClean="0"/>
              <a:t> Urine </a:t>
            </a:r>
            <a:r>
              <a:rPr lang="en-GB" sz="2400" dirty="0"/>
              <a:t>test</a:t>
            </a:r>
          </a:p>
          <a:p>
            <a:pPr>
              <a:buClr>
                <a:srgbClr val="006600"/>
              </a:buClr>
              <a:buSzPct val="100000"/>
            </a:pPr>
            <a:r>
              <a:rPr lang="en-GB" sz="2400" dirty="0" smtClean="0"/>
              <a:t> Weight check</a:t>
            </a:r>
            <a:endParaRPr lang="en-GB" sz="2400" dirty="0"/>
          </a:p>
        </p:txBody>
      </p:sp>
      <p:sp>
        <p:nvSpPr>
          <p:cNvPr id="4" name="Rectangle 3">
            <a:extLst>
              <a:ext uri="{FF2B5EF4-FFF2-40B4-BE49-F238E27FC236}">
                <a16:creationId xmlns:a16="http://schemas.microsoft.com/office/drawing/2014/main" id="{DB00FA95-B608-4D31-B5F7-F9FDADA8E121}"/>
              </a:ext>
            </a:extLst>
          </p:cNvPr>
          <p:cNvSpPr/>
          <p:nvPr/>
        </p:nvSpPr>
        <p:spPr>
          <a:xfrm>
            <a:off x="6557355" y="2631961"/>
            <a:ext cx="4461165" cy="251269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006600"/>
                </a:solidFill>
              </a:rPr>
              <a:t>These tests can reveal potential problems or dangers to a mother and baby during pregnancy. Early recognition of conditions can allow treatments to be given, to prevent any problems from developing or having prolonged, harmful effects. </a:t>
            </a:r>
          </a:p>
        </p:txBody>
      </p:sp>
      <p:sp>
        <p:nvSpPr>
          <p:cNvPr id="5" name="TextBox 4"/>
          <p:cNvSpPr txBox="1"/>
          <p:nvPr/>
        </p:nvSpPr>
        <p:spPr>
          <a:xfrm>
            <a:off x="1283855" y="5671127"/>
            <a:ext cx="6132945" cy="369332"/>
          </a:xfrm>
          <a:prstGeom prst="rect">
            <a:avLst/>
          </a:prstGeom>
          <a:noFill/>
        </p:spPr>
        <p:txBody>
          <a:bodyPr wrap="square" rtlCol="0">
            <a:spAutoFit/>
          </a:bodyPr>
          <a:lstStyle/>
          <a:p>
            <a:r>
              <a:rPr lang="en-GB" b="1" dirty="0" smtClean="0">
                <a:solidFill>
                  <a:srgbClr val="006600"/>
                </a:solidFill>
              </a:rPr>
              <a:t>“Big Beautiful Bunnies Eat Under Water” </a:t>
            </a:r>
            <a:endParaRPr lang="en-GB" b="1" dirty="0">
              <a:solidFill>
                <a:srgbClr val="006600"/>
              </a:solidFill>
            </a:endParaRPr>
          </a:p>
        </p:txBody>
      </p:sp>
    </p:spTree>
    <p:extLst>
      <p:ext uri="{BB962C8B-B14F-4D97-AF65-F5344CB8AC3E}">
        <p14:creationId xmlns:p14="http://schemas.microsoft.com/office/powerpoint/2010/main" val="253132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500" fill="hold"/>
                                        <p:tgtEl>
                                          <p:spTgt spid="4"/>
                                        </p:tgtEl>
                                        <p:attrNameLst>
                                          <p:attrName>ppt_x</p:attrName>
                                        </p:attrNameLst>
                                      </p:cBhvr>
                                      <p:tavLst>
                                        <p:tav tm="0">
                                          <p:val>
                                            <p:strVal val="#ppt_x"/>
                                          </p:val>
                                        </p:tav>
                                        <p:tav tm="100000">
                                          <p:val>
                                            <p:strVal val="#ppt_x"/>
                                          </p:val>
                                        </p:tav>
                                      </p:tavLst>
                                    </p:anim>
                                    <p:anim calcmode="lin" valueType="num">
                                      <p:cBhvr additive="base">
                                        <p:cTn id="5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P spid="5" grpId="0"/>
    </p:bldLst>
  </p:timing>
</p:sld>
</file>

<file path=ppt/theme/theme1.xml><?xml version="1.0" encoding="utf-8"?>
<a:theme xmlns:a="http://schemas.openxmlformats.org/drawingml/2006/main" name="Basis">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Basis</Template>
  <TotalTime>6450</TotalTime>
  <Words>7302</Words>
  <Application>Microsoft Office PowerPoint</Application>
  <PresentationFormat>Widescreen</PresentationFormat>
  <Paragraphs>570</Paragraphs>
  <Slides>73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73</vt:i4>
      </vt:variant>
    </vt:vector>
  </HeadingPairs>
  <TitlesOfParts>
    <vt:vector size="80" baseType="lpstr">
      <vt:lpstr>Arial</vt:lpstr>
      <vt:lpstr>Calibri</vt:lpstr>
      <vt:lpstr>Corbel</vt:lpstr>
      <vt:lpstr>Courier New</vt:lpstr>
      <vt:lpstr>Rockwell</vt:lpstr>
      <vt:lpstr>Wingdings</vt:lpstr>
      <vt:lpstr>Basis</vt:lpstr>
      <vt:lpstr>Topic Area 2:  Antenatal care and preparation for birth</vt:lpstr>
      <vt:lpstr>The purpose and importance of antenatal clinics</vt:lpstr>
      <vt:lpstr>The roles of the different health professionals</vt:lpstr>
      <vt:lpstr>General practitioner (GP)</vt:lpstr>
      <vt:lpstr>Midwife</vt:lpstr>
      <vt:lpstr>Obstetrician</vt:lpstr>
      <vt:lpstr> TASK: Design a question for each  health professional to ask the  person next to you or your peers in  the class.    *Instruction: For any question  answered incorrectly, copy out the  correct answer into your books. </vt:lpstr>
      <vt:lpstr> TASK: Make a leaflet to explain the  three health professionals involved  during pregnancy, labour and after- birth to a pregnant mother.   Information you should include:  - The role of the health professional  - Three things they do or specialise in  </vt:lpstr>
      <vt:lpstr>Routine checks carried out at antenatal clinics</vt:lpstr>
      <vt:lpstr>Baby’s heartbeat</vt:lpstr>
      <vt:lpstr>Blood pressure</vt:lpstr>
      <vt:lpstr>Blood tests</vt:lpstr>
      <vt:lpstr>Examination of the uterus</vt:lpstr>
      <vt:lpstr>Urine test</vt:lpstr>
      <vt:lpstr>Weight check</vt:lpstr>
      <vt:lpstr>PowerPoint Presentation</vt:lpstr>
      <vt:lpstr>Screening and Diagnostic tests</vt:lpstr>
      <vt:lpstr>Ultrasound Dating scan</vt:lpstr>
      <vt:lpstr>Ultrasound anomaly scan</vt:lpstr>
      <vt:lpstr>Nuchal fold translucency (NT) test</vt:lpstr>
      <vt:lpstr>Triple test</vt:lpstr>
      <vt:lpstr>Non-Invasive Prenatal Testing (NIPT)</vt:lpstr>
      <vt:lpstr>Reasons for diagnostic tests</vt:lpstr>
      <vt:lpstr>CVS (chorionic villus sampling)</vt:lpstr>
      <vt:lpstr>Amniocentesis</vt:lpstr>
      <vt:lpstr> TASK: Write a short paragraph to  discuss why a mother might choose  for or against a diagnostic test.   Information you should include:  - The circumstances a diagnostic test is offered  - The risks and factors the mother may consider  - The factors that may influence the mothers decision after a     positive and negative result  </vt:lpstr>
      <vt:lpstr> TASK:    1. Copy the table on the next slide into  your books.    2. Draw a timeline of the points in  pregnancy when each test is carried out.   </vt:lpstr>
      <vt:lpstr>PowerPoint Presentation</vt:lpstr>
      <vt:lpstr>PowerPoint Presentation</vt:lpstr>
      <vt:lpstr>TIF QUESTIONS:</vt:lpstr>
      <vt:lpstr>The purpose and importance of antenatal (parenting) classes</vt:lpstr>
      <vt:lpstr>Antenatal classes</vt:lpstr>
      <vt:lpstr>PowerPoint Presentation</vt:lpstr>
      <vt:lpstr>Antenatal classes prepare both parents for labour and parenthood by covering:</vt:lpstr>
      <vt:lpstr>Antenatal classes promote healthy lifestyle and diet</vt:lpstr>
      <vt:lpstr>PowerPoint Presentation</vt:lpstr>
      <vt:lpstr>Advice on feeding and caring for the baby</vt:lpstr>
      <vt:lpstr>Benefits to breastfeeding</vt:lpstr>
      <vt:lpstr>PowerPoint Presentation</vt:lpstr>
      <vt:lpstr>The choices available for delivery</vt:lpstr>
      <vt:lpstr>Hospital birth</vt:lpstr>
      <vt:lpstr>PowerPoint Presentation</vt:lpstr>
      <vt:lpstr>PowerPoint Presentation</vt:lpstr>
      <vt:lpstr>PowerPoint Presentation</vt:lpstr>
      <vt:lpstr>Home birth</vt:lpstr>
      <vt:lpstr>PowerPoint Presentation</vt:lpstr>
      <vt:lpstr>PowerPoint Presentation</vt:lpstr>
      <vt:lpstr>PowerPoint Presentation</vt:lpstr>
      <vt:lpstr>The role of the birth partner in supporting the mother through pregnancy and birth</vt:lpstr>
      <vt:lpstr>Physical support the birthing partner can provide to the mother</vt:lpstr>
      <vt:lpstr>Emotional support the birthing partner can provide to the mother</vt:lpstr>
      <vt:lpstr>Pain relief</vt:lpstr>
      <vt:lpstr>Epidural anaesthetic</vt:lpstr>
      <vt:lpstr>Epidural</vt:lpstr>
      <vt:lpstr>Epidural</vt:lpstr>
      <vt:lpstr>Entonox (gas and air)</vt:lpstr>
      <vt:lpstr>Pethidine</vt:lpstr>
      <vt:lpstr>TENS</vt:lpstr>
      <vt:lpstr>The signs that labour has started</vt:lpstr>
      <vt:lpstr>The stages of labour</vt:lpstr>
      <vt:lpstr>PowerPoint Presentation</vt:lpstr>
      <vt:lpstr>Stage one: neck of uterus opens</vt:lpstr>
      <vt:lpstr>Transition stage</vt:lpstr>
      <vt:lpstr>Stage two: the birth of the baby</vt:lpstr>
      <vt:lpstr>Stage two: the birth of the baby</vt:lpstr>
      <vt:lpstr>Stage three: delivery of placenta and membranes</vt:lpstr>
      <vt:lpstr>PowerPoint Presentation</vt:lpstr>
      <vt:lpstr>The methods of assisted birth</vt:lpstr>
      <vt:lpstr>Forceps</vt:lpstr>
      <vt:lpstr>Ventouse</vt:lpstr>
      <vt:lpstr>Episiotomy</vt:lpstr>
      <vt:lpstr>Risks of assisted birth</vt:lpstr>
      <vt:lpstr>Elective/ emergency caesarean section</vt:lpstr>
    </vt:vector>
  </TitlesOfParts>
  <Company>Lyng Hall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Area 1:  Pre-conception health and reproduction</dc:title>
  <dc:creator>Corinne Gaggini</dc:creator>
  <cp:lastModifiedBy>Corinne Gaggini</cp:lastModifiedBy>
  <cp:revision>143</cp:revision>
  <dcterms:created xsi:type="dcterms:W3CDTF">2022-12-31T14:30:13Z</dcterms:created>
  <dcterms:modified xsi:type="dcterms:W3CDTF">2023-01-06T08:35:16Z</dcterms:modified>
</cp:coreProperties>
</file>