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2"/>
  </p:notesMasterIdLst>
  <p:sldIdLst>
    <p:sldId id="257" r:id="rId2"/>
    <p:sldId id="258" r:id="rId3"/>
    <p:sldId id="282" r:id="rId4"/>
    <p:sldId id="283" r:id="rId5"/>
    <p:sldId id="356" r:id="rId6"/>
    <p:sldId id="284" r:id="rId7"/>
    <p:sldId id="374" r:id="rId8"/>
    <p:sldId id="375" r:id="rId9"/>
    <p:sldId id="376" r:id="rId10"/>
    <p:sldId id="358" r:id="rId11"/>
    <p:sldId id="359" r:id="rId12"/>
    <p:sldId id="360" r:id="rId13"/>
    <p:sldId id="361" r:id="rId14"/>
    <p:sldId id="362" r:id="rId15"/>
    <p:sldId id="363" r:id="rId16"/>
    <p:sldId id="267" r:id="rId17"/>
    <p:sldId id="295" r:id="rId18"/>
    <p:sldId id="364" r:id="rId19"/>
    <p:sldId id="296" r:id="rId20"/>
    <p:sldId id="297" r:id="rId21"/>
    <p:sldId id="303" r:id="rId22"/>
    <p:sldId id="304" r:id="rId23"/>
    <p:sldId id="305" r:id="rId24"/>
    <p:sldId id="306" r:id="rId25"/>
    <p:sldId id="365" r:id="rId26"/>
    <p:sldId id="307" r:id="rId27"/>
    <p:sldId id="308" r:id="rId28"/>
    <p:sldId id="309" r:id="rId29"/>
    <p:sldId id="310" r:id="rId30"/>
    <p:sldId id="311" r:id="rId31"/>
    <p:sldId id="366" r:id="rId32"/>
    <p:sldId id="367" r:id="rId33"/>
    <p:sldId id="315" r:id="rId34"/>
    <p:sldId id="316" r:id="rId35"/>
    <p:sldId id="319" r:id="rId36"/>
    <p:sldId id="320" r:id="rId37"/>
    <p:sldId id="313" r:id="rId38"/>
    <p:sldId id="314" r:id="rId39"/>
    <p:sldId id="317" r:id="rId40"/>
    <p:sldId id="318" r:id="rId41"/>
    <p:sldId id="325" r:id="rId42"/>
    <p:sldId id="326" r:id="rId43"/>
    <p:sldId id="321" r:id="rId44"/>
    <p:sldId id="322" r:id="rId45"/>
    <p:sldId id="323" r:id="rId46"/>
    <p:sldId id="324" r:id="rId47"/>
    <p:sldId id="327" r:id="rId48"/>
    <p:sldId id="328" r:id="rId49"/>
    <p:sldId id="329" r:id="rId50"/>
    <p:sldId id="330" r:id="rId51"/>
    <p:sldId id="368" r:id="rId52"/>
    <p:sldId id="369" r:id="rId53"/>
    <p:sldId id="331" r:id="rId54"/>
    <p:sldId id="332" r:id="rId55"/>
    <p:sldId id="333" r:id="rId56"/>
    <p:sldId id="334" r:id="rId57"/>
    <p:sldId id="335" r:id="rId58"/>
    <p:sldId id="370" r:id="rId59"/>
    <p:sldId id="336" r:id="rId60"/>
    <p:sldId id="343" r:id="rId61"/>
    <p:sldId id="371" r:id="rId62"/>
    <p:sldId id="337" r:id="rId63"/>
    <p:sldId id="338" r:id="rId64"/>
    <p:sldId id="339" r:id="rId65"/>
    <p:sldId id="340" r:id="rId66"/>
    <p:sldId id="341" r:id="rId67"/>
    <p:sldId id="373" r:id="rId68"/>
    <p:sldId id="342"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B9000-D2F0-4F9A-AA7D-20A74CABF56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B20EF2BD-A462-458E-BB0C-A61895EC3572}">
      <dgm:prSet custT="1"/>
      <dgm:spPr/>
      <dgm:t>
        <a:bodyPr/>
        <a:lstStyle/>
        <a:p>
          <a:r>
            <a:rPr lang="en-GB" sz="2000" dirty="0"/>
            <a:t>Has to be inserted into the vagina, using the closed-end ring, before it comes into contact with the penis </a:t>
          </a:r>
        </a:p>
      </dgm:t>
    </dgm:pt>
    <dgm:pt modelId="{3A84D092-2DFE-4A66-81B8-386FE92AC152}" type="parTrans" cxnId="{99D0FF95-3C1C-45D6-BDF4-396FC86D6B9C}">
      <dgm:prSet/>
      <dgm:spPr/>
      <dgm:t>
        <a:bodyPr/>
        <a:lstStyle/>
        <a:p>
          <a:endParaRPr lang="en-GB"/>
        </a:p>
      </dgm:t>
    </dgm:pt>
    <dgm:pt modelId="{58C9F54C-CAEC-4E36-9A27-DBE6268D5358}" type="sibTrans" cxnId="{99D0FF95-3C1C-45D6-BDF4-396FC86D6B9C}">
      <dgm:prSet/>
      <dgm:spPr/>
      <dgm:t>
        <a:bodyPr/>
        <a:lstStyle/>
        <a:p>
          <a:endParaRPr lang="en-GB" dirty="0"/>
        </a:p>
      </dgm:t>
    </dgm:pt>
    <dgm:pt modelId="{E32DF4D3-C1E0-45A6-A396-FAE337254056}">
      <dgm:prSet custT="1"/>
      <dgm:spPr/>
      <dgm:t>
        <a:bodyPr/>
        <a:lstStyle/>
        <a:p>
          <a:r>
            <a:rPr lang="en-GB" sz="2000" dirty="0"/>
            <a:t>The other ring creates the open end of the condom </a:t>
          </a:r>
        </a:p>
      </dgm:t>
    </dgm:pt>
    <dgm:pt modelId="{57961BE5-0350-449C-89B6-FA75783709B7}" type="parTrans" cxnId="{D1FF474A-36AF-40BF-9E53-C1C118076C39}">
      <dgm:prSet/>
      <dgm:spPr/>
      <dgm:t>
        <a:bodyPr/>
        <a:lstStyle/>
        <a:p>
          <a:endParaRPr lang="en-GB"/>
        </a:p>
      </dgm:t>
    </dgm:pt>
    <dgm:pt modelId="{08EE50D2-EB85-401B-B3F7-FB174580A789}" type="sibTrans" cxnId="{D1FF474A-36AF-40BF-9E53-C1C118076C39}">
      <dgm:prSet/>
      <dgm:spPr/>
      <dgm:t>
        <a:bodyPr/>
        <a:lstStyle/>
        <a:p>
          <a:endParaRPr lang="en-GB" dirty="0"/>
        </a:p>
      </dgm:t>
    </dgm:pt>
    <dgm:pt modelId="{AF591CB2-B816-41A3-BDD4-2CDDD3A92116}">
      <dgm:prSet custT="1"/>
      <dgm:spPr/>
      <dgm:t>
        <a:bodyPr/>
        <a:lstStyle/>
        <a:p>
          <a:r>
            <a:rPr lang="en-GB" sz="2000" dirty="0"/>
            <a:t>It lines the walls of the vagina, creating a barrier between the sperm and the cervix</a:t>
          </a:r>
        </a:p>
      </dgm:t>
    </dgm:pt>
    <dgm:pt modelId="{06FC4CDC-AE35-461F-B9E1-0488B25B3EF2}" type="parTrans" cxnId="{9CDDFD2C-D302-4A74-B702-C8340AAB1B0C}">
      <dgm:prSet/>
      <dgm:spPr/>
      <dgm:t>
        <a:bodyPr/>
        <a:lstStyle/>
        <a:p>
          <a:endParaRPr lang="en-GB"/>
        </a:p>
      </dgm:t>
    </dgm:pt>
    <dgm:pt modelId="{4EB50690-9364-4032-ABD3-E189C1FBB8EB}" type="sibTrans" cxnId="{9CDDFD2C-D302-4A74-B702-C8340AAB1B0C}">
      <dgm:prSet/>
      <dgm:spPr/>
      <dgm:t>
        <a:bodyPr/>
        <a:lstStyle/>
        <a:p>
          <a:endParaRPr lang="en-GB" dirty="0"/>
        </a:p>
      </dgm:t>
    </dgm:pt>
    <dgm:pt modelId="{3BF5066A-BB4C-46BD-8A19-E1AE44201578}">
      <dgm:prSet custT="1"/>
      <dgm:spPr/>
      <dgm:t>
        <a:bodyPr/>
        <a:lstStyle/>
        <a:p>
          <a:r>
            <a:rPr lang="en-GB" sz="2000" dirty="0"/>
            <a:t>Prevents the sperm from entering the uterus and fertilising an egg </a:t>
          </a:r>
        </a:p>
      </dgm:t>
    </dgm:pt>
    <dgm:pt modelId="{C6E59DF9-3358-40A7-B1B0-97C6A605BB1C}" type="parTrans" cxnId="{3C74931A-3B41-42C8-89B0-8C422B0D418F}">
      <dgm:prSet/>
      <dgm:spPr/>
      <dgm:t>
        <a:bodyPr/>
        <a:lstStyle/>
        <a:p>
          <a:endParaRPr lang="en-GB"/>
        </a:p>
      </dgm:t>
    </dgm:pt>
    <dgm:pt modelId="{79402D05-DCD9-437A-8FA0-2546DEF869D9}" type="sibTrans" cxnId="{3C74931A-3B41-42C8-89B0-8C422B0D418F}">
      <dgm:prSet/>
      <dgm:spPr/>
      <dgm:t>
        <a:bodyPr/>
        <a:lstStyle/>
        <a:p>
          <a:endParaRPr lang="en-GB" dirty="0"/>
        </a:p>
      </dgm:t>
    </dgm:pt>
    <dgm:pt modelId="{A90683AC-C0AB-42B1-A9E1-3F583A01F985}">
      <dgm:prSet custT="1"/>
      <dgm:spPr/>
      <dgm:t>
        <a:bodyPr/>
        <a:lstStyle/>
        <a:p>
          <a:r>
            <a:rPr lang="en-GB" sz="2000" dirty="0"/>
            <a:t>It should be removed immediately after sex and before standing up</a:t>
          </a:r>
        </a:p>
      </dgm:t>
    </dgm:pt>
    <dgm:pt modelId="{DA1B53E2-11CF-46C2-A227-8F259D8A6361}" type="parTrans" cxnId="{95CA9D2F-4E77-40DF-AF60-3198B6A30F10}">
      <dgm:prSet/>
      <dgm:spPr/>
      <dgm:t>
        <a:bodyPr/>
        <a:lstStyle/>
        <a:p>
          <a:endParaRPr lang="en-GB"/>
        </a:p>
      </dgm:t>
    </dgm:pt>
    <dgm:pt modelId="{E9F5F419-F8A9-4BDA-8432-134E7DBDE420}" type="sibTrans" cxnId="{95CA9D2F-4E77-40DF-AF60-3198B6A30F10}">
      <dgm:prSet/>
      <dgm:spPr/>
      <dgm:t>
        <a:bodyPr/>
        <a:lstStyle/>
        <a:p>
          <a:endParaRPr lang="en-GB"/>
        </a:p>
      </dgm:t>
    </dgm:pt>
    <dgm:pt modelId="{D12061AB-0F21-4AF8-8B8B-223C7BD77DCB}" type="pres">
      <dgm:prSet presAssocID="{C7CB9000-D2F0-4F9A-AA7D-20A74CABF569}" presName="Name0" presStyleCnt="0">
        <dgm:presLayoutVars>
          <dgm:dir/>
          <dgm:resizeHandles val="exact"/>
        </dgm:presLayoutVars>
      </dgm:prSet>
      <dgm:spPr/>
    </dgm:pt>
    <dgm:pt modelId="{96E8AA5C-B813-441E-8B36-05FEFE2AC340}" type="pres">
      <dgm:prSet presAssocID="{B20EF2BD-A462-458E-BB0C-A61895EC3572}" presName="node" presStyleLbl="node1" presStyleIdx="0" presStyleCnt="5" custScaleY="92734">
        <dgm:presLayoutVars>
          <dgm:bulletEnabled val="1"/>
        </dgm:presLayoutVars>
      </dgm:prSet>
      <dgm:spPr/>
    </dgm:pt>
    <dgm:pt modelId="{69A99BA7-927F-4640-B279-704157A211CD}" type="pres">
      <dgm:prSet presAssocID="{58C9F54C-CAEC-4E36-9A27-DBE6268D5358}" presName="sibTrans" presStyleLbl="sibTrans2D1" presStyleIdx="0" presStyleCnt="4"/>
      <dgm:spPr/>
    </dgm:pt>
    <dgm:pt modelId="{A173E9E6-58C3-4F37-803C-3042C8A3DB5B}" type="pres">
      <dgm:prSet presAssocID="{58C9F54C-CAEC-4E36-9A27-DBE6268D5358}" presName="connectorText" presStyleLbl="sibTrans2D1" presStyleIdx="0" presStyleCnt="4"/>
      <dgm:spPr/>
    </dgm:pt>
    <dgm:pt modelId="{B4DF2A85-7949-485B-A0BA-1D614CFF0CB8}" type="pres">
      <dgm:prSet presAssocID="{E32DF4D3-C1E0-45A6-A396-FAE337254056}" presName="node" presStyleLbl="node1" presStyleIdx="1" presStyleCnt="5" custScaleY="92734">
        <dgm:presLayoutVars>
          <dgm:bulletEnabled val="1"/>
        </dgm:presLayoutVars>
      </dgm:prSet>
      <dgm:spPr/>
    </dgm:pt>
    <dgm:pt modelId="{842C89D4-220E-4FC4-BA93-74740ABBD31A}" type="pres">
      <dgm:prSet presAssocID="{08EE50D2-EB85-401B-B3F7-FB174580A789}" presName="sibTrans" presStyleLbl="sibTrans2D1" presStyleIdx="1" presStyleCnt="4"/>
      <dgm:spPr/>
    </dgm:pt>
    <dgm:pt modelId="{4E8820A4-0B60-4FFA-999B-ACBC6007A52D}" type="pres">
      <dgm:prSet presAssocID="{08EE50D2-EB85-401B-B3F7-FB174580A789}" presName="connectorText" presStyleLbl="sibTrans2D1" presStyleIdx="1" presStyleCnt="4"/>
      <dgm:spPr/>
    </dgm:pt>
    <dgm:pt modelId="{43105217-43B3-4032-9A8A-F50133B5DBDE}" type="pres">
      <dgm:prSet presAssocID="{AF591CB2-B816-41A3-BDD4-2CDDD3A92116}" presName="node" presStyleLbl="node1" presStyleIdx="2" presStyleCnt="5" custScaleY="92734">
        <dgm:presLayoutVars>
          <dgm:bulletEnabled val="1"/>
        </dgm:presLayoutVars>
      </dgm:prSet>
      <dgm:spPr/>
    </dgm:pt>
    <dgm:pt modelId="{FBAE9F61-107D-4683-9B7A-A4DA75A3DC72}" type="pres">
      <dgm:prSet presAssocID="{4EB50690-9364-4032-ABD3-E189C1FBB8EB}" presName="sibTrans" presStyleLbl="sibTrans2D1" presStyleIdx="2" presStyleCnt="4"/>
      <dgm:spPr/>
    </dgm:pt>
    <dgm:pt modelId="{5AD146FE-51A1-42B9-BB2E-9921949FC761}" type="pres">
      <dgm:prSet presAssocID="{4EB50690-9364-4032-ABD3-E189C1FBB8EB}" presName="connectorText" presStyleLbl="sibTrans2D1" presStyleIdx="2" presStyleCnt="4"/>
      <dgm:spPr/>
    </dgm:pt>
    <dgm:pt modelId="{F1081077-351C-4A97-B760-AB489F4A75F0}" type="pres">
      <dgm:prSet presAssocID="{3BF5066A-BB4C-46BD-8A19-E1AE44201578}" presName="node" presStyleLbl="node1" presStyleIdx="3" presStyleCnt="5" custScaleY="92734">
        <dgm:presLayoutVars>
          <dgm:bulletEnabled val="1"/>
        </dgm:presLayoutVars>
      </dgm:prSet>
      <dgm:spPr/>
    </dgm:pt>
    <dgm:pt modelId="{F4D7957C-CBF8-4B42-86E9-4E21F033E50C}" type="pres">
      <dgm:prSet presAssocID="{79402D05-DCD9-437A-8FA0-2546DEF869D9}" presName="sibTrans" presStyleLbl="sibTrans2D1" presStyleIdx="3" presStyleCnt="4"/>
      <dgm:spPr/>
    </dgm:pt>
    <dgm:pt modelId="{B6FA6F74-CA08-4156-BEE1-0D80D5020F35}" type="pres">
      <dgm:prSet presAssocID="{79402D05-DCD9-437A-8FA0-2546DEF869D9}" presName="connectorText" presStyleLbl="sibTrans2D1" presStyleIdx="3" presStyleCnt="4"/>
      <dgm:spPr/>
    </dgm:pt>
    <dgm:pt modelId="{CA237B68-6F74-4066-9C39-DADB32B5E06C}" type="pres">
      <dgm:prSet presAssocID="{A90683AC-C0AB-42B1-A9E1-3F583A01F985}" presName="node" presStyleLbl="node1" presStyleIdx="4" presStyleCnt="5" custScaleY="92734">
        <dgm:presLayoutVars>
          <dgm:bulletEnabled val="1"/>
        </dgm:presLayoutVars>
      </dgm:prSet>
      <dgm:spPr/>
    </dgm:pt>
  </dgm:ptLst>
  <dgm:cxnLst>
    <dgm:cxn modelId="{6B112C15-6758-4575-AE24-3E200C1F32B9}" type="presOf" srcId="{79402D05-DCD9-437A-8FA0-2546DEF869D9}" destId="{B6FA6F74-CA08-4156-BEE1-0D80D5020F35}" srcOrd="1" destOrd="0" presId="urn:microsoft.com/office/officeart/2005/8/layout/process1"/>
    <dgm:cxn modelId="{3C74931A-3B41-42C8-89B0-8C422B0D418F}" srcId="{C7CB9000-D2F0-4F9A-AA7D-20A74CABF569}" destId="{3BF5066A-BB4C-46BD-8A19-E1AE44201578}" srcOrd="3" destOrd="0" parTransId="{C6E59DF9-3358-40A7-B1B0-97C6A605BB1C}" sibTransId="{79402D05-DCD9-437A-8FA0-2546DEF869D9}"/>
    <dgm:cxn modelId="{9CDDFD2C-D302-4A74-B702-C8340AAB1B0C}" srcId="{C7CB9000-D2F0-4F9A-AA7D-20A74CABF569}" destId="{AF591CB2-B816-41A3-BDD4-2CDDD3A92116}" srcOrd="2" destOrd="0" parTransId="{06FC4CDC-AE35-461F-B9E1-0488B25B3EF2}" sibTransId="{4EB50690-9364-4032-ABD3-E189C1FBB8EB}"/>
    <dgm:cxn modelId="{95CA9D2F-4E77-40DF-AF60-3198B6A30F10}" srcId="{C7CB9000-D2F0-4F9A-AA7D-20A74CABF569}" destId="{A90683AC-C0AB-42B1-A9E1-3F583A01F985}" srcOrd="4" destOrd="0" parTransId="{DA1B53E2-11CF-46C2-A227-8F259D8A6361}" sibTransId="{E9F5F419-F8A9-4BDA-8432-134E7DBDE420}"/>
    <dgm:cxn modelId="{95D7D040-7E36-4C3B-AD34-D428DB8AACF8}" type="presOf" srcId="{A90683AC-C0AB-42B1-A9E1-3F583A01F985}" destId="{CA237B68-6F74-4066-9C39-DADB32B5E06C}" srcOrd="0" destOrd="0" presId="urn:microsoft.com/office/officeart/2005/8/layout/process1"/>
    <dgm:cxn modelId="{A5D97541-8396-4D3F-AE31-A616871F54B9}" type="presOf" srcId="{AF591CB2-B816-41A3-BDD4-2CDDD3A92116}" destId="{43105217-43B3-4032-9A8A-F50133B5DBDE}" srcOrd="0" destOrd="0" presId="urn:microsoft.com/office/officeart/2005/8/layout/process1"/>
    <dgm:cxn modelId="{D1FF474A-36AF-40BF-9E53-C1C118076C39}" srcId="{C7CB9000-D2F0-4F9A-AA7D-20A74CABF569}" destId="{E32DF4D3-C1E0-45A6-A396-FAE337254056}" srcOrd="1" destOrd="0" parTransId="{57961BE5-0350-449C-89B6-FA75783709B7}" sibTransId="{08EE50D2-EB85-401B-B3F7-FB174580A789}"/>
    <dgm:cxn modelId="{5428A579-961F-4854-BECC-EA92FBBB256D}" type="presOf" srcId="{B20EF2BD-A462-458E-BB0C-A61895EC3572}" destId="{96E8AA5C-B813-441E-8B36-05FEFE2AC340}" srcOrd="0" destOrd="0" presId="urn:microsoft.com/office/officeart/2005/8/layout/process1"/>
    <dgm:cxn modelId="{BABAEF59-E10E-4774-A6A5-4BBDF7F67FF2}" type="presOf" srcId="{E32DF4D3-C1E0-45A6-A396-FAE337254056}" destId="{B4DF2A85-7949-485B-A0BA-1D614CFF0CB8}" srcOrd="0" destOrd="0" presId="urn:microsoft.com/office/officeart/2005/8/layout/process1"/>
    <dgm:cxn modelId="{0B134D8C-23D1-4D8E-9734-07768FBE3094}" type="presOf" srcId="{58C9F54C-CAEC-4E36-9A27-DBE6268D5358}" destId="{69A99BA7-927F-4640-B279-704157A211CD}" srcOrd="0" destOrd="0" presId="urn:microsoft.com/office/officeart/2005/8/layout/process1"/>
    <dgm:cxn modelId="{99D0FF95-3C1C-45D6-BDF4-396FC86D6B9C}" srcId="{C7CB9000-D2F0-4F9A-AA7D-20A74CABF569}" destId="{B20EF2BD-A462-458E-BB0C-A61895EC3572}" srcOrd="0" destOrd="0" parTransId="{3A84D092-2DFE-4A66-81B8-386FE92AC152}" sibTransId="{58C9F54C-CAEC-4E36-9A27-DBE6268D5358}"/>
    <dgm:cxn modelId="{C7C44D99-3C82-4A62-A214-A23310D99876}" type="presOf" srcId="{08EE50D2-EB85-401B-B3F7-FB174580A789}" destId="{842C89D4-220E-4FC4-BA93-74740ABBD31A}" srcOrd="0" destOrd="0" presId="urn:microsoft.com/office/officeart/2005/8/layout/process1"/>
    <dgm:cxn modelId="{F21A239F-0883-4F6A-A67A-C2E41B9E5659}" type="presOf" srcId="{58C9F54C-CAEC-4E36-9A27-DBE6268D5358}" destId="{A173E9E6-58C3-4F37-803C-3042C8A3DB5B}" srcOrd="1" destOrd="0" presId="urn:microsoft.com/office/officeart/2005/8/layout/process1"/>
    <dgm:cxn modelId="{883306AE-50BA-4001-96AF-E7E40E0BD6C0}" type="presOf" srcId="{4EB50690-9364-4032-ABD3-E189C1FBB8EB}" destId="{FBAE9F61-107D-4683-9B7A-A4DA75A3DC72}" srcOrd="0" destOrd="0" presId="urn:microsoft.com/office/officeart/2005/8/layout/process1"/>
    <dgm:cxn modelId="{6D3BAFC6-00A7-4BC8-94C7-167BB407C380}" type="presOf" srcId="{4EB50690-9364-4032-ABD3-E189C1FBB8EB}" destId="{5AD146FE-51A1-42B9-BB2E-9921949FC761}" srcOrd="1" destOrd="0" presId="urn:microsoft.com/office/officeart/2005/8/layout/process1"/>
    <dgm:cxn modelId="{0805D7CC-4E88-475D-90ED-0A35D024682C}" type="presOf" srcId="{08EE50D2-EB85-401B-B3F7-FB174580A789}" destId="{4E8820A4-0B60-4FFA-999B-ACBC6007A52D}" srcOrd="1" destOrd="0" presId="urn:microsoft.com/office/officeart/2005/8/layout/process1"/>
    <dgm:cxn modelId="{A72777D0-EFD0-432F-A960-630F1B35307D}" type="presOf" srcId="{C7CB9000-D2F0-4F9A-AA7D-20A74CABF569}" destId="{D12061AB-0F21-4AF8-8B8B-223C7BD77DCB}" srcOrd="0" destOrd="0" presId="urn:microsoft.com/office/officeart/2005/8/layout/process1"/>
    <dgm:cxn modelId="{9F00FEF8-5DB9-468C-A389-BC8D304D554B}" type="presOf" srcId="{79402D05-DCD9-437A-8FA0-2546DEF869D9}" destId="{F4D7957C-CBF8-4B42-86E9-4E21F033E50C}" srcOrd="0" destOrd="0" presId="urn:microsoft.com/office/officeart/2005/8/layout/process1"/>
    <dgm:cxn modelId="{7B8529FB-40AD-4378-AAF0-0901760BB7E8}" type="presOf" srcId="{3BF5066A-BB4C-46BD-8A19-E1AE44201578}" destId="{F1081077-351C-4A97-B760-AB489F4A75F0}" srcOrd="0" destOrd="0" presId="urn:microsoft.com/office/officeart/2005/8/layout/process1"/>
    <dgm:cxn modelId="{D15C6321-B2BF-4F0B-A892-C46E77E4A0BC}" type="presParOf" srcId="{D12061AB-0F21-4AF8-8B8B-223C7BD77DCB}" destId="{96E8AA5C-B813-441E-8B36-05FEFE2AC340}" srcOrd="0" destOrd="0" presId="urn:microsoft.com/office/officeart/2005/8/layout/process1"/>
    <dgm:cxn modelId="{C13CC399-2737-4BC5-985C-60529FFEA01C}" type="presParOf" srcId="{D12061AB-0F21-4AF8-8B8B-223C7BD77DCB}" destId="{69A99BA7-927F-4640-B279-704157A211CD}" srcOrd="1" destOrd="0" presId="urn:microsoft.com/office/officeart/2005/8/layout/process1"/>
    <dgm:cxn modelId="{AE47FFE7-1BA7-492C-B3C0-5BEE1ABDFBAF}" type="presParOf" srcId="{69A99BA7-927F-4640-B279-704157A211CD}" destId="{A173E9E6-58C3-4F37-803C-3042C8A3DB5B}" srcOrd="0" destOrd="0" presId="urn:microsoft.com/office/officeart/2005/8/layout/process1"/>
    <dgm:cxn modelId="{F444E515-D75E-425E-852D-88C6843BCCED}" type="presParOf" srcId="{D12061AB-0F21-4AF8-8B8B-223C7BD77DCB}" destId="{B4DF2A85-7949-485B-A0BA-1D614CFF0CB8}" srcOrd="2" destOrd="0" presId="urn:microsoft.com/office/officeart/2005/8/layout/process1"/>
    <dgm:cxn modelId="{D2F8095B-0481-4C03-8D92-9BD79DB5C7D9}" type="presParOf" srcId="{D12061AB-0F21-4AF8-8B8B-223C7BD77DCB}" destId="{842C89D4-220E-4FC4-BA93-74740ABBD31A}" srcOrd="3" destOrd="0" presId="urn:microsoft.com/office/officeart/2005/8/layout/process1"/>
    <dgm:cxn modelId="{1647D759-5ADF-4B31-90A5-C90DCEC2D1EE}" type="presParOf" srcId="{842C89D4-220E-4FC4-BA93-74740ABBD31A}" destId="{4E8820A4-0B60-4FFA-999B-ACBC6007A52D}" srcOrd="0" destOrd="0" presId="urn:microsoft.com/office/officeart/2005/8/layout/process1"/>
    <dgm:cxn modelId="{AC620621-E4C3-4958-B306-B3A3A9638C5C}" type="presParOf" srcId="{D12061AB-0F21-4AF8-8B8B-223C7BD77DCB}" destId="{43105217-43B3-4032-9A8A-F50133B5DBDE}" srcOrd="4" destOrd="0" presId="urn:microsoft.com/office/officeart/2005/8/layout/process1"/>
    <dgm:cxn modelId="{0579DABF-969A-4CDB-9BB8-928640CE38B4}" type="presParOf" srcId="{D12061AB-0F21-4AF8-8B8B-223C7BD77DCB}" destId="{FBAE9F61-107D-4683-9B7A-A4DA75A3DC72}" srcOrd="5" destOrd="0" presId="urn:microsoft.com/office/officeart/2005/8/layout/process1"/>
    <dgm:cxn modelId="{3605B650-4191-4C6A-B1FD-09C31454E0C6}" type="presParOf" srcId="{FBAE9F61-107D-4683-9B7A-A4DA75A3DC72}" destId="{5AD146FE-51A1-42B9-BB2E-9921949FC761}" srcOrd="0" destOrd="0" presId="urn:microsoft.com/office/officeart/2005/8/layout/process1"/>
    <dgm:cxn modelId="{5F527858-C9B8-4F58-8CEE-79459BCF78D9}" type="presParOf" srcId="{D12061AB-0F21-4AF8-8B8B-223C7BD77DCB}" destId="{F1081077-351C-4A97-B760-AB489F4A75F0}" srcOrd="6" destOrd="0" presId="urn:microsoft.com/office/officeart/2005/8/layout/process1"/>
    <dgm:cxn modelId="{43E356CD-4BB0-44E5-A2A0-A251D048A5F3}" type="presParOf" srcId="{D12061AB-0F21-4AF8-8B8B-223C7BD77DCB}" destId="{F4D7957C-CBF8-4B42-86E9-4E21F033E50C}" srcOrd="7" destOrd="0" presId="urn:microsoft.com/office/officeart/2005/8/layout/process1"/>
    <dgm:cxn modelId="{BEF1479D-C1B1-4B5F-8869-9CA350459E1B}" type="presParOf" srcId="{F4D7957C-CBF8-4B42-86E9-4E21F033E50C}" destId="{B6FA6F74-CA08-4156-BEE1-0D80D5020F35}" srcOrd="0" destOrd="0" presId="urn:microsoft.com/office/officeart/2005/8/layout/process1"/>
    <dgm:cxn modelId="{5894CF6F-9C61-46D3-86AC-227132EF755D}" type="presParOf" srcId="{D12061AB-0F21-4AF8-8B8B-223C7BD77DCB}" destId="{CA237B68-6F74-4066-9C39-DADB32B5E06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AA5C-B813-441E-8B36-05FEFE2AC340}">
      <dsp:nvSpPr>
        <dsp:cNvPr id="0" name=""/>
        <dsp:cNvSpPr/>
      </dsp:nvSpPr>
      <dsp:spPr>
        <a:xfrm>
          <a:off x="11033" y="727394"/>
          <a:ext cx="1709399" cy="2454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Has to be inserted into the vagina, using the closed-end ring, before it comes into contact with the penis </a:t>
          </a:r>
        </a:p>
      </dsp:txBody>
      <dsp:txXfrm>
        <a:off x="61100" y="777461"/>
        <a:ext cx="1609265" cy="2354468"/>
      </dsp:txXfrm>
    </dsp:sp>
    <dsp:sp modelId="{69A99BA7-927F-4640-B279-704157A211CD}">
      <dsp:nvSpPr>
        <dsp:cNvPr id="0" name=""/>
        <dsp:cNvSpPr/>
      </dsp:nvSpPr>
      <dsp:spPr>
        <a:xfrm>
          <a:off x="1891373" y="1742730"/>
          <a:ext cx="362392" cy="423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1891373" y="1827516"/>
        <a:ext cx="253674" cy="254359"/>
      </dsp:txXfrm>
    </dsp:sp>
    <dsp:sp modelId="{B4DF2A85-7949-485B-A0BA-1D614CFF0CB8}">
      <dsp:nvSpPr>
        <dsp:cNvPr id="0" name=""/>
        <dsp:cNvSpPr/>
      </dsp:nvSpPr>
      <dsp:spPr>
        <a:xfrm>
          <a:off x="2404193" y="727394"/>
          <a:ext cx="1709399" cy="2454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 other ring creates the open end of the condom </a:t>
          </a:r>
        </a:p>
      </dsp:txBody>
      <dsp:txXfrm>
        <a:off x="2454260" y="777461"/>
        <a:ext cx="1609265" cy="2354468"/>
      </dsp:txXfrm>
    </dsp:sp>
    <dsp:sp modelId="{842C89D4-220E-4FC4-BA93-74740ABBD31A}">
      <dsp:nvSpPr>
        <dsp:cNvPr id="0" name=""/>
        <dsp:cNvSpPr/>
      </dsp:nvSpPr>
      <dsp:spPr>
        <a:xfrm>
          <a:off x="4284532" y="1742730"/>
          <a:ext cx="362392" cy="423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4284532" y="1827516"/>
        <a:ext cx="253674" cy="254359"/>
      </dsp:txXfrm>
    </dsp:sp>
    <dsp:sp modelId="{43105217-43B3-4032-9A8A-F50133B5DBDE}">
      <dsp:nvSpPr>
        <dsp:cNvPr id="0" name=""/>
        <dsp:cNvSpPr/>
      </dsp:nvSpPr>
      <dsp:spPr>
        <a:xfrm>
          <a:off x="4797352" y="727394"/>
          <a:ext cx="1709399" cy="2454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It lines the walls of the vagina, creating a barrier between the sperm and the cervix</a:t>
          </a:r>
        </a:p>
      </dsp:txBody>
      <dsp:txXfrm>
        <a:off x="4847419" y="777461"/>
        <a:ext cx="1609265" cy="2354468"/>
      </dsp:txXfrm>
    </dsp:sp>
    <dsp:sp modelId="{FBAE9F61-107D-4683-9B7A-A4DA75A3DC72}">
      <dsp:nvSpPr>
        <dsp:cNvPr id="0" name=""/>
        <dsp:cNvSpPr/>
      </dsp:nvSpPr>
      <dsp:spPr>
        <a:xfrm>
          <a:off x="6677691" y="1742730"/>
          <a:ext cx="362392" cy="423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6677691" y="1827516"/>
        <a:ext cx="253674" cy="254359"/>
      </dsp:txXfrm>
    </dsp:sp>
    <dsp:sp modelId="{F1081077-351C-4A97-B760-AB489F4A75F0}">
      <dsp:nvSpPr>
        <dsp:cNvPr id="0" name=""/>
        <dsp:cNvSpPr/>
      </dsp:nvSpPr>
      <dsp:spPr>
        <a:xfrm>
          <a:off x="7190511" y="727394"/>
          <a:ext cx="1709399" cy="2454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Prevents the sperm from entering the uterus and fertilising an egg </a:t>
          </a:r>
        </a:p>
      </dsp:txBody>
      <dsp:txXfrm>
        <a:off x="7240578" y="777461"/>
        <a:ext cx="1609265" cy="2354468"/>
      </dsp:txXfrm>
    </dsp:sp>
    <dsp:sp modelId="{F4D7957C-CBF8-4B42-86E9-4E21F033E50C}">
      <dsp:nvSpPr>
        <dsp:cNvPr id="0" name=""/>
        <dsp:cNvSpPr/>
      </dsp:nvSpPr>
      <dsp:spPr>
        <a:xfrm>
          <a:off x="9070850" y="1742730"/>
          <a:ext cx="362392" cy="423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a:off x="9070850" y="1827516"/>
        <a:ext cx="253674" cy="254359"/>
      </dsp:txXfrm>
    </dsp:sp>
    <dsp:sp modelId="{CA237B68-6F74-4066-9C39-DADB32B5E06C}">
      <dsp:nvSpPr>
        <dsp:cNvPr id="0" name=""/>
        <dsp:cNvSpPr/>
      </dsp:nvSpPr>
      <dsp:spPr>
        <a:xfrm>
          <a:off x="9583670" y="727394"/>
          <a:ext cx="1709399" cy="2454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It should be removed immediately after sex and before standing up</a:t>
          </a:r>
        </a:p>
      </dsp:txBody>
      <dsp:txXfrm>
        <a:off x="9633737" y="777461"/>
        <a:ext cx="1609265" cy="23544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19B2BD-3E83-4F25-9080-DF61AA47E34E}" type="datetimeFigureOut">
              <a:rPr lang="en-GB" smtClean="0"/>
              <a:t>07/09/2023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63BE4F-BAEC-4026-9453-802F3AA0F151}" type="slidenum">
              <a:rPr lang="en-GB" smtClean="0"/>
              <a:t>‹#›</a:t>
            </a:fld>
            <a:endParaRPr lang="en-GB" dirty="0"/>
          </a:p>
        </p:txBody>
      </p:sp>
    </p:spTree>
    <p:extLst>
      <p:ext uri="{BB962C8B-B14F-4D97-AF65-F5344CB8AC3E}">
        <p14:creationId xmlns:p14="http://schemas.microsoft.com/office/powerpoint/2010/main" val="265662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6:notes"/>
          <p:cNvSpPr txBox="1">
            <a:spLocks noGrp="1"/>
          </p:cNvSpPr>
          <p:nvPr>
            <p:ph type="body" idx="1"/>
          </p:nvPr>
        </p:nvSpPr>
        <p:spPr>
          <a:xfrm>
            <a:off x="673788" y="5215103"/>
            <a:ext cx="5390305" cy="42669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56:notes"/>
          <p:cNvSpPr>
            <a:spLocks noGrp="1" noRot="1" noChangeAspect="1"/>
          </p:cNvSpPr>
          <p:nvPr>
            <p:ph type="sldImg" idx="2"/>
          </p:nvPr>
        </p:nvSpPr>
        <p:spPr>
          <a:xfrm>
            <a:off x="119063" y="13541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6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94:notes"/>
          <p:cNvSpPr txBox="1">
            <a:spLocks noGrp="1"/>
          </p:cNvSpPr>
          <p:nvPr>
            <p:ph type="body" idx="1"/>
          </p:nvPr>
        </p:nvSpPr>
        <p:spPr>
          <a:xfrm>
            <a:off x="673788" y="5215103"/>
            <a:ext cx="5390305" cy="42669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Print this slide</a:t>
            </a:r>
            <a:r>
              <a:rPr lang="en-GB" baseline="0" dirty="0"/>
              <a:t> for assessment books</a:t>
            </a:r>
            <a:endParaRPr dirty="0"/>
          </a:p>
        </p:txBody>
      </p:sp>
      <p:sp>
        <p:nvSpPr>
          <p:cNvPr id="841" name="Google Shape;841;p94:notes"/>
          <p:cNvSpPr>
            <a:spLocks noGrp="1" noRot="1" noChangeAspect="1"/>
          </p:cNvSpPr>
          <p:nvPr>
            <p:ph type="sldImg" idx="2"/>
          </p:nvPr>
        </p:nvSpPr>
        <p:spPr>
          <a:xfrm>
            <a:off x="119063" y="13541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19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94:notes"/>
          <p:cNvSpPr txBox="1">
            <a:spLocks noGrp="1"/>
          </p:cNvSpPr>
          <p:nvPr>
            <p:ph type="body" idx="1"/>
          </p:nvPr>
        </p:nvSpPr>
        <p:spPr>
          <a:xfrm>
            <a:off x="673788" y="5215103"/>
            <a:ext cx="5390305" cy="42669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1" name="Google Shape;841;p94:notes"/>
          <p:cNvSpPr>
            <a:spLocks noGrp="1" noRot="1" noChangeAspect="1"/>
          </p:cNvSpPr>
          <p:nvPr>
            <p:ph type="sldImg" idx="2"/>
          </p:nvPr>
        </p:nvSpPr>
        <p:spPr>
          <a:xfrm>
            <a:off x="119063" y="13541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26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96:notes"/>
          <p:cNvSpPr txBox="1">
            <a:spLocks noGrp="1"/>
          </p:cNvSpPr>
          <p:nvPr>
            <p:ph type="body" idx="1"/>
          </p:nvPr>
        </p:nvSpPr>
        <p:spPr>
          <a:xfrm>
            <a:off x="673788" y="5215103"/>
            <a:ext cx="5390305" cy="42669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5" name="Google Shape;855;p96:notes"/>
          <p:cNvSpPr>
            <a:spLocks noGrp="1" noRot="1" noChangeAspect="1"/>
          </p:cNvSpPr>
          <p:nvPr>
            <p:ph type="sldImg" idx="2"/>
          </p:nvPr>
        </p:nvSpPr>
        <p:spPr>
          <a:xfrm>
            <a:off x="119063" y="13541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44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19:notes"/>
          <p:cNvSpPr txBox="1">
            <a:spLocks noGrp="1"/>
          </p:cNvSpPr>
          <p:nvPr>
            <p:ph type="body" idx="1"/>
          </p:nvPr>
        </p:nvSpPr>
        <p:spPr>
          <a:xfrm>
            <a:off x="673788" y="5215103"/>
            <a:ext cx="5390305" cy="42669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3" name="Google Shape;1103;p119:notes"/>
          <p:cNvSpPr>
            <a:spLocks noGrp="1" noRot="1" noChangeAspect="1"/>
          </p:cNvSpPr>
          <p:nvPr>
            <p:ph type="sldImg" idx="2"/>
          </p:nvPr>
        </p:nvSpPr>
        <p:spPr>
          <a:xfrm>
            <a:off x="119063" y="13541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33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F580B8C-41FC-419E-AD4B-56EFD4CD3E11}" type="datetimeFigureOut">
              <a:rPr lang="en-GB" smtClean="0"/>
              <a:t>07/09/2023</a:t>
            </a:fld>
            <a:endParaRPr lang="en-GB"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3C3F3AE-AD58-4763-9278-D6981B1F90AE}" type="slidenum">
              <a:rPr lang="en-GB" smtClean="0"/>
              <a:t>‹#›</a:t>
            </a:fld>
            <a:endParaRPr lang="en-GB"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6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230353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225868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94719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C3F3AE-AD58-4763-9278-D6981B1F90AE}" type="slidenum">
              <a:rPr lang="en-GB" smtClean="0"/>
              <a:t>‹#›</a:t>
            </a:fld>
            <a:endParaRPr lang="en-GB"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31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401224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398595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140693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126013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252041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580B8C-41FC-419E-AD4B-56EFD4CD3E11}" type="datetimeFigureOut">
              <a:rPr lang="en-GB" smtClean="0"/>
              <a:t>07/09/2023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C3F3AE-AD58-4763-9278-D6981B1F90AE}" type="slidenum">
              <a:rPr lang="en-GB" smtClean="0"/>
              <a:t>‹#›</a:t>
            </a:fld>
            <a:endParaRPr lang="en-GB" dirty="0"/>
          </a:p>
        </p:txBody>
      </p:sp>
    </p:spTree>
    <p:extLst>
      <p:ext uri="{BB962C8B-B14F-4D97-AF65-F5344CB8AC3E}">
        <p14:creationId xmlns:p14="http://schemas.microsoft.com/office/powerpoint/2010/main" val="104757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F580B8C-41FC-419E-AD4B-56EFD4CD3E11}" type="datetimeFigureOut">
              <a:rPr lang="en-GB" smtClean="0"/>
              <a:t>07/09/2023</a:t>
            </a:fld>
            <a:endParaRPr lang="en-GB"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3C3F3AE-AD58-4763-9278-D6981B1F90AE}" type="slidenum">
              <a:rPr lang="en-GB" smtClean="0"/>
              <a:t>‹#›</a:t>
            </a:fld>
            <a:endParaRPr lang="en-GB" dirty="0"/>
          </a:p>
        </p:txBody>
      </p:sp>
    </p:spTree>
    <p:extLst>
      <p:ext uri="{BB962C8B-B14F-4D97-AF65-F5344CB8AC3E}">
        <p14:creationId xmlns:p14="http://schemas.microsoft.com/office/powerpoint/2010/main" val="16418745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hyperlink" Target="https://www.google.co.uk/imgres?imgurl=http://www.krank.ie/wp-content/uploads/2014/03/condoms.png&amp;imgrefurl=http://www.krank.ie/category/opinions/woman-friendly-condoms/&amp;docid=Uv8K06fxlbRraM&amp;tbnid=qZEwW2-FsvlFtM:&amp;w=774&amp;h=524&amp;safe=strict&amp;bih=929&amp;biw=1280&amp;ved=0ahUKEwi88LCQ8azPAhXhBsAKHUt4CfwQMwhGKCIwIg&amp;iact=mrc&amp;uact=8"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amp;url=http://www.womenshealthmag.com/health/birth-control-diaphragm&amp;bvm=bv.133700528,d.ZGg&amp;psig=AFQjCNEqX82au0V9FUgrXg4PGluhw9Y-Eg&amp;ust=1474975799029570"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google.co.uk/url?sa=i&amp;rct=j&amp;q=&amp;esrc=s&amp;frm=1&amp;source=images&amp;cd=&amp;cad=rja&amp;docid=944IkzmQWz6csM&amp;tbnid=JOlaxIkzXXCrbM:&amp;ved=0CAUQjRw&amp;url=http://purephysioclinic.com/index.php/conditions-treated/pregnancy/&amp;ei=nGyLUfrcIYmx0QXu_YHgDA&amp;bvm=bv.46226182,d.d2k&amp;psig=AFQjCNF4DY3Tcojp23s4NCftkr9A5vlA_w&amp;ust=136817820082178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youtube.com/watch?v=vXrQ_FhZmo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0.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www.youtube.com/watch?v=9AX1XwKCYQE" TargetMode="External"/><Relationship Id="rId5" Type="http://schemas.openxmlformats.org/officeDocument/2006/relationships/hyperlink" Target="https://www.youtube.com/watch?v=fMsPakRvBuM" TargetMode="Externa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s://www.youtube.com/watch?v=EhUOkTPW7L0"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s://www.reuters.com/article/us-health-reproduction-mosaic-twins-idUSKCN1QG2YH"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Nod7Qr4zXAhWPKlAKHSOsDm4QjRwIBw&amp;url=https://www.thinglink.com/scene/888569379745169409&amp;psig=AOvVaw04AiHOUzSpC9NBpaZQCnn2&amp;ust=150904144985704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62.jpg"/></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60" y="519205"/>
            <a:ext cx="8580120" cy="3060018"/>
          </a:xfrm>
        </p:spPr>
        <p:txBody>
          <a:bodyPr>
            <a:noAutofit/>
          </a:bodyPr>
          <a:lstStyle/>
          <a:p>
            <a:pPr algn="l"/>
            <a:r>
              <a:rPr lang="en-GB" sz="4000" b="1" u="sng" dirty="0">
                <a:latin typeface="Arial" panose="020B0604020202020204" pitchFamily="34" charset="0"/>
                <a:cs typeface="Arial" panose="020B0604020202020204" pitchFamily="34" charset="0"/>
              </a:rPr>
              <a:t>Topic Area 1:</a:t>
            </a:r>
            <a:br>
              <a:rPr lang="en-GB" sz="4000" b="1" u="sng" dirty="0">
                <a:latin typeface="Arial" panose="020B0604020202020204" pitchFamily="34" charset="0"/>
                <a:cs typeface="Arial" panose="020B0604020202020204" pitchFamily="34" charset="0"/>
              </a:rPr>
            </a:br>
            <a:br>
              <a:rPr lang="en-GB" sz="4000" b="1" u="sng"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Pre-conception health and reproduction</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965960" y="3906838"/>
            <a:ext cx="9144000" cy="586785"/>
          </a:xfrm>
        </p:spPr>
        <p:txBody>
          <a:bodyPr/>
          <a:lstStyle/>
          <a:p>
            <a:pPr algn="l"/>
            <a:r>
              <a:rPr lang="en-GB" dirty="0">
                <a:latin typeface="Arial" panose="020B0604020202020204" pitchFamily="34" charset="0"/>
                <a:cs typeface="Arial" panose="020B0604020202020204" pitchFamily="34" charset="0"/>
              </a:rPr>
              <a:t>Unit R057: Health and well-being for child development</a:t>
            </a:r>
          </a:p>
        </p:txBody>
      </p:sp>
    </p:spTree>
    <p:extLst>
      <p:ext uri="{BB962C8B-B14F-4D97-AF65-F5344CB8AC3E}">
        <p14:creationId xmlns:p14="http://schemas.microsoft.com/office/powerpoint/2010/main" val="362683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Weight</a:t>
            </a:r>
          </a:p>
        </p:txBody>
      </p:sp>
      <p:graphicFrame>
        <p:nvGraphicFramePr>
          <p:cNvPr id="5" name="Table 4"/>
          <p:cNvGraphicFramePr>
            <a:graphicFrameLocks noGrp="1"/>
          </p:cNvGraphicFramePr>
          <p:nvPr>
            <p:extLst>
              <p:ext uri="{D42A27DB-BD31-4B8C-83A1-F6EECF244321}">
                <p14:modId xmlns:p14="http://schemas.microsoft.com/office/powerpoint/2010/main" val="2826901539"/>
              </p:ext>
            </p:extLst>
          </p:nvPr>
        </p:nvGraphicFramePr>
        <p:xfrm>
          <a:off x="1143000" y="1873596"/>
          <a:ext cx="9875520" cy="4127012"/>
        </p:xfrm>
        <a:graphic>
          <a:graphicData uri="http://schemas.openxmlformats.org/drawingml/2006/table">
            <a:tbl>
              <a:tblPr firstRow="1" firstCol="1" bandRow="1">
                <a:tableStyleId>{21E4AEA4-8DFA-4A89-87EB-49C32662AFE0}</a:tableStyleId>
              </a:tblPr>
              <a:tblGrid>
                <a:gridCol w="2034309">
                  <a:extLst>
                    <a:ext uri="{9D8B030D-6E8A-4147-A177-3AD203B41FA5}">
                      <a16:colId xmlns:a16="http://schemas.microsoft.com/office/drawing/2014/main" val="2462058045"/>
                    </a:ext>
                  </a:extLst>
                </a:gridCol>
                <a:gridCol w="4645891">
                  <a:extLst>
                    <a:ext uri="{9D8B030D-6E8A-4147-A177-3AD203B41FA5}">
                      <a16:colId xmlns:a16="http://schemas.microsoft.com/office/drawing/2014/main" val="1303354559"/>
                    </a:ext>
                  </a:extLst>
                </a:gridCol>
                <a:gridCol w="3195320">
                  <a:extLst>
                    <a:ext uri="{9D8B030D-6E8A-4147-A177-3AD203B41FA5}">
                      <a16:colId xmlns:a16="http://schemas.microsoft.com/office/drawing/2014/main" val="3927801013"/>
                    </a:ext>
                  </a:extLst>
                </a:gridCol>
              </a:tblGrid>
              <a:tr h="564803">
                <a:tc>
                  <a:txBody>
                    <a:bodyPr/>
                    <a:lstStyle/>
                    <a:p>
                      <a:endParaRPr lang="en-GB" sz="2400" dirty="0"/>
                    </a:p>
                  </a:txBody>
                  <a:tcPr/>
                </a:tc>
                <a:tc>
                  <a:txBody>
                    <a:bodyPr/>
                    <a:lstStyle/>
                    <a:p>
                      <a:pPr algn="ctr"/>
                      <a:r>
                        <a:rPr lang="en-GB" sz="2400" dirty="0"/>
                        <a:t>Women</a:t>
                      </a:r>
                    </a:p>
                  </a:txBody>
                  <a:tcPr/>
                </a:tc>
                <a:tc>
                  <a:txBody>
                    <a:bodyPr/>
                    <a:lstStyle/>
                    <a:p>
                      <a:pPr algn="ctr"/>
                      <a:r>
                        <a:rPr lang="en-GB" sz="2400" dirty="0"/>
                        <a:t>Men</a:t>
                      </a:r>
                    </a:p>
                  </a:txBody>
                  <a:tcPr/>
                </a:tc>
                <a:extLst>
                  <a:ext uri="{0D108BD9-81ED-4DB2-BD59-A6C34878D82A}">
                    <a16:rowId xmlns:a16="http://schemas.microsoft.com/office/drawing/2014/main" val="616468129"/>
                  </a:ext>
                </a:extLst>
              </a:tr>
              <a:tr h="1641969">
                <a:tc>
                  <a:txBody>
                    <a:bodyPr/>
                    <a:lstStyle/>
                    <a:p>
                      <a:pPr algn="ctr"/>
                      <a:endParaRPr lang="en-GB" sz="2400" dirty="0"/>
                    </a:p>
                    <a:p>
                      <a:pPr algn="ctr"/>
                      <a:r>
                        <a:rPr lang="en-GB" sz="2400" dirty="0"/>
                        <a:t>Overweight or obese</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Can affect ovulation because the quality of eggs produced is reduced. This makes it harder to conceive.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Fertility treatments (such as IVF) less likely to work.</a:t>
                      </a:r>
                    </a:p>
                  </a:txBody>
                  <a:tcPr/>
                </a:tc>
                <a:tc>
                  <a:txBody>
                    <a:bodyPr/>
                    <a:lstStyle/>
                    <a:p>
                      <a:pPr marL="342900" indent="-342900">
                        <a:buFont typeface="Arial" panose="020B0604020202020204" pitchFamily="34" charset="0"/>
                        <a:buChar char="•"/>
                      </a:pPr>
                      <a:r>
                        <a:rPr lang="en-GB" sz="2000" dirty="0"/>
                        <a:t>Can affect</a:t>
                      </a:r>
                      <a:r>
                        <a:rPr lang="en-GB" sz="2000" baseline="0" dirty="0"/>
                        <a:t> the quality and quantity of sperm.</a:t>
                      </a:r>
                      <a:endParaRPr lang="en-GB" sz="2000" dirty="0"/>
                    </a:p>
                  </a:txBody>
                  <a:tcPr/>
                </a:tc>
                <a:extLst>
                  <a:ext uri="{0D108BD9-81ED-4DB2-BD59-A6C34878D82A}">
                    <a16:rowId xmlns:a16="http://schemas.microsoft.com/office/drawing/2014/main" val="910548223"/>
                  </a:ext>
                </a:extLst>
              </a:tr>
              <a:tr h="1641969">
                <a:tc>
                  <a:txBody>
                    <a:bodyPr/>
                    <a:lstStyle/>
                    <a:p>
                      <a:pPr algn="ctr"/>
                      <a:endParaRPr lang="en-GB" sz="2400" dirty="0"/>
                    </a:p>
                    <a:p>
                      <a:pPr algn="ctr"/>
                      <a:r>
                        <a:rPr lang="en-GB" sz="2400" dirty="0"/>
                        <a:t>Underweight</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Can cause periods to stop or become irregular, which can make it harder to predict ovulation.</a:t>
                      </a:r>
                      <a:r>
                        <a:rPr lang="en-GB" sz="2000" baseline="0" dirty="0"/>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Can also cause ovulation to stop altogether; meaning no egg is released.</a:t>
                      </a:r>
                    </a:p>
                  </a:txBody>
                  <a:tcPr/>
                </a:tc>
                <a:tc>
                  <a:txBody>
                    <a:bodyPr/>
                    <a:lstStyle/>
                    <a:p>
                      <a:pPr marL="342900" indent="-342900">
                        <a:buFont typeface="Arial" panose="020B0604020202020204" pitchFamily="34" charset="0"/>
                        <a:buChar char="•"/>
                      </a:pPr>
                      <a:r>
                        <a:rPr lang="en-GB" sz="2000" dirty="0"/>
                        <a:t>Can reduce the quality of sperm and fertility. </a:t>
                      </a:r>
                    </a:p>
                  </a:txBody>
                  <a:tcPr/>
                </a:tc>
                <a:extLst>
                  <a:ext uri="{0D108BD9-81ED-4DB2-BD59-A6C34878D82A}">
                    <a16:rowId xmlns:a16="http://schemas.microsoft.com/office/drawing/2014/main" val="3627866096"/>
                  </a:ext>
                </a:extLst>
              </a:tr>
            </a:tbl>
          </a:graphicData>
        </a:graphic>
      </p:graphicFrame>
      <p:pic>
        <p:nvPicPr>
          <p:cNvPr id="6" name="Picture 4"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600" y="251908"/>
            <a:ext cx="1333969" cy="133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4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Smoking</a:t>
            </a:r>
          </a:p>
        </p:txBody>
      </p:sp>
      <p:sp>
        <p:nvSpPr>
          <p:cNvPr id="3" name="Content Placeholder 2"/>
          <p:cNvSpPr>
            <a:spLocks noGrp="1"/>
          </p:cNvSpPr>
          <p:nvPr>
            <p:ph idx="1"/>
          </p:nvPr>
        </p:nvSpPr>
        <p:spPr>
          <a:xfrm>
            <a:off x="1143000" y="2057400"/>
            <a:ext cx="9968345" cy="4038600"/>
          </a:xfrm>
        </p:spPr>
        <p:txBody>
          <a:bodyPr/>
          <a:lstStyle/>
          <a:p>
            <a:pPr marL="45720" indent="0">
              <a:buNone/>
            </a:pPr>
            <a:r>
              <a:rPr lang="en-GB" dirty="0"/>
              <a:t>Infertility rates in both male and female smokers are twice the rate of infertility found in non-smokers. The risk for fertility problems increases with the number of cigarettes smoked each day. </a:t>
            </a:r>
          </a:p>
          <a:p>
            <a:pPr marL="45720" indent="0">
              <a:buNone/>
            </a:pPr>
            <a:endParaRPr lang="en-GB" sz="600" dirty="0"/>
          </a:p>
          <a:p>
            <a:pPr marL="45720" indent="0">
              <a:buNone/>
            </a:pPr>
            <a:r>
              <a:rPr lang="en-GB" b="1" dirty="0"/>
              <a:t>Women: </a:t>
            </a:r>
            <a:r>
              <a:rPr lang="en-GB" dirty="0"/>
              <a:t>smoking disrupts ovarian function, reduces the number of mature eggs that can be fertilised, introduces toxic substances to the ovaries which kills the eggs (reducing their overall number) and can cause early menopause.</a:t>
            </a:r>
            <a:endParaRPr lang="en-GB" b="1" dirty="0"/>
          </a:p>
          <a:p>
            <a:pPr marL="45720" indent="0">
              <a:buNone/>
            </a:pPr>
            <a:endParaRPr lang="en-GB" sz="600" b="1" dirty="0"/>
          </a:p>
          <a:p>
            <a:pPr marL="45720" indent="0">
              <a:buNone/>
            </a:pPr>
            <a:r>
              <a:rPr lang="en-GB" b="1" dirty="0"/>
              <a:t>Men: </a:t>
            </a:r>
            <a:r>
              <a:rPr lang="en-GB" dirty="0"/>
              <a:t>smoking can cause a lower sperm count and may also produce a higher proportion of abnormal sperm.</a:t>
            </a:r>
            <a:endParaRPr lang="en-GB" b="1" dirty="0"/>
          </a:p>
        </p:txBody>
      </p:sp>
      <p:pic>
        <p:nvPicPr>
          <p:cNvPr id="4" name="Picture 4"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600" y="251908"/>
            <a:ext cx="1333969" cy="133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8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Drinking alcohol</a:t>
            </a:r>
          </a:p>
        </p:txBody>
      </p:sp>
      <p:sp>
        <p:nvSpPr>
          <p:cNvPr id="3" name="Content Placeholder 2"/>
          <p:cNvSpPr>
            <a:spLocks noGrp="1"/>
          </p:cNvSpPr>
          <p:nvPr>
            <p:ph idx="1"/>
          </p:nvPr>
        </p:nvSpPr>
        <p:spPr>
          <a:xfrm>
            <a:off x="1143001" y="2057400"/>
            <a:ext cx="7686963" cy="4038600"/>
          </a:xfrm>
        </p:spPr>
        <p:txBody>
          <a:bodyPr/>
          <a:lstStyle/>
          <a:p>
            <a:pPr marL="45720" indent="0">
              <a:buNone/>
            </a:pPr>
            <a:r>
              <a:rPr lang="en-GB" b="1" dirty="0"/>
              <a:t>Women: </a:t>
            </a:r>
            <a:r>
              <a:rPr lang="en-GB" dirty="0"/>
              <a:t>drinking alcohol decreases fertility in women, although the exact cause for this unknown. Drinking alcohol during pregnancy increases the risk to the baby, therefore it is recommended to not drink alcohol at all during pregnancy or when planning pregnancy. </a:t>
            </a:r>
          </a:p>
          <a:p>
            <a:pPr marL="45720" indent="0">
              <a:buNone/>
            </a:pPr>
            <a:endParaRPr lang="en-GB" b="1" dirty="0"/>
          </a:p>
          <a:p>
            <a:pPr marL="45720" indent="0">
              <a:buNone/>
            </a:pPr>
            <a:r>
              <a:rPr lang="en-GB" b="1" dirty="0"/>
              <a:t>Men: </a:t>
            </a:r>
            <a:r>
              <a:rPr lang="en-GB" dirty="0"/>
              <a:t>drinking excessive amounts of alcohol can cause men to have lower sperm counts and can also affect the quality of sperm.</a:t>
            </a:r>
            <a:endParaRPr lang="en-GB" b="1"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347057" y="2399780"/>
            <a:ext cx="2143125" cy="2143125"/>
          </a:xfrm>
          <a:prstGeom prst="rect">
            <a:avLst/>
          </a:prstGeom>
        </p:spPr>
      </p:pic>
    </p:spTree>
    <p:extLst>
      <p:ext uri="{BB962C8B-B14F-4D97-AF65-F5344CB8AC3E}">
        <p14:creationId xmlns:p14="http://schemas.microsoft.com/office/powerpoint/2010/main" val="427208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Taking recreational drugs</a:t>
            </a:r>
          </a:p>
        </p:txBody>
      </p:sp>
      <p:sp>
        <p:nvSpPr>
          <p:cNvPr id="3" name="Content Placeholder 2"/>
          <p:cNvSpPr>
            <a:spLocks noGrp="1"/>
          </p:cNvSpPr>
          <p:nvPr>
            <p:ph idx="1"/>
          </p:nvPr>
        </p:nvSpPr>
        <p:spPr/>
        <p:txBody>
          <a:bodyPr>
            <a:normAutofit lnSpcReduction="10000"/>
          </a:bodyPr>
          <a:lstStyle/>
          <a:p>
            <a:pPr marL="45720" indent="0">
              <a:buNone/>
            </a:pPr>
            <a:r>
              <a:rPr lang="en-GB" dirty="0"/>
              <a:t>Recreation drugs affect fertility and when taken over a long period of time, they can cause permanent problems with the reproductive systems in men and women.</a:t>
            </a:r>
          </a:p>
          <a:p>
            <a:pPr marL="45720" indent="0">
              <a:buNone/>
            </a:pPr>
            <a:r>
              <a:rPr lang="en-GB" dirty="0"/>
              <a:t>Many recreational drugs cause fertility issues including; cannabis, anabolic steroids, ecstasy, cocaine, heroin.</a:t>
            </a:r>
          </a:p>
          <a:p>
            <a:pPr marL="45720" indent="0">
              <a:buNone/>
            </a:pPr>
            <a:r>
              <a:rPr lang="en-GB" b="1" dirty="0"/>
              <a:t>Women: </a:t>
            </a:r>
            <a:r>
              <a:rPr lang="en-GB" dirty="0"/>
              <a:t>hormonal production, ovulation and menstrual cycles can become erratic.</a:t>
            </a:r>
          </a:p>
          <a:p>
            <a:pPr marL="45720" indent="0">
              <a:buNone/>
            </a:pPr>
            <a:r>
              <a:rPr lang="en-GB" b="1" dirty="0"/>
              <a:t>Men:</a:t>
            </a:r>
            <a:r>
              <a:rPr lang="en-GB" dirty="0"/>
              <a:t> sperm quality and quantity can be damaged.</a:t>
            </a:r>
          </a:p>
          <a:p>
            <a:pPr marL="45720" indent="0">
              <a:buNone/>
            </a:pPr>
            <a:r>
              <a:rPr lang="en-GB" b="1" dirty="0"/>
              <a:t>Unborn child:</a:t>
            </a:r>
            <a:r>
              <a:rPr lang="en-GB" dirty="0"/>
              <a:t> very serious damage can be caused to an unborn child by smoking (including passive smoking), drinking alcohol and using recreational drugs during pregnancy. It is extremely important to protect a foetus from these factors throughout its development in the womb.</a:t>
            </a:r>
            <a:endParaRPr lang="en-GB" b="1" dirty="0"/>
          </a:p>
          <a:p>
            <a:pPr marL="45720" indent="0">
              <a:buNone/>
            </a:pPr>
            <a:endParaRPr lang="en-GB" dirty="0"/>
          </a:p>
        </p:txBody>
      </p:sp>
    </p:spTree>
    <p:extLst>
      <p:ext uri="{BB962C8B-B14F-4D97-AF65-F5344CB8AC3E}">
        <p14:creationId xmlns:p14="http://schemas.microsoft.com/office/powerpoint/2010/main" val="195138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Parental age</a:t>
            </a:r>
          </a:p>
        </p:txBody>
      </p:sp>
      <p:sp>
        <p:nvSpPr>
          <p:cNvPr id="3" name="Content Placeholder 2"/>
          <p:cNvSpPr>
            <a:spLocks noGrp="1"/>
          </p:cNvSpPr>
          <p:nvPr>
            <p:ph idx="1"/>
          </p:nvPr>
        </p:nvSpPr>
        <p:spPr/>
        <p:txBody>
          <a:bodyPr>
            <a:normAutofit lnSpcReduction="10000"/>
          </a:bodyPr>
          <a:lstStyle/>
          <a:p>
            <a:pPr marL="45720" indent="0">
              <a:buNone/>
            </a:pPr>
            <a:r>
              <a:rPr lang="en-GB" i="1" dirty="0"/>
              <a:t>The age of the couple can affect the likelihood of conception. </a:t>
            </a:r>
          </a:p>
          <a:p>
            <a:pPr marL="45720" indent="0">
              <a:buNone/>
            </a:pPr>
            <a:endParaRPr lang="en-GB" sz="700" i="1" dirty="0"/>
          </a:p>
          <a:p>
            <a:pPr marL="45720" indent="0">
              <a:buNone/>
            </a:pPr>
            <a:r>
              <a:rPr lang="en-GB" b="1" dirty="0"/>
              <a:t>Age of the mother: </a:t>
            </a:r>
            <a:r>
              <a:rPr lang="en-GB" dirty="0"/>
              <a:t>as a woman ages, her ability to conceive and the quality of her eggs decline (over the age of 35). </a:t>
            </a:r>
          </a:p>
          <a:p>
            <a:pPr marL="45720" indent="0">
              <a:buNone/>
            </a:pPr>
            <a:endParaRPr lang="en-GB" sz="700" dirty="0"/>
          </a:p>
          <a:p>
            <a:pPr marL="45720" indent="0">
              <a:buNone/>
            </a:pPr>
            <a:r>
              <a:rPr lang="en-GB" b="1" dirty="0"/>
              <a:t>Age of the father: </a:t>
            </a:r>
            <a:r>
              <a:rPr lang="en-GB" dirty="0"/>
              <a:t>men produce sperm all of their adult life, including into old age. As long as they are physically capable of sexual intercourse, men can father children. </a:t>
            </a:r>
          </a:p>
          <a:p>
            <a:pPr marL="45720" indent="0">
              <a:buNone/>
            </a:pPr>
            <a:endParaRPr lang="en-GB" sz="700" dirty="0"/>
          </a:p>
          <a:p>
            <a:pPr marL="45720" indent="0">
              <a:buNone/>
            </a:pPr>
            <a:r>
              <a:rPr lang="en-GB" b="1" dirty="0"/>
              <a:t>Parental age: </a:t>
            </a:r>
            <a:r>
              <a:rPr lang="en-GB" dirty="0"/>
              <a:t>can increase the chances of a baby being born prematurely and has been linked to increased chances of a baby being born with certain neurological conditions. </a:t>
            </a:r>
            <a:endParaRPr lang="en-GB" b="1" dirty="0"/>
          </a:p>
        </p:txBody>
      </p:sp>
    </p:spTree>
    <p:extLst>
      <p:ext uri="{BB962C8B-B14F-4D97-AF65-F5344CB8AC3E}">
        <p14:creationId xmlns:p14="http://schemas.microsoft.com/office/powerpoint/2010/main" val="218978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NHS</a:t>
            </a:r>
          </a:p>
        </p:txBody>
      </p:sp>
      <p:sp>
        <p:nvSpPr>
          <p:cNvPr id="3" name="Content Placeholder 2"/>
          <p:cNvSpPr>
            <a:spLocks noGrp="1"/>
          </p:cNvSpPr>
          <p:nvPr>
            <p:ph idx="1"/>
          </p:nvPr>
        </p:nvSpPr>
        <p:spPr>
          <a:xfrm>
            <a:off x="1143000" y="2057400"/>
            <a:ext cx="9872871" cy="4241800"/>
          </a:xfrm>
        </p:spPr>
        <p:txBody>
          <a:bodyPr>
            <a:normAutofit fontScale="92500" lnSpcReduction="20000"/>
          </a:bodyPr>
          <a:lstStyle/>
          <a:p>
            <a:r>
              <a:rPr lang="en-GB" dirty="0"/>
              <a:t>One-third of couples in which the woman is over 35 have fertility problems.</a:t>
            </a:r>
          </a:p>
          <a:p>
            <a:r>
              <a:rPr lang="en-GB" dirty="0"/>
              <a:t>This rises to two-thirds when the woman is over 40. </a:t>
            </a:r>
          </a:p>
          <a:p>
            <a:r>
              <a:rPr lang="en-GB" dirty="0"/>
              <a:t>When a woman stops having a reproductive cycle (known as menopause), she will no longer be able to get pregnant. </a:t>
            </a:r>
          </a:p>
          <a:p>
            <a:pPr marL="45720" indent="0">
              <a:buNone/>
            </a:pPr>
            <a:endParaRPr lang="en-GB" sz="700" dirty="0"/>
          </a:p>
          <a:p>
            <a:pPr marL="45720" indent="0">
              <a:buNone/>
            </a:pPr>
            <a:r>
              <a:rPr lang="en-GB" b="1" i="1" dirty="0"/>
              <a:t>In recent years, figures have shown more mother are waiting to have their first child until the ages of between 35 and 45 years old. </a:t>
            </a:r>
          </a:p>
          <a:p>
            <a:pPr marL="45720" indent="0">
              <a:buNone/>
            </a:pPr>
            <a:endParaRPr lang="en-GB" sz="800" i="1" dirty="0"/>
          </a:p>
          <a:p>
            <a:pPr marL="45720" indent="0">
              <a:buNone/>
            </a:pPr>
            <a:r>
              <a:rPr lang="en-GB" b="1" dirty="0"/>
              <a:t>Why do you think this could be?</a:t>
            </a:r>
          </a:p>
          <a:p>
            <a:pPr>
              <a:buFontTx/>
              <a:buChar char="-"/>
            </a:pPr>
            <a:r>
              <a:rPr lang="en-GB" dirty="0"/>
              <a:t>Women are settling down and getting married later in life </a:t>
            </a:r>
          </a:p>
          <a:p>
            <a:pPr>
              <a:buFontTx/>
              <a:buChar char="-"/>
            </a:pPr>
            <a:r>
              <a:rPr lang="en-GB" dirty="0"/>
              <a:t>Couples may be waiting until they are financially secure</a:t>
            </a:r>
          </a:p>
          <a:p>
            <a:pPr>
              <a:buFontTx/>
              <a:buChar char="-"/>
            </a:pPr>
            <a:r>
              <a:rPr lang="en-GB" dirty="0"/>
              <a:t>Couples may build careers, gain qualifications and/or training for work</a:t>
            </a:r>
          </a:p>
          <a:p>
            <a:pPr marL="45720" indent="0">
              <a:buNone/>
            </a:pPr>
            <a:endParaRPr lang="en-GB" b="1" dirty="0"/>
          </a:p>
          <a:p>
            <a:endParaRPr lang="en-GB" dirty="0"/>
          </a:p>
        </p:txBody>
      </p:sp>
    </p:spTree>
    <p:extLst>
      <p:ext uri="{BB962C8B-B14F-4D97-AF65-F5344CB8AC3E}">
        <p14:creationId xmlns:p14="http://schemas.microsoft.com/office/powerpoint/2010/main" val="399818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FD4-552C-44B1-872E-FA323BB79437}"/>
              </a:ext>
            </a:extLst>
          </p:cNvPr>
          <p:cNvSpPr>
            <a:spLocks noGrp="1"/>
          </p:cNvSpPr>
          <p:nvPr>
            <p:ph type="title"/>
          </p:nvPr>
        </p:nvSpPr>
        <p:spPr>
          <a:xfrm>
            <a:off x="970724" y="609600"/>
            <a:ext cx="9875520" cy="1356360"/>
          </a:xfrm>
        </p:spPr>
        <p:txBody>
          <a:bodyPr/>
          <a:lstStyle/>
          <a:p>
            <a:r>
              <a:rPr lang="en-GB" dirty="0"/>
              <a:t>Show me what you have learned </a:t>
            </a:r>
            <a:r>
              <a:rPr lang="en-GB" dirty="0">
                <a:sym typeface="Wingdings" panose="05000000000000000000" pitchFamily="2" charset="2"/>
              </a:rPr>
              <a:t></a:t>
            </a:r>
            <a:endParaRPr lang="en-GB" dirty="0"/>
          </a:p>
        </p:txBody>
      </p:sp>
      <p:sp>
        <p:nvSpPr>
          <p:cNvPr id="3" name="Content Placeholder 2">
            <a:extLst>
              <a:ext uri="{FF2B5EF4-FFF2-40B4-BE49-F238E27FC236}">
                <a16:creationId xmlns:a16="http://schemas.microsoft.com/office/drawing/2014/main" id="{5D84A5FB-2498-4B86-8903-2A470CF8AE3E}"/>
              </a:ext>
            </a:extLst>
          </p:cNvPr>
          <p:cNvSpPr>
            <a:spLocks noGrp="1"/>
          </p:cNvSpPr>
          <p:nvPr>
            <p:ph idx="1"/>
          </p:nvPr>
        </p:nvSpPr>
        <p:spPr>
          <a:xfrm>
            <a:off x="970724" y="2057400"/>
            <a:ext cx="9872871" cy="4038600"/>
          </a:xfrm>
        </p:spPr>
        <p:txBody>
          <a:bodyPr>
            <a:normAutofit/>
          </a:bodyPr>
          <a:lstStyle/>
          <a:p>
            <a:pPr marL="45720" indent="0">
              <a:buNone/>
            </a:pPr>
            <a:r>
              <a:rPr lang="en-GB" b="1" dirty="0">
                <a:solidFill>
                  <a:srgbClr val="006600"/>
                </a:solidFill>
              </a:rPr>
              <a:t>In your assessment books…</a:t>
            </a:r>
          </a:p>
          <a:p>
            <a:pPr marL="45720" indent="0">
              <a:buNone/>
            </a:pPr>
            <a:r>
              <a:rPr lang="en-GB" b="1" dirty="0">
                <a:solidFill>
                  <a:srgbClr val="006600"/>
                </a:solidFill>
              </a:rPr>
              <a:t>Explain one of the factors affecting pre-conception health for men and women.</a:t>
            </a:r>
          </a:p>
          <a:p>
            <a:pPr marL="45720" indent="0">
              <a:buNone/>
            </a:pPr>
            <a:endParaRPr lang="en-GB" dirty="0">
              <a:solidFill>
                <a:srgbClr val="006600"/>
              </a:solidFill>
            </a:endParaRPr>
          </a:p>
          <a:p>
            <a:pPr marL="45720" indent="0">
              <a:buNone/>
            </a:pPr>
            <a:r>
              <a:rPr lang="en-GB" dirty="0"/>
              <a:t>Choose from: </a:t>
            </a:r>
          </a:p>
          <a:p>
            <a:pPr>
              <a:spcBef>
                <a:spcPts val="600"/>
              </a:spcBef>
              <a:buClr>
                <a:srgbClr val="006600"/>
              </a:buClr>
              <a:buSzPct val="100000"/>
              <a:buFont typeface="Arial" panose="020B0604020202020204" pitchFamily="34" charset="0"/>
              <a:buChar char="•"/>
            </a:pPr>
            <a:r>
              <a:rPr lang="en-GB" dirty="0"/>
              <a:t>Weight</a:t>
            </a:r>
          </a:p>
          <a:p>
            <a:pPr>
              <a:spcBef>
                <a:spcPts val="600"/>
              </a:spcBef>
              <a:buClr>
                <a:srgbClr val="006600"/>
              </a:buClr>
              <a:buSzPct val="100000"/>
              <a:buFont typeface="Arial" panose="020B0604020202020204" pitchFamily="34" charset="0"/>
              <a:buChar char="•"/>
            </a:pPr>
            <a:r>
              <a:rPr lang="en-GB" dirty="0"/>
              <a:t>Smoking</a:t>
            </a:r>
          </a:p>
          <a:p>
            <a:pPr>
              <a:spcBef>
                <a:spcPts val="600"/>
              </a:spcBef>
              <a:buClr>
                <a:srgbClr val="006600"/>
              </a:buClr>
              <a:buSzPct val="100000"/>
              <a:buFont typeface="Arial" panose="020B0604020202020204" pitchFamily="34" charset="0"/>
              <a:buChar char="•"/>
            </a:pPr>
            <a:r>
              <a:rPr lang="en-GB" dirty="0"/>
              <a:t>Drinking alcohol</a:t>
            </a:r>
          </a:p>
          <a:p>
            <a:pPr>
              <a:spcBef>
                <a:spcPts val="600"/>
              </a:spcBef>
              <a:buClr>
                <a:srgbClr val="006600"/>
              </a:buClr>
              <a:buSzPct val="100000"/>
              <a:buFont typeface="Arial" panose="020B0604020202020204" pitchFamily="34" charset="0"/>
              <a:buChar char="•"/>
            </a:pPr>
            <a:r>
              <a:rPr lang="en-GB" dirty="0"/>
              <a:t>Taking recreational drugs</a:t>
            </a:r>
          </a:p>
          <a:p>
            <a:pPr>
              <a:spcBef>
                <a:spcPts val="600"/>
              </a:spcBef>
              <a:buClr>
                <a:srgbClr val="006600"/>
              </a:buClr>
              <a:buSzPct val="100000"/>
              <a:buFont typeface="Arial" panose="020B0604020202020204" pitchFamily="34" charset="0"/>
              <a:buChar char="•"/>
            </a:pPr>
            <a:r>
              <a:rPr lang="en-GB" dirty="0"/>
              <a:t>Parental age</a:t>
            </a:r>
          </a:p>
        </p:txBody>
      </p:sp>
    </p:spTree>
    <p:extLst>
      <p:ext uri="{BB962C8B-B14F-4D97-AF65-F5344CB8AC3E}">
        <p14:creationId xmlns:p14="http://schemas.microsoft.com/office/powerpoint/2010/main" val="304772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tes Symbol Stock Illustrations – 42,139 Notes Symbol Stock Illustrations,  Vectors &amp;amp; Clipart - Dreamstime">
            <a:extLst>
              <a:ext uri="{FF2B5EF4-FFF2-40B4-BE49-F238E27FC236}">
                <a16:creationId xmlns:a16="http://schemas.microsoft.com/office/drawing/2014/main" id="{5603A02A-3264-46CA-8745-51C18BD683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0350" y="609600"/>
            <a:ext cx="1280294" cy="12326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BAA3AE-2F69-44EE-A0F1-3690B7A260A9}"/>
              </a:ext>
            </a:extLst>
          </p:cNvPr>
          <p:cNvSpPr txBox="1"/>
          <p:nvPr/>
        </p:nvSpPr>
        <p:spPr>
          <a:xfrm>
            <a:off x="1140351" y="609600"/>
            <a:ext cx="4955650" cy="5816977"/>
          </a:xfrm>
          <a:prstGeom prst="rect">
            <a:avLst/>
          </a:prstGeom>
          <a:noFill/>
        </p:spPr>
        <p:txBody>
          <a:bodyPr wrap="square" rtlCol="0">
            <a:spAutoFit/>
          </a:bodyPr>
          <a:lstStyle/>
          <a:p>
            <a:r>
              <a:rPr lang="en-GB" sz="2800" b="1" dirty="0">
                <a:solidFill>
                  <a:schemeClr val="accent1"/>
                </a:solidFill>
              </a:rPr>
              <a:t>			</a:t>
            </a:r>
          </a:p>
          <a:p>
            <a:r>
              <a:rPr lang="en-GB" sz="2800" b="1" dirty="0">
                <a:solidFill>
                  <a:schemeClr val="accent1"/>
                </a:solidFill>
              </a:rPr>
              <a:t>			</a:t>
            </a:r>
            <a:r>
              <a:rPr lang="en-GB" sz="3600" b="1" u="sng" dirty="0">
                <a:solidFill>
                  <a:srgbClr val="006600"/>
                </a:solidFill>
              </a:rPr>
              <a:t>TASK:</a:t>
            </a:r>
            <a:r>
              <a:rPr lang="en-GB" sz="3600" b="1" dirty="0">
                <a:solidFill>
                  <a:srgbClr val="006600"/>
                </a:solidFill>
              </a:rPr>
              <a:t> </a:t>
            </a:r>
          </a:p>
          <a:p>
            <a:endParaRPr lang="en-GB" sz="2800" b="1" dirty="0">
              <a:solidFill>
                <a:schemeClr val="accent1"/>
              </a:solidFill>
            </a:endParaRPr>
          </a:p>
          <a:p>
            <a:r>
              <a:rPr lang="en-GB" sz="2800" b="1" dirty="0">
                <a:solidFill>
                  <a:schemeClr val="accent1"/>
                </a:solidFill>
              </a:rPr>
              <a:t>Create a leaflet for a couple planning to have a baby which explains the factors affecting their preconceptual health. </a:t>
            </a:r>
          </a:p>
          <a:p>
            <a:endParaRPr lang="en-GB" sz="2800" b="1" dirty="0">
              <a:solidFill>
                <a:schemeClr val="accent1"/>
              </a:solidFill>
            </a:endParaRPr>
          </a:p>
          <a:p>
            <a:r>
              <a:rPr lang="en-GB" sz="2800" b="1" dirty="0">
                <a:solidFill>
                  <a:schemeClr val="accent1"/>
                </a:solidFill>
              </a:rPr>
              <a:t>You should explain:</a:t>
            </a:r>
          </a:p>
          <a:p>
            <a:pPr marL="457200" indent="-457200">
              <a:buFont typeface="Arial" panose="020B0604020202020204" pitchFamily="34" charset="0"/>
              <a:buChar char="•"/>
            </a:pPr>
            <a:r>
              <a:rPr lang="en-GB" sz="2800" b="1" dirty="0">
                <a:solidFill>
                  <a:schemeClr val="accent1"/>
                </a:solidFill>
              </a:rPr>
              <a:t>The affects each factor has on both </a:t>
            </a:r>
            <a:r>
              <a:rPr lang="en-GB" sz="2800" b="1" u="sng" dirty="0">
                <a:solidFill>
                  <a:schemeClr val="accent1"/>
                </a:solidFill>
              </a:rPr>
              <a:t>men</a:t>
            </a:r>
            <a:r>
              <a:rPr lang="en-GB" sz="2800" b="1" dirty="0">
                <a:solidFill>
                  <a:schemeClr val="accent1"/>
                </a:solidFill>
              </a:rPr>
              <a:t> and </a:t>
            </a:r>
            <a:r>
              <a:rPr lang="en-GB" sz="2800" b="1" u="sng" dirty="0">
                <a:solidFill>
                  <a:schemeClr val="accent1"/>
                </a:solidFill>
              </a:rPr>
              <a:t>women</a:t>
            </a:r>
            <a:r>
              <a:rPr lang="en-GB" sz="2800" b="1" dirty="0">
                <a:solidFill>
                  <a:schemeClr val="accent1"/>
                </a:solidFill>
              </a:rPr>
              <a:t>.</a:t>
            </a:r>
          </a:p>
        </p:txBody>
      </p:sp>
      <p:graphicFrame>
        <p:nvGraphicFramePr>
          <p:cNvPr id="23" name="Table 23">
            <a:extLst>
              <a:ext uri="{FF2B5EF4-FFF2-40B4-BE49-F238E27FC236}">
                <a16:creationId xmlns:a16="http://schemas.microsoft.com/office/drawing/2014/main" id="{10837E0B-A63C-4385-8ED2-27FEC6BA82FC}"/>
              </a:ext>
            </a:extLst>
          </p:cNvPr>
          <p:cNvGraphicFramePr>
            <a:graphicFrameLocks noGrp="1"/>
          </p:cNvGraphicFramePr>
          <p:nvPr>
            <p:extLst>
              <p:ext uri="{D42A27DB-BD31-4B8C-83A1-F6EECF244321}">
                <p14:modId xmlns:p14="http://schemas.microsoft.com/office/powerpoint/2010/main" val="2476838388"/>
              </p:ext>
            </p:extLst>
          </p:nvPr>
        </p:nvGraphicFramePr>
        <p:xfrm>
          <a:off x="7129669" y="1225939"/>
          <a:ext cx="4094921" cy="4956090"/>
        </p:xfrm>
        <a:graphic>
          <a:graphicData uri="http://schemas.openxmlformats.org/drawingml/2006/table">
            <a:tbl>
              <a:tblPr firstRow="1" bandRow="1">
                <a:tableStyleId>{5C22544A-7EE6-4342-B048-85BDC9FD1C3A}</a:tableStyleId>
              </a:tblPr>
              <a:tblGrid>
                <a:gridCol w="4094921">
                  <a:extLst>
                    <a:ext uri="{9D8B030D-6E8A-4147-A177-3AD203B41FA5}">
                      <a16:colId xmlns:a16="http://schemas.microsoft.com/office/drawing/2014/main" val="1219367721"/>
                    </a:ext>
                  </a:extLst>
                </a:gridCol>
              </a:tblGrid>
              <a:tr h="826015">
                <a:tc>
                  <a:txBody>
                    <a:bodyPr/>
                    <a:lstStyle/>
                    <a:p>
                      <a:pPr algn="ctr"/>
                      <a:r>
                        <a:rPr lang="en-GB" sz="2400" dirty="0">
                          <a:solidFill>
                            <a:schemeClr val="bg1"/>
                          </a:solidFill>
                        </a:rPr>
                        <a:t>Factors</a:t>
                      </a:r>
                      <a:r>
                        <a:rPr lang="en-GB" sz="2400" baseline="0" dirty="0">
                          <a:solidFill>
                            <a:schemeClr val="bg1"/>
                          </a:solidFill>
                        </a:rPr>
                        <a:t> affecting p</a:t>
                      </a:r>
                      <a:r>
                        <a:rPr lang="en-GB" sz="2400" dirty="0">
                          <a:solidFill>
                            <a:schemeClr val="bg1"/>
                          </a:solidFill>
                        </a:rPr>
                        <a:t>re-conceptual health:</a:t>
                      </a:r>
                    </a:p>
                  </a:txBody>
                  <a:tcPr/>
                </a:tc>
                <a:extLst>
                  <a:ext uri="{0D108BD9-81ED-4DB2-BD59-A6C34878D82A}">
                    <a16:rowId xmlns:a16="http://schemas.microsoft.com/office/drawing/2014/main" val="1407921675"/>
                  </a:ext>
                </a:extLst>
              </a:tr>
              <a:tr h="826015">
                <a:tc>
                  <a:txBody>
                    <a:bodyPr/>
                    <a:lstStyle/>
                    <a:p>
                      <a:pPr algn="ctr"/>
                      <a:r>
                        <a:rPr lang="en-GB" sz="2400" dirty="0">
                          <a:solidFill>
                            <a:srgbClr val="006600"/>
                          </a:solidFill>
                        </a:rPr>
                        <a:t>Weight</a:t>
                      </a:r>
                    </a:p>
                  </a:txBody>
                  <a:tcPr/>
                </a:tc>
                <a:extLst>
                  <a:ext uri="{0D108BD9-81ED-4DB2-BD59-A6C34878D82A}">
                    <a16:rowId xmlns:a16="http://schemas.microsoft.com/office/drawing/2014/main" val="1595012858"/>
                  </a:ext>
                </a:extLst>
              </a:tr>
              <a:tr h="826015">
                <a:tc>
                  <a:txBody>
                    <a:bodyPr/>
                    <a:lstStyle/>
                    <a:p>
                      <a:pPr algn="ctr"/>
                      <a:r>
                        <a:rPr lang="en-GB" sz="2400" dirty="0">
                          <a:solidFill>
                            <a:srgbClr val="006600"/>
                          </a:solidFill>
                        </a:rPr>
                        <a:t>Smoking</a:t>
                      </a:r>
                    </a:p>
                  </a:txBody>
                  <a:tcPr/>
                </a:tc>
                <a:extLst>
                  <a:ext uri="{0D108BD9-81ED-4DB2-BD59-A6C34878D82A}">
                    <a16:rowId xmlns:a16="http://schemas.microsoft.com/office/drawing/2014/main" val="100671015"/>
                  </a:ext>
                </a:extLst>
              </a:tr>
              <a:tr h="826015">
                <a:tc>
                  <a:txBody>
                    <a:bodyPr/>
                    <a:lstStyle/>
                    <a:p>
                      <a:pPr algn="ctr"/>
                      <a:r>
                        <a:rPr lang="en-GB" sz="2400" dirty="0">
                          <a:solidFill>
                            <a:srgbClr val="006600"/>
                          </a:solidFill>
                        </a:rPr>
                        <a:t>Drinking alcohol</a:t>
                      </a:r>
                    </a:p>
                  </a:txBody>
                  <a:tcPr/>
                </a:tc>
                <a:extLst>
                  <a:ext uri="{0D108BD9-81ED-4DB2-BD59-A6C34878D82A}">
                    <a16:rowId xmlns:a16="http://schemas.microsoft.com/office/drawing/2014/main" val="3155912308"/>
                  </a:ext>
                </a:extLst>
              </a:tr>
              <a:tr h="826015">
                <a:tc>
                  <a:txBody>
                    <a:bodyPr/>
                    <a:lstStyle/>
                    <a:p>
                      <a:pPr algn="ctr"/>
                      <a:r>
                        <a:rPr lang="en-GB" sz="2400" dirty="0">
                          <a:solidFill>
                            <a:srgbClr val="006600"/>
                          </a:solidFill>
                        </a:rPr>
                        <a:t>Taking recreational</a:t>
                      </a:r>
                      <a:r>
                        <a:rPr lang="en-GB" sz="2400" baseline="0" dirty="0">
                          <a:solidFill>
                            <a:srgbClr val="006600"/>
                          </a:solidFill>
                        </a:rPr>
                        <a:t> drugs</a:t>
                      </a:r>
                      <a:endParaRPr lang="en-GB" sz="2400" dirty="0">
                        <a:solidFill>
                          <a:srgbClr val="006600"/>
                        </a:solidFill>
                      </a:endParaRPr>
                    </a:p>
                  </a:txBody>
                  <a:tcPr/>
                </a:tc>
                <a:extLst>
                  <a:ext uri="{0D108BD9-81ED-4DB2-BD59-A6C34878D82A}">
                    <a16:rowId xmlns:a16="http://schemas.microsoft.com/office/drawing/2014/main" val="2865284445"/>
                  </a:ext>
                </a:extLst>
              </a:tr>
              <a:tr h="826015">
                <a:tc>
                  <a:txBody>
                    <a:bodyPr/>
                    <a:lstStyle/>
                    <a:p>
                      <a:pPr algn="ctr"/>
                      <a:r>
                        <a:rPr lang="en-GB" sz="2400" dirty="0">
                          <a:solidFill>
                            <a:srgbClr val="006600"/>
                          </a:solidFill>
                        </a:rPr>
                        <a:t>Parental</a:t>
                      </a:r>
                      <a:r>
                        <a:rPr lang="en-GB" sz="2400" baseline="0" dirty="0">
                          <a:solidFill>
                            <a:srgbClr val="006600"/>
                          </a:solidFill>
                        </a:rPr>
                        <a:t> age</a:t>
                      </a:r>
                      <a:endParaRPr lang="en-GB" sz="2400" dirty="0">
                        <a:solidFill>
                          <a:srgbClr val="006600"/>
                        </a:solidFill>
                      </a:endParaRPr>
                    </a:p>
                  </a:txBody>
                  <a:tcPr/>
                </a:tc>
                <a:extLst>
                  <a:ext uri="{0D108BD9-81ED-4DB2-BD59-A6C34878D82A}">
                    <a16:rowId xmlns:a16="http://schemas.microsoft.com/office/drawing/2014/main" val="1838431917"/>
                  </a:ext>
                </a:extLst>
              </a:tr>
            </a:tbl>
          </a:graphicData>
        </a:graphic>
      </p:graphicFrame>
    </p:spTree>
    <p:extLst>
      <p:ext uri="{BB962C8B-B14F-4D97-AF65-F5344CB8AC3E}">
        <p14:creationId xmlns:p14="http://schemas.microsoft.com/office/powerpoint/2010/main" val="24916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 calcmode="lin" valueType="num">
                                      <p:cBhvr additive="base">
                                        <p:cTn id="1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 calcmode="lin" valueType="num">
                                      <p:cBhvr additive="base">
                                        <p:cTn id="2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Other factors affecting pre-conception health for women</a:t>
            </a:r>
          </a:p>
        </p:txBody>
      </p:sp>
      <p:sp>
        <p:nvSpPr>
          <p:cNvPr id="3" name="Content Placeholder 2"/>
          <p:cNvSpPr>
            <a:spLocks noGrp="1"/>
          </p:cNvSpPr>
          <p:nvPr>
            <p:ph idx="1"/>
          </p:nvPr>
        </p:nvSpPr>
        <p:spPr>
          <a:xfrm>
            <a:off x="1143000" y="1874981"/>
            <a:ext cx="9872871" cy="4488874"/>
          </a:xfrm>
        </p:spPr>
        <p:txBody>
          <a:bodyPr>
            <a:normAutofit/>
          </a:bodyPr>
          <a:lstStyle/>
          <a:p>
            <a:pPr marL="45720" indent="0">
              <a:buNone/>
            </a:pPr>
            <a:r>
              <a:rPr lang="en-GB" b="1" dirty="0"/>
              <a:t>Folic acid</a:t>
            </a:r>
          </a:p>
          <a:p>
            <a:r>
              <a:rPr lang="en-GB" dirty="0"/>
              <a:t>Taking folic acid during pregnancy can help prevent birth defects such as spina bifida; a condition where the baby’s spine and spinal cord do not develop properly.</a:t>
            </a:r>
          </a:p>
          <a:p>
            <a:r>
              <a:rPr lang="en-GB" dirty="0"/>
              <a:t>Women who are pregnant or are planning pregnancy should take 400 micrograms of folic acid supplement per day, before conception and up to week 12 of pregnancy. They should also eat folate-rich foods e.g. green vegetables, brown rice and fortified breakfast cereals, to consume 6000 mcg of folate in total, per day.</a:t>
            </a:r>
          </a:p>
          <a:p>
            <a:pPr marL="45720" indent="0">
              <a:buNone/>
            </a:pPr>
            <a:r>
              <a:rPr lang="en-GB" b="1" dirty="0"/>
              <a:t>Up-to-date immunisations</a:t>
            </a:r>
          </a:p>
          <a:p>
            <a:r>
              <a:rPr lang="en-GB" dirty="0"/>
              <a:t>This keeps the woman healthy before and during pregnancy, which also benefits the baby.</a:t>
            </a:r>
          </a:p>
        </p:txBody>
      </p:sp>
    </p:spTree>
    <p:extLst>
      <p:ext uri="{BB962C8B-B14F-4D97-AF65-F5344CB8AC3E}">
        <p14:creationId xmlns:p14="http://schemas.microsoft.com/office/powerpoint/2010/main" val="245930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50B-917F-4807-8B6D-78E02F390D64}"/>
              </a:ext>
            </a:extLst>
          </p:cNvPr>
          <p:cNvSpPr>
            <a:spLocks noGrp="1"/>
          </p:cNvSpPr>
          <p:nvPr>
            <p:ph type="title"/>
          </p:nvPr>
        </p:nvSpPr>
        <p:spPr/>
        <p:txBody>
          <a:bodyPr>
            <a:normAutofit/>
          </a:bodyPr>
          <a:lstStyle/>
          <a:p>
            <a:r>
              <a:rPr lang="en-GB" sz="4400" b="1" dirty="0"/>
              <a:t>Roles and responsibilities of parenthood</a:t>
            </a:r>
            <a:endParaRPr lang="en-GB" dirty="0"/>
          </a:p>
        </p:txBody>
      </p:sp>
      <p:sp>
        <p:nvSpPr>
          <p:cNvPr id="3" name="Content Placeholder 2">
            <a:extLst>
              <a:ext uri="{FF2B5EF4-FFF2-40B4-BE49-F238E27FC236}">
                <a16:creationId xmlns:a16="http://schemas.microsoft.com/office/drawing/2014/main" id="{31D40F22-FE28-44F6-8D11-E3B276FFCD27}"/>
              </a:ext>
            </a:extLst>
          </p:cNvPr>
          <p:cNvSpPr>
            <a:spLocks noGrp="1"/>
          </p:cNvSpPr>
          <p:nvPr>
            <p:ph idx="1"/>
          </p:nvPr>
        </p:nvSpPr>
        <p:spPr>
          <a:xfrm>
            <a:off x="1143000" y="2057400"/>
            <a:ext cx="4638926" cy="4038600"/>
          </a:xfrm>
        </p:spPr>
        <p:txBody>
          <a:bodyPr/>
          <a:lstStyle/>
          <a:p>
            <a:pPr marL="45720" indent="0">
              <a:buNone/>
            </a:pPr>
            <a:r>
              <a:rPr lang="en-GB" dirty="0">
                <a:solidFill>
                  <a:srgbClr val="006600"/>
                </a:solidFill>
              </a:rPr>
              <a:t>Definition of a family: 	</a:t>
            </a:r>
          </a:p>
          <a:p>
            <a:pPr marL="45720" indent="0">
              <a:buNone/>
            </a:pPr>
            <a:r>
              <a:rPr lang="en-GB" dirty="0"/>
              <a:t>a group of people who are linked by birth, marriage or living together. </a:t>
            </a:r>
          </a:p>
          <a:p>
            <a:pPr marL="45720" indent="0">
              <a:buNone/>
            </a:pPr>
            <a:endParaRPr lang="en-GB" dirty="0"/>
          </a:p>
        </p:txBody>
      </p:sp>
      <p:pic>
        <p:nvPicPr>
          <p:cNvPr id="1026" name="Picture 2" descr="EPIC publishes policy memo on leave arrangements for non-traditional  families - Employment, Social Affairs &amp;amp; Inclusion - European Commission">
            <a:extLst>
              <a:ext uri="{FF2B5EF4-FFF2-40B4-BE49-F238E27FC236}">
                <a16:creationId xmlns:a16="http://schemas.microsoft.com/office/drawing/2014/main" id="{3524A2E4-BBF5-4313-A51F-A671536F9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723" y="3397029"/>
            <a:ext cx="5715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are the different types of families? - IVI UK">
            <a:extLst>
              <a:ext uri="{FF2B5EF4-FFF2-40B4-BE49-F238E27FC236}">
                <a16:creationId xmlns:a16="http://schemas.microsoft.com/office/drawing/2014/main" id="{252BD6E3-16E0-4106-96D6-05FF0F458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723" y="1965960"/>
            <a:ext cx="41910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ppy Families">
            <a:extLst>
              <a:ext uri="{FF2B5EF4-FFF2-40B4-BE49-F238E27FC236}">
                <a16:creationId xmlns:a16="http://schemas.microsoft.com/office/drawing/2014/main" id="{5FE3221E-AE3A-43CF-9752-6F810BDF4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10502"/>
            <a:ext cx="4489174" cy="20066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34494" y="3336709"/>
            <a:ext cx="4306186" cy="109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t>Starter activity</a:t>
            </a:r>
            <a:r>
              <a:rPr lang="en-GB" b="1" dirty="0"/>
              <a:t>: List as many different types of families that you can think of</a:t>
            </a:r>
          </a:p>
        </p:txBody>
      </p:sp>
      <p:sp>
        <p:nvSpPr>
          <p:cNvPr id="4" name="TextBox 3"/>
          <p:cNvSpPr txBox="1"/>
          <p:nvPr/>
        </p:nvSpPr>
        <p:spPr>
          <a:xfrm>
            <a:off x="9467274" y="333494"/>
            <a:ext cx="2430069" cy="369332"/>
          </a:xfrm>
          <a:prstGeom prst="rect">
            <a:avLst/>
          </a:prstGeom>
          <a:noFill/>
        </p:spPr>
        <p:txBody>
          <a:bodyPr wrap="square" rtlCol="0">
            <a:spAutoFit/>
          </a:bodyPr>
          <a:lstStyle/>
          <a:p>
            <a:r>
              <a:rPr lang="en-GB" b="1" dirty="0">
                <a:solidFill>
                  <a:schemeClr val="accent1">
                    <a:lumMod val="50000"/>
                  </a:schemeClr>
                </a:solidFill>
              </a:rPr>
              <a:t>* Not tested in exam</a:t>
            </a:r>
          </a:p>
        </p:txBody>
      </p:sp>
    </p:spTree>
    <p:extLst>
      <p:ext uri="{BB962C8B-B14F-4D97-AF65-F5344CB8AC3E}">
        <p14:creationId xmlns:p14="http://schemas.microsoft.com/office/powerpoint/2010/main" val="15364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circle(in)">
                                      <p:cBhvr>
                                        <p:cTn id="24" dur="2000"/>
                                        <p:tgtEl>
                                          <p:spTgt spid="103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34"/>
            <a:ext cx="10515600" cy="1325563"/>
          </a:xfrm>
        </p:spPr>
        <p:txBody>
          <a:bodyPr>
            <a:normAutofit/>
          </a:bodyPr>
          <a:lstStyle/>
          <a:p>
            <a:r>
              <a:rPr lang="en-GB" b="1" dirty="0"/>
              <a:t>Factors which affect the decision to have children</a:t>
            </a:r>
          </a:p>
        </p:txBody>
      </p:sp>
      <p:sp>
        <p:nvSpPr>
          <p:cNvPr id="4" name="Oval 3"/>
          <p:cNvSpPr/>
          <p:nvPr/>
        </p:nvSpPr>
        <p:spPr>
          <a:xfrm>
            <a:off x="4641663" y="2856417"/>
            <a:ext cx="2751909" cy="177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Factors which affect the decision to have children</a:t>
            </a:r>
          </a:p>
        </p:txBody>
      </p:sp>
      <p:cxnSp>
        <p:nvCxnSpPr>
          <p:cNvPr id="8" name="Straight Arrow Connector 7"/>
          <p:cNvCxnSpPr>
            <a:stCxn id="4" idx="7"/>
          </p:cNvCxnSpPr>
          <p:nvPr/>
        </p:nvCxnSpPr>
        <p:spPr>
          <a:xfrm flipV="1">
            <a:off x="6990564" y="2513667"/>
            <a:ext cx="1199916" cy="60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p:cNvCxnSpPr>
          <p:nvPr/>
        </p:nvCxnSpPr>
        <p:spPr>
          <a:xfrm>
            <a:off x="6990564" y="4372796"/>
            <a:ext cx="1535123" cy="23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p:cNvCxnSpPr>
          <p:nvPr/>
        </p:nvCxnSpPr>
        <p:spPr>
          <a:xfrm flipH="1" flipV="1">
            <a:off x="4040777" y="2705572"/>
            <a:ext cx="1003894" cy="41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flipH="1">
            <a:off x="4040777" y="4372796"/>
            <a:ext cx="1003894" cy="405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4"/>
          </p:cNvCxnSpPr>
          <p:nvPr/>
        </p:nvCxnSpPr>
        <p:spPr>
          <a:xfrm>
            <a:off x="6017618" y="4632966"/>
            <a:ext cx="11123" cy="64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90762" y="1939525"/>
            <a:ext cx="2819400" cy="707886"/>
          </a:xfrm>
          <a:prstGeom prst="rect">
            <a:avLst/>
          </a:prstGeom>
          <a:noFill/>
        </p:spPr>
        <p:txBody>
          <a:bodyPr wrap="square" rtlCol="0">
            <a:spAutoFit/>
          </a:bodyPr>
          <a:lstStyle/>
          <a:p>
            <a:r>
              <a:rPr lang="en-GB" sz="2000" dirty="0"/>
              <a:t>Relationship between partners</a:t>
            </a:r>
          </a:p>
        </p:txBody>
      </p:sp>
      <p:sp>
        <p:nvSpPr>
          <p:cNvPr id="29" name="TextBox 28"/>
          <p:cNvSpPr txBox="1"/>
          <p:nvPr/>
        </p:nvSpPr>
        <p:spPr>
          <a:xfrm>
            <a:off x="8691150" y="4479519"/>
            <a:ext cx="2819400" cy="400110"/>
          </a:xfrm>
          <a:prstGeom prst="rect">
            <a:avLst/>
          </a:prstGeom>
          <a:noFill/>
        </p:spPr>
        <p:txBody>
          <a:bodyPr wrap="square" rtlCol="0">
            <a:spAutoFit/>
          </a:bodyPr>
          <a:lstStyle/>
          <a:p>
            <a:r>
              <a:rPr lang="en-GB" sz="2000" dirty="0"/>
              <a:t>Parental age</a:t>
            </a:r>
          </a:p>
        </p:txBody>
      </p:sp>
      <p:sp>
        <p:nvSpPr>
          <p:cNvPr id="30" name="TextBox 29"/>
          <p:cNvSpPr txBox="1"/>
          <p:nvPr/>
        </p:nvSpPr>
        <p:spPr>
          <a:xfrm>
            <a:off x="5563447" y="5347076"/>
            <a:ext cx="1525326" cy="400110"/>
          </a:xfrm>
          <a:prstGeom prst="rect">
            <a:avLst/>
          </a:prstGeom>
          <a:noFill/>
        </p:spPr>
        <p:txBody>
          <a:bodyPr wrap="square" rtlCol="0">
            <a:spAutoFit/>
          </a:bodyPr>
          <a:lstStyle/>
          <a:p>
            <a:r>
              <a:rPr lang="en-GB" sz="2000" dirty="0"/>
              <a:t>Finance</a:t>
            </a:r>
          </a:p>
        </p:txBody>
      </p:sp>
      <p:sp>
        <p:nvSpPr>
          <p:cNvPr id="31" name="TextBox 30"/>
          <p:cNvSpPr txBox="1"/>
          <p:nvPr/>
        </p:nvSpPr>
        <p:spPr>
          <a:xfrm>
            <a:off x="1524537" y="4778300"/>
            <a:ext cx="2320218" cy="707886"/>
          </a:xfrm>
          <a:prstGeom prst="rect">
            <a:avLst/>
          </a:prstGeom>
          <a:noFill/>
        </p:spPr>
        <p:txBody>
          <a:bodyPr wrap="square" rtlCol="0">
            <a:spAutoFit/>
          </a:bodyPr>
          <a:lstStyle/>
          <a:p>
            <a:r>
              <a:rPr lang="en-GB" sz="2000" dirty="0"/>
              <a:t>Peer pressure/ social expectations</a:t>
            </a:r>
          </a:p>
        </p:txBody>
      </p:sp>
      <p:sp>
        <p:nvSpPr>
          <p:cNvPr id="32" name="TextBox 31"/>
          <p:cNvSpPr txBox="1"/>
          <p:nvPr/>
        </p:nvSpPr>
        <p:spPr>
          <a:xfrm>
            <a:off x="1049376" y="1821323"/>
            <a:ext cx="3100252" cy="1754326"/>
          </a:xfrm>
          <a:prstGeom prst="rect">
            <a:avLst/>
          </a:prstGeom>
          <a:noFill/>
        </p:spPr>
        <p:txBody>
          <a:bodyPr wrap="square" rtlCol="0">
            <a:spAutoFit/>
          </a:bodyPr>
          <a:lstStyle/>
          <a:p>
            <a:r>
              <a:rPr lang="en-GB" sz="2000" dirty="0"/>
              <a:t>Genetic counselling for hereditary diseases </a:t>
            </a:r>
          </a:p>
          <a:p>
            <a:endParaRPr lang="en-GB" dirty="0"/>
          </a:p>
          <a:p>
            <a:r>
              <a:rPr lang="en-GB" sz="1600" i="1" dirty="0"/>
              <a:t>(e.g. Down’s syndrome, cystic fibrosis, sickle cell anaemia, muscular dystrophy).</a:t>
            </a:r>
            <a:endParaRPr lang="en-GB" sz="1600" dirty="0"/>
          </a:p>
        </p:txBody>
      </p:sp>
      <p:pic>
        <p:nvPicPr>
          <p:cNvPr id="1028" name="Picture 4"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600" y="251908"/>
            <a:ext cx="1333969" cy="13339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93572" y="5351374"/>
            <a:ext cx="4306186" cy="109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t>Starter activity</a:t>
            </a:r>
            <a:r>
              <a:rPr lang="en-GB" b="1" dirty="0"/>
              <a:t>: List as many reasons why these 5 factors might affect the decision to have children.</a:t>
            </a:r>
          </a:p>
        </p:txBody>
      </p:sp>
      <p:sp>
        <p:nvSpPr>
          <p:cNvPr id="17" name="TextBox 16"/>
          <p:cNvSpPr txBox="1"/>
          <p:nvPr/>
        </p:nvSpPr>
        <p:spPr>
          <a:xfrm>
            <a:off x="264489" y="6200296"/>
            <a:ext cx="5298958" cy="369332"/>
          </a:xfrm>
          <a:prstGeom prst="rect">
            <a:avLst/>
          </a:prstGeom>
          <a:noFill/>
        </p:spPr>
        <p:txBody>
          <a:bodyPr wrap="square" rtlCol="0">
            <a:spAutoFit/>
          </a:bodyPr>
          <a:lstStyle/>
          <a:p>
            <a:r>
              <a:rPr lang="en-GB" b="1" dirty="0">
                <a:solidFill>
                  <a:schemeClr val="accent1">
                    <a:lumMod val="50000"/>
                  </a:schemeClr>
                </a:solidFill>
              </a:rPr>
              <a:t>* Not tested in exam but included in textbook</a:t>
            </a:r>
          </a:p>
        </p:txBody>
      </p:sp>
    </p:spTree>
    <p:extLst>
      <p:ext uri="{BB962C8B-B14F-4D97-AF65-F5344CB8AC3E}">
        <p14:creationId xmlns:p14="http://schemas.microsoft.com/office/powerpoint/2010/main" val="84771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7"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1;p65">
            <a:extLst>
              <a:ext uri="{FF2B5EF4-FFF2-40B4-BE49-F238E27FC236}">
                <a16:creationId xmlns:a16="http://schemas.microsoft.com/office/drawing/2014/main" id="{2C5AC045-0AD9-4F2E-9EAC-B4274F2965C5}"/>
              </a:ext>
            </a:extLst>
          </p:cNvPr>
          <p:cNvGraphicFramePr/>
          <p:nvPr>
            <p:extLst/>
          </p:nvPr>
        </p:nvGraphicFramePr>
        <p:xfrm>
          <a:off x="564046" y="1325220"/>
          <a:ext cx="11063908" cy="5208160"/>
        </p:xfrm>
        <a:graphic>
          <a:graphicData uri="http://schemas.openxmlformats.org/drawingml/2006/table">
            <a:tbl>
              <a:tblPr firstRow="1" bandRow="1">
                <a:tableStyleId>{3C2FFA5D-87B4-456A-9821-1D502468CF0F}</a:tableStyleId>
              </a:tblPr>
              <a:tblGrid>
                <a:gridCol w="2294056">
                  <a:extLst>
                    <a:ext uri="{9D8B030D-6E8A-4147-A177-3AD203B41FA5}">
                      <a16:colId xmlns:a16="http://schemas.microsoft.com/office/drawing/2014/main" val="20000"/>
                    </a:ext>
                  </a:extLst>
                </a:gridCol>
                <a:gridCol w="8769852">
                  <a:extLst>
                    <a:ext uri="{9D8B030D-6E8A-4147-A177-3AD203B41FA5}">
                      <a16:colId xmlns:a16="http://schemas.microsoft.com/office/drawing/2014/main" val="20001"/>
                    </a:ext>
                  </a:extLst>
                </a:gridCol>
              </a:tblGrid>
              <a:tr h="507430">
                <a:tc>
                  <a:txBody>
                    <a:bodyPr/>
                    <a:lstStyle/>
                    <a:p>
                      <a:pPr marL="0" marR="0" lvl="0" indent="0" algn="l" rtl="0">
                        <a:spcBef>
                          <a:spcPts val="0"/>
                        </a:spcBef>
                        <a:spcAft>
                          <a:spcPts val="0"/>
                        </a:spcAft>
                        <a:buNone/>
                      </a:pPr>
                      <a:r>
                        <a:rPr lang="en-GB" sz="1800" b="1" dirty="0">
                          <a:solidFill>
                            <a:schemeClr val="bg1"/>
                          </a:solidFill>
                        </a:rPr>
                        <a:t>Nuclear </a:t>
                      </a:r>
                      <a:endParaRPr sz="1800" b="1" dirty="0">
                        <a:solidFill>
                          <a:schemeClr val="bg1"/>
                        </a:solidFill>
                      </a:endParaRPr>
                    </a:p>
                  </a:txBody>
                  <a:tcPr marL="91450" marR="91450" marT="45725" marB="45725"/>
                </a:tc>
                <a:tc>
                  <a:txBody>
                    <a:bodyPr/>
                    <a:lstStyle/>
                    <a:p>
                      <a:pPr marL="0" marR="0" lvl="0" indent="0" algn="l" rtl="0">
                        <a:spcBef>
                          <a:spcPts val="0"/>
                        </a:spcBef>
                        <a:spcAft>
                          <a:spcPts val="0"/>
                        </a:spcAft>
                        <a:buNone/>
                      </a:pPr>
                      <a:r>
                        <a:rPr lang="en-GB" sz="1800" b="1" dirty="0">
                          <a:solidFill>
                            <a:schemeClr val="bg1"/>
                          </a:solidFill>
                        </a:rPr>
                        <a:t>A couple and their children</a:t>
                      </a:r>
                      <a:endParaRPr sz="1800" b="1" dirty="0">
                        <a:solidFill>
                          <a:schemeClr val="bg1"/>
                        </a:solidFill>
                      </a:endParaRPr>
                    </a:p>
                  </a:txBody>
                  <a:tcPr marL="91450" marR="91450" marT="45725" marB="45725"/>
                </a:tc>
                <a:extLst>
                  <a:ext uri="{0D108BD9-81ED-4DB2-BD59-A6C34878D82A}">
                    <a16:rowId xmlns:a16="http://schemas.microsoft.com/office/drawing/2014/main" val="10000"/>
                  </a:ext>
                </a:extLst>
              </a:tr>
              <a:tr h="618080">
                <a:tc>
                  <a:txBody>
                    <a:bodyPr/>
                    <a:lstStyle/>
                    <a:p>
                      <a:pPr marL="0" marR="0" lvl="0" indent="0" algn="l" rtl="0">
                        <a:spcBef>
                          <a:spcPts val="0"/>
                        </a:spcBef>
                        <a:spcAft>
                          <a:spcPts val="0"/>
                        </a:spcAft>
                        <a:buNone/>
                      </a:pPr>
                      <a:r>
                        <a:rPr lang="en-GB" sz="1800" b="1" dirty="0">
                          <a:solidFill>
                            <a:srgbClr val="006600"/>
                          </a:solidFill>
                        </a:rPr>
                        <a:t>Extended </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family which extends beyond to include grandparents and /or other relatives</a:t>
                      </a:r>
                      <a:endParaRPr sz="1800" b="1" dirty="0">
                        <a:solidFill>
                          <a:srgbClr val="006600"/>
                        </a:solidFill>
                      </a:endParaRPr>
                    </a:p>
                  </a:txBody>
                  <a:tcPr marL="91450" marR="91450" marT="45725" marB="45725"/>
                </a:tc>
                <a:extLst>
                  <a:ext uri="{0D108BD9-81ED-4DB2-BD59-A6C34878D82A}">
                    <a16:rowId xmlns:a16="http://schemas.microsoft.com/office/drawing/2014/main" val="10001"/>
                  </a:ext>
                </a:extLst>
              </a:tr>
              <a:tr h="618080">
                <a:tc>
                  <a:txBody>
                    <a:bodyPr/>
                    <a:lstStyle/>
                    <a:p>
                      <a:pPr marL="0" marR="0" lvl="0" indent="0" algn="l" rtl="0">
                        <a:spcBef>
                          <a:spcPts val="0"/>
                        </a:spcBef>
                        <a:spcAft>
                          <a:spcPts val="0"/>
                        </a:spcAft>
                        <a:buNone/>
                      </a:pPr>
                      <a:r>
                        <a:rPr lang="en-GB" sz="1800" b="1" dirty="0">
                          <a:solidFill>
                            <a:srgbClr val="006600"/>
                          </a:solidFill>
                        </a:rPr>
                        <a:t>Foster </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family that provides custody for children whose parents are unable to look after them. </a:t>
                      </a:r>
                      <a:endParaRPr sz="1800" b="1" dirty="0">
                        <a:solidFill>
                          <a:srgbClr val="006600"/>
                        </a:solidFill>
                      </a:endParaRPr>
                    </a:p>
                  </a:txBody>
                  <a:tcPr marL="91450" marR="91450" marT="45725" marB="45725"/>
                </a:tc>
                <a:extLst>
                  <a:ext uri="{0D108BD9-81ED-4DB2-BD59-A6C34878D82A}">
                    <a16:rowId xmlns:a16="http://schemas.microsoft.com/office/drawing/2014/main" val="10002"/>
                  </a:ext>
                </a:extLst>
              </a:tr>
              <a:tr h="507430">
                <a:tc>
                  <a:txBody>
                    <a:bodyPr/>
                    <a:lstStyle/>
                    <a:p>
                      <a:pPr marL="0" marR="0" lvl="0" indent="0" algn="l" rtl="0">
                        <a:spcBef>
                          <a:spcPts val="0"/>
                        </a:spcBef>
                        <a:spcAft>
                          <a:spcPts val="0"/>
                        </a:spcAft>
                        <a:buNone/>
                      </a:pPr>
                      <a:r>
                        <a:rPr lang="en-GB" sz="1800" b="1" dirty="0">
                          <a:solidFill>
                            <a:srgbClr val="006600"/>
                          </a:solidFill>
                        </a:rPr>
                        <a:t>Single parent </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family with children and only one parent – can be male or female. </a:t>
                      </a:r>
                      <a:endParaRPr sz="1800" b="1" dirty="0">
                        <a:solidFill>
                          <a:srgbClr val="006600"/>
                        </a:solidFill>
                      </a:endParaRPr>
                    </a:p>
                  </a:txBody>
                  <a:tcPr marL="91450" marR="91450" marT="45725" marB="45725"/>
                </a:tc>
                <a:extLst>
                  <a:ext uri="{0D108BD9-81ED-4DB2-BD59-A6C34878D82A}">
                    <a16:rowId xmlns:a16="http://schemas.microsoft.com/office/drawing/2014/main" val="10003"/>
                  </a:ext>
                </a:extLst>
              </a:tr>
              <a:tr h="507430">
                <a:tc>
                  <a:txBody>
                    <a:bodyPr/>
                    <a:lstStyle/>
                    <a:p>
                      <a:pPr marL="0" marR="0" lvl="0" indent="0" algn="l" rtl="0">
                        <a:spcBef>
                          <a:spcPts val="0"/>
                        </a:spcBef>
                        <a:spcAft>
                          <a:spcPts val="0"/>
                        </a:spcAft>
                        <a:buNone/>
                      </a:pPr>
                      <a:r>
                        <a:rPr lang="en-GB" sz="1800" b="1" dirty="0">
                          <a:solidFill>
                            <a:srgbClr val="006600"/>
                          </a:solidFill>
                        </a:rPr>
                        <a:t>Shared Care </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Children are brought up by both parents but in different homes. </a:t>
                      </a:r>
                      <a:endParaRPr sz="1800" b="1" dirty="0">
                        <a:solidFill>
                          <a:srgbClr val="006600"/>
                        </a:solidFill>
                      </a:endParaRPr>
                    </a:p>
                  </a:txBody>
                  <a:tcPr marL="91450" marR="91450" marT="45725" marB="45725"/>
                </a:tc>
                <a:extLst>
                  <a:ext uri="{0D108BD9-81ED-4DB2-BD59-A6C34878D82A}">
                    <a16:rowId xmlns:a16="http://schemas.microsoft.com/office/drawing/2014/main" val="10004"/>
                  </a:ext>
                </a:extLst>
              </a:tr>
              <a:tr h="507430">
                <a:tc>
                  <a:txBody>
                    <a:bodyPr/>
                    <a:lstStyle/>
                    <a:p>
                      <a:pPr marL="0" marR="0" lvl="0" indent="0" algn="l" rtl="0">
                        <a:spcBef>
                          <a:spcPts val="0"/>
                        </a:spcBef>
                        <a:spcAft>
                          <a:spcPts val="0"/>
                        </a:spcAft>
                        <a:buNone/>
                      </a:pPr>
                      <a:r>
                        <a:rPr lang="en-GB" sz="1800" b="1" dirty="0">
                          <a:solidFill>
                            <a:srgbClr val="006600"/>
                          </a:solidFill>
                        </a:rPr>
                        <a:t>Same sex</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couple of the same gender raising a child. </a:t>
                      </a:r>
                      <a:endParaRPr sz="1800" b="1" dirty="0">
                        <a:solidFill>
                          <a:srgbClr val="006600"/>
                        </a:solidFill>
                      </a:endParaRPr>
                    </a:p>
                  </a:txBody>
                  <a:tcPr marL="91450" marR="91450" marT="45725" marB="45725"/>
                </a:tc>
                <a:extLst>
                  <a:ext uri="{0D108BD9-81ED-4DB2-BD59-A6C34878D82A}">
                    <a16:rowId xmlns:a16="http://schemas.microsoft.com/office/drawing/2014/main" val="10005"/>
                  </a:ext>
                </a:extLst>
              </a:tr>
              <a:tr h="618080">
                <a:tc>
                  <a:txBody>
                    <a:bodyPr/>
                    <a:lstStyle/>
                    <a:p>
                      <a:pPr marL="0" marR="0" lvl="0" indent="0" algn="l" rtl="0">
                        <a:spcBef>
                          <a:spcPts val="0"/>
                        </a:spcBef>
                        <a:spcAft>
                          <a:spcPts val="0"/>
                        </a:spcAft>
                        <a:buNone/>
                      </a:pPr>
                      <a:r>
                        <a:rPr lang="en-GB" sz="1800" b="1" dirty="0">
                          <a:solidFill>
                            <a:srgbClr val="006600"/>
                          </a:solidFill>
                        </a:rPr>
                        <a:t>Looked After Children</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children who are cared for away from their family and are the responsibility of the local authority. These children are often referred to as being in care. </a:t>
                      </a:r>
                      <a:endParaRPr sz="1800" b="1" dirty="0">
                        <a:solidFill>
                          <a:srgbClr val="006600"/>
                        </a:solidFill>
                      </a:endParaRPr>
                    </a:p>
                  </a:txBody>
                  <a:tcPr marL="91450" marR="91450" marT="45725" marB="45725"/>
                </a:tc>
                <a:extLst>
                  <a:ext uri="{0D108BD9-81ED-4DB2-BD59-A6C34878D82A}">
                    <a16:rowId xmlns:a16="http://schemas.microsoft.com/office/drawing/2014/main" val="10006"/>
                  </a:ext>
                </a:extLst>
              </a:tr>
              <a:tr h="618080">
                <a:tc>
                  <a:txBody>
                    <a:bodyPr/>
                    <a:lstStyle/>
                    <a:p>
                      <a:pPr marL="0" marR="0" lvl="0" indent="0" algn="l" rtl="0">
                        <a:spcBef>
                          <a:spcPts val="0"/>
                        </a:spcBef>
                        <a:spcAft>
                          <a:spcPts val="0"/>
                        </a:spcAft>
                        <a:buNone/>
                      </a:pPr>
                      <a:r>
                        <a:rPr lang="en-GB" sz="1800" b="1" dirty="0">
                          <a:solidFill>
                            <a:srgbClr val="006600"/>
                          </a:solidFill>
                        </a:rPr>
                        <a:t>Adoptive </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family who has  provided a permanent home for a child / children through a legal process. </a:t>
                      </a:r>
                      <a:endParaRPr sz="1800" b="1" dirty="0">
                        <a:solidFill>
                          <a:srgbClr val="006600"/>
                        </a:solidFill>
                      </a:endParaRPr>
                    </a:p>
                  </a:txBody>
                  <a:tcPr marL="91450" marR="91450" marT="45725" marB="45725"/>
                </a:tc>
                <a:extLst>
                  <a:ext uri="{0D108BD9-81ED-4DB2-BD59-A6C34878D82A}">
                    <a16:rowId xmlns:a16="http://schemas.microsoft.com/office/drawing/2014/main" val="10007"/>
                  </a:ext>
                </a:extLst>
              </a:tr>
              <a:tr h="618080">
                <a:tc>
                  <a:txBody>
                    <a:bodyPr/>
                    <a:lstStyle/>
                    <a:p>
                      <a:pPr marL="0" marR="0" lvl="0" indent="0" algn="l" rtl="0">
                        <a:spcBef>
                          <a:spcPts val="0"/>
                        </a:spcBef>
                        <a:spcAft>
                          <a:spcPts val="0"/>
                        </a:spcAft>
                        <a:buNone/>
                      </a:pPr>
                      <a:r>
                        <a:rPr lang="en-GB" sz="1800" b="1" dirty="0">
                          <a:solidFill>
                            <a:srgbClr val="006600"/>
                          </a:solidFill>
                        </a:rPr>
                        <a:t>Step/reconstituted or blended</a:t>
                      </a:r>
                      <a:endParaRPr sz="1800" b="1" dirty="0">
                        <a:solidFill>
                          <a:srgbClr val="006600"/>
                        </a:solidFill>
                      </a:endParaRPr>
                    </a:p>
                  </a:txBody>
                  <a:tcPr marL="91450" marR="91450" marT="45725" marB="45725"/>
                </a:tc>
                <a:tc>
                  <a:txBody>
                    <a:bodyPr/>
                    <a:lstStyle/>
                    <a:p>
                      <a:pPr marL="0" marR="0" lvl="0" indent="0" algn="l" rtl="0">
                        <a:spcBef>
                          <a:spcPts val="0"/>
                        </a:spcBef>
                        <a:spcAft>
                          <a:spcPts val="0"/>
                        </a:spcAft>
                        <a:buNone/>
                      </a:pPr>
                      <a:r>
                        <a:rPr lang="en-GB" sz="1800" b="1" dirty="0">
                          <a:solidFill>
                            <a:srgbClr val="006600"/>
                          </a:solidFill>
                        </a:rPr>
                        <a:t>A couple, the children they have together / /their children from previous relationships. </a:t>
                      </a:r>
                      <a:endParaRPr sz="1800" b="1" dirty="0">
                        <a:solidFill>
                          <a:srgbClr val="006600"/>
                        </a:solidFill>
                      </a:endParaRPr>
                    </a:p>
                  </a:txBody>
                  <a:tcPr marL="91450" marR="91450" marT="45725" marB="45725"/>
                </a:tc>
                <a:extLst>
                  <a:ext uri="{0D108BD9-81ED-4DB2-BD59-A6C34878D82A}">
                    <a16:rowId xmlns:a16="http://schemas.microsoft.com/office/drawing/2014/main" val="10008"/>
                  </a:ext>
                </a:extLst>
              </a:tr>
            </a:tbl>
          </a:graphicData>
        </a:graphic>
      </p:graphicFrame>
      <p:sp>
        <p:nvSpPr>
          <p:cNvPr id="6" name="Google Shape;600;p65">
            <a:extLst>
              <a:ext uri="{FF2B5EF4-FFF2-40B4-BE49-F238E27FC236}">
                <a16:creationId xmlns:a16="http://schemas.microsoft.com/office/drawing/2014/main" id="{FB9A4B41-D706-4A44-B10D-1DCB85B8E2B1}"/>
              </a:ext>
            </a:extLst>
          </p:cNvPr>
          <p:cNvSpPr txBox="1">
            <a:spLocks/>
          </p:cNvSpPr>
          <p:nvPr/>
        </p:nvSpPr>
        <p:spPr>
          <a:xfrm>
            <a:off x="564046" y="540438"/>
            <a:ext cx="9699605" cy="575943"/>
          </a:xfrm>
          <a:prstGeom prst="rect">
            <a:avLst/>
          </a:prstGeom>
          <a:noFill/>
          <a:ln>
            <a:noFill/>
          </a:ln>
        </p:spPr>
        <p:txBody>
          <a:bodyPr spcFirstLastPara="1" vert="horz" wrap="square" lIns="91425" tIns="45700" rIns="91425" bIns="45700" rtlCol="0" anchor="ctr" anchorCtr="0">
            <a:normAutofit fontScale="82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0"/>
              </a:spcBef>
              <a:buSzPts val="4860"/>
              <a:buFont typeface="Rockwell"/>
              <a:buNone/>
            </a:pPr>
            <a:r>
              <a:rPr lang="en-GB" sz="4860" dirty="0"/>
              <a:t>Defining different types of families </a:t>
            </a:r>
          </a:p>
        </p:txBody>
      </p:sp>
      <p:sp>
        <p:nvSpPr>
          <p:cNvPr id="5" name="TextBox 4"/>
          <p:cNvSpPr txBox="1"/>
          <p:nvPr/>
        </p:nvSpPr>
        <p:spPr>
          <a:xfrm>
            <a:off x="9467274" y="333494"/>
            <a:ext cx="2430069" cy="369332"/>
          </a:xfrm>
          <a:prstGeom prst="rect">
            <a:avLst/>
          </a:prstGeom>
          <a:noFill/>
        </p:spPr>
        <p:txBody>
          <a:bodyPr wrap="square" rtlCol="0">
            <a:spAutoFit/>
          </a:bodyPr>
          <a:lstStyle/>
          <a:p>
            <a:r>
              <a:rPr lang="en-GB" b="1" dirty="0">
                <a:solidFill>
                  <a:schemeClr val="accent1">
                    <a:lumMod val="50000"/>
                  </a:schemeClr>
                </a:solidFill>
              </a:rPr>
              <a:t>* Not tested in exam</a:t>
            </a:r>
          </a:p>
        </p:txBody>
      </p:sp>
    </p:spTree>
    <p:extLst>
      <p:ext uri="{BB962C8B-B14F-4D97-AF65-F5344CB8AC3E}">
        <p14:creationId xmlns:p14="http://schemas.microsoft.com/office/powerpoint/2010/main" val="292152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C934-D791-46CD-8EA2-C34013237F3E}"/>
              </a:ext>
            </a:extLst>
          </p:cNvPr>
          <p:cNvSpPr>
            <a:spLocks noGrp="1"/>
          </p:cNvSpPr>
          <p:nvPr>
            <p:ph type="title"/>
          </p:nvPr>
        </p:nvSpPr>
        <p:spPr/>
        <p:txBody>
          <a:bodyPr/>
          <a:lstStyle/>
          <a:p>
            <a:r>
              <a:rPr lang="en-GB" b="1" dirty="0"/>
              <a:t>Methods of contraception</a:t>
            </a:r>
            <a:endParaRPr lang="en-GB" dirty="0"/>
          </a:p>
        </p:txBody>
      </p:sp>
      <p:sp>
        <p:nvSpPr>
          <p:cNvPr id="3" name="Content Placeholder 2">
            <a:extLst>
              <a:ext uri="{FF2B5EF4-FFF2-40B4-BE49-F238E27FC236}">
                <a16:creationId xmlns:a16="http://schemas.microsoft.com/office/drawing/2014/main" id="{CB2F1D24-BCB7-4A73-9333-9218742CE09F}"/>
              </a:ext>
            </a:extLst>
          </p:cNvPr>
          <p:cNvSpPr>
            <a:spLocks noGrp="1"/>
          </p:cNvSpPr>
          <p:nvPr>
            <p:ph idx="1"/>
          </p:nvPr>
        </p:nvSpPr>
        <p:spPr/>
        <p:txBody>
          <a:bodyPr/>
          <a:lstStyle/>
          <a:p>
            <a:pPr>
              <a:buClr>
                <a:srgbClr val="006600"/>
              </a:buClr>
              <a:buSzPct val="100000"/>
              <a:buFont typeface="Wingdings" panose="05000000000000000000" pitchFamily="2" charset="2"/>
              <a:buChar char="Ø"/>
            </a:pPr>
            <a:r>
              <a:rPr lang="en-GB" dirty="0">
                <a:ea typeface="Rockwell"/>
                <a:cs typeface="Rockwell"/>
                <a:sym typeface="Rockwell"/>
              </a:rPr>
              <a:t> Contraception is the deliberate prevention of pregnancy and used for protection against STIs (contra = against, ception = conceiving).</a:t>
            </a:r>
          </a:p>
          <a:p>
            <a:pPr marL="45720" indent="0">
              <a:buNone/>
            </a:pPr>
            <a:endParaRPr lang="en-GB" sz="200" dirty="0">
              <a:solidFill>
                <a:srgbClr val="006600"/>
              </a:solidFill>
              <a:ea typeface="Rockwell"/>
              <a:cs typeface="Rockwell"/>
              <a:sym typeface="Rockwell"/>
            </a:endParaRPr>
          </a:p>
          <a:p>
            <a:pPr marL="45720" indent="0">
              <a:buNone/>
            </a:pPr>
            <a:endParaRPr lang="en-GB" dirty="0"/>
          </a:p>
          <a:p>
            <a:pPr marL="45720" indent="0">
              <a:buNone/>
            </a:pPr>
            <a:endParaRPr lang="en-GB" dirty="0"/>
          </a:p>
        </p:txBody>
      </p:sp>
      <p:pic>
        <p:nvPicPr>
          <p:cNvPr id="2050" name="Picture 2" descr="Why contraception isn&amp;#39;t just about condoms and the pill">
            <a:extLst>
              <a:ext uri="{FF2B5EF4-FFF2-40B4-BE49-F238E27FC236}">
                <a16:creationId xmlns:a16="http://schemas.microsoft.com/office/drawing/2014/main" id="{80A34AC5-B606-427C-B87A-9EA67E4F00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0" r="6600"/>
          <a:stretch/>
        </p:blipFill>
        <p:spPr bwMode="auto">
          <a:xfrm>
            <a:off x="1143000" y="2902224"/>
            <a:ext cx="5685182" cy="3727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estions about contraception - Google&amp;#39;s frequently asked questions answered">
            <a:extLst>
              <a:ext uri="{FF2B5EF4-FFF2-40B4-BE49-F238E27FC236}">
                <a16:creationId xmlns:a16="http://schemas.microsoft.com/office/drawing/2014/main" id="{3E871203-8ADA-4CD1-BCD2-09050F2C55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52" t="5410" r="20886" b="7246"/>
          <a:stretch/>
        </p:blipFill>
        <p:spPr bwMode="auto">
          <a:xfrm>
            <a:off x="7124657" y="2918789"/>
            <a:ext cx="3891214" cy="371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circle(in)">
                                      <p:cBhvr>
                                        <p:cTn id="2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D837-61CB-481E-8931-C512BF93C772}"/>
              </a:ext>
            </a:extLst>
          </p:cNvPr>
          <p:cNvSpPr>
            <a:spLocks noGrp="1"/>
          </p:cNvSpPr>
          <p:nvPr>
            <p:ph type="title"/>
          </p:nvPr>
        </p:nvSpPr>
        <p:spPr/>
        <p:txBody>
          <a:bodyPr/>
          <a:lstStyle/>
          <a:p>
            <a:r>
              <a:rPr lang="en-GB" b="1" dirty="0"/>
              <a:t>Barrier methods</a:t>
            </a:r>
          </a:p>
        </p:txBody>
      </p:sp>
      <p:sp>
        <p:nvSpPr>
          <p:cNvPr id="3" name="Content Placeholder 2">
            <a:extLst>
              <a:ext uri="{FF2B5EF4-FFF2-40B4-BE49-F238E27FC236}">
                <a16:creationId xmlns:a16="http://schemas.microsoft.com/office/drawing/2014/main" id="{16A5CF26-A180-4B6B-9D02-7737FE213390}"/>
              </a:ext>
            </a:extLst>
          </p:cNvPr>
          <p:cNvSpPr>
            <a:spLocks noGrp="1"/>
          </p:cNvSpPr>
          <p:nvPr>
            <p:ph idx="1"/>
          </p:nvPr>
        </p:nvSpPr>
        <p:spPr>
          <a:xfrm>
            <a:off x="1143000" y="2057400"/>
            <a:ext cx="9872871" cy="1501755"/>
          </a:xfrm>
        </p:spPr>
        <p:txBody>
          <a:bodyPr>
            <a:normAutofit/>
          </a:bodyPr>
          <a:lstStyle/>
          <a:p>
            <a:pPr marL="45720" indent="0">
              <a:buNone/>
            </a:pPr>
            <a:r>
              <a:rPr lang="en-GB" dirty="0">
                <a:solidFill>
                  <a:srgbClr val="006600"/>
                </a:solidFill>
                <a:ea typeface="Rockwell"/>
                <a:cs typeface="Rockwell"/>
                <a:sym typeface="Rockwell"/>
              </a:rPr>
              <a:t>Barrier methods: </a:t>
            </a:r>
            <a:r>
              <a:rPr lang="en-GB" dirty="0">
                <a:ea typeface="Rockwell"/>
                <a:cs typeface="Rockwell"/>
                <a:sym typeface="Rockwell"/>
              </a:rPr>
              <a:t>A device used to prevent semen from passing through the cervix, entering the uterus, and coming into contact with an egg (ovum).</a:t>
            </a:r>
          </a:p>
          <a:p>
            <a:pPr marL="45720" indent="0">
              <a:buNone/>
            </a:pPr>
            <a:endParaRPr lang="en-GB" sz="200" dirty="0">
              <a:solidFill>
                <a:srgbClr val="006600"/>
              </a:solidFill>
              <a:ea typeface="Rockwell"/>
              <a:cs typeface="Rockwell"/>
              <a:sym typeface="Rockwell"/>
            </a:endParaRPr>
          </a:p>
          <a:p>
            <a:pPr marL="45720" indent="0">
              <a:buNone/>
            </a:pPr>
            <a:r>
              <a:rPr lang="en-GB" dirty="0">
                <a:solidFill>
                  <a:srgbClr val="006600"/>
                </a:solidFill>
                <a:ea typeface="Rockwell"/>
                <a:cs typeface="Rockwell"/>
                <a:sym typeface="Rockwell"/>
              </a:rPr>
              <a:t>Male and female condoms 		</a:t>
            </a:r>
          </a:p>
          <a:p>
            <a:pPr marL="45720" indent="0">
              <a:buNone/>
            </a:pPr>
            <a:endParaRPr lang="en-GB" dirty="0"/>
          </a:p>
        </p:txBody>
      </p:sp>
      <p:pic>
        <p:nvPicPr>
          <p:cNvPr id="4" name="Google Shape;768;p84" descr="Image result for images for condoms">
            <a:hlinkClick r:id="rId2"/>
            <a:extLst>
              <a:ext uri="{FF2B5EF4-FFF2-40B4-BE49-F238E27FC236}">
                <a16:creationId xmlns:a16="http://schemas.microsoft.com/office/drawing/2014/main" id="{00FC926D-1250-4B9C-A265-D5E9D28B4791}"/>
              </a:ext>
            </a:extLst>
          </p:cNvPr>
          <p:cNvPicPr preferRelativeResize="0"/>
          <p:nvPr/>
        </p:nvPicPr>
        <p:blipFill rotWithShape="1">
          <a:blip r:embed="rId3">
            <a:alphaModFix/>
          </a:blip>
          <a:srcRect/>
          <a:stretch/>
        </p:blipFill>
        <p:spPr>
          <a:xfrm>
            <a:off x="235703" y="3526102"/>
            <a:ext cx="2043671" cy="1501755"/>
          </a:xfrm>
          <a:prstGeom prst="rect">
            <a:avLst/>
          </a:prstGeom>
          <a:noFill/>
          <a:ln>
            <a:noFill/>
          </a:ln>
        </p:spPr>
      </p:pic>
      <p:pic>
        <p:nvPicPr>
          <p:cNvPr id="5" name="Google Shape;770;p84" descr="The female condom">
            <a:extLst>
              <a:ext uri="{FF2B5EF4-FFF2-40B4-BE49-F238E27FC236}">
                <a16:creationId xmlns:a16="http://schemas.microsoft.com/office/drawing/2014/main" id="{6A4AE836-A777-4A85-A03D-8590FCA5B5F8}"/>
              </a:ext>
            </a:extLst>
          </p:cNvPr>
          <p:cNvPicPr preferRelativeResize="0"/>
          <p:nvPr/>
        </p:nvPicPr>
        <p:blipFill rotWithShape="1">
          <a:blip r:embed="rId4">
            <a:alphaModFix/>
          </a:blip>
          <a:srcRect b="6780"/>
          <a:stretch/>
        </p:blipFill>
        <p:spPr>
          <a:xfrm>
            <a:off x="3008243" y="3882887"/>
            <a:ext cx="3922644" cy="2726236"/>
          </a:xfrm>
          <a:prstGeom prst="rect">
            <a:avLst/>
          </a:prstGeom>
          <a:noFill/>
          <a:ln>
            <a:noFill/>
          </a:ln>
        </p:spPr>
      </p:pic>
      <p:pic>
        <p:nvPicPr>
          <p:cNvPr id="6" name="Picture 2" descr="How to use a condom - Body Talk">
            <a:extLst>
              <a:ext uri="{FF2B5EF4-FFF2-40B4-BE49-F238E27FC236}">
                <a16:creationId xmlns:a16="http://schemas.microsoft.com/office/drawing/2014/main" id="{37F02C8B-6505-4742-827C-ED5D9439EF5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764" r="28370" b="19614"/>
          <a:stretch/>
        </p:blipFill>
        <p:spPr bwMode="auto">
          <a:xfrm>
            <a:off x="235703" y="5008846"/>
            <a:ext cx="2772540" cy="160294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769;p84" descr="Image result for images for diaphragm contraceptive">
            <a:hlinkClick r:id="rId6"/>
            <a:extLst>
              <a:ext uri="{FF2B5EF4-FFF2-40B4-BE49-F238E27FC236}">
                <a16:creationId xmlns:a16="http://schemas.microsoft.com/office/drawing/2014/main" id="{B7045848-A617-4F55-AFE1-B42DF6B5D55D}"/>
              </a:ext>
            </a:extLst>
          </p:cNvPr>
          <p:cNvPicPr preferRelativeResize="0"/>
          <p:nvPr/>
        </p:nvPicPr>
        <p:blipFill rotWithShape="1">
          <a:blip r:embed="rId7">
            <a:clrChange>
              <a:clrFrom>
                <a:srgbClr val="FFFFFF"/>
              </a:clrFrom>
              <a:clrTo>
                <a:srgbClr val="FFFFFF">
                  <a:alpha val="0"/>
                </a:srgbClr>
              </a:clrTo>
            </a:clrChange>
            <a:alphaModFix/>
          </a:blip>
          <a:srcRect/>
          <a:stretch/>
        </p:blipFill>
        <p:spPr>
          <a:xfrm>
            <a:off x="6917635" y="4182716"/>
            <a:ext cx="1708299" cy="1534453"/>
          </a:xfrm>
          <a:prstGeom prst="rect">
            <a:avLst/>
          </a:prstGeom>
          <a:noFill/>
          <a:ln>
            <a:noFill/>
          </a:ln>
        </p:spPr>
      </p:pic>
      <p:pic>
        <p:nvPicPr>
          <p:cNvPr id="8" name="Google Shape;771;p84" descr="Barrier methods of birth control  - series : Diaphragm">
            <a:extLst>
              <a:ext uri="{FF2B5EF4-FFF2-40B4-BE49-F238E27FC236}">
                <a16:creationId xmlns:a16="http://schemas.microsoft.com/office/drawing/2014/main" id="{E76E573F-8473-48F9-94B9-AC219BD79246}"/>
              </a:ext>
            </a:extLst>
          </p:cNvPr>
          <p:cNvPicPr preferRelativeResize="0"/>
          <p:nvPr/>
        </p:nvPicPr>
        <p:blipFill rotWithShape="1">
          <a:blip r:embed="rId8">
            <a:alphaModFix/>
          </a:blip>
          <a:srcRect/>
          <a:stretch/>
        </p:blipFill>
        <p:spPr>
          <a:xfrm>
            <a:off x="8536187" y="3892150"/>
            <a:ext cx="3400233" cy="2720187"/>
          </a:xfrm>
          <a:prstGeom prst="rect">
            <a:avLst/>
          </a:prstGeom>
          <a:noFill/>
          <a:ln>
            <a:noFill/>
          </a:ln>
        </p:spPr>
      </p:pic>
      <p:sp>
        <p:nvSpPr>
          <p:cNvPr id="9" name="TextBox 8">
            <a:extLst>
              <a:ext uri="{FF2B5EF4-FFF2-40B4-BE49-F238E27FC236}">
                <a16:creationId xmlns:a16="http://schemas.microsoft.com/office/drawing/2014/main" id="{42F724CC-AC36-4D13-A036-AF0098EA0A5F}"/>
              </a:ext>
            </a:extLst>
          </p:cNvPr>
          <p:cNvSpPr txBox="1"/>
          <p:nvPr/>
        </p:nvSpPr>
        <p:spPr>
          <a:xfrm>
            <a:off x="7553740" y="3011365"/>
            <a:ext cx="3739628" cy="430887"/>
          </a:xfrm>
          <a:prstGeom prst="rect">
            <a:avLst/>
          </a:prstGeom>
          <a:noFill/>
        </p:spPr>
        <p:txBody>
          <a:bodyPr wrap="square" rtlCol="0">
            <a:spAutoFit/>
          </a:bodyPr>
          <a:lstStyle/>
          <a:p>
            <a:r>
              <a:rPr lang="en-GB" sz="2200" dirty="0">
                <a:solidFill>
                  <a:srgbClr val="006600"/>
                </a:solidFill>
                <a:ea typeface="Rockwell"/>
                <a:cs typeface="Rockwell"/>
                <a:sym typeface="Rockwell"/>
              </a:rPr>
              <a:t>Diaphragm or cap</a:t>
            </a:r>
            <a:endParaRPr lang="en-GB" sz="2200" dirty="0"/>
          </a:p>
        </p:txBody>
      </p:sp>
    </p:spTree>
    <p:extLst>
      <p:ext uri="{BB962C8B-B14F-4D97-AF65-F5344CB8AC3E}">
        <p14:creationId xmlns:p14="http://schemas.microsoft.com/office/powerpoint/2010/main" val="41628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D112-2AC6-44B1-9EAD-559B7FA502AA}"/>
              </a:ext>
            </a:extLst>
          </p:cNvPr>
          <p:cNvSpPr>
            <a:spLocks noGrp="1"/>
          </p:cNvSpPr>
          <p:nvPr>
            <p:ph type="title"/>
          </p:nvPr>
        </p:nvSpPr>
        <p:spPr>
          <a:xfrm>
            <a:off x="1143000" y="251793"/>
            <a:ext cx="9875520" cy="1356360"/>
          </a:xfrm>
        </p:spPr>
        <p:txBody>
          <a:bodyPr/>
          <a:lstStyle/>
          <a:p>
            <a:r>
              <a:rPr lang="en-GB" dirty="0"/>
              <a:t>Male and female condoms</a:t>
            </a:r>
          </a:p>
        </p:txBody>
      </p:sp>
      <p:graphicFrame>
        <p:nvGraphicFramePr>
          <p:cNvPr id="5" name="Content Placeholder 3">
            <a:extLst>
              <a:ext uri="{FF2B5EF4-FFF2-40B4-BE49-F238E27FC236}">
                <a16:creationId xmlns:a16="http://schemas.microsoft.com/office/drawing/2014/main" id="{175F0B8F-D269-4510-A98C-1FF50C2B7933}"/>
              </a:ext>
            </a:extLst>
          </p:cNvPr>
          <p:cNvGraphicFramePr>
            <a:graphicFrameLocks noGrp="1"/>
          </p:cNvGraphicFramePr>
          <p:nvPr>
            <p:ph idx="1"/>
            <p:extLst/>
          </p:nvPr>
        </p:nvGraphicFramePr>
        <p:xfrm>
          <a:off x="428708" y="3180521"/>
          <a:ext cx="11304104" cy="390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14587EE-9C48-48DC-9868-921492582D62}"/>
              </a:ext>
            </a:extLst>
          </p:cNvPr>
          <p:cNvSpPr txBox="1"/>
          <p:nvPr/>
        </p:nvSpPr>
        <p:spPr>
          <a:xfrm>
            <a:off x="4148653" y="3180521"/>
            <a:ext cx="3864214" cy="430887"/>
          </a:xfrm>
          <a:prstGeom prst="rect">
            <a:avLst/>
          </a:prstGeom>
          <a:noFill/>
        </p:spPr>
        <p:txBody>
          <a:bodyPr wrap="square" rtlCol="0">
            <a:spAutoFit/>
          </a:bodyPr>
          <a:lstStyle/>
          <a:p>
            <a:r>
              <a:rPr lang="en-GB" sz="2200" dirty="0">
                <a:solidFill>
                  <a:srgbClr val="006600"/>
                </a:solidFill>
              </a:rPr>
              <a:t>Female condom (femidom)</a:t>
            </a:r>
          </a:p>
        </p:txBody>
      </p:sp>
      <p:sp>
        <p:nvSpPr>
          <p:cNvPr id="8" name="TextBox 7">
            <a:extLst>
              <a:ext uri="{FF2B5EF4-FFF2-40B4-BE49-F238E27FC236}">
                <a16:creationId xmlns:a16="http://schemas.microsoft.com/office/drawing/2014/main" id="{E3D855E6-3EE0-4245-ACEE-55449832E1AC}"/>
              </a:ext>
            </a:extLst>
          </p:cNvPr>
          <p:cNvSpPr txBox="1"/>
          <p:nvPr/>
        </p:nvSpPr>
        <p:spPr>
          <a:xfrm>
            <a:off x="428708" y="1894858"/>
            <a:ext cx="11304104" cy="1107996"/>
          </a:xfrm>
          <a:prstGeom prst="rect">
            <a:avLst/>
          </a:prstGeom>
          <a:noFill/>
        </p:spPr>
        <p:txBody>
          <a:bodyPr wrap="square">
            <a:spAutoFit/>
          </a:bodyPr>
          <a:lstStyle/>
          <a:p>
            <a:r>
              <a:rPr lang="en-GB" sz="2200" i="0" dirty="0">
                <a:solidFill>
                  <a:schemeClr val="accent1"/>
                </a:solidFill>
                <a:effectLst/>
              </a:rPr>
              <a:t>Condoms work by keeping semen (the fluid that contains sperm) from entering the vagina. The male condom is placed on the penis when it becomes erect. It is unrolled all the way to the base of the penis while holding the tip of the condom to leave some extra room at the end.</a:t>
            </a:r>
            <a:endParaRPr lang="en-GB" sz="2200" dirty="0">
              <a:solidFill>
                <a:schemeClr val="accent1"/>
              </a:solidFill>
            </a:endParaRPr>
          </a:p>
        </p:txBody>
      </p:sp>
      <p:sp>
        <p:nvSpPr>
          <p:cNvPr id="9" name="TextBox 8">
            <a:extLst>
              <a:ext uri="{FF2B5EF4-FFF2-40B4-BE49-F238E27FC236}">
                <a16:creationId xmlns:a16="http://schemas.microsoft.com/office/drawing/2014/main" id="{0C37A1B2-91E3-470B-8F57-CA5414A88F86}"/>
              </a:ext>
            </a:extLst>
          </p:cNvPr>
          <p:cNvSpPr txBox="1"/>
          <p:nvPr/>
        </p:nvSpPr>
        <p:spPr>
          <a:xfrm>
            <a:off x="428708" y="1463971"/>
            <a:ext cx="1865744" cy="430887"/>
          </a:xfrm>
          <a:prstGeom prst="rect">
            <a:avLst/>
          </a:prstGeom>
          <a:noFill/>
        </p:spPr>
        <p:txBody>
          <a:bodyPr wrap="square" rtlCol="0">
            <a:spAutoFit/>
          </a:bodyPr>
          <a:lstStyle/>
          <a:p>
            <a:r>
              <a:rPr lang="en-GB" sz="2200" dirty="0">
                <a:solidFill>
                  <a:srgbClr val="006600"/>
                </a:solidFill>
              </a:rPr>
              <a:t>Male condom </a:t>
            </a:r>
          </a:p>
        </p:txBody>
      </p:sp>
    </p:spTree>
    <p:extLst>
      <p:ext uri="{BB962C8B-B14F-4D97-AF65-F5344CB8AC3E}">
        <p14:creationId xmlns:p14="http://schemas.microsoft.com/office/powerpoint/2010/main" val="6718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45FED0E-823D-4783-BDD4-AADA2DCCD2A9}"/>
              </a:ext>
            </a:extLst>
          </p:cNvPr>
          <p:cNvGraphicFramePr>
            <a:graphicFrameLocks noGrp="1"/>
          </p:cNvGraphicFramePr>
          <p:nvPr>
            <p:extLst>
              <p:ext uri="{D42A27DB-BD31-4B8C-83A1-F6EECF244321}">
                <p14:modId xmlns:p14="http://schemas.microsoft.com/office/powerpoint/2010/main" val="2503459972"/>
              </p:ext>
            </p:extLst>
          </p:nvPr>
        </p:nvGraphicFramePr>
        <p:xfrm>
          <a:off x="683489" y="1187123"/>
          <a:ext cx="10797310" cy="5139203"/>
        </p:xfrm>
        <a:graphic>
          <a:graphicData uri="http://schemas.openxmlformats.org/drawingml/2006/table">
            <a:tbl>
              <a:tblPr firstRow="1" bandRow="1">
                <a:tableStyleId>{5C22544A-7EE6-4342-B048-85BDC9FD1C3A}</a:tableStyleId>
              </a:tblPr>
              <a:tblGrid>
                <a:gridCol w="5652657">
                  <a:extLst>
                    <a:ext uri="{9D8B030D-6E8A-4147-A177-3AD203B41FA5}">
                      <a16:colId xmlns:a16="http://schemas.microsoft.com/office/drawing/2014/main" val="97946466"/>
                    </a:ext>
                  </a:extLst>
                </a:gridCol>
                <a:gridCol w="5144653">
                  <a:extLst>
                    <a:ext uri="{9D8B030D-6E8A-4147-A177-3AD203B41FA5}">
                      <a16:colId xmlns:a16="http://schemas.microsoft.com/office/drawing/2014/main" val="2415417451"/>
                    </a:ext>
                  </a:extLst>
                </a:gridCol>
              </a:tblGrid>
              <a:tr h="502788">
                <a:tc>
                  <a:txBody>
                    <a:bodyPr/>
                    <a:lstStyle/>
                    <a:p>
                      <a:pPr algn="ctr"/>
                      <a:r>
                        <a:rPr lang="en-GB" sz="2200" dirty="0"/>
                        <a:t>Advantages</a:t>
                      </a:r>
                    </a:p>
                  </a:txBody>
                  <a:tcPr/>
                </a:tc>
                <a:tc>
                  <a:txBody>
                    <a:bodyPr/>
                    <a:lstStyle/>
                    <a:p>
                      <a:pPr algn="ctr"/>
                      <a:r>
                        <a:rPr lang="en-GB" sz="2200" dirty="0"/>
                        <a:t>Disadvantages</a:t>
                      </a:r>
                    </a:p>
                  </a:txBody>
                  <a:tcPr/>
                </a:tc>
                <a:extLst>
                  <a:ext uri="{0D108BD9-81ED-4DB2-BD59-A6C34878D82A}">
                    <a16:rowId xmlns:a16="http://schemas.microsoft.com/office/drawing/2014/main" val="1501054716"/>
                  </a:ext>
                </a:extLst>
              </a:tr>
              <a:tr h="838908">
                <a:tc>
                  <a:txBody>
                    <a:bodyPr/>
                    <a:lstStyle/>
                    <a:p>
                      <a:r>
                        <a:rPr lang="en-GB" sz="2200" dirty="0">
                          <a:solidFill>
                            <a:srgbClr val="006600"/>
                          </a:solidFill>
                        </a:rPr>
                        <a:t>98% effective </a:t>
                      </a:r>
                      <a:r>
                        <a:rPr lang="en-GB" sz="2200" i="1" dirty="0">
                          <a:solidFill>
                            <a:srgbClr val="006600"/>
                          </a:solidFill>
                        </a:rPr>
                        <a:t>(</a:t>
                      </a:r>
                      <a:r>
                        <a:rPr lang="en-GB" sz="2200" b="0" i="1" kern="1200" dirty="0">
                          <a:solidFill>
                            <a:srgbClr val="006600"/>
                          </a:solidFill>
                          <a:effectLst/>
                          <a:latin typeface="+mn-lt"/>
                          <a:ea typeface="+mn-ea"/>
                          <a:cs typeface="+mn-cs"/>
                        </a:rPr>
                        <a:t>2 out of 100 people will become pregnant in 1 year using male condoms).</a:t>
                      </a:r>
                      <a:endParaRPr lang="en-GB" sz="2200" i="1" dirty="0">
                        <a:solidFill>
                          <a:srgbClr val="006600"/>
                        </a:solidFill>
                      </a:endParaRPr>
                    </a:p>
                  </a:txBody>
                  <a:tcPr/>
                </a:tc>
                <a:tc>
                  <a:txBody>
                    <a:bodyPr/>
                    <a:lstStyle/>
                    <a:p>
                      <a:r>
                        <a:rPr lang="en-GB" sz="2200" dirty="0">
                          <a:solidFill>
                            <a:srgbClr val="006600"/>
                          </a:solidFill>
                        </a:rPr>
                        <a:t>You cannot re-use a condom – a new one is needed every time sexual intercourse takes place.</a:t>
                      </a:r>
                    </a:p>
                  </a:txBody>
                  <a:tcPr/>
                </a:tc>
                <a:extLst>
                  <a:ext uri="{0D108BD9-81ED-4DB2-BD59-A6C34878D82A}">
                    <a16:rowId xmlns:a16="http://schemas.microsoft.com/office/drawing/2014/main" val="1992594170"/>
                  </a:ext>
                </a:extLst>
              </a:tr>
              <a:tr h="582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Condoms are free from family</a:t>
                      </a:r>
                      <a:r>
                        <a:rPr lang="en-GB" sz="2200" baseline="0" dirty="0">
                          <a:solidFill>
                            <a:srgbClr val="006600"/>
                          </a:solidFill>
                        </a:rPr>
                        <a:t> planning</a:t>
                      </a:r>
                      <a:r>
                        <a:rPr lang="en-GB" sz="2200" dirty="0">
                          <a:solidFill>
                            <a:srgbClr val="006600"/>
                          </a:solidFill>
                        </a:rPr>
                        <a:t> clinics</a:t>
                      </a:r>
                      <a:r>
                        <a:rPr lang="en-GB" sz="2200" baseline="0" dirty="0">
                          <a:solidFill>
                            <a:srgbClr val="006600"/>
                          </a:solidFill>
                        </a:rPr>
                        <a:t> and are also w</a:t>
                      </a:r>
                      <a:r>
                        <a:rPr lang="en-GB" sz="2200" dirty="0">
                          <a:solidFill>
                            <a:srgbClr val="006600"/>
                          </a:solidFill>
                        </a:rPr>
                        <a:t>idely available</a:t>
                      </a:r>
                      <a:r>
                        <a:rPr lang="en-GB" sz="2200" baseline="0" dirty="0">
                          <a:solidFill>
                            <a:srgbClr val="006600"/>
                          </a:solidFill>
                        </a:rPr>
                        <a:t> from chemists, supermarkets, pubs, clubs and garages.</a:t>
                      </a:r>
                      <a:endParaRPr lang="en-GB" sz="2200" dirty="0">
                        <a:solidFill>
                          <a:srgbClr val="006600"/>
                        </a:solidFill>
                      </a:endParaRPr>
                    </a:p>
                  </a:txBody>
                  <a:tcPr/>
                </a:tc>
                <a:tc>
                  <a:txBody>
                    <a:bodyPr/>
                    <a:lstStyle/>
                    <a:p>
                      <a:r>
                        <a:rPr lang="en-GB" sz="2200" b="0" i="0" kern="1200" dirty="0">
                          <a:solidFill>
                            <a:srgbClr val="006600"/>
                          </a:solidFill>
                          <a:effectLst/>
                          <a:latin typeface="+mn-lt"/>
                          <a:ea typeface="+mn-ea"/>
                          <a:cs typeface="+mn-cs"/>
                        </a:rPr>
                        <a:t>It is possible for a condom to slip off or split during sex.</a:t>
                      </a:r>
                      <a:endParaRPr lang="en-GB" sz="2200" dirty="0">
                        <a:solidFill>
                          <a:srgbClr val="006600"/>
                        </a:solidFill>
                      </a:endParaRPr>
                    </a:p>
                  </a:txBody>
                  <a:tcPr/>
                </a:tc>
                <a:extLst>
                  <a:ext uri="{0D108BD9-81ED-4DB2-BD59-A6C34878D82A}">
                    <a16:rowId xmlns:a16="http://schemas.microsoft.com/office/drawing/2014/main" val="2632004102"/>
                  </a:ext>
                </a:extLst>
              </a:tr>
              <a:tr h="582575">
                <a:tc>
                  <a:txBody>
                    <a:bodyPr/>
                    <a:lstStyle/>
                    <a:p>
                      <a:r>
                        <a:rPr lang="en-GB" sz="2200" dirty="0">
                          <a:solidFill>
                            <a:srgbClr val="006600"/>
                          </a:solidFill>
                        </a:rPr>
                        <a:t>Effective method of protection against STI’s.</a:t>
                      </a:r>
                    </a:p>
                  </a:txBody>
                  <a:tcPr/>
                </a:tc>
                <a:tc>
                  <a:txBody>
                    <a:bodyPr/>
                    <a:lstStyle/>
                    <a:p>
                      <a:r>
                        <a:rPr lang="en-GB" sz="2200" dirty="0">
                          <a:solidFill>
                            <a:srgbClr val="006600"/>
                          </a:solidFill>
                        </a:rPr>
                        <a:t>Putting the condom on interrupts sex.</a:t>
                      </a:r>
                    </a:p>
                  </a:txBody>
                  <a:tcPr/>
                </a:tc>
                <a:extLst>
                  <a:ext uri="{0D108BD9-81ED-4DB2-BD59-A6C34878D82A}">
                    <a16:rowId xmlns:a16="http://schemas.microsoft.com/office/drawing/2014/main" val="2212499891"/>
                  </a:ext>
                </a:extLst>
              </a:tr>
              <a:tr h="582575">
                <a:tc>
                  <a:txBody>
                    <a:bodyPr/>
                    <a:lstStyle/>
                    <a:p>
                      <a:r>
                        <a:rPr lang="en-GB" sz="2200" dirty="0">
                          <a:solidFill>
                            <a:srgbClr val="006600"/>
                          </a:solidFill>
                        </a:rPr>
                        <a:t>Polyurethane</a:t>
                      </a:r>
                      <a:r>
                        <a:rPr lang="en-GB" sz="2200" baseline="0" dirty="0">
                          <a:solidFill>
                            <a:srgbClr val="006600"/>
                          </a:solidFill>
                        </a:rPr>
                        <a:t> condoms are available for those with a latex allergy.</a:t>
                      </a:r>
                      <a:endParaRPr lang="en-GB" sz="2200" dirty="0">
                        <a:solidFill>
                          <a:srgbClr val="006600"/>
                        </a:solidFill>
                      </a:endParaRPr>
                    </a:p>
                  </a:txBody>
                  <a:tcPr/>
                </a:tc>
                <a:tc>
                  <a:txBody>
                    <a:bodyPr/>
                    <a:lstStyle/>
                    <a:p>
                      <a:endParaRPr lang="en-GB" sz="2200" dirty="0">
                        <a:solidFill>
                          <a:srgbClr val="006600"/>
                        </a:solidFill>
                      </a:endParaRPr>
                    </a:p>
                  </a:txBody>
                  <a:tcPr/>
                </a:tc>
                <a:extLst>
                  <a:ext uri="{0D108BD9-81ED-4DB2-BD59-A6C34878D82A}">
                    <a16:rowId xmlns:a16="http://schemas.microsoft.com/office/drawing/2014/main" val="2280050690"/>
                  </a:ext>
                </a:extLst>
              </a:tr>
              <a:tr h="582575">
                <a:tc>
                  <a:txBody>
                    <a:bodyPr/>
                    <a:lstStyle/>
                    <a:p>
                      <a:r>
                        <a:rPr lang="en-GB" sz="2200" dirty="0">
                          <a:solidFill>
                            <a:srgbClr val="006600"/>
                          </a:solidFill>
                        </a:rPr>
                        <a:t>Condoms allow the man</a:t>
                      </a:r>
                      <a:r>
                        <a:rPr lang="en-GB" sz="2200" baseline="0" dirty="0">
                          <a:solidFill>
                            <a:srgbClr val="006600"/>
                          </a:solidFill>
                        </a:rPr>
                        <a:t> to take responsibility for contraception.</a:t>
                      </a:r>
                      <a:endParaRPr lang="en-GB" sz="2200" dirty="0">
                        <a:solidFill>
                          <a:srgbClr val="006600"/>
                        </a:solidFill>
                      </a:endParaRPr>
                    </a:p>
                  </a:txBody>
                  <a:tcPr/>
                </a:tc>
                <a:tc>
                  <a:txBody>
                    <a:bodyPr/>
                    <a:lstStyle/>
                    <a:p>
                      <a:endParaRPr lang="en-GB" sz="2200" dirty="0">
                        <a:solidFill>
                          <a:srgbClr val="006600"/>
                        </a:solidFill>
                      </a:endParaRPr>
                    </a:p>
                  </a:txBody>
                  <a:tcPr/>
                </a:tc>
                <a:extLst>
                  <a:ext uri="{0D108BD9-81ED-4DB2-BD59-A6C34878D82A}">
                    <a16:rowId xmlns:a16="http://schemas.microsoft.com/office/drawing/2014/main" val="762592248"/>
                  </a:ext>
                </a:extLst>
              </a:tr>
            </a:tbl>
          </a:graphicData>
        </a:graphic>
      </p:graphicFrame>
      <p:sp>
        <p:nvSpPr>
          <p:cNvPr id="3" name="Title 1">
            <a:extLst>
              <a:ext uri="{FF2B5EF4-FFF2-40B4-BE49-F238E27FC236}">
                <a16:creationId xmlns:a16="http://schemas.microsoft.com/office/drawing/2014/main" id="{5BF2D112-2AC6-44B1-9EAD-559B7FA502AA}"/>
              </a:ext>
            </a:extLst>
          </p:cNvPr>
          <p:cNvSpPr>
            <a:spLocks noGrp="1"/>
          </p:cNvSpPr>
          <p:nvPr>
            <p:ph type="title"/>
          </p:nvPr>
        </p:nvSpPr>
        <p:spPr>
          <a:xfrm>
            <a:off x="683489" y="67066"/>
            <a:ext cx="9875520" cy="1356360"/>
          </a:xfrm>
        </p:spPr>
        <p:txBody>
          <a:bodyPr/>
          <a:lstStyle/>
          <a:p>
            <a:r>
              <a:rPr lang="en-GB" dirty="0"/>
              <a:t>Male condoms</a:t>
            </a:r>
          </a:p>
        </p:txBody>
      </p:sp>
    </p:spTree>
    <p:extLst>
      <p:ext uri="{BB962C8B-B14F-4D97-AF65-F5344CB8AC3E}">
        <p14:creationId xmlns:p14="http://schemas.microsoft.com/office/powerpoint/2010/main" val="320885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45FED0E-823D-4783-BDD4-AADA2DCCD2A9}"/>
              </a:ext>
            </a:extLst>
          </p:cNvPr>
          <p:cNvGraphicFramePr>
            <a:graphicFrameLocks noGrp="1"/>
          </p:cNvGraphicFramePr>
          <p:nvPr>
            <p:extLst>
              <p:ext uri="{D42A27DB-BD31-4B8C-83A1-F6EECF244321}">
                <p14:modId xmlns:p14="http://schemas.microsoft.com/office/powerpoint/2010/main" val="2000025660"/>
              </p:ext>
            </p:extLst>
          </p:nvPr>
        </p:nvGraphicFramePr>
        <p:xfrm>
          <a:off x="683489" y="1187123"/>
          <a:ext cx="10797310" cy="4041923"/>
        </p:xfrm>
        <a:graphic>
          <a:graphicData uri="http://schemas.openxmlformats.org/drawingml/2006/table">
            <a:tbl>
              <a:tblPr firstRow="1" bandRow="1">
                <a:tableStyleId>{5C22544A-7EE6-4342-B048-85BDC9FD1C3A}</a:tableStyleId>
              </a:tblPr>
              <a:tblGrid>
                <a:gridCol w="5467929">
                  <a:extLst>
                    <a:ext uri="{9D8B030D-6E8A-4147-A177-3AD203B41FA5}">
                      <a16:colId xmlns:a16="http://schemas.microsoft.com/office/drawing/2014/main" val="97946466"/>
                    </a:ext>
                  </a:extLst>
                </a:gridCol>
                <a:gridCol w="5329381">
                  <a:extLst>
                    <a:ext uri="{9D8B030D-6E8A-4147-A177-3AD203B41FA5}">
                      <a16:colId xmlns:a16="http://schemas.microsoft.com/office/drawing/2014/main" val="2415417451"/>
                    </a:ext>
                  </a:extLst>
                </a:gridCol>
              </a:tblGrid>
              <a:tr h="502788">
                <a:tc>
                  <a:txBody>
                    <a:bodyPr/>
                    <a:lstStyle/>
                    <a:p>
                      <a:pPr algn="ctr"/>
                      <a:r>
                        <a:rPr lang="en-GB" sz="2200" dirty="0"/>
                        <a:t>Advantages</a:t>
                      </a:r>
                    </a:p>
                  </a:txBody>
                  <a:tcPr/>
                </a:tc>
                <a:tc>
                  <a:txBody>
                    <a:bodyPr/>
                    <a:lstStyle/>
                    <a:p>
                      <a:pPr algn="ctr"/>
                      <a:r>
                        <a:rPr lang="en-GB" sz="2200" dirty="0"/>
                        <a:t>Disadvantages</a:t>
                      </a:r>
                    </a:p>
                  </a:txBody>
                  <a:tcPr/>
                </a:tc>
                <a:extLst>
                  <a:ext uri="{0D108BD9-81ED-4DB2-BD59-A6C34878D82A}">
                    <a16:rowId xmlns:a16="http://schemas.microsoft.com/office/drawing/2014/main" val="1501054716"/>
                  </a:ext>
                </a:extLst>
              </a:tr>
              <a:tr h="838908">
                <a:tc>
                  <a:txBody>
                    <a:bodyPr/>
                    <a:lstStyle/>
                    <a:p>
                      <a:r>
                        <a:rPr lang="en-GB" sz="2200" dirty="0">
                          <a:solidFill>
                            <a:srgbClr val="006600"/>
                          </a:solidFill>
                        </a:rPr>
                        <a:t>95% effective</a:t>
                      </a:r>
                      <a:r>
                        <a:rPr lang="en-GB" sz="2200" baseline="0" dirty="0">
                          <a:solidFill>
                            <a:srgbClr val="006600"/>
                          </a:solidFill>
                        </a:rPr>
                        <a:t> if used correctly.</a:t>
                      </a:r>
                      <a:endParaRPr lang="en-GB" sz="2200" i="1" dirty="0">
                        <a:solidFill>
                          <a:srgbClr val="006600"/>
                        </a:solidFill>
                      </a:endParaRPr>
                    </a:p>
                  </a:txBody>
                  <a:tcPr/>
                </a:tc>
                <a:tc>
                  <a:txBody>
                    <a:bodyPr/>
                    <a:lstStyle/>
                    <a:p>
                      <a:r>
                        <a:rPr lang="en-GB" sz="2200" dirty="0">
                          <a:solidFill>
                            <a:srgbClr val="006600"/>
                          </a:solidFill>
                        </a:rPr>
                        <a:t>Cannot be reused– a new one is needed every time sexual intercourse takes place.</a:t>
                      </a:r>
                    </a:p>
                  </a:txBody>
                  <a:tcPr/>
                </a:tc>
                <a:extLst>
                  <a:ext uri="{0D108BD9-81ED-4DB2-BD59-A6C34878D82A}">
                    <a16:rowId xmlns:a16="http://schemas.microsoft.com/office/drawing/2014/main" val="1992594170"/>
                  </a:ext>
                </a:extLst>
              </a:tr>
              <a:tr h="582575">
                <a:tc>
                  <a:txBody>
                    <a:bodyPr/>
                    <a:lstStyle/>
                    <a:p>
                      <a:r>
                        <a:rPr lang="en-GB" sz="2200" dirty="0">
                          <a:solidFill>
                            <a:srgbClr val="006600"/>
                          </a:solidFill>
                        </a:rPr>
                        <a:t>Free from family</a:t>
                      </a:r>
                      <a:r>
                        <a:rPr lang="en-GB" sz="2200" baseline="0" dirty="0">
                          <a:solidFill>
                            <a:srgbClr val="006600"/>
                          </a:solidFill>
                        </a:rPr>
                        <a:t> planning</a:t>
                      </a:r>
                      <a:r>
                        <a:rPr lang="en-GB" sz="2200" dirty="0">
                          <a:solidFill>
                            <a:srgbClr val="006600"/>
                          </a:solidFill>
                        </a:rPr>
                        <a:t> clinics</a:t>
                      </a:r>
                      <a:r>
                        <a:rPr lang="en-GB" sz="2200" baseline="0" dirty="0">
                          <a:solidFill>
                            <a:srgbClr val="006600"/>
                          </a:solidFill>
                        </a:rPr>
                        <a:t> and are widely available in chemists and supermarkets.</a:t>
                      </a:r>
                      <a:endParaRPr lang="en-GB" sz="2200" dirty="0">
                        <a:solidFill>
                          <a:srgbClr val="006600"/>
                        </a:solidFill>
                      </a:endParaRPr>
                    </a:p>
                  </a:txBody>
                  <a:tcPr/>
                </a:tc>
                <a:tc>
                  <a:txBody>
                    <a:bodyPr/>
                    <a:lstStyle/>
                    <a:p>
                      <a:r>
                        <a:rPr lang="en-GB" sz="2200" b="0" i="0" kern="1200" dirty="0">
                          <a:solidFill>
                            <a:srgbClr val="006600"/>
                          </a:solidFill>
                          <a:effectLst/>
                          <a:latin typeface="+mn-lt"/>
                          <a:ea typeface="+mn-ea"/>
                          <a:cs typeface="+mn-cs"/>
                        </a:rPr>
                        <a:t>It is possible for the female condom</a:t>
                      </a:r>
                      <a:r>
                        <a:rPr lang="en-GB" sz="2200" b="0" i="0" kern="1200" baseline="0" dirty="0">
                          <a:solidFill>
                            <a:srgbClr val="006600"/>
                          </a:solidFill>
                          <a:effectLst/>
                          <a:latin typeface="+mn-lt"/>
                          <a:ea typeface="+mn-ea"/>
                          <a:cs typeface="+mn-cs"/>
                        </a:rPr>
                        <a:t> to be pushed too far into the vagina.</a:t>
                      </a:r>
                      <a:endParaRPr lang="en-GB" sz="2200" dirty="0">
                        <a:solidFill>
                          <a:srgbClr val="006600"/>
                        </a:solidFill>
                      </a:endParaRPr>
                    </a:p>
                  </a:txBody>
                  <a:tcPr/>
                </a:tc>
                <a:extLst>
                  <a:ext uri="{0D108BD9-81ED-4DB2-BD59-A6C34878D82A}">
                    <a16:rowId xmlns:a16="http://schemas.microsoft.com/office/drawing/2014/main" val="2632004102"/>
                  </a:ext>
                </a:extLst>
              </a:tr>
              <a:tr h="582575">
                <a:tc>
                  <a:txBody>
                    <a:bodyPr/>
                    <a:lstStyle/>
                    <a:p>
                      <a:r>
                        <a:rPr lang="en-GB" sz="2200" dirty="0">
                          <a:solidFill>
                            <a:srgbClr val="006600"/>
                          </a:solidFill>
                        </a:rPr>
                        <a:t>Effective method of protection against STI’s.</a:t>
                      </a:r>
                    </a:p>
                  </a:txBody>
                  <a:tcPr/>
                </a:tc>
                <a:tc>
                  <a:txBody>
                    <a:bodyPr/>
                    <a:lstStyle/>
                    <a:p>
                      <a:r>
                        <a:rPr lang="en-GB" sz="2200" dirty="0">
                          <a:solidFill>
                            <a:srgbClr val="006600"/>
                          </a:solidFill>
                        </a:rPr>
                        <a:t>Inserting the female condom interrupts sex.</a:t>
                      </a:r>
                    </a:p>
                  </a:txBody>
                  <a:tcPr/>
                </a:tc>
                <a:extLst>
                  <a:ext uri="{0D108BD9-81ED-4DB2-BD59-A6C34878D82A}">
                    <a16:rowId xmlns:a16="http://schemas.microsoft.com/office/drawing/2014/main" val="2212499891"/>
                  </a:ext>
                </a:extLst>
              </a:tr>
              <a:tr h="582575">
                <a:tc>
                  <a:txBody>
                    <a:bodyPr/>
                    <a:lstStyle/>
                    <a:p>
                      <a:r>
                        <a:rPr lang="en-GB" sz="2200" dirty="0">
                          <a:solidFill>
                            <a:srgbClr val="006600"/>
                          </a:solidFill>
                        </a:rPr>
                        <a:t>Can be used at any time following</a:t>
                      </a:r>
                      <a:r>
                        <a:rPr lang="en-GB" sz="2200" baseline="0" dirty="0">
                          <a:solidFill>
                            <a:srgbClr val="006600"/>
                          </a:solidFill>
                        </a:rPr>
                        <a:t> a birth.</a:t>
                      </a:r>
                      <a:endParaRPr lang="en-GB" sz="2200" dirty="0">
                        <a:solidFill>
                          <a:srgbClr val="006600"/>
                        </a:solidFill>
                      </a:endParaRPr>
                    </a:p>
                  </a:txBody>
                  <a:tcPr/>
                </a:tc>
                <a:tc>
                  <a:txBody>
                    <a:bodyPr/>
                    <a:lstStyle/>
                    <a:p>
                      <a:endParaRPr lang="en-GB" sz="2200" dirty="0">
                        <a:solidFill>
                          <a:srgbClr val="006600"/>
                        </a:solidFill>
                      </a:endParaRPr>
                    </a:p>
                  </a:txBody>
                  <a:tcPr/>
                </a:tc>
                <a:extLst>
                  <a:ext uri="{0D108BD9-81ED-4DB2-BD59-A6C34878D82A}">
                    <a16:rowId xmlns:a16="http://schemas.microsoft.com/office/drawing/2014/main" val="2280050690"/>
                  </a:ext>
                </a:extLst>
              </a:tr>
            </a:tbl>
          </a:graphicData>
        </a:graphic>
      </p:graphicFrame>
      <p:sp>
        <p:nvSpPr>
          <p:cNvPr id="3" name="Title 1">
            <a:extLst>
              <a:ext uri="{FF2B5EF4-FFF2-40B4-BE49-F238E27FC236}">
                <a16:creationId xmlns:a16="http://schemas.microsoft.com/office/drawing/2014/main" id="{5BF2D112-2AC6-44B1-9EAD-559B7FA502AA}"/>
              </a:ext>
            </a:extLst>
          </p:cNvPr>
          <p:cNvSpPr>
            <a:spLocks noGrp="1"/>
          </p:cNvSpPr>
          <p:nvPr>
            <p:ph type="title"/>
          </p:nvPr>
        </p:nvSpPr>
        <p:spPr>
          <a:xfrm>
            <a:off x="683489" y="67066"/>
            <a:ext cx="9875520" cy="1356360"/>
          </a:xfrm>
        </p:spPr>
        <p:txBody>
          <a:bodyPr/>
          <a:lstStyle/>
          <a:p>
            <a:r>
              <a:rPr lang="en-GB" dirty="0"/>
              <a:t>Female condoms</a:t>
            </a:r>
          </a:p>
        </p:txBody>
      </p:sp>
    </p:spTree>
    <p:extLst>
      <p:ext uri="{BB962C8B-B14F-4D97-AF65-F5344CB8AC3E}">
        <p14:creationId xmlns:p14="http://schemas.microsoft.com/office/powerpoint/2010/main" val="31653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0358-5657-4921-A062-9AC7D2DCC3B5}"/>
              </a:ext>
            </a:extLst>
          </p:cNvPr>
          <p:cNvSpPr>
            <a:spLocks noGrp="1"/>
          </p:cNvSpPr>
          <p:nvPr>
            <p:ph type="title"/>
          </p:nvPr>
        </p:nvSpPr>
        <p:spPr/>
        <p:txBody>
          <a:bodyPr/>
          <a:lstStyle/>
          <a:p>
            <a:r>
              <a:rPr lang="en-GB" dirty="0"/>
              <a:t>Diaphragm or cap</a:t>
            </a:r>
          </a:p>
        </p:txBody>
      </p:sp>
      <p:sp>
        <p:nvSpPr>
          <p:cNvPr id="3" name="Content Placeholder 2">
            <a:extLst>
              <a:ext uri="{FF2B5EF4-FFF2-40B4-BE49-F238E27FC236}">
                <a16:creationId xmlns:a16="http://schemas.microsoft.com/office/drawing/2014/main" id="{2835CD50-7650-4C22-A4B7-64CEDC607EEA}"/>
              </a:ext>
            </a:extLst>
          </p:cNvPr>
          <p:cNvSpPr>
            <a:spLocks noGrp="1"/>
          </p:cNvSpPr>
          <p:nvPr>
            <p:ph idx="1"/>
          </p:nvPr>
        </p:nvSpPr>
        <p:spPr>
          <a:xfrm>
            <a:off x="1143000" y="2083904"/>
            <a:ext cx="9872871" cy="4038600"/>
          </a:xfrm>
        </p:spPr>
        <p:txBody>
          <a:bodyPr>
            <a:normAutofit/>
          </a:bodyPr>
          <a:lstStyle/>
          <a:p>
            <a:pPr algn="l">
              <a:buClr>
                <a:srgbClr val="006600"/>
              </a:buClr>
              <a:buSzPct val="100000"/>
              <a:buFont typeface="Arial" panose="020B0604020202020204" pitchFamily="34" charset="0"/>
              <a:buChar char="•"/>
            </a:pPr>
            <a:r>
              <a:rPr lang="en-GB" dirty="0"/>
              <a:t>A Diaphragm or cap is a dome-shaped piece of latex or silicone that is inserted into the vagina before sex, to prevent sperm passing through the cervix to the entrance of the uterus. </a:t>
            </a:r>
          </a:p>
          <a:p>
            <a:pPr marL="45720" indent="0" algn="l">
              <a:buClr>
                <a:srgbClr val="006600"/>
              </a:buClr>
              <a:buSzPct val="100000"/>
              <a:buNone/>
            </a:pPr>
            <a:endParaRPr lang="en-GB" sz="1000" b="0" i="0" dirty="0">
              <a:effectLst/>
            </a:endParaRPr>
          </a:p>
          <a:p>
            <a:pPr algn="l">
              <a:buClr>
                <a:srgbClr val="006600"/>
              </a:buClr>
              <a:buSzPct val="100000"/>
              <a:buFont typeface="Arial" panose="020B0604020202020204" pitchFamily="34" charset="0"/>
              <a:buChar char="•"/>
            </a:pPr>
            <a:r>
              <a:rPr lang="en-GB" dirty="0"/>
              <a:t> It is u</a:t>
            </a:r>
            <a:r>
              <a:rPr lang="en-GB" b="0" i="0" dirty="0">
                <a:effectLst/>
              </a:rPr>
              <a:t>sed with a spermicidal gel or cream (spermicide kills sperm). It is only used during sex but it must be left in for at least 6 hours after the last time having sexual intercourse. </a:t>
            </a:r>
          </a:p>
          <a:p>
            <a:pPr marL="45720" indent="0" algn="l">
              <a:buClr>
                <a:srgbClr val="006600"/>
              </a:buClr>
              <a:buSzPct val="100000"/>
              <a:buNone/>
            </a:pPr>
            <a:endParaRPr lang="en-GB" sz="1000" b="0" i="0" dirty="0">
              <a:effectLst/>
            </a:endParaRPr>
          </a:p>
          <a:p>
            <a:pPr>
              <a:buClr>
                <a:srgbClr val="006600"/>
              </a:buClr>
              <a:buSzPct val="100000"/>
              <a:buFont typeface="Arial" panose="020B0604020202020204" pitchFamily="34" charset="0"/>
              <a:buChar char="•"/>
            </a:pPr>
            <a:r>
              <a:rPr lang="en-GB" dirty="0"/>
              <a:t> A doctor or nurse will carry out an examination to advise each individual on the correct size diaphragm suitable for them. </a:t>
            </a:r>
          </a:p>
        </p:txBody>
      </p:sp>
    </p:spTree>
    <p:extLst>
      <p:ext uri="{BB962C8B-B14F-4D97-AF65-F5344CB8AC3E}">
        <p14:creationId xmlns:p14="http://schemas.microsoft.com/office/powerpoint/2010/main" val="11543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A1FCBC-9ABA-44FF-B2ED-B3A9F4FDB0DF}"/>
              </a:ext>
            </a:extLst>
          </p:cNvPr>
          <p:cNvPicPr>
            <a:picLocks noChangeAspect="1"/>
          </p:cNvPicPr>
          <p:nvPr/>
        </p:nvPicPr>
        <p:blipFill rotWithShape="1">
          <a:blip r:embed="rId2"/>
          <a:srcRect l="13371" t="16602" r="39999" b="31199"/>
          <a:stretch/>
        </p:blipFill>
        <p:spPr>
          <a:xfrm>
            <a:off x="410817" y="424069"/>
            <a:ext cx="5685183" cy="3578087"/>
          </a:xfrm>
          <a:prstGeom prst="rect">
            <a:avLst/>
          </a:prstGeom>
        </p:spPr>
      </p:pic>
      <p:pic>
        <p:nvPicPr>
          <p:cNvPr id="5" name="Picture 4">
            <a:extLst>
              <a:ext uri="{FF2B5EF4-FFF2-40B4-BE49-F238E27FC236}">
                <a16:creationId xmlns:a16="http://schemas.microsoft.com/office/drawing/2014/main" id="{D06B7774-B46E-4EBC-9C0B-3F02025428E2}"/>
              </a:ext>
            </a:extLst>
          </p:cNvPr>
          <p:cNvPicPr>
            <a:picLocks noChangeAspect="1"/>
          </p:cNvPicPr>
          <p:nvPr/>
        </p:nvPicPr>
        <p:blipFill rotWithShape="1">
          <a:blip r:embed="rId3"/>
          <a:srcRect l="13478" t="28589" r="39892" b="19211"/>
          <a:stretch/>
        </p:blipFill>
        <p:spPr>
          <a:xfrm>
            <a:off x="6096003" y="424070"/>
            <a:ext cx="5685183" cy="3578086"/>
          </a:xfrm>
          <a:prstGeom prst="rect">
            <a:avLst/>
          </a:prstGeom>
        </p:spPr>
      </p:pic>
      <p:pic>
        <p:nvPicPr>
          <p:cNvPr id="7" name="Picture 6">
            <a:extLst>
              <a:ext uri="{FF2B5EF4-FFF2-40B4-BE49-F238E27FC236}">
                <a16:creationId xmlns:a16="http://schemas.microsoft.com/office/drawing/2014/main" id="{0D387A1C-5110-47AA-92C3-DFDB4BBA3547}"/>
              </a:ext>
            </a:extLst>
          </p:cNvPr>
          <p:cNvPicPr>
            <a:picLocks noChangeAspect="1"/>
          </p:cNvPicPr>
          <p:nvPr/>
        </p:nvPicPr>
        <p:blipFill rotWithShape="1">
          <a:blip r:embed="rId4"/>
          <a:srcRect l="13804" t="15636" r="39565" b="52271"/>
          <a:stretch/>
        </p:blipFill>
        <p:spPr>
          <a:xfrm>
            <a:off x="2953737" y="4002156"/>
            <a:ext cx="6284522" cy="2431774"/>
          </a:xfrm>
          <a:prstGeom prst="rect">
            <a:avLst/>
          </a:prstGeom>
        </p:spPr>
      </p:pic>
    </p:spTree>
    <p:extLst>
      <p:ext uri="{BB962C8B-B14F-4D97-AF65-F5344CB8AC3E}">
        <p14:creationId xmlns:p14="http://schemas.microsoft.com/office/powerpoint/2010/main" val="34404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45FED0E-823D-4783-BDD4-AADA2DCCD2A9}"/>
              </a:ext>
            </a:extLst>
          </p:cNvPr>
          <p:cNvGraphicFramePr>
            <a:graphicFrameLocks noGrp="1"/>
          </p:cNvGraphicFramePr>
          <p:nvPr>
            <p:extLst>
              <p:ext uri="{D42A27DB-BD31-4B8C-83A1-F6EECF244321}">
                <p14:modId xmlns:p14="http://schemas.microsoft.com/office/powerpoint/2010/main" val="733897045"/>
              </p:ext>
            </p:extLst>
          </p:nvPr>
        </p:nvGraphicFramePr>
        <p:xfrm>
          <a:off x="234523" y="325281"/>
          <a:ext cx="11767930" cy="6173529"/>
        </p:xfrm>
        <a:graphic>
          <a:graphicData uri="http://schemas.openxmlformats.org/drawingml/2006/table">
            <a:tbl>
              <a:tblPr firstRow="1" bandRow="1">
                <a:tableStyleId>{5C22544A-7EE6-4342-B048-85BDC9FD1C3A}</a:tableStyleId>
              </a:tblPr>
              <a:tblGrid>
                <a:gridCol w="5883965">
                  <a:extLst>
                    <a:ext uri="{9D8B030D-6E8A-4147-A177-3AD203B41FA5}">
                      <a16:colId xmlns:a16="http://schemas.microsoft.com/office/drawing/2014/main" val="97946466"/>
                    </a:ext>
                  </a:extLst>
                </a:gridCol>
                <a:gridCol w="5883965">
                  <a:extLst>
                    <a:ext uri="{9D8B030D-6E8A-4147-A177-3AD203B41FA5}">
                      <a16:colId xmlns:a16="http://schemas.microsoft.com/office/drawing/2014/main" val="2415417451"/>
                    </a:ext>
                  </a:extLst>
                </a:gridCol>
              </a:tblGrid>
              <a:tr h="458333">
                <a:tc>
                  <a:txBody>
                    <a:bodyPr/>
                    <a:lstStyle/>
                    <a:p>
                      <a:pPr algn="ctr"/>
                      <a:r>
                        <a:rPr lang="en-GB" sz="2200" dirty="0"/>
                        <a:t>Advantages</a:t>
                      </a:r>
                    </a:p>
                  </a:txBody>
                  <a:tcPr/>
                </a:tc>
                <a:tc>
                  <a:txBody>
                    <a:bodyPr/>
                    <a:lstStyle/>
                    <a:p>
                      <a:pPr algn="ctr"/>
                      <a:r>
                        <a:rPr lang="en-GB" sz="2200" dirty="0"/>
                        <a:t>Disadvantages</a:t>
                      </a:r>
                    </a:p>
                  </a:txBody>
                  <a:tcPr/>
                </a:tc>
                <a:extLst>
                  <a:ext uri="{0D108BD9-81ED-4DB2-BD59-A6C34878D82A}">
                    <a16:rowId xmlns:a16="http://schemas.microsoft.com/office/drawing/2014/main" val="1501054716"/>
                  </a:ext>
                </a:extLst>
              </a:tr>
              <a:tr h="777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It is reusable and small so is discreet to carry and transport.</a:t>
                      </a:r>
                    </a:p>
                  </a:txBody>
                  <a:tcPr/>
                </a:tc>
                <a:tc>
                  <a:txBody>
                    <a:bodyPr/>
                    <a:lstStyle/>
                    <a:p>
                      <a:r>
                        <a:rPr lang="en-GB" sz="2200" dirty="0">
                          <a:solidFill>
                            <a:srgbClr val="006600"/>
                          </a:solidFill>
                        </a:rPr>
                        <a:t>Needs washing every time after-use (more maintenance). </a:t>
                      </a:r>
                    </a:p>
                  </a:txBody>
                  <a:tcPr/>
                </a:tc>
                <a:extLst>
                  <a:ext uri="{0D108BD9-81ED-4DB2-BD59-A6C34878D82A}">
                    <a16:rowId xmlns:a16="http://schemas.microsoft.com/office/drawing/2014/main" val="1992594170"/>
                  </a:ext>
                </a:extLst>
              </a:tr>
              <a:tr h="111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006600"/>
                          </a:solidFill>
                        </a:rPr>
                        <a:t>The user is in control of their own contraception.</a:t>
                      </a:r>
                    </a:p>
                  </a:txBody>
                  <a:tcPr/>
                </a:tc>
                <a:tc>
                  <a:txBody>
                    <a:bodyPr/>
                    <a:lstStyle/>
                    <a:p>
                      <a:r>
                        <a:rPr lang="en-GB" sz="2200" dirty="0">
                          <a:solidFill>
                            <a:srgbClr val="006600"/>
                          </a:solidFill>
                        </a:rPr>
                        <a:t>Users may find it difficult to insert and they also need to make sure it is used with enough spermicide each time. </a:t>
                      </a:r>
                    </a:p>
                  </a:txBody>
                  <a:tcPr/>
                </a:tc>
                <a:extLst>
                  <a:ext uri="{0D108BD9-81ED-4DB2-BD59-A6C34878D82A}">
                    <a16:rowId xmlns:a16="http://schemas.microsoft.com/office/drawing/2014/main" val="2632004102"/>
                  </a:ext>
                </a:extLst>
              </a:tr>
              <a:tr h="1484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006600"/>
                          </a:solidFill>
                        </a:rPr>
                        <a:t>Only needs to be used when deciding to have sex and it can be inserted at a convenient time before having sex (hours in advance), so that sex is not interrupted.</a:t>
                      </a:r>
                    </a:p>
                  </a:txBody>
                  <a:tcPr/>
                </a:tc>
                <a:tc>
                  <a:txBody>
                    <a:bodyPr/>
                    <a:lstStyle/>
                    <a:p>
                      <a:r>
                        <a:rPr lang="en-GB" sz="2200" dirty="0">
                          <a:solidFill>
                            <a:srgbClr val="006600"/>
                          </a:solidFill>
                        </a:rPr>
                        <a:t>Not suitable for everyone e.g. women whom have; an unusually shaped or positioned cervix, vaginal muscles that cannot hold the diaphragm in place.</a:t>
                      </a:r>
                    </a:p>
                  </a:txBody>
                  <a:tcPr/>
                </a:tc>
                <a:extLst>
                  <a:ext uri="{0D108BD9-81ED-4DB2-BD59-A6C34878D82A}">
                    <a16:rowId xmlns:a16="http://schemas.microsoft.com/office/drawing/2014/main" val="2212499891"/>
                  </a:ext>
                </a:extLst>
              </a:tr>
              <a:tr h="777737">
                <a:tc>
                  <a:txBody>
                    <a:bodyPr/>
                    <a:lstStyle/>
                    <a:p>
                      <a:r>
                        <a:rPr lang="en-GB" sz="2200" dirty="0">
                          <a:solidFill>
                            <a:srgbClr val="006600"/>
                          </a:solidFill>
                        </a:rPr>
                        <a:t>There are no serious associated health risks or side effects.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Does not protect against STI’s</a:t>
                      </a:r>
                      <a:r>
                        <a:rPr lang="en-GB" sz="2200" baseline="0" dirty="0">
                          <a:solidFill>
                            <a:srgbClr val="006600"/>
                          </a:solidFill>
                        </a:rPr>
                        <a:t>, cannot be used during a period and can cause cystitis.</a:t>
                      </a:r>
                      <a:endParaRPr lang="en-GB" sz="2200" dirty="0">
                        <a:solidFill>
                          <a:srgbClr val="006600"/>
                        </a:solidFill>
                      </a:endParaRPr>
                    </a:p>
                  </a:txBody>
                  <a:tcPr/>
                </a:tc>
                <a:extLst>
                  <a:ext uri="{0D108BD9-81ED-4DB2-BD59-A6C34878D82A}">
                    <a16:rowId xmlns:a16="http://schemas.microsoft.com/office/drawing/2014/main" val="3478968255"/>
                  </a:ext>
                </a:extLst>
              </a:tr>
              <a:tr h="777737">
                <a:tc>
                  <a:txBody>
                    <a:bodyPr/>
                    <a:lstStyle/>
                    <a:p>
                      <a:r>
                        <a:rPr lang="en-GB" sz="2200" dirty="0">
                          <a:solidFill>
                            <a:srgbClr val="006600"/>
                          </a:solidFill>
                        </a:rPr>
                        <a:t>Can be used from around</a:t>
                      </a:r>
                      <a:r>
                        <a:rPr lang="en-GB" sz="2200" baseline="0" dirty="0">
                          <a:solidFill>
                            <a:srgbClr val="006600"/>
                          </a:solidFill>
                        </a:rPr>
                        <a:t> 6 weeks after giving birth.</a:t>
                      </a:r>
                      <a:endParaRPr lang="en-GB" sz="22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i="0" kern="1200" dirty="0">
                          <a:solidFill>
                            <a:srgbClr val="006600"/>
                          </a:solidFill>
                          <a:effectLst/>
                          <a:latin typeface="+mn-lt"/>
                          <a:ea typeface="+mn-ea"/>
                          <a:cs typeface="+mn-cs"/>
                        </a:rPr>
                        <a:t>May need to get a different size if more or less than 3kg (7lbs) in weight is gained/lost.</a:t>
                      </a:r>
                      <a:endParaRPr lang="en-GB" sz="2200" dirty="0">
                        <a:solidFill>
                          <a:srgbClr val="006600"/>
                        </a:solidFill>
                      </a:endParaRPr>
                    </a:p>
                  </a:txBody>
                  <a:tcPr/>
                </a:tc>
                <a:extLst>
                  <a:ext uri="{0D108BD9-81ED-4DB2-BD59-A6C34878D82A}">
                    <a16:rowId xmlns:a16="http://schemas.microsoft.com/office/drawing/2014/main" val="3246171657"/>
                  </a:ext>
                </a:extLst>
              </a:tr>
              <a:tr h="777737">
                <a:tc>
                  <a:txBody>
                    <a:bodyPr/>
                    <a:lstStyle/>
                    <a:p>
                      <a:endParaRPr lang="en-GB" sz="22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Only 92% effective at preventing pregnancy when used correctly.</a:t>
                      </a:r>
                    </a:p>
                  </a:txBody>
                  <a:tcPr/>
                </a:tc>
                <a:extLst>
                  <a:ext uri="{0D108BD9-81ED-4DB2-BD59-A6C34878D82A}">
                    <a16:rowId xmlns:a16="http://schemas.microsoft.com/office/drawing/2014/main" val="1044310262"/>
                  </a:ext>
                </a:extLst>
              </a:tr>
            </a:tbl>
          </a:graphicData>
        </a:graphic>
      </p:graphicFrame>
    </p:spTree>
    <p:extLst>
      <p:ext uri="{BB962C8B-B14F-4D97-AF65-F5344CB8AC3E}">
        <p14:creationId xmlns:p14="http://schemas.microsoft.com/office/powerpoint/2010/main" val="24393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1ACE-ABB7-4E07-BD3C-826CDE230987}"/>
              </a:ext>
            </a:extLst>
          </p:cNvPr>
          <p:cNvSpPr>
            <a:spLocks noGrp="1"/>
          </p:cNvSpPr>
          <p:nvPr>
            <p:ph type="title"/>
          </p:nvPr>
        </p:nvSpPr>
        <p:spPr/>
        <p:txBody>
          <a:bodyPr/>
          <a:lstStyle/>
          <a:p>
            <a:r>
              <a:rPr lang="en-GB" b="1" dirty="0"/>
              <a:t>Hormonal methods of contraception</a:t>
            </a:r>
          </a:p>
        </p:txBody>
      </p:sp>
      <p:sp>
        <p:nvSpPr>
          <p:cNvPr id="3" name="Content Placeholder 2">
            <a:extLst>
              <a:ext uri="{FF2B5EF4-FFF2-40B4-BE49-F238E27FC236}">
                <a16:creationId xmlns:a16="http://schemas.microsoft.com/office/drawing/2014/main" id="{30B14097-7EA7-4D94-8D1F-54532FCE58FA}"/>
              </a:ext>
            </a:extLst>
          </p:cNvPr>
          <p:cNvSpPr>
            <a:spLocks noGrp="1"/>
          </p:cNvSpPr>
          <p:nvPr>
            <p:ph idx="1"/>
          </p:nvPr>
        </p:nvSpPr>
        <p:spPr/>
        <p:txBody>
          <a:bodyPr>
            <a:normAutofit lnSpcReduction="10000"/>
          </a:bodyPr>
          <a:lstStyle/>
          <a:p>
            <a:pPr marL="0" marR="0" lvl="0" indent="0" algn="l" rtl="0">
              <a:lnSpc>
                <a:spcPct val="100000"/>
              </a:lnSpc>
              <a:spcBef>
                <a:spcPts val="0"/>
              </a:spcBef>
              <a:spcAft>
                <a:spcPts val="0"/>
              </a:spcAft>
              <a:buClr>
                <a:srgbClr val="006600"/>
              </a:buClr>
              <a:buSzPct val="100000"/>
              <a:buNone/>
            </a:pPr>
            <a:endParaRPr lang="en-GB" sz="800"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sz="2400" i="0" dirty="0">
                <a:ea typeface="Rockwell"/>
                <a:cs typeface="Rockwell"/>
                <a:sym typeface="Rockwell"/>
              </a:rPr>
              <a:t>Prevents ovulation (the releasing of an egg)</a:t>
            </a:r>
          </a:p>
          <a:p>
            <a:pPr marL="0" marR="0" lvl="0" indent="0" algn="l" rtl="0">
              <a:lnSpc>
                <a:spcPct val="100000"/>
              </a:lnSpc>
              <a:spcBef>
                <a:spcPts val="0"/>
              </a:spcBef>
              <a:spcAft>
                <a:spcPts val="0"/>
              </a:spcAft>
              <a:buClr>
                <a:srgbClr val="006600"/>
              </a:buClr>
              <a:buSzPct val="100000"/>
              <a:buNone/>
            </a:pPr>
            <a:endParaRPr lang="en-GB" sz="2400"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sz="2400" dirty="0">
                <a:ea typeface="Rockwell"/>
                <a:cs typeface="Rockwell"/>
                <a:sym typeface="Rockwell"/>
              </a:rPr>
              <a:t>C</a:t>
            </a:r>
            <a:r>
              <a:rPr lang="en-GB" sz="2400" i="0" dirty="0">
                <a:ea typeface="Rockwell"/>
                <a:cs typeface="Rockwell"/>
                <a:sym typeface="Rockwell"/>
              </a:rPr>
              <a:t>auses the mucus on the cervix to thicken so sperm cannot get through easily</a:t>
            </a:r>
          </a:p>
          <a:p>
            <a:pPr marL="0" marR="0" lvl="0" indent="0" algn="l" rtl="0">
              <a:lnSpc>
                <a:spcPct val="100000"/>
              </a:lnSpc>
              <a:spcBef>
                <a:spcPts val="0"/>
              </a:spcBef>
              <a:spcAft>
                <a:spcPts val="0"/>
              </a:spcAft>
              <a:buClr>
                <a:srgbClr val="006600"/>
              </a:buClr>
              <a:buSzPct val="100000"/>
              <a:buNone/>
            </a:pPr>
            <a:endParaRPr lang="en-GB" sz="2400"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sz="2400" i="0" dirty="0">
                <a:ea typeface="Rockwell"/>
                <a:cs typeface="Rockwell"/>
                <a:sym typeface="Rockwell"/>
              </a:rPr>
              <a:t>Thins the womb lining (endometrium) so that the egg cannot implant</a:t>
            </a:r>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endParaRPr lang="en-GB" dirty="0">
              <a:ea typeface="Rockwell"/>
              <a:cs typeface="Rockwell"/>
              <a:sym typeface="Rockwell"/>
            </a:endParaRPr>
          </a:p>
          <a:p>
            <a:pPr marL="0" marR="0" lvl="0" indent="0" algn="l" rtl="0">
              <a:lnSpc>
                <a:spcPct val="100000"/>
              </a:lnSpc>
              <a:spcBef>
                <a:spcPts val="0"/>
              </a:spcBef>
              <a:spcAft>
                <a:spcPts val="0"/>
              </a:spcAft>
              <a:buClr>
                <a:srgbClr val="006600"/>
              </a:buClr>
              <a:buSzPct val="100000"/>
              <a:buNone/>
            </a:pPr>
            <a:endParaRPr lang="en-GB" dirty="0">
              <a:ea typeface="Rockwell"/>
              <a:cs typeface="Rockwell"/>
              <a:sym typeface="Rockwell"/>
            </a:endParaRPr>
          </a:p>
          <a:p>
            <a:pPr marL="0" marR="0" lvl="0" indent="0" algn="l" rtl="0">
              <a:lnSpc>
                <a:spcPct val="100000"/>
              </a:lnSpc>
              <a:spcBef>
                <a:spcPts val="0"/>
              </a:spcBef>
              <a:spcAft>
                <a:spcPts val="0"/>
              </a:spcAft>
              <a:buClr>
                <a:srgbClr val="006600"/>
              </a:buClr>
              <a:buSzPct val="100000"/>
              <a:buNone/>
            </a:pPr>
            <a:r>
              <a:rPr lang="en-GB" i="0" dirty="0">
                <a:ea typeface="Rockwell"/>
                <a:cs typeface="Rockwell"/>
                <a:sym typeface="Rockwell"/>
              </a:rPr>
              <a:t> 	Copy these three bullet points into </a:t>
            </a:r>
            <a:r>
              <a:rPr lang="en-GB" dirty="0">
                <a:ea typeface="Rockwell"/>
                <a:cs typeface="Rockwell"/>
                <a:sym typeface="Rockwell"/>
              </a:rPr>
              <a:t>your books. They will appear on all 	proceeding slides about hormonal methods of contraception; there will be 	no need to copy them down every time.</a:t>
            </a:r>
            <a:endParaRPr lang="en-GB" dirty="0"/>
          </a:p>
        </p:txBody>
      </p:sp>
      <p:pic>
        <p:nvPicPr>
          <p:cNvPr id="4" name="Picture 4" descr="Transparent Background Pencil Writing Clipart - Novocom.top">
            <a:extLst>
              <a:ext uri="{FF2B5EF4-FFF2-40B4-BE49-F238E27FC236}">
                <a16:creationId xmlns:a16="http://schemas.microsoft.com/office/drawing/2014/main" id="{DC4D63C1-9E23-4169-A5A7-60A9380D81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772838"/>
            <a:ext cx="967670" cy="96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4EF2-38E7-41F6-A2EE-1947A44B0ECD}"/>
              </a:ext>
            </a:extLst>
          </p:cNvPr>
          <p:cNvSpPr>
            <a:spLocks noGrp="1"/>
          </p:cNvSpPr>
          <p:nvPr>
            <p:ph type="title"/>
          </p:nvPr>
        </p:nvSpPr>
        <p:spPr/>
        <p:txBody>
          <a:bodyPr/>
          <a:lstStyle/>
          <a:p>
            <a:r>
              <a:rPr lang="en-GB" b="1" dirty="0"/>
              <a:t>Pre-conception health</a:t>
            </a:r>
          </a:p>
        </p:txBody>
      </p:sp>
      <p:sp>
        <p:nvSpPr>
          <p:cNvPr id="3" name="Content Placeholder 2">
            <a:extLst>
              <a:ext uri="{FF2B5EF4-FFF2-40B4-BE49-F238E27FC236}">
                <a16:creationId xmlns:a16="http://schemas.microsoft.com/office/drawing/2014/main" id="{7969F07C-8252-4648-9A75-C036D75FE92F}"/>
              </a:ext>
            </a:extLst>
          </p:cNvPr>
          <p:cNvSpPr>
            <a:spLocks noGrp="1"/>
          </p:cNvSpPr>
          <p:nvPr>
            <p:ph idx="1"/>
          </p:nvPr>
        </p:nvSpPr>
        <p:spPr>
          <a:xfrm>
            <a:off x="1143000" y="2057400"/>
            <a:ext cx="9872871" cy="4316896"/>
          </a:xfrm>
        </p:spPr>
        <p:txBody>
          <a:bodyPr>
            <a:normAutofit lnSpcReduction="10000"/>
          </a:bodyPr>
          <a:lstStyle/>
          <a:p>
            <a:pPr>
              <a:buClr>
                <a:srgbClr val="006600"/>
              </a:buClr>
              <a:buSzPct val="100000"/>
              <a:buFont typeface="Wingdings" panose="05000000000000000000" pitchFamily="2" charset="2"/>
              <a:buChar char="Ø"/>
            </a:pPr>
            <a:r>
              <a:rPr lang="en-GB" dirty="0"/>
              <a:t> Pre-conceptual health is the health of couples before they conceive.</a:t>
            </a:r>
          </a:p>
          <a:p>
            <a:pPr>
              <a:buClr>
                <a:srgbClr val="006600"/>
              </a:buClr>
              <a:buSzPct val="100000"/>
              <a:buFont typeface="Wingdings" panose="05000000000000000000" pitchFamily="2" charset="2"/>
              <a:buChar char="Ø"/>
            </a:pPr>
            <a:r>
              <a:rPr lang="en-GB" dirty="0"/>
              <a:t> Both partners should try to address lifestyle choices and reduce known risks at least 12 weeks before trying to conceive. </a:t>
            </a:r>
          </a:p>
          <a:p>
            <a:pPr marL="45720" indent="0">
              <a:buClr>
                <a:srgbClr val="006600"/>
              </a:buClr>
              <a:buSzPct val="100000"/>
              <a:buNone/>
            </a:pPr>
            <a:endParaRPr lang="en-GB" dirty="0"/>
          </a:p>
          <a:p>
            <a:pPr marL="45720" indent="0">
              <a:buNone/>
            </a:pPr>
            <a:r>
              <a:rPr lang="en-GB" dirty="0">
                <a:solidFill>
                  <a:srgbClr val="006600"/>
                </a:solidFill>
              </a:rPr>
              <a:t>Why is this important?</a:t>
            </a:r>
          </a:p>
          <a:p>
            <a:pPr>
              <a:buClr>
                <a:srgbClr val="006600"/>
              </a:buClr>
              <a:buFont typeface="Arial" panose="020B0604020202020204" pitchFamily="34" charset="0"/>
              <a:buChar char="•"/>
            </a:pPr>
            <a:r>
              <a:rPr lang="en-GB" dirty="0"/>
              <a:t>It gives couples the best chance of conception.</a:t>
            </a:r>
          </a:p>
          <a:p>
            <a:pPr>
              <a:buClr>
                <a:srgbClr val="006600"/>
              </a:buClr>
              <a:buFont typeface="Arial" panose="020B0604020202020204" pitchFamily="34" charset="0"/>
              <a:buChar char="•"/>
            </a:pPr>
            <a:r>
              <a:rPr lang="en-GB" dirty="0"/>
              <a:t>It increases the likelihood of a healthy embryo up to the point of a baby at delivery.</a:t>
            </a:r>
          </a:p>
          <a:p>
            <a:pPr>
              <a:buClr>
                <a:srgbClr val="006600"/>
              </a:buClr>
              <a:buFont typeface="Arial" panose="020B0604020202020204" pitchFamily="34" charset="0"/>
              <a:buChar char="•"/>
            </a:pPr>
            <a:r>
              <a:rPr lang="en-GB" dirty="0"/>
              <a:t>It reduces the possibility of complications during the pregnancy.</a:t>
            </a:r>
          </a:p>
          <a:p>
            <a:pPr>
              <a:buClr>
                <a:srgbClr val="006600"/>
              </a:buClr>
              <a:buFont typeface="Arial" panose="020B0604020202020204" pitchFamily="34" charset="0"/>
              <a:buChar char="•"/>
            </a:pPr>
            <a:r>
              <a:rPr lang="en-GB" dirty="0"/>
              <a:t>It decreases the risk of miscarriage or foetal abnormalities.</a:t>
            </a:r>
          </a:p>
          <a:p>
            <a:endParaRPr lang="en-GB" dirty="0"/>
          </a:p>
        </p:txBody>
      </p:sp>
      <p:pic>
        <p:nvPicPr>
          <p:cNvPr id="4" name="Google Shape;504;p54" descr="http://purephysioclinic.com/wp-content/uploads/2012/12/pregnancy-photo.jpg">
            <a:hlinkClick r:id="rId2"/>
            <a:extLst>
              <a:ext uri="{FF2B5EF4-FFF2-40B4-BE49-F238E27FC236}">
                <a16:creationId xmlns:a16="http://schemas.microsoft.com/office/drawing/2014/main" id="{868F9FFC-AC8E-42BA-A215-8B1FA466A16E}"/>
              </a:ext>
            </a:extLst>
          </p:cNvPr>
          <p:cNvPicPr preferRelativeResize="0"/>
          <p:nvPr/>
        </p:nvPicPr>
        <p:blipFill rotWithShape="1">
          <a:blip r:embed="rId3">
            <a:alphaModFix/>
          </a:blip>
          <a:srcRect/>
          <a:stretch/>
        </p:blipFill>
        <p:spPr>
          <a:xfrm>
            <a:off x="9713843" y="384396"/>
            <a:ext cx="2107094" cy="1673004"/>
          </a:xfrm>
          <a:prstGeom prst="rect">
            <a:avLst/>
          </a:prstGeom>
          <a:noFill/>
          <a:ln>
            <a:noFill/>
          </a:ln>
        </p:spPr>
      </p:pic>
    </p:spTree>
    <p:extLst>
      <p:ext uri="{BB962C8B-B14F-4D97-AF65-F5344CB8AC3E}">
        <p14:creationId xmlns:p14="http://schemas.microsoft.com/office/powerpoint/2010/main" val="27251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153E-75D5-4E09-8C42-7E2F841FF30F}"/>
              </a:ext>
            </a:extLst>
          </p:cNvPr>
          <p:cNvSpPr>
            <a:spLocks noGrp="1"/>
          </p:cNvSpPr>
          <p:nvPr>
            <p:ph type="title"/>
          </p:nvPr>
        </p:nvSpPr>
        <p:spPr>
          <a:xfrm>
            <a:off x="1143000" y="291552"/>
            <a:ext cx="9875520" cy="1356360"/>
          </a:xfrm>
        </p:spPr>
        <p:txBody>
          <a:bodyPr/>
          <a:lstStyle/>
          <a:p>
            <a:r>
              <a:rPr lang="en-GB" b="1" dirty="0"/>
              <a:t>Contraceptive pill</a:t>
            </a:r>
          </a:p>
        </p:txBody>
      </p:sp>
      <p:sp>
        <p:nvSpPr>
          <p:cNvPr id="3" name="Content Placeholder 2">
            <a:extLst>
              <a:ext uri="{FF2B5EF4-FFF2-40B4-BE49-F238E27FC236}">
                <a16:creationId xmlns:a16="http://schemas.microsoft.com/office/drawing/2014/main" id="{D79C5DC8-E0F6-45EE-9E01-41D3B7A5B72D}"/>
              </a:ext>
            </a:extLst>
          </p:cNvPr>
          <p:cNvSpPr>
            <a:spLocks noGrp="1"/>
          </p:cNvSpPr>
          <p:nvPr>
            <p:ph idx="1"/>
          </p:nvPr>
        </p:nvSpPr>
        <p:spPr>
          <a:xfrm>
            <a:off x="1143000" y="1739352"/>
            <a:ext cx="9872871" cy="1586948"/>
          </a:xfrm>
        </p:spPr>
        <p:txBody>
          <a:bodyPr>
            <a:normAutofit fontScale="92500"/>
          </a:bodyPr>
          <a:lstStyle/>
          <a:p>
            <a:pPr marL="0" marR="0" lvl="0" indent="0" algn="l" rtl="0">
              <a:lnSpc>
                <a:spcPct val="100000"/>
              </a:lnSpc>
              <a:spcBef>
                <a:spcPts val="0"/>
              </a:spcBef>
              <a:spcAft>
                <a:spcPts val="0"/>
              </a:spcAft>
              <a:buClr>
                <a:srgbClr val="006600"/>
              </a:buClr>
              <a:buSzPct val="100000"/>
              <a:buNone/>
            </a:pPr>
            <a:r>
              <a:rPr lang="en-GB" i="0" dirty="0">
                <a:ea typeface="Rockwell"/>
                <a:cs typeface="Rockwell"/>
                <a:sym typeface="Rockwell"/>
              </a:rPr>
              <a:t>A hormonal method of contraception which:</a:t>
            </a:r>
          </a:p>
          <a:p>
            <a:pPr marL="0" marR="0" lvl="0" indent="0" algn="l" rtl="0">
              <a:lnSpc>
                <a:spcPct val="100000"/>
              </a:lnSpc>
              <a:spcBef>
                <a:spcPts val="0"/>
              </a:spcBef>
              <a:spcAft>
                <a:spcPts val="0"/>
              </a:spcAft>
              <a:buClr>
                <a:srgbClr val="006600"/>
              </a:buClr>
              <a:buSzPct val="100000"/>
              <a:buNone/>
            </a:pPr>
            <a:endParaRPr lang="en-GB" sz="800"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i="0" dirty="0">
                <a:ea typeface="Rockwell"/>
                <a:cs typeface="Rockwell"/>
                <a:sym typeface="Rockwell"/>
              </a:rPr>
              <a:t>Prevents ovulation (the releasing of an egg)</a:t>
            </a:r>
            <a:endParaRPr lang="en-GB"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dirty="0">
                <a:ea typeface="Rockwell"/>
                <a:cs typeface="Rockwell"/>
                <a:sym typeface="Rockwell"/>
              </a:rPr>
              <a:t>C</a:t>
            </a:r>
            <a:r>
              <a:rPr lang="en-GB" i="0" dirty="0">
                <a:ea typeface="Rockwell"/>
                <a:cs typeface="Rockwell"/>
                <a:sym typeface="Rockwell"/>
              </a:rPr>
              <a:t>auses the mucus on the cervix to thicken so sperm cannot get through easily</a:t>
            </a:r>
            <a:endParaRPr lang="en-GB" dirty="0"/>
          </a:p>
          <a:p>
            <a:pPr marL="457200" marR="0" lvl="0" indent="-457200" algn="l" rtl="0">
              <a:lnSpc>
                <a:spcPct val="100000"/>
              </a:lnSpc>
              <a:spcBef>
                <a:spcPts val="0"/>
              </a:spcBef>
              <a:spcAft>
                <a:spcPts val="0"/>
              </a:spcAft>
              <a:buClr>
                <a:srgbClr val="006600"/>
              </a:buClr>
              <a:buSzPct val="100000"/>
              <a:buFont typeface="Wingdings" panose="05000000000000000000" pitchFamily="2" charset="2"/>
              <a:buChar char="Ø"/>
            </a:pPr>
            <a:r>
              <a:rPr lang="en-GB" i="0" dirty="0">
                <a:ea typeface="Rockwell"/>
                <a:cs typeface="Rockwell"/>
                <a:sym typeface="Rockwell"/>
              </a:rPr>
              <a:t>Thins the womb lining (endometrium) so that the egg cannot implant</a:t>
            </a:r>
          </a:p>
          <a:p>
            <a:pPr marL="0" marR="0" lvl="0" indent="0" algn="l" rtl="0">
              <a:lnSpc>
                <a:spcPct val="100000"/>
              </a:lnSpc>
              <a:spcBef>
                <a:spcPts val="0"/>
              </a:spcBef>
              <a:spcAft>
                <a:spcPts val="0"/>
              </a:spcAft>
              <a:buClr>
                <a:srgbClr val="006600"/>
              </a:buClr>
              <a:buSzPct val="100000"/>
              <a:buNone/>
            </a:pPr>
            <a:endParaRPr lang="en-GB" dirty="0">
              <a:sym typeface="Rockwell"/>
            </a:endParaRPr>
          </a:p>
          <a:p>
            <a:pPr marL="0" marR="0" lvl="0" indent="0" algn="l" rtl="0">
              <a:lnSpc>
                <a:spcPct val="100000"/>
              </a:lnSpc>
              <a:spcBef>
                <a:spcPts val="0"/>
              </a:spcBef>
              <a:spcAft>
                <a:spcPts val="0"/>
              </a:spcAft>
              <a:buClr>
                <a:srgbClr val="006600"/>
              </a:buClr>
              <a:buSzPct val="100000"/>
              <a:buNone/>
            </a:pPr>
            <a:endParaRPr lang="en-GB" dirty="0">
              <a:solidFill>
                <a:srgbClr val="006600"/>
              </a:solidFill>
              <a:sym typeface="Rockwell"/>
            </a:endParaRPr>
          </a:p>
          <a:p>
            <a:pPr marL="0" marR="0" lvl="0" indent="0" algn="l" rtl="0">
              <a:lnSpc>
                <a:spcPct val="100000"/>
              </a:lnSpc>
              <a:spcBef>
                <a:spcPts val="0"/>
              </a:spcBef>
              <a:spcAft>
                <a:spcPts val="0"/>
              </a:spcAft>
              <a:buClr>
                <a:srgbClr val="006600"/>
              </a:buClr>
              <a:buSzPct val="100000"/>
              <a:buNone/>
            </a:pPr>
            <a:endParaRPr lang="en-GB" dirty="0"/>
          </a:p>
          <a:p>
            <a:pPr marL="45720" indent="0">
              <a:lnSpc>
                <a:spcPct val="100000"/>
              </a:lnSpc>
              <a:buNone/>
            </a:pPr>
            <a:endParaRPr lang="en-GB" dirty="0"/>
          </a:p>
        </p:txBody>
      </p:sp>
      <p:sp>
        <p:nvSpPr>
          <p:cNvPr id="4" name="TextBox 3">
            <a:extLst>
              <a:ext uri="{FF2B5EF4-FFF2-40B4-BE49-F238E27FC236}">
                <a16:creationId xmlns:a16="http://schemas.microsoft.com/office/drawing/2014/main" id="{54B7CBDC-256C-43BE-AF53-DA2BF4AC60E5}"/>
              </a:ext>
            </a:extLst>
          </p:cNvPr>
          <p:cNvSpPr txBox="1"/>
          <p:nvPr/>
        </p:nvSpPr>
        <p:spPr>
          <a:xfrm>
            <a:off x="1140350" y="3578090"/>
            <a:ext cx="4336814" cy="2308324"/>
          </a:xfrm>
          <a:prstGeom prst="rect">
            <a:avLst/>
          </a:prstGeom>
          <a:noFill/>
        </p:spPr>
        <p:txBody>
          <a:bodyPr wrap="square" rtlCol="0">
            <a:spAutoFit/>
          </a:bodyPr>
          <a:lstStyle/>
          <a:p>
            <a:pPr>
              <a:buClr>
                <a:srgbClr val="006600"/>
              </a:buClr>
            </a:pPr>
            <a:r>
              <a:rPr lang="en-GB" sz="2200" dirty="0">
                <a:solidFill>
                  <a:srgbClr val="006600"/>
                </a:solidFill>
              </a:rPr>
              <a:t>Combined pill</a:t>
            </a:r>
          </a:p>
          <a:p>
            <a:pPr marL="171450" indent="-171450">
              <a:buClr>
                <a:srgbClr val="006600"/>
              </a:buClr>
              <a:buFont typeface="Arial" panose="020B0604020202020204" pitchFamily="34" charset="0"/>
              <a:buChar char="•"/>
            </a:pPr>
            <a:endParaRPr lang="en-GB" sz="1200" dirty="0">
              <a:solidFill>
                <a:srgbClr val="006600"/>
              </a:solidFill>
            </a:endParaRPr>
          </a:p>
          <a:p>
            <a:pPr marL="342900" indent="-342900">
              <a:buClr>
                <a:srgbClr val="006600"/>
              </a:buClr>
              <a:buFont typeface="Arial" panose="020B0604020202020204" pitchFamily="34" charset="0"/>
              <a:buChar char="•"/>
            </a:pPr>
            <a:r>
              <a:rPr lang="en-GB" sz="2200" dirty="0">
                <a:solidFill>
                  <a:schemeClr val="accent1"/>
                </a:solidFill>
              </a:rPr>
              <a:t>Contains two hormones; oestrogen and progestogen.</a:t>
            </a:r>
          </a:p>
          <a:p>
            <a:pPr marL="342900" indent="-342900">
              <a:buClr>
                <a:srgbClr val="006600"/>
              </a:buClr>
              <a:buFont typeface="Arial" panose="020B0604020202020204" pitchFamily="34" charset="0"/>
              <a:buChar char="•"/>
            </a:pPr>
            <a:r>
              <a:rPr lang="en-GB" sz="2200" dirty="0">
                <a:solidFill>
                  <a:schemeClr val="accent1"/>
                </a:solidFill>
              </a:rPr>
              <a:t>Involves a 7 day break to allow for a period (21 active pills:7 inactive).</a:t>
            </a:r>
          </a:p>
        </p:txBody>
      </p:sp>
      <p:sp>
        <p:nvSpPr>
          <p:cNvPr id="5" name="TextBox 4">
            <a:extLst>
              <a:ext uri="{FF2B5EF4-FFF2-40B4-BE49-F238E27FC236}">
                <a16:creationId xmlns:a16="http://schemas.microsoft.com/office/drawing/2014/main" id="{07FB6618-8778-4AE4-AA5E-C4A74CBD5E8F}"/>
              </a:ext>
            </a:extLst>
          </p:cNvPr>
          <p:cNvSpPr txBox="1"/>
          <p:nvPr/>
        </p:nvSpPr>
        <p:spPr>
          <a:xfrm>
            <a:off x="6922555" y="3578090"/>
            <a:ext cx="4093316" cy="2646878"/>
          </a:xfrm>
          <a:prstGeom prst="rect">
            <a:avLst/>
          </a:prstGeom>
          <a:noFill/>
        </p:spPr>
        <p:txBody>
          <a:bodyPr wrap="square" rtlCol="0">
            <a:spAutoFit/>
          </a:bodyPr>
          <a:lstStyle/>
          <a:p>
            <a:pPr>
              <a:buClr>
                <a:srgbClr val="006600"/>
              </a:buClr>
            </a:pPr>
            <a:r>
              <a:rPr lang="en-GB" sz="2200" dirty="0">
                <a:solidFill>
                  <a:srgbClr val="006600"/>
                </a:solidFill>
              </a:rPr>
              <a:t>Progestogen-only pill (mini pill)</a:t>
            </a:r>
          </a:p>
          <a:p>
            <a:pPr marL="171450" indent="-171450">
              <a:buClr>
                <a:srgbClr val="006600"/>
              </a:buClr>
              <a:buFont typeface="Arial" panose="020B0604020202020204" pitchFamily="34" charset="0"/>
              <a:buChar char="•"/>
            </a:pPr>
            <a:endParaRPr lang="en-GB" sz="1200" dirty="0">
              <a:solidFill>
                <a:srgbClr val="006600"/>
              </a:solidFill>
            </a:endParaRPr>
          </a:p>
          <a:p>
            <a:pPr marL="342900" indent="-342900">
              <a:buClr>
                <a:srgbClr val="006600"/>
              </a:buClr>
              <a:buFont typeface="Arial" panose="020B0604020202020204" pitchFamily="34" charset="0"/>
              <a:buChar char="•"/>
            </a:pPr>
            <a:r>
              <a:rPr lang="en-GB" sz="2200" dirty="0">
                <a:solidFill>
                  <a:schemeClr val="accent1"/>
                </a:solidFill>
              </a:rPr>
              <a:t>Contains only progestogen.</a:t>
            </a:r>
          </a:p>
          <a:p>
            <a:pPr marL="342900" indent="-342900">
              <a:buClr>
                <a:srgbClr val="006600"/>
              </a:buClr>
              <a:buFont typeface="Arial" panose="020B0604020202020204" pitchFamily="34" charset="0"/>
              <a:buChar char="•"/>
            </a:pPr>
            <a:r>
              <a:rPr lang="en-GB" sz="2200" dirty="0">
                <a:solidFill>
                  <a:schemeClr val="accent1"/>
                </a:solidFill>
              </a:rPr>
              <a:t>Taken every day at the same time, without a break (although contains a number of inactive pills to allow for a period).</a:t>
            </a:r>
          </a:p>
        </p:txBody>
      </p:sp>
      <p:pic>
        <p:nvPicPr>
          <p:cNvPr id="1026" name="Picture 2" descr="Contraception 101: Oral Contraceptives — Gynaecology and Advanced  Laparoscopic Surgery, Brisbane">
            <a:extLst>
              <a:ext uri="{FF2B5EF4-FFF2-40B4-BE49-F238E27FC236}">
                <a16:creationId xmlns:a16="http://schemas.microsoft.com/office/drawing/2014/main" id="{45AFFE8C-718D-48B8-864F-F7FFD1363C7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752" y="434201"/>
            <a:ext cx="2499691" cy="166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effective is the pill?">
            <a:extLst>
              <a:ext uri="{FF2B5EF4-FFF2-40B4-BE49-F238E27FC236}">
                <a16:creationId xmlns:a16="http://schemas.microsoft.com/office/drawing/2014/main" id="{43FFDF32-098C-4F9A-AB67-F8AA52950CFC}"/>
              </a:ext>
            </a:extLst>
          </p:cNvPr>
          <p:cNvPicPr>
            <a:picLocks noChangeAspect="1" noChangeArrowheads="1"/>
          </p:cNvPicPr>
          <p:nvPr/>
        </p:nvPicPr>
        <p:blipFill rotWithShape="1">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l="8141" t="27010" r="8141" b="28494"/>
          <a:stretch/>
        </p:blipFill>
        <p:spPr bwMode="auto">
          <a:xfrm>
            <a:off x="6367338" y="506889"/>
            <a:ext cx="2782956" cy="9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circle(in)">
                                      <p:cBhvr>
                                        <p:cTn id="36" dur="20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ircle(in)">
                                      <p:cBhvr>
                                        <p:cTn id="41" dur="20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 calcmode="lin" valueType="num">
                                      <p:cBhvr additive="base">
                                        <p:cTn id="5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 calcmode="lin" valueType="num">
                                      <p:cBhvr additive="base">
                                        <p:cTn id="6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additive="base">
                                        <p:cTn id="7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5">
                                            <p:txEl>
                                              <p:pRg st="3" end="3"/>
                                            </p:txEl>
                                          </p:spTgt>
                                        </p:tgtEl>
                                        <p:attrNameLst>
                                          <p:attrName>style.visibility</p:attrName>
                                        </p:attrNameLst>
                                      </p:cBhvr>
                                      <p:to>
                                        <p:strVal val="visible"/>
                                      </p:to>
                                    </p:set>
                                    <p:anim calcmode="lin" valueType="num">
                                      <p:cBhvr additive="base">
                                        <p:cTn id="7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Combined pill</a:t>
            </a:r>
          </a:p>
        </p:txBody>
      </p:sp>
      <p:graphicFrame>
        <p:nvGraphicFramePr>
          <p:cNvPr id="3" name="Table 2"/>
          <p:cNvGraphicFramePr>
            <a:graphicFrameLocks noGrp="1"/>
          </p:cNvGraphicFramePr>
          <p:nvPr>
            <p:extLst>
              <p:ext uri="{D42A27DB-BD31-4B8C-83A1-F6EECF244321}">
                <p14:modId xmlns:p14="http://schemas.microsoft.com/office/powerpoint/2010/main" val="2774682147"/>
              </p:ext>
            </p:extLst>
          </p:nvPr>
        </p:nvGraphicFramePr>
        <p:xfrm>
          <a:off x="886690" y="1855125"/>
          <a:ext cx="10566402" cy="4458191"/>
        </p:xfrm>
        <a:graphic>
          <a:graphicData uri="http://schemas.openxmlformats.org/drawingml/2006/table">
            <a:tbl>
              <a:tblPr firstRow="1" bandRow="1">
                <a:tableStyleId>{5C22544A-7EE6-4342-B048-85BDC9FD1C3A}</a:tableStyleId>
              </a:tblPr>
              <a:tblGrid>
                <a:gridCol w="5283201">
                  <a:extLst>
                    <a:ext uri="{9D8B030D-6E8A-4147-A177-3AD203B41FA5}">
                      <a16:colId xmlns:a16="http://schemas.microsoft.com/office/drawing/2014/main" val="1909550347"/>
                    </a:ext>
                  </a:extLst>
                </a:gridCol>
                <a:gridCol w="5283201">
                  <a:extLst>
                    <a:ext uri="{9D8B030D-6E8A-4147-A177-3AD203B41FA5}">
                      <a16:colId xmlns:a16="http://schemas.microsoft.com/office/drawing/2014/main" val="202827168"/>
                    </a:ext>
                  </a:extLst>
                </a:gridCol>
              </a:tblGrid>
              <a:tr h="517197">
                <a:tc>
                  <a:txBody>
                    <a:bodyPr/>
                    <a:lstStyle/>
                    <a:p>
                      <a:pPr algn="ctr"/>
                      <a:r>
                        <a:rPr lang="en-GB" sz="2000" dirty="0"/>
                        <a:t>Advantages</a:t>
                      </a:r>
                    </a:p>
                  </a:txBody>
                  <a:tcPr/>
                </a:tc>
                <a:tc>
                  <a:txBody>
                    <a:bodyPr/>
                    <a:lstStyle/>
                    <a:p>
                      <a:pPr algn="ctr"/>
                      <a:r>
                        <a:rPr lang="en-GB" sz="2000" dirty="0"/>
                        <a:t>Disadvantages</a:t>
                      </a:r>
                    </a:p>
                  </a:txBody>
                  <a:tcPr/>
                </a:tc>
                <a:extLst>
                  <a:ext uri="{0D108BD9-81ED-4DB2-BD59-A6C34878D82A}">
                    <a16:rowId xmlns:a16="http://schemas.microsoft.com/office/drawing/2014/main" val="270735280"/>
                  </a:ext>
                </a:extLst>
              </a:tr>
              <a:tr h="1000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solidFill>
                            <a:srgbClr val="006600"/>
                          </a:solidFill>
                        </a:rPr>
                        <a:t>Can help regulate periods and make bleeding lighter and less painful. </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May not be as effective if not taken around the same time each day or if the individual experiences vomiting or diarrhoea. </a:t>
                      </a:r>
                    </a:p>
                  </a:txBody>
                  <a:tcPr/>
                </a:tc>
                <a:extLst>
                  <a:ext uri="{0D108BD9-81ED-4DB2-BD59-A6C34878D82A}">
                    <a16:rowId xmlns:a16="http://schemas.microsoft.com/office/drawing/2014/main" val="3543179911"/>
                  </a:ext>
                </a:extLst>
              </a:tr>
              <a:tr h="1047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It reduces the risk of cancer in the ovaries, uterus and colon, and can sometimes reduce acne. </a:t>
                      </a:r>
                    </a:p>
                  </a:txBody>
                  <a:tcPr/>
                </a:tc>
                <a:tc>
                  <a:txBody>
                    <a:bodyPr/>
                    <a:lstStyle/>
                    <a:p>
                      <a:r>
                        <a:rPr lang="en-GB" sz="2000" dirty="0">
                          <a:solidFill>
                            <a:srgbClr val="006600"/>
                          </a:solidFill>
                        </a:rPr>
                        <a:t>It can cause side effects such as weight gain, headaches, mood swings or depression,</a:t>
                      </a:r>
                      <a:r>
                        <a:rPr lang="en-GB" sz="2000" baseline="0" dirty="0">
                          <a:solidFill>
                            <a:srgbClr val="006600"/>
                          </a:solidFill>
                        </a:rPr>
                        <a:t> raised blood pressure and blood clots.</a:t>
                      </a:r>
                      <a:endParaRPr lang="en-GB" sz="2000" dirty="0"/>
                    </a:p>
                  </a:txBody>
                  <a:tcPr/>
                </a:tc>
                <a:extLst>
                  <a:ext uri="{0D108BD9-81ED-4DB2-BD59-A6C34878D82A}">
                    <a16:rowId xmlns:a16="http://schemas.microsoft.com/office/drawing/2014/main" val="4158544325"/>
                  </a:ext>
                </a:extLst>
              </a:tr>
              <a:tr h="1370291">
                <a:tc>
                  <a:txBody>
                    <a:bodyPr/>
                    <a:lstStyle/>
                    <a:p>
                      <a:r>
                        <a:rPr lang="en-GB" sz="2000" dirty="0">
                          <a:solidFill>
                            <a:srgbClr val="006600"/>
                          </a:solidFill>
                        </a:rPr>
                        <a:t>Does</a:t>
                      </a:r>
                      <a:r>
                        <a:rPr lang="en-GB" sz="2000" baseline="0" dirty="0">
                          <a:solidFill>
                            <a:srgbClr val="006600"/>
                          </a:solidFill>
                        </a:rPr>
                        <a:t> not interrupt sex and gives the user control over their own contraception (may provide reassurance).</a:t>
                      </a:r>
                      <a:endParaRPr lang="en-GB" sz="2000" dirty="0"/>
                    </a:p>
                  </a:txBody>
                  <a:tcPr/>
                </a:tc>
                <a:tc>
                  <a:txBody>
                    <a:bodyPr/>
                    <a:lstStyle/>
                    <a:p>
                      <a:r>
                        <a:rPr lang="en-GB" sz="2000" dirty="0">
                          <a:solidFill>
                            <a:srgbClr val="006600"/>
                          </a:solidFill>
                        </a:rPr>
                        <a:t>Advised</a:t>
                      </a:r>
                      <a:r>
                        <a:rPr lang="en-GB" sz="2000" baseline="0" dirty="0">
                          <a:solidFill>
                            <a:srgbClr val="006600"/>
                          </a:solidFill>
                        </a:rPr>
                        <a:t> not to be taken by women who are breastfeeding or who are at risk of blood clots, until at least 6 weeks after giving birth (otherwise can be taken 3 weeks after birth).</a:t>
                      </a:r>
                      <a:endParaRPr lang="en-GB" sz="2000" dirty="0"/>
                    </a:p>
                  </a:txBody>
                  <a:tcPr/>
                </a:tc>
                <a:extLst>
                  <a:ext uri="{0D108BD9-81ED-4DB2-BD59-A6C34878D82A}">
                    <a16:rowId xmlns:a16="http://schemas.microsoft.com/office/drawing/2014/main" val="1418212029"/>
                  </a:ext>
                </a:extLst>
              </a:tr>
              <a:tr h="517197">
                <a:tc>
                  <a:txBody>
                    <a:bodyPr/>
                    <a:lstStyle/>
                    <a:p>
                      <a:r>
                        <a:rPr lang="en-GB" sz="2000" dirty="0">
                          <a:solidFill>
                            <a:srgbClr val="006600"/>
                          </a:solidFill>
                        </a:rPr>
                        <a:t>99</a:t>
                      </a:r>
                      <a:r>
                        <a:rPr lang="en-GB" sz="2000" baseline="0" dirty="0">
                          <a:solidFill>
                            <a:srgbClr val="006600"/>
                          </a:solidFill>
                        </a:rPr>
                        <a:t>% effective when taken correctly.</a:t>
                      </a:r>
                      <a:endParaRPr lang="en-GB" sz="2000" dirty="0"/>
                    </a:p>
                  </a:txBody>
                  <a:tcPr/>
                </a:tc>
                <a:tc>
                  <a:txBody>
                    <a:bodyPr/>
                    <a:lstStyle/>
                    <a:p>
                      <a:r>
                        <a:rPr lang="en-GB" sz="2000" dirty="0">
                          <a:solidFill>
                            <a:srgbClr val="006600"/>
                          </a:solidFill>
                        </a:rPr>
                        <a:t>Does</a:t>
                      </a:r>
                      <a:r>
                        <a:rPr lang="en-GB" sz="2000" baseline="0" dirty="0">
                          <a:solidFill>
                            <a:srgbClr val="006600"/>
                          </a:solidFill>
                        </a:rPr>
                        <a:t> not protect against STI’s.</a:t>
                      </a:r>
                      <a:endParaRPr lang="en-GB" sz="2000" dirty="0"/>
                    </a:p>
                  </a:txBody>
                  <a:tcPr/>
                </a:tc>
                <a:extLst>
                  <a:ext uri="{0D108BD9-81ED-4DB2-BD59-A6C34878D82A}">
                    <a16:rowId xmlns:a16="http://schemas.microsoft.com/office/drawing/2014/main" val="899185669"/>
                  </a:ext>
                </a:extLst>
              </a:tr>
            </a:tbl>
          </a:graphicData>
        </a:graphic>
      </p:graphicFrame>
    </p:spTree>
    <p:extLst>
      <p:ext uri="{BB962C8B-B14F-4D97-AF65-F5344CB8AC3E}">
        <p14:creationId xmlns:p14="http://schemas.microsoft.com/office/powerpoint/2010/main" val="201894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Progestogen-only pill</a:t>
            </a:r>
          </a:p>
        </p:txBody>
      </p:sp>
      <p:graphicFrame>
        <p:nvGraphicFramePr>
          <p:cNvPr id="3" name="Table 2"/>
          <p:cNvGraphicFramePr>
            <a:graphicFrameLocks noGrp="1"/>
          </p:cNvGraphicFramePr>
          <p:nvPr>
            <p:extLst>
              <p:ext uri="{D42A27DB-BD31-4B8C-83A1-F6EECF244321}">
                <p14:modId xmlns:p14="http://schemas.microsoft.com/office/powerpoint/2010/main" val="3650557859"/>
              </p:ext>
            </p:extLst>
          </p:nvPr>
        </p:nvGraphicFramePr>
        <p:xfrm>
          <a:off x="886690" y="1855125"/>
          <a:ext cx="10566402" cy="3215599"/>
        </p:xfrm>
        <a:graphic>
          <a:graphicData uri="http://schemas.openxmlformats.org/drawingml/2006/table">
            <a:tbl>
              <a:tblPr firstRow="1" bandRow="1">
                <a:tableStyleId>{5C22544A-7EE6-4342-B048-85BDC9FD1C3A}</a:tableStyleId>
              </a:tblPr>
              <a:tblGrid>
                <a:gridCol w="5283201">
                  <a:extLst>
                    <a:ext uri="{9D8B030D-6E8A-4147-A177-3AD203B41FA5}">
                      <a16:colId xmlns:a16="http://schemas.microsoft.com/office/drawing/2014/main" val="1909550347"/>
                    </a:ext>
                  </a:extLst>
                </a:gridCol>
                <a:gridCol w="5283201">
                  <a:extLst>
                    <a:ext uri="{9D8B030D-6E8A-4147-A177-3AD203B41FA5}">
                      <a16:colId xmlns:a16="http://schemas.microsoft.com/office/drawing/2014/main" val="202827168"/>
                    </a:ext>
                  </a:extLst>
                </a:gridCol>
              </a:tblGrid>
              <a:tr h="517197">
                <a:tc>
                  <a:txBody>
                    <a:bodyPr/>
                    <a:lstStyle/>
                    <a:p>
                      <a:pPr algn="ctr"/>
                      <a:r>
                        <a:rPr lang="en-GB" sz="2000" dirty="0"/>
                        <a:t>Advantages</a:t>
                      </a:r>
                    </a:p>
                  </a:txBody>
                  <a:tcPr/>
                </a:tc>
                <a:tc>
                  <a:txBody>
                    <a:bodyPr/>
                    <a:lstStyle/>
                    <a:p>
                      <a:pPr algn="ctr"/>
                      <a:r>
                        <a:rPr lang="en-GB" sz="2000" dirty="0"/>
                        <a:t>Disadvantages</a:t>
                      </a:r>
                    </a:p>
                  </a:txBody>
                  <a:tcPr/>
                </a:tc>
                <a:extLst>
                  <a:ext uri="{0D108BD9-81ED-4DB2-BD59-A6C34878D82A}">
                    <a16:rowId xmlns:a16="http://schemas.microsoft.com/office/drawing/2014/main" val="270735280"/>
                  </a:ext>
                </a:extLst>
              </a:tr>
              <a:tr h="1000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Does</a:t>
                      </a:r>
                      <a:r>
                        <a:rPr lang="en-GB" sz="2000" baseline="0" dirty="0">
                          <a:solidFill>
                            <a:srgbClr val="006600"/>
                          </a:solidFill>
                        </a:rPr>
                        <a:t> not interrupt sex and gives the user control over their own contraception (may provide reassurance).</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Individual needs to remember</a:t>
                      </a:r>
                      <a:r>
                        <a:rPr lang="en-GB" sz="2000" baseline="0" dirty="0">
                          <a:solidFill>
                            <a:srgbClr val="006600"/>
                          </a:solidFill>
                        </a:rPr>
                        <a:t> to take the pill every day and within a specified three-hour period of time.</a:t>
                      </a:r>
                      <a:endParaRPr lang="en-GB" sz="2000" dirty="0">
                        <a:solidFill>
                          <a:srgbClr val="006600"/>
                        </a:solidFill>
                      </a:endParaRPr>
                    </a:p>
                  </a:txBody>
                  <a:tcPr/>
                </a:tc>
                <a:extLst>
                  <a:ext uri="{0D108BD9-81ED-4DB2-BD59-A6C34878D82A}">
                    <a16:rowId xmlns:a16="http://schemas.microsoft.com/office/drawing/2014/main" val="3543179911"/>
                  </a:ext>
                </a:extLst>
              </a:tr>
              <a:tr h="741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solidFill>
                            <a:srgbClr val="006600"/>
                          </a:solidFill>
                        </a:rPr>
                        <a:t>Women who cannot take oestrogen</a:t>
                      </a:r>
                      <a:r>
                        <a:rPr lang="en-GB" sz="2000" i="0" baseline="0" dirty="0">
                          <a:solidFill>
                            <a:srgbClr val="006600"/>
                          </a:solidFill>
                        </a:rPr>
                        <a:t> may be able to take this pill.</a:t>
                      </a:r>
                      <a:endParaRPr lang="en-GB" sz="2000" i="0" dirty="0">
                        <a:solidFill>
                          <a:srgbClr val="006600"/>
                        </a:solidFill>
                      </a:endParaRPr>
                    </a:p>
                  </a:txBody>
                  <a:tcPr/>
                </a:tc>
                <a:tc>
                  <a:txBody>
                    <a:bodyPr/>
                    <a:lstStyle/>
                    <a:p>
                      <a:r>
                        <a:rPr lang="en-GB" sz="2000" dirty="0">
                          <a:solidFill>
                            <a:srgbClr val="006600"/>
                          </a:solidFill>
                        </a:rPr>
                        <a:t>Side</a:t>
                      </a:r>
                      <a:r>
                        <a:rPr lang="en-GB" sz="2000" baseline="0" dirty="0">
                          <a:solidFill>
                            <a:srgbClr val="006600"/>
                          </a:solidFill>
                        </a:rPr>
                        <a:t> effects can include spot-prone skin, tender breasts and periods may be irregular.</a:t>
                      </a:r>
                      <a:endParaRPr lang="en-GB" sz="2000" dirty="0"/>
                    </a:p>
                  </a:txBody>
                  <a:tcPr/>
                </a:tc>
                <a:extLst>
                  <a:ext uri="{0D108BD9-81ED-4DB2-BD59-A6C34878D82A}">
                    <a16:rowId xmlns:a16="http://schemas.microsoft.com/office/drawing/2014/main" val="4158544325"/>
                  </a:ext>
                </a:extLst>
              </a:tr>
              <a:tr h="434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Can</a:t>
                      </a:r>
                      <a:r>
                        <a:rPr lang="en-GB" sz="2000" baseline="0" dirty="0">
                          <a:solidFill>
                            <a:srgbClr val="006600"/>
                          </a:solidFill>
                        </a:rPr>
                        <a:t> be used immediately after giving birth.</a:t>
                      </a:r>
                      <a:endParaRPr lang="en-GB" sz="2000" dirty="0"/>
                    </a:p>
                  </a:txBody>
                  <a:tcPr/>
                </a:tc>
                <a:tc>
                  <a:txBody>
                    <a:bodyPr/>
                    <a:lstStyle/>
                    <a:p>
                      <a:endParaRPr lang="en-GB" sz="2000" dirty="0"/>
                    </a:p>
                  </a:txBody>
                  <a:tcPr/>
                </a:tc>
                <a:extLst>
                  <a:ext uri="{0D108BD9-81ED-4DB2-BD59-A6C34878D82A}">
                    <a16:rowId xmlns:a16="http://schemas.microsoft.com/office/drawing/2014/main" val="1418212029"/>
                  </a:ext>
                </a:extLst>
              </a:tr>
              <a:tr h="517197">
                <a:tc>
                  <a:txBody>
                    <a:bodyPr/>
                    <a:lstStyle/>
                    <a:p>
                      <a:r>
                        <a:rPr lang="en-GB" sz="2000" dirty="0">
                          <a:solidFill>
                            <a:srgbClr val="006600"/>
                          </a:solidFill>
                        </a:rPr>
                        <a:t>99</a:t>
                      </a:r>
                      <a:r>
                        <a:rPr lang="en-GB" sz="2000" baseline="0" dirty="0">
                          <a:solidFill>
                            <a:srgbClr val="006600"/>
                          </a:solidFill>
                        </a:rPr>
                        <a:t>% effective when taken correctly.</a:t>
                      </a:r>
                      <a:endParaRPr lang="en-GB" sz="2000" dirty="0"/>
                    </a:p>
                  </a:txBody>
                  <a:tcPr/>
                </a:tc>
                <a:tc>
                  <a:txBody>
                    <a:bodyPr/>
                    <a:lstStyle/>
                    <a:p>
                      <a:r>
                        <a:rPr lang="en-GB" sz="2000" dirty="0">
                          <a:solidFill>
                            <a:srgbClr val="006600"/>
                          </a:solidFill>
                        </a:rPr>
                        <a:t>Does</a:t>
                      </a:r>
                      <a:r>
                        <a:rPr lang="en-GB" sz="2000" baseline="0" dirty="0">
                          <a:solidFill>
                            <a:srgbClr val="006600"/>
                          </a:solidFill>
                        </a:rPr>
                        <a:t> not protect against STI’s.</a:t>
                      </a:r>
                      <a:endParaRPr lang="en-GB" sz="2000" dirty="0"/>
                    </a:p>
                  </a:txBody>
                  <a:tcPr/>
                </a:tc>
                <a:extLst>
                  <a:ext uri="{0D108BD9-81ED-4DB2-BD59-A6C34878D82A}">
                    <a16:rowId xmlns:a16="http://schemas.microsoft.com/office/drawing/2014/main" val="899185669"/>
                  </a:ext>
                </a:extLst>
              </a:tr>
            </a:tbl>
          </a:graphicData>
        </a:graphic>
      </p:graphicFrame>
    </p:spTree>
    <p:extLst>
      <p:ext uri="{BB962C8B-B14F-4D97-AF65-F5344CB8AC3E}">
        <p14:creationId xmlns:p14="http://schemas.microsoft.com/office/powerpoint/2010/main" val="568109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25D4-0BDD-48AA-A04D-DE1EF990E98C}"/>
              </a:ext>
            </a:extLst>
          </p:cNvPr>
          <p:cNvSpPr>
            <a:spLocks noGrp="1"/>
          </p:cNvSpPr>
          <p:nvPr>
            <p:ph type="title"/>
          </p:nvPr>
        </p:nvSpPr>
        <p:spPr/>
        <p:txBody>
          <a:bodyPr/>
          <a:lstStyle/>
          <a:p>
            <a:r>
              <a:rPr lang="en-GB" b="1" dirty="0"/>
              <a:t>Contraceptive injection</a:t>
            </a:r>
          </a:p>
        </p:txBody>
      </p:sp>
      <p:sp>
        <p:nvSpPr>
          <p:cNvPr id="3" name="Content Placeholder 2">
            <a:extLst>
              <a:ext uri="{FF2B5EF4-FFF2-40B4-BE49-F238E27FC236}">
                <a16:creationId xmlns:a16="http://schemas.microsoft.com/office/drawing/2014/main" id="{2666A634-5100-4C88-8865-A81F7264FA2D}"/>
              </a:ext>
            </a:extLst>
          </p:cNvPr>
          <p:cNvSpPr>
            <a:spLocks noGrp="1"/>
          </p:cNvSpPr>
          <p:nvPr>
            <p:ph idx="1"/>
          </p:nvPr>
        </p:nvSpPr>
        <p:spPr>
          <a:xfrm>
            <a:off x="1144324" y="2520142"/>
            <a:ext cx="9872871" cy="3374666"/>
          </a:xfrm>
        </p:spPr>
        <p:txBody>
          <a:bodyPr>
            <a:normAutofit lnSpcReduction="10000"/>
          </a:bodyPr>
          <a:lstStyle/>
          <a:p>
            <a:pPr algn="l">
              <a:buClr>
                <a:srgbClr val="006600"/>
              </a:buClr>
              <a:buSzPct val="100000"/>
              <a:buFont typeface="Wingdings" panose="05000000000000000000" pitchFamily="2" charset="2"/>
              <a:buChar char="Ø"/>
            </a:pPr>
            <a:r>
              <a:rPr lang="en-GB" b="0" i="0" dirty="0">
                <a:effectLst/>
              </a:rPr>
              <a:t>The contraceptive injection steadily releases the hormone progestogen into the bloodstream, which prevents the release of an egg each month (ovulation).</a:t>
            </a:r>
          </a:p>
          <a:p>
            <a:pPr marL="45720" indent="0" algn="l">
              <a:buClr>
                <a:srgbClr val="006600"/>
              </a:buClr>
              <a:buSzPct val="100000"/>
              <a:buNone/>
            </a:pPr>
            <a:endParaRPr lang="en-GB" sz="100" b="0" i="0" dirty="0">
              <a:effectLst/>
            </a:endParaRPr>
          </a:p>
          <a:p>
            <a:pPr algn="l">
              <a:buClr>
                <a:srgbClr val="006600"/>
              </a:buClr>
              <a:buSzPct val="100000"/>
              <a:buFont typeface="Wingdings" panose="05000000000000000000" pitchFamily="2" charset="2"/>
              <a:buChar char="Ø"/>
            </a:pPr>
            <a:r>
              <a:rPr lang="en-GB" b="0" i="0" dirty="0">
                <a:effectLst/>
              </a:rPr>
              <a:t>It also thickens the cervical mucus, which makes it difficult for sperm to move through the cervix, and thins the lining of the womb so a fertilised egg is less likely to implant itself.</a:t>
            </a:r>
          </a:p>
          <a:p>
            <a:pPr marL="45720" indent="0" algn="l">
              <a:buClr>
                <a:srgbClr val="006600"/>
              </a:buClr>
              <a:buSzPct val="100000"/>
              <a:buNone/>
            </a:pPr>
            <a:endParaRPr lang="en-GB" sz="100" b="0" i="0" dirty="0">
              <a:effectLst/>
            </a:endParaRPr>
          </a:p>
          <a:p>
            <a:pPr>
              <a:buClr>
                <a:srgbClr val="006600"/>
              </a:buClr>
              <a:buSzPct val="100000"/>
              <a:buFont typeface="Wingdings" panose="05000000000000000000" pitchFamily="2" charset="2"/>
              <a:buChar char="Ø"/>
            </a:pPr>
            <a:r>
              <a:rPr lang="en-GB" dirty="0"/>
              <a:t>Injections are usually administered every 12 weeks, into the bottom, but can also be given in the arm. Some injections can be administered into the abdomen or thigh and the individual would learn to do this themselves.</a:t>
            </a:r>
          </a:p>
        </p:txBody>
      </p:sp>
      <p:pic>
        <p:nvPicPr>
          <p:cNvPr id="1026" name="Picture 2" descr="Depo-Provera Contraceptive Injection 150mg Prefilled Syringe|OBGYN Supply">
            <a:extLst>
              <a:ext uri="{FF2B5EF4-FFF2-40B4-BE49-F238E27FC236}">
                <a16:creationId xmlns:a16="http://schemas.microsoft.com/office/drawing/2014/main" id="{648B868E-397E-44D9-87DC-F86B4F1CACD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4" t="7724" r="1517" b="2931"/>
          <a:stretch/>
        </p:blipFill>
        <p:spPr bwMode="auto">
          <a:xfrm>
            <a:off x="7306587" y="625194"/>
            <a:ext cx="3710608" cy="161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circle(in)">
                                      <p:cBhvr>
                                        <p:cTn id="3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350390999"/>
              </p:ext>
            </p:extLst>
          </p:nvPr>
        </p:nvGraphicFramePr>
        <p:xfrm>
          <a:off x="572455" y="1676404"/>
          <a:ext cx="11065564" cy="4374641"/>
        </p:xfrm>
        <a:graphic>
          <a:graphicData uri="http://schemas.openxmlformats.org/drawingml/2006/table">
            <a:tbl>
              <a:tblPr firstRow="1" bandRow="1">
                <a:tableStyleId>{5C22544A-7EE6-4342-B048-85BDC9FD1C3A}</a:tableStyleId>
              </a:tblPr>
              <a:tblGrid>
                <a:gridCol w="4692595">
                  <a:extLst>
                    <a:ext uri="{9D8B030D-6E8A-4147-A177-3AD203B41FA5}">
                      <a16:colId xmlns:a16="http://schemas.microsoft.com/office/drawing/2014/main" val="97946466"/>
                    </a:ext>
                  </a:extLst>
                </a:gridCol>
                <a:gridCol w="6372969">
                  <a:extLst>
                    <a:ext uri="{9D8B030D-6E8A-4147-A177-3AD203B41FA5}">
                      <a16:colId xmlns:a16="http://schemas.microsoft.com/office/drawing/2014/main" val="2415417451"/>
                    </a:ext>
                  </a:extLst>
                </a:gridCol>
              </a:tblGrid>
              <a:tr h="426612">
                <a:tc>
                  <a:txBody>
                    <a:bodyPr/>
                    <a:lstStyle/>
                    <a:p>
                      <a:pPr algn="ctr"/>
                      <a:r>
                        <a:rPr lang="en-GB" sz="2000" dirty="0"/>
                        <a:t>Advantages</a:t>
                      </a:r>
                    </a:p>
                  </a:txBody>
                  <a:tcPr/>
                </a:tc>
                <a:tc>
                  <a:txBody>
                    <a:bodyPr/>
                    <a:lstStyle/>
                    <a:p>
                      <a:pPr algn="ctr"/>
                      <a:r>
                        <a:rPr lang="en-GB" sz="2000" dirty="0"/>
                        <a:t>Disadvantages</a:t>
                      </a:r>
                    </a:p>
                  </a:txBody>
                  <a:tcPr/>
                </a:tc>
                <a:extLst>
                  <a:ext uri="{0D108BD9-81ED-4DB2-BD59-A6C34878D82A}">
                    <a16:rowId xmlns:a16="http://schemas.microsoft.com/office/drawing/2014/main" val="1501054716"/>
                  </a:ext>
                </a:extLst>
              </a:tr>
              <a:tr h="1076515">
                <a:tc>
                  <a:txBody>
                    <a:bodyPr/>
                    <a:lstStyle/>
                    <a:p>
                      <a:r>
                        <a:rPr lang="en-GB" sz="2000" i="0" dirty="0">
                          <a:solidFill>
                            <a:srgbClr val="006600"/>
                          </a:solidFill>
                        </a:rPr>
                        <a:t>It is more than 99% effective.</a:t>
                      </a:r>
                    </a:p>
                  </a:txBody>
                  <a:tcPr/>
                </a:tc>
                <a:tc>
                  <a:txBody>
                    <a:bodyPr/>
                    <a:lstStyle/>
                    <a:p>
                      <a:r>
                        <a:rPr lang="en-GB" sz="2000" dirty="0">
                          <a:solidFill>
                            <a:srgbClr val="006600"/>
                          </a:solidFill>
                        </a:rPr>
                        <a:t>It can take up to one year for fertility to return to normal after the injection wears off so it may not be suitable for women who plan to have a baby in the near future. </a:t>
                      </a:r>
                    </a:p>
                  </a:txBody>
                  <a:tcPr/>
                </a:tc>
                <a:extLst>
                  <a:ext uri="{0D108BD9-81ED-4DB2-BD59-A6C34878D82A}">
                    <a16:rowId xmlns:a16="http://schemas.microsoft.com/office/drawing/2014/main" val="1992594170"/>
                  </a:ext>
                </a:extLst>
              </a:tr>
              <a:tr h="1364760">
                <a:tc>
                  <a:txBody>
                    <a:bodyPr/>
                    <a:lstStyle/>
                    <a:p>
                      <a:r>
                        <a:rPr lang="en-GB" sz="2000" dirty="0">
                          <a:solidFill>
                            <a:srgbClr val="006600"/>
                          </a:solidFill>
                        </a:rPr>
                        <a:t>There is no responsibility of remembering to take contraception each day, at the same time.</a:t>
                      </a:r>
                    </a:p>
                  </a:txBody>
                  <a:tcPr/>
                </a:tc>
                <a:tc>
                  <a:txBody>
                    <a:bodyPr/>
                    <a:lstStyle/>
                    <a:p>
                      <a:r>
                        <a:rPr lang="en-GB" sz="2000" dirty="0">
                          <a:solidFill>
                            <a:srgbClr val="006600"/>
                          </a:solidFill>
                        </a:rPr>
                        <a:t>Individuals must remember to take a repeat injection before their previous injection expires and becomes ineffective. Appointments should be booked in advance to avoid delays around this. </a:t>
                      </a:r>
                    </a:p>
                  </a:txBody>
                  <a:tcPr/>
                </a:tc>
                <a:extLst>
                  <a:ext uri="{0D108BD9-81ED-4DB2-BD59-A6C34878D82A}">
                    <a16:rowId xmlns:a16="http://schemas.microsoft.com/office/drawing/2014/main" val="2632004102"/>
                  </a:ext>
                </a:extLst>
              </a:tr>
              <a:tr h="805714">
                <a:tc>
                  <a:txBody>
                    <a:bodyPr/>
                    <a:lstStyle/>
                    <a:p>
                      <a:r>
                        <a:rPr lang="en-GB" sz="2000" dirty="0">
                          <a:solidFill>
                            <a:srgbClr val="006600"/>
                          </a:solidFill>
                        </a:rPr>
                        <a:t>It</a:t>
                      </a:r>
                      <a:r>
                        <a:rPr lang="en-GB" sz="2000" baseline="0" dirty="0">
                          <a:solidFill>
                            <a:srgbClr val="006600"/>
                          </a:solidFill>
                        </a:rPr>
                        <a:t> can protect against some cancers and infections.</a:t>
                      </a:r>
                      <a:endParaRPr lang="en-GB" sz="20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Side effects can include weight gain, headaches, mood swings, breast tenderness and irregular periods.</a:t>
                      </a:r>
                    </a:p>
                  </a:txBody>
                  <a:tcPr/>
                </a:tc>
                <a:extLst>
                  <a:ext uri="{0D108BD9-81ED-4DB2-BD59-A6C34878D82A}">
                    <a16:rowId xmlns:a16="http://schemas.microsoft.com/office/drawing/2014/main" val="2212499891"/>
                  </a:ext>
                </a:extLst>
              </a:tr>
              <a:tr h="634868">
                <a:tc>
                  <a:txBody>
                    <a:bodyPr/>
                    <a:lstStyle/>
                    <a:p>
                      <a:r>
                        <a:rPr lang="en-GB" sz="2000" dirty="0">
                          <a:solidFill>
                            <a:srgbClr val="006600"/>
                          </a:solidFill>
                        </a:rPr>
                        <a:t>Can</a:t>
                      </a:r>
                      <a:r>
                        <a:rPr lang="en-GB" sz="2000" baseline="0" dirty="0">
                          <a:solidFill>
                            <a:srgbClr val="006600"/>
                          </a:solidFill>
                        </a:rPr>
                        <a:t> be used immediately after birth.</a:t>
                      </a:r>
                      <a:endParaRPr lang="en-GB" sz="20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It does not protect against STI’s so condoms may also be needed.</a:t>
                      </a:r>
                    </a:p>
                  </a:txBody>
                  <a:tcPr/>
                </a:tc>
                <a:extLst>
                  <a:ext uri="{0D108BD9-81ED-4DB2-BD59-A6C34878D82A}">
                    <a16:rowId xmlns:a16="http://schemas.microsoft.com/office/drawing/2014/main" val="3875919463"/>
                  </a:ext>
                </a:extLst>
              </a:tr>
            </a:tbl>
          </a:graphicData>
        </a:graphic>
      </p:graphicFrame>
      <p:sp>
        <p:nvSpPr>
          <p:cNvPr id="3" name="Title 1">
            <a:extLst>
              <a:ext uri="{FF2B5EF4-FFF2-40B4-BE49-F238E27FC236}">
                <a16:creationId xmlns:a16="http://schemas.microsoft.com/office/drawing/2014/main" id="{73AD25D4-0BDD-48AA-A04D-DE1EF990E98C}"/>
              </a:ext>
            </a:extLst>
          </p:cNvPr>
          <p:cNvSpPr txBox="1">
            <a:spLocks/>
          </p:cNvSpPr>
          <p:nvPr/>
        </p:nvSpPr>
        <p:spPr>
          <a:xfrm>
            <a:off x="572455" y="683488"/>
            <a:ext cx="9875520" cy="135636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dirty="0"/>
              <a:t>Contraceptive injection</a:t>
            </a:r>
          </a:p>
        </p:txBody>
      </p:sp>
    </p:spTree>
    <p:extLst>
      <p:ext uri="{BB962C8B-B14F-4D97-AF65-F5344CB8AC3E}">
        <p14:creationId xmlns:p14="http://schemas.microsoft.com/office/powerpoint/2010/main" val="17566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9C10-121F-4F4A-BD0A-7E4E647C6A38}"/>
              </a:ext>
            </a:extLst>
          </p:cNvPr>
          <p:cNvSpPr>
            <a:spLocks noGrp="1"/>
          </p:cNvSpPr>
          <p:nvPr>
            <p:ph type="title"/>
          </p:nvPr>
        </p:nvSpPr>
        <p:spPr>
          <a:xfrm>
            <a:off x="1143000" y="344560"/>
            <a:ext cx="9875520" cy="1356360"/>
          </a:xfrm>
        </p:spPr>
        <p:txBody>
          <a:bodyPr/>
          <a:lstStyle/>
          <a:p>
            <a:r>
              <a:rPr lang="en-GB" b="1" dirty="0"/>
              <a:t>Contraceptive implant</a:t>
            </a:r>
          </a:p>
        </p:txBody>
      </p:sp>
      <p:sp>
        <p:nvSpPr>
          <p:cNvPr id="3" name="Content Placeholder 2">
            <a:extLst>
              <a:ext uri="{FF2B5EF4-FFF2-40B4-BE49-F238E27FC236}">
                <a16:creationId xmlns:a16="http://schemas.microsoft.com/office/drawing/2014/main" id="{817AC1E0-128B-48D6-8854-1D72BE934D87}"/>
              </a:ext>
            </a:extLst>
          </p:cNvPr>
          <p:cNvSpPr>
            <a:spLocks noGrp="1"/>
          </p:cNvSpPr>
          <p:nvPr>
            <p:ph idx="1"/>
          </p:nvPr>
        </p:nvSpPr>
        <p:spPr>
          <a:xfrm>
            <a:off x="1143000" y="1792360"/>
            <a:ext cx="9872871" cy="4038600"/>
          </a:xfrm>
        </p:spPr>
        <p:txBody>
          <a:bodyPr/>
          <a:lstStyle/>
          <a:p>
            <a:pPr>
              <a:buClr>
                <a:srgbClr val="006600"/>
              </a:buClr>
              <a:buSzPct val="100000"/>
              <a:buFont typeface="Wingdings" panose="05000000000000000000" pitchFamily="2" charset="2"/>
              <a:buChar char="Ø"/>
            </a:pPr>
            <a:r>
              <a:rPr lang="en-GB" i="0" dirty="0">
                <a:effectLst/>
              </a:rPr>
              <a:t>The implant (Nexplanon) is a small flexible plastic tube that's placed under the skin in your upper arm by a doctor or nurse. </a:t>
            </a:r>
          </a:p>
          <a:p>
            <a:pPr>
              <a:buClr>
                <a:srgbClr val="006600"/>
              </a:buClr>
              <a:buSzPct val="100000"/>
              <a:buFont typeface="Wingdings" panose="05000000000000000000" pitchFamily="2" charset="2"/>
              <a:buChar char="Ø"/>
            </a:pPr>
            <a:r>
              <a:rPr lang="en-GB" dirty="0"/>
              <a:t>Local anaesthetic is used to numb the area when it is fitted and removed.</a:t>
            </a:r>
            <a:endParaRPr lang="en-GB" i="0" dirty="0">
              <a:effectLst/>
            </a:endParaRPr>
          </a:p>
          <a:p>
            <a:pPr>
              <a:buClr>
                <a:srgbClr val="006600"/>
              </a:buClr>
              <a:buSzPct val="100000"/>
              <a:buFont typeface="Wingdings" panose="05000000000000000000" pitchFamily="2" charset="2"/>
              <a:buChar char="Ø"/>
            </a:pPr>
            <a:r>
              <a:rPr lang="en-GB" i="0" dirty="0">
                <a:effectLst/>
              </a:rPr>
              <a:t>It releases the hormone progestogen into your bloodstream to prevent pregnancy and lasts for 3 years.</a:t>
            </a:r>
          </a:p>
          <a:p>
            <a:pPr>
              <a:buClr>
                <a:srgbClr val="006600"/>
              </a:buClr>
              <a:buSzPct val="100000"/>
              <a:buFont typeface="Wingdings" panose="05000000000000000000" pitchFamily="2" charset="2"/>
              <a:buChar char="Ø"/>
            </a:pPr>
            <a:r>
              <a:rPr lang="en-GB" dirty="0"/>
              <a:t>On removal, a tiny cut is made in the skin to gently pull the implant out.</a:t>
            </a:r>
          </a:p>
        </p:txBody>
      </p:sp>
      <p:pic>
        <p:nvPicPr>
          <p:cNvPr id="2050" name="Picture 2" descr="Birth Control Implant: Cost, Effectiveness, Side Effects, Removal">
            <a:extLst>
              <a:ext uri="{FF2B5EF4-FFF2-40B4-BE49-F238E27FC236}">
                <a16:creationId xmlns:a16="http://schemas.microsoft.com/office/drawing/2014/main" id="{F67F3382-5E91-43D9-8796-D7ABDB7FA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444" y="460678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traceptive Implant (the rod) | Body Talk">
            <a:extLst>
              <a:ext uri="{FF2B5EF4-FFF2-40B4-BE49-F238E27FC236}">
                <a16:creationId xmlns:a16="http://schemas.microsoft.com/office/drawing/2014/main" id="{AAA9E086-0D4E-478C-A562-2090A8FEA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231" y="4606785"/>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805;p88">
            <a:extLst>
              <a:ext uri="{FF2B5EF4-FFF2-40B4-BE49-F238E27FC236}">
                <a16:creationId xmlns:a16="http://schemas.microsoft.com/office/drawing/2014/main" id="{7E1977B0-952E-4904-88F0-A44A5F166E0C}"/>
              </a:ext>
            </a:extLst>
          </p:cNvPr>
          <p:cNvPicPr preferRelativeResize="0"/>
          <p:nvPr/>
        </p:nvPicPr>
        <p:blipFill rotWithShape="1">
          <a:blip r:embed="rId4">
            <a:alphaModFix/>
          </a:blip>
          <a:srcRect t="3105" b="7140"/>
          <a:stretch/>
        </p:blipFill>
        <p:spPr>
          <a:xfrm>
            <a:off x="7794144" y="4606785"/>
            <a:ext cx="3221727" cy="1847851"/>
          </a:xfrm>
          <a:prstGeom prst="rect">
            <a:avLst/>
          </a:prstGeom>
          <a:noFill/>
          <a:ln>
            <a:noFill/>
          </a:ln>
        </p:spPr>
      </p:pic>
    </p:spTree>
    <p:extLst>
      <p:ext uri="{BB962C8B-B14F-4D97-AF65-F5344CB8AC3E}">
        <p14:creationId xmlns:p14="http://schemas.microsoft.com/office/powerpoint/2010/main" val="225646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2494764213"/>
              </p:ext>
            </p:extLst>
          </p:nvPr>
        </p:nvGraphicFramePr>
        <p:xfrm>
          <a:off x="527276" y="1578018"/>
          <a:ext cx="11211339" cy="4661146"/>
        </p:xfrm>
        <a:graphic>
          <a:graphicData uri="http://schemas.openxmlformats.org/drawingml/2006/table">
            <a:tbl>
              <a:tblPr firstRow="1" bandRow="1">
                <a:tableStyleId>{5C22544A-7EE6-4342-B048-85BDC9FD1C3A}</a:tableStyleId>
              </a:tblPr>
              <a:tblGrid>
                <a:gridCol w="5605670">
                  <a:extLst>
                    <a:ext uri="{9D8B030D-6E8A-4147-A177-3AD203B41FA5}">
                      <a16:colId xmlns:a16="http://schemas.microsoft.com/office/drawing/2014/main" val="97946466"/>
                    </a:ext>
                  </a:extLst>
                </a:gridCol>
                <a:gridCol w="5605669">
                  <a:extLst>
                    <a:ext uri="{9D8B030D-6E8A-4147-A177-3AD203B41FA5}">
                      <a16:colId xmlns:a16="http://schemas.microsoft.com/office/drawing/2014/main" val="2415417451"/>
                    </a:ext>
                  </a:extLst>
                </a:gridCol>
              </a:tblGrid>
              <a:tr h="397580">
                <a:tc>
                  <a:txBody>
                    <a:bodyPr/>
                    <a:lstStyle/>
                    <a:p>
                      <a:pPr algn="ctr"/>
                      <a:r>
                        <a:rPr lang="en-GB" sz="2200" dirty="0"/>
                        <a:t>Advantages</a:t>
                      </a:r>
                    </a:p>
                  </a:txBody>
                  <a:tcPr/>
                </a:tc>
                <a:tc>
                  <a:txBody>
                    <a:bodyPr/>
                    <a:lstStyle/>
                    <a:p>
                      <a:pPr algn="ctr"/>
                      <a:r>
                        <a:rPr lang="en-GB" sz="2200" dirty="0"/>
                        <a:t>Disadvantages</a:t>
                      </a:r>
                    </a:p>
                  </a:txBody>
                  <a:tcPr/>
                </a:tc>
                <a:extLst>
                  <a:ext uri="{0D108BD9-81ED-4DB2-BD59-A6C34878D82A}">
                    <a16:rowId xmlns:a16="http://schemas.microsoft.com/office/drawing/2014/main" val="1501054716"/>
                  </a:ext>
                </a:extLst>
              </a:tr>
              <a:tr h="1003255">
                <a:tc>
                  <a:txBody>
                    <a:bodyPr/>
                    <a:lstStyle/>
                    <a:p>
                      <a:r>
                        <a:rPr lang="en-GB" sz="2200" i="0" dirty="0">
                          <a:solidFill>
                            <a:srgbClr val="006600"/>
                          </a:solidFill>
                        </a:rPr>
                        <a:t>99% effective at preventing pregnancy. </a:t>
                      </a:r>
                    </a:p>
                  </a:txBody>
                  <a:tcPr/>
                </a:tc>
                <a:tc>
                  <a:txBody>
                    <a:bodyPr/>
                    <a:lstStyle/>
                    <a:p>
                      <a:r>
                        <a:rPr lang="en-GB" sz="2200" dirty="0">
                          <a:solidFill>
                            <a:srgbClr val="006600"/>
                          </a:solidFill>
                        </a:rPr>
                        <a:t>A procedure involving local anaesthetic and a cut is involved for the fitting and removal of the implant.</a:t>
                      </a:r>
                    </a:p>
                  </a:txBody>
                  <a:tcPr/>
                </a:tc>
                <a:extLst>
                  <a:ext uri="{0D108BD9-81ED-4DB2-BD59-A6C34878D82A}">
                    <a16:rowId xmlns:a16="http://schemas.microsoft.com/office/drawing/2014/main" val="1992594170"/>
                  </a:ext>
                </a:extLst>
              </a:tr>
              <a:tr h="811951">
                <a:tc>
                  <a:txBody>
                    <a:bodyPr/>
                    <a:lstStyle/>
                    <a:p>
                      <a:r>
                        <a:rPr lang="en-GB" sz="2200" dirty="0">
                          <a:solidFill>
                            <a:srgbClr val="006600"/>
                          </a:solidFill>
                        </a:rPr>
                        <a:t>Lasts for 3 years and is still effective during episodes of sickness or diarrhoea.</a:t>
                      </a:r>
                    </a:p>
                  </a:txBody>
                  <a:tcPr/>
                </a:tc>
                <a:tc>
                  <a:txBody>
                    <a:bodyPr/>
                    <a:lstStyle/>
                    <a:p>
                      <a:r>
                        <a:rPr lang="en-GB" sz="2200" dirty="0">
                          <a:solidFill>
                            <a:srgbClr val="006600"/>
                          </a:solidFill>
                        </a:rPr>
                        <a:t>Side effects after it is inserted can include swelling,</a:t>
                      </a:r>
                      <a:r>
                        <a:rPr lang="en-GB" sz="2200" baseline="0" dirty="0">
                          <a:solidFill>
                            <a:srgbClr val="006600"/>
                          </a:solidFill>
                        </a:rPr>
                        <a:t> tenderness or bruising.</a:t>
                      </a:r>
                      <a:endParaRPr lang="en-GB" sz="2200" dirty="0">
                        <a:solidFill>
                          <a:srgbClr val="006600"/>
                        </a:solidFill>
                      </a:endParaRPr>
                    </a:p>
                  </a:txBody>
                  <a:tcPr/>
                </a:tc>
                <a:extLst>
                  <a:ext uri="{0D108BD9-81ED-4DB2-BD59-A6C34878D82A}">
                    <a16:rowId xmlns:a16="http://schemas.microsoft.com/office/drawing/2014/main" val="2632004102"/>
                  </a:ext>
                </a:extLst>
              </a:tr>
              <a:tr h="750882">
                <a:tc>
                  <a:txBody>
                    <a:bodyPr/>
                    <a:lstStyle/>
                    <a:p>
                      <a:r>
                        <a:rPr lang="en-GB" sz="2200" dirty="0">
                          <a:solidFill>
                            <a:srgbClr val="006600"/>
                          </a:solidFill>
                        </a:rPr>
                        <a:t>Fertility returns quickly once the implant has been removed</a:t>
                      </a:r>
                      <a:r>
                        <a:rPr lang="en-GB" sz="2200" baseline="0" dirty="0">
                          <a:solidFill>
                            <a:srgbClr val="006600"/>
                          </a:solidFill>
                        </a:rPr>
                        <a:t>.</a:t>
                      </a:r>
                      <a:endParaRPr lang="en-GB" sz="22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It does not protect against STI’s.</a:t>
                      </a:r>
                    </a:p>
                  </a:txBody>
                  <a:tcPr/>
                </a:tc>
                <a:extLst>
                  <a:ext uri="{0D108BD9-81ED-4DB2-BD59-A6C34878D82A}">
                    <a16:rowId xmlns:a16="http://schemas.microsoft.com/office/drawing/2014/main" val="2212499891"/>
                  </a:ext>
                </a:extLst>
              </a:tr>
              <a:tr h="801195">
                <a:tc>
                  <a:txBody>
                    <a:bodyPr/>
                    <a:lstStyle/>
                    <a:p>
                      <a:r>
                        <a:rPr lang="en-GB" sz="2200" dirty="0">
                          <a:solidFill>
                            <a:srgbClr val="006600"/>
                          </a:solidFill>
                        </a:rPr>
                        <a:t>It can be used immediately after giving birth.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Periods can become lighter or oppositely, irregular, heavier or longer.</a:t>
                      </a:r>
                    </a:p>
                  </a:txBody>
                  <a:tcPr/>
                </a:tc>
                <a:extLst>
                  <a:ext uri="{0D108BD9-81ED-4DB2-BD59-A6C34878D82A}">
                    <a16:rowId xmlns:a16="http://schemas.microsoft.com/office/drawing/2014/main" val="3875919463"/>
                  </a:ext>
                </a:extLst>
              </a:tr>
              <a:tr h="740506">
                <a:tc>
                  <a:txBody>
                    <a:bodyPr/>
                    <a:lstStyle/>
                    <a:p>
                      <a:r>
                        <a:rPr lang="en-GB" sz="2200" dirty="0">
                          <a:solidFill>
                            <a:srgbClr val="006600"/>
                          </a:solidFill>
                        </a:rPr>
                        <a:t>Removes pressure of remembering to take contraception</a:t>
                      </a:r>
                      <a:r>
                        <a:rPr lang="en-GB" sz="2200" baseline="0" dirty="0">
                          <a:solidFill>
                            <a:srgbClr val="006600"/>
                          </a:solidFill>
                        </a:rPr>
                        <a:t> each day.</a:t>
                      </a:r>
                      <a:endParaRPr lang="en-GB" sz="22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i="0" kern="1200" dirty="0">
                          <a:solidFill>
                            <a:srgbClr val="006600"/>
                          </a:solidFill>
                          <a:effectLst/>
                          <a:latin typeface="+mn-lt"/>
                          <a:ea typeface="+mn-ea"/>
                          <a:cs typeface="+mn-cs"/>
                        </a:rPr>
                        <a:t>Some medicines</a:t>
                      </a:r>
                      <a:r>
                        <a:rPr lang="en-GB" sz="2200" b="0" i="0" kern="1200" baseline="0" dirty="0">
                          <a:solidFill>
                            <a:srgbClr val="006600"/>
                          </a:solidFill>
                          <a:effectLst/>
                          <a:latin typeface="+mn-lt"/>
                          <a:ea typeface="+mn-ea"/>
                          <a:cs typeface="+mn-cs"/>
                        </a:rPr>
                        <a:t> can make the implant ineffective; not preventing pregnancy.</a:t>
                      </a:r>
                      <a:endParaRPr lang="en-GB" sz="2200" b="0" i="0" kern="1200" dirty="0">
                        <a:solidFill>
                          <a:srgbClr val="006600"/>
                        </a:solidFill>
                        <a:effectLst/>
                        <a:latin typeface="+mn-lt"/>
                        <a:ea typeface="+mn-ea"/>
                        <a:cs typeface="+mn-cs"/>
                      </a:endParaRPr>
                    </a:p>
                  </a:txBody>
                  <a:tcPr/>
                </a:tc>
                <a:extLst>
                  <a:ext uri="{0D108BD9-81ED-4DB2-BD59-A6C34878D82A}">
                    <a16:rowId xmlns:a16="http://schemas.microsoft.com/office/drawing/2014/main" val="2180002933"/>
                  </a:ext>
                </a:extLst>
              </a:tr>
            </a:tbl>
          </a:graphicData>
        </a:graphic>
      </p:graphicFrame>
      <p:sp>
        <p:nvSpPr>
          <p:cNvPr id="3" name="Title 1">
            <a:extLst>
              <a:ext uri="{FF2B5EF4-FFF2-40B4-BE49-F238E27FC236}">
                <a16:creationId xmlns:a16="http://schemas.microsoft.com/office/drawing/2014/main" id="{5A039C10-121F-4F4A-BD0A-7E4E647C6A38}"/>
              </a:ext>
            </a:extLst>
          </p:cNvPr>
          <p:cNvSpPr txBox="1">
            <a:spLocks/>
          </p:cNvSpPr>
          <p:nvPr/>
        </p:nvSpPr>
        <p:spPr>
          <a:xfrm>
            <a:off x="527276" y="667833"/>
            <a:ext cx="9875520" cy="135636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dirty="0"/>
              <a:t>Contraceptive implant</a:t>
            </a:r>
          </a:p>
        </p:txBody>
      </p:sp>
    </p:spTree>
    <p:extLst>
      <p:ext uri="{BB962C8B-B14F-4D97-AF65-F5344CB8AC3E}">
        <p14:creationId xmlns:p14="http://schemas.microsoft.com/office/powerpoint/2010/main" val="30302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7F04-36B5-4504-9541-A0F58EA0E082}"/>
              </a:ext>
            </a:extLst>
          </p:cNvPr>
          <p:cNvSpPr>
            <a:spLocks noGrp="1"/>
          </p:cNvSpPr>
          <p:nvPr>
            <p:ph type="title"/>
          </p:nvPr>
        </p:nvSpPr>
        <p:spPr/>
        <p:txBody>
          <a:bodyPr>
            <a:normAutofit/>
          </a:bodyPr>
          <a:lstStyle/>
          <a:p>
            <a:r>
              <a:rPr lang="en-GB" b="1" dirty="0"/>
              <a:t>Intrauterine device and intrauterine system</a:t>
            </a:r>
          </a:p>
        </p:txBody>
      </p:sp>
      <p:sp>
        <p:nvSpPr>
          <p:cNvPr id="3" name="Content Placeholder 2">
            <a:extLst>
              <a:ext uri="{FF2B5EF4-FFF2-40B4-BE49-F238E27FC236}">
                <a16:creationId xmlns:a16="http://schemas.microsoft.com/office/drawing/2014/main" id="{F6105D39-75BA-4CB3-A33F-B53C9FE309C2}"/>
              </a:ext>
            </a:extLst>
          </p:cNvPr>
          <p:cNvSpPr>
            <a:spLocks noGrp="1"/>
          </p:cNvSpPr>
          <p:nvPr>
            <p:ph idx="1"/>
          </p:nvPr>
        </p:nvSpPr>
        <p:spPr>
          <a:xfrm>
            <a:off x="1127760" y="1935231"/>
            <a:ext cx="4770782" cy="4545081"/>
          </a:xfrm>
        </p:spPr>
        <p:txBody>
          <a:bodyPr>
            <a:normAutofit fontScale="92500" lnSpcReduction="10000"/>
          </a:bodyPr>
          <a:lstStyle/>
          <a:p>
            <a:pPr>
              <a:buClr>
                <a:srgbClr val="006600"/>
              </a:buClr>
              <a:buSzPct val="100000"/>
              <a:buFont typeface="Wingdings" panose="05000000000000000000" pitchFamily="2" charset="2"/>
              <a:buChar char="Ø"/>
            </a:pPr>
            <a:r>
              <a:rPr lang="en-GB" dirty="0"/>
              <a:t>An IUD or IUS is a</a:t>
            </a:r>
            <a:r>
              <a:rPr lang="en-GB" i="0" dirty="0">
                <a:effectLst/>
              </a:rPr>
              <a:t> small, T-shaped plastic device that is inserted into the uterus by a doctor or nurse and can last anywhere between three to ten years. </a:t>
            </a:r>
          </a:p>
          <a:p>
            <a:pPr>
              <a:buClr>
                <a:srgbClr val="006600"/>
              </a:buClr>
              <a:buSzPct val="100000"/>
              <a:buFont typeface="Wingdings" panose="05000000000000000000" pitchFamily="2" charset="2"/>
              <a:buChar char="Ø"/>
            </a:pPr>
            <a:r>
              <a:rPr lang="en-GB" i="0" dirty="0">
                <a:effectLst/>
              </a:rPr>
              <a:t>It </a:t>
            </a:r>
            <a:r>
              <a:rPr lang="en-GB" i="0" dirty="0">
                <a:ea typeface="Rockwell"/>
                <a:cs typeface="Rockwell"/>
                <a:sym typeface="Rockwell"/>
              </a:rPr>
              <a:t>releases progesterone, which thickens the mucus in the cervi</a:t>
            </a:r>
            <a:r>
              <a:rPr lang="en-GB" dirty="0">
                <a:ea typeface="Rockwell"/>
                <a:cs typeface="Rockwell"/>
                <a:sym typeface="Rockwell"/>
              </a:rPr>
              <a:t>x; making it difficult for sperm to pass through or enter the uterus,</a:t>
            </a:r>
            <a:r>
              <a:rPr lang="en-GB" i="0" dirty="0">
                <a:ea typeface="Rockwell"/>
                <a:cs typeface="Rockwell"/>
                <a:sym typeface="Rockwell"/>
              </a:rPr>
              <a:t> and also thins the womb lining; making it difficult for an egg to implant. </a:t>
            </a:r>
          </a:p>
          <a:p>
            <a:pPr>
              <a:buClr>
                <a:srgbClr val="006600"/>
              </a:buClr>
              <a:buSzPct val="100000"/>
              <a:buFont typeface="Wingdings" panose="05000000000000000000" pitchFamily="2" charset="2"/>
              <a:buChar char="Ø"/>
            </a:pPr>
            <a:r>
              <a:rPr lang="en-GB" dirty="0">
                <a:sym typeface="Rockwell"/>
              </a:rPr>
              <a:t>The IUD and IUS both release the hormone progesterone however, the IUD also </a:t>
            </a:r>
            <a:r>
              <a:rPr lang="en-GB" dirty="0">
                <a:effectLst/>
                <a:sym typeface="Rockwell"/>
              </a:rPr>
              <a:t>contains</a:t>
            </a:r>
            <a:r>
              <a:rPr lang="en-GB" i="0" dirty="0">
                <a:effectLst/>
              </a:rPr>
              <a:t> copper which acts as a spermicide by killing sperm. </a:t>
            </a:r>
            <a:endParaRPr lang="en-GB" i="0" dirty="0">
              <a:ea typeface="Rockwell"/>
              <a:cs typeface="Rockwell"/>
              <a:sym typeface="Rockwell"/>
            </a:endParaRPr>
          </a:p>
          <a:p>
            <a:pPr>
              <a:buClr>
                <a:srgbClr val="006600"/>
              </a:buClr>
              <a:buSzPct val="100000"/>
              <a:buFont typeface="Wingdings" panose="05000000000000000000" pitchFamily="2" charset="2"/>
              <a:buChar char="Ø"/>
            </a:pPr>
            <a:endParaRPr lang="en-GB" dirty="0"/>
          </a:p>
        </p:txBody>
      </p:sp>
      <p:pic>
        <p:nvPicPr>
          <p:cNvPr id="4" name="Google Shape;797;p87">
            <a:extLst>
              <a:ext uri="{FF2B5EF4-FFF2-40B4-BE49-F238E27FC236}">
                <a16:creationId xmlns:a16="http://schemas.microsoft.com/office/drawing/2014/main" id="{7E2D0F8B-306E-47DD-A7DB-F3A3BCF131A1}"/>
              </a:ext>
            </a:extLst>
          </p:cNvPr>
          <p:cNvPicPr preferRelativeResize="0"/>
          <p:nvPr/>
        </p:nvPicPr>
        <p:blipFill rotWithShape="1">
          <a:blip r:embed="rId2">
            <a:alphaModFix/>
          </a:blip>
          <a:srcRect/>
          <a:stretch/>
        </p:blipFill>
        <p:spPr>
          <a:xfrm>
            <a:off x="6293460" y="2076799"/>
            <a:ext cx="5032085" cy="3996900"/>
          </a:xfrm>
          <a:prstGeom prst="rect">
            <a:avLst/>
          </a:prstGeom>
          <a:noFill/>
          <a:ln>
            <a:noFill/>
          </a:ln>
        </p:spPr>
      </p:pic>
      <p:pic>
        <p:nvPicPr>
          <p:cNvPr id="5" name="Google Shape;792;p87">
            <a:extLst>
              <a:ext uri="{FF2B5EF4-FFF2-40B4-BE49-F238E27FC236}">
                <a16:creationId xmlns:a16="http://schemas.microsoft.com/office/drawing/2014/main" id="{F1CA0AF7-8E30-4293-AC48-92610E7DB1BE}"/>
              </a:ext>
            </a:extLst>
          </p:cNvPr>
          <p:cNvPicPr preferRelativeResize="0"/>
          <p:nvPr/>
        </p:nvPicPr>
        <p:blipFill rotWithShape="1">
          <a:blip r:embed="rId3">
            <a:clrChange>
              <a:clrFrom>
                <a:srgbClr val="FFFFFF"/>
              </a:clrFrom>
              <a:clrTo>
                <a:srgbClr val="FFFFFF">
                  <a:alpha val="0"/>
                </a:srgbClr>
              </a:clrTo>
            </a:clrChange>
            <a:alphaModFix/>
          </a:blip>
          <a:srcRect l="52376" t="9615" r="6634" b="-2137"/>
          <a:stretch/>
        </p:blipFill>
        <p:spPr>
          <a:xfrm>
            <a:off x="10063935" y="4377518"/>
            <a:ext cx="1524000" cy="2294952"/>
          </a:xfrm>
          <a:prstGeom prst="rect">
            <a:avLst/>
          </a:prstGeom>
          <a:noFill/>
          <a:ln>
            <a:noFill/>
          </a:ln>
        </p:spPr>
      </p:pic>
      <p:cxnSp>
        <p:nvCxnSpPr>
          <p:cNvPr id="9" name="Straight Arrow Connector 8">
            <a:extLst>
              <a:ext uri="{FF2B5EF4-FFF2-40B4-BE49-F238E27FC236}">
                <a16:creationId xmlns:a16="http://schemas.microsoft.com/office/drawing/2014/main" id="{A6423CD2-32D5-429F-B2ED-96690FAB1D24}"/>
              </a:ext>
            </a:extLst>
          </p:cNvPr>
          <p:cNvCxnSpPr/>
          <p:nvPr/>
        </p:nvCxnSpPr>
        <p:spPr>
          <a:xfrm flipV="1">
            <a:off x="10063935" y="5473148"/>
            <a:ext cx="564308" cy="600551"/>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4C465B9E-31C5-4FEF-B936-7EB1305731C1}"/>
              </a:ext>
            </a:extLst>
          </p:cNvPr>
          <p:cNvSpPr txBox="1"/>
          <p:nvPr/>
        </p:nvSpPr>
        <p:spPr>
          <a:xfrm>
            <a:off x="9550400" y="6030650"/>
            <a:ext cx="887364" cy="307777"/>
          </a:xfrm>
          <a:prstGeom prst="rect">
            <a:avLst/>
          </a:prstGeom>
          <a:noFill/>
        </p:spPr>
        <p:txBody>
          <a:bodyPr wrap="square" rtlCol="0">
            <a:spAutoFit/>
          </a:bodyPr>
          <a:lstStyle/>
          <a:p>
            <a:r>
              <a:rPr lang="en-GB" sz="1400" b="1" dirty="0">
                <a:solidFill>
                  <a:schemeClr val="accent4"/>
                </a:solidFill>
              </a:rPr>
              <a:t>Copper</a:t>
            </a:r>
          </a:p>
        </p:txBody>
      </p:sp>
    </p:spTree>
    <p:extLst>
      <p:ext uri="{BB962C8B-B14F-4D97-AF65-F5344CB8AC3E}">
        <p14:creationId xmlns:p14="http://schemas.microsoft.com/office/powerpoint/2010/main" val="4870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par>
                                <p:cTn id="36" presetID="6"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2742141866"/>
              </p:ext>
            </p:extLst>
          </p:nvPr>
        </p:nvGraphicFramePr>
        <p:xfrm>
          <a:off x="544744" y="1729412"/>
          <a:ext cx="11065564" cy="4486952"/>
        </p:xfrm>
        <a:graphic>
          <a:graphicData uri="http://schemas.openxmlformats.org/drawingml/2006/table">
            <a:tbl>
              <a:tblPr firstRow="1" bandRow="1">
                <a:tableStyleId>{5C22544A-7EE6-4342-B048-85BDC9FD1C3A}</a:tableStyleId>
              </a:tblPr>
              <a:tblGrid>
                <a:gridCol w="4692595">
                  <a:extLst>
                    <a:ext uri="{9D8B030D-6E8A-4147-A177-3AD203B41FA5}">
                      <a16:colId xmlns:a16="http://schemas.microsoft.com/office/drawing/2014/main" val="97946466"/>
                    </a:ext>
                  </a:extLst>
                </a:gridCol>
                <a:gridCol w="6372969">
                  <a:extLst>
                    <a:ext uri="{9D8B030D-6E8A-4147-A177-3AD203B41FA5}">
                      <a16:colId xmlns:a16="http://schemas.microsoft.com/office/drawing/2014/main" val="2415417451"/>
                    </a:ext>
                  </a:extLst>
                </a:gridCol>
              </a:tblGrid>
              <a:tr h="426612">
                <a:tc>
                  <a:txBody>
                    <a:bodyPr/>
                    <a:lstStyle/>
                    <a:p>
                      <a:pPr algn="ctr"/>
                      <a:r>
                        <a:rPr lang="en-GB" sz="1800" dirty="0"/>
                        <a:t>Advantages</a:t>
                      </a:r>
                    </a:p>
                  </a:txBody>
                  <a:tcPr/>
                </a:tc>
                <a:tc>
                  <a:txBody>
                    <a:bodyPr/>
                    <a:lstStyle/>
                    <a:p>
                      <a:pPr algn="ctr"/>
                      <a:r>
                        <a:rPr lang="en-GB" sz="1800" dirty="0"/>
                        <a:t>Disadvantages</a:t>
                      </a:r>
                    </a:p>
                  </a:txBody>
                  <a:tcPr/>
                </a:tc>
                <a:extLst>
                  <a:ext uri="{0D108BD9-81ED-4DB2-BD59-A6C34878D82A}">
                    <a16:rowId xmlns:a16="http://schemas.microsoft.com/office/drawing/2014/main" val="1501054716"/>
                  </a:ext>
                </a:extLst>
              </a:tr>
              <a:tr h="1076515">
                <a:tc>
                  <a:txBody>
                    <a:bodyPr/>
                    <a:lstStyle/>
                    <a:p>
                      <a:r>
                        <a:rPr lang="en-GB" sz="1800" b="0" i="0" kern="1200" dirty="0">
                          <a:solidFill>
                            <a:srgbClr val="006600"/>
                          </a:solidFill>
                          <a:effectLst/>
                          <a:latin typeface="+mn-lt"/>
                          <a:ea typeface="+mn-ea"/>
                          <a:cs typeface="+mn-cs"/>
                        </a:rPr>
                        <a:t>A good alternative for individuals whom cannot take the hormone oestrogen; which is used in other forms of contraception such as the combined pill.</a:t>
                      </a:r>
                      <a:endParaRPr lang="en-GB" sz="1800" i="0" dirty="0">
                        <a:solidFill>
                          <a:srgbClr val="006600"/>
                        </a:solidFill>
                      </a:endParaRPr>
                    </a:p>
                  </a:txBody>
                  <a:tcPr/>
                </a:tc>
                <a:tc>
                  <a:txBody>
                    <a:bodyPr/>
                    <a:lstStyle/>
                    <a:p>
                      <a:r>
                        <a:rPr lang="en-GB" sz="1800" dirty="0">
                          <a:solidFill>
                            <a:srgbClr val="006600"/>
                          </a:solidFill>
                        </a:rPr>
                        <a:t>Insertion can be uncomfortable and the copper IUD can</a:t>
                      </a:r>
                      <a:r>
                        <a:rPr lang="en-GB" sz="1800" baseline="0" dirty="0">
                          <a:solidFill>
                            <a:srgbClr val="006600"/>
                          </a:solidFill>
                        </a:rPr>
                        <a:t> cause spotting and heavier, prolonged bleeding and pain within the first 6 months of use. </a:t>
                      </a:r>
                      <a:endParaRPr lang="en-GB" sz="1800" dirty="0">
                        <a:solidFill>
                          <a:srgbClr val="006600"/>
                        </a:solidFill>
                      </a:endParaRPr>
                    </a:p>
                  </a:txBody>
                  <a:tcPr/>
                </a:tc>
                <a:extLst>
                  <a:ext uri="{0D108BD9-81ED-4DB2-BD59-A6C34878D82A}">
                    <a16:rowId xmlns:a16="http://schemas.microsoft.com/office/drawing/2014/main" val="1992594170"/>
                  </a:ext>
                </a:extLst>
              </a:tr>
              <a:tr h="987111">
                <a:tc>
                  <a:txBody>
                    <a:bodyPr/>
                    <a:lstStyle/>
                    <a:p>
                      <a:r>
                        <a:rPr lang="en-GB" sz="1800" dirty="0">
                          <a:solidFill>
                            <a:srgbClr val="006600"/>
                          </a:solidFill>
                        </a:rPr>
                        <a:t>Long-term method; it lasts for three to five years, depending on the brand chosen, which means maintenance is low.</a:t>
                      </a:r>
                    </a:p>
                  </a:txBody>
                  <a:tcPr/>
                </a:tc>
                <a:tc>
                  <a:txBody>
                    <a:bodyPr/>
                    <a:lstStyle/>
                    <a:p>
                      <a:r>
                        <a:rPr lang="en-GB" sz="1800" b="0" i="0" kern="1200" dirty="0">
                          <a:solidFill>
                            <a:srgbClr val="006600"/>
                          </a:solidFill>
                          <a:effectLst/>
                          <a:latin typeface="+mn-lt"/>
                          <a:ea typeface="+mn-ea"/>
                          <a:cs typeface="+mn-cs"/>
                        </a:rPr>
                        <a:t>An internal pelvic examination is needed prior to insertion, to check that it is suitable. </a:t>
                      </a:r>
                      <a:r>
                        <a:rPr lang="en-GB" sz="1800" dirty="0">
                          <a:solidFill>
                            <a:srgbClr val="006600"/>
                          </a:solidFill>
                        </a:rPr>
                        <a:t>It has to be inserted by a nurse or doctor.</a:t>
                      </a:r>
                    </a:p>
                  </a:txBody>
                  <a:tcPr/>
                </a:tc>
                <a:extLst>
                  <a:ext uri="{0D108BD9-81ED-4DB2-BD59-A6C34878D82A}">
                    <a16:rowId xmlns:a16="http://schemas.microsoft.com/office/drawing/2014/main" val="2632004102"/>
                  </a:ext>
                </a:extLst>
              </a:tr>
              <a:tr h="805714">
                <a:tc>
                  <a:txBody>
                    <a:bodyPr/>
                    <a:lstStyle/>
                    <a:p>
                      <a:r>
                        <a:rPr lang="en-GB" sz="1800" dirty="0">
                          <a:solidFill>
                            <a:srgbClr val="006600"/>
                          </a:solidFill>
                        </a:rPr>
                        <a:t>Periods become lighter, shorter and less painful.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rgbClr val="006600"/>
                          </a:solidFill>
                          <a:effectLst/>
                          <a:latin typeface="+mn-lt"/>
                          <a:ea typeface="+mn-ea"/>
                          <a:cs typeface="+mn-cs"/>
                        </a:rPr>
                        <a:t>Periods can stop or become irregular which may not be suitable for some individuals.</a:t>
                      </a:r>
                    </a:p>
                  </a:txBody>
                  <a:tcPr/>
                </a:tc>
                <a:extLst>
                  <a:ext uri="{0D108BD9-81ED-4DB2-BD59-A6C34878D82A}">
                    <a16:rowId xmlns:a16="http://schemas.microsoft.com/office/drawing/2014/main" val="2212499891"/>
                  </a:ext>
                </a:extLst>
              </a:tr>
              <a:tr h="422722">
                <a:tc>
                  <a:txBody>
                    <a:bodyPr/>
                    <a:lstStyle/>
                    <a:p>
                      <a:r>
                        <a:rPr lang="en-GB" sz="1800" dirty="0">
                          <a:solidFill>
                            <a:srgbClr val="006600"/>
                          </a:solidFill>
                        </a:rPr>
                        <a:t>99% effective if used correctly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6600"/>
                          </a:solidFill>
                        </a:rPr>
                        <a:t>It does not protect against STI’s.</a:t>
                      </a:r>
                    </a:p>
                  </a:txBody>
                  <a:tcPr/>
                </a:tc>
                <a:extLst>
                  <a:ext uri="{0D108BD9-81ED-4DB2-BD59-A6C34878D82A}">
                    <a16:rowId xmlns:a16="http://schemas.microsoft.com/office/drawing/2014/main" val="3875919463"/>
                  </a:ext>
                </a:extLst>
              </a:tr>
              <a:tr h="656073">
                <a:tc>
                  <a:txBody>
                    <a:bodyPr/>
                    <a:lstStyle/>
                    <a:p>
                      <a:endParaRPr lang="en-GB" sz="18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kern="1200" dirty="0">
                          <a:solidFill>
                            <a:srgbClr val="006600"/>
                          </a:solidFill>
                          <a:effectLst/>
                          <a:latin typeface="+mn-lt"/>
                          <a:ea typeface="+mn-ea"/>
                          <a:cs typeface="+mn-cs"/>
                        </a:rPr>
                        <a:t>Possible</a:t>
                      </a:r>
                      <a:r>
                        <a:rPr lang="en-GB" sz="1800" b="0" i="0" u="none" kern="1200" baseline="0" dirty="0">
                          <a:solidFill>
                            <a:srgbClr val="006600"/>
                          </a:solidFill>
                          <a:effectLst/>
                          <a:latin typeface="+mn-lt"/>
                          <a:ea typeface="+mn-ea"/>
                          <a:cs typeface="+mn-cs"/>
                        </a:rPr>
                        <a:t> side-effects include</a:t>
                      </a:r>
                      <a:r>
                        <a:rPr lang="en-GB" sz="1800" b="0" i="0" u="none" kern="1200" dirty="0">
                          <a:solidFill>
                            <a:srgbClr val="006600"/>
                          </a:solidFill>
                          <a:effectLst/>
                          <a:latin typeface="+mn-lt"/>
                          <a:ea typeface="+mn-ea"/>
                          <a:cs typeface="+mn-cs"/>
                        </a:rPr>
                        <a:t> mood</a:t>
                      </a:r>
                      <a:r>
                        <a:rPr lang="en-GB" sz="1800" b="0" i="0" u="none" kern="1200" baseline="0" dirty="0">
                          <a:solidFill>
                            <a:srgbClr val="006600"/>
                          </a:solidFill>
                          <a:effectLst/>
                          <a:latin typeface="+mn-lt"/>
                          <a:ea typeface="+mn-ea"/>
                          <a:cs typeface="+mn-cs"/>
                        </a:rPr>
                        <a:t> swings, skin problems, breast tenderness, infections after insertion.</a:t>
                      </a:r>
                      <a:endParaRPr lang="en-GB" sz="1800" b="0" i="0" kern="1200" dirty="0">
                        <a:solidFill>
                          <a:srgbClr val="006600"/>
                        </a:solidFill>
                        <a:effectLst/>
                        <a:latin typeface="+mn-lt"/>
                        <a:ea typeface="+mn-ea"/>
                        <a:cs typeface="+mn-cs"/>
                      </a:endParaRPr>
                    </a:p>
                  </a:txBody>
                  <a:tcPr/>
                </a:tc>
                <a:extLst>
                  <a:ext uri="{0D108BD9-81ED-4DB2-BD59-A6C34878D82A}">
                    <a16:rowId xmlns:a16="http://schemas.microsoft.com/office/drawing/2014/main" val="2180002933"/>
                  </a:ext>
                </a:extLst>
              </a:tr>
            </a:tbl>
          </a:graphicData>
        </a:graphic>
      </p:graphicFrame>
      <p:sp>
        <p:nvSpPr>
          <p:cNvPr id="3" name="Title 1">
            <a:extLst>
              <a:ext uri="{FF2B5EF4-FFF2-40B4-BE49-F238E27FC236}">
                <a16:creationId xmlns:a16="http://schemas.microsoft.com/office/drawing/2014/main" id="{9BEE7F04-36B5-4504-9541-A0F58EA0E082}"/>
              </a:ext>
            </a:extLst>
          </p:cNvPr>
          <p:cNvSpPr txBox="1">
            <a:spLocks/>
          </p:cNvSpPr>
          <p:nvPr/>
        </p:nvSpPr>
        <p:spPr>
          <a:xfrm>
            <a:off x="544744" y="738908"/>
            <a:ext cx="9875520" cy="135636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a:t>Intrauterine device and intrauterine system</a:t>
            </a:r>
            <a:endParaRPr lang="en-GB" b="1" dirty="0"/>
          </a:p>
        </p:txBody>
      </p:sp>
    </p:spTree>
    <p:extLst>
      <p:ext uri="{BB962C8B-B14F-4D97-AF65-F5344CB8AC3E}">
        <p14:creationId xmlns:p14="http://schemas.microsoft.com/office/powerpoint/2010/main" val="24788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12B7-A78A-40C7-BC44-027562D21F18}"/>
              </a:ext>
            </a:extLst>
          </p:cNvPr>
          <p:cNvSpPr>
            <a:spLocks noGrp="1"/>
          </p:cNvSpPr>
          <p:nvPr>
            <p:ph type="title"/>
          </p:nvPr>
        </p:nvSpPr>
        <p:spPr>
          <a:xfrm>
            <a:off x="1143000" y="357811"/>
            <a:ext cx="9875520" cy="1356360"/>
          </a:xfrm>
        </p:spPr>
        <p:txBody>
          <a:bodyPr/>
          <a:lstStyle/>
          <a:p>
            <a:r>
              <a:rPr lang="en-GB" b="1" dirty="0"/>
              <a:t>Contraceptive patch</a:t>
            </a:r>
          </a:p>
        </p:txBody>
      </p:sp>
      <p:sp>
        <p:nvSpPr>
          <p:cNvPr id="3" name="Content Placeholder 2">
            <a:extLst>
              <a:ext uri="{FF2B5EF4-FFF2-40B4-BE49-F238E27FC236}">
                <a16:creationId xmlns:a16="http://schemas.microsoft.com/office/drawing/2014/main" id="{9CAFD8BD-BA5A-440D-B930-5916462BB904}"/>
              </a:ext>
            </a:extLst>
          </p:cNvPr>
          <p:cNvSpPr>
            <a:spLocks noGrp="1"/>
          </p:cNvSpPr>
          <p:nvPr>
            <p:ph idx="1"/>
          </p:nvPr>
        </p:nvSpPr>
        <p:spPr>
          <a:xfrm>
            <a:off x="1143000" y="1802296"/>
            <a:ext cx="9872871" cy="4765814"/>
          </a:xfrm>
        </p:spPr>
        <p:txBody>
          <a:bodyPr>
            <a:normAutofit/>
          </a:bodyPr>
          <a:lstStyle/>
          <a:p>
            <a:pPr algn="l">
              <a:buClr>
                <a:srgbClr val="006600"/>
              </a:buClr>
              <a:buSzPct val="100000"/>
              <a:buFont typeface="Wingdings" panose="05000000000000000000" pitchFamily="2" charset="2"/>
              <a:buChar char="Ø"/>
            </a:pPr>
            <a:r>
              <a:rPr lang="en-GB" b="0" i="0" dirty="0">
                <a:effectLst/>
              </a:rPr>
              <a:t>The patch releases a daily dose of hormones through the skin into the bloodstream to prevent pregnancy. A new patch is applied each week, with a one week break in a month to allow for a period.</a:t>
            </a:r>
          </a:p>
          <a:p>
            <a:pPr algn="l">
              <a:buClr>
                <a:srgbClr val="006600"/>
              </a:buClr>
              <a:buSzPct val="100000"/>
              <a:buFont typeface="Wingdings" panose="05000000000000000000" pitchFamily="2" charset="2"/>
              <a:buChar char="Ø"/>
            </a:pPr>
            <a:r>
              <a:rPr lang="en-GB" b="0" i="0" dirty="0">
                <a:effectLst/>
              </a:rPr>
              <a:t>It contains the same hormones as the combined pill – oestrogen and progestogen – and works in the same way by preventing the release of an egg each month (ovulation).</a:t>
            </a:r>
          </a:p>
          <a:p>
            <a:pPr algn="l">
              <a:buClr>
                <a:srgbClr val="006600"/>
              </a:buClr>
              <a:buSzPct val="100000"/>
              <a:buFont typeface="Wingdings" panose="05000000000000000000" pitchFamily="2" charset="2"/>
              <a:buChar char="Ø"/>
            </a:pPr>
            <a:r>
              <a:rPr lang="en-GB" sz="2200" dirty="0">
                <a:solidFill>
                  <a:schemeClr val="accent1"/>
                </a:solidFill>
              </a:rPr>
              <a:t> </a:t>
            </a:r>
            <a:r>
              <a:rPr lang="en-GB" sz="2200" b="0" i="0" dirty="0">
                <a:solidFill>
                  <a:schemeClr val="accent1"/>
                </a:solidFill>
                <a:effectLst/>
              </a:rPr>
              <a:t>It also thickens cervical                                                                                                                          mucus, which makes it                                                                                                                                       more difficult for sperm                                                                                                                                      to move through the cervix,                                                                                                                                    and thins the womb lining                                                                                                                                   so a fertilised egg is less                                                                                                                                          likely to be able to implant                                                                                                                           itself.</a:t>
            </a:r>
          </a:p>
          <a:p>
            <a:pPr marL="45720" indent="0">
              <a:buClr>
                <a:srgbClr val="006600"/>
              </a:buClr>
              <a:buSzPct val="100000"/>
              <a:buNone/>
            </a:pPr>
            <a:endParaRPr lang="en-GB" dirty="0"/>
          </a:p>
        </p:txBody>
      </p:sp>
      <p:pic>
        <p:nvPicPr>
          <p:cNvPr id="4" name="Google Shape;818;p90">
            <a:extLst>
              <a:ext uri="{FF2B5EF4-FFF2-40B4-BE49-F238E27FC236}">
                <a16:creationId xmlns:a16="http://schemas.microsoft.com/office/drawing/2014/main" id="{E841F7C7-85F4-49BC-9720-10665213ABF4}"/>
              </a:ext>
            </a:extLst>
          </p:cNvPr>
          <p:cNvPicPr preferRelativeResize="0"/>
          <p:nvPr/>
        </p:nvPicPr>
        <p:blipFill rotWithShape="1">
          <a:blip r:embed="rId2">
            <a:clrChange>
              <a:clrFrom>
                <a:srgbClr val="FFFFFF"/>
              </a:clrFrom>
              <a:clrTo>
                <a:srgbClr val="FFFFFF">
                  <a:alpha val="0"/>
                </a:srgbClr>
              </a:clrTo>
            </a:clrChange>
            <a:alphaModFix/>
          </a:blip>
          <a:srcRect t="3819" b="10507"/>
          <a:stretch/>
        </p:blipFill>
        <p:spPr>
          <a:xfrm>
            <a:off x="5041623" y="3901110"/>
            <a:ext cx="6766063" cy="2667000"/>
          </a:xfrm>
          <a:prstGeom prst="rect">
            <a:avLst/>
          </a:prstGeom>
          <a:noFill/>
          <a:ln>
            <a:noFill/>
          </a:ln>
        </p:spPr>
      </p:pic>
    </p:spTree>
    <p:extLst>
      <p:ext uri="{BB962C8B-B14F-4D97-AF65-F5344CB8AC3E}">
        <p14:creationId xmlns:p14="http://schemas.microsoft.com/office/powerpoint/2010/main" val="36984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56"/>
          <p:cNvPicPr preferRelativeResize="0"/>
          <p:nvPr/>
        </p:nvPicPr>
        <p:blipFill rotWithShape="1">
          <a:blip r:embed="rId3">
            <a:alphaModFix/>
          </a:blip>
          <a:srcRect/>
          <a:stretch/>
        </p:blipFill>
        <p:spPr>
          <a:xfrm>
            <a:off x="408532" y="2113909"/>
            <a:ext cx="7220567" cy="4285584"/>
          </a:xfrm>
          <a:prstGeom prst="rect">
            <a:avLst/>
          </a:prstGeom>
          <a:noFill/>
          <a:ln>
            <a:noFill/>
          </a:ln>
        </p:spPr>
      </p:pic>
      <p:sp>
        <p:nvSpPr>
          <p:cNvPr id="518" name="Google Shape;518;p56"/>
          <p:cNvSpPr txBox="1"/>
          <p:nvPr/>
        </p:nvSpPr>
        <p:spPr>
          <a:xfrm>
            <a:off x="408532" y="458507"/>
            <a:ext cx="7220567" cy="138495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The first 12 weeks of a foetus’ life is the most important. </a:t>
            </a:r>
            <a:endParaRPr dirty="0">
              <a:latin typeface="+mj-lt"/>
            </a:endParaRPr>
          </a:p>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This is also known as the first trimester.</a:t>
            </a:r>
            <a:endParaRPr sz="2000" dirty="0">
              <a:solidFill>
                <a:srgbClr val="000000"/>
              </a:solidFill>
              <a:latin typeface="+mj-lt"/>
              <a:ea typeface="Rockwell"/>
              <a:cs typeface="Rockwell"/>
              <a:sym typeface="Rockwell"/>
            </a:endParaRPr>
          </a:p>
        </p:txBody>
      </p:sp>
      <p:sp>
        <p:nvSpPr>
          <p:cNvPr id="519" name="Google Shape;519;p56"/>
          <p:cNvSpPr/>
          <p:nvPr/>
        </p:nvSpPr>
        <p:spPr>
          <a:xfrm>
            <a:off x="7913863" y="458507"/>
            <a:ext cx="3946830" cy="3108503"/>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In this time, the liver, lungs, heart and brain are forming.</a:t>
            </a:r>
            <a:endParaRPr dirty="0">
              <a:latin typeface="+mj-lt"/>
            </a:endParaRPr>
          </a:p>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At the end of the 12 weeks, these organs will be formed and </a:t>
            </a:r>
          </a:p>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working.</a:t>
            </a:r>
            <a:endParaRPr sz="2400" b="1" dirty="0">
              <a:solidFill>
                <a:srgbClr val="000000"/>
              </a:solidFill>
              <a:latin typeface="+mj-lt"/>
              <a:ea typeface="Rockwell"/>
              <a:cs typeface="Rockwell"/>
              <a:sym typeface="Rockwell"/>
            </a:endParaRPr>
          </a:p>
        </p:txBody>
      </p:sp>
      <p:sp>
        <p:nvSpPr>
          <p:cNvPr id="520" name="Google Shape;520;p56"/>
          <p:cNvSpPr/>
          <p:nvPr/>
        </p:nvSpPr>
        <p:spPr>
          <a:xfrm>
            <a:off x="7913863" y="3721877"/>
            <a:ext cx="3946830" cy="267761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000000"/>
                </a:solidFill>
                <a:latin typeface="+mj-lt"/>
                <a:ea typeface="Rockwell"/>
                <a:cs typeface="Rockwell"/>
                <a:sym typeface="Rockwell"/>
              </a:rPr>
              <a:t>A woman may not know she is pregnant for several weeks in which time it could be too late – the damage may already be done.</a:t>
            </a:r>
            <a:endParaRPr dirty="0">
              <a:latin typeface="+mj-lt"/>
            </a:endParaRPr>
          </a:p>
        </p:txBody>
      </p:sp>
    </p:spTree>
    <p:extLst>
      <p:ext uri="{BB962C8B-B14F-4D97-AF65-F5344CB8AC3E}">
        <p14:creationId xmlns:p14="http://schemas.microsoft.com/office/powerpoint/2010/main" val="41664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circle(in)">
                                      <p:cBhvr>
                                        <p:cTn id="7" dur="20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8"/>
                                        </p:tgtEl>
                                        <p:attrNameLst>
                                          <p:attrName>style.visibility</p:attrName>
                                        </p:attrNameLst>
                                      </p:cBhvr>
                                      <p:to>
                                        <p:strVal val="visible"/>
                                      </p:to>
                                    </p:set>
                                    <p:anim calcmode="lin" valueType="num">
                                      <p:cBhvr additive="base">
                                        <p:cTn id="12" dur="500" fill="hold"/>
                                        <p:tgtEl>
                                          <p:spTgt spid="518"/>
                                        </p:tgtEl>
                                        <p:attrNameLst>
                                          <p:attrName>ppt_x</p:attrName>
                                        </p:attrNameLst>
                                      </p:cBhvr>
                                      <p:tavLst>
                                        <p:tav tm="0">
                                          <p:val>
                                            <p:strVal val="#ppt_x"/>
                                          </p:val>
                                        </p:tav>
                                        <p:tav tm="100000">
                                          <p:val>
                                            <p:strVal val="#ppt_x"/>
                                          </p:val>
                                        </p:tav>
                                      </p:tavLst>
                                    </p:anim>
                                    <p:anim calcmode="lin" valueType="num">
                                      <p:cBhvr additive="base">
                                        <p:cTn id="13"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9"/>
                                        </p:tgtEl>
                                        <p:attrNameLst>
                                          <p:attrName>style.visibility</p:attrName>
                                        </p:attrNameLst>
                                      </p:cBhvr>
                                      <p:to>
                                        <p:strVal val="visible"/>
                                      </p:to>
                                    </p:set>
                                    <p:anim calcmode="lin" valueType="num">
                                      <p:cBhvr additive="base">
                                        <p:cTn id="18" dur="500" fill="hold"/>
                                        <p:tgtEl>
                                          <p:spTgt spid="519"/>
                                        </p:tgtEl>
                                        <p:attrNameLst>
                                          <p:attrName>ppt_x</p:attrName>
                                        </p:attrNameLst>
                                      </p:cBhvr>
                                      <p:tavLst>
                                        <p:tav tm="0">
                                          <p:val>
                                            <p:strVal val="#ppt_x"/>
                                          </p:val>
                                        </p:tav>
                                        <p:tav tm="100000">
                                          <p:val>
                                            <p:strVal val="#ppt_x"/>
                                          </p:val>
                                        </p:tav>
                                      </p:tavLst>
                                    </p:anim>
                                    <p:anim calcmode="lin" valueType="num">
                                      <p:cBhvr additive="base">
                                        <p:cTn id="19"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20"/>
                                        </p:tgtEl>
                                        <p:attrNameLst>
                                          <p:attrName>style.visibility</p:attrName>
                                        </p:attrNameLst>
                                      </p:cBhvr>
                                      <p:to>
                                        <p:strVal val="visible"/>
                                      </p:to>
                                    </p:set>
                                    <p:anim calcmode="lin" valueType="num">
                                      <p:cBhvr additive="base">
                                        <p:cTn id="24" dur="500" fill="hold"/>
                                        <p:tgtEl>
                                          <p:spTgt spid="520"/>
                                        </p:tgtEl>
                                        <p:attrNameLst>
                                          <p:attrName>ppt_x</p:attrName>
                                        </p:attrNameLst>
                                      </p:cBhvr>
                                      <p:tavLst>
                                        <p:tav tm="0">
                                          <p:val>
                                            <p:strVal val="#ppt_x"/>
                                          </p:val>
                                        </p:tav>
                                        <p:tav tm="100000">
                                          <p:val>
                                            <p:strVal val="#ppt_x"/>
                                          </p:val>
                                        </p:tav>
                                      </p:tavLst>
                                    </p:anim>
                                    <p:anim calcmode="lin" valueType="num">
                                      <p:cBhvr additive="base">
                                        <p:cTn id="25" dur="500" fill="hold"/>
                                        <p:tgtEl>
                                          <p:spTgt spid="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p:bldP spid="519" grpId="0" animBg="1"/>
      <p:bldP spid="5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2912749212"/>
              </p:ext>
            </p:extLst>
          </p:nvPr>
        </p:nvGraphicFramePr>
        <p:xfrm>
          <a:off x="720438" y="1153546"/>
          <a:ext cx="10815782" cy="5308360"/>
        </p:xfrm>
        <a:graphic>
          <a:graphicData uri="http://schemas.openxmlformats.org/drawingml/2006/table">
            <a:tbl>
              <a:tblPr firstRow="1" bandRow="1">
                <a:tableStyleId>{5C22544A-7EE6-4342-B048-85BDC9FD1C3A}</a:tableStyleId>
              </a:tblPr>
              <a:tblGrid>
                <a:gridCol w="4586669">
                  <a:extLst>
                    <a:ext uri="{9D8B030D-6E8A-4147-A177-3AD203B41FA5}">
                      <a16:colId xmlns:a16="http://schemas.microsoft.com/office/drawing/2014/main" val="97946466"/>
                    </a:ext>
                  </a:extLst>
                </a:gridCol>
                <a:gridCol w="6229113">
                  <a:extLst>
                    <a:ext uri="{9D8B030D-6E8A-4147-A177-3AD203B41FA5}">
                      <a16:colId xmlns:a16="http://schemas.microsoft.com/office/drawing/2014/main" val="2415417451"/>
                    </a:ext>
                  </a:extLst>
                </a:gridCol>
              </a:tblGrid>
              <a:tr h="397580">
                <a:tc>
                  <a:txBody>
                    <a:bodyPr/>
                    <a:lstStyle/>
                    <a:p>
                      <a:pPr algn="ctr"/>
                      <a:r>
                        <a:rPr lang="en-GB" sz="2000" dirty="0"/>
                        <a:t>Advantages</a:t>
                      </a:r>
                    </a:p>
                  </a:txBody>
                  <a:tcPr/>
                </a:tc>
                <a:tc>
                  <a:txBody>
                    <a:bodyPr/>
                    <a:lstStyle/>
                    <a:p>
                      <a:pPr algn="ctr"/>
                      <a:r>
                        <a:rPr lang="en-GB" sz="2000" dirty="0"/>
                        <a:t>Disadvantages</a:t>
                      </a:r>
                    </a:p>
                  </a:txBody>
                  <a:tcPr/>
                </a:tc>
                <a:extLst>
                  <a:ext uri="{0D108BD9-81ED-4DB2-BD59-A6C34878D82A}">
                    <a16:rowId xmlns:a16="http://schemas.microsoft.com/office/drawing/2014/main" val="1501054716"/>
                  </a:ext>
                </a:extLst>
              </a:tr>
              <a:tr h="767201">
                <a:tc>
                  <a:txBody>
                    <a:bodyPr/>
                    <a:lstStyle/>
                    <a:p>
                      <a:r>
                        <a:rPr lang="en-GB" sz="2000" i="0" dirty="0">
                          <a:solidFill>
                            <a:srgbClr val="006600"/>
                          </a:solidFill>
                        </a:rPr>
                        <a:t>99% effective in preventing pregnancy. </a:t>
                      </a:r>
                    </a:p>
                  </a:txBody>
                  <a:tcPr/>
                </a:tc>
                <a:tc>
                  <a:txBody>
                    <a:bodyPr/>
                    <a:lstStyle/>
                    <a:p>
                      <a:r>
                        <a:rPr lang="en-GB" sz="2000" dirty="0">
                          <a:solidFill>
                            <a:srgbClr val="006600"/>
                          </a:solidFill>
                        </a:rPr>
                        <a:t>It is not suitable for women who smoke and who are 35 or over, or who weigh 90kg (14 stone) or more.</a:t>
                      </a:r>
                    </a:p>
                  </a:txBody>
                  <a:tcPr/>
                </a:tc>
                <a:extLst>
                  <a:ext uri="{0D108BD9-81ED-4DB2-BD59-A6C34878D82A}">
                    <a16:rowId xmlns:a16="http://schemas.microsoft.com/office/drawing/2014/main" val="1992594170"/>
                  </a:ext>
                </a:extLst>
              </a:tr>
              <a:tr h="1789561">
                <a:tc>
                  <a:txBody>
                    <a:bodyPr/>
                    <a:lstStyle/>
                    <a:p>
                      <a:r>
                        <a:rPr lang="en-GB" sz="2000" dirty="0">
                          <a:solidFill>
                            <a:srgbClr val="006600"/>
                          </a:solidFill>
                        </a:rPr>
                        <a:t>Effective during episodes of sickness or diarrhoea.</a:t>
                      </a:r>
                    </a:p>
                  </a:txBody>
                  <a:tcPr/>
                </a:tc>
                <a:tc>
                  <a:txBody>
                    <a:bodyPr/>
                    <a:lstStyle/>
                    <a:p>
                      <a:r>
                        <a:rPr lang="en-GB" sz="2000" dirty="0">
                          <a:solidFill>
                            <a:srgbClr val="006600"/>
                          </a:solidFill>
                        </a:rPr>
                        <a:t>If the patch falls off or becomes loose in week 3 of the patch cycle, a new patch cycle needs to be started and additional contraception will need to be used until the new patch has been on for 7 days in a row. This may cause inconvenience and effect the level of protection against pregnancy if not followed carefully.</a:t>
                      </a:r>
                    </a:p>
                  </a:txBody>
                  <a:tcPr/>
                </a:tc>
                <a:extLst>
                  <a:ext uri="{0D108BD9-81ED-4DB2-BD59-A6C34878D82A}">
                    <a16:rowId xmlns:a16="http://schemas.microsoft.com/office/drawing/2014/main" val="2632004102"/>
                  </a:ext>
                </a:extLst>
              </a:tr>
              <a:tr h="750882">
                <a:tc>
                  <a:txBody>
                    <a:bodyPr/>
                    <a:lstStyle/>
                    <a:p>
                      <a:r>
                        <a:rPr lang="en-GB" sz="2000" dirty="0">
                          <a:solidFill>
                            <a:srgbClr val="006600"/>
                          </a:solidFill>
                        </a:rPr>
                        <a:t>It can be worn in the bath, when swimming and playing sports.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It does not protect against STI’s and can make some medicines less effective. </a:t>
                      </a:r>
                    </a:p>
                  </a:txBody>
                  <a:tcPr/>
                </a:tc>
                <a:extLst>
                  <a:ext uri="{0D108BD9-81ED-4DB2-BD59-A6C34878D82A}">
                    <a16:rowId xmlns:a16="http://schemas.microsoft.com/office/drawing/2014/main" val="2212499891"/>
                  </a:ext>
                </a:extLst>
              </a:tr>
              <a:tr h="731951">
                <a:tc>
                  <a:txBody>
                    <a:bodyPr/>
                    <a:lstStyle/>
                    <a:p>
                      <a:r>
                        <a:rPr lang="en-GB" sz="2000" dirty="0">
                          <a:solidFill>
                            <a:srgbClr val="006600"/>
                          </a:solidFill>
                        </a:rPr>
                        <a:t>It helps with heavy or painful periods and with regulation.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Side effects can include headaches, raised blood pressure</a:t>
                      </a:r>
                      <a:r>
                        <a:rPr lang="en-GB" sz="2000" baseline="0" dirty="0">
                          <a:solidFill>
                            <a:srgbClr val="006600"/>
                          </a:solidFill>
                        </a:rPr>
                        <a:t> and blood clots</a:t>
                      </a:r>
                      <a:r>
                        <a:rPr lang="en-GB" sz="2000" dirty="0">
                          <a:solidFill>
                            <a:srgbClr val="006600"/>
                          </a:solidFill>
                        </a:rPr>
                        <a:t>. </a:t>
                      </a:r>
                    </a:p>
                  </a:txBody>
                  <a:tcPr/>
                </a:tc>
                <a:extLst>
                  <a:ext uri="{0D108BD9-81ED-4DB2-BD59-A6C34878D82A}">
                    <a16:rowId xmlns:a16="http://schemas.microsoft.com/office/drawing/2014/main" val="3875919463"/>
                  </a:ext>
                </a:extLst>
              </a:tr>
              <a:tr h="740506">
                <a:tc>
                  <a:txBody>
                    <a:bodyPr/>
                    <a:lstStyle/>
                    <a:p>
                      <a:r>
                        <a:rPr lang="en-GB" sz="2000" dirty="0">
                          <a:solidFill>
                            <a:srgbClr val="006600"/>
                          </a:solidFill>
                        </a:rPr>
                        <a:t>May protect</a:t>
                      </a:r>
                      <a:r>
                        <a:rPr lang="en-GB" sz="2000" baseline="0" dirty="0">
                          <a:solidFill>
                            <a:srgbClr val="006600"/>
                          </a:solidFill>
                        </a:rPr>
                        <a:t> against some cancers and infections.</a:t>
                      </a:r>
                      <a:endParaRPr lang="en-GB" sz="20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rgbClr val="006600"/>
                          </a:solidFill>
                          <a:effectLst/>
                          <a:latin typeface="+mn-lt"/>
                          <a:ea typeface="+mn-ea"/>
                          <a:cs typeface="+mn-cs"/>
                        </a:rPr>
                        <a:t>The patch may be visible and it can cause skin irritation, itching or soreness where it is applied.</a:t>
                      </a:r>
                    </a:p>
                  </a:txBody>
                  <a:tcPr/>
                </a:tc>
                <a:extLst>
                  <a:ext uri="{0D108BD9-81ED-4DB2-BD59-A6C34878D82A}">
                    <a16:rowId xmlns:a16="http://schemas.microsoft.com/office/drawing/2014/main" val="2180002933"/>
                  </a:ext>
                </a:extLst>
              </a:tr>
            </a:tbl>
          </a:graphicData>
        </a:graphic>
      </p:graphicFrame>
      <p:sp>
        <p:nvSpPr>
          <p:cNvPr id="3" name="Title 1">
            <a:extLst>
              <a:ext uri="{FF2B5EF4-FFF2-40B4-BE49-F238E27FC236}">
                <a16:creationId xmlns:a16="http://schemas.microsoft.com/office/drawing/2014/main" id="{DAB112B7-A78A-40C7-BC44-027562D21F18}"/>
              </a:ext>
            </a:extLst>
          </p:cNvPr>
          <p:cNvSpPr txBox="1">
            <a:spLocks/>
          </p:cNvSpPr>
          <p:nvPr/>
        </p:nvSpPr>
        <p:spPr>
          <a:xfrm>
            <a:off x="720438" y="394756"/>
            <a:ext cx="9875520" cy="135636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a:t>Contraceptive patch</a:t>
            </a:r>
            <a:endParaRPr lang="en-GB" b="1" dirty="0"/>
          </a:p>
        </p:txBody>
      </p:sp>
    </p:spTree>
    <p:extLst>
      <p:ext uri="{BB962C8B-B14F-4D97-AF65-F5344CB8AC3E}">
        <p14:creationId xmlns:p14="http://schemas.microsoft.com/office/powerpoint/2010/main" val="37514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5D20-7E23-4E45-BAAD-841081797338}"/>
              </a:ext>
            </a:extLst>
          </p:cNvPr>
          <p:cNvSpPr>
            <a:spLocks noGrp="1"/>
          </p:cNvSpPr>
          <p:nvPr>
            <p:ph type="title"/>
          </p:nvPr>
        </p:nvSpPr>
        <p:spPr/>
        <p:txBody>
          <a:bodyPr/>
          <a:lstStyle/>
          <a:p>
            <a:r>
              <a:rPr lang="en-GB" b="1" dirty="0"/>
              <a:t>Emergency contraceptive pill</a:t>
            </a:r>
          </a:p>
        </p:txBody>
      </p:sp>
      <p:sp>
        <p:nvSpPr>
          <p:cNvPr id="3" name="Content Placeholder 2">
            <a:extLst>
              <a:ext uri="{FF2B5EF4-FFF2-40B4-BE49-F238E27FC236}">
                <a16:creationId xmlns:a16="http://schemas.microsoft.com/office/drawing/2014/main" id="{30E2B8A4-25B3-423E-8E98-3AD7E1E346EA}"/>
              </a:ext>
            </a:extLst>
          </p:cNvPr>
          <p:cNvSpPr>
            <a:spLocks noGrp="1"/>
          </p:cNvSpPr>
          <p:nvPr>
            <p:ph idx="1"/>
          </p:nvPr>
        </p:nvSpPr>
        <p:spPr>
          <a:xfrm>
            <a:off x="1143000" y="2057400"/>
            <a:ext cx="9875519" cy="4038600"/>
          </a:xfrm>
        </p:spPr>
        <p:txBody>
          <a:bodyPr>
            <a:normAutofit/>
          </a:bodyPr>
          <a:lstStyle/>
          <a:p>
            <a:pPr>
              <a:buClr>
                <a:srgbClr val="006600"/>
              </a:buClr>
              <a:buSzPct val="100000"/>
              <a:buFont typeface="Wingdings" panose="05000000000000000000" pitchFamily="2" charset="2"/>
              <a:buChar char="Ø"/>
            </a:pPr>
            <a:r>
              <a:rPr lang="en-GB" dirty="0"/>
              <a:t>The emergency contraceptive pill (also known as the morning after pill or plan B) or the copper IUD can be used after unprotected sex or after sex where a method of contraception may have failed or been ineffective e.g. split condom, missed pill or sickness after taking a pill.</a:t>
            </a:r>
          </a:p>
          <a:p>
            <a:pPr>
              <a:buClr>
                <a:srgbClr val="006600"/>
              </a:buClr>
              <a:buSzPct val="100000"/>
              <a:buFont typeface="Wingdings" panose="05000000000000000000" pitchFamily="2" charset="2"/>
              <a:buChar char="Ø"/>
            </a:pPr>
            <a:r>
              <a:rPr lang="en-GB" dirty="0"/>
              <a:t>The sooner it is taken after unprotected sex, the more effective it will be but, it must be taken within either 72 hours (3 days) for 			   the Levonelle pill or 120 hours (5 days) for ellaOne.</a:t>
            </a:r>
          </a:p>
          <a:p>
            <a:pPr marL="45720" indent="0">
              <a:buNone/>
            </a:pPr>
            <a:r>
              <a:rPr lang="en-GB" dirty="0">
                <a:solidFill>
                  <a:srgbClr val="006600"/>
                </a:solidFill>
              </a:rPr>
              <a:t>*</a:t>
            </a:r>
            <a:r>
              <a:rPr lang="en-GB" dirty="0"/>
              <a:t>The emergency pill should not be used as a                                                        method of contraception. It is only for use in an                                            emergency where there may be a chance of                                                       unwanted conception.</a:t>
            </a:r>
          </a:p>
        </p:txBody>
      </p:sp>
      <p:pic>
        <p:nvPicPr>
          <p:cNvPr id="4102" name="Picture 6" descr="New Warning: Morning-After Pill Doesn&amp;#39;t Work for Women Over 176 Pounds –  Mother Jones">
            <a:extLst>
              <a:ext uri="{FF2B5EF4-FFF2-40B4-BE49-F238E27FC236}">
                <a16:creationId xmlns:a16="http://schemas.microsoft.com/office/drawing/2014/main" id="{887783F2-4C5F-4380-85F9-034B820269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12" t="4782" r="31228" b="5528"/>
          <a:stretch/>
        </p:blipFill>
        <p:spPr bwMode="auto">
          <a:xfrm>
            <a:off x="7829128" y="3869635"/>
            <a:ext cx="1633137" cy="26636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vonelle Morning after pill for postcoital female contraception, UK made  by Bayer Pharmaceuticals Stock Photo - Alamy">
            <a:extLst>
              <a:ext uri="{FF2B5EF4-FFF2-40B4-BE49-F238E27FC236}">
                <a16:creationId xmlns:a16="http://schemas.microsoft.com/office/drawing/2014/main" id="{0A1104D3-F22F-4F8F-A0EB-F4EC0876F8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674"/>
          <a:stretch/>
        </p:blipFill>
        <p:spPr bwMode="auto">
          <a:xfrm>
            <a:off x="9493045" y="3924539"/>
            <a:ext cx="2343151" cy="15565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uy EllaOne 30mg Morning After Pill Online UK Emergency Contraception">
            <a:extLst>
              <a:ext uri="{FF2B5EF4-FFF2-40B4-BE49-F238E27FC236}">
                <a16:creationId xmlns:a16="http://schemas.microsoft.com/office/drawing/2014/main" id="{577207F7-B47F-43A9-9731-933847CA9DB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09" t="19904" r="8261" b="17488"/>
          <a:stretch/>
        </p:blipFill>
        <p:spPr bwMode="auto">
          <a:xfrm>
            <a:off x="9493046" y="4784035"/>
            <a:ext cx="2370174" cy="174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circle(in)">
                                      <p:cBhvr>
                                        <p:cTn id="30" dur="20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circle(in)">
                                      <p:cBhvr>
                                        <p:cTn id="35" dur="2000"/>
                                        <p:tgtEl>
                                          <p:spTgt spid="410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animEffect transition="in" filter="circle(in)">
                                      <p:cBhvr>
                                        <p:cTn id="4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2340645440"/>
              </p:ext>
            </p:extLst>
          </p:nvPr>
        </p:nvGraphicFramePr>
        <p:xfrm>
          <a:off x="1035414" y="1622317"/>
          <a:ext cx="10217426" cy="4724400"/>
        </p:xfrm>
        <a:graphic>
          <a:graphicData uri="http://schemas.openxmlformats.org/drawingml/2006/table">
            <a:tbl>
              <a:tblPr firstRow="1" bandRow="1">
                <a:tableStyleId>{5C22544A-7EE6-4342-B048-85BDC9FD1C3A}</a:tableStyleId>
              </a:tblPr>
              <a:tblGrid>
                <a:gridCol w="5108713">
                  <a:extLst>
                    <a:ext uri="{9D8B030D-6E8A-4147-A177-3AD203B41FA5}">
                      <a16:colId xmlns:a16="http://schemas.microsoft.com/office/drawing/2014/main" val="97946466"/>
                    </a:ext>
                  </a:extLst>
                </a:gridCol>
                <a:gridCol w="5108713">
                  <a:extLst>
                    <a:ext uri="{9D8B030D-6E8A-4147-A177-3AD203B41FA5}">
                      <a16:colId xmlns:a16="http://schemas.microsoft.com/office/drawing/2014/main" val="2415417451"/>
                    </a:ext>
                  </a:extLst>
                </a:gridCol>
              </a:tblGrid>
              <a:tr h="393703">
                <a:tc>
                  <a:txBody>
                    <a:bodyPr/>
                    <a:lstStyle/>
                    <a:p>
                      <a:pPr algn="ctr"/>
                      <a:r>
                        <a:rPr lang="en-GB" sz="2200" dirty="0"/>
                        <a:t>Advantages</a:t>
                      </a:r>
                    </a:p>
                  </a:txBody>
                  <a:tcPr/>
                </a:tc>
                <a:tc>
                  <a:txBody>
                    <a:bodyPr/>
                    <a:lstStyle/>
                    <a:p>
                      <a:pPr algn="ctr"/>
                      <a:r>
                        <a:rPr lang="en-GB" sz="2200" dirty="0"/>
                        <a:t>Disadvantages</a:t>
                      </a:r>
                    </a:p>
                  </a:txBody>
                  <a:tcPr/>
                </a:tc>
                <a:extLst>
                  <a:ext uri="{0D108BD9-81ED-4DB2-BD59-A6C34878D82A}">
                    <a16:rowId xmlns:a16="http://schemas.microsoft.com/office/drawing/2014/main" val="1501054716"/>
                  </a:ext>
                </a:extLst>
              </a:tr>
              <a:tr h="1012380">
                <a:tc>
                  <a:txBody>
                    <a:bodyPr/>
                    <a:lstStyle/>
                    <a:p>
                      <a:r>
                        <a:rPr lang="en-GB" sz="2200" i="0" dirty="0">
                          <a:solidFill>
                            <a:srgbClr val="006600"/>
                          </a:solidFill>
                        </a:rPr>
                        <a:t>An effective method in circumstances where an unwanted pregnancy may be likely.</a:t>
                      </a:r>
                    </a:p>
                  </a:txBody>
                  <a:tcPr/>
                </a:tc>
                <a:tc>
                  <a:txBody>
                    <a:bodyPr/>
                    <a:lstStyle/>
                    <a:p>
                      <a:r>
                        <a:rPr lang="en-GB" sz="2200" dirty="0">
                          <a:solidFill>
                            <a:srgbClr val="006600"/>
                          </a:solidFill>
                        </a:rPr>
                        <a:t>It is only effective if taken before the release of an egg and it becomes less effective after 24 hours. </a:t>
                      </a:r>
                    </a:p>
                  </a:txBody>
                  <a:tcPr/>
                </a:tc>
                <a:extLst>
                  <a:ext uri="{0D108BD9-81ED-4DB2-BD59-A6C34878D82A}">
                    <a16:rowId xmlns:a16="http://schemas.microsoft.com/office/drawing/2014/main" val="1992594170"/>
                  </a:ext>
                </a:extLst>
              </a:tr>
              <a:tr h="749128">
                <a:tc>
                  <a:txBody>
                    <a:bodyPr/>
                    <a:lstStyle/>
                    <a:p>
                      <a:r>
                        <a:rPr lang="en-GB" sz="2200" dirty="0">
                          <a:solidFill>
                            <a:srgbClr val="006600"/>
                          </a:solidFill>
                        </a:rPr>
                        <a:t>Allows up to 120 hours for the individual to make a decision and take action.</a:t>
                      </a:r>
                    </a:p>
                  </a:txBody>
                  <a:tcPr/>
                </a:tc>
                <a:tc>
                  <a:txBody>
                    <a:bodyPr/>
                    <a:lstStyle/>
                    <a:p>
                      <a:r>
                        <a:rPr lang="en-GB" sz="2200" dirty="0">
                          <a:solidFill>
                            <a:srgbClr val="006600"/>
                          </a:solidFill>
                        </a:rPr>
                        <a:t>Does not protect against or treat any STI’s that may have been contracted.</a:t>
                      </a:r>
                    </a:p>
                  </a:txBody>
                  <a:tcPr/>
                </a:tc>
                <a:extLst>
                  <a:ext uri="{0D108BD9-81ED-4DB2-BD59-A6C34878D82A}">
                    <a16:rowId xmlns:a16="http://schemas.microsoft.com/office/drawing/2014/main" val="2632004102"/>
                  </a:ext>
                </a:extLst>
              </a:tr>
              <a:tr h="1012380">
                <a:tc>
                  <a:txBody>
                    <a:bodyPr/>
                    <a:lstStyle/>
                    <a:p>
                      <a:r>
                        <a:rPr lang="en-GB" sz="2200" dirty="0">
                          <a:solidFill>
                            <a:srgbClr val="006600"/>
                          </a:solidFill>
                        </a:rPr>
                        <a:t>It can be purchased from</a:t>
                      </a:r>
                      <a:r>
                        <a:rPr lang="en-GB" sz="2200" baseline="0" dirty="0">
                          <a:solidFill>
                            <a:srgbClr val="006600"/>
                          </a:solidFill>
                        </a:rPr>
                        <a:t> a pharmacy (by those aged 16 and over) and is also available free of charge from some GP surgeries, family planning and sexual health clinics, NHS walk-in centres and hospitals.</a:t>
                      </a:r>
                      <a:endParaRPr lang="en-GB" sz="22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6600"/>
                          </a:solidFill>
                        </a:rPr>
                        <a:t>Women</a:t>
                      </a:r>
                      <a:r>
                        <a:rPr lang="en-GB" sz="2200" baseline="0" dirty="0">
                          <a:solidFill>
                            <a:srgbClr val="006600"/>
                          </a:solidFill>
                        </a:rPr>
                        <a:t> are not recommended to breastfeed for 1 week after taking ellaOne (they can continue to breastfeed after taking Levonelle). </a:t>
                      </a:r>
                      <a:endParaRPr lang="en-GB" sz="2200" dirty="0">
                        <a:solidFill>
                          <a:srgbClr val="006600"/>
                        </a:solidFill>
                      </a:endParaRPr>
                    </a:p>
                  </a:txBody>
                  <a:tcPr/>
                </a:tc>
                <a:extLst>
                  <a:ext uri="{0D108BD9-81ED-4DB2-BD59-A6C34878D82A}">
                    <a16:rowId xmlns:a16="http://schemas.microsoft.com/office/drawing/2014/main" val="2212499891"/>
                  </a:ext>
                </a:extLst>
              </a:tr>
            </a:tbl>
          </a:graphicData>
        </a:graphic>
      </p:graphicFrame>
      <p:sp>
        <p:nvSpPr>
          <p:cNvPr id="3" name="Title 1">
            <a:extLst>
              <a:ext uri="{FF2B5EF4-FFF2-40B4-BE49-F238E27FC236}">
                <a16:creationId xmlns:a16="http://schemas.microsoft.com/office/drawing/2014/main" id="{EE395D20-7E23-4E45-BAAD-841081797338}"/>
              </a:ext>
            </a:extLst>
          </p:cNvPr>
          <p:cNvSpPr txBox="1">
            <a:spLocks/>
          </p:cNvSpPr>
          <p:nvPr/>
        </p:nvSpPr>
        <p:spPr>
          <a:xfrm>
            <a:off x="1035414" y="667352"/>
            <a:ext cx="9875520" cy="135636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a:t>Emergency contraceptive pill</a:t>
            </a:r>
            <a:endParaRPr lang="en-GB" b="1" dirty="0"/>
          </a:p>
        </p:txBody>
      </p:sp>
    </p:spTree>
    <p:extLst>
      <p:ext uri="{BB962C8B-B14F-4D97-AF65-F5344CB8AC3E}">
        <p14:creationId xmlns:p14="http://schemas.microsoft.com/office/powerpoint/2010/main" val="25140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7335-3ADD-4F8C-A297-9E7679FC080D}"/>
              </a:ext>
            </a:extLst>
          </p:cNvPr>
          <p:cNvSpPr>
            <a:spLocks noGrp="1"/>
          </p:cNvSpPr>
          <p:nvPr>
            <p:ph type="title"/>
          </p:nvPr>
        </p:nvSpPr>
        <p:spPr/>
        <p:txBody>
          <a:bodyPr/>
          <a:lstStyle/>
          <a:p>
            <a:r>
              <a:rPr lang="en-GB" b="1" dirty="0"/>
              <a:t>Natural family planning</a:t>
            </a:r>
          </a:p>
        </p:txBody>
      </p:sp>
      <p:sp>
        <p:nvSpPr>
          <p:cNvPr id="3" name="Content Placeholder 2">
            <a:extLst>
              <a:ext uri="{FF2B5EF4-FFF2-40B4-BE49-F238E27FC236}">
                <a16:creationId xmlns:a16="http://schemas.microsoft.com/office/drawing/2014/main" id="{223ED487-ABB8-4B01-A8AC-E8F26EADA530}"/>
              </a:ext>
            </a:extLst>
          </p:cNvPr>
          <p:cNvSpPr>
            <a:spLocks noGrp="1"/>
          </p:cNvSpPr>
          <p:nvPr>
            <p:ph idx="1"/>
          </p:nvPr>
        </p:nvSpPr>
        <p:spPr>
          <a:xfrm>
            <a:off x="1143000" y="2045471"/>
            <a:ext cx="9875520" cy="3904755"/>
          </a:xfrm>
        </p:spPr>
        <p:txBody>
          <a:bodyPr>
            <a:normAutofit/>
          </a:bodyPr>
          <a:lstStyle/>
          <a:p>
            <a:pPr>
              <a:buClr>
                <a:srgbClr val="006600"/>
              </a:buClr>
              <a:buSzPct val="100000"/>
              <a:buFont typeface="Wingdings" panose="05000000000000000000" pitchFamily="2" charset="2"/>
              <a:buChar char="Ø"/>
            </a:pPr>
            <a:r>
              <a:rPr lang="en-GB" dirty="0"/>
              <a:t>The natural family planning method involves the woman monitoring and recording different fertility signals:</a:t>
            </a:r>
          </a:p>
          <a:p>
            <a:pPr marL="45720" indent="0">
              <a:buClr>
                <a:srgbClr val="006600"/>
              </a:buClr>
              <a:buSzPct val="100000"/>
              <a:buNone/>
            </a:pPr>
            <a:endParaRPr lang="en-GB" sz="300" dirty="0"/>
          </a:p>
          <a:p>
            <a:pPr>
              <a:buClr>
                <a:srgbClr val="006600"/>
              </a:buClr>
              <a:buSzPct val="100000"/>
              <a:buFont typeface="Arial" panose="020B0604020202020204" pitchFamily="34" charset="0"/>
              <a:buChar char="•"/>
            </a:pPr>
            <a:r>
              <a:rPr lang="en-GB" dirty="0"/>
              <a:t>basal body temperature</a:t>
            </a:r>
          </a:p>
          <a:p>
            <a:pPr>
              <a:buClr>
                <a:srgbClr val="006600"/>
              </a:buClr>
              <a:buSzPct val="100000"/>
              <a:buFont typeface="Arial" panose="020B0604020202020204" pitchFamily="34" charset="0"/>
              <a:buChar char="•"/>
            </a:pPr>
            <a:r>
              <a:rPr lang="en-GB" dirty="0"/>
              <a:t>cervical secretions </a:t>
            </a:r>
          </a:p>
          <a:p>
            <a:pPr>
              <a:buClr>
                <a:srgbClr val="006600"/>
              </a:buClr>
              <a:buSzPct val="100000"/>
              <a:buFont typeface="Arial" panose="020B0604020202020204" pitchFamily="34" charset="0"/>
              <a:buChar char="•"/>
            </a:pPr>
            <a:r>
              <a:rPr lang="en-GB" dirty="0"/>
              <a:t>the dates in her menstrual cycle </a:t>
            </a:r>
            <a:r>
              <a:rPr lang="en-GB" i="1" dirty="0"/>
              <a:t>(calendar method)</a:t>
            </a:r>
          </a:p>
          <a:p>
            <a:pPr marL="45720" indent="0">
              <a:buClr>
                <a:srgbClr val="006600"/>
              </a:buClr>
              <a:buSzPct val="100000"/>
              <a:buNone/>
            </a:pPr>
            <a:endParaRPr lang="en-GB" sz="500" dirty="0"/>
          </a:p>
          <a:p>
            <a:pPr>
              <a:buClr>
                <a:srgbClr val="006600"/>
              </a:buClr>
              <a:buSzPct val="100000"/>
              <a:buFont typeface="Wingdings" panose="05000000000000000000" pitchFamily="2" charset="2"/>
              <a:buChar char="Ø"/>
            </a:pPr>
            <a:r>
              <a:rPr lang="en-GB" dirty="0"/>
              <a:t>This allows the woman to work out which days during the menstrual cycle she is most fertile, meaning she can abstain from sexual intercourse on those days to avoid pregnancy. </a:t>
            </a:r>
          </a:p>
        </p:txBody>
      </p:sp>
    </p:spTree>
    <p:extLst>
      <p:ext uri="{BB962C8B-B14F-4D97-AF65-F5344CB8AC3E}">
        <p14:creationId xmlns:p14="http://schemas.microsoft.com/office/powerpoint/2010/main" val="1776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4037-AA1D-4411-B59E-3C5FAD3C8B4F}"/>
              </a:ext>
            </a:extLst>
          </p:cNvPr>
          <p:cNvSpPr>
            <a:spLocks noGrp="1"/>
          </p:cNvSpPr>
          <p:nvPr>
            <p:ph type="title"/>
          </p:nvPr>
        </p:nvSpPr>
        <p:spPr>
          <a:xfrm>
            <a:off x="1143000" y="253238"/>
            <a:ext cx="9875520" cy="1356360"/>
          </a:xfrm>
        </p:spPr>
        <p:txBody>
          <a:bodyPr/>
          <a:lstStyle/>
          <a:p>
            <a:r>
              <a:rPr lang="en-GB" dirty="0"/>
              <a:t>How it works</a:t>
            </a:r>
          </a:p>
        </p:txBody>
      </p:sp>
      <p:sp>
        <p:nvSpPr>
          <p:cNvPr id="6" name="TextBox 5">
            <a:extLst>
              <a:ext uri="{FF2B5EF4-FFF2-40B4-BE49-F238E27FC236}">
                <a16:creationId xmlns:a16="http://schemas.microsoft.com/office/drawing/2014/main" id="{678743AE-D13C-4D11-89AE-6F2DFFF6D0ED}"/>
              </a:ext>
            </a:extLst>
          </p:cNvPr>
          <p:cNvSpPr txBox="1"/>
          <p:nvPr/>
        </p:nvSpPr>
        <p:spPr>
          <a:xfrm>
            <a:off x="1284218" y="1460785"/>
            <a:ext cx="4281693" cy="2800767"/>
          </a:xfrm>
          <a:prstGeom prst="rect">
            <a:avLst/>
          </a:prstGeom>
          <a:solidFill>
            <a:schemeClr val="accent1"/>
          </a:solidFill>
        </p:spPr>
        <p:txBody>
          <a:bodyPr wrap="square" rtlCol="0">
            <a:spAutoFit/>
          </a:bodyPr>
          <a:lstStyle/>
          <a:p>
            <a:r>
              <a:rPr lang="en-GB" sz="2200" b="1" dirty="0">
                <a:solidFill>
                  <a:schemeClr val="bg1"/>
                </a:solidFill>
              </a:rPr>
              <a:t>Basal body temperature rises after ovulation:</a:t>
            </a:r>
          </a:p>
          <a:p>
            <a:endParaRPr lang="en-GB" sz="2200" b="1" dirty="0">
              <a:solidFill>
                <a:schemeClr val="bg1"/>
              </a:solidFill>
            </a:endParaRPr>
          </a:p>
          <a:p>
            <a:pPr marL="45720" indent="0">
              <a:buNone/>
            </a:pPr>
            <a:r>
              <a:rPr lang="en-GB" sz="2200" i="1" dirty="0">
                <a:solidFill>
                  <a:schemeClr val="bg1"/>
                </a:solidFill>
              </a:rPr>
              <a:t>Women can track their body temperature throughout their menstrual cycle to predict when they will ovulate and therefore when they will be most fertile.</a:t>
            </a:r>
          </a:p>
        </p:txBody>
      </p:sp>
      <p:sp>
        <p:nvSpPr>
          <p:cNvPr id="7" name="TextBox 6">
            <a:extLst>
              <a:ext uri="{FF2B5EF4-FFF2-40B4-BE49-F238E27FC236}">
                <a16:creationId xmlns:a16="http://schemas.microsoft.com/office/drawing/2014/main" id="{86A9FF7E-E3A0-4C0F-8A03-DFF086141EDA}"/>
              </a:ext>
            </a:extLst>
          </p:cNvPr>
          <p:cNvSpPr txBox="1"/>
          <p:nvPr/>
        </p:nvSpPr>
        <p:spPr>
          <a:xfrm>
            <a:off x="6626088" y="520771"/>
            <a:ext cx="5062331" cy="2800767"/>
          </a:xfrm>
          <a:prstGeom prst="rect">
            <a:avLst/>
          </a:prstGeom>
          <a:solidFill>
            <a:schemeClr val="accent1"/>
          </a:solidFill>
        </p:spPr>
        <p:txBody>
          <a:bodyPr wrap="square" rtlCol="0">
            <a:spAutoFit/>
          </a:bodyPr>
          <a:lstStyle/>
          <a:p>
            <a:r>
              <a:rPr lang="en-GB" sz="2200" b="1" dirty="0">
                <a:solidFill>
                  <a:schemeClr val="bg1"/>
                </a:solidFill>
              </a:rPr>
              <a:t>Cervical mucus increases and becomes clear, stretchy, wet and slippery (like raw egg white) when fertile:</a:t>
            </a:r>
          </a:p>
          <a:p>
            <a:endParaRPr lang="en-GB" sz="2200" b="1" dirty="0">
              <a:solidFill>
                <a:schemeClr val="bg1"/>
              </a:solidFill>
            </a:endParaRPr>
          </a:p>
          <a:p>
            <a:pPr marL="45720" indent="0">
              <a:buNone/>
            </a:pPr>
            <a:r>
              <a:rPr lang="en-GB" sz="2200" i="1" dirty="0">
                <a:solidFill>
                  <a:schemeClr val="bg1"/>
                </a:solidFill>
              </a:rPr>
              <a:t>Women not wanting to get pregnant should abstain from sexual intercourse when they notice this change in their cervical mucus.</a:t>
            </a:r>
            <a:r>
              <a:rPr lang="en-GB" sz="2200" dirty="0">
                <a:solidFill>
                  <a:schemeClr val="bg1"/>
                </a:solidFill>
              </a:rPr>
              <a:t> </a:t>
            </a:r>
          </a:p>
        </p:txBody>
      </p:sp>
      <p:pic>
        <p:nvPicPr>
          <p:cNvPr id="8" name="Google Shape;826;p91">
            <a:extLst>
              <a:ext uri="{FF2B5EF4-FFF2-40B4-BE49-F238E27FC236}">
                <a16:creationId xmlns:a16="http://schemas.microsoft.com/office/drawing/2014/main" id="{6BD9FCC9-5A27-4858-BD3F-9EEC996CCD0D}"/>
              </a:ext>
            </a:extLst>
          </p:cNvPr>
          <p:cNvPicPr preferRelativeResize="0"/>
          <p:nvPr/>
        </p:nvPicPr>
        <p:blipFill rotWithShape="1">
          <a:blip r:embed="rId2">
            <a:alphaModFix/>
          </a:blip>
          <a:srcRect l="6352" t="21962" r="4604" b="9971"/>
          <a:stretch/>
        </p:blipFill>
        <p:spPr>
          <a:xfrm>
            <a:off x="6626089" y="3676032"/>
            <a:ext cx="5062331" cy="2902226"/>
          </a:xfrm>
          <a:prstGeom prst="rect">
            <a:avLst/>
          </a:prstGeom>
          <a:noFill/>
          <a:ln>
            <a:noFill/>
          </a:ln>
        </p:spPr>
      </p:pic>
      <p:pic>
        <p:nvPicPr>
          <p:cNvPr id="2050" name="Picture 2" descr="Family Planning Module: 4. Natural Family Planning (NFP) Methods: View as  single page">
            <a:extLst>
              <a:ext uri="{FF2B5EF4-FFF2-40B4-BE49-F238E27FC236}">
                <a16:creationId xmlns:a16="http://schemas.microsoft.com/office/drawing/2014/main" id="{E9B2AD42-4298-4D15-A97A-AE074F45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756" y="4258977"/>
            <a:ext cx="48577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2C97-E3C1-4A79-BAE8-50229D95B7A3}"/>
              </a:ext>
            </a:extLst>
          </p:cNvPr>
          <p:cNvSpPr>
            <a:spLocks noGrp="1"/>
          </p:cNvSpPr>
          <p:nvPr>
            <p:ph type="title"/>
          </p:nvPr>
        </p:nvSpPr>
        <p:spPr>
          <a:xfrm>
            <a:off x="897666" y="458137"/>
            <a:ext cx="9875520" cy="1356360"/>
          </a:xfrm>
        </p:spPr>
        <p:txBody>
          <a:bodyPr/>
          <a:lstStyle/>
          <a:p>
            <a:r>
              <a:rPr lang="en-GB" dirty="0"/>
              <a:t>How it works</a:t>
            </a:r>
          </a:p>
        </p:txBody>
      </p:sp>
      <p:pic>
        <p:nvPicPr>
          <p:cNvPr id="4" name="Picture 2" descr="Hyphen Pharmacy: CONTRACEPTION (Part 2): NATURAL FAMILY PLANNING METHOD &amp;amp;  ORAL CONTRACEPTIVES">
            <a:extLst>
              <a:ext uri="{FF2B5EF4-FFF2-40B4-BE49-F238E27FC236}">
                <a16:creationId xmlns:a16="http://schemas.microsoft.com/office/drawing/2014/main" id="{98F51BE9-332F-4451-8A7E-B077B906C56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4460" y="669729"/>
            <a:ext cx="5578671" cy="5578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8F38D0-ECEF-4684-8BA0-45447EBDBCB5}"/>
              </a:ext>
            </a:extLst>
          </p:cNvPr>
          <p:cNvSpPr txBox="1"/>
          <p:nvPr/>
        </p:nvSpPr>
        <p:spPr>
          <a:xfrm>
            <a:off x="616156" y="1659765"/>
            <a:ext cx="4957933" cy="4493538"/>
          </a:xfrm>
          <a:prstGeom prst="rect">
            <a:avLst/>
          </a:prstGeom>
          <a:solidFill>
            <a:schemeClr val="accent1"/>
          </a:solidFill>
        </p:spPr>
        <p:txBody>
          <a:bodyPr wrap="square" rtlCol="0">
            <a:spAutoFit/>
          </a:bodyPr>
          <a:lstStyle/>
          <a:p>
            <a:r>
              <a:rPr lang="en-GB" sz="2200" dirty="0">
                <a:solidFill>
                  <a:schemeClr val="bg1"/>
                </a:solidFill>
              </a:rPr>
              <a:t>The ovaries usually release an egg around the same time each month (day 14). The egg moves through the fallopian tubes towards the uterus. </a:t>
            </a:r>
          </a:p>
          <a:p>
            <a:endParaRPr lang="en-GB" sz="2200" dirty="0">
              <a:solidFill>
                <a:schemeClr val="bg1"/>
              </a:solidFill>
            </a:endParaRPr>
          </a:p>
          <a:p>
            <a:pPr marL="45720" indent="0">
              <a:buNone/>
            </a:pPr>
            <a:r>
              <a:rPr lang="en-GB" sz="2200" dirty="0">
                <a:solidFill>
                  <a:schemeClr val="bg1"/>
                </a:solidFill>
              </a:rPr>
              <a:t>*An unfertilised egg can live for up to 24 hours. </a:t>
            </a:r>
          </a:p>
          <a:p>
            <a:pPr marL="45720" indent="0">
              <a:buNone/>
            </a:pPr>
            <a:endParaRPr lang="en-GB" sz="2200" dirty="0">
              <a:solidFill>
                <a:schemeClr val="bg1"/>
              </a:solidFill>
            </a:endParaRPr>
          </a:p>
          <a:p>
            <a:pPr marL="45720" indent="0">
              <a:buNone/>
            </a:pPr>
            <a:r>
              <a:rPr lang="en-GB" sz="2200" dirty="0">
                <a:solidFill>
                  <a:schemeClr val="bg1"/>
                </a:solidFill>
              </a:rPr>
              <a:t>*Sperm can live for up to 7 days; </a:t>
            </a:r>
            <a:r>
              <a:rPr lang="en-GB" sz="2200" b="1" dirty="0">
                <a:solidFill>
                  <a:schemeClr val="bg1"/>
                </a:solidFill>
              </a:rPr>
              <a:t>meaning that if sexual intercourse takes place 7 days before ovulation occurs, the egg could still become fertilised; resulting in conception. </a:t>
            </a:r>
          </a:p>
        </p:txBody>
      </p:sp>
      <p:sp>
        <p:nvSpPr>
          <p:cNvPr id="6" name="TextBox 5">
            <a:extLst>
              <a:ext uri="{FF2B5EF4-FFF2-40B4-BE49-F238E27FC236}">
                <a16:creationId xmlns:a16="http://schemas.microsoft.com/office/drawing/2014/main" id="{3B13828A-CD87-458F-B865-AACA4E59639D}"/>
              </a:ext>
            </a:extLst>
          </p:cNvPr>
          <p:cNvSpPr txBox="1"/>
          <p:nvPr/>
        </p:nvSpPr>
        <p:spPr>
          <a:xfrm>
            <a:off x="7534108" y="3566964"/>
            <a:ext cx="2279373" cy="1200329"/>
          </a:xfrm>
          <a:prstGeom prst="rect">
            <a:avLst/>
          </a:prstGeom>
          <a:noFill/>
        </p:spPr>
        <p:txBody>
          <a:bodyPr wrap="square" rtlCol="0">
            <a:spAutoFit/>
          </a:bodyPr>
          <a:lstStyle/>
          <a:p>
            <a:r>
              <a:rPr lang="en-GB" b="1" dirty="0">
                <a:solidFill>
                  <a:srgbClr val="006600"/>
                </a:solidFill>
              </a:rPr>
              <a:t>Sex on day 8 could result in conception, even if the egg isn’t released until day 14.</a:t>
            </a:r>
          </a:p>
        </p:txBody>
      </p:sp>
      <p:cxnSp>
        <p:nvCxnSpPr>
          <p:cNvPr id="8" name="Straight Arrow Connector 7">
            <a:extLst>
              <a:ext uri="{FF2B5EF4-FFF2-40B4-BE49-F238E27FC236}">
                <a16:creationId xmlns:a16="http://schemas.microsoft.com/office/drawing/2014/main" id="{DA498CCD-D6AD-4B9A-92BF-00DF3E6103DD}"/>
              </a:ext>
            </a:extLst>
          </p:cNvPr>
          <p:cNvCxnSpPr>
            <a:cxnSpLocks/>
            <a:stCxn id="6" idx="3"/>
          </p:cNvCxnSpPr>
          <p:nvPr/>
        </p:nvCxnSpPr>
        <p:spPr>
          <a:xfrm flipV="1">
            <a:off x="9813481" y="4061267"/>
            <a:ext cx="959705" cy="105862"/>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B218A7-AEA1-481F-B72C-9C3FF193DBE4}"/>
              </a:ext>
            </a:extLst>
          </p:cNvPr>
          <p:cNvCxnSpPr>
            <a:cxnSpLocks/>
          </p:cNvCxnSpPr>
          <p:nvPr/>
        </p:nvCxnSpPr>
        <p:spPr>
          <a:xfrm flipH="1">
            <a:off x="8428630" y="4767293"/>
            <a:ext cx="245164" cy="864881"/>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0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30E95D0-B481-4A28-9922-8EE5FB9DAF6A}"/>
              </a:ext>
            </a:extLst>
          </p:cNvPr>
          <p:cNvGraphicFramePr>
            <a:graphicFrameLocks noGrp="1"/>
          </p:cNvGraphicFramePr>
          <p:nvPr>
            <p:extLst>
              <p:ext uri="{D42A27DB-BD31-4B8C-83A1-F6EECF244321}">
                <p14:modId xmlns:p14="http://schemas.microsoft.com/office/powerpoint/2010/main" val="1456934832"/>
              </p:ext>
            </p:extLst>
          </p:nvPr>
        </p:nvGraphicFramePr>
        <p:xfrm>
          <a:off x="263436" y="942644"/>
          <a:ext cx="11669946" cy="5674002"/>
        </p:xfrm>
        <a:graphic>
          <a:graphicData uri="http://schemas.openxmlformats.org/drawingml/2006/table">
            <a:tbl>
              <a:tblPr firstRow="1" bandRow="1">
                <a:tableStyleId>{5C22544A-7EE6-4342-B048-85BDC9FD1C3A}</a:tableStyleId>
              </a:tblPr>
              <a:tblGrid>
                <a:gridCol w="5624780">
                  <a:extLst>
                    <a:ext uri="{9D8B030D-6E8A-4147-A177-3AD203B41FA5}">
                      <a16:colId xmlns:a16="http://schemas.microsoft.com/office/drawing/2014/main" val="97946466"/>
                    </a:ext>
                  </a:extLst>
                </a:gridCol>
                <a:gridCol w="6045166">
                  <a:extLst>
                    <a:ext uri="{9D8B030D-6E8A-4147-A177-3AD203B41FA5}">
                      <a16:colId xmlns:a16="http://schemas.microsoft.com/office/drawing/2014/main" val="2415417451"/>
                    </a:ext>
                  </a:extLst>
                </a:gridCol>
              </a:tblGrid>
              <a:tr h="402468">
                <a:tc>
                  <a:txBody>
                    <a:bodyPr/>
                    <a:lstStyle/>
                    <a:p>
                      <a:pPr algn="ctr"/>
                      <a:r>
                        <a:rPr lang="en-GB" sz="2000" dirty="0"/>
                        <a:t>Advantages</a:t>
                      </a:r>
                    </a:p>
                  </a:txBody>
                  <a:tcPr/>
                </a:tc>
                <a:tc>
                  <a:txBody>
                    <a:bodyPr/>
                    <a:lstStyle/>
                    <a:p>
                      <a:pPr algn="ctr"/>
                      <a:r>
                        <a:rPr lang="en-GB" sz="2000" dirty="0"/>
                        <a:t>Disadvantages</a:t>
                      </a:r>
                    </a:p>
                  </a:txBody>
                  <a:tcPr/>
                </a:tc>
                <a:extLst>
                  <a:ext uri="{0D108BD9-81ED-4DB2-BD59-A6C34878D82A}">
                    <a16:rowId xmlns:a16="http://schemas.microsoft.com/office/drawing/2014/main" val="1501054716"/>
                  </a:ext>
                </a:extLst>
              </a:tr>
              <a:tr h="1102602">
                <a:tc>
                  <a:txBody>
                    <a:bodyPr/>
                    <a:lstStyle/>
                    <a:p>
                      <a:r>
                        <a:rPr lang="en-GB" sz="2000" i="0" dirty="0">
                          <a:solidFill>
                            <a:srgbClr val="006600"/>
                          </a:solidFill>
                        </a:rPr>
                        <a:t>Beneficial for women who do not agree with the use of contraception due to religious beliefs. (It is acceptable to all faiths and cultures).</a:t>
                      </a:r>
                    </a:p>
                  </a:txBody>
                  <a:tcPr/>
                </a:tc>
                <a:tc>
                  <a:txBody>
                    <a:bodyPr/>
                    <a:lstStyle/>
                    <a:p>
                      <a:r>
                        <a:rPr lang="en-GB" sz="2000" dirty="0">
                          <a:solidFill>
                            <a:srgbClr val="006600"/>
                          </a:solidFill>
                        </a:rPr>
                        <a:t>Not entirely accurate as there are lots of variables and factors which can affect body temperature and secretions e.g. illness and infection.</a:t>
                      </a:r>
                    </a:p>
                  </a:txBody>
                  <a:tcPr/>
                </a:tc>
                <a:extLst>
                  <a:ext uri="{0D108BD9-81ED-4DB2-BD59-A6C34878D82A}">
                    <a16:rowId xmlns:a16="http://schemas.microsoft.com/office/drawing/2014/main" val="1992594170"/>
                  </a:ext>
                </a:extLst>
              </a:tr>
              <a:tr h="1667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Allows the woman to take responsibility of her contraceptive method and get to know her body’s own, natural cycle. Individuals whom become aware of their fertility will be better able to plan or avoid pregnancy.</a:t>
                      </a:r>
                    </a:p>
                  </a:txBody>
                  <a:tcPr/>
                </a:tc>
                <a:tc>
                  <a:txBody>
                    <a:bodyPr/>
                    <a:lstStyle/>
                    <a:p>
                      <a:r>
                        <a:rPr lang="en-GB" sz="2000" dirty="0">
                          <a:solidFill>
                            <a:srgbClr val="006600"/>
                          </a:solidFill>
                        </a:rPr>
                        <a:t>The calendar method is only reliable for women who have regular menstrual cycles. It also takes 3 – 6 menstrual cycles to learn effectively so this method cannot be used straight away.  </a:t>
                      </a:r>
                    </a:p>
                  </a:txBody>
                  <a:tcPr/>
                </a:tc>
                <a:extLst>
                  <a:ext uri="{0D108BD9-81ED-4DB2-BD59-A6C34878D82A}">
                    <a16:rowId xmlns:a16="http://schemas.microsoft.com/office/drawing/2014/main" val="2632004102"/>
                  </a:ext>
                </a:extLst>
              </a:tr>
              <a:tr h="135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A beneficial option for women whom do not respond well to hormonal or barrier methods of contraception due to side effects or allergic reactions.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Require rigorous tracking and relies on the individual consistently monitoring and taking accurate daily records of their body temperature and secretions.</a:t>
                      </a:r>
                    </a:p>
                  </a:txBody>
                  <a:tcPr/>
                </a:tc>
                <a:extLst>
                  <a:ext uri="{0D108BD9-81ED-4DB2-BD59-A6C34878D82A}">
                    <a16:rowId xmlns:a16="http://schemas.microsoft.com/office/drawing/2014/main" val="2212499891"/>
                  </a:ext>
                </a:extLst>
              </a:tr>
              <a:tr h="697631">
                <a:tc>
                  <a:txBody>
                    <a:bodyPr/>
                    <a:lstStyle/>
                    <a:p>
                      <a:r>
                        <a:rPr lang="en-GB" sz="2000" dirty="0">
                          <a:solidFill>
                            <a:srgbClr val="006600"/>
                          </a:solidFill>
                        </a:rPr>
                        <a:t>There are no physical side effects</a:t>
                      </a:r>
                      <a:r>
                        <a:rPr lang="en-GB" sz="2000" baseline="0" dirty="0">
                          <a:solidFill>
                            <a:srgbClr val="006600"/>
                          </a:solidFill>
                        </a:rPr>
                        <a:t> and can be used when breastfeeding.</a:t>
                      </a:r>
                      <a:endParaRPr lang="en-GB" sz="2000" dirty="0">
                        <a:solidFill>
                          <a:srgbClr val="0066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Does not protect against STI’s. </a:t>
                      </a:r>
                      <a:r>
                        <a:rPr lang="en-GB" sz="2000" b="0" i="0" kern="1200" dirty="0">
                          <a:solidFill>
                            <a:srgbClr val="006600"/>
                          </a:solidFill>
                          <a:effectLst/>
                          <a:latin typeface="+mn-lt"/>
                          <a:ea typeface="+mn-ea"/>
                          <a:cs typeface="+mn-cs"/>
                        </a:rPr>
                        <a:t>Requires abstinence during periods of fertility or the use of condoms. </a:t>
                      </a:r>
                      <a:endParaRPr lang="en-GB" sz="2000" dirty="0">
                        <a:solidFill>
                          <a:srgbClr val="006600"/>
                        </a:solidFill>
                      </a:endParaRPr>
                    </a:p>
                  </a:txBody>
                  <a:tcPr/>
                </a:tc>
                <a:extLst>
                  <a:ext uri="{0D108BD9-81ED-4DB2-BD59-A6C34878D82A}">
                    <a16:rowId xmlns:a16="http://schemas.microsoft.com/office/drawing/2014/main" val="3875919463"/>
                  </a:ext>
                </a:extLst>
              </a:tr>
              <a:tr h="449378">
                <a:tc>
                  <a:txBody>
                    <a:bodyPr/>
                    <a:lstStyle/>
                    <a:p>
                      <a:r>
                        <a:rPr lang="en-GB" sz="2000" dirty="0">
                          <a:solidFill>
                            <a:srgbClr val="006600"/>
                          </a:solidFill>
                        </a:rPr>
                        <a:t>98% effective if used correctly.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kern="1200" dirty="0">
                        <a:solidFill>
                          <a:srgbClr val="006600"/>
                        </a:solidFill>
                        <a:effectLst/>
                        <a:latin typeface="+mn-lt"/>
                        <a:ea typeface="+mn-ea"/>
                        <a:cs typeface="+mn-cs"/>
                      </a:endParaRPr>
                    </a:p>
                  </a:txBody>
                  <a:tcPr/>
                </a:tc>
                <a:extLst>
                  <a:ext uri="{0D108BD9-81ED-4DB2-BD59-A6C34878D82A}">
                    <a16:rowId xmlns:a16="http://schemas.microsoft.com/office/drawing/2014/main" val="2180002933"/>
                  </a:ext>
                </a:extLst>
              </a:tr>
            </a:tbl>
          </a:graphicData>
        </a:graphic>
      </p:graphicFrame>
      <p:sp>
        <p:nvSpPr>
          <p:cNvPr id="3" name="Title 1">
            <a:extLst>
              <a:ext uri="{FF2B5EF4-FFF2-40B4-BE49-F238E27FC236}">
                <a16:creationId xmlns:a16="http://schemas.microsoft.com/office/drawing/2014/main" id="{088A7335-3ADD-4F8C-A297-9E7679FC080D}"/>
              </a:ext>
            </a:extLst>
          </p:cNvPr>
          <p:cNvSpPr txBox="1">
            <a:spLocks/>
          </p:cNvSpPr>
          <p:nvPr/>
        </p:nvSpPr>
        <p:spPr>
          <a:xfrm>
            <a:off x="263436" y="350982"/>
            <a:ext cx="9875520" cy="135636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GB" b="1"/>
              <a:t>Natural family planning</a:t>
            </a:r>
            <a:endParaRPr lang="en-GB" b="1" dirty="0"/>
          </a:p>
        </p:txBody>
      </p:sp>
    </p:spTree>
    <p:extLst>
      <p:ext uri="{BB962C8B-B14F-4D97-AF65-F5344CB8AC3E}">
        <p14:creationId xmlns:p14="http://schemas.microsoft.com/office/powerpoint/2010/main" val="11447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761;p83">
            <a:extLst>
              <a:ext uri="{FF2B5EF4-FFF2-40B4-BE49-F238E27FC236}">
                <a16:creationId xmlns:a16="http://schemas.microsoft.com/office/drawing/2014/main" id="{EF31EB3B-6230-41BA-BAD1-127F535D275E}"/>
              </a:ext>
            </a:extLst>
          </p:cNvPr>
          <p:cNvGraphicFramePr/>
          <p:nvPr>
            <p:extLst>
              <p:ext uri="{D42A27DB-BD31-4B8C-83A1-F6EECF244321}">
                <p14:modId xmlns:p14="http://schemas.microsoft.com/office/powerpoint/2010/main" val="1306182576"/>
              </p:ext>
            </p:extLst>
          </p:nvPr>
        </p:nvGraphicFramePr>
        <p:xfrm>
          <a:off x="254168" y="253386"/>
          <a:ext cx="11651504" cy="6400900"/>
        </p:xfrm>
        <a:graphic>
          <a:graphicData uri="http://schemas.openxmlformats.org/drawingml/2006/table">
            <a:tbl>
              <a:tblPr firstRow="1" bandRow="1">
                <a:tableStyleId>{5C22544A-7EE6-4342-B048-85BDC9FD1C3A}</a:tableStyleId>
              </a:tblPr>
              <a:tblGrid>
                <a:gridCol w="2330301">
                  <a:extLst>
                    <a:ext uri="{9D8B030D-6E8A-4147-A177-3AD203B41FA5}">
                      <a16:colId xmlns:a16="http://schemas.microsoft.com/office/drawing/2014/main" val="20000"/>
                    </a:ext>
                  </a:extLst>
                </a:gridCol>
                <a:gridCol w="2330301">
                  <a:extLst>
                    <a:ext uri="{9D8B030D-6E8A-4147-A177-3AD203B41FA5}">
                      <a16:colId xmlns:a16="http://schemas.microsoft.com/office/drawing/2014/main" val="20001"/>
                    </a:ext>
                  </a:extLst>
                </a:gridCol>
                <a:gridCol w="2330301">
                  <a:extLst>
                    <a:ext uri="{9D8B030D-6E8A-4147-A177-3AD203B41FA5}">
                      <a16:colId xmlns:a16="http://schemas.microsoft.com/office/drawing/2014/main" val="20002"/>
                    </a:ext>
                  </a:extLst>
                </a:gridCol>
                <a:gridCol w="2256350">
                  <a:extLst>
                    <a:ext uri="{9D8B030D-6E8A-4147-A177-3AD203B41FA5}">
                      <a16:colId xmlns:a16="http://schemas.microsoft.com/office/drawing/2014/main" val="20003"/>
                    </a:ext>
                  </a:extLst>
                </a:gridCol>
                <a:gridCol w="2404251">
                  <a:extLst>
                    <a:ext uri="{9D8B030D-6E8A-4147-A177-3AD203B41FA5}">
                      <a16:colId xmlns:a16="http://schemas.microsoft.com/office/drawing/2014/main" val="20004"/>
                    </a:ext>
                  </a:extLst>
                </a:gridCol>
              </a:tblGrid>
              <a:tr h="393137">
                <a:tc>
                  <a:txBody>
                    <a:bodyPr/>
                    <a:lstStyle/>
                    <a:p>
                      <a:pPr marL="0" marR="0" lvl="0" indent="0" algn="l" rtl="0">
                        <a:spcBef>
                          <a:spcPts val="0"/>
                        </a:spcBef>
                        <a:spcAft>
                          <a:spcPts val="0"/>
                        </a:spcAft>
                        <a:buNone/>
                      </a:pPr>
                      <a:r>
                        <a:rPr lang="en-GB" sz="2000" dirty="0"/>
                        <a:t>TYPE</a:t>
                      </a:r>
                      <a:endParaRPr sz="2000" dirty="0"/>
                    </a:p>
                  </a:txBody>
                  <a:tcPr marL="91450" marR="91450" marT="45725" marB="45725"/>
                </a:tc>
                <a:tc>
                  <a:txBody>
                    <a:bodyPr/>
                    <a:lstStyle/>
                    <a:p>
                      <a:pPr marL="0" marR="0" lvl="0" indent="0" algn="l" rtl="0">
                        <a:spcBef>
                          <a:spcPts val="0"/>
                        </a:spcBef>
                        <a:spcAft>
                          <a:spcPts val="0"/>
                        </a:spcAft>
                        <a:buNone/>
                      </a:pPr>
                      <a:r>
                        <a:rPr lang="en-GB" sz="2000" dirty="0"/>
                        <a:t>HOW IT WORKS</a:t>
                      </a:r>
                      <a:endParaRPr sz="2000" dirty="0"/>
                    </a:p>
                  </a:txBody>
                  <a:tcPr marL="91450" marR="91450" marT="45725" marB="45725"/>
                </a:tc>
                <a:tc>
                  <a:txBody>
                    <a:bodyPr/>
                    <a:lstStyle/>
                    <a:p>
                      <a:pPr marL="0" marR="0" lvl="0" indent="0" algn="l" rtl="0">
                        <a:spcBef>
                          <a:spcPts val="0"/>
                        </a:spcBef>
                        <a:spcAft>
                          <a:spcPts val="0"/>
                        </a:spcAft>
                        <a:buNone/>
                      </a:pPr>
                      <a:r>
                        <a:rPr lang="en-GB" sz="2000" dirty="0"/>
                        <a:t>EFFECTIVENESS</a:t>
                      </a:r>
                      <a:endParaRPr sz="2000" dirty="0"/>
                    </a:p>
                  </a:txBody>
                  <a:tcPr marL="91450" marR="91450" marT="45725" marB="45725"/>
                </a:tc>
                <a:tc>
                  <a:txBody>
                    <a:bodyPr/>
                    <a:lstStyle/>
                    <a:p>
                      <a:pPr marL="0" marR="0" lvl="0" indent="0" algn="l" rtl="0">
                        <a:spcBef>
                          <a:spcPts val="0"/>
                        </a:spcBef>
                        <a:spcAft>
                          <a:spcPts val="0"/>
                        </a:spcAft>
                        <a:buNone/>
                      </a:pPr>
                      <a:r>
                        <a:rPr lang="en-GB" sz="2000" dirty="0"/>
                        <a:t>ADVANTAGES</a:t>
                      </a:r>
                      <a:endParaRPr sz="2000" dirty="0"/>
                    </a:p>
                  </a:txBody>
                  <a:tcPr marL="91450" marR="91450" marT="45725" marB="45725"/>
                </a:tc>
                <a:tc>
                  <a:txBody>
                    <a:bodyPr/>
                    <a:lstStyle/>
                    <a:p>
                      <a:pPr marL="0" marR="0" lvl="0" indent="0" algn="l" rtl="0">
                        <a:spcBef>
                          <a:spcPts val="0"/>
                        </a:spcBef>
                        <a:spcAft>
                          <a:spcPts val="0"/>
                        </a:spcAft>
                        <a:buNone/>
                      </a:pPr>
                      <a:r>
                        <a:rPr lang="en-GB" sz="2000" dirty="0"/>
                        <a:t>DISADVANTAGES</a:t>
                      </a:r>
                      <a:endParaRPr sz="2000" dirty="0"/>
                    </a:p>
                  </a:txBody>
                  <a:tcPr marL="91450" marR="91450" marT="45725" marB="45725"/>
                </a:tc>
                <a:extLst>
                  <a:ext uri="{0D108BD9-81ED-4DB2-BD59-A6C34878D82A}">
                    <a16:rowId xmlns:a16="http://schemas.microsoft.com/office/drawing/2014/main" val="10000"/>
                  </a:ext>
                </a:extLst>
              </a:tr>
              <a:tr h="695542">
                <a:tc>
                  <a:txBody>
                    <a:bodyPr/>
                    <a:lstStyle/>
                    <a:p>
                      <a:pPr marL="0" marR="0" lvl="0" indent="0" algn="l" rtl="0">
                        <a:spcBef>
                          <a:spcPts val="0"/>
                        </a:spcBef>
                        <a:spcAft>
                          <a:spcPts val="0"/>
                        </a:spcAft>
                        <a:buClr>
                          <a:schemeClr val="dk1"/>
                        </a:buClr>
                        <a:buSzPts val="1800"/>
                        <a:buFont typeface="Rockwell"/>
                        <a:buNone/>
                      </a:pPr>
                      <a:r>
                        <a:rPr lang="en-GB" sz="2000" dirty="0">
                          <a:solidFill>
                            <a:srgbClr val="006600"/>
                          </a:solidFill>
                        </a:rPr>
                        <a:t>Condoms – male and female</a:t>
                      </a:r>
                      <a:endParaRPr sz="2000" dirty="0">
                        <a:solidFill>
                          <a:srgbClr val="006600"/>
                        </a:solidFill>
                      </a:endParaRP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1"/>
                  </a:ext>
                </a:extLst>
              </a:tr>
              <a:tr h="695542">
                <a:tc>
                  <a:txBody>
                    <a:bodyPr/>
                    <a:lstStyle/>
                    <a:p>
                      <a:pPr marL="0" marR="0" lvl="0" indent="0" algn="l" rtl="0">
                        <a:lnSpc>
                          <a:spcPct val="100000"/>
                        </a:lnSpc>
                        <a:spcBef>
                          <a:spcPts val="0"/>
                        </a:spcBef>
                        <a:spcAft>
                          <a:spcPts val="0"/>
                        </a:spcAft>
                        <a:buClr>
                          <a:schemeClr val="dk1"/>
                        </a:buClr>
                        <a:buSzPts val="1800"/>
                        <a:buFont typeface="Rockwell"/>
                        <a:buNone/>
                      </a:pPr>
                      <a:r>
                        <a:rPr lang="en-GB" sz="2000" dirty="0">
                          <a:solidFill>
                            <a:srgbClr val="006600"/>
                          </a:solidFill>
                        </a:rPr>
                        <a:t>Diaphragm or cap</a:t>
                      </a:r>
                      <a:endParaRPr sz="2000" dirty="0">
                        <a:solidFill>
                          <a:srgbClr val="006600"/>
                        </a:solidFill>
                      </a:endParaRPr>
                    </a:p>
                    <a:p>
                      <a:pPr marL="0" marR="0" lvl="0" indent="0" algn="l" rtl="0">
                        <a:spcBef>
                          <a:spcPts val="0"/>
                        </a:spcBef>
                        <a:spcAft>
                          <a:spcPts val="0"/>
                        </a:spcAft>
                        <a:buNone/>
                      </a:pPr>
                      <a:endParaRPr sz="2000" dirty="0">
                        <a:solidFill>
                          <a:srgbClr val="006600"/>
                        </a:solidFill>
                      </a:endParaRP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r h="997948">
                <a:tc>
                  <a:txBody>
                    <a:bodyPr/>
                    <a:lstStyle/>
                    <a:p>
                      <a:pPr marL="0" marR="0" lvl="0" indent="0" algn="l" rtl="0">
                        <a:lnSpc>
                          <a:spcPct val="100000"/>
                        </a:lnSpc>
                        <a:spcBef>
                          <a:spcPts val="0"/>
                        </a:spcBef>
                        <a:spcAft>
                          <a:spcPts val="0"/>
                        </a:spcAft>
                        <a:buClr>
                          <a:schemeClr val="dk1"/>
                        </a:buClr>
                        <a:buSzPts val="1800"/>
                        <a:buFont typeface="Rockwell"/>
                        <a:buNone/>
                      </a:pPr>
                      <a:r>
                        <a:rPr lang="en-GB" sz="2000" dirty="0">
                          <a:solidFill>
                            <a:srgbClr val="006600"/>
                          </a:solidFill>
                        </a:rPr>
                        <a:t>Contraceptive pill – hormonal and mini pill</a:t>
                      </a:r>
                      <a:endParaRPr sz="2000" dirty="0">
                        <a:solidFill>
                          <a:srgbClr val="006600"/>
                        </a:solidFill>
                      </a:endParaRP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3"/>
                  </a:ext>
                </a:extLst>
              </a:tr>
              <a:tr h="695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Contraceptive injection</a:t>
                      </a: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4"/>
                  </a:ext>
                </a:extLst>
              </a:tr>
              <a:tr h="695542">
                <a:tc>
                  <a:txBody>
                    <a:bodyPr/>
                    <a:lstStyle/>
                    <a:p>
                      <a:pPr marL="0" marR="0" lvl="0" indent="0" algn="l" rtl="0">
                        <a:spcBef>
                          <a:spcPts val="0"/>
                        </a:spcBef>
                        <a:spcAft>
                          <a:spcPts val="0"/>
                        </a:spcAft>
                        <a:buNone/>
                      </a:pPr>
                      <a:r>
                        <a:rPr lang="en-GB" sz="2000" dirty="0">
                          <a:solidFill>
                            <a:srgbClr val="006600"/>
                          </a:solidFill>
                        </a:rPr>
                        <a:t>Contraceptive implant</a:t>
                      </a:r>
                      <a:endParaRPr sz="2000" dirty="0">
                        <a:solidFill>
                          <a:srgbClr val="006600"/>
                        </a:solidFill>
                      </a:endParaRP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5"/>
                  </a:ext>
                </a:extLst>
              </a:tr>
              <a:tr h="39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6600"/>
                          </a:solidFill>
                        </a:rPr>
                        <a:t>IUD/ IUS	   </a:t>
                      </a: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6"/>
                  </a:ext>
                </a:extLst>
              </a:tr>
              <a:tr h="695542">
                <a:tc>
                  <a:txBody>
                    <a:bodyPr/>
                    <a:lstStyle/>
                    <a:p>
                      <a:pPr marL="0" marR="0" lvl="0" indent="0" algn="l" rtl="0">
                        <a:spcBef>
                          <a:spcPts val="0"/>
                        </a:spcBef>
                        <a:spcAft>
                          <a:spcPts val="0"/>
                        </a:spcAft>
                        <a:buNone/>
                      </a:pPr>
                      <a:r>
                        <a:rPr lang="en-GB" sz="2000" dirty="0">
                          <a:solidFill>
                            <a:srgbClr val="006600"/>
                          </a:solidFill>
                        </a:rPr>
                        <a:t>Contraceptive patch</a:t>
                      </a:r>
                      <a:endParaRPr sz="2000" dirty="0">
                        <a:solidFill>
                          <a:srgbClr val="006600"/>
                        </a:solidFill>
                      </a:endParaRP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7"/>
                  </a:ext>
                </a:extLst>
              </a:tr>
              <a:tr h="393137">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Rockwell"/>
                        <a:buNone/>
                        <a:tabLst/>
                        <a:defRPr/>
                      </a:pPr>
                      <a:r>
                        <a:rPr lang="en-GB" sz="2000" dirty="0">
                          <a:solidFill>
                            <a:srgbClr val="006600"/>
                          </a:solidFill>
                        </a:rPr>
                        <a:t>Emergency pill</a:t>
                      </a: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8"/>
                  </a:ext>
                </a:extLst>
              </a:tr>
              <a:tr h="695542">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Rockwell"/>
                        <a:buNone/>
                        <a:tabLst/>
                        <a:defRPr/>
                      </a:pPr>
                      <a:r>
                        <a:rPr lang="en-GB" sz="2000" dirty="0">
                          <a:solidFill>
                            <a:srgbClr val="006600"/>
                          </a:solidFill>
                        </a:rPr>
                        <a:t>Natural planning method</a:t>
                      </a:r>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9"/>
                  </a:ext>
                </a:extLst>
              </a:tr>
            </a:tbl>
          </a:graphicData>
        </a:graphic>
      </p:graphicFrame>
      <p:grpSp>
        <p:nvGrpSpPr>
          <p:cNvPr id="9" name="Group 8">
            <a:extLst>
              <a:ext uri="{FF2B5EF4-FFF2-40B4-BE49-F238E27FC236}">
                <a16:creationId xmlns:a16="http://schemas.microsoft.com/office/drawing/2014/main" id="{750EB070-E4B9-46DB-A0C5-BD0887EE4EB9}"/>
              </a:ext>
            </a:extLst>
          </p:cNvPr>
          <p:cNvGrpSpPr/>
          <p:nvPr/>
        </p:nvGrpSpPr>
        <p:grpSpPr>
          <a:xfrm>
            <a:off x="7258179" y="3053222"/>
            <a:ext cx="2486185" cy="1446550"/>
            <a:chOff x="7328456" y="2981740"/>
            <a:chExt cx="2486185" cy="1446550"/>
          </a:xfrm>
        </p:grpSpPr>
        <p:sp>
          <p:nvSpPr>
            <p:cNvPr id="7" name="TextBox 6">
              <a:extLst>
                <a:ext uri="{FF2B5EF4-FFF2-40B4-BE49-F238E27FC236}">
                  <a16:creationId xmlns:a16="http://schemas.microsoft.com/office/drawing/2014/main" id="{859F0881-9356-4864-8759-DD53590E8196}"/>
                </a:ext>
              </a:extLst>
            </p:cNvPr>
            <p:cNvSpPr txBox="1"/>
            <p:nvPr/>
          </p:nvSpPr>
          <p:spPr>
            <a:xfrm>
              <a:off x="7328456" y="2981740"/>
              <a:ext cx="2486185" cy="1446550"/>
            </a:xfrm>
            <a:prstGeom prst="rect">
              <a:avLst/>
            </a:prstGeom>
            <a:solidFill>
              <a:schemeClr val="accent1"/>
            </a:solidFill>
          </p:spPr>
          <p:txBody>
            <a:bodyPr wrap="square" rtlCol="0">
              <a:spAutoFit/>
            </a:bodyPr>
            <a:lstStyle/>
            <a:p>
              <a:r>
                <a:rPr lang="en-GB" sz="2200" b="1" dirty="0">
                  <a:solidFill>
                    <a:schemeClr val="bg1"/>
                  </a:solidFill>
                </a:rPr>
                <a:t>		Copy and 		 	complete   		in your 			books.</a:t>
              </a:r>
            </a:p>
          </p:txBody>
        </p:sp>
        <p:pic>
          <p:nvPicPr>
            <p:cNvPr id="8" name="Picture 4" descr="Transparent Background Pencil Writing Clipart - Novocom.top">
              <a:extLst>
                <a:ext uri="{FF2B5EF4-FFF2-40B4-BE49-F238E27FC236}">
                  <a16:creationId xmlns:a16="http://schemas.microsoft.com/office/drawing/2014/main" id="{E2904C5D-DEC4-4A20-B32B-4B6A2F088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8456" y="3221180"/>
              <a:ext cx="967670" cy="9676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2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4" name="Google Shape;844;p94"/>
          <p:cNvPicPr preferRelativeResize="0"/>
          <p:nvPr/>
        </p:nvPicPr>
        <p:blipFill rotWithShape="1">
          <a:blip r:embed="rId3">
            <a:alphaModFix/>
          </a:blip>
          <a:srcRect l="20290" t="15341" r="21726" b="11123"/>
          <a:stretch/>
        </p:blipFill>
        <p:spPr>
          <a:xfrm>
            <a:off x="754688" y="516835"/>
            <a:ext cx="10682623" cy="6046098"/>
          </a:xfrm>
          <a:prstGeom prst="rect">
            <a:avLst/>
          </a:prstGeom>
          <a:noFill/>
          <a:ln>
            <a:noFill/>
          </a:ln>
        </p:spPr>
      </p:pic>
      <p:sp>
        <p:nvSpPr>
          <p:cNvPr id="5" name="Title 1">
            <a:extLst>
              <a:ext uri="{FF2B5EF4-FFF2-40B4-BE49-F238E27FC236}">
                <a16:creationId xmlns:a16="http://schemas.microsoft.com/office/drawing/2014/main" id="{23AF5323-D60F-4B15-8570-D265EDDF67F4}"/>
              </a:ext>
            </a:extLst>
          </p:cNvPr>
          <p:cNvSpPr txBox="1">
            <a:spLocks/>
          </p:cNvSpPr>
          <p:nvPr/>
        </p:nvSpPr>
        <p:spPr>
          <a:xfrm>
            <a:off x="1128934" y="529284"/>
            <a:ext cx="6888229" cy="83488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4000" b="1" dirty="0"/>
              <a:t>Contraception case studies</a:t>
            </a:r>
          </a:p>
        </p:txBody>
      </p:sp>
      <p:pic>
        <p:nvPicPr>
          <p:cNvPr id="6" name="Picture 4" descr="Notes Symbol Stock Illustrations – 42,139 Notes Symbol Stock Illustrations,  Vectors &amp;amp; Clipart - Dreamstime">
            <a:extLst>
              <a:ext uri="{FF2B5EF4-FFF2-40B4-BE49-F238E27FC236}">
                <a16:creationId xmlns:a16="http://schemas.microsoft.com/office/drawing/2014/main" id="{D0431D11-13CA-4BE1-80C0-5AC1D2C265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653" t="27572" r="1407" b="32375"/>
          <a:stretch/>
        </p:blipFill>
        <p:spPr bwMode="auto">
          <a:xfrm>
            <a:off x="352024" y="488098"/>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1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fill="hold"/>
                                        <p:tgtEl>
                                          <p:spTgt spid="844"/>
                                        </p:tgtEl>
                                        <p:attrNameLst>
                                          <p:attrName>ppt_x</p:attrName>
                                        </p:attrNameLst>
                                      </p:cBhvr>
                                      <p:tavLst>
                                        <p:tav tm="0">
                                          <p:val>
                                            <p:strVal val="#ppt_x"/>
                                          </p:val>
                                        </p:tav>
                                        <p:tav tm="100000">
                                          <p:val>
                                            <p:strVal val="#ppt_x"/>
                                          </p:val>
                                        </p:tav>
                                      </p:tavLst>
                                    </p:anim>
                                    <p:anim calcmode="lin" valueType="num">
                                      <p:cBhvr additive="base">
                                        <p:cTn id="16" dur="500" fill="hold"/>
                                        <p:tgtEl>
                                          <p:spTgt spid="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4" name="Google Shape;850;p95">
            <a:extLst>
              <a:ext uri="{FF2B5EF4-FFF2-40B4-BE49-F238E27FC236}">
                <a16:creationId xmlns:a16="http://schemas.microsoft.com/office/drawing/2014/main" id="{DB2904DF-F1F5-47DB-9D76-4DDB17C88D4B}"/>
              </a:ext>
            </a:extLst>
          </p:cNvPr>
          <p:cNvPicPr preferRelativeResize="0"/>
          <p:nvPr/>
        </p:nvPicPr>
        <p:blipFill rotWithShape="1">
          <a:blip r:embed="rId3">
            <a:alphaModFix/>
          </a:blip>
          <a:srcRect l="20961" t="12821" r="20480" b="11795"/>
          <a:stretch/>
        </p:blipFill>
        <p:spPr>
          <a:xfrm>
            <a:off x="1345210" y="403882"/>
            <a:ext cx="9501580" cy="6050235"/>
          </a:xfrm>
          <a:prstGeom prst="rect">
            <a:avLst/>
          </a:prstGeom>
          <a:noFill/>
          <a:ln>
            <a:noFill/>
          </a:ln>
        </p:spPr>
      </p:pic>
      <p:sp>
        <p:nvSpPr>
          <p:cNvPr id="5" name="Title 1">
            <a:extLst>
              <a:ext uri="{FF2B5EF4-FFF2-40B4-BE49-F238E27FC236}">
                <a16:creationId xmlns:a16="http://schemas.microsoft.com/office/drawing/2014/main" id="{23AF5323-D60F-4B15-8570-D265EDDF67F4}"/>
              </a:ext>
            </a:extLst>
          </p:cNvPr>
          <p:cNvSpPr txBox="1">
            <a:spLocks/>
          </p:cNvSpPr>
          <p:nvPr/>
        </p:nvSpPr>
        <p:spPr>
          <a:xfrm>
            <a:off x="1345210" y="622234"/>
            <a:ext cx="7540172" cy="83488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4000" b="1" dirty="0"/>
              <a:t>Contraception case studies</a:t>
            </a:r>
          </a:p>
        </p:txBody>
      </p:sp>
      <p:pic>
        <p:nvPicPr>
          <p:cNvPr id="6" name="Picture 4" descr="Notes Symbol Stock Illustrations – 42,139 Notes Symbol Stock Illustrations,  Vectors &amp;amp; Clipart - Dreamstime">
            <a:extLst>
              <a:ext uri="{FF2B5EF4-FFF2-40B4-BE49-F238E27FC236}">
                <a16:creationId xmlns:a16="http://schemas.microsoft.com/office/drawing/2014/main" id="{3C5ED817-8A8B-467F-9DD3-87914F1EBE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653" t="27572" r="1407" b="32375"/>
          <a:stretch/>
        </p:blipFill>
        <p:spPr bwMode="auto">
          <a:xfrm>
            <a:off x="448227" y="593497"/>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Interesting facts</a:t>
            </a:r>
          </a:p>
        </p:txBody>
      </p:sp>
      <p:sp>
        <p:nvSpPr>
          <p:cNvPr id="3" name="Content Placeholder 2"/>
          <p:cNvSpPr>
            <a:spLocks noGrp="1"/>
          </p:cNvSpPr>
          <p:nvPr>
            <p:ph idx="1"/>
          </p:nvPr>
        </p:nvSpPr>
        <p:spPr>
          <a:xfrm>
            <a:off x="1143000" y="1965960"/>
            <a:ext cx="9872871" cy="4130040"/>
          </a:xfrm>
        </p:spPr>
        <p:txBody>
          <a:bodyPr>
            <a:normAutofit lnSpcReduction="10000"/>
          </a:bodyPr>
          <a:lstStyle/>
          <a:p>
            <a:r>
              <a:rPr lang="en-GB" dirty="0"/>
              <a:t>Health can impact on levels of fertility for both males and females. </a:t>
            </a:r>
          </a:p>
          <a:p>
            <a:r>
              <a:rPr lang="en-GB" dirty="0"/>
              <a:t>Around 1 in 7 couples may have difficulty conceiving (3.5 million people in the UK). </a:t>
            </a:r>
          </a:p>
          <a:p>
            <a:r>
              <a:rPr lang="en-GB" dirty="0"/>
              <a:t>About 84% of couples will conceive naturally within a year if they have regular unprotected sex (every 2 or 3 days). </a:t>
            </a:r>
          </a:p>
          <a:p>
            <a:r>
              <a:rPr lang="en-GB" dirty="0"/>
              <a:t>Health can impact on risks to the pregnant mother and baby.</a:t>
            </a:r>
          </a:p>
          <a:p>
            <a:r>
              <a:rPr lang="en-GB" dirty="0"/>
              <a:t>Around 50 per cent of pregnancies are not planned. Unplanned pregnancies are at greater risk of preterm birth and low birthweight babies. </a:t>
            </a:r>
          </a:p>
          <a:p>
            <a:r>
              <a:rPr lang="en-GB" dirty="0"/>
              <a:t>Around 1 in 8 babies are born too early.</a:t>
            </a:r>
          </a:p>
          <a:p>
            <a:pPr>
              <a:buFont typeface="Wingdings" panose="05000000000000000000" pitchFamily="2" charset="2"/>
              <a:buChar char="Ø"/>
            </a:pPr>
            <a:r>
              <a:rPr lang="en-GB" dirty="0"/>
              <a:t>Before trying to conceive a baby, women and men should try to ensure their health is the best it possibly can be. </a:t>
            </a:r>
          </a:p>
        </p:txBody>
      </p:sp>
    </p:spTree>
    <p:extLst>
      <p:ext uri="{BB962C8B-B14F-4D97-AF65-F5344CB8AC3E}">
        <p14:creationId xmlns:p14="http://schemas.microsoft.com/office/powerpoint/2010/main" val="3812543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96"/>
          <p:cNvPicPr preferRelativeResize="0"/>
          <p:nvPr/>
        </p:nvPicPr>
        <p:blipFill rotWithShape="1">
          <a:blip r:embed="rId3">
            <a:alphaModFix/>
          </a:blip>
          <a:srcRect l="25108" t="32069" r="26956" b="7999"/>
          <a:stretch/>
        </p:blipFill>
        <p:spPr>
          <a:xfrm>
            <a:off x="993530" y="375783"/>
            <a:ext cx="10204940" cy="6106434"/>
          </a:xfrm>
          <a:prstGeom prst="rect">
            <a:avLst/>
          </a:prstGeom>
          <a:noFill/>
          <a:ln>
            <a:noFill/>
          </a:ln>
        </p:spPr>
      </p:pic>
      <p:sp>
        <p:nvSpPr>
          <p:cNvPr id="858" name="Google Shape;858;p96"/>
          <p:cNvSpPr txBox="1"/>
          <p:nvPr/>
        </p:nvSpPr>
        <p:spPr>
          <a:xfrm>
            <a:off x="1250731" y="525517"/>
            <a:ext cx="4824248" cy="40990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Rockwell"/>
              <a:ea typeface="Rockwell"/>
              <a:cs typeface="Rockwell"/>
              <a:sym typeface="Rockwell"/>
            </a:endParaRPr>
          </a:p>
        </p:txBody>
      </p:sp>
      <p:sp>
        <p:nvSpPr>
          <p:cNvPr id="5" name="Title 1">
            <a:extLst>
              <a:ext uri="{FF2B5EF4-FFF2-40B4-BE49-F238E27FC236}">
                <a16:creationId xmlns:a16="http://schemas.microsoft.com/office/drawing/2014/main" id="{0C837408-64BA-4B8F-9021-DE7EBDD015E7}"/>
              </a:ext>
            </a:extLst>
          </p:cNvPr>
          <p:cNvSpPr txBox="1">
            <a:spLocks/>
          </p:cNvSpPr>
          <p:nvPr/>
        </p:nvSpPr>
        <p:spPr>
          <a:xfrm>
            <a:off x="1250731" y="441434"/>
            <a:ext cx="6886505" cy="83488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4000" b="1" dirty="0"/>
              <a:t>Contraception case studies</a:t>
            </a:r>
          </a:p>
        </p:txBody>
      </p:sp>
      <p:pic>
        <p:nvPicPr>
          <p:cNvPr id="6" name="Picture 4" descr="Notes Symbol Stock Illustrations – 42,139 Notes Symbol Stock Illustrations,  Vectors &amp;amp; Clipart - Dreamstime">
            <a:extLst>
              <a:ext uri="{FF2B5EF4-FFF2-40B4-BE49-F238E27FC236}">
                <a16:creationId xmlns:a16="http://schemas.microsoft.com/office/drawing/2014/main" id="{28D666CC-660C-48FA-BAAF-4CD23BC395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653" t="27572" r="1407" b="32375"/>
          <a:stretch/>
        </p:blipFill>
        <p:spPr bwMode="auto">
          <a:xfrm>
            <a:off x="353748" y="412697"/>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57"/>
                                        </p:tgtEl>
                                        <p:attrNameLst>
                                          <p:attrName>style.visibility</p:attrName>
                                        </p:attrNameLst>
                                      </p:cBhvr>
                                      <p:to>
                                        <p:strVal val="visible"/>
                                      </p:to>
                                    </p:set>
                                    <p:anim calcmode="lin" valueType="num">
                                      <p:cBhvr additive="base">
                                        <p:cTn id="15" dur="500" fill="hold"/>
                                        <p:tgtEl>
                                          <p:spTgt spid="857"/>
                                        </p:tgtEl>
                                        <p:attrNameLst>
                                          <p:attrName>ppt_x</p:attrName>
                                        </p:attrNameLst>
                                      </p:cBhvr>
                                      <p:tavLst>
                                        <p:tav tm="0">
                                          <p:val>
                                            <p:strVal val="#ppt_x"/>
                                          </p:val>
                                        </p:tav>
                                        <p:tav tm="100000">
                                          <p:val>
                                            <p:strVal val="#ppt_x"/>
                                          </p:val>
                                        </p:tav>
                                      </p:tavLst>
                                    </p:anim>
                                    <p:anim calcmode="lin" valueType="num">
                                      <p:cBhvr additive="base">
                                        <p:cTn id="16" dur="500" fill="hold"/>
                                        <p:tgtEl>
                                          <p:spTgt spid="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FD4-552C-44B1-872E-FA323BB79437}"/>
              </a:ext>
            </a:extLst>
          </p:cNvPr>
          <p:cNvSpPr>
            <a:spLocks noGrp="1"/>
          </p:cNvSpPr>
          <p:nvPr>
            <p:ph type="title"/>
          </p:nvPr>
        </p:nvSpPr>
        <p:spPr>
          <a:xfrm>
            <a:off x="970724" y="609600"/>
            <a:ext cx="9875520" cy="1356360"/>
          </a:xfrm>
        </p:spPr>
        <p:txBody>
          <a:bodyPr/>
          <a:lstStyle/>
          <a:p>
            <a:r>
              <a:rPr lang="en-GB" b="1" dirty="0"/>
              <a:t>Assessment task</a:t>
            </a:r>
          </a:p>
        </p:txBody>
      </p:sp>
      <p:sp>
        <p:nvSpPr>
          <p:cNvPr id="3" name="Content Placeholder 2">
            <a:extLst>
              <a:ext uri="{FF2B5EF4-FFF2-40B4-BE49-F238E27FC236}">
                <a16:creationId xmlns:a16="http://schemas.microsoft.com/office/drawing/2014/main" id="{5D84A5FB-2498-4B86-8903-2A470CF8AE3E}"/>
              </a:ext>
            </a:extLst>
          </p:cNvPr>
          <p:cNvSpPr>
            <a:spLocks noGrp="1"/>
          </p:cNvSpPr>
          <p:nvPr>
            <p:ph idx="1"/>
          </p:nvPr>
        </p:nvSpPr>
        <p:spPr>
          <a:xfrm>
            <a:off x="970724" y="2057399"/>
            <a:ext cx="10277379" cy="4461387"/>
          </a:xfrm>
        </p:spPr>
        <p:txBody>
          <a:bodyPr>
            <a:normAutofit/>
          </a:bodyPr>
          <a:lstStyle/>
          <a:p>
            <a:pPr marL="45720" indent="0">
              <a:buNone/>
            </a:pPr>
            <a:r>
              <a:rPr lang="en-GB" b="1" dirty="0">
                <a:solidFill>
                  <a:srgbClr val="006600"/>
                </a:solidFill>
              </a:rPr>
              <a:t>Choose one case study to complete in your assessment book.</a:t>
            </a:r>
          </a:p>
          <a:p>
            <a:pPr marL="45720" indent="0">
              <a:buNone/>
            </a:pPr>
            <a:endParaRPr lang="en-GB" b="1" dirty="0">
              <a:solidFill>
                <a:srgbClr val="006600"/>
              </a:solidFill>
            </a:endParaRPr>
          </a:p>
          <a:p>
            <a:pPr marL="45720" indent="0">
              <a:buNone/>
            </a:pPr>
            <a:r>
              <a:rPr lang="en-GB" dirty="0">
                <a:solidFill>
                  <a:srgbClr val="006600"/>
                </a:solidFill>
              </a:rPr>
              <a:t>Information you should include about the contraception you have chosen to recommend:</a:t>
            </a:r>
          </a:p>
          <a:p>
            <a:r>
              <a:rPr lang="en-GB" dirty="0"/>
              <a:t>How it works to prevent pregnancy</a:t>
            </a:r>
          </a:p>
          <a:p>
            <a:r>
              <a:rPr lang="en-GB" dirty="0"/>
              <a:t>The effectiveness </a:t>
            </a:r>
          </a:p>
          <a:p>
            <a:r>
              <a:rPr lang="en-GB" dirty="0"/>
              <a:t>The availability</a:t>
            </a:r>
          </a:p>
          <a:p>
            <a:r>
              <a:rPr lang="en-GB" dirty="0"/>
              <a:t>The suitability (based on the case study)</a:t>
            </a:r>
          </a:p>
          <a:p>
            <a:pPr marL="45720" indent="0">
              <a:buNone/>
            </a:pPr>
            <a:endParaRPr lang="en-GB" b="1" dirty="0">
              <a:solidFill>
                <a:srgbClr val="006600"/>
              </a:solidFill>
            </a:endParaRPr>
          </a:p>
          <a:p>
            <a:pPr marL="45720" indent="0">
              <a:buNone/>
            </a:pPr>
            <a:endParaRPr lang="en-GB" dirty="0"/>
          </a:p>
          <a:p>
            <a:pPr marL="45720" indent="0">
              <a:buNone/>
            </a:pPr>
            <a:endParaRPr lang="en-GB" dirty="0"/>
          </a:p>
          <a:p>
            <a:pPr marL="45720" indent="0">
              <a:buNone/>
            </a:pPr>
            <a:endParaRPr lang="en-GB" dirty="0"/>
          </a:p>
        </p:txBody>
      </p:sp>
      <p:sp>
        <p:nvSpPr>
          <p:cNvPr id="4" name="Title 1">
            <a:extLst>
              <a:ext uri="{FF2B5EF4-FFF2-40B4-BE49-F238E27FC236}">
                <a16:creationId xmlns:a16="http://schemas.microsoft.com/office/drawing/2014/main" id="{5A0FEFD4-552C-44B1-872E-FA323BB79437}"/>
              </a:ext>
            </a:extLst>
          </p:cNvPr>
          <p:cNvSpPr txBox="1">
            <a:spLocks/>
          </p:cNvSpPr>
          <p:nvPr/>
        </p:nvSpPr>
        <p:spPr>
          <a:xfrm>
            <a:off x="970724" y="252197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endParaRPr lang="en-GB" b="1" dirty="0"/>
          </a:p>
        </p:txBody>
      </p:sp>
    </p:spTree>
    <p:extLst>
      <p:ext uri="{BB962C8B-B14F-4D97-AF65-F5344CB8AC3E}">
        <p14:creationId xmlns:p14="http://schemas.microsoft.com/office/powerpoint/2010/main" val="1755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nodePh="1">
                                  <p:stCondLst>
                                    <p:cond delay="0"/>
                                  </p:stCondLst>
                                  <p:endCondLst>
                                    <p:cond evt="begin" delay="0">
                                      <p:tn val="46"/>
                                    </p:cond>
                                  </p:end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Test my progress</a:t>
            </a:r>
            <a:endParaRPr lang="en-GB" dirty="0"/>
          </a:p>
        </p:txBody>
      </p:sp>
      <p:sp>
        <p:nvSpPr>
          <p:cNvPr id="3" name="Content Placeholder 2"/>
          <p:cNvSpPr>
            <a:spLocks noGrp="1"/>
          </p:cNvSpPr>
          <p:nvPr>
            <p:ph idx="1"/>
          </p:nvPr>
        </p:nvSpPr>
        <p:spPr/>
        <p:txBody>
          <a:bodyPr/>
          <a:lstStyle/>
          <a:p>
            <a:pPr marL="502920" indent="-457200">
              <a:buAutoNum type="arabicPeriod"/>
            </a:pPr>
            <a:r>
              <a:rPr lang="en-GB" b="1" dirty="0">
                <a:solidFill>
                  <a:srgbClr val="006600"/>
                </a:solidFill>
              </a:rPr>
              <a:t>Outline the choices available for couples who want to use barrier methods of contraception.</a:t>
            </a:r>
          </a:p>
          <a:p>
            <a:pPr marL="502920" indent="-457200">
              <a:buAutoNum type="arabicPeriod"/>
            </a:pPr>
            <a:endParaRPr lang="en-GB" b="1" dirty="0">
              <a:solidFill>
                <a:srgbClr val="006600"/>
              </a:solidFill>
            </a:endParaRPr>
          </a:p>
          <a:p>
            <a:pPr marL="502920" indent="-457200">
              <a:buAutoNum type="arabicPeriod"/>
            </a:pPr>
            <a:r>
              <a:rPr lang="en-GB" b="1" dirty="0">
                <a:solidFill>
                  <a:srgbClr val="006600"/>
                </a:solidFill>
              </a:rPr>
              <a:t>What is the main difference between the functions of the contraceptive pill and the emergency contraceptive pill?</a:t>
            </a:r>
          </a:p>
          <a:p>
            <a:pPr marL="502920" indent="-457200">
              <a:buAutoNum type="arabicPeriod"/>
            </a:pPr>
            <a:endParaRPr lang="en-GB" b="1" dirty="0">
              <a:solidFill>
                <a:srgbClr val="006600"/>
              </a:solidFill>
            </a:endParaRPr>
          </a:p>
          <a:p>
            <a:pPr marL="502920" indent="-457200">
              <a:buAutoNum type="arabicPeriod"/>
            </a:pPr>
            <a:r>
              <a:rPr lang="en-GB" b="1" dirty="0">
                <a:solidFill>
                  <a:srgbClr val="006600"/>
                </a:solidFill>
              </a:rPr>
              <a:t>Explain the factors to consider when choosing a method of contraception e.g. effectiveness, protection against STI’s, actions to remember/complete etc.</a:t>
            </a:r>
            <a:endParaRPr lang="en-GB" dirty="0"/>
          </a:p>
          <a:p>
            <a:pPr marL="45720" indent="0">
              <a:buNone/>
            </a:pPr>
            <a:endParaRPr lang="en-GB" dirty="0"/>
          </a:p>
        </p:txBody>
      </p:sp>
    </p:spTree>
    <p:extLst>
      <p:ext uri="{BB962C8B-B14F-4D97-AF65-F5344CB8AC3E}">
        <p14:creationId xmlns:p14="http://schemas.microsoft.com/office/powerpoint/2010/main" val="1791339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A696-5EAA-4CA8-8D51-B4D4ABD33A3D}"/>
              </a:ext>
            </a:extLst>
          </p:cNvPr>
          <p:cNvSpPr>
            <a:spLocks noGrp="1"/>
          </p:cNvSpPr>
          <p:nvPr>
            <p:ph type="title"/>
          </p:nvPr>
        </p:nvSpPr>
        <p:spPr>
          <a:xfrm>
            <a:off x="1359176" y="796784"/>
            <a:ext cx="9473648" cy="5582479"/>
          </a:xfrm>
        </p:spPr>
        <p:txBody>
          <a:bodyPr>
            <a:normAutofit/>
          </a:bodyPr>
          <a:lstStyle/>
          <a:p>
            <a:pPr marL="571500" indent="-571500">
              <a:buClr>
                <a:srgbClr val="006600"/>
              </a:buClr>
              <a:buFont typeface="Wingdings" panose="05000000000000000000" pitchFamily="2" charset="2"/>
              <a:buChar char="§"/>
            </a:pPr>
            <a:r>
              <a:rPr lang="en-GB" sz="4400" b="1" dirty="0"/>
              <a:t>	</a:t>
            </a:r>
            <a:r>
              <a:rPr lang="en-GB" sz="4400" b="1" u="sng" dirty="0">
                <a:solidFill>
                  <a:srgbClr val="006600"/>
                </a:solidFill>
              </a:rPr>
              <a:t>TASK:</a:t>
            </a:r>
            <a:r>
              <a:rPr lang="en-GB" sz="4400" b="1" dirty="0">
                <a:solidFill>
                  <a:srgbClr val="006600"/>
                </a:solidFill>
              </a:rPr>
              <a:t> </a:t>
            </a:r>
            <a:r>
              <a:rPr lang="en-GB" dirty="0"/>
              <a:t>Choose a method of 	contraception and create a suitable case 	study for your chosen contraceptive 	method.  </a:t>
            </a:r>
            <a:br>
              <a:rPr lang="en-GB" dirty="0"/>
            </a:br>
            <a:br>
              <a:rPr lang="en-GB" sz="2400" dirty="0"/>
            </a:br>
            <a:r>
              <a:rPr lang="en-GB" dirty="0"/>
              <a:t>	</a:t>
            </a:r>
            <a:r>
              <a:rPr lang="en-GB" sz="2200" dirty="0">
                <a:solidFill>
                  <a:srgbClr val="006600"/>
                </a:solidFill>
              </a:rPr>
              <a:t>Information you should include:</a:t>
            </a:r>
            <a:br>
              <a:rPr lang="en-GB" sz="2200" dirty="0">
                <a:solidFill>
                  <a:srgbClr val="006600"/>
                </a:solidFill>
              </a:rPr>
            </a:br>
            <a:r>
              <a:rPr lang="en-GB" sz="2200" dirty="0"/>
              <a:t>	</a:t>
            </a:r>
            <a:r>
              <a:rPr lang="en-GB" sz="2200" dirty="0">
                <a:solidFill>
                  <a:srgbClr val="006600"/>
                </a:solidFill>
              </a:rPr>
              <a:t>-</a:t>
            </a:r>
            <a:r>
              <a:rPr lang="en-GB" sz="2200" dirty="0"/>
              <a:t> age</a:t>
            </a:r>
            <a:br>
              <a:rPr lang="en-GB" sz="2200" dirty="0"/>
            </a:br>
            <a:r>
              <a:rPr lang="en-GB" sz="2200" dirty="0"/>
              <a:t>	</a:t>
            </a:r>
            <a:r>
              <a:rPr lang="en-GB" sz="2200" dirty="0">
                <a:solidFill>
                  <a:srgbClr val="006600"/>
                </a:solidFill>
              </a:rPr>
              <a:t>-</a:t>
            </a:r>
            <a:r>
              <a:rPr lang="en-GB" sz="2200" dirty="0"/>
              <a:t> relationship status</a:t>
            </a:r>
            <a:br>
              <a:rPr lang="en-GB" sz="2200" dirty="0"/>
            </a:br>
            <a:r>
              <a:rPr lang="en-GB" sz="2200" dirty="0"/>
              <a:t>	</a:t>
            </a:r>
            <a:r>
              <a:rPr lang="en-GB" sz="2200" dirty="0">
                <a:solidFill>
                  <a:srgbClr val="006600"/>
                </a:solidFill>
              </a:rPr>
              <a:t>-</a:t>
            </a:r>
            <a:r>
              <a:rPr lang="en-GB" sz="2200" dirty="0"/>
              <a:t> key facts which indicate why your chosen contraceptive method is 	  the most suitable for your case study.</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8F9663B9-2254-4122-80F3-504EE7AB5A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276049" y="1282046"/>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6E5F-6D86-4D53-B998-440ED14FFC5E}"/>
              </a:ext>
            </a:extLst>
          </p:cNvPr>
          <p:cNvSpPr>
            <a:spLocks noGrp="1"/>
          </p:cNvSpPr>
          <p:nvPr>
            <p:ph type="title"/>
          </p:nvPr>
        </p:nvSpPr>
        <p:spPr/>
        <p:txBody>
          <a:bodyPr/>
          <a:lstStyle/>
          <a:p>
            <a:r>
              <a:rPr lang="en-GB" b="1" dirty="0"/>
              <a:t>Female reproductive system</a:t>
            </a:r>
          </a:p>
        </p:txBody>
      </p:sp>
      <p:pic>
        <p:nvPicPr>
          <p:cNvPr id="6146" name="Picture 2" descr="10,602 Female Reproductive System Illustrations &amp;amp; Clip Art - iStock">
            <a:extLst>
              <a:ext uri="{FF2B5EF4-FFF2-40B4-BE49-F238E27FC236}">
                <a16:creationId xmlns:a16="http://schemas.microsoft.com/office/drawing/2014/main" id="{E19BD246-2AD5-4440-88F7-489D61594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110" y="2257425"/>
            <a:ext cx="5829300" cy="3990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AAB08C-705E-46C1-B034-2C906232216E}"/>
              </a:ext>
            </a:extLst>
          </p:cNvPr>
          <p:cNvSpPr/>
          <p:nvPr/>
        </p:nvSpPr>
        <p:spPr>
          <a:xfrm>
            <a:off x="9644270" y="1462377"/>
            <a:ext cx="1404730"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Ovaries</a:t>
            </a:r>
          </a:p>
        </p:txBody>
      </p:sp>
      <p:sp>
        <p:nvSpPr>
          <p:cNvPr id="7" name="Rectangle 6">
            <a:extLst>
              <a:ext uri="{FF2B5EF4-FFF2-40B4-BE49-F238E27FC236}">
                <a16:creationId xmlns:a16="http://schemas.microsoft.com/office/drawing/2014/main" id="{8F2E6342-37E0-4936-885D-FA0838265DAF}"/>
              </a:ext>
            </a:extLst>
          </p:cNvPr>
          <p:cNvSpPr/>
          <p:nvPr/>
        </p:nvSpPr>
        <p:spPr>
          <a:xfrm>
            <a:off x="9644270" y="2257425"/>
            <a:ext cx="1500808" cy="68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Fallopian tubes</a:t>
            </a:r>
          </a:p>
        </p:txBody>
      </p:sp>
      <p:sp>
        <p:nvSpPr>
          <p:cNvPr id="8" name="Rectangle 7">
            <a:extLst>
              <a:ext uri="{FF2B5EF4-FFF2-40B4-BE49-F238E27FC236}">
                <a16:creationId xmlns:a16="http://schemas.microsoft.com/office/drawing/2014/main" id="{24A2DF72-9723-4477-AB24-5AB483AAEB1D}"/>
              </a:ext>
            </a:extLst>
          </p:cNvPr>
          <p:cNvSpPr/>
          <p:nvPr/>
        </p:nvSpPr>
        <p:spPr>
          <a:xfrm>
            <a:off x="9644270" y="3233448"/>
            <a:ext cx="1404730" cy="49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Uterus</a:t>
            </a:r>
          </a:p>
        </p:txBody>
      </p:sp>
      <p:sp>
        <p:nvSpPr>
          <p:cNvPr id="9" name="Rectangle 8">
            <a:extLst>
              <a:ext uri="{FF2B5EF4-FFF2-40B4-BE49-F238E27FC236}">
                <a16:creationId xmlns:a16="http://schemas.microsoft.com/office/drawing/2014/main" id="{C7A1DA89-3193-4E50-8481-6509C31D8A05}"/>
              </a:ext>
            </a:extLst>
          </p:cNvPr>
          <p:cNvSpPr/>
          <p:nvPr/>
        </p:nvSpPr>
        <p:spPr>
          <a:xfrm>
            <a:off x="9644269" y="4004454"/>
            <a:ext cx="2056117" cy="49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Endometrium</a:t>
            </a:r>
          </a:p>
        </p:txBody>
      </p:sp>
      <p:sp>
        <p:nvSpPr>
          <p:cNvPr id="10" name="Rectangle 9">
            <a:extLst>
              <a:ext uri="{FF2B5EF4-FFF2-40B4-BE49-F238E27FC236}">
                <a16:creationId xmlns:a16="http://schemas.microsoft.com/office/drawing/2014/main" id="{6B38D125-3F9B-418B-BEA1-984A39A402C7}"/>
              </a:ext>
            </a:extLst>
          </p:cNvPr>
          <p:cNvSpPr/>
          <p:nvPr/>
        </p:nvSpPr>
        <p:spPr>
          <a:xfrm>
            <a:off x="9644270" y="4775459"/>
            <a:ext cx="1404730" cy="49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Cervix</a:t>
            </a:r>
          </a:p>
        </p:txBody>
      </p:sp>
      <p:sp>
        <p:nvSpPr>
          <p:cNvPr id="11" name="Rectangle 10">
            <a:extLst>
              <a:ext uri="{FF2B5EF4-FFF2-40B4-BE49-F238E27FC236}">
                <a16:creationId xmlns:a16="http://schemas.microsoft.com/office/drawing/2014/main" id="{AECD8812-7562-438B-957F-C09B9304FCFE}"/>
              </a:ext>
            </a:extLst>
          </p:cNvPr>
          <p:cNvSpPr/>
          <p:nvPr/>
        </p:nvSpPr>
        <p:spPr>
          <a:xfrm>
            <a:off x="9644270" y="5563840"/>
            <a:ext cx="1404730" cy="49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Vagina</a:t>
            </a:r>
          </a:p>
        </p:txBody>
      </p:sp>
      <p:pic>
        <p:nvPicPr>
          <p:cNvPr id="12" name="Picture 4" descr="Notes Symbol Stock Illustrations – 42,139 Notes Symbol Stock Illustrations,  Vectors &amp;amp; Clipart - Dreamstime">
            <a:extLst>
              <a:ext uri="{FF2B5EF4-FFF2-40B4-BE49-F238E27FC236}">
                <a16:creationId xmlns:a16="http://schemas.microsoft.com/office/drawing/2014/main" id="{D171EF30-175C-4ABF-865F-473D317303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53" t="27572" r="1407" b="32375"/>
          <a:stretch/>
        </p:blipFill>
        <p:spPr bwMode="auto">
          <a:xfrm>
            <a:off x="497785" y="5652334"/>
            <a:ext cx="896983" cy="8636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9ACE78-4718-4F74-8A29-65C875CE90B9}"/>
              </a:ext>
            </a:extLst>
          </p:cNvPr>
          <p:cNvSpPr txBox="1"/>
          <p:nvPr/>
        </p:nvSpPr>
        <p:spPr>
          <a:xfrm>
            <a:off x="1394768" y="5652334"/>
            <a:ext cx="4386600" cy="769441"/>
          </a:xfrm>
          <a:prstGeom prst="rect">
            <a:avLst/>
          </a:prstGeom>
          <a:noFill/>
        </p:spPr>
        <p:txBody>
          <a:bodyPr wrap="square" rtlCol="0">
            <a:spAutoFit/>
          </a:bodyPr>
          <a:lstStyle/>
          <a:p>
            <a:r>
              <a:rPr lang="en-GB" sz="2200" b="1" u="sng" dirty="0">
                <a:solidFill>
                  <a:srgbClr val="006600"/>
                </a:solidFill>
              </a:rPr>
              <a:t>TASK</a:t>
            </a:r>
            <a:r>
              <a:rPr lang="en-GB" sz="2200" b="1" dirty="0">
                <a:solidFill>
                  <a:srgbClr val="006600"/>
                </a:solidFill>
              </a:rPr>
              <a:t>: </a:t>
            </a:r>
            <a:r>
              <a:rPr lang="en-GB" sz="2200" b="1" dirty="0">
                <a:solidFill>
                  <a:schemeClr val="accent1"/>
                </a:solidFill>
              </a:rPr>
              <a:t>Draw the diagram into your books and label correctly.</a:t>
            </a:r>
          </a:p>
        </p:txBody>
      </p:sp>
    </p:spTree>
    <p:extLst>
      <p:ext uri="{BB962C8B-B14F-4D97-AF65-F5344CB8AC3E}">
        <p14:creationId xmlns:p14="http://schemas.microsoft.com/office/powerpoint/2010/main" val="37202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grpId="0" nodeType="clickEffect">
                                  <p:stCondLst>
                                    <p:cond delay="0"/>
                                  </p:stCondLst>
                                  <p:childTnLst>
                                    <p:animMotion origin="layout" path="M 2.29167E-6 1.48148E-6 L -0.50834 0.32037 " pathEditMode="relative" rAng="0" ptsTypes="AA">
                                      <p:cBhvr>
                                        <p:cTn id="28" dur="2000" fill="hold"/>
                                        <p:tgtEl>
                                          <p:spTgt spid="4"/>
                                        </p:tgtEl>
                                        <p:attrNameLst>
                                          <p:attrName>ppt_x</p:attrName>
                                          <p:attrName>ppt_y</p:attrName>
                                        </p:attrNameLst>
                                      </p:cBhvr>
                                      <p:rCtr x="-25417" y="16019"/>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grpId="0" nodeType="clickEffect">
                                  <p:stCondLst>
                                    <p:cond delay="0"/>
                                  </p:stCondLst>
                                  <p:childTnLst>
                                    <p:animMotion origin="layout" path="M -4.16667E-6 4.81481E-6 L -0.65481 -0.07246 " pathEditMode="relative" rAng="0" ptsTypes="AA">
                                      <p:cBhvr>
                                        <p:cTn id="32" dur="2000" fill="hold"/>
                                        <p:tgtEl>
                                          <p:spTgt spid="7"/>
                                        </p:tgtEl>
                                        <p:attrNameLst>
                                          <p:attrName>ppt_x</p:attrName>
                                          <p:attrName>ppt_y</p:attrName>
                                        </p:attrNameLst>
                                      </p:cBhvr>
                                      <p:rCtr x="-32747" y="-3634"/>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grpId="0" nodeType="clickEffect">
                                  <p:stCondLst>
                                    <p:cond delay="0"/>
                                  </p:stCondLst>
                                  <p:childTnLst>
                                    <p:animMotion origin="layout" path="M 2.29167E-6 1.11111E-6 L -0.34857 -0.03611 " pathEditMode="relative" rAng="0" ptsTypes="AA">
                                      <p:cBhvr>
                                        <p:cTn id="36" dur="2000" fill="hold"/>
                                        <p:tgtEl>
                                          <p:spTgt spid="8"/>
                                        </p:tgtEl>
                                        <p:attrNameLst>
                                          <p:attrName>ppt_x</p:attrName>
                                          <p:attrName>ppt_y</p:attrName>
                                        </p:attrNameLst>
                                      </p:cBhvr>
                                      <p:rCtr x="-17435" y="-1806"/>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0" nodeType="clickEffect">
                                  <p:stCondLst>
                                    <p:cond delay="0"/>
                                  </p:stCondLst>
                                  <p:childTnLst>
                                    <p:animMotion origin="layout" path="M -1.875E-6 1.11111E-6 L -0.26237 -0.07245 " pathEditMode="relative" rAng="0" ptsTypes="AA">
                                      <p:cBhvr>
                                        <p:cTn id="40" dur="2000" fill="hold"/>
                                        <p:tgtEl>
                                          <p:spTgt spid="9"/>
                                        </p:tgtEl>
                                        <p:attrNameLst>
                                          <p:attrName>ppt_x</p:attrName>
                                          <p:attrName>ppt_y</p:attrName>
                                        </p:attrNameLst>
                                      </p:cBhvr>
                                      <p:rCtr x="-13125" y="-3634"/>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grpId="0" nodeType="clickEffect">
                                  <p:stCondLst>
                                    <p:cond delay="0"/>
                                  </p:stCondLst>
                                  <p:childTnLst>
                                    <p:animMotion origin="layout" path="M 2.29167E-6 2.59259E-6 L -0.34857 0.00578 " pathEditMode="relative" rAng="0" ptsTypes="AA">
                                      <p:cBhvr>
                                        <p:cTn id="44" dur="2000" fill="hold"/>
                                        <p:tgtEl>
                                          <p:spTgt spid="10"/>
                                        </p:tgtEl>
                                        <p:attrNameLst>
                                          <p:attrName>ppt_x</p:attrName>
                                          <p:attrName>ppt_y</p:attrName>
                                        </p:attrNameLst>
                                      </p:cBhvr>
                                      <p:rCtr x="-17435" y="278"/>
                                    </p:animMotion>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grpId="0" nodeType="clickEffect">
                                  <p:stCondLst>
                                    <p:cond delay="0"/>
                                  </p:stCondLst>
                                  <p:childTnLst>
                                    <p:animMotion origin="layout" path="M 2.29167E-6 -3.7037E-6 L -0.34857 0.07871 " pathEditMode="relative" rAng="0" ptsTypes="AA">
                                      <p:cBhvr>
                                        <p:cTn id="48" dur="2000" fill="hold"/>
                                        <p:tgtEl>
                                          <p:spTgt spid="11"/>
                                        </p:tgtEl>
                                        <p:attrNameLst>
                                          <p:attrName>ppt_x</p:attrName>
                                          <p:attrName>ppt_y</p:attrName>
                                        </p:attrNameLst>
                                      </p:cBhvr>
                                      <p:rCtr x="-17435" y="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P spid="10" grpId="0" animBg="1"/>
      <p:bldP spid="11"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B57F-0880-42BE-AC47-7B7B64591E99}"/>
              </a:ext>
            </a:extLst>
          </p:cNvPr>
          <p:cNvSpPr>
            <a:spLocks noGrp="1"/>
          </p:cNvSpPr>
          <p:nvPr>
            <p:ph type="title"/>
          </p:nvPr>
        </p:nvSpPr>
        <p:spPr>
          <a:xfrm>
            <a:off x="559796" y="196645"/>
            <a:ext cx="10470072" cy="1356360"/>
          </a:xfrm>
        </p:spPr>
        <p:txBody>
          <a:bodyPr>
            <a:normAutofit/>
          </a:bodyPr>
          <a:lstStyle/>
          <a:p>
            <a:r>
              <a:rPr lang="en-GB" sz="4000" dirty="0"/>
              <a:t>Function of the female reproductive system</a:t>
            </a:r>
          </a:p>
        </p:txBody>
      </p:sp>
      <p:sp>
        <p:nvSpPr>
          <p:cNvPr id="8" name="Content Placeholder 2">
            <a:extLst>
              <a:ext uri="{FF2B5EF4-FFF2-40B4-BE49-F238E27FC236}">
                <a16:creationId xmlns:a16="http://schemas.microsoft.com/office/drawing/2014/main" id="{BCE01B25-4F11-433B-9E42-40424D100F8C}"/>
              </a:ext>
            </a:extLst>
          </p:cNvPr>
          <p:cNvSpPr>
            <a:spLocks noGrp="1"/>
          </p:cNvSpPr>
          <p:nvPr>
            <p:ph idx="1"/>
          </p:nvPr>
        </p:nvSpPr>
        <p:spPr>
          <a:xfrm>
            <a:off x="559796" y="1356360"/>
            <a:ext cx="11021963" cy="5210303"/>
          </a:xfrm>
        </p:spPr>
        <p:txBody>
          <a:bodyPr>
            <a:noAutofit/>
          </a:bodyPr>
          <a:lstStyle/>
          <a:p>
            <a:pPr marL="45720" indent="0" algn="l">
              <a:buNone/>
            </a:pPr>
            <a:r>
              <a:rPr lang="en-GB" sz="2100" b="1" i="0" dirty="0">
                <a:solidFill>
                  <a:srgbClr val="006600"/>
                </a:solidFill>
                <a:effectLst/>
              </a:rPr>
              <a:t>Vagina</a:t>
            </a:r>
            <a:r>
              <a:rPr lang="en-GB" sz="2100" b="0" i="0" dirty="0">
                <a:solidFill>
                  <a:srgbClr val="006600"/>
                </a:solidFill>
                <a:effectLst/>
              </a:rPr>
              <a:t>: </a:t>
            </a:r>
            <a:r>
              <a:rPr lang="en-GB" sz="2100" b="0" i="0" dirty="0">
                <a:effectLst/>
              </a:rPr>
              <a:t>A canal that joins the cervix to the outside of the body (also known as the birth canal). </a:t>
            </a:r>
            <a:r>
              <a:rPr lang="en-GB" sz="2100" dirty="0"/>
              <a:t>It is here that the man’s penis enters during sex. Folds of skin called labia meet at the entrance, altogether forming the vulva. </a:t>
            </a:r>
          </a:p>
          <a:p>
            <a:pPr marL="45720" indent="0" algn="l">
              <a:buNone/>
            </a:pPr>
            <a:r>
              <a:rPr lang="en-GB" sz="2100" b="1" i="0" dirty="0">
                <a:solidFill>
                  <a:srgbClr val="006600"/>
                </a:solidFill>
                <a:effectLst/>
              </a:rPr>
              <a:t>Cervix: </a:t>
            </a:r>
            <a:r>
              <a:rPr lang="en-GB" sz="2100" b="0" i="0" dirty="0">
                <a:effectLst/>
              </a:rPr>
              <a:t>A </a:t>
            </a:r>
            <a:r>
              <a:rPr lang="en-GB" sz="2100" dirty="0"/>
              <a:t>strong ring of muscles, between the uterus and vagina,</a:t>
            </a:r>
            <a:r>
              <a:rPr lang="en-GB" sz="2100" b="0" i="0" dirty="0">
                <a:effectLst/>
              </a:rPr>
              <a:t> which allows sperm to enter the uterus and menstrual blood to exit. It dilates during labour.</a:t>
            </a:r>
          </a:p>
          <a:p>
            <a:pPr marL="45720" indent="0" algn="l">
              <a:buNone/>
            </a:pPr>
            <a:r>
              <a:rPr lang="en-GB" sz="2100" b="1" i="0" dirty="0">
                <a:solidFill>
                  <a:srgbClr val="006600"/>
                </a:solidFill>
                <a:effectLst/>
              </a:rPr>
              <a:t>Uterus</a:t>
            </a:r>
            <a:r>
              <a:rPr lang="en-GB" sz="2100" b="0" i="0" dirty="0">
                <a:solidFill>
                  <a:srgbClr val="006600"/>
                </a:solidFill>
                <a:effectLst/>
              </a:rPr>
              <a:t>: </a:t>
            </a:r>
            <a:r>
              <a:rPr lang="en-GB" sz="2100" b="0" i="0" dirty="0">
                <a:effectLst/>
              </a:rPr>
              <a:t>The uterus is a hollow, pear-shaped muscular organ where the foetus grows and develops. The lining of the uterus walls is referred to as the endometrium, </a:t>
            </a:r>
            <a:r>
              <a:rPr lang="en-GB" sz="2100" i="0" dirty="0">
                <a:effectLst/>
              </a:rPr>
              <a:t>which thickens in preparation for ovulation and sheds, in the form of a period, when an egg is not fertilised. </a:t>
            </a:r>
            <a:endParaRPr lang="en-GB" sz="2100" b="0" i="0" dirty="0">
              <a:effectLst/>
            </a:endParaRPr>
          </a:p>
          <a:p>
            <a:pPr marL="45720" indent="0" algn="l">
              <a:buNone/>
            </a:pPr>
            <a:r>
              <a:rPr lang="en-GB" sz="2100" b="1" i="0" dirty="0">
                <a:solidFill>
                  <a:srgbClr val="006600"/>
                </a:solidFill>
                <a:effectLst/>
              </a:rPr>
              <a:t>Ovaries</a:t>
            </a:r>
            <a:r>
              <a:rPr lang="en-GB" sz="2100" b="0" i="0" dirty="0">
                <a:solidFill>
                  <a:srgbClr val="006600"/>
                </a:solidFill>
                <a:effectLst/>
              </a:rPr>
              <a:t>: </a:t>
            </a:r>
            <a:r>
              <a:rPr lang="en-GB" sz="2100" b="0" i="0" dirty="0">
                <a:effectLst/>
              </a:rPr>
              <a:t>Small, oval-shaped glands that are located on either side of the uterus. The ovaries produce eggs and the hormones progesterone and oestrogen which are responsible for regulating the menstrual cycle.</a:t>
            </a:r>
          </a:p>
          <a:p>
            <a:pPr marL="45720" indent="0" algn="l">
              <a:buNone/>
            </a:pPr>
            <a:r>
              <a:rPr lang="en-GB" sz="2100" b="1" i="0" dirty="0">
                <a:solidFill>
                  <a:srgbClr val="006600"/>
                </a:solidFill>
                <a:effectLst/>
              </a:rPr>
              <a:t>Fallopian tubes</a:t>
            </a:r>
            <a:r>
              <a:rPr lang="en-GB" sz="2100" b="0" i="0" dirty="0">
                <a:solidFill>
                  <a:srgbClr val="006600"/>
                </a:solidFill>
                <a:effectLst/>
              </a:rPr>
              <a:t>: </a:t>
            </a:r>
            <a:r>
              <a:rPr lang="en-GB" sz="2100" b="0" i="0" dirty="0">
                <a:effectLst/>
              </a:rPr>
              <a:t>These are narrow tubes that are lined with cilia (minute hairs) and serve as pathways for the ova (egg cells) to travel from the ovaries to the uterus. </a:t>
            </a:r>
            <a:r>
              <a:rPr lang="en-GB" sz="2100" dirty="0"/>
              <a:t>An egg is usually f</a:t>
            </a:r>
            <a:r>
              <a:rPr lang="en-GB" sz="2100" b="0" i="0" dirty="0">
                <a:effectLst/>
              </a:rPr>
              <a:t>ertilised by a sperm in the fallopian tubes. The cilia help to waft the egg (ovum) along to the uterus, where it implants </a:t>
            </a:r>
            <a:r>
              <a:rPr lang="en-GB" sz="2100" dirty="0"/>
              <a:t>in</a:t>
            </a:r>
            <a:r>
              <a:rPr lang="en-GB" sz="2100" b="0" i="0" dirty="0">
                <a:effectLst/>
              </a:rPr>
              <a:t> the uterine lining.</a:t>
            </a:r>
          </a:p>
          <a:p>
            <a:endParaRPr lang="en-GB" sz="2100" dirty="0"/>
          </a:p>
        </p:txBody>
      </p:sp>
    </p:spTree>
    <p:extLst>
      <p:ext uri="{BB962C8B-B14F-4D97-AF65-F5344CB8AC3E}">
        <p14:creationId xmlns:p14="http://schemas.microsoft.com/office/powerpoint/2010/main" val="8780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741B-4704-48C3-B0D1-8D77AACCA9DE}"/>
              </a:ext>
            </a:extLst>
          </p:cNvPr>
          <p:cNvSpPr>
            <a:spLocks noGrp="1"/>
          </p:cNvSpPr>
          <p:nvPr>
            <p:ph type="title"/>
          </p:nvPr>
        </p:nvSpPr>
        <p:spPr>
          <a:xfrm>
            <a:off x="1143000" y="371064"/>
            <a:ext cx="9875520" cy="1356360"/>
          </a:xfrm>
        </p:spPr>
        <p:txBody>
          <a:bodyPr/>
          <a:lstStyle/>
          <a:p>
            <a:r>
              <a:rPr lang="en-GB" b="1" dirty="0"/>
              <a:t>Menstrual cycle</a:t>
            </a:r>
          </a:p>
        </p:txBody>
      </p:sp>
      <p:sp>
        <p:nvSpPr>
          <p:cNvPr id="3" name="Content Placeholder 2">
            <a:extLst>
              <a:ext uri="{FF2B5EF4-FFF2-40B4-BE49-F238E27FC236}">
                <a16:creationId xmlns:a16="http://schemas.microsoft.com/office/drawing/2014/main" id="{62533D67-BB8F-4C92-BB1A-2F6772A9DEF3}"/>
              </a:ext>
            </a:extLst>
          </p:cNvPr>
          <p:cNvSpPr>
            <a:spLocks noGrp="1"/>
          </p:cNvSpPr>
          <p:nvPr>
            <p:ph idx="1"/>
          </p:nvPr>
        </p:nvSpPr>
        <p:spPr>
          <a:xfrm>
            <a:off x="1143000" y="1673091"/>
            <a:ext cx="9872871" cy="4409661"/>
          </a:xfrm>
        </p:spPr>
        <p:txBody>
          <a:bodyPr>
            <a:normAutofit/>
          </a:bodyPr>
          <a:lstStyle/>
          <a:p>
            <a:pPr marL="342900" marR="0" lvl="0" indent="-342900" algn="l" rtl="0">
              <a:spcBef>
                <a:spcPts val="0"/>
              </a:spcBef>
              <a:spcAft>
                <a:spcPts val="0"/>
              </a:spcAft>
              <a:buClr>
                <a:srgbClr val="006600"/>
              </a:buClr>
              <a:buSzPct val="100000"/>
              <a:buFont typeface="Arial" panose="020B0604020202020204" pitchFamily="34" charset="0"/>
              <a:buChar char="•"/>
            </a:pPr>
            <a:r>
              <a:rPr lang="en-GB" dirty="0">
                <a:ea typeface="Rockwell"/>
                <a:cs typeface="Rockwell"/>
                <a:sym typeface="Rockwell"/>
              </a:rPr>
              <a:t>The menstrual cycle is controlled by hormones. In each cycle, rising levels of the hormone oestrogen cause the ovary to release an ovum (egg) – this is known as ovulation.</a:t>
            </a:r>
          </a:p>
          <a:p>
            <a:pPr marL="342900" marR="0" lvl="0" indent="-342900" algn="l" rtl="0">
              <a:spcBef>
                <a:spcPts val="0"/>
              </a:spcBef>
              <a:spcAft>
                <a:spcPts val="0"/>
              </a:spcAft>
              <a:buClr>
                <a:srgbClr val="006600"/>
              </a:buClr>
              <a:buSzPct val="100000"/>
              <a:buFont typeface="Arial" panose="020B0604020202020204" pitchFamily="34" charset="0"/>
              <a:buChar char="•"/>
            </a:pPr>
            <a:endParaRPr lang="en-GB" dirty="0"/>
          </a:p>
          <a:p>
            <a:pPr marL="342900" marR="0" lvl="0" indent="-342900" algn="l" rtl="0">
              <a:spcBef>
                <a:spcPts val="0"/>
              </a:spcBef>
              <a:spcAft>
                <a:spcPts val="0"/>
              </a:spcAft>
              <a:buClr>
                <a:srgbClr val="006600"/>
              </a:buClr>
              <a:buSzPct val="100000"/>
              <a:buFont typeface="Arial" panose="020B0604020202020204" pitchFamily="34" charset="0"/>
              <a:buChar char="•"/>
            </a:pPr>
            <a:r>
              <a:rPr lang="en-GB" dirty="0">
                <a:ea typeface="Rockwell"/>
                <a:cs typeface="Rockwell"/>
                <a:sym typeface="Rockwell"/>
              </a:rPr>
              <a:t>The womb lining also starts to thicken and the hormones progesterone helps the womb to prepare for implantation of a developing embryo.</a:t>
            </a:r>
          </a:p>
          <a:p>
            <a:pPr marL="342900" marR="0" lvl="0" indent="-342900" algn="l" rtl="0">
              <a:spcBef>
                <a:spcPts val="0"/>
              </a:spcBef>
              <a:spcAft>
                <a:spcPts val="0"/>
              </a:spcAft>
              <a:buClr>
                <a:srgbClr val="006600"/>
              </a:buClr>
              <a:buSzPct val="100000"/>
              <a:buFont typeface="Arial" panose="020B0604020202020204" pitchFamily="34" charset="0"/>
              <a:buChar char="•"/>
            </a:pPr>
            <a:endParaRPr lang="en-GB" dirty="0"/>
          </a:p>
          <a:p>
            <a:pPr marL="342900" marR="0" lvl="0" indent="-342900" algn="l" rtl="0">
              <a:spcBef>
                <a:spcPts val="0"/>
              </a:spcBef>
              <a:spcAft>
                <a:spcPts val="0"/>
              </a:spcAft>
              <a:buClr>
                <a:srgbClr val="006600"/>
              </a:buClr>
              <a:buSzPct val="100000"/>
              <a:buFont typeface="Arial" panose="020B0604020202020204" pitchFamily="34" charset="0"/>
              <a:buChar char="•"/>
            </a:pPr>
            <a:r>
              <a:rPr lang="en-GB" dirty="0">
                <a:ea typeface="Rockwell"/>
                <a:cs typeface="Rockwell"/>
                <a:sym typeface="Rockwell"/>
              </a:rPr>
              <a:t>The egg travels down the fallopian tubes. If pregnancy doesn't occur, the egg is reabsorbed into the body. Levels of oestrogen and progesterone fall, and the womb lining comes away and leaves the body as a period (the menstrual flow).</a:t>
            </a:r>
          </a:p>
          <a:p>
            <a:pPr marL="342900" marR="0" lvl="0" indent="-342900" algn="l" rtl="0">
              <a:spcBef>
                <a:spcPts val="0"/>
              </a:spcBef>
              <a:spcAft>
                <a:spcPts val="0"/>
              </a:spcAft>
              <a:buClr>
                <a:srgbClr val="006600"/>
              </a:buClr>
              <a:buSzPct val="100000"/>
              <a:buFont typeface="Arial" panose="020B0604020202020204" pitchFamily="34" charset="0"/>
              <a:buChar char="•"/>
            </a:pPr>
            <a:endParaRPr lang="en-GB" dirty="0">
              <a:sym typeface="Rockwell"/>
            </a:endParaRPr>
          </a:p>
          <a:p>
            <a:pPr marL="342900" marR="0" lvl="0" indent="-342900" algn="l" rtl="0">
              <a:spcBef>
                <a:spcPts val="0"/>
              </a:spcBef>
              <a:spcAft>
                <a:spcPts val="0"/>
              </a:spcAft>
              <a:buClr>
                <a:srgbClr val="006600"/>
              </a:buClr>
              <a:buSzPct val="100000"/>
              <a:buFont typeface="Arial" panose="020B0604020202020204" pitchFamily="34" charset="0"/>
              <a:buChar char="•"/>
            </a:pPr>
            <a:r>
              <a:rPr lang="en-GB" dirty="0">
                <a:sym typeface="Rockwell"/>
              </a:rPr>
              <a:t>Once the endometrium has fully shed, it will begin to build up and rethicken. The cycle then repeats itself.</a:t>
            </a:r>
            <a:endParaRPr lang="en-GB" dirty="0"/>
          </a:p>
          <a:p>
            <a:pPr marL="342900" marR="0" lvl="0" indent="-342900" algn="l" rtl="0">
              <a:spcBef>
                <a:spcPts val="0"/>
              </a:spcBef>
              <a:spcAft>
                <a:spcPts val="0"/>
              </a:spcAft>
              <a:buClr>
                <a:srgbClr val="006600"/>
              </a:buClr>
              <a:buSzPct val="100000"/>
              <a:buFont typeface="Arial" panose="020B0604020202020204" pitchFamily="34" charset="0"/>
              <a:buChar char="•"/>
            </a:pPr>
            <a:endParaRPr lang="en-GB" dirty="0">
              <a:ea typeface="Rockwell"/>
              <a:cs typeface="Rockwell"/>
              <a:sym typeface="Rockwell"/>
            </a:endParaRPr>
          </a:p>
          <a:p>
            <a:pPr>
              <a:buClr>
                <a:srgbClr val="006600"/>
              </a:buClr>
              <a:buSzPct val="1000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0DF0B48D-9F8B-49FB-B468-BB14DD78824A}"/>
              </a:ext>
            </a:extLst>
          </p:cNvPr>
          <p:cNvSpPr txBox="1"/>
          <p:nvPr/>
        </p:nvSpPr>
        <p:spPr>
          <a:xfrm>
            <a:off x="3165455" y="6082752"/>
            <a:ext cx="6411165" cy="430887"/>
          </a:xfrm>
          <a:prstGeom prst="rect">
            <a:avLst/>
          </a:prstGeom>
          <a:noFill/>
        </p:spPr>
        <p:txBody>
          <a:bodyPr wrap="square" rtlCol="0">
            <a:spAutoFit/>
          </a:bodyPr>
          <a:lstStyle/>
          <a:p>
            <a:r>
              <a:rPr lang="en-GB" sz="2200" dirty="0">
                <a:hlinkClick r:id="rId2"/>
              </a:rPr>
              <a:t>https://www.youtube.com/watch?v=vXrQ_FhZmos</a:t>
            </a:r>
            <a:endParaRPr lang="en-GB" sz="2200" dirty="0"/>
          </a:p>
        </p:txBody>
      </p:sp>
      <p:pic>
        <p:nvPicPr>
          <p:cNvPr id="5122" name="Picture 2" descr="Youtube Play Button Transparent - Youtube Logo 100x100 Png PNG Image |  Transparent PNG Free Download on SeekPNG">
            <a:extLst>
              <a:ext uri="{FF2B5EF4-FFF2-40B4-BE49-F238E27FC236}">
                <a16:creationId xmlns:a16="http://schemas.microsoft.com/office/drawing/2014/main" id="{96B1A3BF-9E94-41E4-81C8-954B87F918A2}"/>
              </a:ext>
            </a:extLst>
          </p:cNvPr>
          <p:cNvPicPr>
            <a:picLocks noChangeAspect="1" noChangeArrowheads="1"/>
          </p:cNvPicPr>
          <p:nvPr/>
        </p:nvPicPr>
        <p:blipFill rotWithShape="1">
          <a:blip r:embed="rId3" cstate="print">
            <a:clrChange>
              <a:clrFrom>
                <a:srgbClr val="F7F5F6"/>
              </a:clrFrom>
              <a:clrTo>
                <a:srgbClr val="F7F5F6">
                  <a:alpha val="0"/>
                </a:srgbClr>
              </a:clrTo>
            </a:clrChange>
            <a:extLst>
              <a:ext uri="{28A0092B-C50C-407E-A947-70E740481C1C}">
                <a14:useLocalDpi xmlns:a14="http://schemas.microsoft.com/office/drawing/2010/main" val="0"/>
              </a:ext>
            </a:extLst>
          </a:blip>
          <a:srcRect l="26754" t="11582" r="26416" b="10600"/>
          <a:stretch/>
        </p:blipFill>
        <p:spPr bwMode="auto">
          <a:xfrm>
            <a:off x="2513958" y="6069354"/>
            <a:ext cx="651497" cy="46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 calcmode="lin" valueType="num">
                                      <p:cBhvr additive="base">
                                        <p:cTn id="36" dur="500" fill="hold"/>
                                        <p:tgtEl>
                                          <p:spTgt spid="5122"/>
                                        </p:tgtEl>
                                        <p:attrNameLst>
                                          <p:attrName>ppt_x</p:attrName>
                                        </p:attrNameLst>
                                      </p:cBhvr>
                                      <p:tavLst>
                                        <p:tav tm="0">
                                          <p:val>
                                            <p:strVal val="#ppt_x"/>
                                          </p:val>
                                        </p:tav>
                                        <p:tav tm="100000">
                                          <p:val>
                                            <p:strVal val="#ppt_x"/>
                                          </p:val>
                                        </p:tav>
                                      </p:tavLst>
                                    </p:anim>
                                    <p:anim calcmode="lin" valueType="num">
                                      <p:cBhvr additive="base">
                                        <p:cTn id="37" dur="500" fill="hold"/>
                                        <p:tgtEl>
                                          <p:spTgt spid="51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61F3-5E42-4801-8CB3-6ECB112131A9}"/>
              </a:ext>
            </a:extLst>
          </p:cNvPr>
          <p:cNvSpPr>
            <a:spLocks noGrp="1"/>
          </p:cNvSpPr>
          <p:nvPr>
            <p:ph type="title"/>
          </p:nvPr>
        </p:nvSpPr>
        <p:spPr>
          <a:xfrm>
            <a:off x="477110" y="114632"/>
            <a:ext cx="9875520" cy="1356360"/>
          </a:xfrm>
        </p:spPr>
        <p:txBody>
          <a:bodyPr/>
          <a:lstStyle/>
          <a:p>
            <a:r>
              <a:rPr lang="en-GB" b="1" dirty="0"/>
              <a:t>Menstrual cycle</a:t>
            </a:r>
            <a:endParaRPr lang="en-GB" dirty="0"/>
          </a:p>
        </p:txBody>
      </p:sp>
      <p:pic>
        <p:nvPicPr>
          <p:cNvPr id="4" name="Google Shape;725;p78">
            <a:extLst>
              <a:ext uri="{FF2B5EF4-FFF2-40B4-BE49-F238E27FC236}">
                <a16:creationId xmlns:a16="http://schemas.microsoft.com/office/drawing/2014/main" id="{E0E90D23-C014-4E14-9D54-0AB4CA44D927}"/>
              </a:ext>
            </a:extLst>
          </p:cNvPr>
          <p:cNvPicPr preferRelativeResize="0">
            <a:picLocks/>
          </p:cNvPicPr>
          <p:nvPr/>
        </p:nvPicPr>
        <p:blipFill rotWithShape="1">
          <a:blip r:embed="rId2">
            <a:clrChange>
              <a:clrFrom>
                <a:srgbClr val="FFFFFF"/>
              </a:clrFrom>
              <a:clrTo>
                <a:srgbClr val="FFFFFF">
                  <a:alpha val="0"/>
                </a:srgbClr>
              </a:clrTo>
            </a:clrChange>
            <a:alphaModFix/>
          </a:blip>
          <a:srcRect t="5501"/>
          <a:stretch/>
        </p:blipFill>
        <p:spPr>
          <a:xfrm>
            <a:off x="5724937" y="285247"/>
            <a:ext cx="6140385" cy="6287505"/>
          </a:xfrm>
          <a:prstGeom prst="rect">
            <a:avLst/>
          </a:prstGeom>
          <a:noFill/>
          <a:ln>
            <a:noFill/>
          </a:ln>
        </p:spPr>
      </p:pic>
      <p:sp>
        <p:nvSpPr>
          <p:cNvPr id="5" name="TextBox 4">
            <a:extLst>
              <a:ext uri="{FF2B5EF4-FFF2-40B4-BE49-F238E27FC236}">
                <a16:creationId xmlns:a16="http://schemas.microsoft.com/office/drawing/2014/main" id="{F215589D-92BB-44D1-9910-7223EACBF510}"/>
              </a:ext>
            </a:extLst>
          </p:cNvPr>
          <p:cNvSpPr txBox="1"/>
          <p:nvPr/>
        </p:nvSpPr>
        <p:spPr>
          <a:xfrm>
            <a:off x="393291" y="1184345"/>
            <a:ext cx="5331646" cy="5416868"/>
          </a:xfrm>
          <a:prstGeom prst="rect">
            <a:avLst/>
          </a:prstGeom>
          <a:noFill/>
        </p:spPr>
        <p:txBody>
          <a:bodyPr wrap="square" rtlCol="0">
            <a:spAutoFit/>
          </a:bodyPr>
          <a:lstStyle/>
          <a:p>
            <a:pPr algn="l"/>
            <a:r>
              <a:rPr lang="en-GB" sz="1900" b="1" i="0" dirty="0">
                <a:solidFill>
                  <a:srgbClr val="006600"/>
                </a:solidFill>
                <a:effectLst/>
              </a:rPr>
              <a:t>On days 1-7:</a:t>
            </a:r>
            <a:r>
              <a:rPr lang="en-GB" sz="1900" b="0" i="0" dirty="0">
                <a:solidFill>
                  <a:srgbClr val="006600"/>
                </a:solidFill>
                <a:effectLst/>
              </a:rPr>
              <a:t> </a:t>
            </a:r>
            <a:r>
              <a:rPr lang="en-GB" sz="1900" b="0" i="0" dirty="0">
                <a:solidFill>
                  <a:schemeClr val="accent1"/>
                </a:solidFill>
                <a:effectLst/>
              </a:rPr>
              <a:t>the menstrual cycle begins with a period, where bloo</a:t>
            </a:r>
            <a:r>
              <a:rPr lang="en-GB" sz="1900" dirty="0">
                <a:solidFill>
                  <a:schemeClr val="accent1"/>
                </a:solidFill>
              </a:rPr>
              <a:t>d flows from the uterus and leaves the body through the vagina. The female is </a:t>
            </a:r>
            <a:r>
              <a:rPr lang="en-GB" sz="1900" b="0" i="0" dirty="0">
                <a:solidFill>
                  <a:schemeClr val="accent1"/>
                </a:solidFill>
                <a:effectLst/>
              </a:rPr>
              <a:t>not considered to be fertile and can have unprotected sex</a:t>
            </a:r>
            <a:r>
              <a:rPr lang="en-GB" sz="1900" dirty="0">
                <a:solidFill>
                  <a:schemeClr val="accent1"/>
                </a:solidFill>
              </a:rPr>
              <a:t>.</a:t>
            </a:r>
          </a:p>
          <a:p>
            <a:pPr algn="l"/>
            <a:endParaRPr lang="en-GB" sz="1200" b="0" i="0" dirty="0">
              <a:solidFill>
                <a:schemeClr val="accent1"/>
              </a:solidFill>
              <a:effectLst/>
            </a:endParaRPr>
          </a:p>
          <a:p>
            <a:r>
              <a:rPr lang="en-GB" sz="1900" b="1" i="0" dirty="0">
                <a:solidFill>
                  <a:srgbClr val="006600"/>
                </a:solidFill>
                <a:effectLst/>
              </a:rPr>
              <a:t>On days 8-19:</a:t>
            </a:r>
            <a:r>
              <a:rPr lang="en-GB" sz="1900" b="0" i="0" dirty="0">
                <a:solidFill>
                  <a:srgbClr val="006600"/>
                </a:solidFill>
                <a:effectLst/>
              </a:rPr>
              <a:t> </a:t>
            </a:r>
            <a:r>
              <a:rPr lang="en-GB" sz="1900" dirty="0">
                <a:solidFill>
                  <a:schemeClr val="accent1"/>
                </a:solidFill>
              </a:rPr>
              <a:t>Ovulation usually occurs on day 14 however sperm can live for up to 7 days; so if sexual intercourse occurred on day 8, it could still be around to fertilise the ovum released on day 14. The female is fertile, so should avoid unprotected sex to avoid pregnancy. </a:t>
            </a:r>
          </a:p>
          <a:p>
            <a:pPr algn="l"/>
            <a:endParaRPr lang="en-GB" sz="1200" b="0" i="0" dirty="0">
              <a:solidFill>
                <a:schemeClr val="accent1"/>
              </a:solidFill>
              <a:effectLst/>
            </a:endParaRPr>
          </a:p>
          <a:p>
            <a:pPr algn="l"/>
            <a:r>
              <a:rPr lang="en-GB" sz="1900" b="1" i="0" dirty="0">
                <a:solidFill>
                  <a:srgbClr val="006600"/>
                </a:solidFill>
                <a:effectLst/>
              </a:rPr>
              <a:t>On day 20 through the end of your cycle:</a:t>
            </a:r>
          </a:p>
          <a:p>
            <a:pPr algn="l"/>
            <a:r>
              <a:rPr lang="en-GB" sz="1900" b="0" i="0" dirty="0">
                <a:solidFill>
                  <a:srgbClr val="006600"/>
                </a:solidFill>
                <a:effectLst/>
              </a:rPr>
              <a:t> </a:t>
            </a:r>
            <a:r>
              <a:rPr lang="en-GB" sz="1900" b="0" i="0" dirty="0">
                <a:solidFill>
                  <a:schemeClr val="accent1"/>
                </a:solidFill>
                <a:effectLst/>
              </a:rPr>
              <a:t>if an egg is fertilised by sperm, a foetus will start to grow. If fertilisation does not occur, the egg will be reabsorbed into the body and the female will no longer be fertile, so can have unprotected sex.</a:t>
            </a:r>
            <a:endParaRPr lang="en-GB" sz="1900" dirty="0">
              <a:solidFill>
                <a:schemeClr val="accent1"/>
              </a:solidFill>
            </a:endParaRPr>
          </a:p>
        </p:txBody>
      </p:sp>
    </p:spTree>
    <p:extLst>
      <p:ext uri="{BB962C8B-B14F-4D97-AF65-F5344CB8AC3E}">
        <p14:creationId xmlns:p14="http://schemas.microsoft.com/office/powerpoint/2010/main" val="9522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A696-5EAA-4CA8-8D51-B4D4ABD33A3D}"/>
              </a:ext>
            </a:extLst>
          </p:cNvPr>
          <p:cNvSpPr>
            <a:spLocks noGrp="1"/>
          </p:cNvSpPr>
          <p:nvPr>
            <p:ph type="title"/>
          </p:nvPr>
        </p:nvSpPr>
        <p:spPr>
          <a:xfrm>
            <a:off x="1359175" y="796784"/>
            <a:ext cx="9584127" cy="5582479"/>
          </a:xfrm>
        </p:spPr>
        <p:txBody>
          <a:bodyPr>
            <a:normAutofit/>
          </a:bodyPr>
          <a:lstStyle/>
          <a:p>
            <a:pPr>
              <a:buClr>
                <a:srgbClr val="006600"/>
              </a:buClr>
            </a:pPr>
            <a:r>
              <a:rPr lang="en-GB" sz="4400" b="1" dirty="0"/>
              <a:t>	</a:t>
            </a:r>
            <a:r>
              <a:rPr lang="en-GB" sz="4400" b="1" u="sng" dirty="0">
                <a:solidFill>
                  <a:srgbClr val="006600"/>
                </a:solidFill>
              </a:rPr>
              <a:t>TASK:</a:t>
            </a:r>
            <a:r>
              <a:rPr lang="en-GB" sz="4400" b="1" dirty="0">
                <a:solidFill>
                  <a:srgbClr val="006600"/>
                </a:solidFill>
              </a:rPr>
              <a:t> </a:t>
            </a:r>
            <a:r>
              <a:rPr lang="en-GB" dirty="0"/>
              <a:t>Create a flow chart to explain 	what happens at all 4 stages of the 	menstrual cycle.</a:t>
            </a:r>
            <a:br>
              <a:rPr lang="en-GB" dirty="0"/>
            </a:br>
            <a:br>
              <a:rPr lang="en-GB" sz="2400" dirty="0"/>
            </a:br>
            <a:r>
              <a:rPr lang="en-GB" dirty="0"/>
              <a:t>	</a:t>
            </a:r>
            <a:r>
              <a:rPr lang="en-GB" sz="2200" dirty="0">
                <a:solidFill>
                  <a:srgbClr val="006600"/>
                </a:solidFill>
              </a:rPr>
              <a:t>Information you should include:</a:t>
            </a:r>
            <a:br>
              <a:rPr lang="en-GB" sz="2200" dirty="0">
                <a:solidFill>
                  <a:srgbClr val="006600"/>
                </a:solidFill>
              </a:rPr>
            </a:br>
            <a:r>
              <a:rPr lang="en-GB" sz="2200" dirty="0"/>
              <a:t>	</a:t>
            </a:r>
            <a:r>
              <a:rPr lang="en-GB" sz="2200" dirty="0">
                <a:solidFill>
                  <a:srgbClr val="006600"/>
                </a:solidFill>
              </a:rPr>
              <a:t>-</a:t>
            </a:r>
            <a:r>
              <a:rPr lang="en-GB" sz="2200" dirty="0"/>
              <a:t> what happens during menstruation</a:t>
            </a:r>
            <a:br>
              <a:rPr lang="en-GB" sz="2200" dirty="0"/>
            </a:br>
            <a:r>
              <a:rPr lang="en-GB" sz="2200" dirty="0"/>
              <a:t>	- what happens to the endometrium at each stage</a:t>
            </a:r>
            <a:br>
              <a:rPr lang="en-GB" sz="2200" dirty="0"/>
            </a:br>
            <a:r>
              <a:rPr lang="en-GB" sz="2200" dirty="0"/>
              <a:t>	- which day ovulation occurs on</a:t>
            </a:r>
            <a:br>
              <a:rPr lang="en-GB" sz="2200" dirty="0"/>
            </a:br>
            <a:r>
              <a:rPr lang="en-GB" sz="2200" dirty="0"/>
              <a:t>	- what happens during ovulation</a:t>
            </a:r>
            <a:br>
              <a:rPr lang="en-GB" sz="2200" dirty="0"/>
            </a:br>
            <a:r>
              <a:rPr lang="en-GB" sz="2200" dirty="0"/>
              <a:t>	- what happens if an egg is and is not fertilised</a:t>
            </a:r>
            <a:br>
              <a:rPr lang="en-GB" sz="2200" dirty="0"/>
            </a:br>
            <a:r>
              <a:rPr lang="en-GB" sz="2200" dirty="0"/>
              <a:t>	- the number of days each stage lasts</a:t>
            </a:r>
            <a:br>
              <a:rPr lang="en-GB" sz="2200" dirty="0"/>
            </a:br>
            <a:r>
              <a:rPr lang="en-GB" sz="2200" dirty="0"/>
              <a:t>	- when the female is most fertile and when conception could happen</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8F9663B9-2254-4122-80F3-504EE7AB5A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276049" y="1282046"/>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3253-95DD-440D-8D0C-F03590DE88B6}"/>
              </a:ext>
            </a:extLst>
          </p:cNvPr>
          <p:cNvSpPr>
            <a:spLocks noGrp="1"/>
          </p:cNvSpPr>
          <p:nvPr>
            <p:ph type="title"/>
          </p:nvPr>
        </p:nvSpPr>
        <p:spPr>
          <a:xfrm>
            <a:off x="313113" y="295633"/>
            <a:ext cx="6632264" cy="869147"/>
          </a:xfrm>
        </p:spPr>
        <p:txBody>
          <a:bodyPr>
            <a:normAutofit/>
          </a:bodyPr>
          <a:lstStyle/>
          <a:p>
            <a:r>
              <a:rPr lang="en-GB" b="1" dirty="0">
                <a:latin typeface="+mn-lt"/>
              </a:rPr>
              <a:t>Male reproductive system</a:t>
            </a:r>
          </a:p>
        </p:txBody>
      </p:sp>
      <p:pic>
        <p:nvPicPr>
          <p:cNvPr id="4" name="Google Shape;908;p102">
            <a:extLst>
              <a:ext uri="{FF2B5EF4-FFF2-40B4-BE49-F238E27FC236}">
                <a16:creationId xmlns:a16="http://schemas.microsoft.com/office/drawing/2014/main" id="{6A98D94F-6D29-433D-B88A-1CF3AE4D730F}"/>
              </a:ext>
            </a:extLst>
          </p:cNvPr>
          <p:cNvPicPr preferRelativeResize="0">
            <a:picLocks/>
          </p:cNvPicPr>
          <p:nvPr/>
        </p:nvPicPr>
        <p:blipFill rotWithShape="1">
          <a:blip r:embed="rId2">
            <a:alphaModFix/>
          </a:blip>
          <a:srcRect/>
          <a:stretch/>
        </p:blipFill>
        <p:spPr>
          <a:xfrm>
            <a:off x="693207" y="1107044"/>
            <a:ext cx="4660518" cy="4393276"/>
          </a:xfrm>
          <a:prstGeom prst="rect">
            <a:avLst/>
          </a:prstGeom>
          <a:noFill/>
          <a:ln>
            <a:noFill/>
          </a:ln>
        </p:spPr>
      </p:pic>
      <p:sp>
        <p:nvSpPr>
          <p:cNvPr id="5" name="Google Shape;909;p102">
            <a:extLst>
              <a:ext uri="{FF2B5EF4-FFF2-40B4-BE49-F238E27FC236}">
                <a16:creationId xmlns:a16="http://schemas.microsoft.com/office/drawing/2014/main" id="{F8480A5D-6439-42D7-B568-C13C73B3031A}"/>
              </a:ext>
            </a:extLst>
          </p:cNvPr>
          <p:cNvSpPr txBox="1"/>
          <p:nvPr/>
        </p:nvSpPr>
        <p:spPr>
          <a:xfrm>
            <a:off x="313113" y="5500320"/>
            <a:ext cx="5447607" cy="106178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dirty="0">
                <a:solidFill>
                  <a:schemeClr val="accent1"/>
                </a:solidFill>
                <a:ea typeface="Rockwell"/>
                <a:cs typeface="Rockwell"/>
                <a:sym typeface="Rockwell"/>
              </a:rPr>
              <a:t>The </a:t>
            </a:r>
            <a:r>
              <a:rPr lang="en-GB" sz="2100" b="1" dirty="0">
                <a:solidFill>
                  <a:srgbClr val="006600"/>
                </a:solidFill>
                <a:ea typeface="Rockwell"/>
                <a:cs typeface="Rockwell"/>
                <a:sym typeface="Rockwell"/>
              </a:rPr>
              <a:t>testes</a:t>
            </a:r>
            <a:r>
              <a:rPr lang="en-GB" sz="2100" dirty="0">
                <a:solidFill>
                  <a:schemeClr val="accent1"/>
                </a:solidFill>
                <a:ea typeface="Rockwell"/>
                <a:cs typeface="Rockwell"/>
                <a:sym typeface="Rockwell"/>
              </a:rPr>
              <a:t> are in a bag of skin (scrotum) – they make millions of sperm and produce testosterone which develops the male body.</a:t>
            </a:r>
            <a:endParaRPr sz="2100" dirty="0">
              <a:solidFill>
                <a:schemeClr val="accent1"/>
              </a:solidFill>
            </a:endParaRPr>
          </a:p>
        </p:txBody>
      </p:sp>
      <p:sp>
        <p:nvSpPr>
          <p:cNvPr id="6" name="Google Shape;910;p102">
            <a:extLst>
              <a:ext uri="{FF2B5EF4-FFF2-40B4-BE49-F238E27FC236}">
                <a16:creationId xmlns:a16="http://schemas.microsoft.com/office/drawing/2014/main" id="{038C74E9-149D-4371-8DE4-573702578D42}"/>
              </a:ext>
            </a:extLst>
          </p:cNvPr>
          <p:cNvSpPr txBox="1"/>
          <p:nvPr/>
        </p:nvSpPr>
        <p:spPr>
          <a:xfrm>
            <a:off x="5733819" y="4559247"/>
            <a:ext cx="6196825" cy="203128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dirty="0">
                <a:solidFill>
                  <a:srgbClr val="006600"/>
                </a:solidFill>
                <a:ea typeface="Rockwell"/>
                <a:cs typeface="Rockwell"/>
                <a:sym typeface="Rockwell"/>
              </a:rPr>
              <a:t>Sperm duct system/epididymis </a:t>
            </a:r>
            <a:r>
              <a:rPr lang="en-GB" sz="2100" dirty="0">
                <a:solidFill>
                  <a:srgbClr val="006600"/>
                </a:solidFill>
                <a:ea typeface="Rockwell"/>
                <a:cs typeface="Rockwell"/>
                <a:sym typeface="Rockwell"/>
              </a:rPr>
              <a:t>– </a:t>
            </a:r>
            <a:r>
              <a:rPr lang="en-GB" sz="2100" dirty="0">
                <a:solidFill>
                  <a:schemeClr val="accent1"/>
                </a:solidFill>
                <a:ea typeface="Rockwell"/>
                <a:cs typeface="Rockwell"/>
                <a:sym typeface="Rockwell"/>
              </a:rPr>
              <a:t>the sperm duct system consists of the epididymis (which contains the sperm) and the vas deferens (which are the sperm ducts/tubes where sperm travel from the testes to the urethra). Glands produce the fluid semen which mixes with the sperm and carries it.</a:t>
            </a:r>
            <a:endParaRPr sz="2100" dirty="0">
              <a:solidFill>
                <a:schemeClr val="accent1"/>
              </a:solidFill>
              <a:ea typeface="Rockwell"/>
              <a:cs typeface="Rockwell"/>
              <a:sym typeface="Rockwell"/>
            </a:endParaRPr>
          </a:p>
        </p:txBody>
      </p:sp>
      <p:sp>
        <p:nvSpPr>
          <p:cNvPr id="7" name="Google Shape;911;p102">
            <a:extLst>
              <a:ext uri="{FF2B5EF4-FFF2-40B4-BE49-F238E27FC236}">
                <a16:creationId xmlns:a16="http://schemas.microsoft.com/office/drawing/2014/main" id="{95207894-2B0A-4318-87F4-E35E21FAB402}"/>
              </a:ext>
            </a:extLst>
          </p:cNvPr>
          <p:cNvSpPr txBox="1"/>
          <p:nvPr/>
        </p:nvSpPr>
        <p:spPr>
          <a:xfrm>
            <a:off x="5760720" y="3469035"/>
            <a:ext cx="5729760" cy="106178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dirty="0">
                <a:solidFill>
                  <a:srgbClr val="006600"/>
                </a:solidFill>
                <a:ea typeface="Rockwell"/>
                <a:cs typeface="Rockwell"/>
                <a:sym typeface="Rockwell"/>
              </a:rPr>
              <a:t>Urethra</a:t>
            </a:r>
            <a:r>
              <a:rPr lang="en-GB" sz="2100" dirty="0">
                <a:solidFill>
                  <a:srgbClr val="006600"/>
                </a:solidFill>
                <a:ea typeface="Rockwell"/>
                <a:cs typeface="Rockwell"/>
                <a:sym typeface="Rockwell"/>
              </a:rPr>
              <a:t> – </a:t>
            </a:r>
            <a:r>
              <a:rPr lang="en-GB" sz="2100" dirty="0">
                <a:solidFill>
                  <a:schemeClr val="accent1"/>
                </a:solidFill>
                <a:ea typeface="Rockwell"/>
                <a:cs typeface="Rockwell"/>
                <a:sym typeface="Rockwell"/>
              </a:rPr>
              <a:t>this tube inside the penis carries urine and sperm but not at the same time. A ring of muscles controls this.</a:t>
            </a:r>
            <a:endParaRPr sz="2100" dirty="0">
              <a:solidFill>
                <a:schemeClr val="accent1"/>
              </a:solidFill>
              <a:ea typeface="Rockwell"/>
              <a:cs typeface="Rockwell"/>
              <a:sym typeface="Rockwell"/>
            </a:endParaRPr>
          </a:p>
        </p:txBody>
      </p:sp>
      <p:sp>
        <p:nvSpPr>
          <p:cNvPr id="8" name="Google Shape;912;p102">
            <a:extLst>
              <a:ext uri="{FF2B5EF4-FFF2-40B4-BE49-F238E27FC236}">
                <a16:creationId xmlns:a16="http://schemas.microsoft.com/office/drawing/2014/main" id="{D909E775-041E-4B9E-B6A1-3702137D6CA5}"/>
              </a:ext>
            </a:extLst>
          </p:cNvPr>
          <p:cNvSpPr txBox="1"/>
          <p:nvPr/>
        </p:nvSpPr>
        <p:spPr>
          <a:xfrm>
            <a:off x="5733819" y="2053033"/>
            <a:ext cx="6109855" cy="138495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dirty="0">
                <a:solidFill>
                  <a:srgbClr val="006600"/>
                </a:solidFill>
                <a:ea typeface="Rockwell"/>
                <a:cs typeface="Rockwell"/>
                <a:sym typeface="Rockwell"/>
              </a:rPr>
              <a:t>Penis</a:t>
            </a:r>
            <a:r>
              <a:rPr lang="en-GB" sz="2100" dirty="0">
                <a:solidFill>
                  <a:srgbClr val="006600"/>
                </a:solidFill>
                <a:ea typeface="Rockwell"/>
                <a:cs typeface="Rockwell"/>
                <a:sym typeface="Rockwell"/>
              </a:rPr>
              <a:t> – </a:t>
            </a:r>
            <a:r>
              <a:rPr lang="en-GB" sz="2100" dirty="0">
                <a:solidFill>
                  <a:schemeClr val="accent1"/>
                </a:solidFill>
                <a:ea typeface="Rockwell"/>
                <a:cs typeface="Rockwell"/>
                <a:sym typeface="Rockwell"/>
              </a:rPr>
              <a:t>this consists of the shaft (that enters the vagina) and the glans (the tip) which has a small opening (the urethra) where the fluids leave the body from.</a:t>
            </a:r>
            <a:endParaRPr sz="2100" dirty="0">
              <a:solidFill>
                <a:schemeClr val="accent1"/>
              </a:solidFill>
              <a:ea typeface="Rockwell"/>
              <a:cs typeface="Rockwell"/>
              <a:sym typeface="Rockwell"/>
            </a:endParaRPr>
          </a:p>
        </p:txBody>
      </p:sp>
      <p:cxnSp>
        <p:nvCxnSpPr>
          <p:cNvPr id="10" name="Google Shape;914;p102">
            <a:extLst>
              <a:ext uri="{FF2B5EF4-FFF2-40B4-BE49-F238E27FC236}">
                <a16:creationId xmlns:a16="http://schemas.microsoft.com/office/drawing/2014/main" id="{FCE8C205-A791-4758-A0B8-19278F5AF8F4}"/>
              </a:ext>
            </a:extLst>
          </p:cNvPr>
          <p:cNvCxnSpPr>
            <a:cxnSpLocks/>
          </p:cNvCxnSpPr>
          <p:nvPr/>
        </p:nvCxnSpPr>
        <p:spPr>
          <a:xfrm flipV="1">
            <a:off x="1465006" y="5063616"/>
            <a:ext cx="613176" cy="511274"/>
          </a:xfrm>
          <a:prstGeom prst="straightConnector1">
            <a:avLst/>
          </a:prstGeom>
          <a:noFill/>
          <a:ln w="9525" cap="flat" cmpd="sng">
            <a:solidFill>
              <a:srgbClr val="002060"/>
            </a:solidFill>
            <a:prstDash val="solid"/>
            <a:round/>
            <a:headEnd type="none" w="sm" len="sm"/>
            <a:tailEnd type="triangle" w="med" len="med"/>
          </a:ln>
        </p:spPr>
      </p:cxnSp>
      <p:cxnSp>
        <p:nvCxnSpPr>
          <p:cNvPr id="11" name="Google Shape;915;p102">
            <a:extLst>
              <a:ext uri="{FF2B5EF4-FFF2-40B4-BE49-F238E27FC236}">
                <a16:creationId xmlns:a16="http://schemas.microsoft.com/office/drawing/2014/main" id="{8B0CD35D-9F0D-43FB-B53E-2B68D297724E}"/>
              </a:ext>
            </a:extLst>
          </p:cNvPr>
          <p:cNvCxnSpPr>
            <a:cxnSpLocks/>
          </p:cNvCxnSpPr>
          <p:nvPr/>
        </p:nvCxnSpPr>
        <p:spPr>
          <a:xfrm flipH="1">
            <a:off x="1837113" y="3661518"/>
            <a:ext cx="3896706" cy="770617"/>
          </a:xfrm>
          <a:prstGeom prst="straightConnector1">
            <a:avLst/>
          </a:prstGeom>
          <a:noFill/>
          <a:ln w="9525" cap="flat" cmpd="sng">
            <a:solidFill>
              <a:srgbClr val="002060"/>
            </a:solidFill>
            <a:prstDash val="solid"/>
            <a:round/>
            <a:headEnd type="none" w="sm" len="sm"/>
            <a:tailEnd type="triangle" w="med" len="med"/>
          </a:ln>
        </p:spPr>
      </p:cxnSp>
      <p:cxnSp>
        <p:nvCxnSpPr>
          <p:cNvPr id="13" name="Google Shape;917;p102">
            <a:extLst>
              <a:ext uri="{FF2B5EF4-FFF2-40B4-BE49-F238E27FC236}">
                <a16:creationId xmlns:a16="http://schemas.microsoft.com/office/drawing/2014/main" id="{2FA52298-806A-43E9-9DD4-57072CFA0313}"/>
              </a:ext>
            </a:extLst>
          </p:cNvPr>
          <p:cNvCxnSpPr>
            <a:cxnSpLocks/>
          </p:cNvCxnSpPr>
          <p:nvPr/>
        </p:nvCxnSpPr>
        <p:spPr>
          <a:xfrm flipH="1">
            <a:off x="2037065" y="4726763"/>
            <a:ext cx="3696755" cy="93135"/>
          </a:xfrm>
          <a:prstGeom prst="straightConnector1">
            <a:avLst/>
          </a:prstGeom>
          <a:noFill/>
          <a:ln w="9525" cap="flat" cmpd="sng">
            <a:solidFill>
              <a:srgbClr val="002060"/>
            </a:solidFill>
            <a:prstDash val="solid"/>
            <a:round/>
            <a:headEnd type="none" w="sm" len="sm"/>
            <a:tailEnd type="triangle" w="med" len="med"/>
          </a:ln>
        </p:spPr>
      </p:cxnSp>
      <p:cxnSp>
        <p:nvCxnSpPr>
          <p:cNvPr id="14" name="Google Shape;918;p102">
            <a:extLst>
              <a:ext uri="{FF2B5EF4-FFF2-40B4-BE49-F238E27FC236}">
                <a16:creationId xmlns:a16="http://schemas.microsoft.com/office/drawing/2014/main" id="{B7BC3728-5878-4EC5-8C50-038F3B828063}"/>
              </a:ext>
            </a:extLst>
          </p:cNvPr>
          <p:cNvCxnSpPr>
            <a:cxnSpLocks/>
          </p:cNvCxnSpPr>
          <p:nvPr/>
        </p:nvCxnSpPr>
        <p:spPr>
          <a:xfrm flipH="1">
            <a:off x="1563760" y="2251587"/>
            <a:ext cx="4196960" cy="2466190"/>
          </a:xfrm>
          <a:prstGeom prst="straightConnector1">
            <a:avLst/>
          </a:prstGeom>
          <a:noFill/>
          <a:ln w="9525" cap="flat" cmpd="sng">
            <a:solidFill>
              <a:srgbClr val="002060"/>
            </a:solidFill>
            <a:prstDash val="solid"/>
            <a:round/>
            <a:headEnd type="none" w="sm" len="sm"/>
            <a:tailEnd type="triangle" w="med" len="med"/>
          </a:ln>
        </p:spPr>
      </p:cxnSp>
      <p:sp>
        <p:nvSpPr>
          <p:cNvPr id="29" name="Google Shape;912;p102">
            <a:extLst>
              <a:ext uri="{FF2B5EF4-FFF2-40B4-BE49-F238E27FC236}">
                <a16:creationId xmlns:a16="http://schemas.microsoft.com/office/drawing/2014/main" id="{D909E775-041E-4B9E-B6A1-3702137D6CA5}"/>
              </a:ext>
            </a:extLst>
          </p:cNvPr>
          <p:cNvSpPr txBox="1"/>
          <p:nvPr/>
        </p:nvSpPr>
        <p:spPr>
          <a:xfrm>
            <a:off x="6186870" y="325249"/>
            <a:ext cx="5454524" cy="170812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lvl="0"/>
            <a:r>
              <a:rPr lang="en-GB" sz="2100" b="1" dirty="0">
                <a:solidFill>
                  <a:srgbClr val="006600"/>
                </a:solidFill>
                <a:ea typeface="Rockwell"/>
                <a:cs typeface="Rockwell"/>
                <a:sym typeface="Rockwell"/>
              </a:rPr>
              <a:t>Seminal vesicles</a:t>
            </a:r>
            <a:r>
              <a:rPr lang="en-GB" sz="2100" dirty="0">
                <a:solidFill>
                  <a:srgbClr val="006600"/>
                </a:solidFill>
                <a:ea typeface="Rockwell"/>
                <a:cs typeface="Rockwell"/>
                <a:sym typeface="Rockwell"/>
              </a:rPr>
              <a:t> – </a:t>
            </a:r>
            <a:r>
              <a:rPr lang="en-GB" sz="2100" dirty="0">
                <a:solidFill>
                  <a:schemeClr val="accent1"/>
                </a:solidFill>
                <a:ea typeface="Rockwell"/>
                <a:cs typeface="Rockwell"/>
                <a:sym typeface="Rockwell"/>
              </a:rPr>
              <a:t>a pair of glands found in the male pelvis which produce many of the ingredients of semen. During ejaculation, the smooth muscle layer of the seminal vesicles contracts, releasing the seminal vesicle fluid.</a:t>
            </a:r>
            <a:endParaRPr sz="2100" dirty="0">
              <a:solidFill>
                <a:schemeClr val="accent1"/>
              </a:solidFill>
              <a:ea typeface="Rockwell"/>
              <a:cs typeface="Rockwell"/>
              <a:sym typeface="Rockwell"/>
            </a:endParaRPr>
          </a:p>
        </p:txBody>
      </p:sp>
      <p:cxnSp>
        <p:nvCxnSpPr>
          <p:cNvPr id="40" name="Google Shape;918;p102">
            <a:extLst>
              <a:ext uri="{FF2B5EF4-FFF2-40B4-BE49-F238E27FC236}">
                <a16:creationId xmlns:a16="http://schemas.microsoft.com/office/drawing/2014/main" id="{B7BC3728-5878-4EC5-8C50-038F3B828063}"/>
              </a:ext>
            </a:extLst>
          </p:cNvPr>
          <p:cNvCxnSpPr>
            <a:cxnSpLocks/>
          </p:cNvCxnSpPr>
          <p:nvPr/>
        </p:nvCxnSpPr>
        <p:spPr>
          <a:xfrm flipH="1" flipV="1">
            <a:off x="2120641" y="3955438"/>
            <a:ext cx="3613178" cy="771325"/>
          </a:xfrm>
          <a:prstGeom prst="straightConnector1">
            <a:avLst/>
          </a:prstGeom>
          <a:noFill/>
          <a:ln w="9525" cap="flat" cmpd="sng">
            <a:solidFill>
              <a:srgbClr val="002060"/>
            </a:solidFill>
            <a:prstDash val="solid"/>
            <a:round/>
            <a:headEnd type="none" w="sm" len="sm"/>
            <a:tailEnd type="triangle" w="med" len="med"/>
          </a:ln>
        </p:spPr>
      </p:cxnSp>
      <p:cxnSp>
        <p:nvCxnSpPr>
          <p:cNvPr id="47" name="Google Shape;918;p102">
            <a:extLst>
              <a:ext uri="{FF2B5EF4-FFF2-40B4-BE49-F238E27FC236}">
                <a16:creationId xmlns:a16="http://schemas.microsoft.com/office/drawing/2014/main" id="{B7BC3728-5878-4EC5-8C50-038F3B828063}"/>
              </a:ext>
            </a:extLst>
          </p:cNvPr>
          <p:cNvCxnSpPr>
            <a:cxnSpLocks/>
          </p:cNvCxnSpPr>
          <p:nvPr/>
        </p:nvCxnSpPr>
        <p:spPr>
          <a:xfrm flipH="1">
            <a:off x="3569110" y="634276"/>
            <a:ext cx="2655168" cy="3162092"/>
          </a:xfrm>
          <a:prstGeom prst="straightConnector1">
            <a:avLst/>
          </a:prstGeom>
          <a:noFill/>
          <a:ln w="9525" cap="flat" cmpd="sng">
            <a:solidFill>
              <a:srgbClr val="002060"/>
            </a:solidFill>
            <a:prstDash val="solid"/>
            <a:round/>
            <a:headEnd type="none" w="sm" len="sm"/>
            <a:tailEnd type="triangle" w="med" len="med"/>
          </a:ln>
        </p:spPr>
      </p:cxnSp>
    </p:spTree>
    <p:extLst>
      <p:ext uri="{BB962C8B-B14F-4D97-AF65-F5344CB8AC3E}">
        <p14:creationId xmlns:p14="http://schemas.microsoft.com/office/powerpoint/2010/main" val="1523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ppt_x"/>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ppt_x"/>
                                          </p:val>
                                        </p:tav>
                                        <p:tav tm="100000">
                                          <p:val>
                                            <p:strVal val="#ppt_x"/>
                                          </p:val>
                                        </p:tav>
                                      </p:tavLst>
                                    </p:anim>
                                    <p:anim calcmode="lin" valueType="num">
                                      <p:cBhvr additive="base">
                                        <p:cTn id="6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34"/>
            <a:ext cx="9735400" cy="1325563"/>
          </a:xfrm>
        </p:spPr>
        <p:txBody>
          <a:bodyPr>
            <a:normAutofit/>
          </a:bodyPr>
          <a:lstStyle/>
          <a:p>
            <a:r>
              <a:rPr lang="en-GB" sz="3800" b="1" dirty="0"/>
              <a:t>Factors affecting pre-conception health for men and women</a:t>
            </a:r>
          </a:p>
        </p:txBody>
      </p:sp>
      <p:sp>
        <p:nvSpPr>
          <p:cNvPr id="4" name="Oval 3"/>
          <p:cNvSpPr/>
          <p:nvPr/>
        </p:nvSpPr>
        <p:spPr>
          <a:xfrm>
            <a:off x="4641663" y="2733965"/>
            <a:ext cx="2922919" cy="18990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Factors affecting pre-conception health for men and women</a:t>
            </a:r>
          </a:p>
        </p:txBody>
      </p:sp>
      <p:cxnSp>
        <p:nvCxnSpPr>
          <p:cNvPr id="8" name="Straight Arrow Connector 7"/>
          <p:cNvCxnSpPr>
            <a:stCxn id="4" idx="7"/>
          </p:cNvCxnSpPr>
          <p:nvPr/>
        </p:nvCxnSpPr>
        <p:spPr>
          <a:xfrm flipV="1">
            <a:off x="6990564" y="2513667"/>
            <a:ext cx="1199916" cy="60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p:cNvCxnSpPr>
          <p:nvPr/>
        </p:nvCxnSpPr>
        <p:spPr>
          <a:xfrm>
            <a:off x="6990564" y="4372796"/>
            <a:ext cx="1535123" cy="23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4" idx="1"/>
          </p:cNvCxnSpPr>
          <p:nvPr/>
        </p:nvCxnSpPr>
        <p:spPr>
          <a:xfrm flipH="1" flipV="1">
            <a:off x="4161183" y="2574514"/>
            <a:ext cx="883488" cy="542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flipH="1">
            <a:off x="4040777" y="4354865"/>
            <a:ext cx="1028938" cy="423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4"/>
          </p:cNvCxnSpPr>
          <p:nvPr/>
        </p:nvCxnSpPr>
        <p:spPr>
          <a:xfrm>
            <a:off x="6017618" y="4632966"/>
            <a:ext cx="11123" cy="64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25687" y="1960415"/>
            <a:ext cx="1165472" cy="461665"/>
          </a:xfrm>
          <a:prstGeom prst="rect">
            <a:avLst/>
          </a:prstGeom>
          <a:noFill/>
        </p:spPr>
        <p:txBody>
          <a:bodyPr wrap="square" rtlCol="0">
            <a:spAutoFit/>
          </a:bodyPr>
          <a:lstStyle/>
          <a:p>
            <a:r>
              <a:rPr lang="en-GB" sz="2400" dirty="0"/>
              <a:t>Weight</a:t>
            </a:r>
          </a:p>
        </p:txBody>
      </p:sp>
      <p:sp>
        <p:nvSpPr>
          <p:cNvPr id="29" name="TextBox 28"/>
          <p:cNvSpPr txBox="1"/>
          <p:nvPr/>
        </p:nvSpPr>
        <p:spPr>
          <a:xfrm>
            <a:off x="8887672" y="4493518"/>
            <a:ext cx="1558864" cy="461665"/>
          </a:xfrm>
          <a:prstGeom prst="rect">
            <a:avLst/>
          </a:prstGeom>
          <a:noFill/>
        </p:spPr>
        <p:txBody>
          <a:bodyPr wrap="square" rtlCol="0">
            <a:spAutoFit/>
          </a:bodyPr>
          <a:lstStyle/>
          <a:p>
            <a:r>
              <a:rPr lang="en-GB" sz="2400" dirty="0"/>
              <a:t>Smoking</a:t>
            </a:r>
          </a:p>
        </p:txBody>
      </p:sp>
      <p:sp>
        <p:nvSpPr>
          <p:cNvPr id="30" name="TextBox 29"/>
          <p:cNvSpPr txBox="1"/>
          <p:nvPr/>
        </p:nvSpPr>
        <p:spPr>
          <a:xfrm>
            <a:off x="4865118" y="5436702"/>
            <a:ext cx="2476007" cy="461665"/>
          </a:xfrm>
          <a:prstGeom prst="rect">
            <a:avLst/>
          </a:prstGeom>
          <a:noFill/>
        </p:spPr>
        <p:txBody>
          <a:bodyPr wrap="square" rtlCol="0">
            <a:spAutoFit/>
          </a:bodyPr>
          <a:lstStyle/>
          <a:p>
            <a:r>
              <a:rPr lang="en-GB" sz="2400" dirty="0"/>
              <a:t>Drinking alcohol</a:t>
            </a:r>
          </a:p>
        </p:txBody>
      </p:sp>
      <p:sp>
        <p:nvSpPr>
          <p:cNvPr id="31" name="TextBox 30"/>
          <p:cNvSpPr txBox="1"/>
          <p:nvPr/>
        </p:nvSpPr>
        <p:spPr>
          <a:xfrm>
            <a:off x="1460271" y="4698038"/>
            <a:ext cx="1824313" cy="1200329"/>
          </a:xfrm>
          <a:prstGeom prst="rect">
            <a:avLst/>
          </a:prstGeom>
          <a:noFill/>
        </p:spPr>
        <p:txBody>
          <a:bodyPr wrap="square" rtlCol="0">
            <a:spAutoFit/>
          </a:bodyPr>
          <a:lstStyle/>
          <a:p>
            <a:r>
              <a:rPr lang="en-GB" sz="2400" dirty="0"/>
              <a:t>Taking recreational drugs</a:t>
            </a:r>
          </a:p>
        </p:txBody>
      </p:sp>
      <p:sp>
        <p:nvSpPr>
          <p:cNvPr id="32" name="TextBox 31"/>
          <p:cNvSpPr txBox="1"/>
          <p:nvPr/>
        </p:nvSpPr>
        <p:spPr>
          <a:xfrm>
            <a:off x="1915514" y="2003389"/>
            <a:ext cx="2125263" cy="461665"/>
          </a:xfrm>
          <a:prstGeom prst="rect">
            <a:avLst/>
          </a:prstGeom>
          <a:noFill/>
        </p:spPr>
        <p:txBody>
          <a:bodyPr wrap="square" rtlCol="0">
            <a:spAutoFit/>
          </a:bodyPr>
          <a:lstStyle/>
          <a:p>
            <a:r>
              <a:rPr lang="en-GB" sz="2400" dirty="0"/>
              <a:t>Parental age</a:t>
            </a:r>
            <a:endParaRPr lang="en-GB" dirty="0"/>
          </a:p>
        </p:txBody>
      </p:sp>
      <p:pic>
        <p:nvPicPr>
          <p:cNvPr id="1028" name="Picture 4"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600" y="251908"/>
            <a:ext cx="1333969" cy="133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7"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9F93-F502-4B74-9279-88A97E91079D}"/>
              </a:ext>
            </a:extLst>
          </p:cNvPr>
          <p:cNvSpPr>
            <a:spLocks noGrp="1"/>
          </p:cNvSpPr>
          <p:nvPr>
            <p:ph type="title"/>
          </p:nvPr>
        </p:nvSpPr>
        <p:spPr/>
        <p:txBody>
          <a:bodyPr/>
          <a:lstStyle/>
          <a:p>
            <a:r>
              <a:rPr lang="en-GB" b="1" dirty="0"/>
              <a:t>Quick-fire questions</a:t>
            </a:r>
          </a:p>
        </p:txBody>
      </p:sp>
      <p:sp>
        <p:nvSpPr>
          <p:cNvPr id="3" name="Content Placeholder 2">
            <a:extLst>
              <a:ext uri="{FF2B5EF4-FFF2-40B4-BE49-F238E27FC236}">
                <a16:creationId xmlns:a16="http://schemas.microsoft.com/office/drawing/2014/main" id="{3B163A64-EE17-47FE-B876-0AC07A3D4D37}"/>
              </a:ext>
            </a:extLst>
          </p:cNvPr>
          <p:cNvSpPr>
            <a:spLocks noGrp="1"/>
          </p:cNvSpPr>
          <p:nvPr>
            <p:ph idx="1"/>
          </p:nvPr>
        </p:nvSpPr>
        <p:spPr>
          <a:xfrm>
            <a:off x="1143000" y="2057399"/>
            <a:ext cx="9872871" cy="4304071"/>
          </a:xfrm>
        </p:spPr>
        <p:txBody>
          <a:bodyPr>
            <a:normAutofit fontScale="92500" lnSpcReduction="10000"/>
          </a:bodyPr>
          <a:lstStyle/>
          <a:p>
            <a:pPr marL="502920" indent="-457200">
              <a:buClr>
                <a:srgbClr val="006600"/>
              </a:buClr>
              <a:buSzPct val="100000"/>
              <a:buFont typeface="+mj-lt"/>
              <a:buAutoNum type="arabicPeriod"/>
            </a:pPr>
            <a:r>
              <a:rPr lang="en-GB" dirty="0"/>
              <a:t>What is ovulation?</a:t>
            </a:r>
          </a:p>
          <a:p>
            <a:pPr marL="502920" indent="-457200">
              <a:buClr>
                <a:srgbClr val="006600"/>
              </a:buClr>
              <a:buSzPct val="100000"/>
              <a:buFont typeface="+mj-lt"/>
              <a:buAutoNum type="arabicPeriod"/>
            </a:pPr>
            <a:r>
              <a:rPr lang="en-GB" dirty="0"/>
              <a:t>Which day of the menstrual cycle does ovulation usually occur?</a:t>
            </a:r>
          </a:p>
          <a:p>
            <a:pPr marL="502920" indent="-457200">
              <a:buClr>
                <a:srgbClr val="006600"/>
              </a:buClr>
              <a:buSzPct val="100000"/>
              <a:buFont typeface="+mj-lt"/>
              <a:buAutoNum type="arabicPeriod"/>
            </a:pPr>
            <a:r>
              <a:rPr lang="en-GB" dirty="0"/>
              <a:t>How many days can sperm live for?</a:t>
            </a:r>
          </a:p>
          <a:p>
            <a:pPr marL="502920" indent="-457200">
              <a:buClr>
                <a:srgbClr val="006600"/>
              </a:buClr>
              <a:buSzPct val="100000"/>
              <a:buFont typeface="+mj-lt"/>
              <a:buAutoNum type="arabicPeriod"/>
            </a:pPr>
            <a:r>
              <a:rPr lang="en-GB" dirty="0"/>
              <a:t>How long does an unfertilised egg live for?</a:t>
            </a:r>
          </a:p>
          <a:p>
            <a:pPr marL="502920" indent="-457200">
              <a:buClr>
                <a:srgbClr val="006600"/>
              </a:buClr>
              <a:buSzPct val="100000"/>
              <a:buFont typeface="+mj-lt"/>
              <a:buAutoNum type="arabicPeriod"/>
            </a:pPr>
            <a:r>
              <a:rPr lang="en-GB" dirty="0"/>
              <a:t>Between which days in the menstrual cycle is a woman most fertile?</a:t>
            </a:r>
          </a:p>
          <a:p>
            <a:pPr marL="502920" indent="-457200">
              <a:buClr>
                <a:srgbClr val="006600"/>
              </a:buClr>
              <a:buSzPct val="100000"/>
              <a:buFont typeface="+mj-lt"/>
              <a:buAutoNum type="arabicPeriod"/>
            </a:pPr>
            <a:r>
              <a:rPr lang="en-GB" dirty="0"/>
              <a:t>At which point does conception happen?</a:t>
            </a:r>
          </a:p>
          <a:p>
            <a:pPr marL="502920" indent="-457200">
              <a:buClr>
                <a:srgbClr val="006600"/>
              </a:buClr>
              <a:buSzPct val="100000"/>
              <a:buFont typeface="+mj-lt"/>
              <a:buAutoNum type="arabicPeriod"/>
            </a:pPr>
            <a:r>
              <a:rPr lang="en-GB" dirty="0"/>
              <a:t>What is the correct term for the lining of the uterus?</a:t>
            </a:r>
          </a:p>
          <a:p>
            <a:pPr marL="502920" indent="-457200">
              <a:buClr>
                <a:srgbClr val="006600"/>
              </a:buClr>
              <a:buSzPct val="100000"/>
              <a:buFont typeface="+mj-lt"/>
              <a:buAutoNum type="arabicPeriod"/>
            </a:pPr>
            <a:r>
              <a:rPr lang="en-GB" dirty="0"/>
              <a:t>What two parts of anatomy are part of the sperm duct system?</a:t>
            </a:r>
          </a:p>
          <a:p>
            <a:pPr marL="502920" indent="-457200">
              <a:buClr>
                <a:srgbClr val="006600"/>
              </a:buClr>
              <a:buSzPct val="100000"/>
              <a:buFont typeface="+mj-lt"/>
              <a:buAutoNum type="arabicPeriod"/>
            </a:pPr>
            <a:r>
              <a:rPr lang="en-GB" dirty="0"/>
              <a:t>What part of the male anatomy carries urine and sperm?</a:t>
            </a:r>
          </a:p>
          <a:p>
            <a:pPr marL="502920" indent="-457200">
              <a:buClr>
                <a:srgbClr val="006600"/>
              </a:buClr>
              <a:buSzPct val="100000"/>
              <a:buFont typeface="+mj-lt"/>
              <a:buAutoNum type="arabicPeriod"/>
            </a:pPr>
            <a:r>
              <a:rPr lang="en-GB" dirty="0"/>
              <a:t>When do the seminal vesicles release their fluid?</a:t>
            </a:r>
          </a:p>
        </p:txBody>
      </p:sp>
    </p:spTree>
    <p:extLst>
      <p:ext uri="{BB962C8B-B14F-4D97-AF65-F5344CB8AC3E}">
        <p14:creationId xmlns:p14="http://schemas.microsoft.com/office/powerpoint/2010/main" val="320941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A696-5EAA-4CA8-8D51-B4D4ABD33A3D}"/>
              </a:ext>
            </a:extLst>
          </p:cNvPr>
          <p:cNvSpPr>
            <a:spLocks noGrp="1"/>
          </p:cNvSpPr>
          <p:nvPr>
            <p:ph type="title"/>
          </p:nvPr>
        </p:nvSpPr>
        <p:spPr>
          <a:xfrm>
            <a:off x="1359176" y="796784"/>
            <a:ext cx="9473648" cy="5582479"/>
          </a:xfrm>
        </p:spPr>
        <p:txBody>
          <a:bodyPr>
            <a:normAutofit/>
          </a:bodyPr>
          <a:lstStyle/>
          <a:p>
            <a:pPr>
              <a:buClr>
                <a:srgbClr val="006600"/>
              </a:buClr>
            </a:pPr>
            <a:r>
              <a:rPr lang="en-GB" sz="4400" b="1" dirty="0"/>
              <a:t>	</a:t>
            </a:r>
            <a:r>
              <a:rPr lang="en-GB" sz="4400" b="1" u="sng" dirty="0">
                <a:solidFill>
                  <a:srgbClr val="006600"/>
                </a:solidFill>
              </a:rPr>
              <a:t>TASK:</a:t>
            </a:r>
            <a:r>
              <a:rPr lang="en-GB" sz="4400" b="1" dirty="0">
                <a:solidFill>
                  <a:srgbClr val="006600"/>
                </a:solidFill>
              </a:rPr>
              <a:t> </a:t>
            </a:r>
            <a:r>
              <a:rPr lang="en-GB" dirty="0"/>
              <a:t>Create a poster which explains 	the structure and function of the male 	and female reproductive systems to 	explain to children.</a:t>
            </a:r>
            <a:br>
              <a:rPr lang="en-GB" sz="2400" dirty="0"/>
            </a:br>
            <a:r>
              <a:rPr lang="en-GB" dirty="0"/>
              <a:t>	</a:t>
            </a:r>
            <a:br>
              <a:rPr lang="en-GB" dirty="0"/>
            </a:br>
            <a:r>
              <a:rPr lang="en-GB" dirty="0"/>
              <a:t>	</a:t>
            </a:r>
            <a:r>
              <a:rPr lang="en-GB" sz="2200" dirty="0">
                <a:solidFill>
                  <a:srgbClr val="006600"/>
                </a:solidFill>
              </a:rPr>
              <a:t>Female parts to include:</a:t>
            </a:r>
            <a:br>
              <a:rPr lang="en-GB" sz="2200" dirty="0">
                <a:solidFill>
                  <a:srgbClr val="006600"/>
                </a:solidFill>
              </a:rPr>
            </a:br>
            <a:r>
              <a:rPr lang="en-GB" sz="2200" dirty="0"/>
              <a:t>	</a:t>
            </a:r>
            <a:r>
              <a:rPr lang="en-GB" sz="2200" dirty="0">
                <a:solidFill>
                  <a:srgbClr val="006600"/>
                </a:solidFill>
              </a:rPr>
              <a:t>- ovaries</a:t>
            </a:r>
            <a:br>
              <a:rPr lang="en-GB" sz="2200" dirty="0">
                <a:solidFill>
                  <a:srgbClr val="006600"/>
                </a:solidFill>
              </a:rPr>
            </a:br>
            <a:r>
              <a:rPr lang="en-GB" sz="2200" dirty="0">
                <a:solidFill>
                  <a:srgbClr val="006600"/>
                </a:solidFill>
              </a:rPr>
              <a:t>	- fallopian tubes</a:t>
            </a:r>
            <a:br>
              <a:rPr lang="en-GB" sz="2200" dirty="0">
                <a:solidFill>
                  <a:srgbClr val="006600"/>
                </a:solidFill>
              </a:rPr>
            </a:br>
            <a:r>
              <a:rPr lang="en-GB" sz="2200" dirty="0">
                <a:solidFill>
                  <a:srgbClr val="006600"/>
                </a:solidFill>
              </a:rPr>
              <a:t>	- uterus</a:t>
            </a:r>
            <a:br>
              <a:rPr lang="en-GB" sz="2200" dirty="0">
                <a:solidFill>
                  <a:srgbClr val="006600"/>
                </a:solidFill>
              </a:rPr>
            </a:br>
            <a:r>
              <a:rPr lang="en-GB" sz="2200" dirty="0">
                <a:solidFill>
                  <a:srgbClr val="006600"/>
                </a:solidFill>
              </a:rPr>
              <a:t>	- endometrium</a:t>
            </a:r>
            <a:br>
              <a:rPr lang="en-GB" sz="2200" dirty="0">
                <a:solidFill>
                  <a:srgbClr val="006600"/>
                </a:solidFill>
              </a:rPr>
            </a:br>
            <a:r>
              <a:rPr lang="en-GB" sz="2200" dirty="0">
                <a:solidFill>
                  <a:srgbClr val="006600"/>
                </a:solidFill>
              </a:rPr>
              <a:t>	- cervix</a:t>
            </a:r>
            <a:br>
              <a:rPr lang="en-GB" sz="2200" dirty="0">
                <a:solidFill>
                  <a:srgbClr val="006600"/>
                </a:solidFill>
              </a:rPr>
            </a:br>
            <a:r>
              <a:rPr lang="en-GB" sz="2200" dirty="0">
                <a:solidFill>
                  <a:srgbClr val="006600"/>
                </a:solidFill>
              </a:rPr>
              <a:t>	- vagina</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8F9663B9-2254-4122-80F3-504EE7AB5A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276049" y="1282046"/>
            <a:ext cx="896983" cy="863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0873" y="3789230"/>
            <a:ext cx="4918274" cy="2462213"/>
          </a:xfrm>
          <a:prstGeom prst="rect">
            <a:avLst/>
          </a:prstGeom>
          <a:noFill/>
        </p:spPr>
        <p:txBody>
          <a:bodyPr wrap="square" rtlCol="0">
            <a:spAutoFit/>
          </a:bodyPr>
          <a:lstStyle/>
          <a:p>
            <a:r>
              <a:rPr lang="en-GB" sz="2200" dirty="0">
                <a:solidFill>
                  <a:srgbClr val="006600"/>
                </a:solidFill>
                <a:latin typeface="+mj-lt"/>
              </a:rPr>
              <a:t>	Male parts to include:</a:t>
            </a:r>
          </a:p>
          <a:p>
            <a:r>
              <a:rPr lang="en-GB" sz="2200" dirty="0">
                <a:solidFill>
                  <a:srgbClr val="006600"/>
                </a:solidFill>
                <a:latin typeface="+mj-lt"/>
              </a:rPr>
              <a:t>	- testes</a:t>
            </a:r>
            <a:br>
              <a:rPr lang="en-GB" sz="2200" dirty="0">
                <a:solidFill>
                  <a:srgbClr val="006600"/>
                </a:solidFill>
                <a:latin typeface="+mj-lt"/>
              </a:rPr>
            </a:br>
            <a:r>
              <a:rPr lang="en-GB" sz="2200" dirty="0">
                <a:solidFill>
                  <a:srgbClr val="006600"/>
                </a:solidFill>
                <a:latin typeface="+mj-lt"/>
              </a:rPr>
              <a:t>	- sperm duct system/epididymis</a:t>
            </a:r>
            <a:br>
              <a:rPr lang="en-GB" sz="2200" dirty="0">
                <a:solidFill>
                  <a:srgbClr val="006600"/>
                </a:solidFill>
                <a:latin typeface="+mj-lt"/>
              </a:rPr>
            </a:br>
            <a:r>
              <a:rPr lang="en-GB" sz="2200" dirty="0">
                <a:solidFill>
                  <a:srgbClr val="006600"/>
                </a:solidFill>
                <a:latin typeface="+mj-lt"/>
              </a:rPr>
              <a:t>	- vas deferens</a:t>
            </a:r>
            <a:br>
              <a:rPr lang="en-GB" sz="2200" dirty="0">
                <a:solidFill>
                  <a:srgbClr val="006600"/>
                </a:solidFill>
                <a:latin typeface="+mj-lt"/>
              </a:rPr>
            </a:br>
            <a:r>
              <a:rPr lang="en-GB" sz="2200" dirty="0">
                <a:solidFill>
                  <a:srgbClr val="006600"/>
                </a:solidFill>
                <a:latin typeface="+mj-lt"/>
              </a:rPr>
              <a:t>	- urethra</a:t>
            </a:r>
            <a:br>
              <a:rPr lang="en-GB" sz="2200" dirty="0">
                <a:solidFill>
                  <a:srgbClr val="006600"/>
                </a:solidFill>
                <a:latin typeface="+mj-lt"/>
              </a:rPr>
            </a:br>
            <a:r>
              <a:rPr lang="en-GB" sz="2200" dirty="0">
                <a:solidFill>
                  <a:srgbClr val="006600"/>
                </a:solidFill>
                <a:latin typeface="+mj-lt"/>
              </a:rPr>
              <a:t>	- penis</a:t>
            </a:r>
            <a:br>
              <a:rPr lang="en-GB" sz="2200" dirty="0">
                <a:solidFill>
                  <a:srgbClr val="006600"/>
                </a:solidFill>
                <a:latin typeface="+mj-lt"/>
              </a:rPr>
            </a:br>
            <a:r>
              <a:rPr lang="en-GB" sz="2200" dirty="0">
                <a:solidFill>
                  <a:srgbClr val="006600"/>
                </a:solidFill>
                <a:latin typeface="+mj-lt"/>
              </a:rPr>
              <a:t>	- seminal vesicle</a:t>
            </a:r>
            <a:endParaRPr lang="en-GB" sz="2200" dirty="0">
              <a:latin typeface="+mj-lt"/>
            </a:endParaRPr>
          </a:p>
        </p:txBody>
      </p:sp>
    </p:spTree>
    <p:extLst>
      <p:ext uri="{BB962C8B-B14F-4D97-AF65-F5344CB8AC3E}">
        <p14:creationId xmlns:p14="http://schemas.microsoft.com/office/powerpoint/2010/main" val="19708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EDD2-C049-4F39-B95B-7B4B12D9E86C}"/>
              </a:ext>
            </a:extLst>
          </p:cNvPr>
          <p:cNvSpPr>
            <a:spLocks noGrp="1"/>
          </p:cNvSpPr>
          <p:nvPr>
            <p:ph type="title"/>
          </p:nvPr>
        </p:nvSpPr>
        <p:spPr>
          <a:xfrm>
            <a:off x="2380422" y="25797"/>
            <a:ext cx="7431156" cy="1356360"/>
          </a:xfrm>
        </p:spPr>
        <p:txBody>
          <a:bodyPr/>
          <a:lstStyle/>
          <a:p>
            <a:r>
              <a:rPr lang="en-GB" b="1" dirty="0"/>
              <a:t>How reproduction takes place</a:t>
            </a:r>
          </a:p>
        </p:txBody>
      </p:sp>
      <p:grpSp>
        <p:nvGrpSpPr>
          <p:cNvPr id="4" name="Google Shape;925;p103">
            <a:extLst>
              <a:ext uri="{FF2B5EF4-FFF2-40B4-BE49-F238E27FC236}">
                <a16:creationId xmlns:a16="http://schemas.microsoft.com/office/drawing/2014/main" id="{5529280C-1FC2-483A-A4D9-C81A3BD12231}"/>
              </a:ext>
            </a:extLst>
          </p:cNvPr>
          <p:cNvGrpSpPr/>
          <p:nvPr/>
        </p:nvGrpSpPr>
        <p:grpSpPr>
          <a:xfrm>
            <a:off x="2491325" y="1152940"/>
            <a:ext cx="7209350" cy="5365211"/>
            <a:chOff x="529917" y="-37810"/>
            <a:chExt cx="7882731" cy="5886093"/>
          </a:xfrm>
        </p:grpSpPr>
        <p:sp>
          <p:nvSpPr>
            <p:cNvPr id="5" name="Google Shape;926;p103">
              <a:extLst>
                <a:ext uri="{FF2B5EF4-FFF2-40B4-BE49-F238E27FC236}">
                  <a16:creationId xmlns:a16="http://schemas.microsoft.com/office/drawing/2014/main" id="{AA67CD9B-C03B-48C9-AD0F-1E771B904989}"/>
                </a:ext>
              </a:extLst>
            </p:cNvPr>
            <p:cNvSpPr/>
            <p:nvPr/>
          </p:nvSpPr>
          <p:spPr>
            <a:xfrm>
              <a:off x="1352954" y="-37810"/>
              <a:ext cx="5803534" cy="5803534"/>
            </a:xfrm>
            <a:custGeom>
              <a:avLst/>
              <a:gdLst/>
              <a:ahLst/>
              <a:cxnLst/>
              <a:rect l="l" t="t" r="r" b="b"/>
              <a:pathLst>
                <a:path w="120000" h="120000" extrusionOk="0">
                  <a:moveTo>
                    <a:pt x="79277" y="6977"/>
                  </a:moveTo>
                  <a:cubicBezTo>
                    <a:pt x="103240" y="15690"/>
                    <a:pt x="118382" y="39392"/>
                    <a:pt x="116214" y="64798"/>
                  </a:cubicBezTo>
                  <a:cubicBezTo>
                    <a:pt x="114045" y="90203"/>
                    <a:pt x="95106" y="110997"/>
                    <a:pt x="70013" y="115522"/>
                  </a:cubicBezTo>
                  <a:cubicBezTo>
                    <a:pt x="44920" y="120048"/>
                    <a:pt x="19910" y="107180"/>
                    <a:pt x="9004" y="84132"/>
                  </a:cubicBezTo>
                  <a:cubicBezTo>
                    <a:pt x="-1903" y="61084"/>
                    <a:pt x="4005" y="33586"/>
                    <a:pt x="23415" y="17052"/>
                  </a:cubicBezTo>
                  <a:lnTo>
                    <a:pt x="21357" y="14138"/>
                  </a:lnTo>
                  <a:lnTo>
                    <a:pt x="29366" y="16638"/>
                  </a:lnTo>
                  <a:lnTo>
                    <a:pt x="29329" y="25423"/>
                  </a:lnTo>
                  <a:lnTo>
                    <a:pt x="27272" y="22511"/>
                  </a:lnTo>
                  <a:lnTo>
                    <a:pt x="27272" y="22511"/>
                  </a:lnTo>
                  <a:cubicBezTo>
                    <a:pt x="10371" y="37265"/>
                    <a:pt x="5432" y="61504"/>
                    <a:pt x="15213" y="81695"/>
                  </a:cubicBezTo>
                  <a:cubicBezTo>
                    <a:pt x="24993" y="101886"/>
                    <a:pt x="47075" y="113036"/>
                    <a:pt x="69129" y="108921"/>
                  </a:cubicBezTo>
                  <a:cubicBezTo>
                    <a:pt x="91184" y="104805"/>
                    <a:pt x="107758" y="86441"/>
                    <a:pt x="109598" y="64081"/>
                  </a:cubicBezTo>
                  <a:cubicBezTo>
                    <a:pt x="111438" y="41722"/>
                    <a:pt x="98089" y="20896"/>
                    <a:pt x="77004" y="13230"/>
                  </a:cubicBezTo>
                  <a:close/>
                </a:path>
              </a:pathLst>
            </a:custGeom>
            <a:solidFill>
              <a:srgbClr val="EFC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927;p103">
              <a:extLst>
                <a:ext uri="{FF2B5EF4-FFF2-40B4-BE49-F238E27FC236}">
                  <a16:creationId xmlns:a16="http://schemas.microsoft.com/office/drawing/2014/main" id="{A813B7E8-4826-4299-9A3F-04BB30E47960}"/>
                </a:ext>
              </a:extLst>
            </p:cNvPr>
            <p:cNvSpPr/>
            <p:nvPr/>
          </p:nvSpPr>
          <p:spPr>
            <a:xfrm>
              <a:off x="2883644" y="151"/>
              <a:ext cx="2742154" cy="1371077"/>
            </a:xfrm>
            <a:prstGeom prst="roundRect">
              <a:avLst>
                <a:gd name="adj" fmla="val 16667"/>
              </a:avLst>
            </a:prstGeom>
            <a:solidFill>
              <a:srgbClr val="9E361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928;p103">
              <a:extLst>
                <a:ext uri="{FF2B5EF4-FFF2-40B4-BE49-F238E27FC236}">
                  <a16:creationId xmlns:a16="http://schemas.microsoft.com/office/drawing/2014/main" id="{3DD2655C-CDAF-440F-9623-62ADDFE546FA}"/>
                </a:ext>
              </a:extLst>
            </p:cNvPr>
            <p:cNvSpPr txBox="1"/>
            <p:nvPr/>
          </p:nvSpPr>
          <p:spPr>
            <a:xfrm>
              <a:off x="2950574" y="67081"/>
              <a:ext cx="2608294" cy="123721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Rockwell"/>
                  <a:ea typeface="Rockwell"/>
                  <a:cs typeface="Rockwell"/>
                  <a:sym typeface="Rockwell"/>
                </a:rPr>
                <a:t>Ovulation</a:t>
              </a:r>
              <a:endParaRPr sz="2800" dirty="0">
                <a:solidFill>
                  <a:schemeClr val="lt1"/>
                </a:solidFill>
                <a:latin typeface="Rockwell"/>
                <a:ea typeface="Rockwell"/>
                <a:cs typeface="Rockwell"/>
                <a:sym typeface="Rockwell"/>
              </a:endParaRPr>
            </a:p>
          </p:txBody>
        </p:sp>
        <p:sp>
          <p:nvSpPr>
            <p:cNvPr id="8" name="Google Shape;929;p103">
              <a:extLst>
                <a:ext uri="{FF2B5EF4-FFF2-40B4-BE49-F238E27FC236}">
                  <a16:creationId xmlns:a16="http://schemas.microsoft.com/office/drawing/2014/main" id="{0998C42F-C426-48AC-93AF-FF38DFC790F0}"/>
                </a:ext>
              </a:extLst>
            </p:cNvPr>
            <p:cNvSpPr/>
            <p:nvPr/>
          </p:nvSpPr>
          <p:spPr>
            <a:xfrm>
              <a:off x="4804248" y="1706628"/>
              <a:ext cx="3608400" cy="1378289"/>
            </a:xfrm>
            <a:prstGeom prst="roundRect">
              <a:avLst>
                <a:gd name="adj" fmla="val 16667"/>
              </a:avLst>
            </a:prstGeom>
            <a:solidFill>
              <a:srgbClr val="FFC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30;p103">
              <a:extLst>
                <a:ext uri="{FF2B5EF4-FFF2-40B4-BE49-F238E27FC236}">
                  <a16:creationId xmlns:a16="http://schemas.microsoft.com/office/drawing/2014/main" id="{ABA0516C-713A-4092-B7AF-D70E9B981561}"/>
                </a:ext>
              </a:extLst>
            </p:cNvPr>
            <p:cNvSpPr txBox="1"/>
            <p:nvPr/>
          </p:nvSpPr>
          <p:spPr>
            <a:xfrm>
              <a:off x="4871531" y="1773911"/>
              <a:ext cx="3473834" cy="124372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Rockwell"/>
                  <a:ea typeface="Rockwell"/>
                  <a:cs typeface="Rockwell"/>
                  <a:sym typeface="Rockwell"/>
                </a:rPr>
                <a:t>Conception/</a:t>
              </a:r>
              <a:endParaRPr dirty="0"/>
            </a:p>
            <a:p>
              <a:pPr marL="0" marR="0" lvl="0" indent="0" algn="ctr" rtl="0">
                <a:lnSpc>
                  <a:spcPct val="90000"/>
                </a:lnSpc>
                <a:spcBef>
                  <a:spcPts val="980"/>
                </a:spcBef>
                <a:spcAft>
                  <a:spcPts val="0"/>
                </a:spcAft>
                <a:buNone/>
              </a:pPr>
              <a:r>
                <a:rPr lang="en-GB" sz="2800" dirty="0">
                  <a:solidFill>
                    <a:schemeClr val="lt1"/>
                  </a:solidFill>
                  <a:latin typeface="Rockwell"/>
                  <a:ea typeface="Rockwell"/>
                  <a:cs typeface="Rockwell"/>
                  <a:sym typeface="Rockwell"/>
                </a:rPr>
                <a:t>fertilisation</a:t>
              </a:r>
              <a:endParaRPr sz="2800" dirty="0">
                <a:solidFill>
                  <a:schemeClr val="lt1"/>
                </a:solidFill>
                <a:latin typeface="Rockwell"/>
                <a:ea typeface="Rockwell"/>
                <a:cs typeface="Rockwell"/>
                <a:sym typeface="Rockwell"/>
              </a:endParaRPr>
            </a:p>
          </p:txBody>
        </p:sp>
        <p:sp>
          <p:nvSpPr>
            <p:cNvPr id="10" name="Google Shape;931;p103">
              <a:extLst>
                <a:ext uri="{FF2B5EF4-FFF2-40B4-BE49-F238E27FC236}">
                  <a16:creationId xmlns:a16="http://schemas.microsoft.com/office/drawing/2014/main" id="{611DF72D-EAEB-462D-B241-684B282B34B2}"/>
                </a:ext>
              </a:extLst>
            </p:cNvPr>
            <p:cNvSpPr/>
            <p:nvPr/>
          </p:nvSpPr>
          <p:spPr>
            <a:xfrm>
              <a:off x="4852996" y="4176994"/>
              <a:ext cx="2742154" cy="1371077"/>
            </a:xfrm>
            <a:prstGeom prst="roundRect">
              <a:avLst>
                <a:gd name="adj" fmla="val 16667"/>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32;p103">
              <a:extLst>
                <a:ext uri="{FF2B5EF4-FFF2-40B4-BE49-F238E27FC236}">
                  <a16:creationId xmlns:a16="http://schemas.microsoft.com/office/drawing/2014/main" id="{57EC5B42-8563-4B1D-BA52-05C6F5E85EE3}"/>
                </a:ext>
              </a:extLst>
            </p:cNvPr>
            <p:cNvSpPr txBox="1"/>
            <p:nvPr/>
          </p:nvSpPr>
          <p:spPr>
            <a:xfrm>
              <a:off x="4919926" y="4243924"/>
              <a:ext cx="2608294" cy="1237217"/>
            </a:xfrm>
            <a:prstGeom prst="rect">
              <a:avLst/>
            </a:prstGeom>
            <a:solidFill>
              <a:srgbClr val="00B0F0"/>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Rockwell"/>
                  <a:ea typeface="Rockwell"/>
                  <a:cs typeface="Rockwell"/>
                  <a:sym typeface="Rockwell"/>
                </a:rPr>
                <a:t>Implantation</a:t>
              </a:r>
              <a:endParaRPr sz="2800" dirty="0">
                <a:solidFill>
                  <a:schemeClr val="lt1"/>
                </a:solidFill>
                <a:latin typeface="Rockwell"/>
                <a:ea typeface="Rockwell"/>
                <a:cs typeface="Rockwell"/>
                <a:sym typeface="Rockwell"/>
              </a:endParaRPr>
            </a:p>
          </p:txBody>
        </p:sp>
        <p:sp>
          <p:nvSpPr>
            <p:cNvPr id="12" name="Google Shape;933;p103">
              <a:extLst>
                <a:ext uri="{FF2B5EF4-FFF2-40B4-BE49-F238E27FC236}">
                  <a16:creationId xmlns:a16="http://schemas.microsoft.com/office/drawing/2014/main" id="{820116EE-4F95-46A5-9B4F-AA4758E0FD09}"/>
                </a:ext>
              </a:extLst>
            </p:cNvPr>
            <p:cNvSpPr/>
            <p:nvPr/>
          </p:nvSpPr>
          <p:spPr>
            <a:xfrm>
              <a:off x="1229689" y="4477206"/>
              <a:ext cx="3140699" cy="1371077"/>
            </a:xfrm>
            <a:prstGeom prst="roundRect">
              <a:avLst>
                <a:gd name="adj" fmla="val 16667"/>
              </a:avLst>
            </a:prstGeom>
            <a:solidFill>
              <a:srgbClr val="00B05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34;p103">
              <a:extLst>
                <a:ext uri="{FF2B5EF4-FFF2-40B4-BE49-F238E27FC236}">
                  <a16:creationId xmlns:a16="http://schemas.microsoft.com/office/drawing/2014/main" id="{E477710C-B4E8-4C0F-A621-2A9F89B68AF9}"/>
                </a:ext>
              </a:extLst>
            </p:cNvPr>
            <p:cNvSpPr txBox="1"/>
            <p:nvPr/>
          </p:nvSpPr>
          <p:spPr>
            <a:xfrm>
              <a:off x="1296619" y="4544136"/>
              <a:ext cx="3006839" cy="123721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Rockwell"/>
                  <a:ea typeface="Rockwell"/>
                  <a:cs typeface="Rockwell"/>
                  <a:sym typeface="Rockwell"/>
                </a:rPr>
                <a:t>Development of embryo to foetus</a:t>
              </a:r>
              <a:endParaRPr sz="2800" dirty="0">
                <a:solidFill>
                  <a:schemeClr val="lt1"/>
                </a:solidFill>
                <a:latin typeface="Rockwell"/>
                <a:ea typeface="Rockwell"/>
                <a:cs typeface="Rockwell"/>
                <a:sym typeface="Rockwell"/>
              </a:endParaRPr>
            </a:p>
          </p:txBody>
        </p:sp>
        <p:sp>
          <p:nvSpPr>
            <p:cNvPr id="14" name="Google Shape;935;p103">
              <a:extLst>
                <a:ext uri="{FF2B5EF4-FFF2-40B4-BE49-F238E27FC236}">
                  <a16:creationId xmlns:a16="http://schemas.microsoft.com/office/drawing/2014/main" id="{4D29800A-85FC-4647-897E-49087B6921A2}"/>
                </a:ext>
              </a:extLst>
            </p:cNvPr>
            <p:cNvSpPr/>
            <p:nvPr/>
          </p:nvSpPr>
          <p:spPr>
            <a:xfrm>
              <a:off x="529917" y="1710234"/>
              <a:ext cx="2742154" cy="1371077"/>
            </a:xfrm>
            <a:prstGeom prst="roundRect">
              <a:avLst>
                <a:gd name="adj" fmla="val 16667"/>
              </a:avLst>
            </a:prstGeom>
            <a:solidFill>
              <a:srgbClr val="FF669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36;p103">
              <a:extLst>
                <a:ext uri="{FF2B5EF4-FFF2-40B4-BE49-F238E27FC236}">
                  <a16:creationId xmlns:a16="http://schemas.microsoft.com/office/drawing/2014/main" id="{340518DD-257C-488A-B782-18E644E80946}"/>
                </a:ext>
              </a:extLst>
            </p:cNvPr>
            <p:cNvSpPr txBox="1"/>
            <p:nvPr/>
          </p:nvSpPr>
          <p:spPr>
            <a:xfrm>
              <a:off x="596847" y="1777164"/>
              <a:ext cx="2608294" cy="123721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Rockwell"/>
                  <a:ea typeface="Rockwell"/>
                  <a:cs typeface="Rockwell"/>
                  <a:sym typeface="Rockwell"/>
                </a:rPr>
                <a:t>Birth</a:t>
              </a:r>
              <a:endParaRPr sz="2800" dirty="0">
                <a:solidFill>
                  <a:schemeClr val="lt1"/>
                </a:solidFill>
                <a:latin typeface="Rockwell"/>
                <a:ea typeface="Rockwell"/>
                <a:cs typeface="Rockwell"/>
                <a:sym typeface="Rockwell"/>
              </a:endParaRPr>
            </a:p>
          </p:txBody>
        </p:sp>
      </p:grpSp>
      <p:pic>
        <p:nvPicPr>
          <p:cNvPr id="16" name="Picture 4" descr="Transparent Background Pencil Writing Clipart - Novocom.top">
            <a:extLst>
              <a:ext uri="{FF2B5EF4-FFF2-40B4-BE49-F238E27FC236}">
                <a16:creationId xmlns:a16="http://schemas.microsoft.com/office/drawing/2014/main" id="{A8468BD7-874A-4BCE-AAF0-61AE8F637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5210" y="313413"/>
            <a:ext cx="1255287" cy="125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1F9EF7-4032-4318-B089-5E4919F7C14C}"/>
              </a:ext>
            </a:extLst>
          </p:cNvPr>
          <p:cNvSpPr txBox="1"/>
          <p:nvPr/>
        </p:nvSpPr>
        <p:spPr>
          <a:xfrm>
            <a:off x="1143001" y="2197893"/>
            <a:ext cx="4171122" cy="3816429"/>
          </a:xfrm>
          <a:prstGeom prst="rect">
            <a:avLst/>
          </a:prstGeom>
          <a:solidFill>
            <a:schemeClr val="accent3">
              <a:lumMod val="40000"/>
              <a:lumOff val="60000"/>
            </a:schemeClr>
          </a:solidFill>
        </p:spPr>
        <p:txBody>
          <a:bodyPr wrap="square" rtlCol="0">
            <a:spAutoFit/>
          </a:bodyPr>
          <a:lstStyle/>
          <a:p>
            <a:r>
              <a:rPr lang="en-GB" sz="2200" dirty="0">
                <a:solidFill>
                  <a:srgbClr val="006600"/>
                </a:solidFill>
              </a:rPr>
              <a:t>An egg/ovum is released from alternative ovaries each month, around day 14 of the menstrual cycle. The fallopian tubes are lined with cilia (microscopic hair-like filaments) which help to waft the egg along the tube, towards the uterus. The egg is also coated in a jelly substance to prevent it from sticking to the walls of the tube.</a:t>
            </a:r>
          </a:p>
        </p:txBody>
      </p:sp>
      <p:sp>
        <p:nvSpPr>
          <p:cNvPr id="9" name="Google Shape;927;p103">
            <a:extLst>
              <a:ext uri="{FF2B5EF4-FFF2-40B4-BE49-F238E27FC236}">
                <a16:creationId xmlns:a16="http://schemas.microsoft.com/office/drawing/2014/main" id="{EB64222B-4B8A-4612-B2FB-D7EFA28CA0F0}"/>
              </a:ext>
            </a:extLst>
          </p:cNvPr>
          <p:cNvSpPr/>
          <p:nvPr/>
        </p:nvSpPr>
        <p:spPr>
          <a:xfrm>
            <a:off x="1143002" y="832493"/>
            <a:ext cx="2885660" cy="810777"/>
          </a:xfrm>
          <a:prstGeom prst="roundRect">
            <a:avLst>
              <a:gd name="adj" fmla="val 16667"/>
            </a:avLst>
          </a:prstGeom>
          <a:solidFill>
            <a:srgbClr val="9E361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chemeClr val="bg1"/>
                </a:solidFill>
              </a:rPr>
              <a:t>1. Ovulation</a:t>
            </a:r>
            <a:endParaRPr sz="3600" dirty="0">
              <a:solidFill>
                <a:schemeClr val="bg1"/>
              </a:solidFill>
            </a:endParaRPr>
          </a:p>
        </p:txBody>
      </p:sp>
      <p:pic>
        <p:nvPicPr>
          <p:cNvPr id="1026" name="Picture 2" descr="How to Calculate Your Ovulation Period Using Your Menstrual Cycle -  WeHaveKids">
            <a:extLst>
              <a:ext uri="{FF2B5EF4-FFF2-40B4-BE49-F238E27FC236}">
                <a16:creationId xmlns:a16="http://schemas.microsoft.com/office/drawing/2014/main" id="{AD5EBA24-F5AC-4F98-ABEB-CCB1EE636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435" y="1978824"/>
            <a:ext cx="5883311" cy="335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hat is a fertilized egg cell called? | Study.com">
            <a:extLst>
              <a:ext uri="{FF2B5EF4-FFF2-40B4-BE49-F238E27FC236}">
                <a16:creationId xmlns:a16="http://schemas.microsoft.com/office/drawing/2014/main" id="{735678DF-0691-4370-BC1E-81C1112D2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14" y="2535527"/>
            <a:ext cx="4444104" cy="249864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927;p103">
            <a:extLst>
              <a:ext uri="{FF2B5EF4-FFF2-40B4-BE49-F238E27FC236}">
                <a16:creationId xmlns:a16="http://schemas.microsoft.com/office/drawing/2014/main" id="{EB64222B-4B8A-4612-B2FB-D7EFA28CA0F0}"/>
              </a:ext>
            </a:extLst>
          </p:cNvPr>
          <p:cNvSpPr/>
          <p:nvPr/>
        </p:nvSpPr>
        <p:spPr>
          <a:xfrm>
            <a:off x="599662" y="497979"/>
            <a:ext cx="5883310" cy="850533"/>
          </a:xfrm>
          <a:prstGeom prst="roundRect">
            <a:avLst>
              <a:gd name="adj" fmla="val 16667"/>
            </a:avLst>
          </a:prstGeom>
          <a:solidFill>
            <a:srgbClr val="FFC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chemeClr val="bg1"/>
                </a:solidFill>
              </a:rPr>
              <a:t>2. Conception/ fertilisation</a:t>
            </a:r>
            <a:endParaRPr sz="3600" dirty="0">
              <a:solidFill>
                <a:schemeClr val="bg1"/>
              </a:solidFill>
            </a:endParaRPr>
          </a:p>
        </p:txBody>
      </p:sp>
      <p:pic>
        <p:nvPicPr>
          <p:cNvPr id="2052" name="Picture 4" descr="Implantation (human embryo) - Wikipedia">
            <a:extLst>
              <a:ext uri="{FF2B5EF4-FFF2-40B4-BE49-F238E27FC236}">
                <a16:creationId xmlns:a16="http://schemas.microsoft.com/office/drawing/2014/main" id="{4942FF34-9879-4040-80BD-6FD5306FA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494" y="1475657"/>
            <a:ext cx="6157844" cy="4618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AA30A9-EA4A-4ED3-946E-8AB4DB4D6AB4}"/>
              </a:ext>
            </a:extLst>
          </p:cNvPr>
          <p:cNvSpPr txBox="1"/>
          <p:nvPr/>
        </p:nvSpPr>
        <p:spPr>
          <a:xfrm>
            <a:off x="599662" y="1939056"/>
            <a:ext cx="4701208" cy="4493538"/>
          </a:xfrm>
          <a:prstGeom prst="rect">
            <a:avLst/>
          </a:prstGeom>
          <a:solidFill>
            <a:srgbClr val="FFE161"/>
          </a:solidFill>
        </p:spPr>
        <p:txBody>
          <a:bodyPr wrap="square" rtlCol="0">
            <a:spAutoFit/>
          </a:bodyPr>
          <a:lstStyle/>
          <a:p>
            <a:r>
              <a:rPr lang="en-GB" sz="2200" dirty="0">
                <a:solidFill>
                  <a:srgbClr val="006600"/>
                </a:solidFill>
              </a:rPr>
              <a:t>A sperm meets the egg in the fallopian tube and loses its tail as they fuse together to become one cell. The fertilised egg is called a zygote and it continues to move along the fallopian tube towards the uterus over 3 to 5 days. The zygote divides to form a ball of 16 cells called a blastocyst. (The inner group of cells will become the embryo, the outer group of cells will become structures and membranes which nourish and protect the embryo).  </a:t>
            </a:r>
            <a:endParaRPr lang="en-GB" dirty="0">
              <a:solidFill>
                <a:srgbClr val="006600"/>
              </a:solidFill>
            </a:endParaRPr>
          </a:p>
        </p:txBody>
      </p:sp>
    </p:spTree>
    <p:extLst>
      <p:ext uri="{BB962C8B-B14F-4D97-AF65-F5344CB8AC3E}">
        <p14:creationId xmlns:p14="http://schemas.microsoft.com/office/powerpoint/2010/main" val="32972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1F9EF7-4032-4318-B089-5E4919F7C14C}"/>
              </a:ext>
            </a:extLst>
          </p:cNvPr>
          <p:cNvSpPr txBox="1"/>
          <p:nvPr/>
        </p:nvSpPr>
        <p:spPr>
          <a:xfrm>
            <a:off x="1143001" y="1976653"/>
            <a:ext cx="4065103" cy="3477875"/>
          </a:xfrm>
          <a:prstGeom prst="rect">
            <a:avLst/>
          </a:prstGeom>
          <a:solidFill>
            <a:srgbClr val="E6F0F6"/>
          </a:solidFill>
        </p:spPr>
        <p:txBody>
          <a:bodyPr wrap="square" rtlCol="0">
            <a:spAutoFit/>
          </a:bodyPr>
          <a:lstStyle/>
          <a:p>
            <a:r>
              <a:rPr lang="en-GB" sz="2200" dirty="0">
                <a:solidFill>
                  <a:srgbClr val="006600"/>
                </a:solidFill>
              </a:rPr>
              <a:t>The blastocyst reaches the uterus approximately 7 days after fertilisation, where it implants itself into the thickened lining of the uterus (endometrium). Once the blastocyst is firmly attached in the uterus, conception is complete and it is then referred to as an embryo.</a:t>
            </a:r>
          </a:p>
        </p:txBody>
      </p:sp>
      <p:sp>
        <p:nvSpPr>
          <p:cNvPr id="9" name="Google Shape;927;p103">
            <a:extLst>
              <a:ext uri="{FF2B5EF4-FFF2-40B4-BE49-F238E27FC236}">
                <a16:creationId xmlns:a16="http://schemas.microsoft.com/office/drawing/2014/main" id="{EB64222B-4B8A-4612-B2FB-D7EFA28CA0F0}"/>
              </a:ext>
            </a:extLst>
          </p:cNvPr>
          <p:cNvSpPr/>
          <p:nvPr/>
        </p:nvSpPr>
        <p:spPr>
          <a:xfrm>
            <a:off x="1143002" y="832493"/>
            <a:ext cx="3733798" cy="824029"/>
          </a:xfrm>
          <a:prstGeom prst="roundRect">
            <a:avLst>
              <a:gd name="adj" fmla="val 16667"/>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chemeClr val="bg1"/>
                </a:solidFill>
              </a:rPr>
              <a:t>3. Implantation</a:t>
            </a:r>
            <a:endParaRPr sz="3600" dirty="0">
              <a:solidFill>
                <a:schemeClr val="bg1"/>
              </a:solidFill>
            </a:endParaRPr>
          </a:p>
        </p:txBody>
      </p:sp>
      <p:pic>
        <p:nvPicPr>
          <p:cNvPr id="3074" name="Picture 2" descr="Implantation and the Start of Pregnancy">
            <a:extLst>
              <a:ext uri="{FF2B5EF4-FFF2-40B4-BE49-F238E27FC236}">
                <a16:creationId xmlns:a16="http://schemas.microsoft.com/office/drawing/2014/main" id="{3F7FCB4B-DDCC-4260-8C77-A0745DF1F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070" y="832493"/>
            <a:ext cx="3249655" cy="21624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astocyst- Stages, Significance - Developmental Biology - Microbe Notes">
            <a:extLst>
              <a:ext uri="{FF2B5EF4-FFF2-40B4-BE49-F238E27FC236}">
                <a16:creationId xmlns:a16="http://schemas.microsoft.com/office/drawing/2014/main" id="{2822B000-0F72-460B-8344-A3C496CA5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72"/>
          <a:stretch/>
        </p:blipFill>
        <p:spPr bwMode="auto">
          <a:xfrm>
            <a:off x="5208104" y="3429000"/>
            <a:ext cx="6648450" cy="29576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New York Times &amp;gt; Health &amp;gt; Image &amp;gt; Early Pregnancy">
            <a:extLst>
              <a:ext uri="{FF2B5EF4-FFF2-40B4-BE49-F238E27FC236}">
                <a16:creationId xmlns:a16="http://schemas.microsoft.com/office/drawing/2014/main" id="{EE292F25-F501-4764-B682-29389F67BD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71" t="3586" r="8060" b="9892"/>
          <a:stretch/>
        </p:blipFill>
        <p:spPr bwMode="auto">
          <a:xfrm>
            <a:off x="9236764" y="357809"/>
            <a:ext cx="2319131" cy="26371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91A28C-27CF-4C19-805B-A33108831536}"/>
              </a:ext>
            </a:extLst>
          </p:cNvPr>
          <p:cNvSpPr txBox="1"/>
          <p:nvPr/>
        </p:nvSpPr>
        <p:spPr>
          <a:xfrm>
            <a:off x="1143001" y="5551382"/>
            <a:ext cx="4065103" cy="1077218"/>
          </a:xfrm>
          <a:prstGeom prst="rect">
            <a:avLst/>
          </a:prstGeom>
          <a:noFill/>
        </p:spPr>
        <p:txBody>
          <a:bodyPr wrap="square" rtlCol="0">
            <a:spAutoFit/>
          </a:bodyPr>
          <a:lstStyle/>
          <a:p>
            <a:r>
              <a:rPr lang="en-GB" sz="1600" dirty="0">
                <a:solidFill>
                  <a:srgbClr val="006600"/>
                </a:solidFill>
                <a:hlinkClick r:id="rId5"/>
              </a:rPr>
              <a:t>https://www.youtube.com/watch?v=fMsPakRvBuM</a:t>
            </a:r>
            <a:endParaRPr lang="en-GB" sz="1600" dirty="0">
              <a:solidFill>
                <a:srgbClr val="006600"/>
              </a:solidFill>
            </a:endParaRPr>
          </a:p>
          <a:p>
            <a:r>
              <a:rPr lang="en-GB" sz="1600" dirty="0">
                <a:solidFill>
                  <a:srgbClr val="006600"/>
                </a:solidFill>
                <a:hlinkClick r:id="rId6"/>
              </a:rPr>
              <a:t>https://www.youtube.com/watch?v=9AX1XwKCYQE</a:t>
            </a:r>
            <a:endParaRPr lang="en-GB" sz="1600" dirty="0">
              <a:solidFill>
                <a:srgbClr val="006600"/>
              </a:solidFill>
            </a:endParaRPr>
          </a:p>
        </p:txBody>
      </p:sp>
      <p:pic>
        <p:nvPicPr>
          <p:cNvPr id="10" name="Picture 2" descr="Youtube Play Button Transparent - Youtube Logo 100x100 Png PNG Image |  Transparent PNG Free Download on SeekPNG">
            <a:extLst>
              <a:ext uri="{FF2B5EF4-FFF2-40B4-BE49-F238E27FC236}">
                <a16:creationId xmlns:a16="http://schemas.microsoft.com/office/drawing/2014/main" id="{7B9F8336-BF72-4570-AE39-E1D8A4332E63}"/>
              </a:ext>
            </a:extLst>
          </p:cNvPr>
          <p:cNvPicPr>
            <a:picLocks noChangeAspect="1" noChangeArrowheads="1"/>
          </p:cNvPicPr>
          <p:nvPr/>
        </p:nvPicPr>
        <p:blipFill rotWithShape="1">
          <a:blip r:embed="rId7" cstate="print">
            <a:clrChange>
              <a:clrFrom>
                <a:srgbClr val="F7F5F6"/>
              </a:clrFrom>
              <a:clrTo>
                <a:srgbClr val="F7F5F6">
                  <a:alpha val="0"/>
                </a:srgbClr>
              </a:clrTo>
            </a:clrChange>
            <a:extLst>
              <a:ext uri="{28A0092B-C50C-407E-A947-70E740481C1C}">
                <a14:useLocalDpi xmlns:a14="http://schemas.microsoft.com/office/drawing/2010/main" val="0"/>
              </a:ext>
            </a:extLst>
          </a:blip>
          <a:srcRect l="26754" t="11582" r="26416" b="10600"/>
          <a:stretch/>
        </p:blipFill>
        <p:spPr bwMode="auto">
          <a:xfrm>
            <a:off x="491504" y="5774659"/>
            <a:ext cx="651497" cy="46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7;p103">
            <a:extLst>
              <a:ext uri="{FF2B5EF4-FFF2-40B4-BE49-F238E27FC236}">
                <a16:creationId xmlns:a16="http://schemas.microsoft.com/office/drawing/2014/main" id="{77BEF494-8782-4009-8305-8C816AC0117F}"/>
              </a:ext>
            </a:extLst>
          </p:cNvPr>
          <p:cNvSpPr/>
          <p:nvPr/>
        </p:nvSpPr>
        <p:spPr>
          <a:xfrm>
            <a:off x="589725" y="514440"/>
            <a:ext cx="7908233" cy="824029"/>
          </a:xfrm>
          <a:prstGeom prst="roundRect">
            <a:avLst>
              <a:gd name="adj" fmla="val 16667"/>
            </a:avLst>
          </a:prstGeom>
          <a:solidFill>
            <a:srgbClr val="00B05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chemeClr val="bg1"/>
                </a:solidFill>
              </a:rPr>
              <a:t>4. Development of embryo to foetus</a:t>
            </a:r>
            <a:endParaRPr sz="3600" dirty="0">
              <a:solidFill>
                <a:schemeClr val="bg1"/>
              </a:solidFill>
            </a:endParaRPr>
          </a:p>
        </p:txBody>
      </p:sp>
      <p:pic>
        <p:nvPicPr>
          <p:cNvPr id="4098" name="Picture 2" descr="7 weeks pregnant: fetal development - BabyCentre UK">
            <a:extLst>
              <a:ext uri="{FF2B5EF4-FFF2-40B4-BE49-F238E27FC236}">
                <a16:creationId xmlns:a16="http://schemas.microsoft.com/office/drawing/2014/main" id="{10234AFB-EA76-46CE-9903-461AE73A90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784" y="1578667"/>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 weeks pregnant: fetal development - BabyCentre UK">
            <a:extLst>
              <a:ext uri="{FF2B5EF4-FFF2-40B4-BE49-F238E27FC236}">
                <a16:creationId xmlns:a16="http://schemas.microsoft.com/office/drawing/2014/main" id="{92B3518E-AEDB-471E-81FC-0E85AE4F3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31" y="1578667"/>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9 weeks pregnant: fetal development - BabyCentre UK">
            <a:extLst>
              <a:ext uri="{FF2B5EF4-FFF2-40B4-BE49-F238E27FC236}">
                <a16:creationId xmlns:a16="http://schemas.microsoft.com/office/drawing/2014/main" id="{E6BD59A3-D35B-4001-A906-5D508EFC3E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137" y="1578667"/>
            <a:ext cx="274510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1 weeks pregnant: fetal development - BabyCentre UK">
            <a:extLst>
              <a:ext uri="{FF2B5EF4-FFF2-40B4-BE49-F238E27FC236}">
                <a16:creationId xmlns:a16="http://schemas.microsoft.com/office/drawing/2014/main" id="{E09933C7-63E2-41B6-8C63-793D078FB6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9395" y="1578667"/>
            <a:ext cx="2741295"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7E3192-A703-4309-8E78-D423CFCA531A}"/>
              </a:ext>
            </a:extLst>
          </p:cNvPr>
          <p:cNvSpPr txBox="1"/>
          <p:nvPr/>
        </p:nvSpPr>
        <p:spPr>
          <a:xfrm>
            <a:off x="2097167" y="3244334"/>
            <a:ext cx="1023724" cy="369332"/>
          </a:xfrm>
          <a:prstGeom prst="rect">
            <a:avLst/>
          </a:prstGeom>
          <a:noFill/>
        </p:spPr>
        <p:txBody>
          <a:bodyPr wrap="square" rtlCol="0">
            <a:spAutoFit/>
          </a:bodyPr>
          <a:lstStyle/>
          <a:p>
            <a:r>
              <a:rPr lang="en-GB" dirty="0">
                <a:solidFill>
                  <a:schemeClr val="bg1"/>
                </a:solidFill>
              </a:rPr>
              <a:t>5 weeks</a:t>
            </a:r>
          </a:p>
        </p:txBody>
      </p:sp>
      <p:sp>
        <p:nvSpPr>
          <p:cNvPr id="8" name="TextBox 7">
            <a:extLst>
              <a:ext uri="{FF2B5EF4-FFF2-40B4-BE49-F238E27FC236}">
                <a16:creationId xmlns:a16="http://schemas.microsoft.com/office/drawing/2014/main" id="{26410ABF-296B-4D85-8A49-3DBEC8FD2384}"/>
              </a:ext>
            </a:extLst>
          </p:cNvPr>
          <p:cNvSpPr txBox="1"/>
          <p:nvPr/>
        </p:nvSpPr>
        <p:spPr>
          <a:xfrm>
            <a:off x="5062337" y="3244334"/>
            <a:ext cx="1023724" cy="369332"/>
          </a:xfrm>
          <a:prstGeom prst="rect">
            <a:avLst/>
          </a:prstGeom>
          <a:noFill/>
        </p:spPr>
        <p:txBody>
          <a:bodyPr wrap="square" rtlCol="0">
            <a:spAutoFit/>
          </a:bodyPr>
          <a:lstStyle/>
          <a:p>
            <a:r>
              <a:rPr lang="en-GB" dirty="0">
                <a:solidFill>
                  <a:schemeClr val="bg1"/>
                </a:solidFill>
              </a:rPr>
              <a:t>7 weeks</a:t>
            </a:r>
          </a:p>
        </p:txBody>
      </p:sp>
      <p:sp>
        <p:nvSpPr>
          <p:cNvPr id="9" name="TextBox 8">
            <a:extLst>
              <a:ext uri="{FF2B5EF4-FFF2-40B4-BE49-F238E27FC236}">
                <a16:creationId xmlns:a16="http://schemas.microsoft.com/office/drawing/2014/main" id="{99576837-3F13-4F1E-BF2E-80E5547C18F3}"/>
              </a:ext>
            </a:extLst>
          </p:cNvPr>
          <p:cNvSpPr txBox="1"/>
          <p:nvPr/>
        </p:nvSpPr>
        <p:spPr>
          <a:xfrm>
            <a:off x="7986096" y="3266735"/>
            <a:ext cx="1023724" cy="369332"/>
          </a:xfrm>
          <a:prstGeom prst="rect">
            <a:avLst/>
          </a:prstGeom>
          <a:noFill/>
        </p:spPr>
        <p:txBody>
          <a:bodyPr wrap="square" rtlCol="0">
            <a:spAutoFit/>
          </a:bodyPr>
          <a:lstStyle/>
          <a:p>
            <a:r>
              <a:rPr lang="en-GB" dirty="0">
                <a:solidFill>
                  <a:schemeClr val="bg1"/>
                </a:solidFill>
              </a:rPr>
              <a:t>9 weeks</a:t>
            </a:r>
          </a:p>
        </p:txBody>
      </p:sp>
      <p:sp>
        <p:nvSpPr>
          <p:cNvPr id="10" name="TextBox 9">
            <a:extLst>
              <a:ext uri="{FF2B5EF4-FFF2-40B4-BE49-F238E27FC236}">
                <a16:creationId xmlns:a16="http://schemas.microsoft.com/office/drawing/2014/main" id="{93E369FD-69E8-4FE2-B8C2-95EDA6EA09A7}"/>
              </a:ext>
            </a:extLst>
          </p:cNvPr>
          <p:cNvSpPr txBox="1"/>
          <p:nvPr/>
        </p:nvSpPr>
        <p:spPr>
          <a:xfrm>
            <a:off x="10880039" y="3266735"/>
            <a:ext cx="1156486" cy="369332"/>
          </a:xfrm>
          <a:prstGeom prst="rect">
            <a:avLst/>
          </a:prstGeom>
          <a:noFill/>
        </p:spPr>
        <p:txBody>
          <a:bodyPr wrap="square" rtlCol="0">
            <a:spAutoFit/>
          </a:bodyPr>
          <a:lstStyle/>
          <a:p>
            <a:r>
              <a:rPr lang="en-GB" dirty="0">
                <a:solidFill>
                  <a:schemeClr val="bg1"/>
                </a:solidFill>
              </a:rPr>
              <a:t>11 weeks</a:t>
            </a:r>
          </a:p>
        </p:txBody>
      </p:sp>
      <p:pic>
        <p:nvPicPr>
          <p:cNvPr id="4106" name="Picture 10" descr="14 weeks pregnant: fetal development - BabyCentre UK">
            <a:extLst>
              <a:ext uri="{FF2B5EF4-FFF2-40B4-BE49-F238E27FC236}">
                <a16:creationId xmlns:a16="http://schemas.microsoft.com/office/drawing/2014/main" id="{3A9D86A1-8C69-440C-A58B-5878A38F60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26" y="4028666"/>
            <a:ext cx="2741295" cy="2057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A314F54-9E52-4582-A8FC-AE5AA0531D71}"/>
              </a:ext>
            </a:extLst>
          </p:cNvPr>
          <p:cNvSpPr txBox="1"/>
          <p:nvPr/>
        </p:nvSpPr>
        <p:spPr>
          <a:xfrm>
            <a:off x="1964405" y="5716734"/>
            <a:ext cx="1156486" cy="369332"/>
          </a:xfrm>
          <a:prstGeom prst="rect">
            <a:avLst/>
          </a:prstGeom>
          <a:noFill/>
        </p:spPr>
        <p:txBody>
          <a:bodyPr wrap="square" rtlCol="0">
            <a:spAutoFit/>
          </a:bodyPr>
          <a:lstStyle/>
          <a:p>
            <a:r>
              <a:rPr lang="en-GB" dirty="0">
                <a:solidFill>
                  <a:schemeClr val="bg1"/>
                </a:solidFill>
              </a:rPr>
              <a:t>14 weeks</a:t>
            </a:r>
          </a:p>
        </p:txBody>
      </p:sp>
      <p:pic>
        <p:nvPicPr>
          <p:cNvPr id="4112" name="Picture 16" descr="24 weeks pregnant: fetal development - BabyCentre UK">
            <a:extLst>
              <a:ext uri="{FF2B5EF4-FFF2-40B4-BE49-F238E27FC236}">
                <a16:creationId xmlns:a16="http://schemas.microsoft.com/office/drawing/2014/main" id="{F6A31126-8AC3-474C-8DB2-3D2489C8EB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6782" y="4028665"/>
            <a:ext cx="2741297" cy="20574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9144231-5B37-4FB9-9F3A-A727C86972C6}"/>
              </a:ext>
            </a:extLst>
          </p:cNvPr>
          <p:cNvSpPr txBox="1"/>
          <p:nvPr/>
        </p:nvSpPr>
        <p:spPr>
          <a:xfrm>
            <a:off x="4929575" y="5716734"/>
            <a:ext cx="1156486" cy="369332"/>
          </a:xfrm>
          <a:prstGeom prst="rect">
            <a:avLst/>
          </a:prstGeom>
          <a:noFill/>
        </p:spPr>
        <p:txBody>
          <a:bodyPr wrap="square" rtlCol="0">
            <a:spAutoFit/>
          </a:bodyPr>
          <a:lstStyle/>
          <a:p>
            <a:r>
              <a:rPr lang="en-GB" dirty="0">
                <a:solidFill>
                  <a:schemeClr val="bg1"/>
                </a:solidFill>
              </a:rPr>
              <a:t>24 weeks</a:t>
            </a:r>
          </a:p>
        </p:txBody>
      </p:sp>
      <p:pic>
        <p:nvPicPr>
          <p:cNvPr id="4120" name="Picture 24" descr="27 weeks pregnant: fetal development - BabyCentre UK">
            <a:extLst>
              <a:ext uri="{FF2B5EF4-FFF2-40B4-BE49-F238E27FC236}">
                <a16:creationId xmlns:a16="http://schemas.microsoft.com/office/drawing/2014/main" id="{42D5EF54-ED6C-41ED-8F56-DD6A3BD148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0233" y="4028663"/>
            <a:ext cx="2741296" cy="20574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C3182F5-7AC9-421B-88BE-D99A3EEA3963}"/>
              </a:ext>
            </a:extLst>
          </p:cNvPr>
          <p:cNvSpPr txBox="1"/>
          <p:nvPr/>
        </p:nvSpPr>
        <p:spPr>
          <a:xfrm>
            <a:off x="7853334" y="5716732"/>
            <a:ext cx="1156486" cy="369332"/>
          </a:xfrm>
          <a:prstGeom prst="rect">
            <a:avLst/>
          </a:prstGeom>
          <a:noFill/>
        </p:spPr>
        <p:txBody>
          <a:bodyPr wrap="square" rtlCol="0">
            <a:spAutoFit/>
          </a:bodyPr>
          <a:lstStyle/>
          <a:p>
            <a:r>
              <a:rPr lang="en-GB" dirty="0">
                <a:solidFill>
                  <a:schemeClr val="bg1"/>
                </a:solidFill>
              </a:rPr>
              <a:t>27 weeks</a:t>
            </a:r>
          </a:p>
        </p:txBody>
      </p:sp>
      <p:pic>
        <p:nvPicPr>
          <p:cNvPr id="4124" name="Picture 28" descr="33 weeks pregnant: fetal development - BabyCentre UK">
            <a:extLst>
              <a:ext uri="{FF2B5EF4-FFF2-40B4-BE49-F238E27FC236}">
                <a16:creationId xmlns:a16="http://schemas.microsoft.com/office/drawing/2014/main" id="{5B96C543-98E2-450E-8520-37EF163C54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04591" y="4017553"/>
            <a:ext cx="2756099" cy="206851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862608A-1712-4B31-9B03-D80E0222FC26}"/>
              </a:ext>
            </a:extLst>
          </p:cNvPr>
          <p:cNvSpPr txBox="1"/>
          <p:nvPr/>
        </p:nvSpPr>
        <p:spPr>
          <a:xfrm>
            <a:off x="10790545" y="5716732"/>
            <a:ext cx="1156486" cy="369332"/>
          </a:xfrm>
          <a:prstGeom prst="rect">
            <a:avLst/>
          </a:prstGeom>
          <a:noFill/>
        </p:spPr>
        <p:txBody>
          <a:bodyPr wrap="square" rtlCol="0">
            <a:spAutoFit/>
          </a:bodyPr>
          <a:lstStyle/>
          <a:p>
            <a:r>
              <a:rPr lang="en-GB" dirty="0">
                <a:solidFill>
                  <a:schemeClr val="bg1"/>
                </a:solidFill>
              </a:rPr>
              <a:t>33 weeks</a:t>
            </a:r>
          </a:p>
        </p:txBody>
      </p:sp>
      <p:sp>
        <p:nvSpPr>
          <p:cNvPr id="4" name="TextBox 3">
            <a:extLst>
              <a:ext uri="{FF2B5EF4-FFF2-40B4-BE49-F238E27FC236}">
                <a16:creationId xmlns:a16="http://schemas.microsoft.com/office/drawing/2014/main" id="{3A48B91C-C7EF-42ED-906E-52C854FA30AC}"/>
              </a:ext>
            </a:extLst>
          </p:cNvPr>
          <p:cNvSpPr txBox="1"/>
          <p:nvPr/>
        </p:nvSpPr>
        <p:spPr>
          <a:xfrm>
            <a:off x="309526" y="6154460"/>
            <a:ext cx="11637505" cy="369332"/>
          </a:xfrm>
          <a:prstGeom prst="rect">
            <a:avLst/>
          </a:prstGeom>
          <a:noFill/>
        </p:spPr>
        <p:txBody>
          <a:bodyPr wrap="square" rtlCol="0">
            <a:spAutoFit/>
          </a:bodyPr>
          <a:lstStyle/>
          <a:p>
            <a:r>
              <a:rPr lang="en-GB" dirty="0">
                <a:solidFill>
                  <a:srgbClr val="006600"/>
                </a:solidFill>
              </a:rPr>
              <a:t>*At the age of 8 weeks, the embryo becomes a foetus. The foetus will be 1 inch long and weigh 1/30 of an ounce.</a:t>
            </a:r>
          </a:p>
        </p:txBody>
      </p:sp>
    </p:spTree>
    <p:extLst>
      <p:ext uri="{BB962C8B-B14F-4D97-AF65-F5344CB8AC3E}">
        <p14:creationId xmlns:p14="http://schemas.microsoft.com/office/powerpoint/2010/main" val="17486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ppt_x"/>
                                          </p:val>
                                        </p:tav>
                                        <p:tav tm="100000">
                                          <p:val>
                                            <p:strVal val="#ppt_x"/>
                                          </p:val>
                                        </p:tav>
                                      </p:tavLst>
                                    </p:anim>
                                    <p:anim calcmode="lin" valueType="num">
                                      <p:cBhvr additive="base">
                                        <p:cTn id="17"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 calcmode="lin" valueType="num">
                                      <p:cBhvr additive="base">
                                        <p:cTn id="32" dur="500" fill="hold"/>
                                        <p:tgtEl>
                                          <p:spTgt spid="4102"/>
                                        </p:tgtEl>
                                        <p:attrNameLst>
                                          <p:attrName>ppt_x</p:attrName>
                                        </p:attrNameLst>
                                      </p:cBhvr>
                                      <p:tavLst>
                                        <p:tav tm="0">
                                          <p:val>
                                            <p:strVal val="#ppt_x"/>
                                          </p:val>
                                        </p:tav>
                                        <p:tav tm="100000">
                                          <p:val>
                                            <p:strVal val="#ppt_x"/>
                                          </p:val>
                                        </p:tav>
                                      </p:tavLst>
                                    </p:anim>
                                    <p:anim calcmode="lin" valueType="num">
                                      <p:cBhvr additive="base">
                                        <p:cTn id="33" dur="500" fill="hold"/>
                                        <p:tgtEl>
                                          <p:spTgt spid="410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 calcmode="lin" valueType="num">
                                      <p:cBhvr additive="base">
                                        <p:cTn id="42" dur="500" fill="hold"/>
                                        <p:tgtEl>
                                          <p:spTgt spid="4104"/>
                                        </p:tgtEl>
                                        <p:attrNameLst>
                                          <p:attrName>ppt_x</p:attrName>
                                        </p:attrNameLst>
                                      </p:cBhvr>
                                      <p:tavLst>
                                        <p:tav tm="0">
                                          <p:val>
                                            <p:strVal val="#ppt_x"/>
                                          </p:val>
                                        </p:tav>
                                        <p:tav tm="100000">
                                          <p:val>
                                            <p:strVal val="#ppt_x"/>
                                          </p:val>
                                        </p:tav>
                                      </p:tavLst>
                                    </p:anim>
                                    <p:anim calcmode="lin" valueType="num">
                                      <p:cBhvr additive="base">
                                        <p:cTn id="43" dur="500" fill="hold"/>
                                        <p:tgtEl>
                                          <p:spTgt spid="410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106"/>
                                        </p:tgtEl>
                                        <p:attrNameLst>
                                          <p:attrName>style.visibility</p:attrName>
                                        </p:attrNameLst>
                                      </p:cBhvr>
                                      <p:to>
                                        <p:strVal val="visible"/>
                                      </p:to>
                                    </p:set>
                                    <p:anim calcmode="lin" valueType="num">
                                      <p:cBhvr additive="base">
                                        <p:cTn id="52" dur="500" fill="hold"/>
                                        <p:tgtEl>
                                          <p:spTgt spid="4106"/>
                                        </p:tgtEl>
                                        <p:attrNameLst>
                                          <p:attrName>ppt_x</p:attrName>
                                        </p:attrNameLst>
                                      </p:cBhvr>
                                      <p:tavLst>
                                        <p:tav tm="0">
                                          <p:val>
                                            <p:strVal val="#ppt_x"/>
                                          </p:val>
                                        </p:tav>
                                        <p:tav tm="100000">
                                          <p:val>
                                            <p:strVal val="#ppt_x"/>
                                          </p:val>
                                        </p:tav>
                                      </p:tavLst>
                                    </p:anim>
                                    <p:anim calcmode="lin" valueType="num">
                                      <p:cBhvr additive="base">
                                        <p:cTn id="53" dur="500" fill="hold"/>
                                        <p:tgtEl>
                                          <p:spTgt spid="410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112"/>
                                        </p:tgtEl>
                                        <p:attrNameLst>
                                          <p:attrName>style.visibility</p:attrName>
                                        </p:attrNameLst>
                                      </p:cBhvr>
                                      <p:to>
                                        <p:strVal val="visible"/>
                                      </p:to>
                                    </p:set>
                                    <p:anim calcmode="lin" valueType="num">
                                      <p:cBhvr additive="base">
                                        <p:cTn id="66" dur="500" fill="hold"/>
                                        <p:tgtEl>
                                          <p:spTgt spid="4112"/>
                                        </p:tgtEl>
                                        <p:attrNameLst>
                                          <p:attrName>ppt_x</p:attrName>
                                        </p:attrNameLst>
                                      </p:cBhvr>
                                      <p:tavLst>
                                        <p:tav tm="0">
                                          <p:val>
                                            <p:strVal val="#ppt_x"/>
                                          </p:val>
                                        </p:tav>
                                        <p:tav tm="100000">
                                          <p:val>
                                            <p:strVal val="#ppt_x"/>
                                          </p:val>
                                        </p:tav>
                                      </p:tavLst>
                                    </p:anim>
                                    <p:anim calcmode="lin" valueType="num">
                                      <p:cBhvr additive="base">
                                        <p:cTn id="67"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120"/>
                                        </p:tgtEl>
                                        <p:attrNameLst>
                                          <p:attrName>style.visibility</p:attrName>
                                        </p:attrNameLst>
                                      </p:cBhvr>
                                      <p:to>
                                        <p:strVal val="visible"/>
                                      </p:to>
                                    </p:set>
                                    <p:anim calcmode="lin" valueType="num">
                                      <p:cBhvr additive="base">
                                        <p:cTn id="76" dur="500" fill="hold"/>
                                        <p:tgtEl>
                                          <p:spTgt spid="4120"/>
                                        </p:tgtEl>
                                        <p:attrNameLst>
                                          <p:attrName>ppt_x</p:attrName>
                                        </p:attrNameLst>
                                      </p:cBhvr>
                                      <p:tavLst>
                                        <p:tav tm="0">
                                          <p:val>
                                            <p:strVal val="#ppt_x"/>
                                          </p:val>
                                        </p:tav>
                                        <p:tav tm="100000">
                                          <p:val>
                                            <p:strVal val="#ppt_x"/>
                                          </p:val>
                                        </p:tav>
                                      </p:tavLst>
                                    </p:anim>
                                    <p:anim calcmode="lin" valueType="num">
                                      <p:cBhvr additive="base">
                                        <p:cTn id="77" dur="500" fill="hold"/>
                                        <p:tgtEl>
                                          <p:spTgt spid="4120"/>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4124"/>
                                        </p:tgtEl>
                                        <p:attrNameLst>
                                          <p:attrName>style.visibility</p:attrName>
                                        </p:attrNameLst>
                                      </p:cBhvr>
                                      <p:to>
                                        <p:strVal val="visible"/>
                                      </p:to>
                                    </p:set>
                                    <p:anim calcmode="lin" valueType="num">
                                      <p:cBhvr additive="base">
                                        <p:cTn id="86" dur="500" fill="hold"/>
                                        <p:tgtEl>
                                          <p:spTgt spid="4124"/>
                                        </p:tgtEl>
                                        <p:attrNameLst>
                                          <p:attrName>ppt_x</p:attrName>
                                        </p:attrNameLst>
                                      </p:cBhvr>
                                      <p:tavLst>
                                        <p:tav tm="0">
                                          <p:val>
                                            <p:strVal val="#ppt_x"/>
                                          </p:val>
                                        </p:tav>
                                        <p:tav tm="100000">
                                          <p:val>
                                            <p:strVal val="#ppt_x"/>
                                          </p:val>
                                        </p:tav>
                                      </p:tavLst>
                                    </p:anim>
                                    <p:anim calcmode="lin" valueType="num">
                                      <p:cBhvr additive="base">
                                        <p:cTn id="87"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ppt_x"/>
                                          </p:val>
                                        </p:tav>
                                        <p:tav tm="100000">
                                          <p:val>
                                            <p:strVal val="#ppt_x"/>
                                          </p:val>
                                        </p:tav>
                                      </p:tavLst>
                                    </p:anim>
                                    <p:anim calcmode="lin" valueType="num">
                                      <p:cBhvr additive="base">
                                        <p:cTn id="9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P spid="10" grpId="0"/>
      <p:bldP spid="12" grpId="0"/>
      <p:bldP spid="16" grpId="0"/>
      <p:bldP spid="21" grpId="0"/>
      <p:bldP spid="24"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Development of the embryo and foetus</a:t>
            </a:r>
          </a:p>
        </p:txBody>
      </p:sp>
      <p:sp>
        <p:nvSpPr>
          <p:cNvPr id="3" name="Content Placeholder 2"/>
          <p:cNvSpPr>
            <a:spLocks noGrp="1"/>
          </p:cNvSpPr>
          <p:nvPr>
            <p:ph idx="1"/>
          </p:nvPr>
        </p:nvSpPr>
        <p:spPr>
          <a:xfrm>
            <a:off x="1143000" y="1789471"/>
            <a:ext cx="9872871" cy="737419"/>
          </a:xfrm>
        </p:spPr>
        <p:txBody>
          <a:bodyPr>
            <a:normAutofit/>
          </a:bodyPr>
          <a:lstStyle/>
          <a:p>
            <a:pPr marL="45720" indent="0">
              <a:buNone/>
            </a:pPr>
            <a:r>
              <a:rPr lang="en-GB" dirty="0"/>
              <a:t>The outer cells of the embryo link with the mother’s blood supply through the umbilical cord, amnion and placenta. </a:t>
            </a:r>
          </a:p>
          <a:p>
            <a:pPr marL="45720" indent="0">
              <a:buNone/>
            </a:pPr>
            <a:endParaRPr lang="en-GB" dirty="0"/>
          </a:p>
        </p:txBody>
      </p:sp>
      <p:sp>
        <p:nvSpPr>
          <p:cNvPr id="4" name="Rectangle 3"/>
          <p:cNvSpPr/>
          <p:nvPr/>
        </p:nvSpPr>
        <p:spPr>
          <a:xfrm>
            <a:off x="572733" y="2851354"/>
            <a:ext cx="4018932" cy="3352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GB" sz="2000" b="1" dirty="0">
                <a:solidFill>
                  <a:srgbClr val="006600"/>
                </a:solidFill>
              </a:rPr>
              <a:t>Amniotic fluid</a:t>
            </a:r>
          </a:p>
          <a:p>
            <a:pPr marL="45720" indent="0" algn="ctr">
              <a:buNone/>
            </a:pPr>
            <a:endParaRPr lang="en-GB" sz="1200" b="1" u="sng" dirty="0">
              <a:solidFill>
                <a:srgbClr val="006600"/>
              </a:solidFill>
            </a:endParaRPr>
          </a:p>
          <a:p>
            <a:pPr marL="45720" indent="0">
              <a:buNone/>
            </a:pPr>
            <a:r>
              <a:rPr lang="en-GB" dirty="0">
                <a:solidFill>
                  <a:srgbClr val="006600"/>
                </a:solidFill>
              </a:rPr>
              <a:t>This is the protective liquid contained in the amniotic sac. It provides a cushion for the foetus, helping to keep it safe from bumps and injury. It also contains nutrients, hormones and antibodies. At first, the fluid consists of water from the mother’s body. As the foetus grows, it is also made up of the baby’s urine.</a:t>
            </a:r>
          </a:p>
        </p:txBody>
      </p:sp>
      <p:sp>
        <p:nvSpPr>
          <p:cNvPr id="5" name="Rectangle 4"/>
          <p:cNvSpPr/>
          <p:nvPr/>
        </p:nvSpPr>
        <p:spPr>
          <a:xfrm>
            <a:off x="4735071" y="2851354"/>
            <a:ext cx="3348472" cy="29890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GB" sz="2000" b="1" dirty="0">
                <a:solidFill>
                  <a:srgbClr val="006600"/>
                </a:solidFill>
              </a:rPr>
              <a:t>Umbilical cord</a:t>
            </a:r>
          </a:p>
          <a:p>
            <a:pPr marL="45720" indent="0" algn="ctr">
              <a:buNone/>
            </a:pPr>
            <a:endParaRPr lang="en-GB" sz="1200" b="1" u="sng" dirty="0">
              <a:solidFill>
                <a:srgbClr val="006600"/>
              </a:solidFill>
            </a:endParaRPr>
          </a:p>
          <a:p>
            <a:pPr marL="45720" indent="0">
              <a:buNone/>
            </a:pPr>
            <a:r>
              <a:rPr lang="en-GB" dirty="0">
                <a:solidFill>
                  <a:srgbClr val="006600"/>
                </a:solidFill>
              </a:rPr>
              <a:t>This is a tube that connects the foetus to the mother during pregnancy. It has a vein that takes food and oxygen from the placenta to the baby, and two arteries that carry waste from the baby to the placenta.</a:t>
            </a:r>
          </a:p>
        </p:txBody>
      </p:sp>
      <p:sp>
        <p:nvSpPr>
          <p:cNvPr id="6" name="Rectangle 5"/>
          <p:cNvSpPr/>
          <p:nvPr/>
        </p:nvSpPr>
        <p:spPr>
          <a:xfrm>
            <a:off x="8226949" y="2851354"/>
            <a:ext cx="3382299" cy="29890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GB" sz="2000" b="1" dirty="0">
                <a:solidFill>
                  <a:srgbClr val="006600"/>
                </a:solidFill>
              </a:rPr>
              <a:t>Placenta</a:t>
            </a:r>
          </a:p>
          <a:p>
            <a:pPr marL="45720" indent="0" algn="ctr">
              <a:buNone/>
            </a:pPr>
            <a:r>
              <a:rPr lang="en-GB" b="1" dirty="0">
                <a:solidFill>
                  <a:srgbClr val="006600"/>
                </a:solidFill>
              </a:rPr>
              <a:t> </a:t>
            </a:r>
          </a:p>
          <a:p>
            <a:pPr marL="45720" indent="0">
              <a:buNone/>
            </a:pPr>
            <a:r>
              <a:rPr lang="en-GB" dirty="0">
                <a:solidFill>
                  <a:srgbClr val="006600"/>
                </a:solidFill>
              </a:rPr>
              <a:t>This is an organ that develops in the uterus during pregnancy. The placenta supplies oxygen and nutrients to the baby and removes waste products from the baby, through the umbilical cord.</a:t>
            </a:r>
          </a:p>
        </p:txBody>
      </p:sp>
    </p:spTree>
    <p:extLst>
      <p:ext uri="{BB962C8B-B14F-4D97-AF65-F5344CB8AC3E}">
        <p14:creationId xmlns:p14="http://schemas.microsoft.com/office/powerpoint/2010/main" val="2488666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2464-0266-46C4-AF35-AB0756B0A53D}"/>
              </a:ext>
            </a:extLst>
          </p:cNvPr>
          <p:cNvSpPr>
            <a:spLocks noGrp="1"/>
          </p:cNvSpPr>
          <p:nvPr>
            <p:ph type="title"/>
          </p:nvPr>
        </p:nvSpPr>
        <p:spPr>
          <a:xfrm>
            <a:off x="726799" y="609599"/>
            <a:ext cx="4401792" cy="5880050"/>
          </a:xfrm>
        </p:spPr>
        <p:txBody>
          <a:bodyPr>
            <a:normAutofit/>
          </a:bodyPr>
          <a:lstStyle/>
          <a:p>
            <a:r>
              <a:rPr lang="en-GB" sz="3200" b="1" dirty="0">
                <a:solidFill>
                  <a:srgbClr val="006600"/>
                </a:solidFill>
              </a:rPr>
              <a:t>	</a:t>
            </a:r>
            <a:r>
              <a:rPr lang="en-GB" sz="3200" b="1" u="sng" dirty="0">
                <a:solidFill>
                  <a:srgbClr val="006600"/>
                </a:solidFill>
              </a:rPr>
              <a:t>TASK:</a:t>
            </a:r>
            <a:r>
              <a:rPr lang="en-GB" sz="3200" b="1" dirty="0">
                <a:solidFill>
                  <a:srgbClr val="006600"/>
                </a:solidFill>
              </a:rPr>
              <a:t> </a:t>
            </a:r>
            <a:br>
              <a:rPr lang="en-GB" sz="3200" b="1" dirty="0">
                <a:solidFill>
                  <a:srgbClr val="006600"/>
                </a:solidFill>
              </a:rPr>
            </a:br>
            <a:br>
              <a:rPr lang="en-GB" sz="3200" b="1" dirty="0">
                <a:solidFill>
                  <a:srgbClr val="006600"/>
                </a:solidFill>
              </a:rPr>
            </a:br>
            <a:r>
              <a:rPr lang="en-GB" sz="3200" dirty="0"/>
              <a:t>Create a timeline to show the development of an embryo to a foetus.</a:t>
            </a:r>
            <a:br>
              <a:rPr lang="en-GB" sz="3200" dirty="0"/>
            </a:br>
            <a:br>
              <a:rPr lang="en-GB" sz="3200" dirty="0"/>
            </a:br>
            <a:r>
              <a:rPr lang="en-GB" sz="3200" dirty="0"/>
              <a:t>Include images and the key features at each stage </a:t>
            </a:r>
            <a:r>
              <a:rPr lang="en-GB" sz="3200" i="1" dirty="0"/>
              <a:t>e.g. grows limbs, ears formed etc.</a:t>
            </a:r>
            <a:endParaRPr lang="en-GB" sz="3200" dirty="0"/>
          </a:p>
        </p:txBody>
      </p:sp>
      <p:pic>
        <p:nvPicPr>
          <p:cNvPr id="5122" name="Picture 2" descr="Stages Human Embryonic Development Stock Illustration - Illustration of  medical, vagina: 199898986">
            <a:extLst>
              <a:ext uri="{FF2B5EF4-FFF2-40B4-BE49-F238E27FC236}">
                <a16:creationId xmlns:a16="http://schemas.microsoft.com/office/drawing/2014/main" id="{6A061C4B-7E12-4433-9440-FDC9273D83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60"/>
          <a:stretch/>
        </p:blipFill>
        <p:spPr bwMode="auto">
          <a:xfrm>
            <a:off x="5128591" y="344079"/>
            <a:ext cx="6482383" cy="6121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otes Symbol Stock Illustrations – 42,139 Notes Symbol Stock Illustrations,  Vectors &amp;amp; Clipart - Dreamstime">
            <a:extLst>
              <a:ext uri="{FF2B5EF4-FFF2-40B4-BE49-F238E27FC236}">
                <a16:creationId xmlns:a16="http://schemas.microsoft.com/office/drawing/2014/main" id="{0E844E96-A2A2-4B46-AE22-0AEA8A6905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53" t="27572" r="1407" b="32375"/>
          <a:stretch/>
        </p:blipFill>
        <p:spPr bwMode="auto">
          <a:xfrm>
            <a:off x="879590" y="821635"/>
            <a:ext cx="896983" cy="863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75862D-8D4C-48C5-8366-3EF7DFACE0E6}"/>
              </a:ext>
            </a:extLst>
          </p:cNvPr>
          <p:cNvSpPr txBox="1"/>
          <p:nvPr/>
        </p:nvSpPr>
        <p:spPr>
          <a:xfrm>
            <a:off x="1328081" y="6081632"/>
            <a:ext cx="5759749" cy="369378"/>
          </a:xfrm>
          <a:prstGeom prst="rect">
            <a:avLst/>
          </a:prstGeom>
          <a:noFill/>
        </p:spPr>
        <p:txBody>
          <a:bodyPr wrap="square" rtlCol="0">
            <a:spAutoFit/>
          </a:bodyPr>
          <a:lstStyle/>
          <a:p>
            <a:r>
              <a:rPr lang="en-GB" sz="1800" i="1" dirty="0">
                <a:hlinkClick r:id="rId4"/>
              </a:rPr>
              <a:t>https://www.youtube.com/watch?v=EhUOkTPW7L0</a:t>
            </a:r>
            <a:endParaRPr lang="en-GB" dirty="0"/>
          </a:p>
        </p:txBody>
      </p:sp>
      <p:pic>
        <p:nvPicPr>
          <p:cNvPr id="7" name="Picture 2" descr="Youtube Play Button Transparent - Youtube Logo 100x100 Png PNG Image |  Transparent PNG Free Download on SeekPNG">
            <a:extLst>
              <a:ext uri="{FF2B5EF4-FFF2-40B4-BE49-F238E27FC236}">
                <a16:creationId xmlns:a16="http://schemas.microsoft.com/office/drawing/2014/main" id="{5A67ED07-6F95-489A-86FF-19BADCB6AC00}"/>
              </a:ext>
            </a:extLst>
          </p:cNvPr>
          <p:cNvPicPr>
            <a:picLocks noChangeAspect="1" noChangeArrowheads="1"/>
          </p:cNvPicPr>
          <p:nvPr/>
        </p:nvPicPr>
        <p:blipFill rotWithShape="1">
          <a:blip r:embed="rId5" cstate="print">
            <a:clrChange>
              <a:clrFrom>
                <a:srgbClr val="F7F5F6"/>
              </a:clrFrom>
              <a:clrTo>
                <a:srgbClr val="F7F5F6">
                  <a:alpha val="0"/>
                </a:srgbClr>
              </a:clrTo>
            </a:clrChange>
            <a:extLst>
              <a:ext uri="{28A0092B-C50C-407E-A947-70E740481C1C}">
                <a14:useLocalDpi xmlns:a14="http://schemas.microsoft.com/office/drawing/2010/main" val="0"/>
              </a:ext>
            </a:extLst>
          </a:blip>
          <a:srcRect l="26754" t="11582" r="26416" b="10600"/>
          <a:stretch/>
        </p:blipFill>
        <p:spPr bwMode="auto">
          <a:xfrm>
            <a:off x="830107" y="6069496"/>
            <a:ext cx="497974" cy="35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A345-C6C3-4DCF-A5FD-C5A3580467EB}"/>
              </a:ext>
            </a:extLst>
          </p:cNvPr>
          <p:cNvSpPr>
            <a:spLocks noGrp="1"/>
          </p:cNvSpPr>
          <p:nvPr>
            <p:ph type="title"/>
          </p:nvPr>
        </p:nvSpPr>
        <p:spPr>
          <a:xfrm>
            <a:off x="700377" y="439309"/>
            <a:ext cx="9875520" cy="1356360"/>
          </a:xfrm>
        </p:spPr>
        <p:txBody>
          <a:bodyPr/>
          <a:lstStyle/>
          <a:p>
            <a:r>
              <a:rPr lang="en-GB" b="1" dirty="0"/>
              <a:t>Multiple pregnancies</a:t>
            </a:r>
          </a:p>
        </p:txBody>
      </p:sp>
      <p:sp>
        <p:nvSpPr>
          <p:cNvPr id="3" name="Content Placeholder 2">
            <a:extLst>
              <a:ext uri="{FF2B5EF4-FFF2-40B4-BE49-F238E27FC236}">
                <a16:creationId xmlns:a16="http://schemas.microsoft.com/office/drawing/2014/main" id="{ADA560D8-F43F-4305-8F4D-FB488C70C82D}"/>
              </a:ext>
            </a:extLst>
          </p:cNvPr>
          <p:cNvSpPr>
            <a:spLocks noGrp="1"/>
          </p:cNvSpPr>
          <p:nvPr>
            <p:ph idx="1"/>
          </p:nvPr>
        </p:nvSpPr>
        <p:spPr>
          <a:xfrm>
            <a:off x="5921733" y="1368287"/>
            <a:ext cx="5991971" cy="5145157"/>
          </a:xfrm>
        </p:spPr>
        <p:txBody>
          <a:bodyPr>
            <a:normAutofit fontScale="92500"/>
          </a:bodyPr>
          <a:lstStyle/>
          <a:p>
            <a:pPr>
              <a:buClr>
                <a:srgbClr val="006600"/>
              </a:buClr>
              <a:buSzPct val="100000"/>
              <a:buFont typeface="Wingdings" panose="05000000000000000000" pitchFamily="2" charset="2"/>
              <a:buChar char="Ø"/>
            </a:pPr>
            <a:r>
              <a:rPr lang="en-GB" dirty="0"/>
              <a:t> A multiple pregnancy is where more than one baby grows in the uterus at a time e.g. twins.</a:t>
            </a:r>
          </a:p>
          <a:p>
            <a:pPr marL="45720" indent="0">
              <a:buNone/>
            </a:pPr>
            <a:endParaRPr lang="en-GB" dirty="0"/>
          </a:p>
          <a:p>
            <a:pPr>
              <a:buClr>
                <a:srgbClr val="006600"/>
              </a:buClr>
              <a:buSzPct val="100000"/>
              <a:buFont typeface="Arial" panose="020B0604020202020204" pitchFamily="34" charset="0"/>
              <a:buChar char="•"/>
            </a:pPr>
            <a:r>
              <a:rPr lang="en-GB" dirty="0"/>
              <a:t>Identical twins (monozygotic): this is where one zygote splits to form two separate embryos. Both embryos share once placenta. </a:t>
            </a:r>
          </a:p>
          <a:p>
            <a:pPr>
              <a:buClr>
                <a:srgbClr val="006600"/>
              </a:buClr>
              <a:buSzPct val="100000"/>
              <a:buFont typeface="Arial" panose="020B0604020202020204" pitchFamily="34" charset="0"/>
              <a:buChar char="•"/>
            </a:pPr>
            <a:endParaRPr lang="en-GB" dirty="0"/>
          </a:p>
          <a:p>
            <a:pPr>
              <a:buClr>
                <a:srgbClr val="006600"/>
              </a:buClr>
              <a:buSzPct val="100000"/>
              <a:buFont typeface="Arial" panose="020B0604020202020204" pitchFamily="34" charset="0"/>
              <a:buChar char="•"/>
            </a:pPr>
            <a:r>
              <a:rPr lang="en-GB" dirty="0"/>
              <a:t>Non-identical twins (dizygotic or fraternal): this is where two eggs are released during ovulation and both eggs become fertilised by a separate sperm. Both embryos have their own placenta.</a:t>
            </a:r>
          </a:p>
          <a:p>
            <a:pPr>
              <a:buClr>
                <a:srgbClr val="006600"/>
              </a:buClr>
              <a:buFont typeface="Wingdings" panose="05000000000000000000" pitchFamily="2" charset="2"/>
              <a:buChar char="à"/>
            </a:pPr>
            <a:r>
              <a:rPr lang="en-GB" dirty="0">
                <a:sym typeface="Wingdings" panose="05000000000000000000" pitchFamily="2" charset="2"/>
              </a:rPr>
              <a:t>In rare cases, twins can have the same mother and different fathers.</a:t>
            </a:r>
          </a:p>
          <a:p>
            <a:pPr>
              <a:buFont typeface="Wingdings" panose="05000000000000000000" pitchFamily="2" charset="2"/>
              <a:buChar char="à"/>
            </a:pPr>
            <a:endParaRPr lang="en-GB" dirty="0">
              <a:sym typeface="Wingdings" panose="05000000000000000000" pitchFamily="2" charset="2"/>
            </a:endParaRPr>
          </a:p>
        </p:txBody>
      </p:sp>
      <p:pic>
        <p:nvPicPr>
          <p:cNvPr id="6" name="Picture 4" descr="Identical vs. Fraternal Twins | Washington State Twin Registry">
            <a:extLst>
              <a:ext uri="{FF2B5EF4-FFF2-40B4-BE49-F238E27FC236}">
                <a16:creationId xmlns:a16="http://schemas.microsoft.com/office/drawing/2014/main" id="{9B2C3B38-7F94-480E-A77A-055D9EFA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77" y="2181640"/>
            <a:ext cx="4691270" cy="322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CFFAB-8578-4FDA-A498-48CC997025F1}"/>
              </a:ext>
            </a:extLst>
          </p:cNvPr>
          <p:cNvPicPr>
            <a:picLocks noChangeAspect="1"/>
          </p:cNvPicPr>
          <p:nvPr/>
        </p:nvPicPr>
        <p:blipFill>
          <a:blip r:embed="rId2"/>
          <a:stretch>
            <a:fillRect/>
          </a:stretch>
        </p:blipFill>
        <p:spPr>
          <a:xfrm>
            <a:off x="739268" y="1028700"/>
            <a:ext cx="5019675" cy="4800600"/>
          </a:xfrm>
          <a:prstGeom prst="rect">
            <a:avLst/>
          </a:prstGeom>
        </p:spPr>
      </p:pic>
      <p:pic>
        <p:nvPicPr>
          <p:cNvPr id="6" name="Picture 5">
            <a:extLst>
              <a:ext uri="{FF2B5EF4-FFF2-40B4-BE49-F238E27FC236}">
                <a16:creationId xmlns:a16="http://schemas.microsoft.com/office/drawing/2014/main" id="{C2E111DF-2A16-4CFE-A4E3-AFBE165CD717}"/>
              </a:ext>
            </a:extLst>
          </p:cNvPr>
          <p:cNvPicPr>
            <a:picLocks noChangeAspect="1"/>
          </p:cNvPicPr>
          <p:nvPr/>
        </p:nvPicPr>
        <p:blipFill>
          <a:blip r:embed="rId2"/>
          <a:stretch>
            <a:fillRect/>
          </a:stretch>
        </p:blipFill>
        <p:spPr>
          <a:xfrm>
            <a:off x="6433059" y="1028700"/>
            <a:ext cx="5019675" cy="4800600"/>
          </a:xfrm>
          <a:prstGeom prst="rect">
            <a:avLst/>
          </a:prstGeom>
        </p:spPr>
      </p:pic>
      <p:cxnSp>
        <p:nvCxnSpPr>
          <p:cNvPr id="8" name="Straight Connector 7">
            <a:extLst>
              <a:ext uri="{FF2B5EF4-FFF2-40B4-BE49-F238E27FC236}">
                <a16:creationId xmlns:a16="http://schemas.microsoft.com/office/drawing/2014/main" id="{E2C8BF76-5E4E-4B2A-896B-042C2B3A5333}"/>
              </a:ext>
            </a:extLst>
          </p:cNvPr>
          <p:cNvCxnSpPr/>
          <p:nvPr/>
        </p:nvCxnSpPr>
        <p:spPr>
          <a:xfrm>
            <a:off x="59011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F10750-7547-43D2-B603-96A8B003A113}"/>
              </a:ext>
            </a:extLst>
          </p:cNvPr>
          <p:cNvSpPr txBox="1"/>
          <p:nvPr/>
        </p:nvSpPr>
        <p:spPr>
          <a:xfrm>
            <a:off x="1084081" y="282805"/>
            <a:ext cx="4138367" cy="369332"/>
          </a:xfrm>
          <a:prstGeom prst="rect">
            <a:avLst/>
          </a:prstGeom>
          <a:noFill/>
        </p:spPr>
        <p:txBody>
          <a:bodyPr wrap="square" rtlCol="0">
            <a:spAutoFit/>
          </a:bodyPr>
          <a:lstStyle/>
          <a:p>
            <a:pPr algn="ctr"/>
            <a:r>
              <a:rPr lang="en-GB" dirty="0"/>
              <a:t>Drinking Alcohol</a:t>
            </a:r>
          </a:p>
        </p:txBody>
      </p:sp>
      <p:sp>
        <p:nvSpPr>
          <p:cNvPr id="10" name="TextBox 9">
            <a:extLst>
              <a:ext uri="{FF2B5EF4-FFF2-40B4-BE49-F238E27FC236}">
                <a16:creationId xmlns:a16="http://schemas.microsoft.com/office/drawing/2014/main" id="{27561C01-2766-4670-B470-7AC9C7D98F0C}"/>
              </a:ext>
            </a:extLst>
          </p:cNvPr>
          <p:cNvSpPr txBox="1"/>
          <p:nvPr/>
        </p:nvSpPr>
        <p:spPr>
          <a:xfrm>
            <a:off x="6873712" y="282805"/>
            <a:ext cx="4138367" cy="369332"/>
          </a:xfrm>
          <a:prstGeom prst="rect">
            <a:avLst/>
          </a:prstGeom>
          <a:noFill/>
        </p:spPr>
        <p:txBody>
          <a:bodyPr wrap="square" rtlCol="0">
            <a:spAutoFit/>
          </a:bodyPr>
          <a:lstStyle/>
          <a:p>
            <a:pPr algn="ctr"/>
            <a:r>
              <a:rPr lang="en-GB" dirty="0"/>
              <a:t>Taking Recreational Drugs</a:t>
            </a:r>
          </a:p>
        </p:txBody>
      </p:sp>
    </p:spTree>
    <p:extLst>
      <p:ext uri="{BB962C8B-B14F-4D97-AF65-F5344CB8AC3E}">
        <p14:creationId xmlns:p14="http://schemas.microsoft.com/office/powerpoint/2010/main" val="1796051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8FA5-2D4A-4861-8ECE-07FD438F0CEF}"/>
              </a:ext>
            </a:extLst>
          </p:cNvPr>
          <p:cNvSpPr>
            <a:spLocks noGrp="1"/>
          </p:cNvSpPr>
          <p:nvPr>
            <p:ph type="title"/>
          </p:nvPr>
        </p:nvSpPr>
        <p:spPr>
          <a:xfrm>
            <a:off x="1035740" y="503582"/>
            <a:ext cx="9875520" cy="1356360"/>
          </a:xfrm>
        </p:spPr>
        <p:txBody>
          <a:bodyPr/>
          <a:lstStyle/>
          <a:p>
            <a:r>
              <a:rPr lang="en-GB" b="1" dirty="0"/>
              <a:t>Multiple pregnancies</a:t>
            </a:r>
            <a:endParaRPr lang="en-GB" dirty="0"/>
          </a:p>
        </p:txBody>
      </p:sp>
      <p:sp>
        <p:nvSpPr>
          <p:cNvPr id="3" name="Content Placeholder 2">
            <a:extLst>
              <a:ext uri="{FF2B5EF4-FFF2-40B4-BE49-F238E27FC236}">
                <a16:creationId xmlns:a16="http://schemas.microsoft.com/office/drawing/2014/main" id="{73B216A5-1439-4DBE-80D0-68F8ED74BCEF}"/>
              </a:ext>
            </a:extLst>
          </p:cNvPr>
          <p:cNvSpPr>
            <a:spLocks noGrp="1"/>
          </p:cNvSpPr>
          <p:nvPr>
            <p:ph idx="1"/>
          </p:nvPr>
        </p:nvSpPr>
        <p:spPr>
          <a:xfrm>
            <a:off x="6520070" y="2001078"/>
            <a:ext cx="5141843" cy="4094922"/>
          </a:xfrm>
        </p:spPr>
        <p:txBody>
          <a:bodyPr>
            <a:normAutofit lnSpcReduction="10000"/>
          </a:bodyPr>
          <a:lstStyle/>
          <a:p>
            <a:pPr>
              <a:buClr>
                <a:srgbClr val="006600"/>
              </a:buClr>
              <a:buSzPct val="100000"/>
            </a:pPr>
            <a:r>
              <a:rPr lang="en-GB" dirty="0">
                <a:sym typeface="Wingdings" panose="05000000000000000000" pitchFamily="2" charset="2"/>
              </a:rPr>
              <a:t>Semi-identical twins: this is where one egg becomes fertilised by two separate sperm. T</a:t>
            </a:r>
            <a:r>
              <a:rPr lang="en-GB" b="0" i="0" dirty="0">
                <a:effectLst/>
              </a:rPr>
              <a:t>he mother’s DNA is identical in both babies but the father’s DNA varies in each twin. </a:t>
            </a:r>
          </a:p>
          <a:p>
            <a:pPr>
              <a:buClr>
                <a:srgbClr val="006600"/>
              </a:buClr>
              <a:buSzPct val="100000"/>
            </a:pPr>
            <a:r>
              <a:rPr lang="en-GB" b="0" i="0" dirty="0">
                <a:effectLst/>
              </a:rPr>
              <a:t>They may share a placenta but it is particularly obvious that they are not identical twins when the babies are of two different genders (one male, one female).</a:t>
            </a:r>
            <a:endParaRPr lang="en-GB" dirty="0"/>
          </a:p>
          <a:p>
            <a:pPr>
              <a:buClr>
                <a:srgbClr val="006600"/>
              </a:buClr>
              <a:buSzPct val="100000"/>
            </a:pPr>
            <a:r>
              <a:rPr lang="en-GB" dirty="0">
                <a:hlinkClick r:id="rId2"/>
              </a:rPr>
              <a:t>https://www.reuters.com/article/us-health-reproduction-mosaic-twins-idUSKCN1QG2YH</a:t>
            </a:r>
            <a:endParaRPr lang="en-GB" dirty="0"/>
          </a:p>
          <a:p>
            <a:pPr marL="45720" indent="0">
              <a:buClr>
                <a:srgbClr val="006600"/>
              </a:buClr>
              <a:buSzPct val="100000"/>
              <a:buNone/>
            </a:pPr>
            <a:endParaRPr lang="en-GB" dirty="0"/>
          </a:p>
        </p:txBody>
      </p:sp>
      <p:pic>
        <p:nvPicPr>
          <p:cNvPr id="2050" name="Picture 2" descr="Understanding Genetics">
            <a:extLst>
              <a:ext uri="{FF2B5EF4-FFF2-40B4-BE49-F238E27FC236}">
                <a16:creationId xmlns:a16="http://schemas.microsoft.com/office/drawing/2014/main" id="{95BA90C5-FFB0-4E3B-875F-8E0F465DE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740" y="2385816"/>
            <a:ext cx="4495800" cy="31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A696-5EAA-4CA8-8D51-B4D4ABD33A3D}"/>
              </a:ext>
            </a:extLst>
          </p:cNvPr>
          <p:cNvSpPr>
            <a:spLocks noGrp="1"/>
          </p:cNvSpPr>
          <p:nvPr>
            <p:ph type="title"/>
          </p:nvPr>
        </p:nvSpPr>
        <p:spPr>
          <a:xfrm>
            <a:off x="851866" y="637760"/>
            <a:ext cx="10488267" cy="5582479"/>
          </a:xfrm>
        </p:spPr>
        <p:txBody>
          <a:bodyPr>
            <a:normAutofit/>
          </a:bodyPr>
          <a:lstStyle/>
          <a:p>
            <a:pPr>
              <a:buClr>
                <a:srgbClr val="006600"/>
              </a:buClr>
            </a:pPr>
            <a:r>
              <a:rPr lang="en-GB" sz="4400" b="1" dirty="0"/>
              <a:t>	</a:t>
            </a:r>
            <a:r>
              <a:rPr lang="en-GB" b="1" dirty="0"/>
              <a:t> </a:t>
            </a:r>
            <a:r>
              <a:rPr lang="en-GB" sz="4400" b="1" u="sng" dirty="0">
                <a:solidFill>
                  <a:srgbClr val="006600"/>
                </a:solidFill>
              </a:rPr>
              <a:t>TASK:</a:t>
            </a:r>
            <a:r>
              <a:rPr lang="en-GB" sz="4400" b="1" dirty="0">
                <a:solidFill>
                  <a:srgbClr val="006600"/>
                </a:solidFill>
              </a:rPr>
              <a:t> </a:t>
            </a:r>
            <a:r>
              <a:rPr lang="en-GB" dirty="0"/>
              <a:t>Explain how the cycle of 	reproduction takes place to a couple 	wanting to try for a baby.</a:t>
            </a:r>
            <a:br>
              <a:rPr lang="en-GB" dirty="0"/>
            </a:br>
            <a:br>
              <a:rPr lang="en-GB" sz="2400" dirty="0"/>
            </a:br>
            <a:r>
              <a:rPr lang="en-GB" dirty="0"/>
              <a:t>	</a:t>
            </a:r>
            <a:r>
              <a:rPr lang="en-GB" sz="2200" b="1" dirty="0">
                <a:solidFill>
                  <a:srgbClr val="006600"/>
                </a:solidFill>
              </a:rPr>
              <a:t>Information you should include:</a:t>
            </a:r>
            <a:br>
              <a:rPr lang="en-GB" sz="2200" dirty="0">
                <a:solidFill>
                  <a:srgbClr val="006600"/>
                </a:solidFill>
              </a:rPr>
            </a:br>
            <a:br>
              <a:rPr lang="en-GB" sz="2200" dirty="0">
                <a:solidFill>
                  <a:srgbClr val="006600"/>
                </a:solidFill>
              </a:rPr>
            </a:br>
            <a:r>
              <a:rPr lang="en-GB" sz="2200" dirty="0"/>
              <a:t>	</a:t>
            </a:r>
            <a:r>
              <a:rPr lang="en-GB" sz="2200" dirty="0">
                <a:solidFill>
                  <a:srgbClr val="006600"/>
                </a:solidFill>
              </a:rPr>
              <a:t>-</a:t>
            </a:r>
            <a:r>
              <a:rPr lang="en-GB" sz="2200" dirty="0"/>
              <a:t> </a:t>
            </a:r>
            <a:r>
              <a:rPr lang="en-GB" sz="2200" dirty="0">
                <a:solidFill>
                  <a:srgbClr val="006600"/>
                </a:solidFill>
              </a:rPr>
              <a:t>Ovulation:</a:t>
            </a:r>
            <a:r>
              <a:rPr lang="en-GB" sz="2200" dirty="0"/>
              <a:t> when it happens and when a female is most fertile</a:t>
            </a:r>
            <a:br>
              <a:rPr lang="en-GB" sz="2200" dirty="0"/>
            </a:br>
            <a:r>
              <a:rPr lang="en-GB" sz="2200" dirty="0"/>
              <a:t>	</a:t>
            </a:r>
            <a:r>
              <a:rPr lang="en-GB" sz="2200" dirty="0">
                <a:solidFill>
                  <a:srgbClr val="006600"/>
                </a:solidFill>
              </a:rPr>
              <a:t>-</a:t>
            </a:r>
            <a:r>
              <a:rPr lang="en-GB" sz="2200" dirty="0"/>
              <a:t> </a:t>
            </a:r>
            <a:r>
              <a:rPr lang="en-GB" sz="2200" dirty="0">
                <a:solidFill>
                  <a:srgbClr val="006600"/>
                </a:solidFill>
              </a:rPr>
              <a:t>Conception:</a:t>
            </a:r>
            <a:r>
              <a:rPr lang="en-GB" sz="2200" dirty="0"/>
              <a:t> how an egg becomes fertilised, when a zygote becomes a 		  blastocyst and how multiple pregnancies occur</a:t>
            </a:r>
            <a:br>
              <a:rPr lang="en-GB" sz="2200" dirty="0"/>
            </a:br>
            <a:r>
              <a:rPr lang="en-GB" sz="2200" dirty="0"/>
              <a:t>	</a:t>
            </a:r>
            <a:r>
              <a:rPr lang="en-GB" sz="2200" dirty="0">
                <a:solidFill>
                  <a:srgbClr val="006600"/>
                </a:solidFill>
              </a:rPr>
              <a:t>-</a:t>
            </a:r>
            <a:r>
              <a:rPr lang="en-GB" sz="2200" dirty="0"/>
              <a:t> </a:t>
            </a:r>
            <a:r>
              <a:rPr lang="en-GB" sz="2200" dirty="0">
                <a:solidFill>
                  <a:srgbClr val="006600"/>
                </a:solidFill>
              </a:rPr>
              <a:t>Implantation: </a:t>
            </a:r>
            <a:r>
              <a:rPr lang="en-GB" sz="2200" dirty="0"/>
              <a:t>how the blastocyst implants, when it becomes an embryo</a:t>
            </a:r>
            <a:br>
              <a:rPr lang="en-GB" sz="2200" dirty="0"/>
            </a:br>
            <a:r>
              <a:rPr lang="en-GB" sz="2200" dirty="0"/>
              <a:t>	</a:t>
            </a:r>
            <a:r>
              <a:rPr lang="en-GB" sz="2200" dirty="0">
                <a:solidFill>
                  <a:srgbClr val="006600"/>
                </a:solidFill>
              </a:rPr>
              <a:t>-</a:t>
            </a:r>
            <a:r>
              <a:rPr lang="en-GB" sz="2200" dirty="0"/>
              <a:t> </a:t>
            </a:r>
            <a:r>
              <a:rPr lang="en-GB" sz="2200" dirty="0">
                <a:solidFill>
                  <a:srgbClr val="006600"/>
                </a:solidFill>
              </a:rPr>
              <a:t>Embryo to foetus development: </a:t>
            </a:r>
            <a:r>
              <a:rPr lang="en-GB" sz="2200" dirty="0"/>
              <a:t>the changes and development that occur 	  throughout the weeks of pregnancy up to the point of birth</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8F9663B9-2254-4122-80F3-504EE7AB5A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948358" y="1080051"/>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097C-3918-41BD-B4A1-D3AB6DDE1EC1}"/>
              </a:ext>
            </a:extLst>
          </p:cNvPr>
          <p:cNvSpPr>
            <a:spLocks noGrp="1"/>
          </p:cNvSpPr>
          <p:nvPr>
            <p:ph type="title"/>
          </p:nvPr>
        </p:nvSpPr>
        <p:spPr>
          <a:xfrm>
            <a:off x="1143000" y="288085"/>
            <a:ext cx="9875520" cy="1356360"/>
          </a:xfrm>
        </p:spPr>
        <p:txBody>
          <a:bodyPr/>
          <a:lstStyle/>
          <a:p>
            <a:r>
              <a:rPr lang="en-GB" b="1" dirty="0"/>
              <a:t>The signs and symptoms of pregnancy</a:t>
            </a:r>
            <a:endParaRPr lang="en-GB" dirty="0"/>
          </a:p>
        </p:txBody>
      </p:sp>
      <p:sp>
        <p:nvSpPr>
          <p:cNvPr id="3" name="Content Placeholder 2">
            <a:extLst>
              <a:ext uri="{FF2B5EF4-FFF2-40B4-BE49-F238E27FC236}">
                <a16:creationId xmlns:a16="http://schemas.microsoft.com/office/drawing/2014/main" id="{97354010-FD93-4409-9DBE-C89B69D8A157}"/>
              </a:ext>
            </a:extLst>
          </p:cNvPr>
          <p:cNvSpPr>
            <a:spLocks noGrp="1"/>
          </p:cNvSpPr>
          <p:nvPr>
            <p:ph idx="1"/>
          </p:nvPr>
        </p:nvSpPr>
        <p:spPr>
          <a:xfrm>
            <a:off x="1145649" y="1536291"/>
            <a:ext cx="9872871" cy="4038600"/>
          </a:xfrm>
        </p:spPr>
        <p:txBody>
          <a:bodyPr>
            <a:noAutofit/>
          </a:bodyPr>
          <a:lstStyle/>
          <a:p>
            <a:pPr marL="45720" indent="0">
              <a:buNone/>
            </a:pPr>
            <a:r>
              <a:rPr lang="en-GB" b="1" dirty="0">
                <a:solidFill>
                  <a:srgbClr val="006600"/>
                </a:solidFill>
              </a:rPr>
              <a:t>Breast changes: </a:t>
            </a:r>
            <a:r>
              <a:rPr lang="en-GB" dirty="0"/>
              <a:t>The breasts and nipples become larger, veins may become more visible and the nipples and areola may also darken. The breasts may feel more tender and the skin may become itchy or dry as it stretches to accommodate their growing size.  </a:t>
            </a:r>
          </a:p>
          <a:p>
            <a:pPr marL="45720" indent="0">
              <a:buNone/>
            </a:pPr>
            <a:endParaRPr lang="en-GB" sz="600" b="1" dirty="0">
              <a:solidFill>
                <a:srgbClr val="006600"/>
              </a:solidFill>
            </a:endParaRPr>
          </a:p>
          <a:p>
            <a:pPr marL="45720" indent="0">
              <a:buNone/>
            </a:pPr>
            <a:r>
              <a:rPr lang="en-GB" b="1" dirty="0">
                <a:solidFill>
                  <a:srgbClr val="006600"/>
                </a:solidFill>
              </a:rPr>
              <a:t>Missed period: </a:t>
            </a:r>
            <a:r>
              <a:rPr lang="en-GB" dirty="0"/>
              <a:t>A missed period, or a very light period, is often the first sign of pregnancy. Once conception has happened, the body produces hormones that stop ovulation and the shedding on the uterus. The menstrual cycle is stopped and menstruation will not happen again until after the baby is born. </a:t>
            </a:r>
          </a:p>
          <a:p>
            <a:pPr marL="45720" indent="0">
              <a:buNone/>
            </a:pPr>
            <a:endParaRPr lang="en-GB" sz="600" b="1" dirty="0"/>
          </a:p>
          <a:p>
            <a:pPr marL="45720" indent="0">
              <a:buNone/>
            </a:pPr>
            <a:r>
              <a:rPr lang="en-GB" b="1" dirty="0">
                <a:solidFill>
                  <a:srgbClr val="006600"/>
                </a:solidFill>
              </a:rPr>
              <a:t>Nausea: </a:t>
            </a:r>
            <a:r>
              <a:rPr lang="en-GB" dirty="0"/>
              <a:t>The increase in hormones needed to form a healthy baby is thought to play a role in ‘morning sickness’ and this usually begins around six weeks after the last period and clears by weeks 16 to 20 of pregnancy. Extreme and prolonged nausea during pregnancy can be dangerous due to a lack of fluids or nutrients in the body.</a:t>
            </a:r>
            <a:endParaRPr lang="en-GB" b="1" dirty="0"/>
          </a:p>
          <a:p>
            <a:pPr marL="45720" indent="0">
              <a:buNone/>
            </a:pPr>
            <a:endParaRPr lang="en-GB" dirty="0"/>
          </a:p>
        </p:txBody>
      </p:sp>
    </p:spTree>
    <p:extLst>
      <p:ext uri="{BB962C8B-B14F-4D97-AF65-F5344CB8AC3E}">
        <p14:creationId xmlns:p14="http://schemas.microsoft.com/office/powerpoint/2010/main" val="370643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4DF9-41EF-4587-B614-E8E658CEFED3}"/>
              </a:ext>
            </a:extLst>
          </p:cNvPr>
          <p:cNvSpPr>
            <a:spLocks noGrp="1"/>
          </p:cNvSpPr>
          <p:nvPr>
            <p:ph type="title"/>
          </p:nvPr>
        </p:nvSpPr>
        <p:spPr>
          <a:xfrm>
            <a:off x="957472" y="609600"/>
            <a:ext cx="9875520" cy="1356360"/>
          </a:xfrm>
        </p:spPr>
        <p:txBody>
          <a:bodyPr/>
          <a:lstStyle/>
          <a:p>
            <a:r>
              <a:rPr lang="en-GB" b="1" dirty="0"/>
              <a:t>The signs and symptoms of pregnancy</a:t>
            </a:r>
            <a:endParaRPr lang="en-GB" dirty="0"/>
          </a:p>
        </p:txBody>
      </p:sp>
      <p:sp>
        <p:nvSpPr>
          <p:cNvPr id="3" name="Content Placeholder 2">
            <a:extLst>
              <a:ext uri="{FF2B5EF4-FFF2-40B4-BE49-F238E27FC236}">
                <a16:creationId xmlns:a16="http://schemas.microsoft.com/office/drawing/2014/main" id="{9325DE50-255A-4667-BF52-2ACF81123081}"/>
              </a:ext>
            </a:extLst>
          </p:cNvPr>
          <p:cNvSpPr>
            <a:spLocks noGrp="1"/>
          </p:cNvSpPr>
          <p:nvPr>
            <p:ph idx="1"/>
          </p:nvPr>
        </p:nvSpPr>
        <p:spPr>
          <a:xfrm>
            <a:off x="957472" y="2027583"/>
            <a:ext cx="6569765" cy="4333459"/>
          </a:xfrm>
        </p:spPr>
        <p:txBody>
          <a:bodyPr>
            <a:normAutofit lnSpcReduction="10000"/>
          </a:bodyPr>
          <a:lstStyle/>
          <a:p>
            <a:pPr marL="45720" indent="0">
              <a:buNone/>
            </a:pPr>
            <a:r>
              <a:rPr lang="en-GB" b="1" dirty="0">
                <a:solidFill>
                  <a:srgbClr val="006600"/>
                </a:solidFill>
              </a:rPr>
              <a:t>Passing urine frequently: </a:t>
            </a:r>
            <a:r>
              <a:rPr lang="en-GB" dirty="0"/>
              <a:t>Hormones stimulate the kidneys to expand and produce more urine, to help the body dispose of extra waste more quickly. As the baby gets bigger, its weight may also add pressure to the bladder. There may also be constipation and an increase of vaginal discharge.</a:t>
            </a:r>
            <a:endParaRPr lang="en-GB" b="1" dirty="0"/>
          </a:p>
          <a:p>
            <a:pPr marL="45720" indent="0">
              <a:buNone/>
            </a:pPr>
            <a:endParaRPr lang="en-GB" b="1" dirty="0">
              <a:solidFill>
                <a:srgbClr val="006600"/>
              </a:solidFill>
            </a:endParaRPr>
          </a:p>
          <a:p>
            <a:pPr marL="45720" indent="0">
              <a:buNone/>
            </a:pPr>
            <a:r>
              <a:rPr lang="en-GB" b="1" dirty="0">
                <a:solidFill>
                  <a:srgbClr val="006600"/>
                </a:solidFill>
              </a:rPr>
              <a:t>Tiredness: </a:t>
            </a:r>
            <a:r>
              <a:rPr lang="en-GB" dirty="0"/>
              <a:t>Hormonal changes can cause the woman to feel extremely tired during the first 12 weeks of pregnancy. After this, the woman may still experience tiredness due to carrying extra weight and difficulty sleeping due to the bump causing discomfort. The hormonal changes can also cause a woman to feel emotional </a:t>
            </a:r>
            <a:r>
              <a:rPr lang="en-GB"/>
              <a:t>or upset.</a:t>
            </a:r>
            <a:endParaRPr lang="en-GB" dirty="0"/>
          </a:p>
          <a:p>
            <a:pPr marL="45720" indent="0">
              <a:buNone/>
            </a:pPr>
            <a:endParaRPr lang="en-GB" b="1" dirty="0"/>
          </a:p>
          <a:p>
            <a:pPr marL="45720" indent="0">
              <a:buNone/>
            </a:pPr>
            <a:endParaRPr lang="en-GB" dirty="0"/>
          </a:p>
        </p:txBody>
      </p:sp>
      <p:pic>
        <p:nvPicPr>
          <p:cNvPr id="3074" name="Picture 2" descr="Which skincare products are safe during pregnancy? | Paula&amp;#39;s Choice">
            <a:extLst>
              <a:ext uri="{FF2B5EF4-FFF2-40B4-BE49-F238E27FC236}">
                <a16:creationId xmlns:a16="http://schemas.microsoft.com/office/drawing/2014/main" id="{6BD306B9-D9B1-4166-96BA-8B5E5A2FCE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74" r="30336"/>
          <a:stretch/>
        </p:blipFill>
        <p:spPr bwMode="auto">
          <a:xfrm>
            <a:off x="7832037" y="1965960"/>
            <a:ext cx="3392556"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DD65-3B27-48CD-ACE0-1A01BFDBBD47}"/>
              </a:ext>
            </a:extLst>
          </p:cNvPr>
          <p:cNvSpPr>
            <a:spLocks noGrp="1"/>
          </p:cNvSpPr>
          <p:nvPr>
            <p:ph type="title"/>
          </p:nvPr>
        </p:nvSpPr>
        <p:spPr>
          <a:xfrm>
            <a:off x="798446" y="384316"/>
            <a:ext cx="9875520" cy="1356360"/>
          </a:xfrm>
        </p:spPr>
        <p:txBody>
          <a:bodyPr/>
          <a:lstStyle/>
          <a:p>
            <a:r>
              <a:rPr lang="en-GB" b="1" dirty="0">
                <a:solidFill>
                  <a:srgbClr val="006600"/>
                </a:solidFill>
              </a:rPr>
              <a:t>Revision</a:t>
            </a:r>
          </a:p>
        </p:txBody>
      </p:sp>
      <p:sp>
        <p:nvSpPr>
          <p:cNvPr id="3" name="Content Placeholder 2">
            <a:extLst>
              <a:ext uri="{FF2B5EF4-FFF2-40B4-BE49-F238E27FC236}">
                <a16:creationId xmlns:a16="http://schemas.microsoft.com/office/drawing/2014/main" id="{B5747A8A-6A62-4873-88A7-FD7D6009CA15}"/>
              </a:ext>
            </a:extLst>
          </p:cNvPr>
          <p:cNvSpPr>
            <a:spLocks noGrp="1"/>
          </p:cNvSpPr>
          <p:nvPr>
            <p:ph idx="1"/>
          </p:nvPr>
        </p:nvSpPr>
        <p:spPr>
          <a:xfrm>
            <a:off x="798447" y="1722783"/>
            <a:ext cx="3150704" cy="4837043"/>
          </a:xfrm>
        </p:spPr>
        <p:txBody>
          <a:bodyPr>
            <a:normAutofit lnSpcReduction="10000"/>
          </a:bodyPr>
          <a:lstStyle/>
          <a:p>
            <a:pPr marL="45720" indent="0">
              <a:buNone/>
            </a:pPr>
            <a:r>
              <a:rPr lang="en-GB" dirty="0">
                <a:solidFill>
                  <a:srgbClr val="006600"/>
                </a:solidFill>
              </a:rPr>
              <a:t>1. </a:t>
            </a:r>
            <a:r>
              <a:rPr lang="en-GB" dirty="0"/>
              <a:t>What are the 5 factors which affect the decision to have children? </a:t>
            </a:r>
          </a:p>
          <a:p>
            <a:pPr marL="45720" indent="0">
              <a:buNone/>
            </a:pPr>
            <a:endParaRPr lang="en-GB" sz="300" dirty="0"/>
          </a:p>
          <a:p>
            <a:pPr>
              <a:buClr>
                <a:srgbClr val="006600"/>
              </a:buClr>
              <a:buSzPct val="100000"/>
            </a:pPr>
            <a:r>
              <a:rPr lang="en-GB" dirty="0"/>
              <a:t>The relationship between partners</a:t>
            </a:r>
          </a:p>
          <a:p>
            <a:pPr>
              <a:buClr>
                <a:srgbClr val="006600"/>
              </a:buClr>
              <a:buSzPct val="100000"/>
            </a:pPr>
            <a:r>
              <a:rPr lang="en-GB" dirty="0"/>
              <a:t>Parental age</a:t>
            </a:r>
          </a:p>
          <a:p>
            <a:pPr>
              <a:buClr>
                <a:srgbClr val="006600"/>
              </a:buClr>
              <a:buSzPct val="100000"/>
            </a:pPr>
            <a:r>
              <a:rPr lang="en-GB" dirty="0"/>
              <a:t>Finance</a:t>
            </a:r>
          </a:p>
          <a:p>
            <a:pPr>
              <a:buClr>
                <a:srgbClr val="006600"/>
              </a:buClr>
              <a:buSzPct val="100000"/>
            </a:pPr>
            <a:r>
              <a:rPr lang="en-GB" dirty="0"/>
              <a:t>Peer pressure/social expectation</a:t>
            </a:r>
          </a:p>
          <a:p>
            <a:pPr>
              <a:buClr>
                <a:srgbClr val="006600"/>
              </a:buClr>
              <a:buSzPct val="100000"/>
            </a:pPr>
            <a:r>
              <a:rPr lang="en-GB" dirty="0"/>
              <a:t>Genetic counselling for hereditary diseases</a:t>
            </a:r>
          </a:p>
          <a:p>
            <a:endParaRPr lang="en-GB" dirty="0"/>
          </a:p>
          <a:p>
            <a:endParaRPr lang="en-GB" dirty="0"/>
          </a:p>
        </p:txBody>
      </p:sp>
      <p:sp>
        <p:nvSpPr>
          <p:cNvPr id="4" name="Content Placeholder 2">
            <a:extLst>
              <a:ext uri="{FF2B5EF4-FFF2-40B4-BE49-F238E27FC236}">
                <a16:creationId xmlns:a16="http://schemas.microsoft.com/office/drawing/2014/main" id="{FF3DF2B8-BEE2-49AA-AAC1-2D161E43FE48}"/>
              </a:ext>
            </a:extLst>
          </p:cNvPr>
          <p:cNvSpPr txBox="1">
            <a:spLocks/>
          </p:cNvSpPr>
          <p:nvPr/>
        </p:nvSpPr>
        <p:spPr>
          <a:xfrm>
            <a:off x="4520648" y="520148"/>
            <a:ext cx="3150704" cy="581770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dirty="0">
                <a:solidFill>
                  <a:srgbClr val="006600"/>
                </a:solidFill>
              </a:rPr>
              <a:t>2. </a:t>
            </a:r>
            <a:r>
              <a:rPr lang="en-GB" dirty="0"/>
              <a:t>Can you write down an advantage and disadvantage for all 5 factors? </a:t>
            </a:r>
          </a:p>
          <a:p>
            <a:pPr marL="45720" indent="0">
              <a:buNone/>
            </a:pPr>
            <a:endParaRPr lang="en-GB" sz="300" dirty="0"/>
          </a:p>
          <a:p>
            <a:pPr marL="45720" indent="0">
              <a:buNone/>
            </a:pPr>
            <a:r>
              <a:rPr lang="en-GB" dirty="0">
                <a:solidFill>
                  <a:srgbClr val="006600"/>
                </a:solidFill>
              </a:rPr>
              <a:t>3. </a:t>
            </a:r>
            <a:r>
              <a:rPr lang="en-GB" dirty="0"/>
              <a:t>What is genetic counselling?</a:t>
            </a:r>
          </a:p>
          <a:p>
            <a:pPr marL="45720" indent="0">
              <a:buNone/>
            </a:pPr>
            <a:endParaRPr lang="en-GB" sz="300" dirty="0"/>
          </a:p>
          <a:p>
            <a:pPr marL="45720" indent="0">
              <a:buNone/>
            </a:pPr>
            <a:r>
              <a:rPr lang="en-GB" dirty="0">
                <a:solidFill>
                  <a:srgbClr val="006600"/>
                </a:solidFill>
              </a:rPr>
              <a:t>4. </a:t>
            </a:r>
            <a:r>
              <a:rPr lang="en-GB" dirty="0"/>
              <a:t>What are the 4 hereditary diseases and 1 genetic condition we have looked at?</a:t>
            </a:r>
          </a:p>
          <a:p>
            <a:pPr>
              <a:spcBef>
                <a:spcPts val="600"/>
              </a:spcBef>
              <a:buClr>
                <a:srgbClr val="006600"/>
              </a:buClr>
              <a:buSzPct val="100000"/>
              <a:buFont typeface="Arial" panose="020B0604020202020204" pitchFamily="34" charset="0"/>
              <a:buChar char="•"/>
            </a:pPr>
            <a:r>
              <a:rPr lang="en-GB" dirty="0"/>
              <a:t>Cystic fibrosis</a:t>
            </a:r>
          </a:p>
          <a:p>
            <a:pPr>
              <a:spcBef>
                <a:spcPts val="600"/>
              </a:spcBef>
              <a:buClr>
                <a:srgbClr val="006600"/>
              </a:buClr>
              <a:buSzPct val="100000"/>
              <a:buFont typeface="Arial" panose="020B0604020202020204" pitchFamily="34" charset="0"/>
              <a:buChar char="•"/>
            </a:pPr>
            <a:r>
              <a:rPr lang="en-GB" dirty="0"/>
              <a:t>Sickle cell anaemia</a:t>
            </a:r>
          </a:p>
          <a:p>
            <a:pPr>
              <a:spcBef>
                <a:spcPts val="600"/>
              </a:spcBef>
              <a:buClr>
                <a:srgbClr val="006600"/>
              </a:buClr>
              <a:buSzPct val="100000"/>
              <a:buFont typeface="Arial" panose="020B0604020202020204" pitchFamily="34" charset="0"/>
              <a:buChar char="•"/>
            </a:pPr>
            <a:r>
              <a:rPr lang="en-GB" dirty="0"/>
              <a:t>Huntington’s disease</a:t>
            </a:r>
          </a:p>
          <a:p>
            <a:pPr>
              <a:spcBef>
                <a:spcPts val="600"/>
              </a:spcBef>
              <a:buClr>
                <a:srgbClr val="006600"/>
              </a:buClr>
              <a:buSzPct val="100000"/>
              <a:buFont typeface="Arial" panose="020B0604020202020204" pitchFamily="34" charset="0"/>
              <a:buChar char="•"/>
            </a:pPr>
            <a:r>
              <a:rPr lang="en-GB" dirty="0"/>
              <a:t>Muscular dystrophy</a:t>
            </a:r>
          </a:p>
          <a:p>
            <a:pPr>
              <a:spcBef>
                <a:spcPts val="600"/>
              </a:spcBef>
              <a:buClr>
                <a:srgbClr val="006600"/>
              </a:buClr>
              <a:buSzPct val="100000"/>
              <a:buFont typeface="Arial" panose="020B0604020202020204" pitchFamily="34" charset="0"/>
              <a:buChar char="•"/>
            </a:pPr>
            <a:r>
              <a:rPr lang="en-GB" dirty="0"/>
              <a:t>Downs syndrome</a:t>
            </a:r>
          </a:p>
          <a:p>
            <a:endParaRPr lang="en-GB" dirty="0"/>
          </a:p>
          <a:p>
            <a:endParaRPr lang="en-GB" dirty="0"/>
          </a:p>
        </p:txBody>
      </p:sp>
      <p:sp>
        <p:nvSpPr>
          <p:cNvPr id="5" name="Content Placeholder 2">
            <a:extLst>
              <a:ext uri="{FF2B5EF4-FFF2-40B4-BE49-F238E27FC236}">
                <a16:creationId xmlns:a16="http://schemas.microsoft.com/office/drawing/2014/main" id="{FEBC73DA-4CAA-4150-B64E-1A6A8D6FE537}"/>
              </a:ext>
            </a:extLst>
          </p:cNvPr>
          <p:cNvSpPr txBox="1">
            <a:spLocks/>
          </p:cNvSpPr>
          <p:nvPr/>
        </p:nvSpPr>
        <p:spPr>
          <a:xfrm>
            <a:off x="8242849" y="520148"/>
            <a:ext cx="3150704" cy="5681868"/>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dirty="0">
                <a:solidFill>
                  <a:srgbClr val="006600"/>
                </a:solidFill>
              </a:rPr>
              <a:t>5.</a:t>
            </a:r>
            <a:r>
              <a:rPr lang="en-GB" dirty="0"/>
              <a:t> For each disease, can you explain what it is, what the symptoms are and how it affects a persons life?</a:t>
            </a:r>
          </a:p>
          <a:p>
            <a:pPr marL="45720" indent="0">
              <a:buFont typeface="Corbel" pitchFamily="34" charset="0"/>
              <a:buNone/>
            </a:pPr>
            <a:endParaRPr lang="en-GB" sz="300" dirty="0"/>
          </a:p>
          <a:p>
            <a:pPr marL="45720" indent="0">
              <a:buFont typeface="Corbel" pitchFamily="34" charset="0"/>
              <a:buNone/>
            </a:pPr>
            <a:r>
              <a:rPr lang="en-GB" dirty="0">
                <a:solidFill>
                  <a:srgbClr val="006600"/>
                </a:solidFill>
              </a:rPr>
              <a:t>6.</a:t>
            </a:r>
            <a:r>
              <a:rPr lang="en-GB" dirty="0"/>
              <a:t> What 5 factors need to be considered for pre-conception health?</a:t>
            </a:r>
          </a:p>
          <a:p>
            <a:pPr>
              <a:buClr>
                <a:srgbClr val="006600"/>
              </a:buClr>
              <a:buSzPct val="100000"/>
              <a:buFont typeface="Arial" panose="020B0604020202020204" pitchFamily="34" charset="0"/>
              <a:buChar char="•"/>
            </a:pPr>
            <a:r>
              <a:rPr lang="en-GB" dirty="0"/>
              <a:t>Diet</a:t>
            </a:r>
          </a:p>
          <a:p>
            <a:pPr>
              <a:buClr>
                <a:srgbClr val="006600"/>
              </a:buClr>
              <a:buSzPct val="100000"/>
              <a:buFont typeface="Arial" panose="020B0604020202020204" pitchFamily="34" charset="0"/>
              <a:buChar char="•"/>
            </a:pPr>
            <a:r>
              <a:rPr lang="en-GB" dirty="0"/>
              <a:t>Exercise</a:t>
            </a:r>
          </a:p>
          <a:p>
            <a:pPr>
              <a:buClr>
                <a:srgbClr val="006600"/>
              </a:buClr>
              <a:buSzPct val="100000"/>
              <a:buFont typeface="Arial" panose="020B0604020202020204" pitchFamily="34" charset="0"/>
              <a:buChar char="•"/>
            </a:pPr>
            <a:r>
              <a:rPr lang="en-GB" dirty="0"/>
              <a:t>Healthy weight</a:t>
            </a:r>
          </a:p>
          <a:p>
            <a:pPr>
              <a:buClr>
                <a:srgbClr val="006600"/>
              </a:buClr>
              <a:buSzPct val="100000"/>
              <a:buFont typeface="Arial" panose="020B0604020202020204" pitchFamily="34" charset="0"/>
              <a:buChar char="•"/>
            </a:pPr>
            <a:r>
              <a:rPr lang="en-GB" dirty="0"/>
              <a:t>Up-to-date immunisations</a:t>
            </a:r>
          </a:p>
          <a:p>
            <a:pPr>
              <a:buClr>
                <a:srgbClr val="006600"/>
              </a:buClr>
              <a:buSzPct val="100000"/>
              <a:buFont typeface="Arial" panose="020B0604020202020204" pitchFamily="34" charset="0"/>
              <a:buChar char="•"/>
            </a:pPr>
            <a:r>
              <a:rPr lang="en-GB" dirty="0"/>
              <a:t>Dangers of smoking, alcohol, recreational drugs</a:t>
            </a:r>
          </a:p>
          <a:p>
            <a:pPr>
              <a:buClr>
                <a:srgbClr val="006600"/>
              </a:buClr>
              <a:buSzPct val="100000"/>
              <a:buFont typeface="Arial" panose="020B0604020202020204" pitchFamily="34" charset="0"/>
              <a:buChar char="•"/>
            </a:pPr>
            <a:endParaRPr lang="en-GB" dirty="0"/>
          </a:p>
          <a:p>
            <a:pPr>
              <a:buClr>
                <a:srgbClr val="006600"/>
              </a:buClr>
              <a:buSzPct val="1000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2859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 calcmode="lin" valueType="num">
                                      <p:cBhvr additive="base">
                                        <p:cTn id="6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 calcmode="lin" valueType="num">
                                      <p:cBhvr additive="base">
                                        <p:cTn id="6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 calcmode="lin" valueType="num">
                                      <p:cBhvr additive="base">
                                        <p:cTn id="7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 calcmode="lin" valueType="num">
                                      <p:cBhvr additive="base">
                                        <p:cTn id="7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8" end="8"/>
                                            </p:txEl>
                                          </p:spTgt>
                                        </p:tgtEl>
                                        <p:attrNameLst>
                                          <p:attrName>style.visibility</p:attrName>
                                        </p:attrNameLst>
                                      </p:cBhvr>
                                      <p:to>
                                        <p:strVal val="visible"/>
                                      </p:to>
                                    </p:set>
                                    <p:anim calcmode="lin" valueType="num">
                                      <p:cBhvr additive="base">
                                        <p:cTn id="8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
                                            <p:txEl>
                                              <p:pRg st="9" end="9"/>
                                            </p:txEl>
                                          </p:spTgt>
                                        </p:tgtEl>
                                        <p:attrNameLst>
                                          <p:attrName>style.visibility</p:attrName>
                                        </p:attrNameLst>
                                      </p:cBhvr>
                                      <p:to>
                                        <p:strVal val="visible"/>
                                      </p:to>
                                    </p:set>
                                    <p:anim calcmode="lin" valueType="num">
                                      <p:cBhvr additive="base">
                                        <p:cTn id="9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5">
                                            <p:txEl>
                                              <p:pRg st="0" end="0"/>
                                            </p:txEl>
                                          </p:spTgt>
                                        </p:tgtEl>
                                        <p:attrNameLst>
                                          <p:attrName>style.visibility</p:attrName>
                                        </p:attrNameLst>
                                      </p:cBhvr>
                                      <p:to>
                                        <p:strVal val="visible"/>
                                      </p:to>
                                    </p:set>
                                    <p:anim calcmode="lin" valueType="num">
                                      <p:cBhvr additive="base">
                                        <p:cTn id="9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
                                            <p:txEl>
                                              <p:pRg st="2" end="2"/>
                                            </p:txEl>
                                          </p:spTgt>
                                        </p:tgtEl>
                                        <p:attrNameLst>
                                          <p:attrName>style.visibility</p:attrName>
                                        </p:attrNameLst>
                                      </p:cBhvr>
                                      <p:to>
                                        <p:strVal val="visible"/>
                                      </p:to>
                                    </p:set>
                                    <p:anim calcmode="lin" valueType="num">
                                      <p:cBhvr additive="base">
                                        <p:cTn id="10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xEl>
                                              <p:pRg st="3" end="3"/>
                                            </p:txEl>
                                          </p:spTgt>
                                        </p:tgtEl>
                                        <p:attrNameLst>
                                          <p:attrName>style.visibility</p:attrName>
                                        </p:attrNameLst>
                                      </p:cBhvr>
                                      <p:to>
                                        <p:strVal val="visible"/>
                                      </p:to>
                                    </p:set>
                                    <p:anim calcmode="lin" valueType="num">
                                      <p:cBhvr additive="base">
                                        <p:cTn id="10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5">
                                            <p:txEl>
                                              <p:pRg st="4" end="4"/>
                                            </p:txEl>
                                          </p:spTgt>
                                        </p:tgtEl>
                                        <p:attrNameLst>
                                          <p:attrName>style.visibility</p:attrName>
                                        </p:attrNameLst>
                                      </p:cBhvr>
                                      <p:to>
                                        <p:strVal val="visible"/>
                                      </p:to>
                                    </p:set>
                                    <p:anim calcmode="lin" valueType="num">
                                      <p:cBhvr additive="base">
                                        <p:cTn id="11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
                                            <p:txEl>
                                              <p:pRg st="5" end="5"/>
                                            </p:txEl>
                                          </p:spTgt>
                                        </p:tgtEl>
                                        <p:attrNameLst>
                                          <p:attrName>style.visibility</p:attrName>
                                        </p:attrNameLst>
                                      </p:cBhvr>
                                      <p:to>
                                        <p:strVal val="visible"/>
                                      </p:to>
                                    </p:set>
                                    <p:anim calcmode="lin" valueType="num">
                                      <p:cBhvr additive="base">
                                        <p:cTn id="12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
                                            <p:txEl>
                                              <p:pRg st="6" end="6"/>
                                            </p:txEl>
                                          </p:spTgt>
                                        </p:tgtEl>
                                        <p:attrNameLst>
                                          <p:attrName>style.visibility</p:attrName>
                                        </p:attrNameLst>
                                      </p:cBhvr>
                                      <p:to>
                                        <p:strVal val="visible"/>
                                      </p:to>
                                    </p:set>
                                    <p:anim calcmode="lin" valueType="num">
                                      <p:cBhvr additive="base">
                                        <p:cTn id="12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5">
                                            <p:txEl>
                                              <p:pRg st="7" end="7"/>
                                            </p:txEl>
                                          </p:spTgt>
                                        </p:tgtEl>
                                        <p:attrNameLst>
                                          <p:attrName>style.visibility</p:attrName>
                                        </p:attrNameLst>
                                      </p:cBhvr>
                                      <p:to>
                                        <p:strVal val="visible"/>
                                      </p:to>
                                    </p:set>
                                    <p:anim calcmode="lin" valueType="num">
                                      <p:cBhvr additive="base">
                                        <p:cTn id="1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DD65-3B27-48CD-ACE0-1A01BFDBBD47}"/>
              </a:ext>
            </a:extLst>
          </p:cNvPr>
          <p:cNvSpPr>
            <a:spLocks noGrp="1"/>
          </p:cNvSpPr>
          <p:nvPr>
            <p:ph type="title"/>
          </p:nvPr>
        </p:nvSpPr>
        <p:spPr>
          <a:xfrm>
            <a:off x="798446" y="39764"/>
            <a:ext cx="9875520" cy="1356360"/>
          </a:xfrm>
        </p:spPr>
        <p:txBody>
          <a:bodyPr/>
          <a:lstStyle/>
          <a:p>
            <a:r>
              <a:rPr lang="en-GB" b="1" dirty="0">
                <a:solidFill>
                  <a:srgbClr val="006600"/>
                </a:solidFill>
              </a:rPr>
              <a:t>Revision</a:t>
            </a:r>
          </a:p>
        </p:txBody>
      </p:sp>
      <p:sp>
        <p:nvSpPr>
          <p:cNvPr id="3" name="Content Placeholder 2">
            <a:extLst>
              <a:ext uri="{FF2B5EF4-FFF2-40B4-BE49-F238E27FC236}">
                <a16:creationId xmlns:a16="http://schemas.microsoft.com/office/drawing/2014/main" id="{B5747A8A-6A62-4873-88A7-FD7D6009CA15}"/>
              </a:ext>
            </a:extLst>
          </p:cNvPr>
          <p:cNvSpPr>
            <a:spLocks noGrp="1"/>
          </p:cNvSpPr>
          <p:nvPr>
            <p:ph idx="1"/>
          </p:nvPr>
        </p:nvSpPr>
        <p:spPr>
          <a:xfrm>
            <a:off x="798447" y="1073435"/>
            <a:ext cx="3419592" cy="4837043"/>
          </a:xfrm>
        </p:spPr>
        <p:txBody>
          <a:bodyPr>
            <a:noAutofit/>
          </a:bodyPr>
          <a:lstStyle/>
          <a:p>
            <a:pPr marL="45720" indent="0">
              <a:buNone/>
            </a:pPr>
            <a:r>
              <a:rPr lang="en-GB" dirty="0">
                <a:solidFill>
                  <a:srgbClr val="006600"/>
                </a:solidFill>
              </a:rPr>
              <a:t>7. </a:t>
            </a:r>
            <a:r>
              <a:rPr lang="en-GB" dirty="0"/>
              <a:t>What is foetal alcohol syndrome, how does it affect the features of a person and what are the symptoms of the condition?</a:t>
            </a:r>
          </a:p>
          <a:p>
            <a:pPr marL="45720" indent="0">
              <a:buNone/>
            </a:pPr>
            <a:endParaRPr lang="en-GB" sz="300" dirty="0"/>
          </a:p>
          <a:p>
            <a:pPr marL="45720" indent="0">
              <a:buNone/>
            </a:pPr>
            <a:r>
              <a:rPr lang="en-GB" dirty="0">
                <a:solidFill>
                  <a:srgbClr val="006600"/>
                </a:solidFill>
              </a:rPr>
              <a:t>8. </a:t>
            </a:r>
            <a:r>
              <a:rPr lang="en-GB" dirty="0"/>
              <a:t>What are 5 primary needs that parents need to meet?</a:t>
            </a:r>
          </a:p>
          <a:p>
            <a:pPr marL="45720" indent="0">
              <a:buNone/>
            </a:pPr>
            <a:endParaRPr lang="en-GB" sz="300" dirty="0"/>
          </a:p>
          <a:p>
            <a:pPr marL="45720" indent="0">
              <a:buFont typeface="Corbel" pitchFamily="34" charset="0"/>
              <a:buNone/>
            </a:pPr>
            <a:r>
              <a:rPr lang="en-GB" dirty="0">
                <a:solidFill>
                  <a:srgbClr val="006600"/>
                </a:solidFill>
              </a:rPr>
              <a:t>9. </a:t>
            </a:r>
            <a:r>
              <a:rPr lang="en-GB" dirty="0"/>
              <a:t>What are the barrier methods of contraception?</a:t>
            </a:r>
          </a:p>
          <a:p>
            <a:pPr>
              <a:buClr>
                <a:srgbClr val="006600"/>
              </a:buClr>
              <a:buSzPct val="100000"/>
              <a:buFont typeface="Arial" panose="020B0604020202020204" pitchFamily="34" charset="0"/>
              <a:buChar char="•"/>
            </a:pPr>
            <a:r>
              <a:rPr lang="en-GB" dirty="0"/>
              <a:t>Male &amp; female condom</a:t>
            </a:r>
          </a:p>
          <a:p>
            <a:pPr>
              <a:buClr>
                <a:srgbClr val="006600"/>
              </a:buClr>
              <a:buSzPct val="100000"/>
              <a:buFont typeface="Arial" panose="020B0604020202020204" pitchFamily="34" charset="0"/>
              <a:buChar char="•"/>
            </a:pPr>
            <a:r>
              <a:rPr lang="en-GB" dirty="0"/>
              <a:t>Diaphragm or cap</a:t>
            </a:r>
          </a:p>
          <a:p>
            <a:pPr>
              <a:buClr>
                <a:srgbClr val="006600"/>
              </a:buClr>
              <a:buSzPct val="100000"/>
              <a:buFont typeface="Arial" panose="020B0604020202020204" pitchFamily="34" charset="0"/>
              <a:buChar char="•"/>
            </a:pPr>
            <a:endParaRPr lang="en-GB" dirty="0"/>
          </a:p>
          <a:p>
            <a:pPr marL="45720" indent="0">
              <a:buNone/>
            </a:pPr>
            <a:endParaRPr lang="en-GB" dirty="0"/>
          </a:p>
          <a:p>
            <a:endParaRPr lang="en-GB" dirty="0"/>
          </a:p>
        </p:txBody>
      </p:sp>
      <p:sp>
        <p:nvSpPr>
          <p:cNvPr id="4" name="Content Placeholder 2">
            <a:extLst>
              <a:ext uri="{FF2B5EF4-FFF2-40B4-BE49-F238E27FC236}">
                <a16:creationId xmlns:a16="http://schemas.microsoft.com/office/drawing/2014/main" id="{FF3DF2B8-BEE2-49AA-AAC1-2D161E43FE48}"/>
              </a:ext>
            </a:extLst>
          </p:cNvPr>
          <p:cNvSpPr txBox="1">
            <a:spLocks/>
          </p:cNvSpPr>
          <p:nvPr/>
        </p:nvSpPr>
        <p:spPr>
          <a:xfrm>
            <a:off x="4520648" y="357809"/>
            <a:ext cx="3150704" cy="6039678"/>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endParaRPr lang="en-GB" sz="300" dirty="0"/>
          </a:p>
          <a:p>
            <a:pPr marL="45720" indent="0">
              <a:buNone/>
            </a:pPr>
            <a:r>
              <a:rPr lang="en-GB" dirty="0">
                <a:solidFill>
                  <a:srgbClr val="006600"/>
                </a:solidFill>
              </a:rPr>
              <a:t>10. </a:t>
            </a:r>
            <a:r>
              <a:rPr lang="en-GB" dirty="0"/>
              <a:t>What are the hormonal methods of contraception?</a:t>
            </a:r>
          </a:p>
          <a:p>
            <a:pPr>
              <a:buClr>
                <a:srgbClr val="006600"/>
              </a:buClr>
              <a:buSzPct val="100000"/>
            </a:pPr>
            <a:r>
              <a:rPr lang="en-GB" dirty="0"/>
              <a:t>Combined or mini pill</a:t>
            </a:r>
          </a:p>
          <a:p>
            <a:pPr>
              <a:buClr>
                <a:srgbClr val="006600"/>
              </a:buClr>
              <a:buSzPct val="100000"/>
            </a:pPr>
            <a:r>
              <a:rPr lang="en-GB" dirty="0"/>
              <a:t>IUD or IUS</a:t>
            </a:r>
          </a:p>
          <a:p>
            <a:pPr>
              <a:buClr>
                <a:srgbClr val="006600"/>
              </a:buClr>
              <a:buSzPct val="100000"/>
            </a:pPr>
            <a:r>
              <a:rPr lang="en-GB" dirty="0"/>
              <a:t>Injection</a:t>
            </a:r>
          </a:p>
          <a:p>
            <a:pPr>
              <a:buClr>
                <a:srgbClr val="006600"/>
              </a:buClr>
              <a:buSzPct val="100000"/>
            </a:pPr>
            <a:r>
              <a:rPr lang="en-GB" dirty="0"/>
              <a:t>Patch</a:t>
            </a:r>
          </a:p>
          <a:p>
            <a:pPr>
              <a:buClr>
                <a:srgbClr val="006600"/>
              </a:buClr>
              <a:buSzPct val="100000"/>
            </a:pPr>
            <a:r>
              <a:rPr lang="en-GB" dirty="0"/>
              <a:t>Implant </a:t>
            </a:r>
          </a:p>
          <a:p>
            <a:pPr>
              <a:buClr>
                <a:srgbClr val="006600"/>
              </a:buClr>
              <a:buSzPct val="100000"/>
            </a:pPr>
            <a:r>
              <a:rPr lang="en-GB" dirty="0"/>
              <a:t>Natural family planning method</a:t>
            </a:r>
          </a:p>
          <a:p>
            <a:pPr marL="45720" indent="0">
              <a:buNone/>
            </a:pPr>
            <a:endParaRPr lang="en-GB" sz="300" dirty="0"/>
          </a:p>
          <a:p>
            <a:pPr marL="45720" indent="0">
              <a:buNone/>
            </a:pPr>
            <a:r>
              <a:rPr lang="en-GB" dirty="0">
                <a:solidFill>
                  <a:srgbClr val="006600"/>
                </a:solidFill>
              </a:rPr>
              <a:t>11. </a:t>
            </a:r>
            <a:r>
              <a:rPr lang="en-GB" dirty="0"/>
              <a:t>What are 2 advantages and disadvantages of each method of contraception?</a:t>
            </a:r>
          </a:p>
          <a:p>
            <a:pPr marL="45720" indent="0">
              <a:buNone/>
            </a:pPr>
            <a:endParaRPr lang="en-GB" dirty="0"/>
          </a:p>
          <a:p>
            <a:pPr marL="45720" indent="0">
              <a:buNone/>
            </a:pPr>
            <a:endParaRPr lang="en-GB" dirty="0"/>
          </a:p>
          <a:p>
            <a:endParaRPr lang="en-GB" dirty="0"/>
          </a:p>
          <a:p>
            <a:endParaRPr lang="en-GB" dirty="0"/>
          </a:p>
          <a:p>
            <a:endParaRPr lang="en-GB" dirty="0"/>
          </a:p>
        </p:txBody>
      </p:sp>
      <p:sp>
        <p:nvSpPr>
          <p:cNvPr id="5" name="Content Placeholder 2">
            <a:extLst>
              <a:ext uri="{FF2B5EF4-FFF2-40B4-BE49-F238E27FC236}">
                <a16:creationId xmlns:a16="http://schemas.microsoft.com/office/drawing/2014/main" id="{FEBC73DA-4CAA-4150-B64E-1A6A8D6FE537}"/>
              </a:ext>
            </a:extLst>
          </p:cNvPr>
          <p:cNvSpPr txBox="1">
            <a:spLocks/>
          </p:cNvSpPr>
          <p:nvPr/>
        </p:nvSpPr>
        <p:spPr>
          <a:xfrm>
            <a:off x="8242849" y="357809"/>
            <a:ext cx="3299794" cy="6500191"/>
          </a:xfrm>
          <a:prstGeom prst="rect">
            <a:avLst/>
          </a:prstGeom>
        </p:spPr>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GB" dirty="0">
                <a:solidFill>
                  <a:srgbClr val="006600"/>
                </a:solidFill>
              </a:rPr>
              <a:t>12. </a:t>
            </a:r>
            <a:r>
              <a:rPr lang="en-GB" dirty="0"/>
              <a:t>How do identical and non-identical twins happen?</a:t>
            </a:r>
          </a:p>
          <a:p>
            <a:pPr marL="45720" indent="0">
              <a:buNone/>
            </a:pPr>
            <a:endParaRPr lang="en-GB" sz="300" dirty="0"/>
          </a:p>
          <a:p>
            <a:pPr marL="45720" indent="0">
              <a:buNone/>
            </a:pPr>
            <a:r>
              <a:rPr lang="en-GB" dirty="0">
                <a:solidFill>
                  <a:srgbClr val="006600"/>
                </a:solidFill>
              </a:rPr>
              <a:t>13. </a:t>
            </a:r>
            <a:r>
              <a:rPr lang="en-GB" dirty="0"/>
              <a:t>What happens during the menstrual cycle?</a:t>
            </a:r>
          </a:p>
          <a:p>
            <a:pPr marL="45720" indent="0">
              <a:buNone/>
            </a:pPr>
            <a:endParaRPr lang="en-GB" sz="300" dirty="0"/>
          </a:p>
          <a:p>
            <a:pPr marL="45720" indent="0">
              <a:buNone/>
            </a:pPr>
            <a:r>
              <a:rPr lang="en-GB" dirty="0">
                <a:solidFill>
                  <a:srgbClr val="006600"/>
                </a:solidFill>
              </a:rPr>
              <a:t>14. </a:t>
            </a:r>
            <a:r>
              <a:rPr lang="en-GB" dirty="0"/>
              <a:t>What are the stages of the reproduction cycle?</a:t>
            </a:r>
          </a:p>
          <a:p>
            <a:pPr marL="45720" indent="0">
              <a:buNone/>
            </a:pPr>
            <a:endParaRPr lang="en-GB" sz="300" dirty="0"/>
          </a:p>
          <a:p>
            <a:pPr marL="45720" indent="0">
              <a:buNone/>
            </a:pPr>
            <a:r>
              <a:rPr lang="en-GB" dirty="0">
                <a:solidFill>
                  <a:srgbClr val="006600"/>
                </a:solidFill>
              </a:rPr>
              <a:t>15. </a:t>
            </a:r>
            <a:r>
              <a:rPr lang="en-GB" dirty="0"/>
              <a:t>What are the 5 signs and symptoms of pregnancy?</a:t>
            </a:r>
          </a:p>
          <a:p>
            <a:pPr>
              <a:buClr>
                <a:srgbClr val="006600"/>
              </a:buClr>
              <a:buSzPct val="100000"/>
            </a:pPr>
            <a:r>
              <a:rPr lang="en-GB" dirty="0"/>
              <a:t>Missed period</a:t>
            </a:r>
          </a:p>
          <a:p>
            <a:pPr>
              <a:buClr>
                <a:srgbClr val="006600"/>
              </a:buClr>
              <a:buSzPct val="100000"/>
            </a:pPr>
            <a:r>
              <a:rPr lang="en-GB" dirty="0"/>
              <a:t>Breast changes</a:t>
            </a:r>
          </a:p>
          <a:p>
            <a:pPr>
              <a:buClr>
                <a:srgbClr val="006600"/>
              </a:buClr>
              <a:buSzPct val="100000"/>
            </a:pPr>
            <a:r>
              <a:rPr lang="en-GB" dirty="0"/>
              <a:t>Passing urine frequently</a:t>
            </a:r>
          </a:p>
          <a:p>
            <a:pPr>
              <a:buClr>
                <a:srgbClr val="006600"/>
              </a:buClr>
              <a:buSzPct val="100000"/>
            </a:pPr>
            <a:r>
              <a:rPr lang="en-GB" dirty="0"/>
              <a:t>Tiredness</a:t>
            </a:r>
          </a:p>
          <a:p>
            <a:pPr>
              <a:buClr>
                <a:srgbClr val="006600"/>
              </a:buClr>
              <a:buSzPct val="100000"/>
            </a:pPr>
            <a:r>
              <a:rPr lang="en-GB" dirty="0"/>
              <a:t>Nausea</a:t>
            </a:r>
          </a:p>
          <a:p>
            <a:endParaRPr lang="en-GB" dirty="0"/>
          </a:p>
          <a:p>
            <a:endParaRPr lang="en-GB" dirty="0"/>
          </a:p>
          <a:p>
            <a:endParaRPr lang="en-GB" dirty="0"/>
          </a:p>
        </p:txBody>
      </p:sp>
    </p:spTree>
    <p:extLst>
      <p:ext uri="{BB962C8B-B14F-4D97-AF65-F5344CB8AC3E}">
        <p14:creationId xmlns:p14="http://schemas.microsoft.com/office/powerpoint/2010/main" val="14232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additive="base">
                                        <p:cTn id="4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 calcmode="lin" valueType="num">
                                      <p:cBhvr additive="base">
                                        <p:cTn id="5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 calcmode="lin" valueType="num">
                                      <p:cBhvr additive="base">
                                        <p:cTn id="6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 calcmode="lin" valueType="num">
                                      <p:cBhvr additive="base">
                                        <p:cTn id="6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 calcmode="lin" valueType="num">
                                      <p:cBhvr additive="base">
                                        <p:cTn id="7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 calcmode="lin" valueType="num">
                                      <p:cBhvr additive="base">
                                        <p:cTn id="7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9" end="9"/>
                                            </p:txEl>
                                          </p:spTgt>
                                        </p:tgtEl>
                                        <p:attrNameLst>
                                          <p:attrName>style.visibility</p:attrName>
                                        </p:attrNameLst>
                                      </p:cBhvr>
                                      <p:to>
                                        <p:strVal val="visible"/>
                                      </p:to>
                                    </p:set>
                                    <p:anim calcmode="lin" valueType="num">
                                      <p:cBhvr additive="base">
                                        <p:cTn id="8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5">
                                            <p:txEl>
                                              <p:pRg st="0" end="0"/>
                                            </p:txEl>
                                          </p:spTgt>
                                        </p:tgtEl>
                                        <p:attrNameLst>
                                          <p:attrName>style.visibility</p:attrName>
                                        </p:attrNameLst>
                                      </p:cBhvr>
                                      <p:to>
                                        <p:strVal val="visible"/>
                                      </p:to>
                                    </p:set>
                                    <p:anim calcmode="lin" valueType="num">
                                      <p:cBhvr additive="base">
                                        <p:cTn id="9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5">
                                            <p:txEl>
                                              <p:pRg st="2" end="2"/>
                                            </p:txEl>
                                          </p:spTgt>
                                        </p:tgtEl>
                                        <p:attrNameLst>
                                          <p:attrName>style.visibility</p:attrName>
                                        </p:attrNameLst>
                                      </p:cBhvr>
                                      <p:to>
                                        <p:strVal val="visible"/>
                                      </p:to>
                                    </p:set>
                                    <p:anim calcmode="lin" valueType="num">
                                      <p:cBhvr additive="base">
                                        <p:cTn id="9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
                                            <p:txEl>
                                              <p:pRg st="4" end="4"/>
                                            </p:txEl>
                                          </p:spTgt>
                                        </p:tgtEl>
                                        <p:attrNameLst>
                                          <p:attrName>style.visibility</p:attrName>
                                        </p:attrNameLst>
                                      </p:cBhvr>
                                      <p:to>
                                        <p:strVal val="visible"/>
                                      </p:to>
                                    </p:set>
                                    <p:anim calcmode="lin" valueType="num">
                                      <p:cBhvr additive="base">
                                        <p:cTn id="10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xEl>
                                              <p:pRg st="6" end="6"/>
                                            </p:txEl>
                                          </p:spTgt>
                                        </p:tgtEl>
                                        <p:attrNameLst>
                                          <p:attrName>style.visibility</p:attrName>
                                        </p:attrNameLst>
                                      </p:cBhvr>
                                      <p:to>
                                        <p:strVal val="visible"/>
                                      </p:to>
                                    </p:set>
                                    <p:anim calcmode="lin" valueType="num">
                                      <p:cBhvr additive="base">
                                        <p:cTn id="10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5">
                                            <p:txEl>
                                              <p:pRg st="7" end="7"/>
                                            </p:txEl>
                                          </p:spTgt>
                                        </p:tgtEl>
                                        <p:attrNameLst>
                                          <p:attrName>style.visibility</p:attrName>
                                        </p:attrNameLst>
                                      </p:cBhvr>
                                      <p:to>
                                        <p:strVal val="visible"/>
                                      </p:to>
                                    </p:set>
                                    <p:anim calcmode="lin" valueType="num">
                                      <p:cBhvr additive="base">
                                        <p:cTn id="11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
                                            <p:txEl>
                                              <p:pRg st="8" end="8"/>
                                            </p:txEl>
                                          </p:spTgt>
                                        </p:tgtEl>
                                        <p:attrNameLst>
                                          <p:attrName>style.visibility</p:attrName>
                                        </p:attrNameLst>
                                      </p:cBhvr>
                                      <p:to>
                                        <p:strVal val="visible"/>
                                      </p:to>
                                    </p:set>
                                    <p:anim calcmode="lin" valueType="num">
                                      <p:cBhvr additive="base">
                                        <p:cTn id="12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
                                            <p:txEl>
                                              <p:pRg st="9" end="9"/>
                                            </p:txEl>
                                          </p:spTgt>
                                        </p:tgtEl>
                                        <p:attrNameLst>
                                          <p:attrName>style.visibility</p:attrName>
                                        </p:attrNameLst>
                                      </p:cBhvr>
                                      <p:to>
                                        <p:strVal val="visible"/>
                                      </p:to>
                                    </p:set>
                                    <p:anim calcmode="lin" valueType="num">
                                      <p:cBhvr additive="base">
                                        <p:cTn id="12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5">
                                            <p:txEl>
                                              <p:pRg st="10" end="10"/>
                                            </p:txEl>
                                          </p:spTgt>
                                        </p:tgtEl>
                                        <p:attrNameLst>
                                          <p:attrName>style.visibility</p:attrName>
                                        </p:attrNameLst>
                                      </p:cBhvr>
                                      <p:to>
                                        <p:strVal val="visible"/>
                                      </p:to>
                                    </p:set>
                                    <p:anim calcmode="lin" valueType="num">
                                      <p:cBhvr additive="base">
                                        <p:cTn id="13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5">
                                            <p:txEl>
                                              <p:pRg st="11" end="11"/>
                                            </p:txEl>
                                          </p:spTgt>
                                        </p:tgtEl>
                                        <p:attrNameLst>
                                          <p:attrName>style.visibility</p:attrName>
                                        </p:attrNameLst>
                                      </p:cBhvr>
                                      <p:to>
                                        <p:strVal val="visible"/>
                                      </p:to>
                                    </p:set>
                                    <p:anim calcmode="lin" valueType="num">
                                      <p:cBhvr additive="base">
                                        <p:cTn id="13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grpSp>
        <p:nvGrpSpPr>
          <p:cNvPr id="1106" name="Google Shape;1106;p119"/>
          <p:cNvGrpSpPr/>
          <p:nvPr/>
        </p:nvGrpSpPr>
        <p:grpSpPr>
          <a:xfrm>
            <a:off x="294177" y="878011"/>
            <a:ext cx="5766343" cy="5714474"/>
            <a:chOff x="277843" y="793043"/>
            <a:chExt cx="5766343" cy="5714474"/>
          </a:xfrm>
        </p:grpSpPr>
        <p:pic>
          <p:nvPicPr>
            <p:cNvPr id="1107" name="Google Shape;1107;p119" descr="Related image">
              <a:hlinkClick r:id="rId3"/>
            </p:cNvPr>
            <p:cNvPicPr preferRelativeResize="0"/>
            <p:nvPr/>
          </p:nvPicPr>
          <p:blipFill rotWithShape="1">
            <a:blip r:embed="rId4">
              <a:alphaModFix/>
            </a:blip>
            <a:srcRect/>
            <a:stretch/>
          </p:blipFill>
          <p:spPr>
            <a:xfrm>
              <a:off x="472196" y="1638652"/>
              <a:ext cx="5487391" cy="3859693"/>
            </a:xfrm>
            <a:prstGeom prst="rect">
              <a:avLst/>
            </a:prstGeom>
            <a:noFill/>
            <a:ln>
              <a:noFill/>
            </a:ln>
          </p:spPr>
        </p:pic>
        <p:sp>
          <p:nvSpPr>
            <p:cNvPr id="1109" name="Google Shape;1109;p119"/>
            <p:cNvSpPr/>
            <p:nvPr/>
          </p:nvSpPr>
          <p:spPr>
            <a:xfrm>
              <a:off x="472196" y="917809"/>
              <a:ext cx="1665795"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10" name="Google Shape;1110;p119"/>
            <p:cNvSpPr/>
            <p:nvPr/>
          </p:nvSpPr>
          <p:spPr>
            <a:xfrm>
              <a:off x="2892953" y="793043"/>
              <a:ext cx="1790531"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11" name="Google Shape;1111;p119"/>
            <p:cNvSpPr/>
            <p:nvPr/>
          </p:nvSpPr>
          <p:spPr>
            <a:xfrm>
              <a:off x="4378391" y="4862790"/>
              <a:ext cx="1665795"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12" name="Google Shape;1112;p119"/>
            <p:cNvSpPr/>
            <p:nvPr/>
          </p:nvSpPr>
          <p:spPr>
            <a:xfrm>
              <a:off x="472196" y="5442023"/>
              <a:ext cx="1665795"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sp>
          <p:nvSpPr>
            <p:cNvPr id="1113" name="Google Shape;1113;p119"/>
            <p:cNvSpPr/>
            <p:nvPr/>
          </p:nvSpPr>
          <p:spPr>
            <a:xfrm>
              <a:off x="2515472" y="5844908"/>
              <a:ext cx="1665795"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cxnSp>
          <p:nvCxnSpPr>
            <p:cNvPr id="1114" name="Google Shape;1114;p119"/>
            <p:cNvCxnSpPr/>
            <p:nvPr/>
          </p:nvCxnSpPr>
          <p:spPr>
            <a:xfrm>
              <a:off x="1682575" y="1427491"/>
              <a:ext cx="1436140" cy="1012919"/>
            </a:xfrm>
            <a:prstGeom prst="straightConnector1">
              <a:avLst/>
            </a:prstGeom>
            <a:noFill/>
            <a:ln w="57150" cap="flat" cmpd="sng">
              <a:solidFill>
                <a:srgbClr val="FF6699"/>
              </a:solidFill>
              <a:prstDash val="solid"/>
              <a:round/>
              <a:headEnd type="none" w="sm" len="sm"/>
              <a:tailEnd type="none" w="sm" len="sm"/>
            </a:ln>
          </p:spPr>
        </p:cxnSp>
        <p:cxnSp>
          <p:nvCxnSpPr>
            <p:cNvPr id="1115" name="Google Shape;1115;p119"/>
            <p:cNvCxnSpPr/>
            <p:nvPr/>
          </p:nvCxnSpPr>
          <p:spPr>
            <a:xfrm rot="10800000" flipH="1">
              <a:off x="1355888" y="3518450"/>
              <a:ext cx="91112" cy="1025210"/>
            </a:xfrm>
            <a:prstGeom prst="straightConnector1">
              <a:avLst/>
            </a:prstGeom>
            <a:noFill/>
            <a:ln w="57150" cap="flat" cmpd="sng">
              <a:solidFill>
                <a:srgbClr val="FF6699"/>
              </a:solidFill>
              <a:prstDash val="solid"/>
              <a:round/>
              <a:headEnd type="none" w="sm" len="sm"/>
              <a:tailEnd type="none" w="sm" len="sm"/>
            </a:ln>
          </p:spPr>
        </p:cxnSp>
        <p:cxnSp>
          <p:nvCxnSpPr>
            <p:cNvPr id="1116" name="Google Shape;1116;p119"/>
            <p:cNvCxnSpPr/>
            <p:nvPr/>
          </p:nvCxnSpPr>
          <p:spPr>
            <a:xfrm>
              <a:off x="3521564" y="1022733"/>
              <a:ext cx="1436140" cy="1012919"/>
            </a:xfrm>
            <a:prstGeom prst="straightConnector1">
              <a:avLst/>
            </a:prstGeom>
            <a:noFill/>
            <a:ln w="57150" cap="flat" cmpd="sng">
              <a:solidFill>
                <a:srgbClr val="FF6699"/>
              </a:solidFill>
              <a:prstDash val="solid"/>
              <a:round/>
              <a:headEnd type="none" w="sm" len="sm"/>
              <a:tailEnd type="none" w="sm" len="sm"/>
            </a:ln>
          </p:spPr>
        </p:cxnSp>
        <p:cxnSp>
          <p:nvCxnSpPr>
            <p:cNvPr id="1117" name="Google Shape;1117;p119"/>
            <p:cNvCxnSpPr/>
            <p:nvPr/>
          </p:nvCxnSpPr>
          <p:spPr>
            <a:xfrm rot="10800000" flipH="1">
              <a:off x="1608662" y="4457265"/>
              <a:ext cx="1607229" cy="1224080"/>
            </a:xfrm>
            <a:prstGeom prst="straightConnector1">
              <a:avLst/>
            </a:prstGeom>
            <a:noFill/>
            <a:ln w="57150" cap="flat" cmpd="sng">
              <a:solidFill>
                <a:srgbClr val="FF6699"/>
              </a:solidFill>
              <a:prstDash val="solid"/>
              <a:round/>
              <a:headEnd type="none" w="sm" len="sm"/>
              <a:tailEnd type="none" w="sm" len="sm"/>
            </a:ln>
          </p:spPr>
        </p:cxnSp>
        <p:cxnSp>
          <p:nvCxnSpPr>
            <p:cNvPr id="1118" name="Google Shape;1118;p119"/>
            <p:cNvCxnSpPr/>
            <p:nvPr/>
          </p:nvCxnSpPr>
          <p:spPr>
            <a:xfrm rot="10800000">
              <a:off x="3215891" y="5314121"/>
              <a:ext cx="122675" cy="850499"/>
            </a:xfrm>
            <a:prstGeom prst="straightConnector1">
              <a:avLst/>
            </a:prstGeom>
            <a:noFill/>
            <a:ln w="57150" cap="flat" cmpd="sng">
              <a:solidFill>
                <a:srgbClr val="FF6699"/>
              </a:solidFill>
              <a:prstDash val="solid"/>
              <a:round/>
              <a:headEnd type="none" w="sm" len="sm"/>
              <a:tailEnd type="none" w="sm" len="sm"/>
            </a:ln>
          </p:spPr>
        </p:cxnSp>
        <p:cxnSp>
          <p:nvCxnSpPr>
            <p:cNvPr id="1119" name="Google Shape;1119;p119"/>
            <p:cNvCxnSpPr/>
            <p:nvPr/>
          </p:nvCxnSpPr>
          <p:spPr>
            <a:xfrm>
              <a:off x="3623561" y="3146496"/>
              <a:ext cx="1382340" cy="1850032"/>
            </a:xfrm>
            <a:prstGeom prst="straightConnector1">
              <a:avLst/>
            </a:prstGeom>
            <a:noFill/>
            <a:ln w="57150" cap="flat" cmpd="sng">
              <a:solidFill>
                <a:srgbClr val="FF6699"/>
              </a:solidFill>
              <a:prstDash val="solid"/>
              <a:round/>
              <a:headEnd type="none" w="sm" len="sm"/>
              <a:tailEnd type="none" w="sm" len="sm"/>
            </a:ln>
          </p:spPr>
        </p:cxnSp>
        <p:sp>
          <p:nvSpPr>
            <p:cNvPr id="1108" name="Google Shape;1108;p119"/>
            <p:cNvSpPr/>
            <p:nvPr/>
          </p:nvSpPr>
          <p:spPr>
            <a:xfrm>
              <a:off x="277843" y="4320208"/>
              <a:ext cx="1665795" cy="662609"/>
            </a:xfrm>
            <a:prstGeom prst="rect">
              <a:avLst/>
            </a:prstGeom>
            <a:solidFill>
              <a:srgbClr val="FF6699"/>
            </a:solidFill>
            <a:ln w="12700" cap="flat" cmpd="sng">
              <a:solidFill>
                <a:srgbClr val="FF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grpSp>
      <p:grpSp>
        <p:nvGrpSpPr>
          <p:cNvPr id="1120" name="Google Shape;1120;p119"/>
          <p:cNvGrpSpPr/>
          <p:nvPr/>
        </p:nvGrpSpPr>
        <p:grpSpPr>
          <a:xfrm>
            <a:off x="6191611" y="1054273"/>
            <a:ext cx="5695575" cy="5538212"/>
            <a:chOff x="6233594" y="1022733"/>
            <a:chExt cx="5695575" cy="5538212"/>
          </a:xfrm>
        </p:grpSpPr>
        <p:pic>
          <p:nvPicPr>
            <p:cNvPr id="1121" name="Google Shape;1121;p119"/>
            <p:cNvPicPr preferRelativeResize="0"/>
            <p:nvPr/>
          </p:nvPicPr>
          <p:blipFill rotWithShape="1">
            <a:blip r:embed="rId5">
              <a:alphaModFix/>
            </a:blip>
            <a:srcRect l="15771" r="17725" b="2089"/>
            <a:stretch/>
          </p:blipFill>
          <p:spPr>
            <a:xfrm>
              <a:off x="6988576" y="1179443"/>
              <a:ext cx="4174435" cy="4465983"/>
            </a:xfrm>
            <a:prstGeom prst="rect">
              <a:avLst/>
            </a:prstGeom>
            <a:noFill/>
            <a:ln>
              <a:noFill/>
            </a:ln>
          </p:spPr>
        </p:pic>
        <p:cxnSp>
          <p:nvCxnSpPr>
            <p:cNvPr id="1122" name="Google Shape;1122;p119"/>
            <p:cNvCxnSpPr>
              <a:cxnSpLocks/>
            </p:cNvCxnSpPr>
            <p:nvPr/>
          </p:nvCxnSpPr>
          <p:spPr>
            <a:xfrm>
              <a:off x="8536626" y="3701378"/>
              <a:ext cx="1708615" cy="208798"/>
            </a:xfrm>
            <a:prstGeom prst="straightConnector1">
              <a:avLst/>
            </a:prstGeom>
            <a:noFill/>
            <a:ln w="57150" cap="flat" cmpd="sng">
              <a:solidFill>
                <a:srgbClr val="742117"/>
              </a:solidFill>
              <a:prstDash val="solid"/>
              <a:round/>
              <a:headEnd type="none" w="sm" len="sm"/>
              <a:tailEnd type="none" w="sm" len="sm"/>
            </a:ln>
          </p:spPr>
        </p:cxnSp>
        <p:cxnSp>
          <p:nvCxnSpPr>
            <p:cNvPr id="1123" name="Google Shape;1123;p119"/>
            <p:cNvCxnSpPr/>
            <p:nvPr/>
          </p:nvCxnSpPr>
          <p:spPr>
            <a:xfrm rot="10800000">
              <a:off x="8275447" y="3945562"/>
              <a:ext cx="2681567" cy="1640522"/>
            </a:xfrm>
            <a:prstGeom prst="straightConnector1">
              <a:avLst/>
            </a:prstGeom>
            <a:noFill/>
            <a:ln w="57150" cap="flat" cmpd="sng">
              <a:solidFill>
                <a:srgbClr val="742117"/>
              </a:solidFill>
              <a:prstDash val="solid"/>
              <a:round/>
              <a:headEnd type="none" w="sm" len="sm"/>
              <a:tailEnd type="none" w="sm" len="sm"/>
            </a:ln>
          </p:spPr>
        </p:cxnSp>
        <p:cxnSp>
          <p:nvCxnSpPr>
            <p:cNvPr id="1124" name="Google Shape;1124;p119"/>
            <p:cNvCxnSpPr/>
            <p:nvPr/>
          </p:nvCxnSpPr>
          <p:spPr>
            <a:xfrm rot="10800000">
              <a:off x="7066491" y="1638639"/>
              <a:ext cx="376547" cy="1849825"/>
            </a:xfrm>
            <a:prstGeom prst="straightConnector1">
              <a:avLst/>
            </a:prstGeom>
            <a:noFill/>
            <a:ln w="57150" cap="flat" cmpd="sng">
              <a:solidFill>
                <a:srgbClr val="742117"/>
              </a:solidFill>
              <a:prstDash val="solid"/>
              <a:round/>
              <a:headEnd type="none" w="sm" len="sm"/>
              <a:tailEnd type="none" w="sm" len="sm"/>
            </a:ln>
          </p:spPr>
        </p:cxnSp>
        <p:cxnSp>
          <p:nvCxnSpPr>
            <p:cNvPr id="1125" name="Google Shape;1125;p119"/>
            <p:cNvCxnSpPr/>
            <p:nvPr/>
          </p:nvCxnSpPr>
          <p:spPr>
            <a:xfrm rot="10800000">
              <a:off x="8186633" y="4320208"/>
              <a:ext cx="972250" cy="1897718"/>
            </a:xfrm>
            <a:prstGeom prst="straightConnector1">
              <a:avLst/>
            </a:prstGeom>
            <a:noFill/>
            <a:ln w="57150" cap="flat" cmpd="sng">
              <a:solidFill>
                <a:srgbClr val="742117"/>
              </a:solidFill>
              <a:prstDash val="solid"/>
              <a:round/>
              <a:headEnd type="none" w="sm" len="sm"/>
              <a:tailEnd type="none" w="sm" len="sm"/>
            </a:ln>
          </p:spPr>
        </p:cxnSp>
        <p:cxnSp>
          <p:nvCxnSpPr>
            <p:cNvPr id="1126" name="Google Shape;1126;p119"/>
            <p:cNvCxnSpPr/>
            <p:nvPr/>
          </p:nvCxnSpPr>
          <p:spPr>
            <a:xfrm rot="10800000" flipH="1">
              <a:off x="8097075" y="2003571"/>
              <a:ext cx="2463018" cy="1323160"/>
            </a:xfrm>
            <a:prstGeom prst="straightConnector1">
              <a:avLst/>
            </a:prstGeom>
            <a:noFill/>
            <a:ln w="57150" cap="flat" cmpd="sng">
              <a:solidFill>
                <a:srgbClr val="742117"/>
              </a:solidFill>
              <a:prstDash val="solid"/>
              <a:round/>
              <a:headEnd type="none" w="sm" len="sm"/>
              <a:tailEnd type="none" w="sm" len="sm"/>
            </a:ln>
          </p:spPr>
        </p:cxnSp>
        <p:sp>
          <p:nvSpPr>
            <p:cNvPr id="1127" name="Google Shape;1127;p119"/>
            <p:cNvSpPr/>
            <p:nvPr/>
          </p:nvSpPr>
          <p:spPr>
            <a:xfrm>
              <a:off x="10263373" y="3579642"/>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sp>
          <p:nvSpPr>
            <p:cNvPr id="1128" name="Google Shape;1128;p119"/>
            <p:cNvSpPr/>
            <p:nvPr/>
          </p:nvSpPr>
          <p:spPr>
            <a:xfrm>
              <a:off x="10263374" y="4997028"/>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sp>
          <p:nvSpPr>
            <p:cNvPr id="1129" name="Google Shape;1129;p119"/>
            <p:cNvSpPr/>
            <p:nvPr/>
          </p:nvSpPr>
          <p:spPr>
            <a:xfrm>
              <a:off x="6233594" y="1022733"/>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sp>
          <p:nvSpPr>
            <p:cNvPr id="1130" name="Google Shape;1130;p119"/>
            <p:cNvSpPr/>
            <p:nvPr/>
          </p:nvSpPr>
          <p:spPr>
            <a:xfrm>
              <a:off x="8724626" y="5898336"/>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sp>
          <p:nvSpPr>
            <p:cNvPr id="1131" name="Google Shape;1131;p119"/>
            <p:cNvSpPr/>
            <p:nvPr/>
          </p:nvSpPr>
          <p:spPr>
            <a:xfrm>
              <a:off x="10194249" y="1767595"/>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grpSp>
      <p:sp>
        <p:nvSpPr>
          <p:cNvPr id="29" name="Title 1">
            <a:extLst>
              <a:ext uri="{FF2B5EF4-FFF2-40B4-BE49-F238E27FC236}">
                <a16:creationId xmlns:a16="http://schemas.microsoft.com/office/drawing/2014/main" id="{69B01560-376F-4D4A-A406-96B4F7EE81BC}"/>
              </a:ext>
            </a:extLst>
          </p:cNvPr>
          <p:cNvSpPr txBox="1">
            <a:spLocks/>
          </p:cNvSpPr>
          <p:nvPr/>
        </p:nvSpPr>
        <p:spPr>
          <a:xfrm>
            <a:off x="4358126" y="228276"/>
            <a:ext cx="3761356" cy="54154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3600" b="1" dirty="0"/>
              <a:t>Label correctly</a:t>
            </a:r>
          </a:p>
        </p:txBody>
      </p:sp>
      <p:sp>
        <p:nvSpPr>
          <p:cNvPr id="32" name="Google Shape;1130;p119">
            <a:extLst>
              <a:ext uri="{FF2B5EF4-FFF2-40B4-BE49-F238E27FC236}">
                <a16:creationId xmlns:a16="http://schemas.microsoft.com/office/drawing/2014/main" id="{5C4CD4ED-5ED1-420F-81E0-6B93F10A4AF6}"/>
              </a:ext>
            </a:extLst>
          </p:cNvPr>
          <p:cNvSpPr/>
          <p:nvPr/>
        </p:nvSpPr>
        <p:spPr>
          <a:xfrm>
            <a:off x="6745254" y="5922761"/>
            <a:ext cx="1665795" cy="662609"/>
          </a:xfrm>
          <a:prstGeom prst="rect">
            <a:avLst/>
          </a:prstGeom>
          <a:solidFill>
            <a:schemeClr val="dk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Rockwell"/>
              <a:ea typeface="Rockwell"/>
              <a:cs typeface="Rockwell"/>
              <a:sym typeface="Rockwell"/>
            </a:endParaRPr>
          </a:p>
        </p:txBody>
      </p:sp>
      <p:cxnSp>
        <p:nvCxnSpPr>
          <p:cNvPr id="33" name="Google Shape;1125;p119">
            <a:extLst>
              <a:ext uri="{FF2B5EF4-FFF2-40B4-BE49-F238E27FC236}">
                <a16:creationId xmlns:a16="http://schemas.microsoft.com/office/drawing/2014/main" id="{EB6A3929-6AF7-4411-8D05-404B22C86F1D}"/>
              </a:ext>
            </a:extLst>
          </p:cNvPr>
          <p:cNvCxnSpPr>
            <a:cxnSpLocks/>
          </p:cNvCxnSpPr>
          <p:nvPr/>
        </p:nvCxnSpPr>
        <p:spPr>
          <a:xfrm flipV="1">
            <a:off x="7894318" y="4604659"/>
            <a:ext cx="22167" cy="1318102"/>
          </a:xfrm>
          <a:prstGeom prst="straightConnector1">
            <a:avLst/>
          </a:prstGeom>
          <a:noFill/>
          <a:ln w="57150" cap="flat" cmpd="sng">
            <a:solidFill>
              <a:srgbClr val="742117"/>
            </a:solidFill>
            <a:prstDash val="solid"/>
            <a:round/>
            <a:headEnd type="none" w="sm" len="sm"/>
            <a:tailEnd type="none" w="sm" len="sm"/>
          </a:ln>
        </p:spPr>
      </p:cxnSp>
      <p:sp>
        <p:nvSpPr>
          <p:cNvPr id="5" name="TextBox 4">
            <a:extLst>
              <a:ext uri="{FF2B5EF4-FFF2-40B4-BE49-F238E27FC236}">
                <a16:creationId xmlns:a16="http://schemas.microsoft.com/office/drawing/2014/main" id="{5AF23A7A-4B9B-491E-BFDC-B2C68B9557AF}"/>
              </a:ext>
            </a:extLst>
          </p:cNvPr>
          <p:cNvSpPr txBox="1"/>
          <p:nvPr/>
        </p:nvSpPr>
        <p:spPr>
          <a:xfrm>
            <a:off x="2947039" y="996341"/>
            <a:ext cx="1752779" cy="369332"/>
          </a:xfrm>
          <a:prstGeom prst="rect">
            <a:avLst/>
          </a:prstGeom>
          <a:noFill/>
        </p:spPr>
        <p:txBody>
          <a:bodyPr wrap="square" rtlCol="0">
            <a:spAutoFit/>
          </a:bodyPr>
          <a:lstStyle/>
          <a:p>
            <a:r>
              <a:rPr lang="en-GB" b="1" dirty="0">
                <a:solidFill>
                  <a:srgbClr val="006600"/>
                </a:solidFill>
              </a:rPr>
              <a:t>Fallopian tube</a:t>
            </a:r>
          </a:p>
        </p:txBody>
      </p:sp>
      <p:sp>
        <p:nvSpPr>
          <p:cNvPr id="36" name="TextBox 35">
            <a:extLst>
              <a:ext uri="{FF2B5EF4-FFF2-40B4-BE49-F238E27FC236}">
                <a16:creationId xmlns:a16="http://schemas.microsoft.com/office/drawing/2014/main" id="{67C7A4F0-01C9-493D-A0A8-E74390F8A89D}"/>
              </a:ext>
            </a:extLst>
          </p:cNvPr>
          <p:cNvSpPr txBox="1"/>
          <p:nvPr/>
        </p:nvSpPr>
        <p:spPr>
          <a:xfrm>
            <a:off x="783293" y="1164230"/>
            <a:ext cx="1011472" cy="369332"/>
          </a:xfrm>
          <a:prstGeom prst="rect">
            <a:avLst/>
          </a:prstGeom>
          <a:noFill/>
        </p:spPr>
        <p:txBody>
          <a:bodyPr wrap="square" rtlCol="0">
            <a:spAutoFit/>
          </a:bodyPr>
          <a:lstStyle/>
          <a:p>
            <a:r>
              <a:rPr lang="en-GB" b="1" dirty="0">
                <a:solidFill>
                  <a:srgbClr val="006600"/>
                </a:solidFill>
              </a:rPr>
              <a:t>Uterus</a:t>
            </a:r>
          </a:p>
        </p:txBody>
      </p:sp>
      <p:sp>
        <p:nvSpPr>
          <p:cNvPr id="37" name="TextBox 36">
            <a:extLst>
              <a:ext uri="{FF2B5EF4-FFF2-40B4-BE49-F238E27FC236}">
                <a16:creationId xmlns:a16="http://schemas.microsoft.com/office/drawing/2014/main" id="{428CFA84-628A-4FBF-BC7D-B890C27B0A76}"/>
              </a:ext>
            </a:extLst>
          </p:cNvPr>
          <p:cNvSpPr txBox="1"/>
          <p:nvPr/>
        </p:nvSpPr>
        <p:spPr>
          <a:xfrm>
            <a:off x="4454959" y="5081496"/>
            <a:ext cx="1665794" cy="369332"/>
          </a:xfrm>
          <a:prstGeom prst="rect">
            <a:avLst/>
          </a:prstGeom>
          <a:noFill/>
        </p:spPr>
        <p:txBody>
          <a:bodyPr wrap="square" rtlCol="0">
            <a:spAutoFit/>
          </a:bodyPr>
          <a:lstStyle/>
          <a:p>
            <a:r>
              <a:rPr lang="en-GB" b="1" dirty="0">
                <a:solidFill>
                  <a:srgbClr val="006600"/>
                </a:solidFill>
              </a:rPr>
              <a:t>Endometrium</a:t>
            </a:r>
          </a:p>
        </p:txBody>
      </p:sp>
      <p:sp>
        <p:nvSpPr>
          <p:cNvPr id="38" name="TextBox 37">
            <a:extLst>
              <a:ext uri="{FF2B5EF4-FFF2-40B4-BE49-F238E27FC236}">
                <a16:creationId xmlns:a16="http://schemas.microsoft.com/office/drawing/2014/main" id="{D6C7ADD4-F571-447B-AE78-5107076C5BF0}"/>
              </a:ext>
            </a:extLst>
          </p:cNvPr>
          <p:cNvSpPr txBox="1"/>
          <p:nvPr/>
        </p:nvSpPr>
        <p:spPr>
          <a:xfrm>
            <a:off x="2894996" y="6064801"/>
            <a:ext cx="1066311" cy="369332"/>
          </a:xfrm>
          <a:prstGeom prst="rect">
            <a:avLst/>
          </a:prstGeom>
          <a:noFill/>
        </p:spPr>
        <p:txBody>
          <a:bodyPr wrap="square" rtlCol="0">
            <a:spAutoFit/>
          </a:bodyPr>
          <a:lstStyle/>
          <a:p>
            <a:r>
              <a:rPr lang="en-GB" b="1" dirty="0">
                <a:solidFill>
                  <a:srgbClr val="006600"/>
                </a:solidFill>
              </a:rPr>
              <a:t>Vagina</a:t>
            </a:r>
          </a:p>
        </p:txBody>
      </p:sp>
      <p:sp>
        <p:nvSpPr>
          <p:cNvPr id="39" name="TextBox 38">
            <a:extLst>
              <a:ext uri="{FF2B5EF4-FFF2-40B4-BE49-F238E27FC236}">
                <a16:creationId xmlns:a16="http://schemas.microsoft.com/office/drawing/2014/main" id="{BF802860-ABAE-4CE8-89D3-A289395464D5}"/>
              </a:ext>
            </a:extLst>
          </p:cNvPr>
          <p:cNvSpPr txBox="1"/>
          <p:nvPr/>
        </p:nvSpPr>
        <p:spPr>
          <a:xfrm>
            <a:off x="725930" y="5676966"/>
            <a:ext cx="992077" cy="369332"/>
          </a:xfrm>
          <a:prstGeom prst="rect">
            <a:avLst/>
          </a:prstGeom>
          <a:noFill/>
        </p:spPr>
        <p:txBody>
          <a:bodyPr wrap="square" rtlCol="0">
            <a:spAutoFit/>
          </a:bodyPr>
          <a:lstStyle/>
          <a:p>
            <a:r>
              <a:rPr lang="en-GB" b="1" dirty="0">
                <a:solidFill>
                  <a:srgbClr val="006600"/>
                </a:solidFill>
              </a:rPr>
              <a:t>Cervix</a:t>
            </a:r>
          </a:p>
        </p:txBody>
      </p:sp>
      <p:sp>
        <p:nvSpPr>
          <p:cNvPr id="40" name="TextBox 39">
            <a:extLst>
              <a:ext uri="{FF2B5EF4-FFF2-40B4-BE49-F238E27FC236}">
                <a16:creationId xmlns:a16="http://schemas.microsoft.com/office/drawing/2014/main" id="{9E5E6801-167B-4923-8EAB-A82B086409F7}"/>
              </a:ext>
            </a:extLst>
          </p:cNvPr>
          <p:cNvSpPr txBox="1"/>
          <p:nvPr/>
        </p:nvSpPr>
        <p:spPr>
          <a:xfrm>
            <a:off x="682107" y="4532559"/>
            <a:ext cx="834333" cy="369332"/>
          </a:xfrm>
          <a:prstGeom prst="rect">
            <a:avLst/>
          </a:prstGeom>
          <a:noFill/>
        </p:spPr>
        <p:txBody>
          <a:bodyPr wrap="square" rtlCol="0">
            <a:spAutoFit/>
          </a:bodyPr>
          <a:lstStyle/>
          <a:p>
            <a:r>
              <a:rPr lang="en-GB" b="1" dirty="0">
                <a:solidFill>
                  <a:srgbClr val="006600"/>
                </a:solidFill>
              </a:rPr>
              <a:t>Ovary</a:t>
            </a:r>
          </a:p>
        </p:txBody>
      </p:sp>
      <p:sp>
        <p:nvSpPr>
          <p:cNvPr id="41" name="TextBox 40">
            <a:extLst>
              <a:ext uri="{FF2B5EF4-FFF2-40B4-BE49-F238E27FC236}">
                <a16:creationId xmlns:a16="http://schemas.microsoft.com/office/drawing/2014/main" id="{307444FF-AFD6-4297-86D4-C49A45826338}"/>
              </a:ext>
            </a:extLst>
          </p:cNvPr>
          <p:cNvSpPr txBox="1"/>
          <p:nvPr/>
        </p:nvSpPr>
        <p:spPr>
          <a:xfrm>
            <a:off x="6547637" y="1186178"/>
            <a:ext cx="869321" cy="369332"/>
          </a:xfrm>
          <a:prstGeom prst="rect">
            <a:avLst/>
          </a:prstGeom>
          <a:noFill/>
        </p:spPr>
        <p:txBody>
          <a:bodyPr wrap="square" rtlCol="0">
            <a:spAutoFit/>
          </a:bodyPr>
          <a:lstStyle/>
          <a:p>
            <a:r>
              <a:rPr lang="en-GB" b="1" dirty="0">
                <a:solidFill>
                  <a:schemeClr val="accent1"/>
                </a:solidFill>
              </a:rPr>
              <a:t>Penis</a:t>
            </a:r>
          </a:p>
        </p:txBody>
      </p:sp>
      <p:sp>
        <p:nvSpPr>
          <p:cNvPr id="43" name="TextBox 42">
            <a:extLst>
              <a:ext uri="{FF2B5EF4-FFF2-40B4-BE49-F238E27FC236}">
                <a16:creationId xmlns:a16="http://schemas.microsoft.com/office/drawing/2014/main" id="{9C7451E1-7DF2-4CB3-8B3A-C40BD2208FE0}"/>
              </a:ext>
            </a:extLst>
          </p:cNvPr>
          <p:cNvSpPr txBox="1"/>
          <p:nvPr/>
        </p:nvSpPr>
        <p:spPr>
          <a:xfrm>
            <a:off x="10493091" y="1945773"/>
            <a:ext cx="1194205" cy="369332"/>
          </a:xfrm>
          <a:prstGeom prst="rect">
            <a:avLst/>
          </a:prstGeom>
          <a:noFill/>
        </p:spPr>
        <p:txBody>
          <a:bodyPr wrap="square" rtlCol="0">
            <a:spAutoFit/>
          </a:bodyPr>
          <a:lstStyle/>
          <a:p>
            <a:r>
              <a:rPr lang="en-GB" b="1" dirty="0">
                <a:solidFill>
                  <a:schemeClr val="accent1"/>
                </a:solidFill>
              </a:rPr>
              <a:t>Urethra</a:t>
            </a:r>
          </a:p>
        </p:txBody>
      </p:sp>
      <p:sp>
        <p:nvSpPr>
          <p:cNvPr id="44" name="TextBox 43">
            <a:extLst>
              <a:ext uri="{FF2B5EF4-FFF2-40B4-BE49-F238E27FC236}">
                <a16:creationId xmlns:a16="http://schemas.microsoft.com/office/drawing/2014/main" id="{1C93E420-878A-4CD6-9350-A3FA4DA4029D}"/>
              </a:ext>
            </a:extLst>
          </p:cNvPr>
          <p:cNvSpPr txBox="1"/>
          <p:nvPr/>
        </p:nvSpPr>
        <p:spPr>
          <a:xfrm>
            <a:off x="10345903" y="3627981"/>
            <a:ext cx="1556611" cy="646331"/>
          </a:xfrm>
          <a:prstGeom prst="rect">
            <a:avLst/>
          </a:prstGeom>
          <a:noFill/>
        </p:spPr>
        <p:txBody>
          <a:bodyPr wrap="square" rtlCol="0">
            <a:spAutoFit/>
          </a:bodyPr>
          <a:lstStyle/>
          <a:p>
            <a:r>
              <a:rPr lang="en-GB" b="1" dirty="0">
                <a:solidFill>
                  <a:schemeClr val="accent1"/>
                </a:solidFill>
              </a:rPr>
              <a:t>Sperm duct system</a:t>
            </a:r>
          </a:p>
        </p:txBody>
      </p:sp>
      <p:sp>
        <p:nvSpPr>
          <p:cNvPr id="45" name="TextBox 44">
            <a:extLst>
              <a:ext uri="{FF2B5EF4-FFF2-40B4-BE49-F238E27FC236}">
                <a16:creationId xmlns:a16="http://schemas.microsoft.com/office/drawing/2014/main" id="{00E39AEA-D4CB-413C-9C7C-0A8D2CE79873}"/>
              </a:ext>
            </a:extLst>
          </p:cNvPr>
          <p:cNvSpPr txBox="1"/>
          <p:nvPr/>
        </p:nvSpPr>
        <p:spPr>
          <a:xfrm>
            <a:off x="10386708" y="5161685"/>
            <a:ext cx="1406969" cy="369332"/>
          </a:xfrm>
          <a:prstGeom prst="rect">
            <a:avLst/>
          </a:prstGeom>
          <a:noFill/>
        </p:spPr>
        <p:txBody>
          <a:bodyPr wrap="square" rtlCol="0">
            <a:spAutoFit/>
          </a:bodyPr>
          <a:lstStyle/>
          <a:p>
            <a:r>
              <a:rPr lang="en-GB" b="1" dirty="0">
                <a:solidFill>
                  <a:schemeClr val="accent1"/>
                </a:solidFill>
              </a:rPr>
              <a:t>Epididymis</a:t>
            </a:r>
          </a:p>
        </p:txBody>
      </p:sp>
      <p:sp>
        <p:nvSpPr>
          <p:cNvPr id="46" name="TextBox 45">
            <a:extLst>
              <a:ext uri="{FF2B5EF4-FFF2-40B4-BE49-F238E27FC236}">
                <a16:creationId xmlns:a16="http://schemas.microsoft.com/office/drawing/2014/main" id="{8FC53749-DFE9-48DD-AD3F-1C333A8AC0B2}"/>
              </a:ext>
            </a:extLst>
          </p:cNvPr>
          <p:cNvSpPr txBox="1"/>
          <p:nvPr/>
        </p:nvSpPr>
        <p:spPr>
          <a:xfrm>
            <a:off x="9045495" y="6064801"/>
            <a:ext cx="970470" cy="369332"/>
          </a:xfrm>
          <a:prstGeom prst="rect">
            <a:avLst/>
          </a:prstGeom>
          <a:noFill/>
        </p:spPr>
        <p:txBody>
          <a:bodyPr wrap="square" rtlCol="0">
            <a:spAutoFit/>
          </a:bodyPr>
          <a:lstStyle/>
          <a:p>
            <a:r>
              <a:rPr lang="en-GB" b="1" dirty="0">
                <a:solidFill>
                  <a:schemeClr val="accent1"/>
                </a:solidFill>
              </a:rPr>
              <a:t>Testes</a:t>
            </a:r>
          </a:p>
        </p:txBody>
      </p:sp>
      <p:sp>
        <p:nvSpPr>
          <p:cNvPr id="47" name="TextBox 46">
            <a:extLst>
              <a:ext uri="{FF2B5EF4-FFF2-40B4-BE49-F238E27FC236}">
                <a16:creationId xmlns:a16="http://schemas.microsoft.com/office/drawing/2014/main" id="{7949AFAA-16E0-4E31-AA8E-11C679314F97}"/>
              </a:ext>
            </a:extLst>
          </p:cNvPr>
          <p:cNvSpPr txBox="1"/>
          <p:nvPr/>
        </p:nvSpPr>
        <p:spPr>
          <a:xfrm>
            <a:off x="7050784" y="6064801"/>
            <a:ext cx="1118353" cy="369332"/>
          </a:xfrm>
          <a:prstGeom prst="rect">
            <a:avLst/>
          </a:prstGeom>
          <a:noFill/>
        </p:spPr>
        <p:txBody>
          <a:bodyPr wrap="square" rtlCol="0">
            <a:spAutoFit/>
          </a:bodyPr>
          <a:lstStyle/>
          <a:p>
            <a:r>
              <a:rPr lang="en-GB" b="1" dirty="0">
                <a:solidFill>
                  <a:schemeClr val="accent1"/>
                </a:solidFill>
              </a:rPr>
              <a:t>Scrotum</a:t>
            </a:r>
          </a:p>
        </p:txBody>
      </p:sp>
    </p:spTree>
    <p:extLst>
      <p:ext uri="{BB962C8B-B14F-4D97-AF65-F5344CB8AC3E}">
        <p14:creationId xmlns:p14="http://schemas.microsoft.com/office/powerpoint/2010/main" val="6920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6"/>
                                        </p:tgtEl>
                                        <p:attrNameLst>
                                          <p:attrName>style.visibility</p:attrName>
                                        </p:attrNameLst>
                                      </p:cBhvr>
                                      <p:to>
                                        <p:strVal val="visible"/>
                                      </p:to>
                                    </p:set>
                                    <p:anim calcmode="lin" valueType="num">
                                      <p:cBhvr additive="base">
                                        <p:cTn id="12" dur="500" fill="hold"/>
                                        <p:tgtEl>
                                          <p:spTgt spid="1106"/>
                                        </p:tgtEl>
                                        <p:attrNameLst>
                                          <p:attrName>ppt_x</p:attrName>
                                        </p:attrNameLst>
                                      </p:cBhvr>
                                      <p:tavLst>
                                        <p:tav tm="0">
                                          <p:val>
                                            <p:strVal val="#ppt_x"/>
                                          </p:val>
                                        </p:tav>
                                        <p:tav tm="100000">
                                          <p:val>
                                            <p:strVal val="#ppt_x"/>
                                          </p:val>
                                        </p:tav>
                                      </p:tavLst>
                                    </p:anim>
                                    <p:anim calcmode="lin" valueType="num">
                                      <p:cBhvr additive="base">
                                        <p:cTn id="13" dur="500" fill="hold"/>
                                        <p:tgtEl>
                                          <p:spTgt spid="1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0"/>
                                        </p:tgtEl>
                                        <p:attrNameLst>
                                          <p:attrName>style.visibility</p:attrName>
                                        </p:attrNameLst>
                                      </p:cBhvr>
                                      <p:to>
                                        <p:strVal val="visible"/>
                                      </p:to>
                                    </p:set>
                                    <p:anim calcmode="lin" valueType="num">
                                      <p:cBhvr additive="base">
                                        <p:cTn id="18" dur="500" fill="hold"/>
                                        <p:tgtEl>
                                          <p:spTgt spid="1120"/>
                                        </p:tgtEl>
                                        <p:attrNameLst>
                                          <p:attrName>ppt_x</p:attrName>
                                        </p:attrNameLst>
                                      </p:cBhvr>
                                      <p:tavLst>
                                        <p:tav tm="0">
                                          <p:val>
                                            <p:strVal val="#ppt_x"/>
                                          </p:val>
                                        </p:tav>
                                        <p:tav tm="100000">
                                          <p:val>
                                            <p:strVal val="#ppt_x"/>
                                          </p:val>
                                        </p:tav>
                                      </p:tavLst>
                                    </p:anim>
                                    <p:anim calcmode="lin" valueType="num">
                                      <p:cBhvr additive="base">
                                        <p:cTn id="19" dur="500" fill="hold"/>
                                        <p:tgtEl>
                                          <p:spTgt spid="11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ppt_x"/>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ppt_x"/>
                                          </p:val>
                                        </p:tav>
                                        <p:tav tm="100000">
                                          <p:val>
                                            <p:strVal val="#ppt_x"/>
                                          </p:val>
                                        </p:tav>
                                      </p:tavLst>
                                    </p:anim>
                                    <p:anim calcmode="lin" valueType="num">
                                      <p:cBhvr additive="base">
                                        <p:cTn id="8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ppt_x"/>
                                          </p:val>
                                        </p:tav>
                                        <p:tav tm="100000">
                                          <p:val>
                                            <p:strVal val="#ppt_x"/>
                                          </p:val>
                                        </p:tav>
                                      </p:tavLst>
                                    </p:anim>
                                    <p:anim calcmode="lin" valueType="num">
                                      <p:cBhvr additive="base">
                                        <p:cTn id="8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ppt_x"/>
                                          </p:val>
                                        </p:tav>
                                        <p:tav tm="100000">
                                          <p:val>
                                            <p:strVal val="#ppt_x"/>
                                          </p:val>
                                        </p:tav>
                                      </p:tavLst>
                                    </p:anim>
                                    <p:anim calcmode="lin" valueType="num">
                                      <p:cBhvr additive="base">
                                        <p:cTn id="9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5" grpId="0"/>
      <p:bldP spid="36" grpId="0"/>
      <p:bldP spid="37" grpId="0"/>
      <p:bldP spid="38" grpId="0"/>
      <p:bldP spid="39" grpId="0"/>
      <p:bldP spid="40" grpId="0"/>
      <p:bldP spid="41" grpId="0"/>
      <p:bldP spid="43" grpId="0"/>
      <p:bldP spid="44" grpId="0"/>
      <p:bldP spid="45" grpId="0"/>
      <p:bldP spid="46" grpId="0"/>
      <p:bldP spid="4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0C86-BCC6-45CE-948E-E8A74F17588B}"/>
              </a:ext>
            </a:extLst>
          </p:cNvPr>
          <p:cNvSpPr>
            <a:spLocks noGrp="1"/>
          </p:cNvSpPr>
          <p:nvPr>
            <p:ph type="title"/>
          </p:nvPr>
        </p:nvSpPr>
        <p:spPr>
          <a:xfrm>
            <a:off x="1791315" y="92766"/>
            <a:ext cx="9875520" cy="1356360"/>
          </a:xfrm>
        </p:spPr>
        <p:txBody>
          <a:bodyPr/>
          <a:lstStyle/>
          <a:p>
            <a:r>
              <a:rPr lang="en-GB" b="1" dirty="0"/>
              <a:t>Exam question</a:t>
            </a:r>
          </a:p>
        </p:txBody>
      </p:sp>
      <p:pic>
        <p:nvPicPr>
          <p:cNvPr id="4" name="Google Shape;1141;p121">
            <a:extLst>
              <a:ext uri="{FF2B5EF4-FFF2-40B4-BE49-F238E27FC236}">
                <a16:creationId xmlns:a16="http://schemas.microsoft.com/office/drawing/2014/main" id="{C25635CB-DAEB-4A8D-A270-0F8B38D817BD}"/>
              </a:ext>
            </a:extLst>
          </p:cNvPr>
          <p:cNvPicPr preferRelativeResize="0"/>
          <p:nvPr/>
        </p:nvPicPr>
        <p:blipFill rotWithShape="1">
          <a:blip r:embed="rId2">
            <a:alphaModFix/>
          </a:blip>
          <a:srcRect l="26640" t="37588" r="23962" b="5983"/>
          <a:stretch/>
        </p:blipFill>
        <p:spPr>
          <a:xfrm>
            <a:off x="1791315" y="1351721"/>
            <a:ext cx="8609370" cy="506857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30841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0C86-BCC6-45CE-948E-E8A74F17588B}"/>
              </a:ext>
            </a:extLst>
          </p:cNvPr>
          <p:cNvSpPr>
            <a:spLocks noGrp="1"/>
          </p:cNvSpPr>
          <p:nvPr>
            <p:ph type="title"/>
          </p:nvPr>
        </p:nvSpPr>
        <p:spPr>
          <a:xfrm>
            <a:off x="1791315" y="212034"/>
            <a:ext cx="9875520" cy="1356360"/>
          </a:xfrm>
        </p:spPr>
        <p:txBody>
          <a:bodyPr/>
          <a:lstStyle/>
          <a:p>
            <a:r>
              <a:rPr lang="en-GB" b="1" dirty="0"/>
              <a:t>Exam answer</a:t>
            </a:r>
          </a:p>
        </p:txBody>
      </p:sp>
      <p:pic>
        <p:nvPicPr>
          <p:cNvPr id="5" name="Google Shape;1147;p122">
            <a:extLst>
              <a:ext uri="{FF2B5EF4-FFF2-40B4-BE49-F238E27FC236}">
                <a16:creationId xmlns:a16="http://schemas.microsoft.com/office/drawing/2014/main" id="{570F4C01-EDCF-4328-BD59-226EF25071C9}"/>
              </a:ext>
            </a:extLst>
          </p:cNvPr>
          <p:cNvPicPr preferRelativeResize="0"/>
          <p:nvPr/>
        </p:nvPicPr>
        <p:blipFill rotWithShape="1">
          <a:blip r:embed="rId2">
            <a:alphaModFix/>
          </a:blip>
          <a:srcRect l="19913" t="17590" r="41836" b="38838"/>
          <a:stretch/>
        </p:blipFill>
        <p:spPr>
          <a:xfrm>
            <a:off x="1791315" y="1141203"/>
            <a:ext cx="8609370" cy="5504763"/>
          </a:xfrm>
          <a:prstGeom prst="rect">
            <a:avLst/>
          </a:prstGeom>
          <a:noFill/>
          <a:ln>
            <a:noFill/>
          </a:ln>
        </p:spPr>
      </p:pic>
    </p:spTree>
    <p:extLst>
      <p:ext uri="{BB962C8B-B14F-4D97-AF65-F5344CB8AC3E}">
        <p14:creationId xmlns:p14="http://schemas.microsoft.com/office/powerpoint/2010/main" val="27471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0C86-BCC6-45CE-948E-E8A74F17588B}"/>
              </a:ext>
            </a:extLst>
          </p:cNvPr>
          <p:cNvSpPr>
            <a:spLocks noGrp="1"/>
          </p:cNvSpPr>
          <p:nvPr>
            <p:ph type="title"/>
          </p:nvPr>
        </p:nvSpPr>
        <p:spPr>
          <a:xfrm>
            <a:off x="452845" y="0"/>
            <a:ext cx="9875520" cy="1356360"/>
          </a:xfrm>
        </p:spPr>
        <p:txBody>
          <a:bodyPr/>
          <a:lstStyle/>
          <a:p>
            <a:r>
              <a:rPr lang="en-GB" b="1" dirty="0"/>
              <a:t>Exam question</a:t>
            </a:r>
          </a:p>
        </p:txBody>
      </p:sp>
      <p:pic>
        <p:nvPicPr>
          <p:cNvPr id="5" name="Google Shape;1154;p123">
            <a:extLst>
              <a:ext uri="{FF2B5EF4-FFF2-40B4-BE49-F238E27FC236}">
                <a16:creationId xmlns:a16="http://schemas.microsoft.com/office/drawing/2014/main" id="{799E9187-9F07-484B-858F-B772FC1C1DAF}"/>
              </a:ext>
            </a:extLst>
          </p:cNvPr>
          <p:cNvPicPr preferRelativeResize="0"/>
          <p:nvPr/>
        </p:nvPicPr>
        <p:blipFill rotWithShape="1">
          <a:blip r:embed="rId2">
            <a:alphaModFix/>
          </a:blip>
          <a:srcRect l="32966" t="27411" r="28481" b="8303"/>
          <a:stretch/>
        </p:blipFill>
        <p:spPr>
          <a:xfrm>
            <a:off x="4552689" y="291548"/>
            <a:ext cx="6738163" cy="627490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422972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CFFAB-8578-4FDA-A498-48CC997025F1}"/>
              </a:ext>
            </a:extLst>
          </p:cNvPr>
          <p:cNvPicPr>
            <a:picLocks noChangeAspect="1"/>
          </p:cNvPicPr>
          <p:nvPr/>
        </p:nvPicPr>
        <p:blipFill>
          <a:blip r:embed="rId2"/>
          <a:stretch>
            <a:fillRect/>
          </a:stretch>
        </p:blipFill>
        <p:spPr>
          <a:xfrm>
            <a:off x="739268" y="1028700"/>
            <a:ext cx="5019675" cy="4800600"/>
          </a:xfrm>
          <a:prstGeom prst="rect">
            <a:avLst/>
          </a:prstGeom>
        </p:spPr>
      </p:pic>
      <p:pic>
        <p:nvPicPr>
          <p:cNvPr id="6" name="Picture 5">
            <a:extLst>
              <a:ext uri="{FF2B5EF4-FFF2-40B4-BE49-F238E27FC236}">
                <a16:creationId xmlns:a16="http://schemas.microsoft.com/office/drawing/2014/main" id="{C2E111DF-2A16-4CFE-A4E3-AFBE165CD717}"/>
              </a:ext>
            </a:extLst>
          </p:cNvPr>
          <p:cNvPicPr>
            <a:picLocks noChangeAspect="1"/>
          </p:cNvPicPr>
          <p:nvPr/>
        </p:nvPicPr>
        <p:blipFill>
          <a:blip r:embed="rId2"/>
          <a:stretch>
            <a:fillRect/>
          </a:stretch>
        </p:blipFill>
        <p:spPr>
          <a:xfrm>
            <a:off x="6433059" y="1028700"/>
            <a:ext cx="5019675" cy="4800600"/>
          </a:xfrm>
          <a:prstGeom prst="rect">
            <a:avLst/>
          </a:prstGeom>
        </p:spPr>
      </p:pic>
      <p:cxnSp>
        <p:nvCxnSpPr>
          <p:cNvPr id="8" name="Straight Connector 7">
            <a:extLst>
              <a:ext uri="{FF2B5EF4-FFF2-40B4-BE49-F238E27FC236}">
                <a16:creationId xmlns:a16="http://schemas.microsoft.com/office/drawing/2014/main" id="{E2C8BF76-5E4E-4B2A-896B-042C2B3A5333}"/>
              </a:ext>
            </a:extLst>
          </p:cNvPr>
          <p:cNvCxnSpPr/>
          <p:nvPr/>
        </p:nvCxnSpPr>
        <p:spPr>
          <a:xfrm>
            <a:off x="59011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F10750-7547-43D2-B603-96A8B003A113}"/>
              </a:ext>
            </a:extLst>
          </p:cNvPr>
          <p:cNvSpPr txBox="1"/>
          <p:nvPr/>
        </p:nvSpPr>
        <p:spPr>
          <a:xfrm>
            <a:off x="1084081" y="282805"/>
            <a:ext cx="4138367" cy="369332"/>
          </a:xfrm>
          <a:prstGeom prst="rect">
            <a:avLst/>
          </a:prstGeom>
          <a:noFill/>
        </p:spPr>
        <p:txBody>
          <a:bodyPr wrap="square" rtlCol="0">
            <a:spAutoFit/>
          </a:bodyPr>
          <a:lstStyle/>
          <a:p>
            <a:pPr algn="ctr"/>
            <a:r>
              <a:rPr lang="en-GB" dirty="0"/>
              <a:t>Weight</a:t>
            </a:r>
          </a:p>
        </p:txBody>
      </p:sp>
      <p:sp>
        <p:nvSpPr>
          <p:cNvPr id="10" name="TextBox 9">
            <a:extLst>
              <a:ext uri="{FF2B5EF4-FFF2-40B4-BE49-F238E27FC236}">
                <a16:creationId xmlns:a16="http://schemas.microsoft.com/office/drawing/2014/main" id="{27561C01-2766-4670-B470-7AC9C7D98F0C}"/>
              </a:ext>
            </a:extLst>
          </p:cNvPr>
          <p:cNvSpPr txBox="1"/>
          <p:nvPr/>
        </p:nvSpPr>
        <p:spPr>
          <a:xfrm>
            <a:off x="6873712" y="282805"/>
            <a:ext cx="4138367" cy="369332"/>
          </a:xfrm>
          <a:prstGeom prst="rect">
            <a:avLst/>
          </a:prstGeom>
          <a:noFill/>
        </p:spPr>
        <p:txBody>
          <a:bodyPr wrap="square" rtlCol="0">
            <a:spAutoFit/>
          </a:bodyPr>
          <a:lstStyle/>
          <a:p>
            <a:pPr algn="ctr"/>
            <a:r>
              <a:rPr lang="en-GB" dirty="0"/>
              <a:t>Smoking</a:t>
            </a:r>
          </a:p>
        </p:txBody>
      </p:sp>
    </p:spTree>
    <p:extLst>
      <p:ext uri="{BB962C8B-B14F-4D97-AF65-F5344CB8AC3E}">
        <p14:creationId xmlns:p14="http://schemas.microsoft.com/office/powerpoint/2010/main" val="3037593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0C86-BCC6-45CE-948E-E8A74F17588B}"/>
              </a:ext>
            </a:extLst>
          </p:cNvPr>
          <p:cNvSpPr>
            <a:spLocks noGrp="1"/>
          </p:cNvSpPr>
          <p:nvPr>
            <p:ph type="title"/>
          </p:nvPr>
        </p:nvSpPr>
        <p:spPr>
          <a:xfrm>
            <a:off x="1802409" y="185199"/>
            <a:ext cx="9875520" cy="1356360"/>
          </a:xfrm>
        </p:spPr>
        <p:txBody>
          <a:bodyPr/>
          <a:lstStyle/>
          <a:p>
            <a:r>
              <a:rPr lang="en-GB" b="1" dirty="0"/>
              <a:t>Exam answer</a:t>
            </a:r>
          </a:p>
        </p:txBody>
      </p:sp>
      <p:pic>
        <p:nvPicPr>
          <p:cNvPr id="4" name="Google Shape;1159;p124">
            <a:extLst>
              <a:ext uri="{FF2B5EF4-FFF2-40B4-BE49-F238E27FC236}">
                <a16:creationId xmlns:a16="http://schemas.microsoft.com/office/drawing/2014/main" id="{A13833D3-F7D2-49A6-B990-3703F5014713}"/>
              </a:ext>
            </a:extLst>
          </p:cNvPr>
          <p:cNvPicPr preferRelativeResize="0"/>
          <p:nvPr/>
        </p:nvPicPr>
        <p:blipFill rotWithShape="1">
          <a:blip r:embed="rId2">
            <a:alphaModFix/>
          </a:blip>
          <a:srcRect l="19513" t="42230" r="45347" b="26697"/>
          <a:stretch/>
        </p:blipFill>
        <p:spPr>
          <a:xfrm>
            <a:off x="1802409" y="1775791"/>
            <a:ext cx="8587182" cy="421883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19947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CFFAB-8578-4FDA-A498-48CC997025F1}"/>
              </a:ext>
            </a:extLst>
          </p:cNvPr>
          <p:cNvPicPr>
            <a:picLocks noChangeAspect="1"/>
          </p:cNvPicPr>
          <p:nvPr/>
        </p:nvPicPr>
        <p:blipFill>
          <a:blip r:embed="rId2"/>
          <a:stretch>
            <a:fillRect/>
          </a:stretch>
        </p:blipFill>
        <p:spPr>
          <a:xfrm>
            <a:off x="739268" y="1028700"/>
            <a:ext cx="5019675" cy="4800600"/>
          </a:xfrm>
          <a:prstGeom prst="rect">
            <a:avLst/>
          </a:prstGeom>
        </p:spPr>
      </p:pic>
      <p:pic>
        <p:nvPicPr>
          <p:cNvPr id="6" name="Picture 5">
            <a:extLst>
              <a:ext uri="{FF2B5EF4-FFF2-40B4-BE49-F238E27FC236}">
                <a16:creationId xmlns:a16="http://schemas.microsoft.com/office/drawing/2014/main" id="{C2E111DF-2A16-4CFE-A4E3-AFBE165CD717}"/>
              </a:ext>
            </a:extLst>
          </p:cNvPr>
          <p:cNvPicPr>
            <a:picLocks noChangeAspect="1"/>
          </p:cNvPicPr>
          <p:nvPr/>
        </p:nvPicPr>
        <p:blipFill>
          <a:blip r:embed="rId2"/>
          <a:stretch>
            <a:fillRect/>
          </a:stretch>
        </p:blipFill>
        <p:spPr>
          <a:xfrm>
            <a:off x="6433059" y="1028700"/>
            <a:ext cx="5019675" cy="4800600"/>
          </a:xfrm>
          <a:prstGeom prst="rect">
            <a:avLst/>
          </a:prstGeom>
        </p:spPr>
      </p:pic>
      <p:cxnSp>
        <p:nvCxnSpPr>
          <p:cNvPr id="8" name="Straight Connector 7">
            <a:extLst>
              <a:ext uri="{FF2B5EF4-FFF2-40B4-BE49-F238E27FC236}">
                <a16:creationId xmlns:a16="http://schemas.microsoft.com/office/drawing/2014/main" id="{E2C8BF76-5E4E-4B2A-896B-042C2B3A5333}"/>
              </a:ext>
            </a:extLst>
          </p:cNvPr>
          <p:cNvCxnSpPr/>
          <p:nvPr/>
        </p:nvCxnSpPr>
        <p:spPr>
          <a:xfrm>
            <a:off x="590118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F10750-7547-43D2-B603-96A8B003A113}"/>
              </a:ext>
            </a:extLst>
          </p:cNvPr>
          <p:cNvSpPr txBox="1"/>
          <p:nvPr/>
        </p:nvSpPr>
        <p:spPr>
          <a:xfrm>
            <a:off x="1084081" y="282805"/>
            <a:ext cx="4138367" cy="369332"/>
          </a:xfrm>
          <a:prstGeom prst="rect">
            <a:avLst/>
          </a:prstGeom>
          <a:noFill/>
        </p:spPr>
        <p:txBody>
          <a:bodyPr wrap="square" rtlCol="0">
            <a:spAutoFit/>
          </a:bodyPr>
          <a:lstStyle/>
          <a:p>
            <a:pPr algn="ctr"/>
            <a:r>
              <a:rPr lang="en-GB" dirty="0"/>
              <a:t>Parental Age</a:t>
            </a:r>
          </a:p>
        </p:txBody>
      </p:sp>
    </p:spTree>
    <p:extLst>
      <p:ext uri="{BB962C8B-B14F-4D97-AF65-F5344CB8AC3E}">
        <p14:creationId xmlns:p14="http://schemas.microsoft.com/office/powerpoint/2010/main" val="1389478805"/>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5339</TotalTime>
  <Words>7019</Words>
  <Application>Microsoft Office PowerPoint</Application>
  <PresentationFormat>Widescreen</PresentationFormat>
  <Paragraphs>596</Paragraphs>
  <Slides>80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Corbel</vt:lpstr>
      <vt:lpstr>Rockwell</vt:lpstr>
      <vt:lpstr>Wingdings</vt:lpstr>
      <vt:lpstr>Basis</vt:lpstr>
      <vt:lpstr>Topic Area 1:  Pre-conception health and reproduction</vt:lpstr>
      <vt:lpstr>Factors which affect the decision to have children</vt:lpstr>
      <vt:lpstr>Pre-conception health</vt:lpstr>
      <vt:lpstr>PowerPoint Presentation</vt:lpstr>
      <vt:lpstr>Interesting facts</vt:lpstr>
      <vt:lpstr>Factors affecting pre-conception health for men and women</vt:lpstr>
      <vt:lpstr>PowerPoint Presentation</vt:lpstr>
      <vt:lpstr>PowerPoint Presentation</vt:lpstr>
      <vt:lpstr>PowerPoint Presentation</vt:lpstr>
      <vt:lpstr>Weight</vt:lpstr>
      <vt:lpstr>Smoking</vt:lpstr>
      <vt:lpstr>Drinking alcohol</vt:lpstr>
      <vt:lpstr>Taking recreational drugs</vt:lpstr>
      <vt:lpstr>Parental age</vt:lpstr>
      <vt:lpstr>NHS</vt:lpstr>
      <vt:lpstr>Show me what you have learned </vt:lpstr>
      <vt:lpstr>PowerPoint Presentation</vt:lpstr>
      <vt:lpstr>Other factors affecting pre-conception health for women</vt:lpstr>
      <vt:lpstr>Roles and responsibilities of parenthood</vt:lpstr>
      <vt:lpstr>PowerPoint Presentation</vt:lpstr>
      <vt:lpstr>Methods of contraception</vt:lpstr>
      <vt:lpstr>Barrier methods</vt:lpstr>
      <vt:lpstr>Male and female condoms</vt:lpstr>
      <vt:lpstr>Male condoms</vt:lpstr>
      <vt:lpstr>Female condoms</vt:lpstr>
      <vt:lpstr>Diaphragm or cap</vt:lpstr>
      <vt:lpstr>PowerPoint Presentation</vt:lpstr>
      <vt:lpstr>PowerPoint Presentation</vt:lpstr>
      <vt:lpstr>Hormonal methods of contraception</vt:lpstr>
      <vt:lpstr>Contraceptive pill</vt:lpstr>
      <vt:lpstr>Combined pill</vt:lpstr>
      <vt:lpstr>Progestogen-only pill</vt:lpstr>
      <vt:lpstr>Contraceptive injection</vt:lpstr>
      <vt:lpstr>PowerPoint Presentation</vt:lpstr>
      <vt:lpstr>Contraceptive implant</vt:lpstr>
      <vt:lpstr>PowerPoint Presentation</vt:lpstr>
      <vt:lpstr>Intrauterine device and intrauterine system</vt:lpstr>
      <vt:lpstr>PowerPoint Presentation</vt:lpstr>
      <vt:lpstr>Contraceptive patch</vt:lpstr>
      <vt:lpstr>PowerPoint Presentation</vt:lpstr>
      <vt:lpstr>Emergency contraceptive pill</vt:lpstr>
      <vt:lpstr>PowerPoint Presentation</vt:lpstr>
      <vt:lpstr>Natural family planning</vt:lpstr>
      <vt:lpstr>How it works</vt:lpstr>
      <vt:lpstr>How it works</vt:lpstr>
      <vt:lpstr>PowerPoint Presentation</vt:lpstr>
      <vt:lpstr>PowerPoint Presentation</vt:lpstr>
      <vt:lpstr>PowerPoint Presentation</vt:lpstr>
      <vt:lpstr>PowerPoint Presentation</vt:lpstr>
      <vt:lpstr>PowerPoint Presentation</vt:lpstr>
      <vt:lpstr>Assessment task</vt:lpstr>
      <vt:lpstr>Test my progress</vt:lpstr>
      <vt:lpstr> TASK: Choose a method of  contraception and create a suitable case  study for your chosen contraceptive  method.     Information you should include:  - age  - relationship status  - key facts which indicate why your chosen contraceptive method is    the most suitable for your case study.</vt:lpstr>
      <vt:lpstr>Female reproductive system</vt:lpstr>
      <vt:lpstr>Function of the female reproductive system</vt:lpstr>
      <vt:lpstr>Menstrual cycle</vt:lpstr>
      <vt:lpstr>Menstrual cycle</vt:lpstr>
      <vt:lpstr> TASK: Create a flow chart to explain  what happens at all 4 stages of the  menstrual cycle.   Information you should include:  - what happens during menstruation  - what happens to the endometrium at each stage  - which day ovulation occurs on  - what happens during ovulation  - what happens if an egg is and is not fertilised  - the number of days each stage lasts  - when the female is most fertile and when conception could happen</vt:lpstr>
      <vt:lpstr>Male reproductive system</vt:lpstr>
      <vt:lpstr>Quick-fire questions</vt:lpstr>
      <vt:lpstr> TASK: Create a poster which explains  the structure and function of the male  and female reproductive systems to  explain to children.    Female parts to include:  - ovaries  - fallopian tubes  - uterus  - endometrium  - cervix  - vagina</vt:lpstr>
      <vt:lpstr>How reproduction takes place</vt:lpstr>
      <vt:lpstr>PowerPoint Presentation</vt:lpstr>
      <vt:lpstr>PowerPoint Presentation</vt:lpstr>
      <vt:lpstr>PowerPoint Presentation</vt:lpstr>
      <vt:lpstr>PowerPoint Presentation</vt:lpstr>
      <vt:lpstr>Development of the embryo and foetus</vt:lpstr>
      <vt:lpstr> TASK:   Create a timeline to show the development of an embryo to a foetus.  Include images and the key features at each stage e.g. grows limbs, ears formed etc.</vt:lpstr>
      <vt:lpstr>Multiple pregnancies</vt:lpstr>
      <vt:lpstr>Multiple pregnancies</vt:lpstr>
      <vt:lpstr>  TASK: Explain how the cycle of  reproduction takes place to a couple  wanting to try for a baby.   Information you should include:   - Ovulation: when it happens and when a female is most fertile  - Conception: how an egg becomes fertilised, when a zygote becomes a     blastocyst and how multiple pregnancies occur  - Implantation: how the blastocyst implants, when it becomes an embryo  - Embryo to foetus development: the changes and development that occur    throughout the weeks of pregnancy up to the point of birth</vt:lpstr>
      <vt:lpstr>The signs and symptoms of pregnancy</vt:lpstr>
      <vt:lpstr>The signs and symptoms of pregnancy</vt:lpstr>
      <vt:lpstr>Revision</vt:lpstr>
      <vt:lpstr>Revision</vt:lpstr>
      <vt:lpstr>PowerPoint Presentation</vt:lpstr>
      <vt:lpstr>Exam question</vt:lpstr>
      <vt:lpstr>Exam answer</vt:lpstr>
      <vt:lpstr>Exam question</vt:lpstr>
      <vt:lpstr>Exam answer</vt:lpstr>
    </vt:vector>
  </TitlesOfParts>
  <Company>Lyng Hall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Outcome 1:  Understand reproduction and the roles and responsibilities of parenthood.</dc:title>
  <dc:creator>Corinne Gaggini</dc:creator>
  <cp:lastModifiedBy>Jessica Starling</cp:lastModifiedBy>
  <cp:revision>87</cp:revision>
  <dcterms:created xsi:type="dcterms:W3CDTF">2022-12-27T13:17:03Z</dcterms:created>
  <dcterms:modified xsi:type="dcterms:W3CDTF">2023-09-07T15:45:27Z</dcterms:modified>
</cp:coreProperties>
</file>