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9" roundtripDataSignature="AMtx7mgJtszJpbiP2vAm9gEa1RDmhizO5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D8F212D-CB5A-4945-9CE0-E566363C78F8}">
  <a:tblStyle styleId="{CD8F212D-CB5A-4945-9CE0-E566363C78F8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9FBD871B-1E6E-4566-9818-8D189C4FE903}" styleName="Table_1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BF5"/>
          </a:solidFill>
        </a:fill>
      </a:tcStyle>
    </a:wholeTbl>
    <a:band1H>
      <a:tcTxStyle/>
      <a:tcStyle>
        <a:tcBdr/>
        <a:fill>
          <a:solidFill>
            <a:srgbClr val="CDD4E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DD4EA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816" y="5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5113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" name="Google Shape;85;p1"/>
          <p:cNvGraphicFramePr/>
          <p:nvPr>
            <p:extLst>
              <p:ext uri="{D42A27DB-BD31-4B8C-83A1-F6EECF244321}">
                <p14:modId xmlns:p14="http://schemas.microsoft.com/office/powerpoint/2010/main" val="3494813355"/>
              </p:ext>
            </p:extLst>
          </p:nvPr>
        </p:nvGraphicFramePr>
        <p:xfrm>
          <a:off x="94318" y="464231"/>
          <a:ext cx="5583467" cy="5102748"/>
        </p:xfrm>
        <a:graphic>
          <a:graphicData uri="http://schemas.openxmlformats.org/drawingml/2006/table">
            <a:tbl>
              <a:tblPr firstRow="1" bandRow="1">
                <a:noFill/>
                <a:tableStyleId>{CD8F212D-CB5A-4945-9CE0-E566363C78F8}</a:tableStyleId>
              </a:tblPr>
              <a:tblGrid>
                <a:gridCol w="27341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492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6898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5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Overview</a:t>
                      </a:r>
                      <a:endParaRPr sz="105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0" marR="91450" marT="45725" marB="45725"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0" marR="91450" marT="45725" marB="45725"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05800">
                <a:tc gridSpan="2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4.1 Methods of delivering sports development, i.e. 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• initiatives (e.g. Great British Tennis Weekend, </a:t>
                      </a:r>
                      <a:r>
                        <a:rPr lang="en-GB" sz="1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SwimMark</a:t>
                      </a:r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Chance to Shine) 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• events (e.g. International (e.g. Olympic Games, World Championships/Cups, Wimbledon), National (e.g. FA Cup, Twenty20 cricket, British Swimming Championships), regional (e.g. regional NGB competition), local (e.g. city/district competitions)) 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4.2 Characteristics of sports development initiatives and events, i.e.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• purpose and aim (e.g. specific target areas, meeting social needs, Government initiatives, public awareness, fashion) 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• scale, i.e. o international o national o regional o local 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• organisations involved (e.g. international federation, NGB, local authority, voluntary sports clubs, partnerships) 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• funding and investment, i.e. o levels/amount of money o sources (e.g. government, NGB, sponsorship) 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• duration (e.g. ‘one-off’ event or a longer term initiative)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• methods of promotion (e.g. TV advertising campaign, social media, local newspaper/radio)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4.3 Advantages and disadvantages of sports development initiatives and events, i.e. 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• cost (e.g. upfront cost, on-going investment, financial benefits/gain)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• time (e.g. time to organise, time to carry out, time to see/measure results)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• expertise/ability required (e.g. pool of talent available, ability required to plan and deliver as well as perform) 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• human resource (e.g. staff required, volunteers required, training needs)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• levels of accountability (e.g. who is accountable, who are they accountable to?) 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• success measures (e.g. timescale, clarity of cause and effect) 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4.4 Benefits of sports development, i.e. 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• to the sport (e.g. raise profile) 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• to the performer(s)/participant(s) (e.g. possible financial gains, provide coaching)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• to the providing organisation(s) (e.g. enhance reputation, develop talent) 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• to society (e.g. improved public health, promote values)</a:t>
                      </a:r>
                      <a:endParaRPr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0" marR="91450" marT="45725" marB="45725">
                    <a:solidFill>
                      <a:schemeClr val="l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/>
                    </a:p>
                  </a:txBody>
                  <a:tcPr marL="91450" marR="91450" marT="45725" marB="45725"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7" name="Google Shape;87;p1"/>
          <p:cNvSpPr txBox="1"/>
          <p:nvPr/>
        </p:nvSpPr>
        <p:spPr>
          <a:xfrm>
            <a:off x="92701" y="79530"/>
            <a:ext cx="11954133" cy="253875"/>
          </a:xfrm>
          <a:prstGeom prst="rect">
            <a:avLst/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en-GB" sz="100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      100% SHEET      </a:t>
            </a:r>
            <a:r>
              <a:rPr lang="en-GB" sz="1000" dirty="0">
                <a:solidFill>
                  <a:schemeClr val="bg1"/>
                </a:solidFill>
                <a:latin typeface="+mj-lt"/>
              </a:rPr>
              <a:t>4. Understand sports development in practice </a:t>
            </a:r>
            <a:r>
              <a:rPr lang="en-GB" sz="1000" i="0" u="none" strike="noStrike" cap="none" dirty="0">
                <a:solidFill>
                  <a:schemeClr val="bg1"/>
                </a:solidFill>
                <a:latin typeface="+mj-lt"/>
                <a:ea typeface="Calibri"/>
                <a:cs typeface="Calibri"/>
                <a:sym typeface="Calibri"/>
              </a:rPr>
              <a:t> </a:t>
            </a:r>
          </a:p>
        </p:txBody>
      </p:sp>
      <p:sp>
        <p:nvSpPr>
          <p:cNvPr id="88" name="Google Shape;88;p1"/>
          <p:cNvSpPr/>
          <p:nvPr/>
        </p:nvSpPr>
        <p:spPr>
          <a:xfrm rot="10800000" flipH="1">
            <a:off x="7376625" y="-1700433"/>
            <a:ext cx="2493552" cy="2461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chemeClr val="dk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5" name="Google Shape;86;p1">
            <a:extLst>
              <a:ext uri="{FF2B5EF4-FFF2-40B4-BE49-F238E27FC236}">
                <a16:creationId xmlns:a16="http://schemas.microsoft.com/office/drawing/2014/main" id="{97C612FE-2720-401F-AD52-D1937AFE678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62405871"/>
              </p:ext>
            </p:extLst>
          </p:nvPr>
        </p:nvGraphicFramePr>
        <p:xfrm>
          <a:off x="5916909" y="3866921"/>
          <a:ext cx="5952733" cy="291086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59527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9307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Positive impacts</a:t>
                      </a:r>
                      <a:endParaRPr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2914">
                <a:tc>
                  <a:txBody>
                    <a:bodyPr/>
                    <a:lstStyle/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(Facilities)-improvement to facilities/legacy of facilities</a:t>
                      </a:r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(Infrastructure) Better infrastructure/transport networks due to investment to make event run well</a:t>
                      </a:r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(Participation) Increased participation rates/ opportunities due to the success of the sport/inspiring participation…</a:t>
                      </a:r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(Talent pool)…which leads to an increased talent pool due to the success</a:t>
                      </a:r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(Success) Continued elite success/win more medals at future events</a:t>
                      </a:r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(Pride)Feel good factor in the host city because of positive media coverage or ‘buzz’ created by the event or unity</a:t>
                      </a:r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(Economy) Increased revenue for local businesses/area</a:t>
                      </a:r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(Tourism) due to extra visitors to the city/PR from the event increases tourism</a:t>
                      </a:r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(Regeneration) Regeneration of area (e.g. Stratford) due to new homes/ creation of jobs</a:t>
                      </a:r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(Future Bids) If successful, then a better chance to host future events – e.g. use stadia/venues for world champs in future years or club sports finals, etc…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562949000"/>
                  </a:ext>
                </a:extLst>
              </a:tr>
            </a:tbl>
          </a:graphicData>
        </a:graphic>
      </p:graphicFrame>
      <p:graphicFrame>
        <p:nvGraphicFramePr>
          <p:cNvPr id="18" name="Google Shape;86;p1">
            <a:extLst>
              <a:ext uri="{FF2B5EF4-FFF2-40B4-BE49-F238E27FC236}">
                <a16:creationId xmlns:a16="http://schemas.microsoft.com/office/drawing/2014/main" id="{A744A3FF-C6E3-40C0-B501-8AB5D3111EA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91767109"/>
              </p:ext>
            </p:extLst>
          </p:nvPr>
        </p:nvGraphicFramePr>
        <p:xfrm>
          <a:off x="5835634" y="464231"/>
          <a:ext cx="2143244" cy="28914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1432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15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Initiatives / events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6825"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Examples of initiatives:</a:t>
                      </a:r>
                    </a:p>
                    <a:p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• UK Sport Talent ID initiatives</a:t>
                      </a:r>
                    </a:p>
                    <a:p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• This Girl Can</a:t>
                      </a:r>
                    </a:p>
                    <a:p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• Barclay’s Spaces for Sports</a:t>
                      </a:r>
                    </a:p>
                    <a:p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• </a:t>
                      </a:r>
                      <a:r>
                        <a:rPr lang="en-GB" sz="1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StreetGames</a:t>
                      </a:r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• FA Skills Programme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/>
                        <a:t>1 Million Kids Challenge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Kickz</a:t>
                      </a:r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programme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Swim 2</a:t>
                      </a:r>
                    </a:p>
                    <a:p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Examples of events:</a:t>
                      </a:r>
                    </a:p>
                    <a:p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• Rio Olympics</a:t>
                      </a:r>
                    </a:p>
                    <a:p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• English Schools’ Athletics events: </a:t>
                      </a:r>
                    </a:p>
                    <a:p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• The FA Cup: </a:t>
                      </a:r>
                    </a:p>
                    <a:p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• Parkrun weekly events: </a:t>
                      </a:r>
                      <a:endParaRPr lang="en-GB" sz="1000" b="0" i="0" u="none" strike="noStrike" cap="non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3947367102"/>
                  </a:ext>
                </a:extLst>
              </a:tr>
            </a:tbl>
          </a:graphicData>
        </a:graphic>
      </p:graphicFrame>
      <p:graphicFrame>
        <p:nvGraphicFramePr>
          <p:cNvPr id="13" name="Google Shape;86;p1">
            <a:extLst>
              <a:ext uri="{FF2B5EF4-FFF2-40B4-BE49-F238E27FC236}">
                <a16:creationId xmlns:a16="http://schemas.microsoft.com/office/drawing/2014/main" id="{5D4A08E0-2CB4-42AE-8EF8-A5EB846FB5D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2152180"/>
              </p:ext>
            </p:extLst>
          </p:nvPr>
        </p:nvGraphicFramePr>
        <p:xfrm>
          <a:off x="8623401" y="395307"/>
          <a:ext cx="3057644" cy="1632004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30576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6709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dirty="0"/>
                        <a:t>Key characteristic</a:t>
                      </a:r>
                      <a:endParaRPr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2914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dirty="0"/>
                        <a:t>The written report should include the following information: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dirty="0"/>
                        <a:t>• Purpose and aims of the initiative/event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dirty="0"/>
                        <a:t>• Scale of the initiative/event 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dirty="0"/>
                        <a:t>• Organisations involved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dirty="0"/>
                        <a:t>• Duration of the initiative/event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100" dirty="0"/>
                        <a:t>• How it was promoted.</a:t>
                      </a:r>
                      <a:endParaRPr lang="en-GB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562949000"/>
                  </a:ext>
                </a:extLst>
              </a:tr>
            </a:tbl>
          </a:graphicData>
        </a:graphic>
      </p:graphicFrame>
      <p:graphicFrame>
        <p:nvGraphicFramePr>
          <p:cNvPr id="16" name="Google Shape;86;p1">
            <a:extLst>
              <a:ext uri="{FF2B5EF4-FFF2-40B4-BE49-F238E27FC236}">
                <a16:creationId xmlns:a16="http://schemas.microsoft.com/office/drawing/2014/main" id="{14658925-4F1A-4164-89FD-61DD9EB12C3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39685825"/>
              </p:ext>
            </p:extLst>
          </p:nvPr>
        </p:nvGraphicFramePr>
        <p:xfrm>
          <a:off x="8135996" y="2104947"/>
          <a:ext cx="3768073" cy="16722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37680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15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 Initiative can be promoted</a:t>
                      </a:r>
                      <a:endParaRPr lang="en-GB" sz="10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3595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Television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Social media/Twitter/Facebook/Instagram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Local newspaper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Radio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Leaflet drop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Posters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Word of mouth/ taster session through clubs/schools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Guest speaker / role model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39473671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oogle Shape;86;p1">
            <a:extLst>
              <a:ext uri="{FF2B5EF4-FFF2-40B4-BE49-F238E27FC236}">
                <a16:creationId xmlns:a16="http://schemas.microsoft.com/office/drawing/2014/main" id="{856E05D8-79E9-4865-ABD1-8C1222471F7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67151604"/>
              </p:ext>
            </p:extLst>
          </p:nvPr>
        </p:nvGraphicFramePr>
        <p:xfrm>
          <a:off x="92701" y="464231"/>
          <a:ext cx="3992602" cy="228602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39926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15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Negative effects of hosting a major sporting event.</a:t>
                      </a:r>
                      <a:endParaRPr lang="en-GB" sz="10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6825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Cost/Too much spent on event and not enough left over for ongoing investment afterwards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Funding/investment diverted away from other areas to the host city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Facilities not being used after event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Money being spent on elite level rather than grass roots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Congestion/traffic increase pollution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Increase risk of crime /anti social </a:t>
                      </a:r>
                      <a:r>
                        <a:rPr lang="en-GB" sz="1000" b="0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behavior</a:t>
                      </a:r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/ terror attacks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Unsuccessful event/bad reputation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Relocation of local residents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Length of time it takes to plan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3947367102"/>
                  </a:ext>
                </a:extLst>
              </a:tr>
            </a:tbl>
          </a:graphicData>
        </a:graphic>
      </p:graphicFrame>
      <p:graphicFrame>
        <p:nvGraphicFramePr>
          <p:cNvPr id="9" name="Google Shape;86;p1">
            <a:extLst>
              <a:ext uri="{FF2B5EF4-FFF2-40B4-BE49-F238E27FC236}">
                <a16:creationId xmlns:a16="http://schemas.microsoft.com/office/drawing/2014/main" id="{8AC3881F-2DD6-4BCA-A91C-1F2EC5682A0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51282130"/>
              </p:ext>
            </p:extLst>
          </p:nvPr>
        </p:nvGraphicFramePr>
        <p:xfrm>
          <a:off x="4188540" y="417236"/>
          <a:ext cx="3918157" cy="19770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39181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15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Scale of a sports development event </a:t>
                      </a:r>
                      <a:endParaRPr lang="en-GB" sz="10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6322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Is it local/regional/national/international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(Participants)How many people /teams are taking part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(duration)-Planning time/running time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(Target group) What is the target group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(Staffing)How many people (staff/volunteers) will be needed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(Facilities)What sort of venues /facilities/ equipment will be needed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(Finance)What is the budget/cost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(Infrastructure) Transport links /parking/ accommodation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Promotion/ advertising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3947367102"/>
                  </a:ext>
                </a:extLst>
              </a:tr>
            </a:tbl>
          </a:graphicData>
        </a:graphic>
      </p:graphicFrame>
      <p:graphicFrame>
        <p:nvGraphicFramePr>
          <p:cNvPr id="10" name="Google Shape;86;p1">
            <a:extLst>
              <a:ext uri="{FF2B5EF4-FFF2-40B4-BE49-F238E27FC236}">
                <a16:creationId xmlns:a16="http://schemas.microsoft.com/office/drawing/2014/main" id="{EBD6F94F-7324-4AC9-AF2E-D44B0F4A7FC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60779104"/>
              </p:ext>
            </p:extLst>
          </p:nvPr>
        </p:nvGraphicFramePr>
        <p:xfrm>
          <a:off x="8209934" y="417236"/>
          <a:ext cx="3768073" cy="234698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37680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15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Organisations that would be involved when planning a regional sports development event or initiative. </a:t>
                      </a:r>
                      <a:endParaRPr lang="en-GB" sz="10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6825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Local Councils/Authorities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National governing bodies/NGB’s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Voluntary sports clubs/grassroots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Sport England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County sports partnerships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County schools/colleges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Local sports </a:t>
                      </a:r>
                      <a:r>
                        <a:rPr lang="en-GB" sz="1000" b="0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centers</a:t>
                      </a:r>
                      <a:endParaRPr lang="en-GB" sz="1000" b="0" i="0" u="none" strike="noStrike" cap="non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Arial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Businesses – e.g. sports suppliers. Local shops or businesses</a:t>
                      </a:r>
                    </a:p>
                    <a:p>
                      <a:endParaRPr lang="en-GB" sz="1000" b="0" i="0" u="none" strike="noStrike" cap="non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3947367102"/>
                  </a:ext>
                </a:extLst>
              </a:tr>
            </a:tbl>
          </a:graphicData>
        </a:graphic>
      </p:graphicFrame>
      <p:graphicFrame>
        <p:nvGraphicFramePr>
          <p:cNvPr id="12" name="Google Shape;86;p1">
            <a:extLst>
              <a:ext uri="{FF2B5EF4-FFF2-40B4-BE49-F238E27FC236}">
                <a16:creationId xmlns:a16="http://schemas.microsoft.com/office/drawing/2014/main" id="{A181A7AD-5B8E-452E-B8B7-61A89E2A86D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74048802"/>
              </p:ext>
            </p:extLst>
          </p:nvPr>
        </p:nvGraphicFramePr>
        <p:xfrm>
          <a:off x="8403769" y="3235332"/>
          <a:ext cx="3111908" cy="2683498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31119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6048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Funding sport in the UK</a:t>
                      </a:r>
                      <a:endParaRPr lang="en-GB" sz="10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9862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National Lottery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Example: provide funding for facilities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000" b="0" i="0" u="none" strike="noStrike" cap="non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Arial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Sports clubs/membership fees/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Example: Fees used to buy equipment / pay for official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000" b="0" i="0" u="none" strike="noStrike" cap="non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Arial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Sponsorship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Example: Money used to buy kit, company name sponsoring the event or team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000" b="0" i="0" u="none" strike="noStrike" cap="non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Arial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Charity e.g. Princes Trust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Example: Grant given for coaches to acquire qualifications. Donations / fundraising/ gift aid</a:t>
                      </a:r>
                    </a:p>
                    <a:p>
                      <a:endParaRPr lang="en-GB" sz="1000" b="0" i="0" u="none" strike="noStrike" cap="non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3947367102"/>
                  </a:ext>
                </a:extLst>
              </a:tr>
            </a:tbl>
          </a:graphicData>
        </a:graphic>
      </p:graphicFrame>
      <p:graphicFrame>
        <p:nvGraphicFramePr>
          <p:cNvPr id="13" name="Google Shape;86;p1">
            <a:extLst>
              <a:ext uri="{FF2B5EF4-FFF2-40B4-BE49-F238E27FC236}">
                <a16:creationId xmlns:a16="http://schemas.microsoft.com/office/drawing/2014/main" id="{2127562F-46FA-4A6C-B092-6ED773D3F26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68879303"/>
              </p:ext>
            </p:extLst>
          </p:nvPr>
        </p:nvGraphicFramePr>
        <p:xfrm>
          <a:off x="397500" y="2873382"/>
          <a:ext cx="7694448" cy="3901486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9236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3612">
                  <a:extLst>
                    <a:ext uri="{9D8B030D-6E8A-4147-A177-3AD203B41FA5}">
                      <a16:colId xmlns:a16="http://schemas.microsoft.com/office/drawing/2014/main" val="3587034034"/>
                    </a:ext>
                  </a:extLst>
                </a:gridCol>
                <a:gridCol w="1923612">
                  <a:extLst>
                    <a:ext uri="{9D8B030D-6E8A-4147-A177-3AD203B41FA5}">
                      <a16:colId xmlns:a16="http://schemas.microsoft.com/office/drawing/2014/main" val="3922711168"/>
                    </a:ext>
                  </a:extLst>
                </a:gridCol>
                <a:gridCol w="1923612">
                  <a:extLst>
                    <a:ext uri="{9D8B030D-6E8A-4147-A177-3AD203B41FA5}">
                      <a16:colId xmlns:a16="http://schemas.microsoft.com/office/drawing/2014/main" val="3645834165"/>
                    </a:ext>
                  </a:extLst>
                </a:gridCol>
              </a:tblGrid>
              <a:tr h="0">
                <a:tc gridSpan="4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High profile success in sport can benefit</a:t>
                      </a:r>
                      <a:endParaRPr lang="en-GB" sz="10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0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0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0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36">
                <a:tc>
                  <a:txBody>
                    <a:bodyPr/>
                    <a:lstStyle/>
                    <a:p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Benefits to the individual)</a:t>
                      </a:r>
                    </a:p>
                    <a:p>
                      <a:endParaRPr lang="en-GB" sz="1000" b="0" i="0" u="none" strike="noStrike" cap="non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Arial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Financial gains/prize money/ paid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Sponsorship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Access to the best coaching/facilities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Fame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Opportunity to travel the world to compete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Becoming professional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Being a role model / influential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Accomplishment/achievement/self esteem</a:t>
                      </a:r>
                    </a:p>
                    <a:p>
                      <a:endParaRPr lang="en-GB" sz="1000" b="0" i="0" u="none" strike="noStrike" cap="non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Arial"/>
                      </a:endParaRPr>
                    </a:p>
                    <a:p>
                      <a:endParaRPr lang="en-GB" sz="1000" b="0" i="0" u="none" strike="noStrike" cap="non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2. Benefits to the sport</a:t>
                      </a:r>
                    </a:p>
                    <a:p>
                      <a:endParaRPr lang="en-GB" sz="1000" b="0" i="0" u="none" strike="noStrike" cap="non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Arial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Raises the profile/reputation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Increases participation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Increases the talent pool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Provides better opportunities to compete/win at major events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Attracts more funding/ Sponsorships/Sport England funding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Positive publicity / role models</a:t>
                      </a:r>
                    </a:p>
                    <a:p>
                      <a:endParaRPr lang="en-GB" sz="1000" b="0" i="0" u="none" strike="noStrike" cap="non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3. Benefits to the providing organisation/national governing body</a:t>
                      </a:r>
                    </a:p>
                    <a:p>
                      <a:endParaRPr lang="en-GB" sz="1000" b="0" i="0" u="none" strike="noStrike" cap="non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Arial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Enhanced reputation for being associated with the sporting success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Increased participation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Increased attendances at female sports matches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Increases money/funding into the sport to invest in better facilities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Attract more sponsorship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Access to new demographic in population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Make the sport seem more current/fashionable/on-trend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Creates publicity / increases media coverage</a:t>
                      </a:r>
                    </a:p>
                    <a:p>
                      <a:endParaRPr lang="en-GB" sz="1000" b="0" i="0" u="none" strike="noStrike" cap="non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4. Benefits to society</a:t>
                      </a:r>
                    </a:p>
                    <a:p>
                      <a:endParaRPr lang="en-GB" sz="1000" b="0" i="0" u="none" strike="noStrike" cap="non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Arial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Tackling discrimination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Breaks-down stereotypes and misconceptions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Crime reduction by increasing active participation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Health improvements by more people being inspired to participate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Promotes female sport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Provides new role models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Creates opportunities for young people in new sports (for females, in this case)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Community cohesion</a:t>
                      </a:r>
                    </a:p>
                    <a:p>
                      <a:endParaRPr lang="en-GB" sz="1000" b="0" i="0" u="none" strike="noStrike" cap="non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3947367102"/>
                  </a:ext>
                </a:extLst>
              </a:tr>
            </a:tbl>
          </a:graphicData>
        </a:graphic>
      </p:graphicFrame>
      <p:sp>
        <p:nvSpPr>
          <p:cNvPr id="14" name="Google Shape;87;p1">
            <a:extLst>
              <a:ext uri="{FF2B5EF4-FFF2-40B4-BE49-F238E27FC236}">
                <a16:creationId xmlns:a16="http://schemas.microsoft.com/office/drawing/2014/main" id="{A4D814AE-AD09-4204-BDAF-DA904344C5A4}"/>
              </a:ext>
            </a:extLst>
          </p:cNvPr>
          <p:cNvSpPr txBox="1"/>
          <p:nvPr/>
        </p:nvSpPr>
        <p:spPr>
          <a:xfrm>
            <a:off x="92701" y="79530"/>
            <a:ext cx="11954133" cy="253875"/>
          </a:xfrm>
          <a:prstGeom prst="rect">
            <a:avLst/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en-GB" sz="1050" i="0" u="none" strike="noStrike" cap="none" dirty="0">
                <a:solidFill>
                  <a:schemeClr val="bg1"/>
                </a:solidFill>
                <a:latin typeface="+mn-lt"/>
                <a:ea typeface="Calibri"/>
                <a:cs typeface="Calibri"/>
                <a:sym typeface="Calibri"/>
              </a:rPr>
              <a:t>      100% SHEET      </a:t>
            </a:r>
            <a:r>
              <a:rPr lang="en-GB" sz="1050" dirty="0">
                <a:solidFill>
                  <a:schemeClr val="bg1"/>
                </a:solidFill>
              </a:rPr>
              <a:t>4. Understand sports development in practice </a:t>
            </a:r>
            <a:r>
              <a:rPr lang="en-GB" sz="1050" i="0" u="none" strike="noStrike" cap="none" dirty="0">
                <a:solidFill>
                  <a:schemeClr val="bg1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93102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oogle Shape;86;p1">
            <a:extLst>
              <a:ext uri="{FF2B5EF4-FFF2-40B4-BE49-F238E27FC236}">
                <a16:creationId xmlns:a16="http://schemas.microsoft.com/office/drawing/2014/main" id="{FC9E194C-1AAE-4124-BACB-83649ACB729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42618134"/>
              </p:ext>
            </p:extLst>
          </p:nvPr>
        </p:nvGraphicFramePr>
        <p:xfrm>
          <a:off x="92701" y="475884"/>
          <a:ext cx="11954133" cy="350522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39847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84711">
                  <a:extLst>
                    <a:ext uri="{9D8B030D-6E8A-4147-A177-3AD203B41FA5}">
                      <a16:colId xmlns:a16="http://schemas.microsoft.com/office/drawing/2014/main" val="4120773044"/>
                    </a:ext>
                  </a:extLst>
                </a:gridCol>
                <a:gridCol w="3984711">
                  <a:extLst>
                    <a:ext uri="{9D8B030D-6E8A-4147-A177-3AD203B41FA5}">
                      <a16:colId xmlns:a16="http://schemas.microsoft.com/office/drawing/2014/main" val="420065319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Characteristics of a big sports event such as the Olympics, and explain the advantages and disadvantages of organising and hosting such an event.</a:t>
                      </a:r>
                      <a:br>
                        <a:rPr lang="en-GB" sz="1000" dirty="0"/>
                      </a:br>
                      <a:endParaRPr lang="en-GB" sz="10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en-GB" sz="10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en-GB" sz="10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6825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Characteristics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purpose and aim mainly to showcase sporting achievement at elite level…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…but many other initiatives will be associated with it (e.g. increasing general participation, health)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large scale / international event – lots of focus around the world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many international and national organisations involved (e.g. international federations, NGBs, local authority)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lots of funding and investment from different sources, (e.g. government, NGB, sponsorship)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Duration / often a ‘one-off’ / once in a generation event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widely promoted via media (e.g. TV advertising campaign, social media, local newspaper/radio)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Advantages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Increased health and fitness of the nation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Increased interest in participating at all levels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Feel good factor / unites country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Regeneration of run-down areas (e.g. Stratford into the Olympic park)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Legacy of world class sporting facilities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Increased tourism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Increased income to the economy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Increased job opportunities/ volunteers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Reduced crime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Shop window effect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More investment in sports/coaches/facilities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Creation role models who will inspire and encourage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Improved infrastructure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Disadvantages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Pressure to show that a ‘legacy’ is created /facilities not used afterwards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Can be hard to realise benefits for wider country after the event is over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Benefits can be mainly for the city/area hosting rather than whole country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Lot of emphasis on host country performing well – can be negative if host team perform badly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Can cost a lot of money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Costs can be questioned in terms of other priorities – e.g. if host nation not wealthy, should the money be spent on health or education or improving living standards?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Size and complexity require large amount of time /people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Nature of event means that often there is no recent experience of hosting/organizing something similar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Regeneration can cause damage to the environment.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Hosting event could lead to a potential terror attack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3947367102"/>
                  </a:ext>
                </a:extLst>
              </a:tr>
            </a:tbl>
          </a:graphicData>
        </a:graphic>
      </p:graphicFrame>
      <p:sp>
        <p:nvSpPr>
          <p:cNvPr id="6" name="Google Shape;87;p1">
            <a:extLst>
              <a:ext uri="{FF2B5EF4-FFF2-40B4-BE49-F238E27FC236}">
                <a16:creationId xmlns:a16="http://schemas.microsoft.com/office/drawing/2014/main" id="{305A3749-808A-4D1C-9FD9-A0CD40310997}"/>
              </a:ext>
            </a:extLst>
          </p:cNvPr>
          <p:cNvSpPr txBox="1"/>
          <p:nvPr/>
        </p:nvSpPr>
        <p:spPr>
          <a:xfrm>
            <a:off x="92701" y="79530"/>
            <a:ext cx="11954133" cy="253875"/>
          </a:xfrm>
          <a:prstGeom prst="rect">
            <a:avLst/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en-GB" sz="1050" i="0" u="none" strike="noStrike" cap="none" dirty="0">
                <a:solidFill>
                  <a:schemeClr val="bg1"/>
                </a:solidFill>
                <a:latin typeface="+mn-lt"/>
                <a:ea typeface="Calibri"/>
                <a:cs typeface="Calibri"/>
                <a:sym typeface="Calibri"/>
              </a:rPr>
              <a:t>      100% SHEET      </a:t>
            </a:r>
            <a:r>
              <a:rPr lang="en-GB" sz="1050" dirty="0">
                <a:solidFill>
                  <a:schemeClr val="bg1"/>
                </a:solidFill>
              </a:rPr>
              <a:t>4. Understand sports development in practice </a:t>
            </a:r>
            <a:r>
              <a:rPr lang="en-GB" sz="1050" i="0" u="none" strike="noStrike" cap="none" dirty="0">
                <a:solidFill>
                  <a:schemeClr val="bg1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</a:p>
        </p:txBody>
      </p:sp>
      <p:graphicFrame>
        <p:nvGraphicFramePr>
          <p:cNvPr id="8" name="Google Shape;86;p1">
            <a:extLst>
              <a:ext uri="{FF2B5EF4-FFF2-40B4-BE49-F238E27FC236}">
                <a16:creationId xmlns:a16="http://schemas.microsoft.com/office/drawing/2014/main" id="{2036BB4A-0DE7-4908-BF9A-177A1EC19EB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71906661"/>
              </p:ext>
            </p:extLst>
          </p:nvPr>
        </p:nvGraphicFramePr>
        <p:xfrm>
          <a:off x="145166" y="4114454"/>
          <a:ext cx="11901669" cy="24342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3967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7223">
                  <a:extLst>
                    <a:ext uri="{9D8B030D-6E8A-4147-A177-3AD203B41FA5}">
                      <a16:colId xmlns:a16="http://schemas.microsoft.com/office/drawing/2014/main" val="1473047728"/>
                    </a:ext>
                  </a:extLst>
                </a:gridCol>
                <a:gridCol w="3967223">
                  <a:extLst>
                    <a:ext uri="{9D8B030D-6E8A-4147-A177-3AD203B41FA5}">
                      <a16:colId xmlns:a16="http://schemas.microsoft.com/office/drawing/2014/main" val="1812536905"/>
                    </a:ext>
                  </a:extLst>
                </a:gridCol>
              </a:tblGrid>
              <a:tr h="361550">
                <a:tc gridSpan="3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Considerations that need to be taken into account before running a sports development event or initiative</a:t>
                      </a:r>
                      <a:endParaRPr lang="en-GB" sz="10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0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0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6825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Aim/Purpose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What is the event/initiative attempting to achieve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Cost/Funding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Is there an ongoing cost/ongoing investment/is there profit to be made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Time/Duration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The time to organise the event/carry out the event/to measure the impact of the event/frequency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Expertise/Ability required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Is there a pool of talent available/individuals with the ability to plan and organise an event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Levels of accountability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Who is accountable for the event/who are they accountable to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Success measures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How long will the event need to run before success can be demonstrated/clarity of cause an effect/what measurement is in place to demonstrate the success.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Target Group/Number of participants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e.g. of specific target group in the local area/are there enough performers to run the event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Facilities &amp; Equipment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Are the correct facilities available to run the session/are they affordable/do they have them already or need to buy them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Scale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How big is the event/how much space is needed to host it/is it local, regional or national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Health and Safety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First Aid implications/Risk assessments/safety of spectators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Promotion of the event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How is the event going to be publicised-</a:t>
                      </a:r>
                      <a:r>
                        <a:rPr lang="en-GB" sz="1000" b="0" i="0" u="none" strike="noStrike" cap="none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newspaper,radio,poster</a:t>
                      </a:r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/when will the event need to be advertised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000" b="0" i="0" u="none" strike="noStrike" cap="non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39473671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813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87;p1">
            <a:extLst>
              <a:ext uri="{FF2B5EF4-FFF2-40B4-BE49-F238E27FC236}">
                <a16:creationId xmlns:a16="http://schemas.microsoft.com/office/drawing/2014/main" id="{4CBAC24E-5845-4B60-BA31-390A97A99D03}"/>
              </a:ext>
            </a:extLst>
          </p:cNvPr>
          <p:cNvSpPr txBox="1"/>
          <p:nvPr/>
        </p:nvSpPr>
        <p:spPr>
          <a:xfrm>
            <a:off x="92701" y="79530"/>
            <a:ext cx="11954133" cy="253875"/>
          </a:xfrm>
          <a:prstGeom prst="rect">
            <a:avLst/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en-GB" sz="1050" i="0" u="none" strike="noStrike" cap="none" dirty="0">
                <a:solidFill>
                  <a:schemeClr val="bg1"/>
                </a:solidFill>
                <a:latin typeface="+mn-lt"/>
                <a:ea typeface="Calibri"/>
                <a:cs typeface="Calibri"/>
                <a:sym typeface="Calibri"/>
              </a:rPr>
              <a:t>      100% SHEET      </a:t>
            </a:r>
            <a:r>
              <a:rPr lang="en-GB" sz="1050" dirty="0">
                <a:solidFill>
                  <a:schemeClr val="bg1"/>
                </a:solidFill>
              </a:rPr>
              <a:t>4. Understand sports development in practice </a:t>
            </a:r>
            <a:r>
              <a:rPr lang="en-GB" sz="1050" i="0" u="none" strike="noStrike" cap="none" dirty="0">
                <a:solidFill>
                  <a:schemeClr val="bg1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B2EE54F-0D85-407D-86E9-5547742CE6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9569423"/>
              </p:ext>
            </p:extLst>
          </p:nvPr>
        </p:nvGraphicFramePr>
        <p:xfrm>
          <a:off x="92701" y="445862"/>
          <a:ext cx="4302318" cy="4963385"/>
        </p:xfrm>
        <a:graphic>
          <a:graphicData uri="http://schemas.openxmlformats.org/drawingml/2006/table">
            <a:tbl>
              <a:tblPr/>
              <a:tblGrid>
                <a:gridCol w="1720928">
                  <a:extLst>
                    <a:ext uri="{9D8B030D-6E8A-4147-A177-3AD203B41FA5}">
                      <a16:colId xmlns:a16="http://schemas.microsoft.com/office/drawing/2014/main" val="3306227598"/>
                    </a:ext>
                  </a:extLst>
                </a:gridCol>
                <a:gridCol w="2581390">
                  <a:extLst>
                    <a:ext uri="{9D8B030D-6E8A-4147-A177-3AD203B41FA5}">
                      <a16:colId xmlns:a16="http://schemas.microsoft.com/office/drawing/2014/main" val="627660736"/>
                    </a:ext>
                  </a:extLst>
                </a:gridCol>
              </a:tblGrid>
              <a:tr h="291557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GB" sz="1000" dirty="0">
                          <a:solidFill>
                            <a:schemeClr val="bg1"/>
                          </a:solidFill>
                          <a:effectLst/>
                        </a:rPr>
                        <a:t>Global media coverage has changed the nature of sport.</a:t>
                      </a:r>
                    </a:p>
                  </a:txBody>
                  <a:tcPr marL="35961" marR="35961" marT="17981" marB="1798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GB" sz="1000" dirty="0">
                        <a:effectLst/>
                      </a:endParaRPr>
                    </a:p>
                  </a:txBody>
                  <a:tcPr marL="35961" marR="35961" marT="17981" marB="1798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9018595"/>
                  </a:ext>
                </a:extLst>
              </a:tr>
              <a:tr h="487491"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>
                          <a:effectLst/>
                        </a:rPr>
                        <a:t>Sport formats</a:t>
                      </a:r>
                    </a:p>
                  </a:txBody>
                  <a:tcPr marL="35961" marR="35961" marT="17981" marB="1798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dirty="0">
                          <a:effectLst/>
                        </a:rPr>
                        <a:t>Some sports have created more entertaining, media friendly forms </a:t>
                      </a:r>
                      <a:r>
                        <a:rPr lang="en-GB" sz="1000" dirty="0" err="1">
                          <a:effectLst/>
                        </a:rPr>
                        <a:t>eg</a:t>
                      </a:r>
                      <a:r>
                        <a:rPr lang="en-GB" sz="1000" dirty="0">
                          <a:effectLst/>
                        </a:rPr>
                        <a:t>: rugby 7’s, T20 cricket</a:t>
                      </a:r>
                    </a:p>
                  </a:txBody>
                  <a:tcPr marL="35961" marR="35961" marT="17981" marB="1798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4891157"/>
                  </a:ext>
                </a:extLst>
              </a:tr>
              <a:tr h="516290"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>
                          <a:effectLst/>
                        </a:rPr>
                        <a:t>2. Rule changes</a:t>
                      </a:r>
                    </a:p>
                  </a:txBody>
                  <a:tcPr marL="35961" marR="35961" marT="17981" marB="1798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>
                          <a:effectLst/>
                        </a:rPr>
                        <a:t>NGBs have altered rules to increase media appeal and excitement eg: hockey – no off side, tennis - tie break</a:t>
                      </a:r>
                    </a:p>
                  </a:txBody>
                  <a:tcPr marL="35961" marR="35961" marT="17981" marB="1798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8514594"/>
                  </a:ext>
                </a:extLst>
              </a:tr>
              <a:tr h="606640"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>
                          <a:effectLst/>
                        </a:rPr>
                        <a:t>3. Scheduling</a:t>
                      </a:r>
                    </a:p>
                  </a:txBody>
                  <a:tcPr marL="35961" marR="35961" marT="17981" marB="1798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dirty="0">
                          <a:effectLst/>
                        </a:rPr>
                        <a:t>Start times are now fixed by media companies to suit global market </a:t>
                      </a:r>
                      <a:r>
                        <a:rPr lang="en-GB" sz="1000" dirty="0" err="1">
                          <a:effectLst/>
                        </a:rPr>
                        <a:t>eg</a:t>
                      </a:r>
                      <a:r>
                        <a:rPr lang="en-GB" sz="1000" dirty="0">
                          <a:effectLst/>
                        </a:rPr>
                        <a:t>: 100m final Olympics 10pm, 3pm Saturday football kick offs for all gone</a:t>
                      </a:r>
                    </a:p>
                  </a:txBody>
                  <a:tcPr marL="35961" marR="35961" marT="17981" marB="1798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7888204"/>
                  </a:ext>
                </a:extLst>
              </a:tr>
              <a:tr h="645361"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>
                          <a:effectLst/>
                        </a:rPr>
                        <a:t>4. International fixtures</a:t>
                      </a:r>
                    </a:p>
                  </a:txBody>
                  <a:tcPr marL="35961" marR="35961" marT="17981" marB="1798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>
                          <a:effectLst/>
                        </a:rPr>
                        <a:t>Increased number of international fixtures and competitions eg: ULE2, UEFA Nations League, European Rugby Champions/Challenge Cup</a:t>
                      </a:r>
                    </a:p>
                  </a:txBody>
                  <a:tcPr marL="35961" marR="35961" marT="17981" marB="1798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4495506"/>
                  </a:ext>
                </a:extLst>
              </a:tr>
              <a:tr h="322681"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>
                          <a:effectLst/>
                        </a:rPr>
                        <a:t>5. Player Income</a:t>
                      </a:r>
                    </a:p>
                  </a:txBody>
                  <a:tcPr marL="35961" marR="35961" marT="17981" marB="1798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>
                          <a:effectLst/>
                        </a:rPr>
                        <a:t>Increased income eg: higher wages / prize money and more sponsorship opportunities</a:t>
                      </a:r>
                    </a:p>
                  </a:txBody>
                  <a:tcPr marL="35961" marR="35961" marT="17981" marB="1798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02305"/>
                  </a:ext>
                </a:extLst>
              </a:tr>
              <a:tr h="374309"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>
                          <a:effectLst/>
                        </a:rPr>
                        <a:t>6. Player status</a:t>
                      </a:r>
                    </a:p>
                  </a:txBody>
                  <a:tcPr marL="35961" marR="35961" marT="17981" marB="1798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>
                          <a:effectLst/>
                        </a:rPr>
                        <a:t>Increased status, global superstars eg: David Beckham</a:t>
                      </a:r>
                    </a:p>
                  </a:txBody>
                  <a:tcPr marL="35961" marR="35961" marT="17981" marB="1798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430799"/>
                  </a:ext>
                </a:extLst>
              </a:tr>
              <a:tr h="671176"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>
                          <a:effectLst/>
                        </a:rPr>
                        <a:t>7. Audiences</a:t>
                      </a:r>
                    </a:p>
                  </a:txBody>
                  <a:tcPr marL="35961" marR="35961" marT="17981" marB="1798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>
                          <a:effectLst/>
                        </a:rPr>
                        <a:t>Increase in size of audience for mainstream and minority sports. eg: increased TV audiences</a:t>
                      </a:r>
                    </a:p>
                  </a:txBody>
                  <a:tcPr marL="35961" marR="35961" marT="17981" marB="1798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411036"/>
                  </a:ext>
                </a:extLst>
              </a:tr>
              <a:tr h="529197"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>
                          <a:effectLst/>
                        </a:rPr>
                        <a:t>8. Officiating technology</a:t>
                      </a:r>
                    </a:p>
                  </a:txBody>
                  <a:tcPr marL="35961" marR="35961" marT="17981" marB="1798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>
                          <a:effectLst/>
                        </a:rPr>
                        <a:t>Technology introduced to ensure fair outcomes and add to entertainment eg: TMO, Hawkeye</a:t>
                      </a:r>
                    </a:p>
                  </a:txBody>
                  <a:tcPr marL="35961" marR="35961" marT="17981" marB="1798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4978066"/>
                  </a:ext>
                </a:extLst>
              </a:tr>
              <a:tr h="455808"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dirty="0">
                          <a:effectLst/>
                        </a:rPr>
                        <a:t>9. Commercialisation</a:t>
                      </a:r>
                    </a:p>
                  </a:txBody>
                  <a:tcPr marL="35961" marR="35961" marT="17981" marB="1798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dirty="0">
                          <a:effectLst/>
                        </a:rPr>
                        <a:t>Sport has become more commercialised </a:t>
                      </a:r>
                      <a:r>
                        <a:rPr lang="en-GB" sz="1000" dirty="0" err="1">
                          <a:effectLst/>
                        </a:rPr>
                        <a:t>eg</a:t>
                      </a:r>
                      <a:r>
                        <a:rPr lang="en-GB" sz="1000" dirty="0">
                          <a:effectLst/>
                        </a:rPr>
                        <a:t>: more sport related product for sale</a:t>
                      </a:r>
                    </a:p>
                  </a:txBody>
                  <a:tcPr marL="35961" marR="35961" marT="17981" marB="1798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2359728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957A33A-5DCE-4F10-9CCC-5F6FC32571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8069439"/>
              </p:ext>
            </p:extLst>
          </p:nvPr>
        </p:nvGraphicFramePr>
        <p:xfrm>
          <a:off x="4545230" y="502760"/>
          <a:ext cx="3684369" cy="4849588"/>
        </p:xfrm>
        <a:graphic>
          <a:graphicData uri="http://schemas.openxmlformats.org/drawingml/2006/table">
            <a:tbl>
              <a:tblPr/>
              <a:tblGrid>
                <a:gridCol w="1473746">
                  <a:extLst>
                    <a:ext uri="{9D8B030D-6E8A-4147-A177-3AD203B41FA5}">
                      <a16:colId xmlns:a16="http://schemas.microsoft.com/office/drawing/2014/main" val="1561629962"/>
                    </a:ext>
                  </a:extLst>
                </a:gridCol>
                <a:gridCol w="2210623">
                  <a:extLst>
                    <a:ext uri="{9D8B030D-6E8A-4147-A177-3AD203B41FA5}">
                      <a16:colId xmlns:a16="http://schemas.microsoft.com/office/drawing/2014/main" val="2720000769"/>
                    </a:ext>
                  </a:extLst>
                </a:gridCol>
              </a:tblGrid>
              <a:tr h="368992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GB" sz="1000" dirty="0">
                          <a:solidFill>
                            <a:schemeClr val="bg1"/>
                          </a:solidFill>
                          <a:effectLst/>
                        </a:rPr>
                        <a:t> How modern technology can aid elite performance in sport.</a:t>
                      </a:r>
                    </a:p>
                  </a:txBody>
                  <a:tcPr marL="41441" marR="41441" marT="20721" marB="2072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en-GB" sz="1000" dirty="0">
                        <a:effectLst/>
                      </a:endParaRPr>
                    </a:p>
                  </a:txBody>
                  <a:tcPr marL="41441" marR="41441" marT="20721" marB="2072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6546249"/>
                  </a:ext>
                </a:extLst>
              </a:tr>
              <a:tr h="524923"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>
                          <a:effectLst/>
                        </a:rPr>
                        <a:t>Assessment of potential / screening</a:t>
                      </a:r>
                    </a:p>
                  </a:txBody>
                  <a:tcPr marL="41441" marR="41441" marT="20721" marB="2072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1">
                          <a:effectLst/>
                        </a:rPr>
                        <a:t>e.g.</a:t>
                      </a:r>
                      <a:r>
                        <a:rPr lang="en-GB" sz="1000">
                          <a:effectLst/>
                        </a:rPr>
                        <a:t> Equipment and testing regimes to test physiological make up eg: bone density, body fat %</a:t>
                      </a:r>
                    </a:p>
                  </a:txBody>
                  <a:tcPr marL="41441" marR="41441" marT="20721" marB="2072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3377796"/>
                  </a:ext>
                </a:extLst>
              </a:tr>
              <a:tr h="815012"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>
                          <a:effectLst/>
                        </a:rPr>
                        <a:t>2. Injury diagnosis / treatment / rehabilitation</a:t>
                      </a:r>
                    </a:p>
                  </a:txBody>
                  <a:tcPr marL="41441" marR="41441" marT="20721" marB="2072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1">
                          <a:effectLst/>
                        </a:rPr>
                        <a:t>e.g.</a:t>
                      </a:r>
                      <a:r>
                        <a:rPr lang="en-GB" sz="1000">
                          <a:effectLst/>
                        </a:rPr>
                        <a:t> MRI/CT scanners assist with diagnosis. Ultra sound, improved surgical methods to treat injury. Improved equipment for rehab. Hydrotherapy, static bikes etc.</a:t>
                      </a:r>
                    </a:p>
                  </a:txBody>
                  <a:tcPr marL="41441" marR="41441" marT="20721" marB="2072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7718408"/>
                  </a:ext>
                </a:extLst>
              </a:tr>
              <a:tr h="428227"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>
                          <a:effectLst/>
                        </a:rPr>
                        <a:t>3. Enhanced training</a:t>
                      </a:r>
                    </a:p>
                  </a:txBody>
                  <a:tcPr marL="41441" marR="41441" marT="20721" marB="2072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1">
                          <a:effectLst/>
                        </a:rPr>
                        <a:t>e.g.</a:t>
                      </a:r>
                      <a:r>
                        <a:rPr lang="en-GB" sz="1000">
                          <a:effectLst/>
                        </a:rPr>
                        <a:t> Improved training aids – hypoxic chambers, rowers, treadmills, static bikes</a:t>
                      </a:r>
                    </a:p>
                  </a:txBody>
                  <a:tcPr marL="41441" marR="41441" marT="20721" marB="2072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4698973"/>
                  </a:ext>
                </a:extLst>
              </a:tr>
              <a:tr h="524923"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>
                          <a:effectLst/>
                        </a:rPr>
                        <a:t>4. Simulated competition environments</a:t>
                      </a:r>
                    </a:p>
                  </a:txBody>
                  <a:tcPr marL="41441" marR="41441" marT="20721" marB="2072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1">
                          <a:effectLst/>
                        </a:rPr>
                        <a:t>e.g.</a:t>
                      </a:r>
                      <a:r>
                        <a:rPr lang="en-GB" sz="1000">
                          <a:effectLst/>
                        </a:rPr>
                        <a:t> So competition can be undertaken more frequently eg: bobsleigh start track, surf simulator</a:t>
                      </a:r>
                    </a:p>
                  </a:txBody>
                  <a:tcPr marL="41441" marR="41441" marT="20721" marB="2072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3014269"/>
                  </a:ext>
                </a:extLst>
              </a:tr>
              <a:tr h="621620"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>
                          <a:effectLst/>
                        </a:rPr>
                        <a:t>5. Improved equipment</a:t>
                      </a:r>
                    </a:p>
                  </a:txBody>
                  <a:tcPr marL="41441" marR="41441" marT="20721" marB="2072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1">
                          <a:effectLst/>
                        </a:rPr>
                        <a:t>e.g.</a:t>
                      </a:r>
                      <a:r>
                        <a:rPr lang="en-GB" sz="1000">
                          <a:effectLst/>
                        </a:rPr>
                        <a:t> High tech, lighter, more efficient equipment and clothing such as bikes, bob sleigh suits, tennis rackets, prosthetics</a:t>
                      </a:r>
                    </a:p>
                  </a:txBody>
                  <a:tcPr marL="41441" marR="41441" marT="20721" marB="2072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8043837"/>
                  </a:ext>
                </a:extLst>
              </a:tr>
              <a:tr h="815012"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>
                          <a:effectLst/>
                        </a:rPr>
                        <a:t>6. Player / participant monitoring</a:t>
                      </a:r>
                    </a:p>
                  </a:txBody>
                  <a:tcPr marL="41441" marR="41441" marT="20721" marB="2072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1">
                          <a:effectLst/>
                        </a:rPr>
                        <a:t>e.g.</a:t>
                      </a:r>
                      <a:r>
                        <a:rPr lang="en-GB" sz="1000">
                          <a:effectLst/>
                        </a:rPr>
                        <a:t> Equipment to monitor performance to allow evaluation and improvement eg: trackers in rugby shirts, GPS computers in cycling, heart rate monitors</a:t>
                      </a:r>
                    </a:p>
                  </a:txBody>
                  <a:tcPr marL="41441" marR="41441" marT="20721" marB="2072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9555455"/>
                  </a:ext>
                </a:extLst>
              </a:tr>
              <a:tr h="621620"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>
                          <a:effectLst/>
                        </a:rPr>
                        <a:t>7. Sports science support</a:t>
                      </a:r>
                    </a:p>
                  </a:txBody>
                  <a:tcPr marL="41441" marR="41441" marT="20721" marB="2072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1" dirty="0">
                          <a:effectLst/>
                        </a:rPr>
                        <a:t>e.g.</a:t>
                      </a:r>
                      <a:r>
                        <a:rPr lang="en-GB" sz="1000" dirty="0">
                          <a:effectLst/>
                        </a:rPr>
                        <a:t> Biomechanical analysis, physiological monitoring - testing VO2 max, video analysis equipment, dietetics</a:t>
                      </a:r>
                    </a:p>
                  </a:txBody>
                  <a:tcPr marL="41441" marR="41441" marT="20721" marB="2072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321632"/>
                  </a:ext>
                </a:extLst>
              </a:tr>
            </a:tbl>
          </a:graphicData>
        </a:graphic>
      </p:graphicFrame>
      <p:graphicFrame>
        <p:nvGraphicFramePr>
          <p:cNvPr id="10" name="Google Shape;86;p1">
            <a:extLst>
              <a:ext uri="{FF2B5EF4-FFF2-40B4-BE49-F238E27FC236}">
                <a16:creationId xmlns:a16="http://schemas.microsoft.com/office/drawing/2014/main" id="{298944C2-7F23-4888-8F68-649FBF183FE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62827473"/>
              </p:ext>
            </p:extLst>
          </p:nvPr>
        </p:nvGraphicFramePr>
        <p:xfrm>
          <a:off x="8379810" y="502760"/>
          <a:ext cx="3667024" cy="198122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36670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15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Ways national event supports the aims of sports development.</a:t>
                      </a:r>
                      <a:endParaRPr lang="en-GB" sz="10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6825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Media coverage heightens the profile of the sport/raises the public’s awareness/engages people in sport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Encourages increased participation (feeding into clubs/teams)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Education on the rules/regulations of the sport/promotes values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Role models generated inspires people to get involved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More participation will give NGB’s a bigger pool to find talent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3947367102"/>
                  </a:ext>
                </a:extLst>
              </a:tr>
            </a:tbl>
          </a:graphicData>
        </a:graphic>
      </p:graphicFrame>
      <p:graphicFrame>
        <p:nvGraphicFramePr>
          <p:cNvPr id="12" name="Google Shape;86;p1">
            <a:extLst>
              <a:ext uri="{FF2B5EF4-FFF2-40B4-BE49-F238E27FC236}">
                <a16:creationId xmlns:a16="http://schemas.microsoft.com/office/drawing/2014/main" id="{DDA64DE9-5E71-4407-9CAC-887AF0193E6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47013198"/>
              </p:ext>
            </p:extLst>
          </p:nvPr>
        </p:nvGraphicFramePr>
        <p:xfrm>
          <a:off x="8379810" y="2545070"/>
          <a:ext cx="3667024" cy="176786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36670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5117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A</a:t>
                      </a:r>
                      <a:r>
                        <a:rPr lang="en-GB" sz="1400" b="0" i="0" u="none" strike="noStrike" cap="none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dvantages </a:t>
                      </a:r>
                      <a:r>
                        <a:rPr lang="en-GB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of using volunteers </a:t>
                      </a:r>
                      <a:endParaRPr lang="en-GB" sz="10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216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There is a low cost (for training) or they are free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They are enthusiastic/passionate and can motivate others/want to be involved/engaged/they are interested in sport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They are committed and do not require motivating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They are local to the area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They are flexible with the hours they can volunteer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They may be available at short notice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They have pride in the local area/community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3947367102"/>
                  </a:ext>
                </a:extLst>
              </a:tr>
            </a:tbl>
          </a:graphicData>
        </a:graphic>
      </p:graphicFrame>
      <p:graphicFrame>
        <p:nvGraphicFramePr>
          <p:cNvPr id="13" name="Google Shape;86;p1">
            <a:extLst>
              <a:ext uri="{FF2B5EF4-FFF2-40B4-BE49-F238E27FC236}">
                <a16:creationId xmlns:a16="http://schemas.microsoft.com/office/drawing/2014/main" id="{4B5782DF-1E51-48B8-84E9-B95E73C9FF3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99627808"/>
              </p:ext>
            </p:extLst>
          </p:nvPr>
        </p:nvGraphicFramePr>
        <p:xfrm>
          <a:off x="8379810" y="4374020"/>
          <a:ext cx="3667024" cy="131066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36670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5117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i="0" u="none" strike="noStrike" cap="none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Disadvantages of using volunteers </a:t>
                      </a:r>
                      <a:endParaRPr lang="en-GB" sz="10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216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volunteers struggling to do what the role asks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volunteers doing too much and feeling overwhelmed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difficult behaviour, such as not getting on with others or not turning up when they say they will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cap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volunteers being unhappy with things the organisation is doing or not doing.</a:t>
                      </a: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39473671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1843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2643</TotalTime>
  <Words>2555</Words>
  <Application>Microsoft Office PowerPoint</Application>
  <PresentationFormat>Widescreen</PresentationFormat>
  <Paragraphs>263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Jonathan Smith</dc:creator>
  <cp:lastModifiedBy>Scott Simpson</cp:lastModifiedBy>
  <cp:revision>68</cp:revision>
  <cp:lastPrinted>2023-03-06T08:08:39Z</cp:lastPrinted>
  <dcterms:created xsi:type="dcterms:W3CDTF">2020-03-22T09:02:14Z</dcterms:created>
  <dcterms:modified xsi:type="dcterms:W3CDTF">2023-05-23T09:23:06Z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0x01010061B2A6E7BEA3154A9DBD13F815896003</vt:lpwstr>
  </property>
</Properties>
</file>