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 id="214748366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Lst>
  <p:sldSz cy="10691800" cx="7559675"/>
  <p:notesSz cx="6858000" cy="9144000"/>
  <p:embeddedFontLst>
    <p:embeddedFont>
      <p:font typeface="Architects Daughter"/>
      <p:regular r:id="rId64"/>
    </p:embeddedFont>
    <p:embeddedFont>
      <p:font typeface="Advent Pro"/>
      <p:regular r:id="rId65"/>
      <p:bold r:id="rId66"/>
    </p:embeddedFont>
    <p:embeddedFont>
      <p:font typeface="Comfortaa"/>
      <p:regular r:id="rId67"/>
      <p:bold r:id="rId6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368">
          <p15:clr>
            <a:srgbClr val="A4A3A4"/>
          </p15:clr>
        </p15:guide>
        <p15:guide id="2" pos="2381">
          <p15:clr>
            <a:srgbClr val="A4A3A4"/>
          </p15:clr>
        </p15:guide>
      </p15:sldGuideLst>
    </p:ext>
    <p:ext uri="http://customooxmlschemas.google.com/">
      <go:slidesCustomData xmlns:go="http://customooxmlschemas.google.com/" r:id="rId69" roundtripDataSignature="AMtx7mhcx1MWyzAgH+0h8Pqxb3r49026X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BD833C9-237B-4D3C-82D4-2ADA615338FE}">
  <a:tblStyle styleId="{5BD833C9-237B-4D3C-82D4-2ADA615338FE}"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3FE84706-7A58-4A42-A819-6E776F15B5D3}" styleName="Table_1">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BE759C9B-027E-424A-9D3E-25BB042D253A}" styleName="Table_2">
    <a:wholeTbl>
      <a:tcTxStyle b="off" i="off">
        <a:font>
          <a:latin typeface="Arial"/>
          <a:ea typeface="Arial"/>
          <a:cs typeface="Arial"/>
        </a:font>
        <a:srgbClr val="000000"/>
      </a:tcTxStyle>
      <a:tcStyle>
        <a:tcBdr>
          <a:left>
            <a:ln cap="flat" cmpd="sng" w="9525">
              <a:solidFill>
                <a:srgbClr val="000000"/>
              </a:solidFill>
              <a:prstDash val="solid"/>
              <a:round/>
              <a:headEnd len="sm" w="sm" type="none"/>
              <a:tailEnd len="sm" w="sm" type="none"/>
            </a:ln>
          </a:left>
          <a:right>
            <a:ln cap="flat" cmpd="sng" w="9525">
              <a:solidFill>
                <a:srgbClr val="000000"/>
              </a:solidFill>
              <a:prstDash val="solid"/>
              <a:round/>
              <a:headEnd len="sm" w="sm" type="none"/>
              <a:tailEnd len="sm" w="sm" type="none"/>
            </a:ln>
          </a:right>
          <a:top>
            <a:ln cap="flat" cmpd="sng" w="9525">
              <a:solidFill>
                <a:srgbClr val="000000"/>
              </a:solidFill>
              <a:prstDash val="solid"/>
              <a:round/>
              <a:headEnd len="sm" w="sm" type="none"/>
              <a:tailEnd len="sm" w="sm" type="none"/>
            </a:ln>
          </a:top>
          <a:bottom>
            <a:ln cap="flat" cmpd="sng" w="9525">
              <a:solidFill>
                <a:srgbClr val="000000"/>
              </a:solidFill>
              <a:prstDash val="solid"/>
              <a:round/>
              <a:headEnd len="sm" w="sm" type="none"/>
              <a:tailEnd len="sm" w="sm" type="none"/>
            </a:ln>
          </a:bottom>
          <a:insideH>
            <a:ln cap="flat" cmpd="sng" w="9525">
              <a:solidFill>
                <a:srgbClr val="000000"/>
              </a:solidFill>
              <a:prstDash val="solid"/>
              <a:round/>
              <a:headEnd len="sm" w="sm" type="none"/>
              <a:tailEnd len="sm" w="sm" type="none"/>
            </a:ln>
          </a:insideH>
          <a:insideV>
            <a:ln cap="flat" cmpd="sng" w="9525">
              <a:solidFill>
                <a:srgbClr val="000000"/>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4FFC7EB7-0826-4919-8777-D99315F49451}" styleName="Table_3">
    <a:wholeTbl>
      <a:tcTxStyle b="off" i="off">
        <a:font>
          <a:latin typeface="Arial"/>
          <a:ea typeface="Arial"/>
          <a:cs typeface="Arial"/>
        </a:font>
        <a:srgbClr val="000000"/>
      </a:tcTxStyle>
      <a:tcStyle>
        <a:tcBdr>
          <a:left>
            <a:ln cap="flat" cmpd="sng" w="12700">
              <a:solidFill>
                <a:srgbClr val="FFFFFF"/>
              </a:solidFill>
              <a:prstDash val="solid"/>
              <a:round/>
              <a:headEnd len="sm" w="sm" type="none"/>
              <a:tailEnd len="sm" w="sm" type="none"/>
            </a:ln>
          </a:left>
          <a:right>
            <a:ln cap="flat" cmpd="sng" w="12700">
              <a:solidFill>
                <a:srgbClr val="FFFFFF"/>
              </a:solidFill>
              <a:prstDash val="solid"/>
              <a:round/>
              <a:headEnd len="sm" w="sm" type="none"/>
              <a:tailEnd len="sm" w="sm" type="none"/>
            </a:ln>
          </a:right>
          <a:top>
            <a:ln cap="flat" cmpd="sng" w="12700">
              <a:solidFill>
                <a:srgbClr val="FFFFFF"/>
              </a:solidFill>
              <a:prstDash val="solid"/>
              <a:round/>
              <a:headEnd len="sm" w="sm" type="none"/>
              <a:tailEnd len="sm" w="sm" type="none"/>
            </a:ln>
          </a:top>
          <a:bottom>
            <a:ln cap="flat" cmpd="sng" w="12700">
              <a:solidFill>
                <a:srgbClr val="FFFFFF"/>
              </a:solidFill>
              <a:prstDash val="solid"/>
              <a:round/>
              <a:headEnd len="sm" w="sm" type="none"/>
              <a:tailEnd len="sm" w="sm" type="none"/>
            </a:ln>
          </a:bottom>
          <a:insideH>
            <a:ln cap="flat" cmpd="sng" w="12700">
              <a:solidFill>
                <a:srgbClr val="FFFFFF"/>
              </a:solidFill>
              <a:prstDash val="solid"/>
              <a:round/>
              <a:headEnd len="sm" w="sm" type="none"/>
              <a:tailEnd len="sm" w="sm" type="none"/>
            </a:ln>
          </a:insideH>
          <a:insideV>
            <a:ln cap="flat" cmpd="sng" w="12700">
              <a:solidFill>
                <a:srgbClr val="FFFFFF"/>
              </a:solidFill>
              <a:prstDash val="solid"/>
              <a:round/>
              <a:headEnd len="sm" w="sm" type="none"/>
              <a:tailEnd len="sm" w="sm" type="none"/>
            </a:ln>
          </a:insideV>
        </a:tcBdr>
        <a:fill>
          <a:solidFill>
            <a:srgbClr val="FFFFFF"/>
          </a:solidFill>
        </a:fill>
      </a:tcStyle>
    </a:wholeTbl>
    <a:band1H>
      <a:tcTxStyle b="off" i="off"/>
      <a:tcStyle>
        <a:fill>
          <a:solidFill>
            <a:srgbClr val="FFFFFF"/>
          </a:solidFill>
        </a:fill>
      </a:tcStyle>
    </a:band1H>
    <a:band2H>
      <a:tcTxStyle b="off" i="off"/>
    </a:band2H>
    <a:band1V>
      <a:tcTxStyle b="off" i="off"/>
      <a:tcStyle>
        <a:fill>
          <a:solidFill>
            <a:srgbClr val="FFFFFF"/>
          </a:solidFill>
        </a:fill>
      </a:tcStyle>
    </a:band1V>
    <a:band2V>
      <a:tcTxStyle b="off" i="off"/>
    </a:band2V>
    <a:lastCol>
      <a:tcTxStyle b="on" i="off">
        <a:font>
          <a:latin typeface="Arial"/>
          <a:ea typeface="Arial"/>
          <a:cs typeface="Arial"/>
        </a:font>
        <a:srgbClr val="FFFFFF"/>
      </a:tcTxStyle>
      <a:tcStyle>
        <a:fill>
          <a:solidFill>
            <a:srgbClr val="FFFFFF"/>
          </a:solidFill>
        </a:fill>
      </a:tcStyle>
    </a:lastCol>
    <a:firstCol>
      <a:tcTxStyle b="on" i="off">
        <a:font>
          <a:latin typeface="Arial"/>
          <a:ea typeface="Arial"/>
          <a:cs typeface="Arial"/>
        </a:font>
        <a:srgbClr val="FFFFFF"/>
      </a:tcTxStyle>
      <a:tcStyle>
        <a:fill>
          <a:solidFill>
            <a:srgbClr val="FFFFFF"/>
          </a:solidFill>
        </a:fill>
      </a:tcStyle>
    </a:firstCol>
    <a:lastRow>
      <a:tcTxStyle b="on" i="off">
        <a:font>
          <a:latin typeface="Arial"/>
          <a:ea typeface="Arial"/>
          <a:cs typeface="Arial"/>
        </a:font>
        <a:srgbClr val="FFFFFF"/>
      </a:tcTxStyle>
      <a:tcStyle>
        <a:tcBdr>
          <a:top>
            <a:ln cap="flat" cmpd="sng" w="38100">
              <a:solidFill>
                <a:srgbClr val="FFFFFF"/>
              </a:solidFill>
              <a:prstDash val="solid"/>
              <a:round/>
              <a:headEnd len="sm" w="sm" type="none"/>
              <a:tailEnd len="sm" w="sm" type="none"/>
            </a:ln>
          </a:top>
        </a:tcBdr>
        <a:fill>
          <a:solidFill>
            <a:srgbClr val="FFFFFF"/>
          </a:solidFill>
        </a:fill>
      </a:tcStyle>
    </a:lastRow>
    <a:seCell>
      <a:tcTxStyle b="off" i="off"/>
    </a:seCell>
    <a:swCell>
      <a:tcTxStyle b="off" i="off"/>
    </a:swCell>
    <a:firstRow>
      <a:tcTxStyle b="on" i="off">
        <a:font>
          <a:latin typeface="Arial"/>
          <a:ea typeface="Arial"/>
          <a:cs typeface="Arial"/>
        </a:font>
        <a:srgbClr val="FFFFFF"/>
      </a:tcTxStyle>
      <a:tcStyle>
        <a:tcBdr>
          <a:bottom>
            <a:ln cap="flat" cmpd="sng" w="38100">
              <a:solidFill>
                <a:srgbClr val="FFFFFF"/>
              </a:solidFill>
              <a:prstDash val="solid"/>
              <a:round/>
              <a:headEnd len="sm" w="sm" type="none"/>
              <a:tailEnd len="sm" w="sm" type="none"/>
            </a:ln>
          </a:bottom>
        </a:tcBdr>
        <a:fill>
          <a:solidFill>
            <a:srgbClr val="FFFFFF"/>
          </a:solidFill>
        </a:fill>
      </a:tcStyle>
    </a:firstRow>
    <a:neCell>
      <a:tcTxStyle b="off" i="off"/>
    </a:neCell>
    <a:nwCell>
      <a:tcTxStyle b="off" i="off"/>
    </a:nwCell>
  </a:tblStyle>
  <a:tblStyle styleId="{AD8A0B48-B7A4-41F4-AA8D-1E5DAAC86298}" styleName="Table_4">
    <a:wholeTbl>
      <a:tcTxStyle b="off" i="off">
        <a:font>
          <a:latin typeface="Arial"/>
          <a:ea typeface="Arial"/>
          <a:cs typeface="Arial"/>
        </a:font>
        <a:srgbClr val="000000"/>
      </a:tcTxStyle>
      <a:tcStyle>
        <a:tcBdr>
          <a:left>
            <a:ln cap="flat" cmpd="sng" w="9525">
              <a:solidFill>
                <a:srgbClr val="000000"/>
              </a:solidFill>
              <a:prstDash val="solid"/>
              <a:round/>
              <a:headEnd len="sm" w="sm" type="none"/>
              <a:tailEnd len="sm" w="sm" type="none"/>
            </a:ln>
          </a:left>
          <a:right>
            <a:ln cap="flat" cmpd="sng" w="9525">
              <a:solidFill>
                <a:srgbClr val="000000"/>
              </a:solidFill>
              <a:prstDash val="solid"/>
              <a:round/>
              <a:headEnd len="sm" w="sm" type="none"/>
              <a:tailEnd len="sm" w="sm" type="none"/>
            </a:ln>
          </a:right>
          <a:top>
            <a:ln cap="flat" cmpd="sng" w="9525">
              <a:solidFill>
                <a:srgbClr val="000000"/>
              </a:solidFill>
              <a:prstDash val="solid"/>
              <a:round/>
              <a:headEnd len="sm" w="sm" type="none"/>
              <a:tailEnd len="sm" w="sm" type="none"/>
            </a:ln>
          </a:top>
          <a:bottom>
            <a:ln cap="flat" cmpd="sng" w="9525">
              <a:solidFill>
                <a:srgbClr val="000000"/>
              </a:solidFill>
              <a:prstDash val="solid"/>
              <a:round/>
              <a:headEnd len="sm" w="sm" type="none"/>
              <a:tailEnd len="sm" w="sm" type="none"/>
            </a:ln>
          </a:bottom>
          <a:insideH>
            <a:ln cap="flat" cmpd="sng" w="9525">
              <a:solidFill>
                <a:srgbClr val="000000"/>
              </a:solidFill>
              <a:prstDash val="solid"/>
              <a:round/>
              <a:headEnd len="sm" w="sm" type="none"/>
              <a:tailEnd len="sm" w="sm" type="none"/>
            </a:ln>
          </a:insideH>
          <a:insideV>
            <a:ln cap="flat" cmpd="sng" w="9525">
              <a:solidFill>
                <a:srgbClr val="000000"/>
              </a:solidFill>
              <a:prstDash val="solid"/>
              <a:round/>
              <a:headEnd len="sm" w="sm" type="none"/>
              <a:tailEnd len="sm" w="sm" type="none"/>
            </a:ln>
          </a:insideV>
        </a:tcBdr>
        <a:fill>
          <a:solidFill>
            <a:srgbClr val="D9D9D9"/>
          </a:solidFill>
        </a:fill>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368" orient="horz"/>
        <p:guide pos="2381"/>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slide" Target="slides/slide55.xml"/><Relationship Id="rId61" Type="http://schemas.openxmlformats.org/officeDocument/2006/relationships/slide" Target="slides/slide54.xml"/><Relationship Id="rId20" Type="http://schemas.openxmlformats.org/officeDocument/2006/relationships/slide" Target="slides/slide13.xml"/><Relationship Id="rId64" Type="http://schemas.openxmlformats.org/officeDocument/2006/relationships/font" Target="fonts/ArchitectsDaughter-regular.fntdata"/><Relationship Id="rId63" Type="http://schemas.openxmlformats.org/officeDocument/2006/relationships/slide" Target="slides/slide56.xml"/><Relationship Id="rId22" Type="http://schemas.openxmlformats.org/officeDocument/2006/relationships/slide" Target="slides/slide15.xml"/><Relationship Id="rId66" Type="http://schemas.openxmlformats.org/officeDocument/2006/relationships/font" Target="fonts/AdventPro-bold.fntdata"/><Relationship Id="rId21" Type="http://schemas.openxmlformats.org/officeDocument/2006/relationships/slide" Target="slides/slide14.xml"/><Relationship Id="rId65" Type="http://schemas.openxmlformats.org/officeDocument/2006/relationships/font" Target="fonts/AdventPro-regular.fntdata"/><Relationship Id="rId24" Type="http://schemas.openxmlformats.org/officeDocument/2006/relationships/slide" Target="slides/slide17.xml"/><Relationship Id="rId68" Type="http://schemas.openxmlformats.org/officeDocument/2006/relationships/font" Target="fonts/Comfortaa-bold.fntdata"/><Relationship Id="rId23" Type="http://schemas.openxmlformats.org/officeDocument/2006/relationships/slide" Target="slides/slide16.xml"/><Relationship Id="rId67" Type="http://schemas.openxmlformats.org/officeDocument/2006/relationships/font" Target="fonts/Comfortaa-regular.fntdata"/><Relationship Id="rId60" Type="http://schemas.openxmlformats.org/officeDocument/2006/relationships/slide" Target="slides/slide53.xml"/><Relationship Id="rId26" Type="http://schemas.openxmlformats.org/officeDocument/2006/relationships/slide" Target="slides/slide19.xml"/><Relationship Id="rId25" Type="http://schemas.openxmlformats.org/officeDocument/2006/relationships/slide" Target="slides/slide18.xml"/><Relationship Id="rId69" Type="http://customschemas.google.com/relationships/presentationmetadata" Target="metadata"/><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11" Type="http://schemas.openxmlformats.org/officeDocument/2006/relationships/slide" Target="slides/slide4.xml"/><Relationship Id="rId55" Type="http://schemas.openxmlformats.org/officeDocument/2006/relationships/slide" Target="slides/slide48.xml"/><Relationship Id="rId10" Type="http://schemas.openxmlformats.org/officeDocument/2006/relationships/slide" Target="slides/slide3.xml"/><Relationship Id="rId54" Type="http://schemas.openxmlformats.org/officeDocument/2006/relationships/slide" Target="slides/slide47.xml"/><Relationship Id="rId13" Type="http://schemas.openxmlformats.org/officeDocument/2006/relationships/slide" Target="slides/slide6.xml"/><Relationship Id="rId57" Type="http://schemas.openxmlformats.org/officeDocument/2006/relationships/slide" Target="slides/slide50.xml"/><Relationship Id="rId12" Type="http://schemas.openxmlformats.org/officeDocument/2006/relationships/slide" Target="slides/slide5.xml"/><Relationship Id="rId56" Type="http://schemas.openxmlformats.org/officeDocument/2006/relationships/slide" Target="slides/slide49.xml"/><Relationship Id="rId15" Type="http://schemas.openxmlformats.org/officeDocument/2006/relationships/slide" Target="slides/slide8.xml"/><Relationship Id="rId59" Type="http://schemas.openxmlformats.org/officeDocument/2006/relationships/slide" Target="slides/slide52.xml"/><Relationship Id="rId14" Type="http://schemas.openxmlformats.org/officeDocument/2006/relationships/slide" Target="slides/slide7.xml"/><Relationship Id="rId58" Type="http://schemas.openxmlformats.org/officeDocument/2006/relationships/slide" Target="slides/slide51.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2217037"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1:notes"/>
          <p:cNvSpPr/>
          <p:nvPr>
            <p:ph idx="2" type="sldImg"/>
          </p:nvPr>
        </p:nvSpPr>
        <p:spPr>
          <a:xfrm>
            <a:off x="2217037"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 name="Google Shape;97;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2400">
                <a:solidFill>
                  <a:srgbClr val="222222"/>
                </a:solidFill>
                <a:highlight>
                  <a:srgbClr val="FFFFFF"/>
                </a:highlight>
              </a:rPr>
              <a:t>21.0 x 29.7 cm</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0:notes"/>
          <p:cNvSpPr/>
          <p:nvPr>
            <p:ph idx="2" type="sldImg"/>
          </p:nvPr>
        </p:nvSpPr>
        <p:spPr>
          <a:xfrm>
            <a:off x="2217738" y="685800"/>
            <a:ext cx="24241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0" name="Google Shape;170;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1:notes"/>
          <p:cNvSpPr/>
          <p:nvPr>
            <p:ph idx="2" type="sldImg"/>
          </p:nvPr>
        </p:nvSpPr>
        <p:spPr>
          <a:xfrm>
            <a:off x="2217738" y="685800"/>
            <a:ext cx="24241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9" name="Google Shape;179;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2:notes"/>
          <p:cNvSpPr/>
          <p:nvPr>
            <p:ph idx="2" type="sldImg"/>
          </p:nvPr>
        </p:nvSpPr>
        <p:spPr>
          <a:xfrm>
            <a:off x="2217738" y="685800"/>
            <a:ext cx="24241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9" name="Google Shape;189;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3:notes"/>
          <p:cNvSpPr/>
          <p:nvPr>
            <p:ph idx="2" type="sldImg"/>
          </p:nvPr>
        </p:nvSpPr>
        <p:spPr>
          <a:xfrm>
            <a:off x="2217738" y="685800"/>
            <a:ext cx="24241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1" name="Google Shape;201;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4:notes"/>
          <p:cNvSpPr/>
          <p:nvPr>
            <p:ph idx="2" type="sldImg"/>
          </p:nvPr>
        </p:nvSpPr>
        <p:spPr>
          <a:xfrm>
            <a:off x="2217738" y="685800"/>
            <a:ext cx="24241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1" name="Google Shape;211;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5:notes"/>
          <p:cNvSpPr/>
          <p:nvPr>
            <p:ph idx="2" type="sldImg"/>
          </p:nvPr>
        </p:nvSpPr>
        <p:spPr>
          <a:xfrm>
            <a:off x="2217738" y="685800"/>
            <a:ext cx="24241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0" name="Google Shape;230;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6:notes"/>
          <p:cNvSpPr/>
          <p:nvPr>
            <p:ph idx="2" type="sldImg"/>
          </p:nvPr>
        </p:nvSpPr>
        <p:spPr>
          <a:xfrm>
            <a:off x="2217738" y="685800"/>
            <a:ext cx="24241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1" name="Google Shape;241;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7:notes"/>
          <p:cNvSpPr/>
          <p:nvPr>
            <p:ph idx="2" type="sldImg"/>
          </p:nvPr>
        </p:nvSpPr>
        <p:spPr>
          <a:xfrm>
            <a:off x="2217738" y="685800"/>
            <a:ext cx="24241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3" name="Google Shape;253;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18:notes"/>
          <p:cNvSpPr/>
          <p:nvPr>
            <p:ph idx="2" type="sldImg"/>
          </p:nvPr>
        </p:nvSpPr>
        <p:spPr>
          <a:xfrm>
            <a:off x="2217738" y="685800"/>
            <a:ext cx="24241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4" name="Google Shape;264;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19:notes"/>
          <p:cNvSpPr/>
          <p:nvPr>
            <p:ph idx="2" type="sldImg"/>
          </p:nvPr>
        </p:nvSpPr>
        <p:spPr>
          <a:xfrm>
            <a:off x="2217738" y="685800"/>
            <a:ext cx="24241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3" name="Google Shape;273;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2:notes"/>
          <p:cNvSpPr/>
          <p:nvPr>
            <p:ph idx="2" type="sldImg"/>
          </p:nvPr>
        </p:nvSpPr>
        <p:spPr>
          <a:xfrm>
            <a:off x="2217738" y="685800"/>
            <a:ext cx="24241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 name="Google Shape;106;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20:notes"/>
          <p:cNvSpPr/>
          <p:nvPr>
            <p:ph idx="2" type="sldImg"/>
          </p:nvPr>
        </p:nvSpPr>
        <p:spPr>
          <a:xfrm>
            <a:off x="2217738" y="685800"/>
            <a:ext cx="24241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4" name="Google Shape;284;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21:notes"/>
          <p:cNvSpPr/>
          <p:nvPr>
            <p:ph idx="2" type="sldImg"/>
          </p:nvPr>
        </p:nvSpPr>
        <p:spPr>
          <a:xfrm>
            <a:off x="2217738" y="685800"/>
            <a:ext cx="24241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1" name="Google Shape;291;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22:notes"/>
          <p:cNvSpPr/>
          <p:nvPr>
            <p:ph idx="2" type="sldImg"/>
          </p:nvPr>
        </p:nvSpPr>
        <p:spPr>
          <a:xfrm>
            <a:off x="2217738" y="685800"/>
            <a:ext cx="24241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0" name="Google Shape;300;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23:notes"/>
          <p:cNvSpPr/>
          <p:nvPr>
            <p:ph idx="2" type="sldImg"/>
          </p:nvPr>
        </p:nvSpPr>
        <p:spPr>
          <a:xfrm>
            <a:off x="2217738" y="685800"/>
            <a:ext cx="24241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0" name="Google Shape;310;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24:notes"/>
          <p:cNvSpPr/>
          <p:nvPr>
            <p:ph idx="2" type="sldImg"/>
          </p:nvPr>
        </p:nvSpPr>
        <p:spPr>
          <a:xfrm>
            <a:off x="2217738" y="685800"/>
            <a:ext cx="24241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6" name="Google Shape;326;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25:notes"/>
          <p:cNvSpPr/>
          <p:nvPr>
            <p:ph idx="2" type="sldImg"/>
          </p:nvPr>
        </p:nvSpPr>
        <p:spPr>
          <a:xfrm>
            <a:off x="2217738" y="685800"/>
            <a:ext cx="24241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8" name="Google Shape;338;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26:notes"/>
          <p:cNvSpPr/>
          <p:nvPr>
            <p:ph idx="2" type="sldImg"/>
          </p:nvPr>
        </p:nvSpPr>
        <p:spPr>
          <a:xfrm>
            <a:off x="2217738" y="685800"/>
            <a:ext cx="24241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6" name="Google Shape;346;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27:notes"/>
          <p:cNvSpPr/>
          <p:nvPr>
            <p:ph idx="2" type="sldImg"/>
          </p:nvPr>
        </p:nvSpPr>
        <p:spPr>
          <a:xfrm>
            <a:off x="2217738" y="685800"/>
            <a:ext cx="24241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7" name="Google Shape;357;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28:notes"/>
          <p:cNvSpPr/>
          <p:nvPr>
            <p:ph idx="2" type="sldImg"/>
          </p:nvPr>
        </p:nvSpPr>
        <p:spPr>
          <a:xfrm>
            <a:off x="2217738" y="685800"/>
            <a:ext cx="24241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5" name="Google Shape;365;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29:notes"/>
          <p:cNvSpPr/>
          <p:nvPr>
            <p:ph idx="2" type="sldImg"/>
          </p:nvPr>
        </p:nvSpPr>
        <p:spPr>
          <a:xfrm>
            <a:off x="2217738" y="685800"/>
            <a:ext cx="24241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7" name="Google Shape;377;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3:notes"/>
          <p:cNvSpPr/>
          <p:nvPr>
            <p:ph idx="2" type="sldImg"/>
          </p:nvPr>
        </p:nvSpPr>
        <p:spPr>
          <a:xfrm>
            <a:off x="2217738" y="685800"/>
            <a:ext cx="24241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3" name="Google Shape;11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30:notes"/>
          <p:cNvSpPr/>
          <p:nvPr>
            <p:ph idx="2" type="sldImg"/>
          </p:nvPr>
        </p:nvSpPr>
        <p:spPr>
          <a:xfrm>
            <a:off x="2217738" y="685800"/>
            <a:ext cx="24241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8" name="Google Shape;398;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31:notes"/>
          <p:cNvSpPr/>
          <p:nvPr>
            <p:ph idx="2" type="sldImg"/>
          </p:nvPr>
        </p:nvSpPr>
        <p:spPr>
          <a:xfrm>
            <a:off x="2217738" y="685800"/>
            <a:ext cx="24241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3" name="Google Shape;413;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32:notes"/>
          <p:cNvSpPr/>
          <p:nvPr>
            <p:ph idx="2" type="sldImg"/>
          </p:nvPr>
        </p:nvSpPr>
        <p:spPr>
          <a:xfrm>
            <a:off x="2217738" y="685800"/>
            <a:ext cx="24241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7" name="Google Shape;427;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p33:notes"/>
          <p:cNvSpPr/>
          <p:nvPr>
            <p:ph idx="2" type="sldImg"/>
          </p:nvPr>
        </p:nvSpPr>
        <p:spPr>
          <a:xfrm>
            <a:off x="2217738" y="685800"/>
            <a:ext cx="24241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6" name="Google Shape;446;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p34:notes"/>
          <p:cNvSpPr/>
          <p:nvPr>
            <p:ph idx="2" type="sldImg"/>
          </p:nvPr>
        </p:nvSpPr>
        <p:spPr>
          <a:xfrm>
            <a:off x="2217738" y="685800"/>
            <a:ext cx="24241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8" name="Google Shape;458;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p35:notes"/>
          <p:cNvSpPr/>
          <p:nvPr>
            <p:ph idx="2" type="sldImg"/>
          </p:nvPr>
        </p:nvSpPr>
        <p:spPr>
          <a:xfrm>
            <a:off x="2217738" y="685800"/>
            <a:ext cx="24241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4" name="Google Shape;474;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p36:notes"/>
          <p:cNvSpPr/>
          <p:nvPr>
            <p:ph idx="2" type="sldImg"/>
          </p:nvPr>
        </p:nvSpPr>
        <p:spPr>
          <a:xfrm>
            <a:off x="2217738" y="685800"/>
            <a:ext cx="24241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6" name="Google Shape;486;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p37:notes"/>
          <p:cNvSpPr/>
          <p:nvPr>
            <p:ph idx="2" type="sldImg"/>
          </p:nvPr>
        </p:nvSpPr>
        <p:spPr>
          <a:xfrm>
            <a:off x="2217738" y="685800"/>
            <a:ext cx="24241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5" name="Google Shape;495;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p38:notes"/>
          <p:cNvSpPr/>
          <p:nvPr>
            <p:ph idx="2" type="sldImg"/>
          </p:nvPr>
        </p:nvSpPr>
        <p:spPr>
          <a:xfrm>
            <a:off x="2217738" y="685800"/>
            <a:ext cx="24241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2" name="Google Shape;512;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p39:notes"/>
          <p:cNvSpPr/>
          <p:nvPr>
            <p:ph idx="2" type="sldImg"/>
          </p:nvPr>
        </p:nvSpPr>
        <p:spPr>
          <a:xfrm>
            <a:off x="2217738" y="685800"/>
            <a:ext cx="24241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2" name="Google Shape;522;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4:notes"/>
          <p:cNvSpPr/>
          <p:nvPr>
            <p:ph idx="2" type="sldImg"/>
          </p:nvPr>
        </p:nvSpPr>
        <p:spPr>
          <a:xfrm>
            <a:off x="2217037"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0" name="Google Shape;120;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p40:notes"/>
          <p:cNvSpPr/>
          <p:nvPr>
            <p:ph idx="2" type="sldImg"/>
          </p:nvPr>
        </p:nvSpPr>
        <p:spPr>
          <a:xfrm>
            <a:off x="2217738" y="685800"/>
            <a:ext cx="24241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1" name="Google Shape;531;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p41:notes"/>
          <p:cNvSpPr/>
          <p:nvPr>
            <p:ph idx="2" type="sldImg"/>
          </p:nvPr>
        </p:nvSpPr>
        <p:spPr>
          <a:xfrm>
            <a:off x="2217738" y="685800"/>
            <a:ext cx="24241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0" name="Google Shape;540;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p42:notes"/>
          <p:cNvSpPr/>
          <p:nvPr>
            <p:ph idx="2" type="sldImg"/>
          </p:nvPr>
        </p:nvSpPr>
        <p:spPr>
          <a:xfrm>
            <a:off x="2217738" y="685800"/>
            <a:ext cx="24241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8" name="Google Shape;548;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p43:notes"/>
          <p:cNvSpPr/>
          <p:nvPr>
            <p:ph idx="2" type="sldImg"/>
          </p:nvPr>
        </p:nvSpPr>
        <p:spPr>
          <a:xfrm>
            <a:off x="2217738" y="685800"/>
            <a:ext cx="24241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6" name="Google Shape;556;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p44:notes"/>
          <p:cNvSpPr/>
          <p:nvPr>
            <p:ph idx="2" type="sldImg"/>
          </p:nvPr>
        </p:nvSpPr>
        <p:spPr>
          <a:xfrm>
            <a:off x="2217738" y="685800"/>
            <a:ext cx="24241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3" name="Google Shape;563;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p45:notes"/>
          <p:cNvSpPr/>
          <p:nvPr>
            <p:ph idx="2" type="sldImg"/>
          </p:nvPr>
        </p:nvSpPr>
        <p:spPr>
          <a:xfrm>
            <a:off x="2217738" y="685800"/>
            <a:ext cx="24241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1" name="Google Shape;571;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p46:notes"/>
          <p:cNvSpPr/>
          <p:nvPr>
            <p:ph idx="2" type="sldImg"/>
          </p:nvPr>
        </p:nvSpPr>
        <p:spPr>
          <a:xfrm>
            <a:off x="2217738" y="685800"/>
            <a:ext cx="24241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1" name="Google Shape;581;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7" name="Shape 587"/>
        <p:cNvGrpSpPr/>
        <p:nvPr/>
      </p:nvGrpSpPr>
      <p:grpSpPr>
        <a:xfrm>
          <a:off x="0" y="0"/>
          <a:ext cx="0" cy="0"/>
          <a:chOff x="0" y="0"/>
          <a:chExt cx="0" cy="0"/>
        </a:xfrm>
      </p:grpSpPr>
      <p:sp>
        <p:nvSpPr>
          <p:cNvPr id="588" name="Google Shape;588;p47:notes"/>
          <p:cNvSpPr/>
          <p:nvPr>
            <p:ph idx="2" type="sldImg"/>
          </p:nvPr>
        </p:nvSpPr>
        <p:spPr>
          <a:xfrm>
            <a:off x="2217738" y="685800"/>
            <a:ext cx="24241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9" name="Google Shape;589;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 name="Shape 604"/>
        <p:cNvGrpSpPr/>
        <p:nvPr/>
      </p:nvGrpSpPr>
      <p:grpSpPr>
        <a:xfrm>
          <a:off x="0" y="0"/>
          <a:ext cx="0" cy="0"/>
          <a:chOff x="0" y="0"/>
          <a:chExt cx="0" cy="0"/>
        </a:xfrm>
      </p:grpSpPr>
      <p:sp>
        <p:nvSpPr>
          <p:cNvPr id="605" name="Google Shape;605;p48:notes"/>
          <p:cNvSpPr/>
          <p:nvPr>
            <p:ph idx="2" type="sldImg"/>
          </p:nvPr>
        </p:nvSpPr>
        <p:spPr>
          <a:xfrm>
            <a:off x="2217738" y="685800"/>
            <a:ext cx="24241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6" name="Google Shape;606;p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 name="Shape 621"/>
        <p:cNvGrpSpPr/>
        <p:nvPr/>
      </p:nvGrpSpPr>
      <p:grpSpPr>
        <a:xfrm>
          <a:off x="0" y="0"/>
          <a:ext cx="0" cy="0"/>
          <a:chOff x="0" y="0"/>
          <a:chExt cx="0" cy="0"/>
        </a:xfrm>
      </p:grpSpPr>
      <p:sp>
        <p:nvSpPr>
          <p:cNvPr id="622" name="Google Shape;622;p49:notes"/>
          <p:cNvSpPr/>
          <p:nvPr>
            <p:ph idx="2" type="sldImg"/>
          </p:nvPr>
        </p:nvSpPr>
        <p:spPr>
          <a:xfrm>
            <a:off x="2217738" y="685800"/>
            <a:ext cx="24241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3" name="Google Shape;623;p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5:notes"/>
          <p:cNvSpPr/>
          <p:nvPr>
            <p:ph idx="2" type="sldImg"/>
          </p:nvPr>
        </p:nvSpPr>
        <p:spPr>
          <a:xfrm>
            <a:off x="2217037"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7" name="Google Shape;127;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8" name="Shape 628"/>
        <p:cNvGrpSpPr/>
        <p:nvPr/>
      </p:nvGrpSpPr>
      <p:grpSpPr>
        <a:xfrm>
          <a:off x="0" y="0"/>
          <a:ext cx="0" cy="0"/>
          <a:chOff x="0" y="0"/>
          <a:chExt cx="0" cy="0"/>
        </a:xfrm>
      </p:grpSpPr>
      <p:sp>
        <p:nvSpPr>
          <p:cNvPr id="629" name="Google Shape;629;p50:notes"/>
          <p:cNvSpPr/>
          <p:nvPr>
            <p:ph idx="2" type="sldImg"/>
          </p:nvPr>
        </p:nvSpPr>
        <p:spPr>
          <a:xfrm>
            <a:off x="2217738" y="685800"/>
            <a:ext cx="24241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0" name="Google Shape;630;p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 name="Shape 634"/>
        <p:cNvGrpSpPr/>
        <p:nvPr/>
      </p:nvGrpSpPr>
      <p:grpSpPr>
        <a:xfrm>
          <a:off x="0" y="0"/>
          <a:ext cx="0" cy="0"/>
          <a:chOff x="0" y="0"/>
          <a:chExt cx="0" cy="0"/>
        </a:xfrm>
      </p:grpSpPr>
      <p:sp>
        <p:nvSpPr>
          <p:cNvPr id="635" name="Google Shape;635;p51:notes"/>
          <p:cNvSpPr/>
          <p:nvPr>
            <p:ph idx="2" type="sldImg"/>
          </p:nvPr>
        </p:nvSpPr>
        <p:spPr>
          <a:xfrm>
            <a:off x="2217738" y="685800"/>
            <a:ext cx="24241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6" name="Google Shape;636;p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p52:notes"/>
          <p:cNvSpPr/>
          <p:nvPr>
            <p:ph idx="2" type="sldImg"/>
          </p:nvPr>
        </p:nvSpPr>
        <p:spPr>
          <a:xfrm>
            <a:off x="2217738" y="685800"/>
            <a:ext cx="24241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4" name="Google Shape;674;p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8" name="Shape 688"/>
        <p:cNvGrpSpPr/>
        <p:nvPr/>
      </p:nvGrpSpPr>
      <p:grpSpPr>
        <a:xfrm>
          <a:off x="0" y="0"/>
          <a:ext cx="0" cy="0"/>
          <a:chOff x="0" y="0"/>
          <a:chExt cx="0" cy="0"/>
        </a:xfrm>
      </p:grpSpPr>
      <p:sp>
        <p:nvSpPr>
          <p:cNvPr id="689" name="Google Shape;689;p53:notes"/>
          <p:cNvSpPr/>
          <p:nvPr>
            <p:ph idx="2" type="sldImg"/>
          </p:nvPr>
        </p:nvSpPr>
        <p:spPr>
          <a:xfrm>
            <a:off x="2217738" y="685800"/>
            <a:ext cx="24241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0" name="Google Shape;690;p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0" name="Shape 720"/>
        <p:cNvGrpSpPr/>
        <p:nvPr/>
      </p:nvGrpSpPr>
      <p:grpSpPr>
        <a:xfrm>
          <a:off x="0" y="0"/>
          <a:ext cx="0" cy="0"/>
          <a:chOff x="0" y="0"/>
          <a:chExt cx="0" cy="0"/>
        </a:xfrm>
      </p:grpSpPr>
      <p:sp>
        <p:nvSpPr>
          <p:cNvPr id="721" name="Google Shape;721;p54:notes"/>
          <p:cNvSpPr/>
          <p:nvPr>
            <p:ph idx="2" type="sldImg"/>
          </p:nvPr>
        </p:nvSpPr>
        <p:spPr>
          <a:xfrm>
            <a:off x="2217738" y="685800"/>
            <a:ext cx="24241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2" name="Google Shape;722;p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7" name="Shape 727"/>
        <p:cNvGrpSpPr/>
        <p:nvPr/>
      </p:nvGrpSpPr>
      <p:grpSpPr>
        <a:xfrm>
          <a:off x="0" y="0"/>
          <a:ext cx="0" cy="0"/>
          <a:chOff x="0" y="0"/>
          <a:chExt cx="0" cy="0"/>
        </a:xfrm>
      </p:grpSpPr>
      <p:sp>
        <p:nvSpPr>
          <p:cNvPr id="728" name="Google Shape;728;p55:notes"/>
          <p:cNvSpPr/>
          <p:nvPr>
            <p:ph idx="2" type="sldImg"/>
          </p:nvPr>
        </p:nvSpPr>
        <p:spPr>
          <a:xfrm>
            <a:off x="2217037"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9" name="Google Shape;729;p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3" name="Shape 733"/>
        <p:cNvGrpSpPr/>
        <p:nvPr/>
      </p:nvGrpSpPr>
      <p:grpSpPr>
        <a:xfrm>
          <a:off x="0" y="0"/>
          <a:ext cx="0" cy="0"/>
          <a:chOff x="0" y="0"/>
          <a:chExt cx="0" cy="0"/>
        </a:xfrm>
      </p:grpSpPr>
      <p:sp>
        <p:nvSpPr>
          <p:cNvPr id="734" name="Google Shape;734;p56:notes"/>
          <p:cNvSpPr/>
          <p:nvPr>
            <p:ph idx="2" type="sldImg"/>
          </p:nvPr>
        </p:nvSpPr>
        <p:spPr>
          <a:xfrm>
            <a:off x="2217037"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5" name="Google Shape;735;p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6:notes"/>
          <p:cNvSpPr/>
          <p:nvPr>
            <p:ph idx="2" type="sldImg"/>
          </p:nvPr>
        </p:nvSpPr>
        <p:spPr>
          <a:xfrm>
            <a:off x="2217738" y="685800"/>
            <a:ext cx="24241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4" name="Google Shape;134;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7:notes"/>
          <p:cNvSpPr/>
          <p:nvPr>
            <p:ph idx="2" type="sldImg"/>
          </p:nvPr>
        </p:nvSpPr>
        <p:spPr>
          <a:xfrm>
            <a:off x="2217738" y="685800"/>
            <a:ext cx="24241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1" name="Google Shape;141;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8:notes"/>
          <p:cNvSpPr/>
          <p:nvPr>
            <p:ph idx="2" type="sldImg"/>
          </p:nvPr>
        </p:nvSpPr>
        <p:spPr>
          <a:xfrm>
            <a:off x="2217738" y="685800"/>
            <a:ext cx="24241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8" name="Google Shape;148;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9:notes"/>
          <p:cNvSpPr/>
          <p:nvPr>
            <p:ph idx="2" type="sldImg"/>
          </p:nvPr>
        </p:nvSpPr>
        <p:spPr>
          <a:xfrm>
            <a:off x="2217738" y="685800"/>
            <a:ext cx="24241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7" name="Google Shape;157;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58"/>
          <p:cNvSpPr txBox="1"/>
          <p:nvPr>
            <p:ph type="ctrTitle"/>
          </p:nvPr>
        </p:nvSpPr>
        <p:spPr>
          <a:xfrm>
            <a:off x="257712" y="1547778"/>
            <a:ext cx="7044600" cy="42669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58"/>
          <p:cNvSpPr txBox="1"/>
          <p:nvPr>
            <p:ph idx="1" type="subTitle"/>
          </p:nvPr>
        </p:nvSpPr>
        <p:spPr>
          <a:xfrm>
            <a:off x="257705" y="5891409"/>
            <a:ext cx="7044600" cy="1647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58"/>
          <p:cNvSpPr txBox="1"/>
          <p:nvPr>
            <p:ph idx="12" type="sldNum"/>
          </p:nvPr>
        </p:nvSpPr>
        <p:spPr>
          <a:xfrm>
            <a:off x="99925" y="10299375"/>
            <a:ext cx="392100" cy="2928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70"/>
          <p:cNvSpPr txBox="1"/>
          <p:nvPr>
            <p:ph idx="1" type="body"/>
          </p:nvPr>
        </p:nvSpPr>
        <p:spPr>
          <a:xfrm>
            <a:off x="257705" y="8794266"/>
            <a:ext cx="4959600" cy="12576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45" name="Google Shape;45;p70"/>
          <p:cNvSpPr txBox="1"/>
          <p:nvPr>
            <p:ph idx="12" type="sldNum"/>
          </p:nvPr>
        </p:nvSpPr>
        <p:spPr>
          <a:xfrm>
            <a:off x="99925" y="10299375"/>
            <a:ext cx="392100" cy="2928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71"/>
          <p:cNvSpPr txBox="1"/>
          <p:nvPr>
            <p:ph hasCustomPrompt="1" type="title"/>
          </p:nvPr>
        </p:nvSpPr>
        <p:spPr>
          <a:xfrm>
            <a:off x="257705" y="2299346"/>
            <a:ext cx="7044600" cy="40818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8" name="Google Shape;48;p71"/>
          <p:cNvSpPr txBox="1"/>
          <p:nvPr>
            <p:ph idx="1" type="body"/>
          </p:nvPr>
        </p:nvSpPr>
        <p:spPr>
          <a:xfrm>
            <a:off x="257705" y="6552657"/>
            <a:ext cx="7044600" cy="27039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49" name="Google Shape;49;p71"/>
          <p:cNvSpPr txBox="1"/>
          <p:nvPr>
            <p:ph idx="12" type="sldNum"/>
          </p:nvPr>
        </p:nvSpPr>
        <p:spPr>
          <a:xfrm>
            <a:off x="99925" y="10299375"/>
            <a:ext cx="392100" cy="2928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4" name="Shape 54"/>
        <p:cNvGrpSpPr/>
        <p:nvPr/>
      </p:nvGrpSpPr>
      <p:grpSpPr>
        <a:xfrm>
          <a:off x="0" y="0"/>
          <a:ext cx="0" cy="0"/>
          <a:chOff x="0" y="0"/>
          <a:chExt cx="0" cy="0"/>
        </a:xfrm>
      </p:grpSpPr>
      <p:sp>
        <p:nvSpPr>
          <p:cNvPr id="55" name="Google Shape;55;p60"/>
          <p:cNvSpPr txBox="1"/>
          <p:nvPr>
            <p:ph type="title"/>
          </p:nvPr>
        </p:nvSpPr>
        <p:spPr>
          <a:xfrm>
            <a:off x="188400" y="210100"/>
            <a:ext cx="7183200" cy="445200"/>
          </a:xfrm>
          <a:prstGeom prst="rect">
            <a:avLst/>
          </a:prstGeom>
          <a:solidFill>
            <a:srgbClr val="FFFF00"/>
          </a:solid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lvl1pPr lvl="0" algn="ctr">
              <a:lnSpc>
                <a:spcPct val="100000"/>
              </a:lnSpc>
              <a:spcBef>
                <a:spcPts val="0"/>
              </a:spcBef>
              <a:spcAft>
                <a:spcPts val="0"/>
              </a:spcAft>
              <a:buSzPts val="2000"/>
              <a:buNone/>
              <a:defRPr sz="2000"/>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p:txBody>
      </p:sp>
      <p:sp>
        <p:nvSpPr>
          <p:cNvPr id="56" name="Google Shape;56;p60"/>
          <p:cNvSpPr txBox="1"/>
          <p:nvPr>
            <p:ph idx="1" type="body"/>
          </p:nvPr>
        </p:nvSpPr>
        <p:spPr>
          <a:xfrm>
            <a:off x="188400" y="953925"/>
            <a:ext cx="7183200" cy="90624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Clr>
                <a:srgbClr val="000000"/>
              </a:buClr>
              <a:buSzPts val="1200"/>
              <a:buChar char="●"/>
              <a:defRPr sz="1200">
                <a:solidFill>
                  <a:srgbClr val="000000"/>
                </a:solidFill>
              </a:defRPr>
            </a:lvl1pPr>
            <a:lvl2pPr indent="-317500" lvl="1" marL="914400" algn="l">
              <a:lnSpc>
                <a:spcPct val="115000"/>
              </a:lnSpc>
              <a:spcBef>
                <a:spcPts val="1600"/>
              </a:spcBef>
              <a:spcAft>
                <a:spcPts val="0"/>
              </a:spcAft>
              <a:buClr>
                <a:srgbClr val="000000"/>
              </a:buClr>
              <a:buSzPts val="1400"/>
              <a:buChar char="○"/>
              <a:defRPr>
                <a:solidFill>
                  <a:srgbClr val="000000"/>
                </a:solidFill>
              </a:defRPr>
            </a:lvl2pPr>
            <a:lvl3pPr indent="-317500" lvl="2" marL="1371600" algn="l">
              <a:lnSpc>
                <a:spcPct val="115000"/>
              </a:lnSpc>
              <a:spcBef>
                <a:spcPts val="1600"/>
              </a:spcBef>
              <a:spcAft>
                <a:spcPts val="0"/>
              </a:spcAft>
              <a:buClr>
                <a:srgbClr val="000000"/>
              </a:buClr>
              <a:buSzPts val="1400"/>
              <a:buChar char="■"/>
              <a:defRPr>
                <a:solidFill>
                  <a:srgbClr val="000000"/>
                </a:solidFill>
              </a:defRPr>
            </a:lvl3pPr>
            <a:lvl4pPr indent="-317500" lvl="3" marL="1828800" algn="l">
              <a:lnSpc>
                <a:spcPct val="115000"/>
              </a:lnSpc>
              <a:spcBef>
                <a:spcPts val="1600"/>
              </a:spcBef>
              <a:spcAft>
                <a:spcPts val="0"/>
              </a:spcAft>
              <a:buClr>
                <a:srgbClr val="000000"/>
              </a:buClr>
              <a:buSzPts val="1400"/>
              <a:buChar char="●"/>
              <a:defRPr>
                <a:solidFill>
                  <a:srgbClr val="000000"/>
                </a:solidFill>
              </a:defRPr>
            </a:lvl4pPr>
            <a:lvl5pPr indent="-317500" lvl="4" marL="2286000" algn="l">
              <a:lnSpc>
                <a:spcPct val="115000"/>
              </a:lnSpc>
              <a:spcBef>
                <a:spcPts val="1600"/>
              </a:spcBef>
              <a:spcAft>
                <a:spcPts val="0"/>
              </a:spcAft>
              <a:buClr>
                <a:srgbClr val="000000"/>
              </a:buClr>
              <a:buSzPts val="1400"/>
              <a:buChar char="○"/>
              <a:defRPr>
                <a:solidFill>
                  <a:srgbClr val="000000"/>
                </a:solidFill>
              </a:defRPr>
            </a:lvl5pPr>
            <a:lvl6pPr indent="-317500" lvl="5" marL="2743200" algn="l">
              <a:lnSpc>
                <a:spcPct val="115000"/>
              </a:lnSpc>
              <a:spcBef>
                <a:spcPts val="1600"/>
              </a:spcBef>
              <a:spcAft>
                <a:spcPts val="0"/>
              </a:spcAft>
              <a:buClr>
                <a:srgbClr val="000000"/>
              </a:buClr>
              <a:buSzPts val="1400"/>
              <a:buChar char="■"/>
              <a:defRPr>
                <a:solidFill>
                  <a:srgbClr val="000000"/>
                </a:solidFill>
              </a:defRPr>
            </a:lvl6pPr>
            <a:lvl7pPr indent="-317500" lvl="6" marL="3200400" algn="l">
              <a:lnSpc>
                <a:spcPct val="115000"/>
              </a:lnSpc>
              <a:spcBef>
                <a:spcPts val="1600"/>
              </a:spcBef>
              <a:spcAft>
                <a:spcPts val="0"/>
              </a:spcAft>
              <a:buClr>
                <a:srgbClr val="000000"/>
              </a:buClr>
              <a:buSzPts val="1400"/>
              <a:buChar char="●"/>
              <a:defRPr>
                <a:solidFill>
                  <a:srgbClr val="000000"/>
                </a:solidFill>
              </a:defRPr>
            </a:lvl7pPr>
            <a:lvl8pPr indent="-317500" lvl="7" marL="3657600" algn="l">
              <a:lnSpc>
                <a:spcPct val="115000"/>
              </a:lnSpc>
              <a:spcBef>
                <a:spcPts val="1600"/>
              </a:spcBef>
              <a:spcAft>
                <a:spcPts val="0"/>
              </a:spcAft>
              <a:buClr>
                <a:srgbClr val="000000"/>
              </a:buClr>
              <a:buSzPts val="1400"/>
              <a:buChar char="○"/>
              <a:defRPr>
                <a:solidFill>
                  <a:srgbClr val="000000"/>
                </a:solidFill>
              </a:defRPr>
            </a:lvl8pPr>
            <a:lvl9pPr indent="-317500" lvl="8" marL="4114800" algn="l">
              <a:lnSpc>
                <a:spcPct val="115000"/>
              </a:lnSpc>
              <a:spcBef>
                <a:spcPts val="1600"/>
              </a:spcBef>
              <a:spcAft>
                <a:spcPts val="1600"/>
              </a:spcAft>
              <a:buClr>
                <a:srgbClr val="000000"/>
              </a:buClr>
              <a:buSzPts val="1400"/>
              <a:buChar char="■"/>
              <a:defRPr>
                <a:solidFill>
                  <a:srgbClr val="000000"/>
                </a:solidFill>
              </a:defRPr>
            </a:lvl9pPr>
          </a:lstStyle>
          <a:p/>
        </p:txBody>
      </p:sp>
      <p:sp>
        <p:nvSpPr>
          <p:cNvPr id="57" name="Google Shape;57;p60"/>
          <p:cNvSpPr txBox="1"/>
          <p:nvPr>
            <p:ph idx="12" type="sldNum"/>
          </p:nvPr>
        </p:nvSpPr>
        <p:spPr>
          <a:xfrm>
            <a:off x="99925" y="10299375"/>
            <a:ext cx="392100" cy="2928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p61"/>
          <p:cNvSpPr txBox="1"/>
          <p:nvPr>
            <p:ph idx="12" type="sldNum"/>
          </p:nvPr>
        </p:nvSpPr>
        <p:spPr>
          <a:xfrm>
            <a:off x="99925" y="10299375"/>
            <a:ext cx="392100" cy="2928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0" name="Shape 60"/>
        <p:cNvGrpSpPr/>
        <p:nvPr/>
      </p:nvGrpSpPr>
      <p:grpSpPr>
        <a:xfrm>
          <a:off x="0" y="0"/>
          <a:ext cx="0" cy="0"/>
          <a:chOff x="0" y="0"/>
          <a:chExt cx="0" cy="0"/>
        </a:xfrm>
      </p:grpSpPr>
      <p:sp>
        <p:nvSpPr>
          <p:cNvPr id="61" name="Google Shape;61;p72"/>
          <p:cNvSpPr txBox="1"/>
          <p:nvPr>
            <p:ph type="ctrTitle"/>
          </p:nvPr>
        </p:nvSpPr>
        <p:spPr>
          <a:xfrm>
            <a:off x="257712" y="1547778"/>
            <a:ext cx="7044600" cy="42669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62" name="Google Shape;62;p72"/>
          <p:cNvSpPr txBox="1"/>
          <p:nvPr>
            <p:ph idx="1" type="subTitle"/>
          </p:nvPr>
        </p:nvSpPr>
        <p:spPr>
          <a:xfrm>
            <a:off x="257705" y="5891409"/>
            <a:ext cx="7044600" cy="1647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63" name="Google Shape;63;p72"/>
          <p:cNvSpPr txBox="1"/>
          <p:nvPr>
            <p:ph idx="12" type="sldNum"/>
          </p:nvPr>
        </p:nvSpPr>
        <p:spPr>
          <a:xfrm>
            <a:off x="99925" y="10299375"/>
            <a:ext cx="392100" cy="2928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4" name="Shape 64"/>
        <p:cNvGrpSpPr/>
        <p:nvPr/>
      </p:nvGrpSpPr>
      <p:grpSpPr>
        <a:xfrm>
          <a:off x="0" y="0"/>
          <a:ext cx="0" cy="0"/>
          <a:chOff x="0" y="0"/>
          <a:chExt cx="0" cy="0"/>
        </a:xfrm>
      </p:grpSpPr>
      <p:sp>
        <p:nvSpPr>
          <p:cNvPr id="65" name="Google Shape;65;p73"/>
          <p:cNvSpPr txBox="1"/>
          <p:nvPr>
            <p:ph type="title"/>
          </p:nvPr>
        </p:nvSpPr>
        <p:spPr>
          <a:xfrm>
            <a:off x="257705" y="4471058"/>
            <a:ext cx="7044600" cy="1749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66" name="Google Shape;66;p73"/>
          <p:cNvSpPr txBox="1"/>
          <p:nvPr>
            <p:ph idx="12" type="sldNum"/>
          </p:nvPr>
        </p:nvSpPr>
        <p:spPr>
          <a:xfrm>
            <a:off x="99925" y="10299375"/>
            <a:ext cx="392100" cy="2928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7" name="Shape 67"/>
        <p:cNvGrpSpPr/>
        <p:nvPr/>
      </p:nvGrpSpPr>
      <p:grpSpPr>
        <a:xfrm>
          <a:off x="0" y="0"/>
          <a:ext cx="0" cy="0"/>
          <a:chOff x="0" y="0"/>
          <a:chExt cx="0" cy="0"/>
        </a:xfrm>
      </p:grpSpPr>
      <p:sp>
        <p:nvSpPr>
          <p:cNvPr id="68" name="Google Shape;68;p74"/>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9" name="Google Shape;69;p74"/>
          <p:cNvSpPr txBox="1"/>
          <p:nvPr>
            <p:ph idx="1" type="body"/>
          </p:nvPr>
        </p:nvSpPr>
        <p:spPr>
          <a:xfrm>
            <a:off x="257705" y="2395696"/>
            <a:ext cx="3306900" cy="71019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70" name="Google Shape;70;p74"/>
          <p:cNvSpPr txBox="1"/>
          <p:nvPr>
            <p:ph idx="2" type="body"/>
          </p:nvPr>
        </p:nvSpPr>
        <p:spPr>
          <a:xfrm>
            <a:off x="3995291" y="2395696"/>
            <a:ext cx="3306900" cy="71019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71" name="Google Shape;71;p74"/>
          <p:cNvSpPr txBox="1"/>
          <p:nvPr>
            <p:ph idx="12" type="sldNum"/>
          </p:nvPr>
        </p:nvSpPr>
        <p:spPr>
          <a:xfrm>
            <a:off x="99925" y="10299375"/>
            <a:ext cx="392100" cy="2928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2" name="Shape 72"/>
        <p:cNvGrpSpPr/>
        <p:nvPr/>
      </p:nvGrpSpPr>
      <p:grpSpPr>
        <a:xfrm>
          <a:off x="0" y="0"/>
          <a:ext cx="0" cy="0"/>
          <a:chOff x="0" y="0"/>
          <a:chExt cx="0" cy="0"/>
        </a:xfrm>
      </p:grpSpPr>
      <p:sp>
        <p:nvSpPr>
          <p:cNvPr id="73" name="Google Shape;73;p75"/>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4" name="Google Shape;74;p75"/>
          <p:cNvSpPr txBox="1"/>
          <p:nvPr>
            <p:ph idx="12" type="sldNum"/>
          </p:nvPr>
        </p:nvSpPr>
        <p:spPr>
          <a:xfrm>
            <a:off x="99925" y="10299375"/>
            <a:ext cx="392100" cy="2928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5" name="Shape 75"/>
        <p:cNvGrpSpPr/>
        <p:nvPr/>
      </p:nvGrpSpPr>
      <p:grpSpPr>
        <a:xfrm>
          <a:off x="0" y="0"/>
          <a:ext cx="0" cy="0"/>
          <a:chOff x="0" y="0"/>
          <a:chExt cx="0" cy="0"/>
        </a:xfrm>
      </p:grpSpPr>
      <p:sp>
        <p:nvSpPr>
          <p:cNvPr id="76" name="Google Shape;76;p76"/>
          <p:cNvSpPr txBox="1"/>
          <p:nvPr>
            <p:ph type="title"/>
          </p:nvPr>
        </p:nvSpPr>
        <p:spPr>
          <a:xfrm>
            <a:off x="257705" y="1154948"/>
            <a:ext cx="2321700" cy="15711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77" name="Google Shape;77;p76"/>
          <p:cNvSpPr txBox="1"/>
          <p:nvPr>
            <p:ph idx="1" type="body"/>
          </p:nvPr>
        </p:nvSpPr>
        <p:spPr>
          <a:xfrm>
            <a:off x="257705" y="2888617"/>
            <a:ext cx="2321700" cy="66093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78" name="Google Shape;78;p76"/>
          <p:cNvSpPr txBox="1"/>
          <p:nvPr>
            <p:ph idx="12" type="sldNum"/>
          </p:nvPr>
        </p:nvSpPr>
        <p:spPr>
          <a:xfrm>
            <a:off x="99925" y="10299375"/>
            <a:ext cx="392100" cy="2928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9" name="Shape 79"/>
        <p:cNvGrpSpPr/>
        <p:nvPr/>
      </p:nvGrpSpPr>
      <p:grpSpPr>
        <a:xfrm>
          <a:off x="0" y="0"/>
          <a:ext cx="0" cy="0"/>
          <a:chOff x="0" y="0"/>
          <a:chExt cx="0" cy="0"/>
        </a:xfrm>
      </p:grpSpPr>
      <p:sp>
        <p:nvSpPr>
          <p:cNvPr id="80" name="Google Shape;80;p77"/>
          <p:cNvSpPr txBox="1"/>
          <p:nvPr>
            <p:ph type="title"/>
          </p:nvPr>
        </p:nvSpPr>
        <p:spPr>
          <a:xfrm>
            <a:off x="405325" y="935745"/>
            <a:ext cx="5264700" cy="85035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81" name="Google Shape;81;p77"/>
          <p:cNvSpPr txBox="1"/>
          <p:nvPr>
            <p:ph idx="12" type="sldNum"/>
          </p:nvPr>
        </p:nvSpPr>
        <p:spPr>
          <a:xfrm>
            <a:off x="99925" y="10299375"/>
            <a:ext cx="392100" cy="2928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62"/>
          <p:cNvSpPr txBox="1"/>
          <p:nvPr>
            <p:ph type="title"/>
          </p:nvPr>
        </p:nvSpPr>
        <p:spPr>
          <a:xfrm>
            <a:off x="364600" y="125700"/>
            <a:ext cx="3918000" cy="4452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62"/>
          <p:cNvSpPr txBox="1"/>
          <p:nvPr>
            <p:ph idx="1" type="body"/>
          </p:nvPr>
        </p:nvSpPr>
        <p:spPr>
          <a:xfrm>
            <a:off x="571000" y="953925"/>
            <a:ext cx="6823500" cy="87396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6" name="Google Shape;16;p62"/>
          <p:cNvSpPr txBox="1"/>
          <p:nvPr>
            <p:ph idx="12" type="sldNum"/>
          </p:nvPr>
        </p:nvSpPr>
        <p:spPr>
          <a:xfrm>
            <a:off x="99925" y="10299375"/>
            <a:ext cx="392100" cy="2928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2" name="Shape 82"/>
        <p:cNvGrpSpPr/>
        <p:nvPr/>
      </p:nvGrpSpPr>
      <p:grpSpPr>
        <a:xfrm>
          <a:off x="0" y="0"/>
          <a:ext cx="0" cy="0"/>
          <a:chOff x="0" y="0"/>
          <a:chExt cx="0" cy="0"/>
        </a:xfrm>
      </p:grpSpPr>
      <p:sp>
        <p:nvSpPr>
          <p:cNvPr id="83" name="Google Shape;83;p78"/>
          <p:cNvSpPr/>
          <p:nvPr/>
        </p:nvSpPr>
        <p:spPr>
          <a:xfrm>
            <a:off x="3780000" y="-260"/>
            <a:ext cx="3780000" cy="106920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78"/>
          <p:cNvSpPr txBox="1"/>
          <p:nvPr>
            <p:ph type="title"/>
          </p:nvPr>
        </p:nvSpPr>
        <p:spPr>
          <a:xfrm>
            <a:off x="219508" y="2563450"/>
            <a:ext cx="3344400" cy="3081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85" name="Google Shape;85;p78"/>
          <p:cNvSpPr txBox="1"/>
          <p:nvPr>
            <p:ph idx="1" type="subTitle"/>
          </p:nvPr>
        </p:nvSpPr>
        <p:spPr>
          <a:xfrm>
            <a:off x="219508" y="5826865"/>
            <a:ext cx="3344400" cy="2567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86" name="Google Shape;86;p78"/>
          <p:cNvSpPr txBox="1"/>
          <p:nvPr>
            <p:ph idx="2" type="body"/>
          </p:nvPr>
        </p:nvSpPr>
        <p:spPr>
          <a:xfrm>
            <a:off x="4083839" y="1505164"/>
            <a:ext cx="3172200" cy="76812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87" name="Google Shape;87;p78"/>
          <p:cNvSpPr txBox="1"/>
          <p:nvPr>
            <p:ph idx="12" type="sldNum"/>
          </p:nvPr>
        </p:nvSpPr>
        <p:spPr>
          <a:xfrm>
            <a:off x="99925" y="10299375"/>
            <a:ext cx="392100" cy="2928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8" name="Shape 88"/>
        <p:cNvGrpSpPr/>
        <p:nvPr/>
      </p:nvGrpSpPr>
      <p:grpSpPr>
        <a:xfrm>
          <a:off x="0" y="0"/>
          <a:ext cx="0" cy="0"/>
          <a:chOff x="0" y="0"/>
          <a:chExt cx="0" cy="0"/>
        </a:xfrm>
      </p:grpSpPr>
      <p:sp>
        <p:nvSpPr>
          <p:cNvPr id="89" name="Google Shape;89;p79"/>
          <p:cNvSpPr txBox="1"/>
          <p:nvPr>
            <p:ph idx="1" type="body"/>
          </p:nvPr>
        </p:nvSpPr>
        <p:spPr>
          <a:xfrm>
            <a:off x="257705" y="8794266"/>
            <a:ext cx="4959600" cy="12576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90" name="Google Shape;90;p79"/>
          <p:cNvSpPr txBox="1"/>
          <p:nvPr>
            <p:ph idx="12" type="sldNum"/>
          </p:nvPr>
        </p:nvSpPr>
        <p:spPr>
          <a:xfrm>
            <a:off x="99925" y="10299375"/>
            <a:ext cx="392100" cy="2928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1" name="Shape 91"/>
        <p:cNvGrpSpPr/>
        <p:nvPr/>
      </p:nvGrpSpPr>
      <p:grpSpPr>
        <a:xfrm>
          <a:off x="0" y="0"/>
          <a:ext cx="0" cy="0"/>
          <a:chOff x="0" y="0"/>
          <a:chExt cx="0" cy="0"/>
        </a:xfrm>
      </p:grpSpPr>
      <p:sp>
        <p:nvSpPr>
          <p:cNvPr id="92" name="Google Shape;92;p80"/>
          <p:cNvSpPr txBox="1"/>
          <p:nvPr>
            <p:ph hasCustomPrompt="1" type="title"/>
          </p:nvPr>
        </p:nvSpPr>
        <p:spPr>
          <a:xfrm>
            <a:off x="257705" y="2299346"/>
            <a:ext cx="7044600" cy="40818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93" name="Google Shape;93;p80"/>
          <p:cNvSpPr txBox="1"/>
          <p:nvPr>
            <p:ph idx="1" type="body"/>
          </p:nvPr>
        </p:nvSpPr>
        <p:spPr>
          <a:xfrm>
            <a:off x="257705" y="6552657"/>
            <a:ext cx="7044600" cy="27039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94" name="Google Shape;94;p80"/>
          <p:cNvSpPr txBox="1"/>
          <p:nvPr>
            <p:ph idx="12" type="sldNum"/>
          </p:nvPr>
        </p:nvSpPr>
        <p:spPr>
          <a:xfrm>
            <a:off x="99925" y="10299375"/>
            <a:ext cx="392100" cy="2928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 name="Shape 17"/>
        <p:cNvGrpSpPr/>
        <p:nvPr/>
      </p:nvGrpSpPr>
      <p:grpSpPr>
        <a:xfrm>
          <a:off x="0" y="0"/>
          <a:ext cx="0" cy="0"/>
          <a:chOff x="0" y="0"/>
          <a:chExt cx="0" cy="0"/>
        </a:xfrm>
      </p:grpSpPr>
      <p:sp>
        <p:nvSpPr>
          <p:cNvPr id="18" name="Google Shape;18;p63"/>
          <p:cNvSpPr txBox="1"/>
          <p:nvPr>
            <p:ph idx="12" type="sldNum"/>
          </p:nvPr>
        </p:nvSpPr>
        <p:spPr>
          <a:xfrm>
            <a:off x="99925" y="10299375"/>
            <a:ext cx="392100" cy="2928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sp>
        <p:nvSpPr>
          <p:cNvPr id="20" name="Google Shape;20;p64"/>
          <p:cNvSpPr txBox="1"/>
          <p:nvPr>
            <p:ph type="title"/>
          </p:nvPr>
        </p:nvSpPr>
        <p:spPr>
          <a:xfrm>
            <a:off x="257705" y="4471058"/>
            <a:ext cx="7044600" cy="1749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1" name="Google Shape;21;p64"/>
          <p:cNvSpPr txBox="1"/>
          <p:nvPr>
            <p:ph idx="12" type="sldNum"/>
          </p:nvPr>
        </p:nvSpPr>
        <p:spPr>
          <a:xfrm>
            <a:off x="99925" y="10299375"/>
            <a:ext cx="392100" cy="2928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65"/>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4" name="Google Shape;24;p65"/>
          <p:cNvSpPr txBox="1"/>
          <p:nvPr>
            <p:ph idx="1" type="body"/>
          </p:nvPr>
        </p:nvSpPr>
        <p:spPr>
          <a:xfrm>
            <a:off x="257705" y="2395696"/>
            <a:ext cx="3306900" cy="71019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5" name="Google Shape;25;p65"/>
          <p:cNvSpPr txBox="1"/>
          <p:nvPr>
            <p:ph idx="2" type="body"/>
          </p:nvPr>
        </p:nvSpPr>
        <p:spPr>
          <a:xfrm>
            <a:off x="3995291" y="2395696"/>
            <a:ext cx="3306900" cy="71019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6" name="Google Shape;26;p65"/>
          <p:cNvSpPr txBox="1"/>
          <p:nvPr>
            <p:ph idx="12" type="sldNum"/>
          </p:nvPr>
        </p:nvSpPr>
        <p:spPr>
          <a:xfrm>
            <a:off x="99925" y="10299375"/>
            <a:ext cx="392100" cy="2928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66"/>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9" name="Google Shape;29;p66"/>
          <p:cNvSpPr txBox="1"/>
          <p:nvPr>
            <p:ph idx="12" type="sldNum"/>
          </p:nvPr>
        </p:nvSpPr>
        <p:spPr>
          <a:xfrm>
            <a:off x="99925" y="10299375"/>
            <a:ext cx="392100" cy="2928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0" name="Shape 30"/>
        <p:cNvGrpSpPr/>
        <p:nvPr/>
      </p:nvGrpSpPr>
      <p:grpSpPr>
        <a:xfrm>
          <a:off x="0" y="0"/>
          <a:ext cx="0" cy="0"/>
          <a:chOff x="0" y="0"/>
          <a:chExt cx="0" cy="0"/>
        </a:xfrm>
      </p:grpSpPr>
      <p:sp>
        <p:nvSpPr>
          <p:cNvPr id="31" name="Google Shape;31;p67"/>
          <p:cNvSpPr txBox="1"/>
          <p:nvPr>
            <p:ph type="title"/>
          </p:nvPr>
        </p:nvSpPr>
        <p:spPr>
          <a:xfrm>
            <a:off x="257705" y="1154948"/>
            <a:ext cx="2321700" cy="15711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2" name="Google Shape;32;p67"/>
          <p:cNvSpPr txBox="1"/>
          <p:nvPr>
            <p:ph idx="1" type="body"/>
          </p:nvPr>
        </p:nvSpPr>
        <p:spPr>
          <a:xfrm>
            <a:off x="257705" y="2888617"/>
            <a:ext cx="2321700" cy="66093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3" name="Google Shape;33;p67"/>
          <p:cNvSpPr txBox="1"/>
          <p:nvPr>
            <p:ph idx="12" type="sldNum"/>
          </p:nvPr>
        </p:nvSpPr>
        <p:spPr>
          <a:xfrm>
            <a:off x="99925" y="10299375"/>
            <a:ext cx="392100" cy="2928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4" name="Shape 34"/>
        <p:cNvGrpSpPr/>
        <p:nvPr/>
      </p:nvGrpSpPr>
      <p:grpSpPr>
        <a:xfrm>
          <a:off x="0" y="0"/>
          <a:ext cx="0" cy="0"/>
          <a:chOff x="0" y="0"/>
          <a:chExt cx="0" cy="0"/>
        </a:xfrm>
      </p:grpSpPr>
      <p:sp>
        <p:nvSpPr>
          <p:cNvPr id="35" name="Google Shape;35;p68"/>
          <p:cNvSpPr txBox="1"/>
          <p:nvPr>
            <p:ph type="title"/>
          </p:nvPr>
        </p:nvSpPr>
        <p:spPr>
          <a:xfrm>
            <a:off x="405325" y="935745"/>
            <a:ext cx="5264700" cy="85035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6" name="Google Shape;36;p68"/>
          <p:cNvSpPr txBox="1"/>
          <p:nvPr>
            <p:ph idx="12" type="sldNum"/>
          </p:nvPr>
        </p:nvSpPr>
        <p:spPr>
          <a:xfrm>
            <a:off x="99925" y="10299375"/>
            <a:ext cx="392100" cy="2928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69"/>
          <p:cNvSpPr/>
          <p:nvPr/>
        </p:nvSpPr>
        <p:spPr>
          <a:xfrm>
            <a:off x="3780000" y="-260"/>
            <a:ext cx="3780000" cy="106920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69"/>
          <p:cNvSpPr txBox="1"/>
          <p:nvPr>
            <p:ph type="title"/>
          </p:nvPr>
        </p:nvSpPr>
        <p:spPr>
          <a:xfrm>
            <a:off x="219508" y="2563450"/>
            <a:ext cx="3344400" cy="3081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0" name="Google Shape;40;p69"/>
          <p:cNvSpPr txBox="1"/>
          <p:nvPr>
            <p:ph idx="1" type="subTitle"/>
          </p:nvPr>
        </p:nvSpPr>
        <p:spPr>
          <a:xfrm>
            <a:off x="219508" y="5826865"/>
            <a:ext cx="3344400" cy="2567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1" name="Google Shape;41;p69"/>
          <p:cNvSpPr txBox="1"/>
          <p:nvPr>
            <p:ph idx="2" type="body"/>
          </p:nvPr>
        </p:nvSpPr>
        <p:spPr>
          <a:xfrm>
            <a:off x="4083839" y="1505164"/>
            <a:ext cx="3172200" cy="76812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42" name="Google Shape;42;p69"/>
          <p:cNvSpPr txBox="1"/>
          <p:nvPr>
            <p:ph idx="12" type="sldNum"/>
          </p:nvPr>
        </p:nvSpPr>
        <p:spPr>
          <a:xfrm>
            <a:off x="99925" y="10299375"/>
            <a:ext cx="392100" cy="2928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57"/>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Calibri"/>
              <a:buNone/>
              <a:defRPr b="0" i="0" sz="2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57"/>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Calibri"/>
              <a:buChar char="●"/>
              <a:defRPr b="0" i="0" sz="1800" u="none" cap="none" strike="noStrike">
                <a:solidFill>
                  <a:schemeClr val="dk2"/>
                </a:solidFill>
                <a:latin typeface="Calibri"/>
                <a:ea typeface="Calibri"/>
                <a:cs typeface="Calibri"/>
                <a:sym typeface="Calibri"/>
              </a:defRPr>
            </a:lvl1pPr>
            <a:lvl2pPr indent="-317500" lvl="1" marL="914400" marR="0" rtl="0" algn="l">
              <a:lnSpc>
                <a:spcPct val="115000"/>
              </a:lnSpc>
              <a:spcBef>
                <a:spcPts val="1600"/>
              </a:spcBef>
              <a:spcAft>
                <a:spcPts val="0"/>
              </a:spcAft>
              <a:buClr>
                <a:schemeClr val="dk2"/>
              </a:buClr>
              <a:buSzPts val="1400"/>
              <a:buFont typeface="Calibri"/>
              <a:buChar char="○"/>
              <a:defRPr b="0" i="0" sz="1400" u="none" cap="none" strike="noStrike">
                <a:solidFill>
                  <a:schemeClr val="dk2"/>
                </a:solidFill>
                <a:latin typeface="Calibri"/>
                <a:ea typeface="Calibri"/>
                <a:cs typeface="Calibri"/>
                <a:sym typeface="Calibri"/>
              </a:defRPr>
            </a:lvl2pPr>
            <a:lvl3pPr indent="-317500" lvl="2" marL="1371600" marR="0" rtl="0" algn="l">
              <a:lnSpc>
                <a:spcPct val="115000"/>
              </a:lnSpc>
              <a:spcBef>
                <a:spcPts val="1600"/>
              </a:spcBef>
              <a:spcAft>
                <a:spcPts val="0"/>
              </a:spcAft>
              <a:buClr>
                <a:schemeClr val="dk2"/>
              </a:buClr>
              <a:buSzPts val="1400"/>
              <a:buFont typeface="Calibri"/>
              <a:buChar char="■"/>
              <a:defRPr b="0" i="0" sz="1400" u="none" cap="none" strike="noStrike">
                <a:solidFill>
                  <a:schemeClr val="dk2"/>
                </a:solidFill>
                <a:latin typeface="Calibri"/>
                <a:ea typeface="Calibri"/>
                <a:cs typeface="Calibri"/>
                <a:sym typeface="Calibri"/>
              </a:defRPr>
            </a:lvl3pPr>
            <a:lvl4pPr indent="-317500" lvl="3" marL="1828800" marR="0" rtl="0" algn="l">
              <a:lnSpc>
                <a:spcPct val="115000"/>
              </a:lnSpc>
              <a:spcBef>
                <a:spcPts val="1600"/>
              </a:spcBef>
              <a:spcAft>
                <a:spcPts val="0"/>
              </a:spcAft>
              <a:buClr>
                <a:schemeClr val="dk2"/>
              </a:buClr>
              <a:buSzPts val="1400"/>
              <a:buFont typeface="Calibri"/>
              <a:buChar char="●"/>
              <a:defRPr b="0" i="0" sz="1400" u="none" cap="none" strike="noStrike">
                <a:solidFill>
                  <a:schemeClr val="dk2"/>
                </a:solidFill>
                <a:latin typeface="Calibri"/>
                <a:ea typeface="Calibri"/>
                <a:cs typeface="Calibri"/>
                <a:sym typeface="Calibri"/>
              </a:defRPr>
            </a:lvl4pPr>
            <a:lvl5pPr indent="-317500" lvl="4" marL="2286000" marR="0" rtl="0" algn="l">
              <a:lnSpc>
                <a:spcPct val="115000"/>
              </a:lnSpc>
              <a:spcBef>
                <a:spcPts val="1600"/>
              </a:spcBef>
              <a:spcAft>
                <a:spcPts val="0"/>
              </a:spcAft>
              <a:buClr>
                <a:schemeClr val="dk2"/>
              </a:buClr>
              <a:buSzPts val="1400"/>
              <a:buFont typeface="Calibri"/>
              <a:buChar char="○"/>
              <a:defRPr b="0" i="0" sz="1400" u="none" cap="none" strike="noStrike">
                <a:solidFill>
                  <a:schemeClr val="dk2"/>
                </a:solidFill>
                <a:latin typeface="Calibri"/>
                <a:ea typeface="Calibri"/>
                <a:cs typeface="Calibri"/>
                <a:sym typeface="Calibri"/>
              </a:defRPr>
            </a:lvl5pPr>
            <a:lvl6pPr indent="-317500" lvl="5" marL="2743200" marR="0" rtl="0" algn="l">
              <a:lnSpc>
                <a:spcPct val="115000"/>
              </a:lnSpc>
              <a:spcBef>
                <a:spcPts val="1600"/>
              </a:spcBef>
              <a:spcAft>
                <a:spcPts val="0"/>
              </a:spcAft>
              <a:buClr>
                <a:schemeClr val="dk2"/>
              </a:buClr>
              <a:buSzPts val="1400"/>
              <a:buFont typeface="Calibri"/>
              <a:buChar char="■"/>
              <a:defRPr b="0" i="0" sz="1400" u="none" cap="none" strike="noStrike">
                <a:solidFill>
                  <a:schemeClr val="dk2"/>
                </a:solidFill>
                <a:latin typeface="Calibri"/>
                <a:ea typeface="Calibri"/>
                <a:cs typeface="Calibri"/>
                <a:sym typeface="Calibri"/>
              </a:defRPr>
            </a:lvl6pPr>
            <a:lvl7pPr indent="-317500" lvl="6" marL="3200400" marR="0" rtl="0" algn="l">
              <a:lnSpc>
                <a:spcPct val="115000"/>
              </a:lnSpc>
              <a:spcBef>
                <a:spcPts val="1600"/>
              </a:spcBef>
              <a:spcAft>
                <a:spcPts val="0"/>
              </a:spcAft>
              <a:buClr>
                <a:schemeClr val="dk2"/>
              </a:buClr>
              <a:buSzPts val="1400"/>
              <a:buFont typeface="Calibri"/>
              <a:buChar char="●"/>
              <a:defRPr b="0" i="0" sz="1400" u="none" cap="none" strike="noStrike">
                <a:solidFill>
                  <a:schemeClr val="dk2"/>
                </a:solidFill>
                <a:latin typeface="Calibri"/>
                <a:ea typeface="Calibri"/>
                <a:cs typeface="Calibri"/>
                <a:sym typeface="Calibri"/>
              </a:defRPr>
            </a:lvl7pPr>
            <a:lvl8pPr indent="-317500" lvl="7" marL="3657600" marR="0" rtl="0" algn="l">
              <a:lnSpc>
                <a:spcPct val="115000"/>
              </a:lnSpc>
              <a:spcBef>
                <a:spcPts val="1600"/>
              </a:spcBef>
              <a:spcAft>
                <a:spcPts val="0"/>
              </a:spcAft>
              <a:buClr>
                <a:schemeClr val="dk2"/>
              </a:buClr>
              <a:buSzPts val="1400"/>
              <a:buFont typeface="Calibri"/>
              <a:buChar char="○"/>
              <a:defRPr b="0" i="0" sz="1400" u="none" cap="none" strike="noStrike">
                <a:solidFill>
                  <a:schemeClr val="dk2"/>
                </a:solidFill>
                <a:latin typeface="Calibri"/>
                <a:ea typeface="Calibri"/>
                <a:cs typeface="Calibri"/>
                <a:sym typeface="Calibri"/>
              </a:defRPr>
            </a:lvl8pPr>
            <a:lvl9pPr indent="-317500" lvl="8" marL="4114800" marR="0" rtl="0" algn="l">
              <a:lnSpc>
                <a:spcPct val="115000"/>
              </a:lnSpc>
              <a:spcBef>
                <a:spcPts val="1600"/>
              </a:spcBef>
              <a:spcAft>
                <a:spcPts val="1600"/>
              </a:spcAft>
              <a:buClr>
                <a:schemeClr val="dk2"/>
              </a:buClr>
              <a:buSzPts val="1400"/>
              <a:buFont typeface="Calibri"/>
              <a:buChar char="■"/>
              <a:defRPr b="0" i="0" sz="1400" u="none" cap="none" strike="noStrike">
                <a:solidFill>
                  <a:schemeClr val="dk2"/>
                </a:solidFill>
                <a:latin typeface="Calibri"/>
                <a:ea typeface="Calibri"/>
                <a:cs typeface="Calibri"/>
                <a:sym typeface="Calibri"/>
              </a:defRPr>
            </a:lvl9pPr>
          </a:lstStyle>
          <a:p/>
        </p:txBody>
      </p:sp>
      <p:sp>
        <p:nvSpPr>
          <p:cNvPr id="8" name="Google Shape;8;p57"/>
          <p:cNvSpPr txBox="1"/>
          <p:nvPr>
            <p:ph idx="12" type="sldNum"/>
          </p:nvPr>
        </p:nvSpPr>
        <p:spPr>
          <a:xfrm>
            <a:off x="99925" y="10299375"/>
            <a:ext cx="392100" cy="2928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1pPr>
            <a:lvl2pPr indent="0" lvl="1" marL="0" marR="0" rtl="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2pPr>
            <a:lvl3pPr indent="0" lvl="2" marL="0" marR="0" rtl="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3pPr>
            <a:lvl4pPr indent="0" lvl="3" marL="0" marR="0" rtl="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4pPr>
            <a:lvl5pPr indent="0" lvl="4" marL="0" marR="0" rtl="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5pPr>
            <a:lvl6pPr indent="0" lvl="5" marL="0" marR="0" rtl="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6pPr>
            <a:lvl7pPr indent="0" lvl="6" marL="0" marR="0" rtl="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7pPr>
            <a:lvl8pPr indent="0" lvl="7" marL="0" marR="0" rtl="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8pPr>
            <a:lvl9pPr indent="0" lvl="8" marL="0" marR="0" rtl="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59"/>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Calibri"/>
              <a:buNone/>
              <a:defRPr b="0" i="0" sz="2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52" name="Google Shape;52;p59"/>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Calibri"/>
              <a:buChar char="●"/>
              <a:defRPr b="0" i="0" sz="1800" u="none" cap="none" strike="noStrike">
                <a:solidFill>
                  <a:schemeClr val="dk2"/>
                </a:solidFill>
                <a:latin typeface="Calibri"/>
                <a:ea typeface="Calibri"/>
                <a:cs typeface="Calibri"/>
                <a:sym typeface="Calibri"/>
              </a:defRPr>
            </a:lvl1pPr>
            <a:lvl2pPr indent="-317500" lvl="1" marL="914400" marR="0" rtl="0" algn="l">
              <a:lnSpc>
                <a:spcPct val="115000"/>
              </a:lnSpc>
              <a:spcBef>
                <a:spcPts val="1600"/>
              </a:spcBef>
              <a:spcAft>
                <a:spcPts val="0"/>
              </a:spcAft>
              <a:buClr>
                <a:schemeClr val="dk2"/>
              </a:buClr>
              <a:buSzPts val="1400"/>
              <a:buFont typeface="Calibri"/>
              <a:buChar char="○"/>
              <a:defRPr b="0" i="0" sz="1400" u="none" cap="none" strike="noStrike">
                <a:solidFill>
                  <a:schemeClr val="dk2"/>
                </a:solidFill>
                <a:latin typeface="Calibri"/>
                <a:ea typeface="Calibri"/>
                <a:cs typeface="Calibri"/>
                <a:sym typeface="Calibri"/>
              </a:defRPr>
            </a:lvl2pPr>
            <a:lvl3pPr indent="-317500" lvl="2" marL="1371600" marR="0" rtl="0" algn="l">
              <a:lnSpc>
                <a:spcPct val="115000"/>
              </a:lnSpc>
              <a:spcBef>
                <a:spcPts val="1600"/>
              </a:spcBef>
              <a:spcAft>
                <a:spcPts val="0"/>
              </a:spcAft>
              <a:buClr>
                <a:schemeClr val="dk2"/>
              </a:buClr>
              <a:buSzPts val="1400"/>
              <a:buFont typeface="Calibri"/>
              <a:buChar char="■"/>
              <a:defRPr b="0" i="0" sz="1400" u="none" cap="none" strike="noStrike">
                <a:solidFill>
                  <a:schemeClr val="dk2"/>
                </a:solidFill>
                <a:latin typeface="Calibri"/>
                <a:ea typeface="Calibri"/>
                <a:cs typeface="Calibri"/>
                <a:sym typeface="Calibri"/>
              </a:defRPr>
            </a:lvl3pPr>
            <a:lvl4pPr indent="-317500" lvl="3" marL="1828800" marR="0" rtl="0" algn="l">
              <a:lnSpc>
                <a:spcPct val="115000"/>
              </a:lnSpc>
              <a:spcBef>
                <a:spcPts val="1600"/>
              </a:spcBef>
              <a:spcAft>
                <a:spcPts val="0"/>
              </a:spcAft>
              <a:buClr>
                <a:schemeClr val="dk2"/>
              </a:buClr>
              <a:buSzPts val="1400"/>
              <a:buFont typeface="Calibri"/>
              <a:buChar char="●"/>
              <a:defRPr b="0" i="0" sz="1400" u="none" cap="none" strike="noStrike">
                <a:solidFill>
                  <a:schemeClr val="dk2"/>
                </a:solidFill>
                <a:latin typeface="Calibri"/>
                <a:ea typeface="Calibri"/>
                <a:cs typeface="Calibri"/>
                <a:sym typeface="Calibri"/>
              </a:defRPr>
            </a:lvl4pPr>
            <a:lvl5pPr indent="-317500" lvl="4" marL="2286000" marR="0" rtl="0" algn="l">
              <a:lnSpc>
                <a:spcPct val="115000"/>
              </a:lnSpc>
              <a:spcBef>
                <a:spcPts val="1600"/>
              </a:spcBef>
              <a:spcAft>
                <a:spcPts val="0"/>
              </a:spcAft>
              <a:buClr>
                <a:schemeClr val="dk2"/>
              </a:buClr>
              <a:buSzPts val="1400"/>
              <a:buFont typeface="Calibri"/>
              <a:buChar char="○"/>
              <a:defRPr b="0" i="0" sz="1400" u="none" cap="none" strike="noStrike">
                <a:solidFill>
                  <a:schemeClr val="dk2"/>
                </a:solidFill>
                <a:latin typeface="Calibri"/>
                <a:ea typeface="Calibri"/>
                <a:cs typeface="Calibri"/>
                <a:sym typeface="Calibri"/>
              </a:defRPr>
            </a:lvl5pPr>
            <a:lvl6pPr indent="-317500" lvl="5" marL="2743200" marR="0" rtl="0" algn="l">
              <a:lnSpc>
                <a:spcPct val="115000"/>
              </a:lnSpc>
              <a:spcBef>
                <a:spcPts val="1600"/>
              </a:spcBef>
              <a:spcAft>
                <a:spcPts val="0"/>
              </a:spcAft>
              <a:buClr>
                <a:schemeClr val="dk2"/>
              </a:buClr>
              <a:buSzPts val="1400"/>
              <a:buFont typeface="Calibri"/>
              <a:buChar char="■"/>
              <a:defRPr b="0" i="0" sz="1400" u="none" cap="none" strike="noStrike">
                <a:solidFill>
                  <a:schemeClr val="dk2"/>
                </a:solidFill>
                <a:latin typeface="Calibri"/>
                <a:ea typeface="Calibri"/>
                <a:cs typeface="Calibri"/>
                <a:sym typeface="Calibri"/>
              </a:defRPr>
            </a:lvl6pPr>
            <a:lvl7pPr indent="-317500" lvl="6" marL="3200400" marR="0" rtl="0" algn="l">
              <a:lnSpc>
                <a:spcPct val="115000"/>
              </a:lnSpc>
              <a:spcBef>
                <a:spcPts val="1600"/>
              </a:spcBef>
              <a:spcAft>
                <a:spcPts val="0"/>
              </a:spcAft>
              <a:buClr>
                <a:schemeClr val="dk2"/>
              </a:buClr>
              <a:buSzPts val="1400"/>
              <a:buFont typeface="Calibri"/>
              <a:buChar char="●"/>
              <a:defRPr b="0" i="0" sz="1400" u="none" cap="none" strike="noStrike">
                <a:solidFill>
                  <a:schemeClr val="dk2"/>
                </a:solidFill>
                <a:latin typeface="Calibri"/>
                <a:ea typeface="Calibri"/>
                <a:cs typeface="Calibri"/>
                <a:sym typeface="Calibri"/>
              </a:defRPr>
            </a:lvl7pPr>
            <a:lvl8pPr indent="-317500" lvl="7" marL="3657600" marR="0" rtl="0" algn="l">
              <a:lnSpc>
                <a:spcPct val="115000"/>
              </a:lnSpc>
              <a:spcBef>
                <a:spcPts val="1600"/>
              </a:spcBef>
              <a:spcAft>
                <a:spcPts val="0"/>
              </a:spcAft>
              <a:buClr>
                <a:schemeClr val="dk2"/>
              </a:buClr>
              <a:buSzPts val="1400"/>
              <a:buFont typeface="Calibri"/>
              <a:buChar char="○"/>
              <a:defRPr b="0" i="0" sz="1400" u="none" cap="none" strike="noStrike">
                <a:solidFill>
                  <a:schemeClr val="dk2"/>
                </a:solidFill>
                <a:latin typeface="Calibri"/>
                <a:ea typeface="Calibri"/>
                <a:cs typeface="Calibri"/>
                <a:sym typeface="Calibri"/>
              </a:defRPr>
            </a:lvl8pPr>
            <a:lvl9pPr indent="-317500" lvl="8" marL="4114800" marR="0" rtl="0" algn="l">
              <a:lnSpc>
                <a:spcPct val="115000"/>
              </a:lnSpc>
              <a:spcBef>
                <a:spcPts val="1600"/>
              </a:spcBef>
              <a:spcAft>
                <a:spcPts val="1600"/>
              </a:spcAft>
              <a:buClr>
                <a:schemeClr val="dk2"/>
              </a:buClr>
              <a:buSzPts val="1400"/>
              <a:buFont typeface="Calibri"/>
              <a:buChar char="■"/>
              <a:defRPr b="0" i="0" sz="1400" u="none" cap="none" strike="noStrike">
                <a:solidFill>
                  <a:schemeClr val="dk2"/>
                </a:solidFill>
                <a:latin typeface="Calibri"/>
                <a:ea typeface="Calibri"/>
                <a:cs typeface="Calibri"/>
                <a:sym typeface="Calibri"/>
              </a:defRPr>
            </a:lvl9pPr>
          </a:lstStyle>
          <a:p/>
        </p:txBody>
      </p:sp>
      <p:sp>
        <p:nvSpPr>
          <p:cNvPr id="53" name="Google Shape;53;p59"/>
          <p:cNvSpPr txBox="1"/>
          <p:nvPr>
            <p:ph idx="12" type="sldNum"/>
          </p:nvPr>
        </p:nvSpPr>
        <p:spPr>
          <a:xfrm>
            <a:off x="99925" y="10299375"/>
            <a:ext cx="392100" cy="2928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1pPr>
            <a:lvl2pPr indent="0" lvl="1" marL="0" marR="0" rtl="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2pPr>
            <a:lvl3pPr indent="0" lvl="2" marL="0" marR="0" rtl="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3pPr>
            <a:lvl4pPr indent="0" lvl="3" marL="0" marR="0" rtl="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4pPr>
            <a:lvl5pPr indent="0" lvl="4" marL="0" marR="0" rtl="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5pPr>
            <a:lvl6pPr indent="0" lvl="5" marL="0" marR="0" rtl="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6pPr>
            <a:lvl7pPr indent="0" lvl="6" marL="0" marR="0" rtl="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7pPr>
            <a:lvl8pPr indent="0" lvl="7" marL="0" marR="0" rtl="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8pPr>
            <a:lvl9pPr indent="0" lvl="8" marL="0" marR="0" rtl="0" algn="ctr">
              <a:lnSpc>
                <a:spcPct val="100000"/>
              </a:lnSpc>
              <a:spcBef>
                <a:spcPts val="0"/>
              </a:spcBef>
              <a:spcAft>
                <a:spcPts val="0"/>
              </a:spcAft>
              <a:buClr>
                <a:srgbClr val="000000"/>
              </a:buClr>
              <a:buSzPts val="1200"/>
              <a:buFont typeface="Arial"/>
              <a:buNone/>
              <a:defRPr b="1" i="0" sz="1200" u="none" cap="none" strike="noStrike">
                <a:solidFill>
                  <a:schemeClr val="dk2"/>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1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3.png"/><Relationship Id="rId4" Type="http://schemas.openxmlformats.org/officeDocument/2006/relationships/image" Target="../media/image1.png"/><Relationship Id="rId5"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5.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9.png"/><Relationship Id="rId4" Type="http://schemas.openxmlformats.org/officeDocument/2006/relationships/image" Target="../media/image4.png"/><Relationship Id="rId5" Type="http://schemas.openxmlformats.org/officeDocument/2006/relationships/image" Target="../media/image10.png"/><Relationship Id="rId6" Type="http://schemas.openxmlformats.org/officeDocument/2006/relationships/image" Target="../media/image5.png"/><Relationship Id="rId7"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8.png"/><Relationship Id="rId4" Type="http://schemas.openxmlformats.org/officeDocument/2006/relationships/image" Target="../media/image20.png"/><Relationship Id="rId5" Type="http://schemas.openxmlformats.org/officeDocument/2006/relationships/image" Target="../media/image27.png"/><Relationship Id="rId6"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23.png"/><Relationship Id="rId4" Type="http://schemas.openxmlformats.org/officeDocument/2006/relationships/image" Target="../media/image3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24.png"/><Relationship Id="rId4" Type="http://schemas.openxmlformats.org/officeDocument/2006/relationships/image" Target="../media/image21.jpg"/><Relationship Id="rId5" Type="http://schemas.openxmlformats.org/officeDocument/2006/relationships/image" Target="../media/image3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3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29.png"/><Relationship Id="rId4" Type="http://schemas.openxmlformats.org/officeDocument/2006/relationships/image" Target="../media/image30.png"/><Relationship Id="rId10" Type="http://schemas.openxmlformats.org/officeDocument/2006/relationships/image" Target="../media/image38.png"/><Relationship Id="rId9" Type="http://schemas.openxmlformats.org/officeDocument/2006/relationships/image" Target="../media/image33.png"/><Relationship Id="rId5" Type="http://schemas.openxmlformats.org/officeDocument/2006/relationships/image" Target="../media/image28.png"/><Relationship Id="rId6" Type="http://schemas.openxmlformats.org/officeDocument/2006/relationships/image" Target="../media/image31.png"/><Relationship Id="rId7" Type="http://schemas.openxmlformats.org/officeDocument/2006/relationships/image" Target="../media/image36.png"/><Relationship Id="rId8" Type="http://schemas.openxmlformats.org/officeDocument/2006/relationships/image" Target="../media/image4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37.png"/><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43.png"/><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4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54.png"/><Relationship Id="rId4" Type="http://schemas.openxmlformats.org/officeDocument/2006/relationships/image" Target="../media/image42.png"/><Relationship Id="rId10" Type="http://schemas.openxmlformats.org/officeDocument/2006/relationships/image" Target="../media/image44.jpg"/><Relationship Id="rId9" Type="http://schemas.openxmlformats.org/officeDocument/2006/relationships/image" Target="../media/image59.jpg"/><Relationship Id="rId5" Type="http://schemas.openxmlformats.org/officeDocument/2006/relationships/image" Target="../media/image48.png"/><Relationship Id="rId6" Type="http://schemas.openxmlformats.org/officeDocument/2006/relationships/image" Target="../media/image55.png"/><Relationship Id="rId7" Type="http://schemas.openxmlformats.org/officeDocument/2006/relationships/image" Target="../media/image46.png"/><Relationship Id="rId8" Type="http://schemas.openxmlformats.org/officeDocument/2006/relationships/image" Target="../media/image4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 Id="rId3" Type="http://schemas.openxmlformats.org/officeDocument/2006/relationships/image" Target="../media/image50.png"/><Relationship Id="rId4" Type="http://schemas.openxmlformats.org/officeDocument/2006/relationships/image" Target="../media/image53.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 Id="rId3" Type="http://schemas.openxmlformats.org/officeDocument/2006/relationships/image" Target="../media/image49.jpg"/><Relationship Id="rId4" Type="http://schemas.openxmlformats.org/officeDocument/2006/relationships/image" Target="../media/image51.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 Id="rId3" Type="http://schemas.openxmlformats.org/officeDocument/2006/relationships/image" Target="../media/image52.png"/><Relationship Id="rId4" Type="http://schemas.openxmlformats.org/officeDocument/2006/relationships/image" Target="../media/image57.png"/><Relationship Id="rId5" Type="http://schemas.openxmlformats.org/officeDocument/2006/relationships/image" Target="../media/image58.png"/><Relationship Id="rId6" Type="http://schemas.openxmlformats.org/officeDocument/2006/relationships/image" Target="../media/image56.png"/><Relationship Id="rId7" Type="http://schemas.openxmlformats.org/officeDocument/2006/relationships/image" Target="../media/image60.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 Id="rId3" Type="http://schemas.openxmlformats.org/officeDocument/2006/relationships/image" Target="../media/image70.png"/><Relationship Id="rId4" Type="http://schemas.openxmlformats.org/officeDocument/2006/relationships/image" Target="../media/image72.png"/><Relationship Id="rId5" Type="http://schemas.openxmlformats.org/officeDocument/2006/relationships/image" Target="../media/image63.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 Id="rId3" Type="http://schemas.openxmlformats.org/officeDocument/2006/relationships/image" Target="../media/image77.png"/><Relationship Id="rId4" Type="http://schemas.openxmlformats.org/officeDocument/2006/relationships/image" Target="../media/image62.png"/><Relationship Id="rId5" Type="http://schemas.openxmlformats.org/officeDocument/2006/relationships/image" Target="../media/image61.png"/><Relationship Id="rId6" Type="http://schemas.openxmlformats.org/officeDocument/2006/relationships/image" Target="../media/image66.png"/><Relationship Id="rId7" Type="http://schemas.openxmlformats.org/officeDocument/2006/relationships/image" Target="../media/image74.png"/><Relationship Id="rId8" Type="http://schemas.openxmlformats.org/officeDocument/2006/relationships/image" Target="../media/image65.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 Id="rId3" Type="http://schemas.openxmlformats.org/officeDocument/2006/relationships/image" Target="../media/image68.png"/><Relationship Id="rId4" Type="http://schemas.openxmlformats.org/officeDocument/2006/relationships/image" Target="../media/image71.png"/><Relationship Id="rId5" Type="http://schemas.openxmlformats.org/officeDocument/2006/relationships/image" Target="../media/image67.png"/><Relationship Id="rId6" Type="http://schemas.openxmlformats.org/officeDocument/2006/relationships/image" Target="../media/image64.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 Id="rId3" Type="http://schemas.openxmlformats.org/officeDocument/2006/relationships/image" Target="../media/image75.png"/><Relationship Id="rId4" Type="http://schemas.openxmlformats.org/officeDocument/2006/relationships/image" Target="../media/image7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7.xml"/><Relationship Id="rId3" Type="http://schemas.openxmlformats.org/officeDocument/2006/relationships/image" Target="../media/image69.png"/><Relationship Id="rId4" Type="http://schemas.openxmlformats.org/officeDocument/2006/relationships/image" Target="../media/image79.png"/><Relationship Id="rId5" Type="http://schemas.openxmlformats.org/officeDocument/2006/relationships/image" Target="../media/image73.png"/><Relationship Id="rId6" Type="http://schemas.openxmlformats.org/officeDocument/2006/relationships/image" Target="../media/image78.png"/><Relationship Id="rId7" Type="http://schemas.openxmlformats.org/officeDocument/2006/relationships/image" Target="../media/image80.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87.png"/><Relationship Id="rId4" Type="http://schemas.openxmlformats.org/officeDocument/2006/relationships/image" Target="../media/image81.jpg"/><Relationship Id="rId5" Type="http://schemas.openxmlformats.org/officeDocument/2006/relationships/image" Target="../media/image9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5.xml"/><Relationship Id="rId3" Type="http://schemas.openxmlformats.org/officeDocument/2006/relationships/image" Target="../media/image82.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7.xml"/><Relationship Id="rId3" Type="http://schemas.openxmlformats.org/officeDocument/2006/relationships/image" Target="../media/image8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8.xml"/><Relationship Id="rId3" Type="http://schemas.openxmlformats.org/officeDocument/2006/relationships/image" Target="../media/image8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89.png"/><Relationship Id="rId4" Type="http://schemas.openxmlformats.org/officeDocument/2006/relationships/image" Target="../media/image84.jpg"/><Relationship Id="rId5" Type="http://schemas.openxmlformats.org/officeDocument/2006/relationships/image" Target="../media/image83.jpg"/><Relationship Id="rId6" Type="http://schemas.openxmlformats.org/officeDocument/2006/relationships/image" Target="../media/image88.png"/><Relationship Id="rId7" Type="http://schemas.openxmlformats.org/officeDocument/2006/relationships/image" Target="../media/image90.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
          <p:cNvSpPr txBox="1"/>
          <p:nvPr/>
        </p:nvSpPr>
        <p:spPr>
          <a:xfrm>
            <a:off x="257700" y="163225"/>
            <a:ext cx="7044600" cy="759900"/>
          </a:xfrm>
          <a:prstGeom prst="rect">
            <a:avLst/>
          </a:prstGeom>
          <a:noFill/>
          <a:ln>
            <a:noFill/>
          </a:ln>
        </p:spPr>
        <p:txBody>
          <a:bodyPr anchorCtr="0" anchor="ctr" bIns="91425" lIns="91425" spcFirstLastPara="1" rIns="91425" wrap="square" tIns="91425">
            <a:noAutofit/>
          </a:bodyPr>
          <a:lstStyle/>
          <a:p>
            <a:pPr indent="-114300" lvl="0" marL="11430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omfortaa"/>
                <a:ea typeface="Comfortaa"/>
                <a:cs typeface="Comfortaa"/>
                <a:sym typeface="Comfortaa"/>
              </a:rPr>
              <a:t>Edexcel GCSE 9-1 History</a:t>
            </a:r>
            <a:endParaRPr b="0" i="0" sz="1800" u="none" cap="none" strike="noStrike">
              <a:solidFill>
                <a:srgbClr val="000000"/>
              </a:solidFill>
              <a:latin typeface="Comfortaa"/>
              <a:ea typeface="Comfortaa"/>
              <a:cs typeface="Comfortaa"/>
              <a:sym typeface="Comfortaa"/>
            </a:endParaRPr>
          </a:p>
          <a:p>
            <a:pPr indent="-114300" lvl="0" marL="114300" marR="0" rtl="0" algn="ctr">
              <a:lnSpc>
                <a:spcPct val="100000"/>
              </a:lnSpc>
              <a:spcBef>
                <a:spcPts val="0"/>
              </a:spcBef>
              <a:spcAft>
                <a:spcPts val="0"/>
              </a:spcAft>
              <a:buClr>
                <a:srgbClr val="000000"/>
              </a:buClr>
              <a:buSzPts val="2000"/>
              <a:buFont typeface="Arial"/>
              <a:buNone/>
            </a:pPr>
            <a:r>
              <a:rPr b="1" i="0" lang="en" sz="2000" u="none" cap="none" strike="noStrike">
                <a:solidFill>
                  <a:srgbClr val="000000"/>
                </a:solidFill>
                <a:latin typeface="Comfortaa"/>
                <a:ea typeface="Comfortaa"/>
                <a:cs typeface="Comfortaa"/>
                <a:sym typeface="Comfortaa"/>
              </a:rPr>
              <a:t>Medicine in Britain, c1250 to present workbook</a:t>
            </a:r>
            <a:endParaRPr b="1" i="0" sz="2000" u="none" cap="none" strike="noStrike">
              <a:solidFill>
                <a:srgbClr val="000000"/>
              </a:solidFill>
              <a:latin typeface="Comfortaa"/>
              <a:ea typeface="Comfortaa"/>
              <a:cs typeface="Comfortaa"/>
              <a:sym typeface="Comfortaa"/>
            </a:endParaRPr>
          </a:p>
        </p:txBody>
      </p:sp>
      <p:sp>
        <p:nvSpPr>
          <p:cNvPr id="100" name="Google Shape;100;p1"/>
          <p:cNvSpPr txBox="1"/>
          <p:nvPr/>
        </p:nvSpPr>
        <p:spPr>
          <a:xfrm>
            <a:off x="2400250" y="1137050"/>
            <a:ext cx="2887200" cy="26889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 sz="2800" u="none" cap="none" strike="noStrike">
                <a:solidFill>
                  <a:srgbClr val="000000"/>
                </a:solidFill>
                <a:latin typeface="Calibri"/>
                <a:ea typeface="Calibri"/>
                <a:cs typeface="Calibri"/>
                <a:sym typeface="Calibri"/>
              </a:rPr>
              <a:t>Key Topic 2</a:t>
            </a:r>
            <a:endParaRPr b="1" i="0" sz="28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800"/>
              <a:buFont typeface="Arial"/>
              <a:buNone/>
            </a:pPr>
            <a:r>
              <a:rPr b="0" i="0" lang="en" sz="2800" u="none" cap="none" strike="noStrike">
                <a:solidFill>
                  <a:srgbClr val="000000"/>
                </a:solidFill>
                <a:latin typeface="Calibri"/>
                <a:ea typeface="Calibri"/>
                <a:cs typeface="Calibri"/>
                <a:sym typeface="Calibri"/>
              </a:rPr>
              <a:t>c1500–c1700: The Medical Renaissance in England</a:t>
            </a:r>
            <a:endParaRPr b="0" i="0" sz="28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rPr b="0" i="1" lang="en" sz="2000" u="none" cap="none" strike="noStrike">
                <a:solidFill>
                  <a:srgbClr val="000000"/>
                </a:solidFill>
                <a:latin typeface="Calibri"/>
                <a:ea typeface="Calibri"/>
                <a:cs typeface="Calibri"/>
                <a:sym typeface="Calibri"/>
              </a:rPr>
              <a:t>version 3</a:t>
            </a:r>
            <a:endParaRPr b="0" i="1" sz="2000" u="none" cap="none" strike="noStrike">
              <a:solidFill>
                <a:srgbClr val="000000"/>
              </a:solidFill>
              <a:latin typeface="Calibri"/>
              <a:ea typeface="Calibri"/>
              <a:cs typeface="Calibri"/>
              <a:sym typeface="Calibri"/>
            </a:endParaRPr>
          </a:p>
        </p:txBody>
      </p:sp>
      <p:graphicFrame>
        <p:nvGraphicFramePr>
          <p:cNvPr id="101" name="Google Shape;101;p1"/>
          <p:cNvGraphicFramePr/>
          <p:nvPr/>
        </p:nvGraphicFramePr>
        <p:xfrm>
          <a:off x="260024" y="3993067"/>
          <a:ext cx="3000000" cy="3000000"/>
        </p:xfrm>
        <a:graphic>
          <a:graphicData uri="http://schemas.openxmlformats.org/drawingml/2006/table">
            <a:tbl>
              <a:tblPr>
                <a:noFill/>
                <a:tableStyleId>{5BD833C9-237B-4D3C-82D4-2ADA615338FE}</a:tableStyleId>
              </a:tblPr>
              <a:tblGrid>
                <a:gridCol w="1034400"/>
                <a:gridCol w="1357550"/>
                <a:gridCol w="3676600"/>
                <a:gridCol w="549550"/>
                <a:gridCol w="549550"/>
              </a:tblGrid>
              <a:tr h="755775">
                <a:tc gridSpan="3">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rgbClr val="000000"/>
                          </a:solidFill>
                          <a:latin typeface="Calibri"/>
                          <a:ea typeface="Calibri"/>
                          <a:cs typeface="Calibri"/>
                          <a:sym typeface="Calibri"/>
                        </a:rPr>
                        <a:t>Edexcel 9-1 GCSE  History Medicine in Britain, c1250 – present PLC</a:t>
                      </a:r>
                      <a:endParaRPr sz="1200" u="none" cap="none" strike="noStrike">
                        <a:latin typeface="Calibri"/>
                        <a:ea typeface="Calibri"/>
                        <a:cs typeface="Calibri"/>
                        <a:sym typeface="Calibri"/>
                      </a:endParaRPr>
                    </a:p>
                  </a:txBody>
                  <a:tcPr marT="0" marB="0"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1EFD8"/>
                    </a:solidFill>
                  </a:tcPr>
                </a:tc>
                <a:tc hMerge="1"/>
                <a:tc hMerge="1"/>
                <a:tc>
                  <a:txBody>
                    <a:bodyPr/>
                    <a:lstStyle/>
                    <a:p>
                      <a:pPr indent="0" lvl="0" marL="0" marR="0" rtl="0" algn="ctr">
                        <a:lnSpc>
                          <a:spcPct val="100000"/>
                        </a:lnSpc>
                        <a:spcBef>
                          <a:spcPts val="0"/>
                        </a:spcBef>
                        <a:spcAft>
                          <a:spcPts val="0"/>
                        </a:spcAft>
                        <a:buClr>
                          <a:srgbClr val="000000"/>
                        </a:buClr>
                        <a:buSzPts val="800"/>
                        <a:buFont typeface="Arial"/>
                        <a:buNone/>
                      </a:pPr>
                      <a:r>
                        <a:rPr lang="en" sz="800" u="none" cap="none" strike="noStrike">
                          <a:latin typeface="Calibri"/>
                          <a:ea typeface="Calibri"/>
                          <a:cs typeface="Calibri"/>
                          <a:sym typeface="Calibri"/>
                        </a:rPr>
                        <a:t>Lesson date</a:t>
                      </a:r>
                      <a:endParaRPr sz="800" u="none" cap="none" strike="noStrike">
                        <a:latin typeface="Calibri"/>
                        <a:ea typeface="Calibri"/>
                        <a:cs typeface="Calibri"/>
                        <a:sym typeface="Calibri"/>
                      </a:endParaRPr>
                    </a:p>
                  </a:txBody>
                  <a:tcPr marT="2200" marB="2200" marR="3325" marL="33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lang="en" sz="800" u="none" cap="none" strike="noStrike">
                          <a:latin typeface="Calibri"/>
                          <a:ea typeface="Calibri"/>
                          <a:cs typeface="Calibri"/>
                          <a:sym typeface="Calibri"/>
                        </a:rPr>
                        <a:t>Date revised</a:t>
                      </a:r>
                      <a:endParaRPr sz="800" u="none" cap="none" strike="noStrike">
                        <a:latin typeface="Calibri"/>
                        <a:ea typeface="Calibri"/>
                        <a:cs typeface="Calibri"/>
                        <a:sym typeface="Calibri"/>
                      </a:endParaRPr>
                    </a:p>
                  </a:txBody>
                  <a:tcPr marT="2200" marB="2200" marR="3325" marL="33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591625">
                <a:tc rowSpan="5">
                  <a:txBody>
                    <a:bodyPr/>
                    <a:lstStyle/>
                    <a:p>
                      <a:pPr indent="0" lvl="0" marL="0" marR="0" rtl="0" algn="ctr">
                        <a:lnSpc>
                          <a:spcPct val="100000"/>
                        </a:lnSpc>
                        <a:spcBef>
                          <a:spcPts val="0"/>
                        </a:spcBef>
                        <a:spcAft>
                          <a:spcPts val="0"/>
                        </a:spcAft>
                        <a:buClr>
                          <a:srgbClr val="000000"/>
                        </a:buClr>
                        <a:buSzPts val="1300"/>
                        <a:buFont typeface="Arial"/>
                        <a:buNone/>
                      </a:pPr>
                      <a:r>
                        <a:rPr lang="en" sz="1300" u="none" cap="none" strike="noStrike">
                          <a:solidFill>
                            <a:srgbClr val="000000"/>
                          </a:solidFill>
                          <a:latin typeface="Calibri"/>
                          <a:ea typeface="Calibri"/>
                          <a:cs typeface="Calibri"/>
                          <a:sym typeface="Calibri"/>
                        </a:rPr>
                        <a:t>Key topic 2: c1500–c1700: The Medical Renaissance in England</a:t>
                      </a:r>
                      <a:endParaRPr b="1" sz="1300" u="none" cap="none" strike="noStrike">
                        <a:latin typeface="Calibri"/>
                        <a:ea typeface="Calibri"/>
                        <a:cs typeface="Calibri"/>
                        <a:sym typeface="Calibri"/>
                      </a:endParaRPr>
                    </a:p>
                  </a:txBody>
                  <a:tcPr marT="0" marB="0"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1EFD8"/>
                    </a:solidFill>
                  </a:tcPr>
                </a:tc>
                <a:tc>
                  <a:txBody>
                    <a:bodyPr/>
                    <a:lstStyle/>
                    <a:p>
                      <a:pPr indent="0" lvl="0" marL="0" marR="0" rtl="0" algn="l">
                        <a:lnSpc>
                          <a:spcPct val="100000"/>
                        </a:lnSpc>
                        <a:spcBef>
                          <a:spcPts val="0"/>
                        </a:spcBef>
                        <a:spcAft>
                          <a:spcPts val="0"/>
                        </a:spcAft>
                        <a:buClr>
                          <a:srgbClr val="000000"/>
                        </a:buClr>
                        <a:buSzPts val="800"/>
                        <a:buFont typeface="Arial"/>
                        <a:buNone/>
                      </a:pPr>
                      <a:r>
                        <a:rPr b="1" lang="en" sz="1300" u="none" cap="none" strike="noStrike">
                          <a:latin typeface="Calibri"/>
                          <a:ea typeface="Calibri"/>
                          <a:cs typeface="Calibri"/>
                          <a:sym typeface="Calibri"/>
                        </a:rPr>
                        <a:t>Key topic 2.1 Ideas about the cause of disease in the Renaissance</a:t>
                      </a:r>
                      <a:endParaRPr b="1" sz="1300" u="none" cap="none" strike="noStrike">
                        <a:latin typeface="Calibri"/>
                        <a:ea typeface="Calibri"/>
                        <a:cs typeface="Calibri"/>
                        <a:sym typeface="Calibri"/>
                      </a:endParaRPr>
                    </a:p>
                  </a:txBody>
                  <a:tcPr marT="0" marB="0"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1EFD8"/>
                    </a:solidFill>
                  </a:tcPr>
                </a:tc>
                <a:tc>
                  <a:txBody>
                    <a:bodyPr/>
                    <a:lstStyle/>
                    <a:p>
                      <a:pPr indent="0" lvl="0" marL="0" marR="0" rtl="0" algn="l">
                        <a:lnSpc>
                          <a:spcPct val="100000"/>
                        </a:lnSpc>
                        <a:spcBef>
                          <a:spcPts val="0"/>
                        </a:spcBef>
                        <a:spcAft>
                          <a:spcPts val="0"/>
                        </a:spcAft>
                        <a:buClr>
                          <a:srgbClr val="000000"/>
                        </a:buClr>
                        <a:buSzPts val="1300"/>
                        <a:buFont typeface="Arial"/>
                        <a:buNone/>
                      </a:pPr>
                      <a:r>
                        <a:rPr lang="en" sz="1300" u="none" cap="none" strike="noStrike">
                          <a:solidFill>
                            <a:srgbClr val="000000"/>
                          </a:solidFill>
                          <a:latin typeface="Calibri"/>
                          <a:ea typeface="Calibri"/>
                          <a:cs typeface="Calibri"/>
                          <a:sym typeface="Calibri"/>
                        </a:rPr>
                        <a:t>A. Continuity and change in explanations of the cause of disease and illness. A scientific approach, including the work of Thomas Sydenham in improving diagnosis. The influence of the printing press and the work of the Royal Society on the transmission of ideas.</a:t>
                      </a:r>
                      <a:endParaRPr sz="1300" u="none" cap="none" strike="noStrike">
                        <a:latin typeface="Calibri"/>
                        <a:ea typeface="Calibri"/>
                        <a:cs typeface="Calibri"/>
                        <a:sym typeface="Calibri"/>
                      </a:endParaRPr>
                    </a:p>
                  </a:txBody>
                  <a:tcPr marT="0" marB="0"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1EFD8"/>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Calibri"/>
                        <a:ea typeface="Calibri"/>
                        <a:cs typeface="Calibri"/>
                        <a:sym typeface="Calibri"/>
                      </a:endParaRPr>
                    </a:p>
                  </a:txBody>
                  <a:tcPr marT="1650" marB="1650" marR="3325" marL="33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Calibri"/>
                        <a:ea typeface="Calibri"/>
                        <a:cs typeface="Calibri"/>
                        <a:sym typeface="Calibri"/>
                      </a:endParaRPr>
                    </a:p>
                  </a:txBody>
                  <a:tcPr marT="1650" marB="1650" marR="3325" marL="33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792350">
                <a:tc vMerge="1"/>
                <a:tc rowSpan="2">
                  <a:txBody>
                    <a:bodyPr/>
                    <a:lstStyle/>
                    <a:p>
                      <a:pPr indent="0" lvl="0" marL="0" marR="0" rtl="0" algn="l">
                        <a:lnSpc>
                          <a:spcPct val="100000"/>
                        </a:lnSpc>
                        <a:spcBef>
                          <a:spcPts val="0"/>
                        </a:spcBef>
                        <a:spcAft>
                          <a:spcPts val="0"/>
                        </a:spcAft>
                        <a:buClr>
                          <a:srgbClr val="000000"/>
                        </a:buClr>
                        <a:buSzPts val="800"/>
                        <a:buFont typeface="Arial"/>
                        <a:buNone/>
                      </a:pPr>
                      <a:r>
                        <a:rPr b="1" lang="en" sz="1300" u="none" cap="none" strike="noStrike">
                          <a:latin typeface="Calibri"/>
                          <a:ea typeface="Calibri"/>
                          <a:cs typeface="Calibri"/>
                          <a:sym typeface="Calibri"/>
                        </a:rPr>
                        <a:t>Key topic 2.2 Approaches to prevention and treatment</a:t>
                      </a:r>
                      <a:endParaRPr b="1" sz="1300" u="none" cap="none" strike="noStrike">
                        <a:latin typeface="Calibri"/>
                        <a:ea typeface="Calibri"/>
                        <a:cs typeface="Calibri"/>
                        <a:sym typeface="Calibri"/>
                      </a:endParaRPr>
                    </a:p>
                  </a:txBody>
                  <a:tcPr marT="0" marB="0"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6D7A8"/>
                    </a:solidFill>
                  </a:tcPr>
                </a:tc>
                <a:tc>
                  <a:txBody>
                    <a:bodyPr/>
                    <a:lstStyle/>
                    <a:p>
                      <a:pPr indent="0" lvl="0" marL="0" marR="0" rtl="0" algn="l">
                        <a:lnSpc>
                          <a:spcPct val="100000"/>
                        </a:lnSpc>
                        <a:spcBef>
                          <a:spcPts val="0"/>
                        </a:spcBef>
                        <a:spcAft>
                          <a:spcPts val="0"/>
                        </a:spcAft>
                        <a:buClr>
                          <a:srgbClr val="000000"/>
                        </a:buClr>
                        <a:buSzPts val="1300"/>
                        <a:buFont typeface="Arial"/>
                        <a:buNone/>
                      </a:pPr>
                      <a:r>
                        <a:rPr lang="en" sz="1300" u="none" cap="none" strike="noStrike">
                          <a:solidFill>
                            <a:srgbClr val="000000"/>
                          </a:solidFill>
                          <a:latin typeface="Calibri"/>
                          <a:ea typeface="Calibri"/>
                          <a:cs typeface="Calibri"/>
                          <a:sym typeface="Calibri"/>
                        </a:rPr>
                        <a:t>A. Continuity in approaches to prevention, treatment and care in the community and in hospitals.</a:t>
                      </a:r>
                      <a:endParaRPr sz="1300" u="none" cap="none" strike="noStrike">
                        <a:solidFill>
                          <a:srgbClr val="000000"/>
                        </a:solidFill>
                        <a:latin typeface="Calibri"/>
                        <a:ea typeface="Calibri"/>
                        <a:cs typeface="Calibri"/>
                        <a:sym typeface="Calibri"/>
                      </a:endParaRPr>
                    </a:p>
                  </a:txBody>
                  <a:tcPr marT="0" marB="0"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6D7A8"/>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Calibri"/>
                        <a:ea typeface="Calibri"/>
                        <a:cs typeface="Calibri"/>
                        <a:sym typeface="Calibri"/>
                      </a:endParaRPr>
                    </a:p>
                  </a:txBody>
                  <a:tcPr marT="1650" marB="1650" marR="3325" marL="33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Calibri"/>
                        <a:ea typeface="Calibri"/>
                        <a:cs typeface="Calibri"/>
                        <a:sym typeface="Calibri"/>
                      </a:endParaRPr>
                    </a:p>
                  </a:txBody>
                  <a:tcPr marT="1650" marB="1650" marR="3325" marL="33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239950">
                <a:tc vMerge="1"/>
                <a:tc vMerge="1"/>
                <a:tc>
                  <a:txBody>
                    <a:bodyPr/>
                    <a:lstStyle/>
                    <a:p>
                      <a:pPr indent="0" lvl="0" marL="0" marR="0" rtl="0" algn="l">
                        <a:lnSpc>
                          <a:spcPct val="100000"/>
                        </a:lnSpc>
                        <a:spcBef>
                          <a:spcPts val="0"/>
                        </a:spcBef>
                        <a:spcAft>
                          <a:spcPts val="0"/>
                        </a:spcAft>
                        <a:buClr>
                          <a:srgbClr val="000000"/>
                        </a:buClr>
                        <a:buSzPts val="1300"/>
                        <a:buFont typeface="Arial"/>
                        <a:buNone/>
                      </a:pPr>
                      <a:r>
                        <a:rPr lang="en" sz="1300" u="none" cap="none" strike="noStrike">
                          <a:solidFill>
                            <a:srgbClr val="000000"/>
                          </a:solidFill>
                          <a:latin typeface="Calibri"/>
                          <a:ea typeface="Calibri"/>
                          <a:cs typeface="Calibri"/>
                          <a:sym typeface="Calibri"/>
                        </a:rPr>
                        <a:t>B. Change in care and treatment: improvements in medical training and the influence in England of the work of Vesalius.</a:t>
                      </a:r>
                      <a:endParaRPr sz="1300" u="none" cap="none" strike="noStrike">
                        <a:solidFill>
                          <a:srgbClr val="000000"/>
                        </a:solidFill>
                        <a:latin typeface="Calibri"/>
                        <a:ea typeface="Calibri"/>
                        <a:cs typeface="Calibri"/>
                        <a:sym typeface="Calibri"/>
                      </a:endParaRPr>
                    </a:p>
                  </a:txBody>
                  <a:tcPr marT="0" marB="0"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6D7A8"/>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Calibri"/>
                        <a:ea typeface="Calibri"/>
                        <a:cs typeface="Calibri"/>
                        <a:sym typeface="Calibri"/>
                      </a:endParaRPr>
                    </a:p>
                  </a:txBody>
                  <a:tcPr marT="1650" marB="1650" marR="3325" marL="33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Calibri"/>
                        <a:ea typeface="Calibri"/>
                        <a:cs typeface="Calibri"/>
                        <a:sym typeface="Calibri"/>
                      </a:endParaRPr>
                    </a:p>
                  </a:txBody>
                  <a:tcPr marT="1650" marB="1650" marR="3325" marL="33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998100">
                <a:tc vMerge="1"/>
                <a:tc rowSpan="2">
                  <a:txBody>
                    <a:bodyPr/>
                    <a:lstStyle/>
                    <a:p>
                      <a:pPr indent="0" lvl="0" marL="0" marR="0" rtl="0" algn="l">
                        <a:lnSpc>
                          <a:spcPct val="100000"/>
                        </a:lnSpc>
                        <a:spcBef>
                          <a:spcPts val="0"/>
                        </a:spcBef>
                        <a:spcAft>
                          <a:spcPts val="0"/>
                        </a:spcAft>
                        <a:buClr>
                          <a:srgbClr val="000000"/>
                        </a:buClr>
                        <a:buSzPts val="800"/>
                        <a:buFont typeface="Arial"/>
                        <a:buNone/>
                      </a:pPr>
                      <a:r>
                        <a:rPr b="1" lang="en" sz="1300" u="none" cap="none" strike="noStrike">
                          <a:latin typeface="Calibri"/>
                          <a:ea typeface="Calibri"/>
                          <a:cs typeface="Calibri"/>
                          <a:sym typeface="Calibri"/>
                        </a:rPr>
                        <a:t>Key topic 2.3 Case Study - Harvey / Great Plague</a:t>
                      </a:r>
                      <a:endParaRPr b="1" sz="1300" u="none" cap="none" strike="noStrike">
                        <a:latin typeface="Calibri"/>
                        <a:ea typeface="Calibri"/>
                        <a:cs typeface="Calibri"/>
                        <a:sym typeface="Calibri"/>
                      </a:endParaRPr>
                    </a:p>
                  </a:txBody>
                  <a:tcPr marT="0" marB="0"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1EFD8"/>
                    </a:solidFill>
                  </a:tcPr>
                </a:tc>
                <a:tc>
                  <a:txBody>
                    <a:bodyPr/>
                    <a:lstStyle/>
                    <a:p>
                      <a:pPr indent="0" lvl="0" marL="0" marR="0" rtl="0" algn="l">
                        <a:lnSpc>
                          <a:spcPct val="100000"/>
                        </a:lnSpc>
                        <a:spcBef>
                          <a:spcPts val="0"/>
                        </a:spcBef>
                        <a:spcAft>
                          <a:spcPts val="0"/>
                        </a:spcAft>
                        <a:buClr>
                          <a:srgbClr val="000000"/>
                        </a:buClr>
                        <a:buSzPts val="1300"/>
                        <a:buFont typeface="Arial"/>
                        <a:buNone/>
                      </a:pPr>
                      <a:r>
                        <a:rPr lang="en" sz="1300" u="none" cap="none" strike="noStrike">
                          <a:solidFill>
                            <a:srgbClr val="000000"/>
                          </a:solidFill>
                          <a:latin typeface="Calibri"/>
                          <a:ea typeface="Calibri"/>
                          <a:cs typeface="Calibri"/>
                          <a:sym typeface="Calibri"/>
                        </a:rPr>
                        <a:t>A. Key individual: William Harvey and the discovery of the circulation of the blood.</a:t>
                      </a:r>
                      <a:endParaRPr sz="1300" u="none" cap="none" strike="noStrike">
                        <a:latin typeface="Calibri"/>
                        <a:ea typeface="Calibri"/>
                        <a:cs typeface="Calibri"/>
                        <a:sym typeface="Calibri"/>
                      </a:endParaRPr>
                    </a:p>
                  </a:txBody>
                  <a:tcPr marT="0" marB="0"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1EFD8"/>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Calibri"/>
                        <a:ea typeface="Calibri"/>
                        <a:cs typeface="Calibri"/>
                        <a:sym typeface="Calibri"/>
                      </a:endParaRPr>
                    </a:p>
                  </a:txBody>
                  <a:tcPr marT="1650" marB="1650" marR="3325" marL="33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Calibri"/>
                        <a:ea typeface="Calibri"/>
                        <a:cs typeface="Calibri"/>
                        <a:sym typeface="Calibri"/>
                      </a:endParaRPr>
                    </a:p>
                  </a:txBody>
                  <a:tcPr marT="1650" marB="1650" marR="3325" marL="33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077525">
                <a:tc vMerge="1"/>
                <a:tc vMerge="1"/>
                <a:tc>
                  <a:txBody>
                    <a:bodyPr/>
                    <a:lstStyle/>
                    <a:p>
                      <a:pPr indent="0" lvl="0" marL="0" marR="0" rtl="0" algn="l">
                        <a:lnSpc>
                          <a:spcPct val="100000"/>
                        </a:lnSpc>
                        <a:spcBef>
                          <a:spcPts val="0"/>
                        </a:spcBef>
                        <a:spcAft>
                          <a:spcPts val="0"/>
                        </a:spcAft>
                        <a:buClr>
                          <a:srgbClr val="000000"/>
                        </a:buClr>
                        <a:buSzPts val="1300"/>
                        <a:buFont typeface="Arial"/>
                        <a:buNone/>
                      </a:pPr>
                      <a:r>
                        <a:rPr lang="en" sz="1300" u="none" cap="none" strike="noStrike">
                          <a:solidFill>
                            <a:srgbClr val="000000"/>
                          </a:solidFill>
                          <a:latin typeface="Calibri"/>
                          <a:ea typeface="Calibri"/>
                          <a:cs typeface="Calibri"/>
                          <a:sym typeface="Calibri"/>
                        </a:rPr>
                        <a:t>B. Dealing with the Great Plague in London, 1665: approaches to treatment and attempts to prevent its spread.</a:t>
                      </a:r>
                      <a:endParaRPr sz="1300" u="none" cap="none" strike="noStrike">
                        <a:latin typeface="Calibri"/>
                        <a:ea typeface="Calibri"/>
                        <a:cs typeface="Calibri"/>
                        <a:sym typeface="Calibri"/>
                      </a:endParaRPr>
                    </a:p>
                  </a:txBody>
                  <a:tcPr marT="0" marB="0"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1EFD8"/>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Calibri"/>
                        <a:ea typeface="Calibri"/>
                        <a:cs typeface="Calibri"/>
                        <a:sym typeface="Calibri"/>
                      </a:endParaRPr>
                    </a:p>
                  </a:txBody>
                  <a:tcPr marT="1650" marB="1650" marR="3325" marL="33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Calibri"/>
                        <a:ea typeface="Calibri"/>
                        <a:cs typeface="Calibri"/>
                        <a:sym typeface="Calibri"/>
                      </a:endParaRPr>
                    </a:p>
                  </a:txBody>
                  <a:tcPr marT="1650" marB="1650" marR="3325" marL="33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pic>
        <p:nvPicPr>
          <p:cNvPr id="102" name="Google Shape;102;p1"/>
          <p:cNvPicPr preferRelativeResize="0"/>
          <p:nvPr/>
        </p:nvPicPr>
        <p:blipFill rotWithShape="1">
          <a:blip r:embed="rId3">
            <a:alphaModFix/>
          </a:blip>
          <a:srcRect b="0" l="0" r="0" t="0"/>
          <a:stretch/>
        </p:blipFill>
        <p:spPr>
          <a:xfrm>
            <a:off x="6043447" y="1137050"/>
            <a:ext cx="1384226" cy="2440825"/>
          </a:xfrm>
          <a:prstGeom prst="rect">
            <a:avLst/>
          </a:prstGeom>
          <a:noFill/>
          <a:ln>
            <a:noFill/>
          </a:ln>
        </p:spPr>
      </p:pic>
      <p:pic>
        <p:nvPicPr>
          <p:cNvPr descr="Image result for renaissance medicine" id="103" name="Google Shape;103;p1"/>
          <p:cNvPicPr preferRelativeResize="0"/>
          <p:nvPr/>
        </p:nvPicPr>
        <p:blipFill rotWithShape="1">
          <a:blip r:embed="rId4">
            <a:alphaModFix/>
          </a:blip>
          <a:srcRect b="0" l="0" r="0" t="0"/>
          <a:stretch/>
        </p:blipFill>
        <p:spPr>
          <a:xfrm>
            <a:off x="260025" y="1137050"/>
            <a:ext cx="1780950" cy="24408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10"/>
          <p:cNvSpPr/>
          <p:nvPr/>
        </p:nvSpPr>
        <p:spPr>
          <a:xfrm>
            <a:off x="6891299" y="101944"/>
            <a:ext cx="556200" cy="445200"/>
          </a:xfrm>
          <a:prstGeom prst="rect">
            <a:avLst/>
          </a:prstGeom>
          <a:solidFill>
            <a:srgbClr val="FFFFFF"/>
          </a:solidFill>
          <a:ln cap="flat" cmpd="sng" w="95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Calibri"/>
                <a:ea typeface="Calibri"/>
                <a:cs typeface="Calibri"/>
                <a:sym typeface="Calibri"/>
              </a:rPr>
              <a:t>p.10</a:t>
            </a:r>
            <a:endParaRPr b="1" i="0" sz="1400" u="none" cap="none" strike="noStrike">
              <a:solidFill>
                <a:srgbClr val="000000"/>
              </a:solidFill>
              <a:latin typeface="Calibri"/>
              <a:ea typeface="Calibri"/>
              <a:cs typeface="Calibri"/>
              <a:sym typeface="Calibri"/>
            </a:endParaRPr>
          </a:p>
        </p:txBody>
      </p:sp>
      <p:sp>
        <p:nvSpPr>
          <p:cNvPr id="173" name="Google Shape;173;p10"/>
          <p:cNvSpPr txBox="1"/>
          <p:nvPr/>
        </p:nvSpPr>
        <p:spPr>
          <a:xfrm>
            <a:off x="188400" y="210100"/>
            <a:ext cx="6459900" cy="445200"/>
          </a:xfrm>
          <a:prstGeom prst="rect">
            <a:avLst/>
          </a:prstGeom>
          <a:solidFill>
            <a:srgbClr val="FFFF00"/>
          </a:solid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 sz="1600" u="none" cap="none" strike="noStrike">
                <a:solidFill>
                  <a:schemeClr val="dk1"/>
                </a:solidFill>
                <a:latin typeface="Calibri"/>
                <a:ea typeface="Calibri"/>
                <a:cs typeface="Calibri"/>
                <a:sym typeface="Calibri"/>
              </a:rPr>
              <a:t>KT 2.1 - Ideas about the cause of disease and illness in the Renaissance</a:t>
            </a:r>
            <a:endParaRPr b="0" i="0" sz="2000" u="none" cap="none" strike="noStrike">
              <a:solidFill>
                <a:srgbClr val="000000"/>
              </a:solidFill>
              <a:latin typeface="Calibri"/>
              <a:ea typeface="Calibri"/>
              <a:cs typeface="Calibri"/>
              <a:sym typeface="Calibri"/>
            </a:endParaRPr>
          </a:p>
        </p:txBody>
      </p:sp>
      <p:sp>
        <p:nvSpPr>
          <p:cNvPr id="174" name="Google Shape;174;p10"/>
          <p:cNvSpPr txBox="1"/>
          <p:nvPr/>
        </p:nvSpPr>
        <p:spPr>
          <a:xfrm>
            <a:off x="442200" y="774350"/>
            <a:ext cx="6970800" cy="97248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15000"/>
              </a:lnSpc>
              <a:spcBef>
                <a:spcPts val="160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15000"/>
              </a:lnSpc>
              <a:spcBef>
                <a:spcPts val="160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15000"/>
              </a:lnSpc>
              <a:spcBef>
                <a:spcPts val="160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15000"/>
              </a:lnSpc>
              <a:spcBef>
                <a:spcPts val="160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15000"/>
              </a:lnSpc>
              <a:spcBef>
                <a:spcPts val="160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15000"/>
              </a:lnSpc>
              <a:spcBef>
                <a:spcPts val="160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15000"/>
              </a:lnSpc>
              <a:spcBef>
                <a:spcPts val="160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15000"/>
              </a:lnSpc>
              <a:spcBef>
                <a:spcPts val="160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15000"/>
              </a:lnSpc>
              <a:spcBef>
                <a:spcPts val="160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15000"/>
              </a:lnSpc>
              <a:spcBef>
                <a:spcPts val="160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15000"/>
              </a:lnSpc>
              <a:spcBef>
                <a:spcPts val="160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15000"/>
              </a:lnSpc>
              <a:spcBef>
                <a:spcPts val="160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15000"/>
              </a:lnSpc>
              <a:spcBef>
                <a:spcPts val="160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15000"/>
              </a:lnSpc>
              <a:spcBef>
                <a:spcPts val="160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15000"/>
              </a:lnSpc>
              <a:spcBef>
                <a:spcPts val="160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15000"/>
              </a:lnSpc>
              <a:spcBef>
                <a:spcPts val="1600"/>
              </a:spcBef>
              <a:spcAft>
                <a:spcPts val="0"/>
              </a:spcAft>
              <a:buClr>
                <a:srgbClr val="000000"/>
              </a:buClr>
              <a:buSzPts val="1200"/>
              <a:buFont typeface="Arial"/>
              <a:buNone/>
            </a:pPr>
            <a:r>
              <a:rPr b="1" i="0" lang="en" sz="1200" u="sng" cap="none" strike="noStrike">
                <a:solidFill>
                  <a:srgbClr val="000000"/>
                </a:solidFill>
                <a:latin typeface="Calibri"/>
                <a:ea typeface="Calibri"/>
                <a:cs typeface="Calibri"/>
                <a:sym typeface="Calibri"/>
              </a:rPr>
              <a:t>TASK</a:t>
            </a:r>
            <a:r>
              <a:rPr b="0" i="0" lang="en" sz="1200" u="none" cap="none" strike="noStrike">
                <a:solidFill>
                  <a:srgbClr val="000000"/>
                </a:solidFill>
                <a:latin typeface="Calibri"/>
                <a:ea typeface="Calibri"/>
                <a:cs typeface="Calibri"/>
                <a:sym typeface="Calibri"/>
              </a:rPr>
              <a:t> - Rank the new ideas about disease and illness in order of importance. 1 being the most important idea. Explain why you give the most and least important below. </a:t>
            </a:r>
            <a:endParaRPr b="0" i="0" sz="1200" u="none" cap="none" strike="noStrike">
              <a:solidFill>
                <a:srgbClr val="000000"/>
              </a:solidFill>
              <a:latin typeface="Calibri"/>
              <a:ea typeface="Calibri"/>
              <a:cs typeface="Calibri"/>
              <a:sym typeface="Calibri"/>
            </a:endParaRPr>
          </a:p>
          <a:p>
            <a:pPr indent="0" lvl="0" marL="0" marR="0" rtl="0" algn="just">
              <a:lnSpc>
                <a:spcPct val="200000"/>
              </a:lnSpc>
              <a:spcBef>
                <a:spcPts val="1600"/>
              </a:spcBef>
              <a:spcAft>
                <a:spcPts val="1600"/>
              </a:spcAft>
              <a:buClr>
                <a:srgbClr val="000000"/>
              </a:buClr>
              <a:buSzPts val="1200"/>
              <a:buFont typeface="Arial"/>
              <a:buNone/>
            </a:pPr>
            <a:r>
              <a:rPr b="0" i="0" lang="en" sz="1200" u="none" cap="none" strike="noStrike">
                <a:solidFill>
                  <a:srgbClr val="000000"/>
                </a:solidFill>
                <a:latin typeface="Calibri"/>
                <a:ea typeface="Calibri"/>
                <a:cs typeface="Calibri"/>
                <a:sym typeface="Calibri"/>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b="0" i="0" sz="1200" u="none" cap="none" strike="noStrike">
              <a:solidFill>
                <a:srgbClr val="000000"/>
              </a:solidFill>
              <a:latin typeface="Calibri"/>
              <a:ea typeface="Calibri"/>
              <a:cs typeface="Calibri"/>
              <a:sym typeface="Calibri"/>
            </a:endParaRPr>
          </a:p>
        </p:txBody>
      </p:sp>
      <p:graphicFrame>
        <p:nvGraphicFramePr>
          <p:cNvPr id="175" name="Google Shape;175;p10"/>
          <p:cNvGraphicFramePr/>
          <p:nvPr/>
        </p:nvGraphicFramePr>
        <p:xfrm>
          <a:off x="591467" y="922269"/>
          <a:ext cx="3000000" cy="3000000"/>
        </p:xfrm>
        <a:graphic>
          <a:graphicData uri="http://schemas.openxmlformats.org/drawingml/2006/table">
            <a:tbl>
              <a:tblPr>
                <a:noFill/>
                <a:tableStyleId>{3FE84706-7A58-4A42-A819-6E776F15B5D3}</a:tableStyleId>
              </a:tblPr>
              <a:tblGrid>
                <a:gridCol w="4540875"/>
                <a:gridCol w="1554625"/>
                <a:gridCol w="595925"/>
              </a:tblGrid>
              <a:tr h="381000">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New ideas about disease and illness.</a:t>
                      </a:r>
                      <a:endParaRPr sz="1200" u="none" cap="none" strike="noStrike">
                        <a:latin typeface="Calibri"/>
                        <a:ea typeface="Calibri"/>
                        <a:cs typeface="Calibri"/>
                        <a:sym typeface="Calibri"/>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Influential individual.</a:t>
                      </a:r>
                      <a:endParaRPr sz="1200" u="none" cap="none" strike="noStrike">
                        <a:latin typeface="Calibri"/>
                        <a:ea typeface="Calibri"/>
                        <a:cs typeface="Calibri"/>
                        <a:sym typeface="Calibri"/>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Rank</a:t>
                      </a:r>
                      <a:endParaRPr sz="1200" u="none" cap="none" strike="noStrike">
                        <a:latin typeface="Calibri"/>
                        <a:ea typeface="Calibri"/>
                        <a:cs typeface="Calibri"/>
                        <a:sym typeface="Calibri"/>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r h="381000">
                <a:tc>
                  <a:txBody>
                    <a:bodyPr/>
                    <a:lstStyle/>
                    <a:p>
                      <a:pPr indent="0" lvl="0" marL="0" marR="0" rtl="0" algn="just">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In the 16th century, the Theory of the Four Humours was rejected by some radical physicians. Disease was seen as something separate from the body, which needed to be attacked. New chemical treatments started to appear, influenced by the increasing popularity of alchemy. </a:t>
                      </a:r>
                      <a:endParaRPr sz="1200" u="none" cap="none" strike="noStrike">
                        <a:latin typeface="Calibri"/>
                        <a:ea typeface="Calibri"/>
                        <a:cs typeface="Calibri"/>
                        <a:sym typeface="Calibri"/>
                      </a:endParaRPr>
                    </a:p>
                  </a:txBody>
                  <a:tcPr marT="91425" marB="91425" marR="91425" marL="91425" anchor="ctr">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Paracelsus, a Swiss scientist and medical professor. </a:t>
                      </a:r>
                      <a:endParaRPr sz="1200" u="none" cap="none" strike="noStrike">
                        <a:latin typeface="Calibri"/>
                        <a:ea typeface="Calibri"/>
                        <a:cs typeface="Calibri"/>
                        <a:sym typeface="Calibri"/>
                      </a:endParaRPr>
                    </a:p>
                  </a:txBody>
                  <a:tcPr marT="91425" marB="91425" marR="91425" marL="91425" anchor="ctr">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Calibri"/>
                        <a:ea typeface="Calibri"/>
                        <a:cs typeface="Calibri"/>
                        <a:sym typeface="Calibri"/>
                      </a:endParaRPr>
                    </a:p>
                  </a:txBody>
                  <a:tcPr marT="91425" marB="91425" marR="91425" marL="91425" anchor="ctr">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r h="381000">
                <a:tc>
                  <a:txBody>
                    <a:bodyPr/>
                    <a:lstStyle/>
                    <a:p>
                      <a:pPr indent="0" lvl="0" marL="0" marR="0" rtl="0" algn="just">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In 1546, a new text called </a:t>
                      </a:r>
                      <a:r>
                        <a:rPr i="1" lang="en" sz="1200" u="none" cap="none" strike="noStrike">
                          <a:latin typeface="Calibri"/>
                          <a:ea typeface="Calibri"/>
                          <a:cs typeface="Calibri"/>
                          <a:sym typeface="Calibri"/>
                        </a:rPr>
                        <a:t>On Contagion</a:t>
                      </a:r>
                      <a:r>
                        <a:rPr lang="en" sz="1200" u="none" cap="none" strike="noStrike">
                          <a:latin typeface="Calibri"/>
                          <a:ea typeface="Calibri"/>
                          <a:cs typeface="Calibri"/>
                          <a:sym typeface="Calibri"/>
                        </a:rPr>
                        <a:t> theorised that disease was caused by seeds that spread in the air. </a:t>
                      </a:r>
                      <a:endParaRPr sz="1200" u="none" cap="none" strike="noStrike">
                        <a:latin typeface="Calibri"/>
                        <a:ea typeface="Calibri"/>
                        <a:cs typeface="Calibri"/>
                        <a:sym typeface="Calibri"/>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Girolamo Fracastoro, an Italian physician. </a:t>
                      </a:r>
                      <a:endParaRPr sz="1200" u="none" cap="none" strike="noStrike">
                        <a:latin typeface="Calibri"/>
                        <a:ea typeface="Calibri"/>
                        <a:cs typeface="Calibri"/>
                        <a:sym typeface="Calibri"/>
                      </a:endParaRPr>
                    </a:p>
                  </a:txBody>
                  <a:tcPr marT="91425" marB="91425" marR="91425" marL="91425" anchor="ctr">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Calibri"/>
                        <a:ea typeface="Calibri"/>
                        <a:cs typeface="Calibri"/>
                        <a:sym typeface="Calibri"/>
                      </a:endParaRPr>
                    </a:p>
                  </a:txBody>
                  <a:tcPr marT="91425" marB="91425" marR="91425" marL="91425" anchor="ctr">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r h="381000">
                <a:tc>
                  <a:txBody>
                    <a:bodyPr/>
                    <a:lstStyle/>
                    <a:p>
                      <a:pPr indent="0" lvl="0" marL="0" marR="0" rtl="0" algn="just">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In 1628, a new theory was published in Britain, which suggested that blood circulated around the body instead of being made in the liver, as taught by Galen. </a:t>
                      </a:r>
                      <a:endParaRPr sz="1200" u="none" cap="none" strike="noStrike">
                        <a:latin typeface="Calibri"/>
                        <a:ea typeface="Calibri"/>
                        <a:cs typeface="Calibri"/>
                        <a:sym typeface="Calibri"/>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William Harvey, an English scientist. </a:t>
                      </a:r>
                      <a:endParaRPr sz="1200" u="none" cap="none" strike="noStrike">
                        <a:latin typeface="Calibri"/>
                        <a:ea typeface="Calibri"/>
                        <a:cs typeface="Calibri"/>
                        <a:sym typeface="Calibri"/>
                      </a:endParaRPr>
                    </a:p>
                  </a:txBody>
                  <a:tcPr marT="91425" marB="91425" marR="91425" marL="91425" anchor="ctr">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Calibri"/>
                        <a:ea typeface="Calibri"/>
                        <a:cs typeface="Calibri"/>
                        <a:sym typeface="Calibri"/>
                      </a:endParaRPr>
                    </a:p>
                  </a:txBody>
                  <a:tcPr marT="91425" marB="91425" marR="91425" marL="91425" anchor="ctr">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r h="381000">
                <a:tc>
                  <a:txBody>
                    <a:bodyPr/>
                    <a:lstStyle/>
                    <a:p>
                      <a:pPr indent="0" lvl="0" marL="0" marR="0" rtl="0" algn="just">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A better understanding of the digestive system developed. This meant that people gradually stopped believing disease was caused by eating the wrong things. Urine was no longer seen as an accurate way of diagnosing illness. </a:t>
                      </a:r>
                      <a:endParaRPr sz="1200" u="none" cap="none" strike="noStrike">
                        <a:latin typeface="Calibri"/>
                        <a:ea typeface="Calibri"/>
                        <a:cs typeface="Calibri"/>
                        <a:sym typeface="Calibri"/>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Jan Baptiste van Helmont, a Flemish physician. </a:t>
                      </a:r>
                      <a:endParaRPr sz="1200" u="none" cap="none" strike="noStrike">
                        <a:latin typeface="Calibri"/>
                        <a:ea typeface="Calibri"/>
                        <a:cs typeface="Calibri"/>
                        <a:sym typeface="Calibri"/>
                      </a:endParaRPr>
                    </a:p>
                  </a:txBody>
                  <a:tcPr marT="91425" marB="91425" marR="91425" marL="91425" anchor="ctr">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Calibri"/>
                        <a:ea typeface="Calibri"/>
                        <a:cs typeface="Calibri"/>
                        <a:sym typeface="Calibri"/>
                      </a:endParaRPr>
                    </a:p>
                  </a:txBody>
                  <a:tcPr marT="91425" marB="91425" marR="91425" marL="91425" anchor="ctr">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r h="381000">
                <a:tc>
                  <a:txBody>
                    <a:bodyPr/>
                    <a:lstStyle/>
                    <a:p>
                      <a:pPr indent="0" lvl="0" marL="0" marR="0" rtl="0" algn="just">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New microscopes were being developed, which allowed for a much clearer magnification. A new book, </a:t>
                      </a:r>
                      <a:r>
                        <a:rPr i="1" lang="en" sz="1200" u="none" cap="none" strike="noStrike">
                          <a:latin typeface="Calibri"/>
                          <a:ea typeface="Calibri"/>
                          <a:cs typeface="Calibri"/>
                          <a:sym typeface="Calibri"/>
                        </a:rPr>
                        <a:t>Micrographia </a:t>
                      </a:r>
                      <a:r>
                        <a:rPr lang="en" sz="1200" u="none" cap="none" strike="noStrike">
                          <a:latin typeface="Calibri"/>
                          <a:ea typeface="Calibri"/>
                          <a:cs typeface="Calibri"/>
                          <a:sym typeface="Calibri"/>
                        </a:rPr>
                        <a:t>published in 1665, showed many detail images, including a close-up drawing of a flea, copied from a magnified image. </a:t>
                      </a:r>
                      <a:endParaRPr sz="1200" u="none" cap="none" strike="noStrike">
                        <a:latin typeface="Calibri"/>
                        <a:ea typeface="Calibri"/>
                        <a:cs typeface="Calibri"/>
                        <a:sym typeface="Calibri"/>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Robert Hooke, an English scientist and head of experiments at the Royal Society. </a:t>
                      </a:r>
                      <a:endParaRPr sz="1200" u="none" cap="none" strike="noStrike">
                        <a:latin typeface="Calibri"/>
                        <a:ea typeface="Calibri"/>
                        <a:cs typeface="Calibri"/>
                        <a:sym typeface="Calibri"/>
                      </a:endParaRPr>
                    </a:p>
                  </a:txBody>
                  <a:tcPr marT="91425" marB="91425" marR="91425" marL="91425" anchor="ctr">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Calibri"/>
                        <a:ea typeface="Calibri"/>
                        <a:cs typeface="Calibri"/>
                        <a:sym typeface="Calibri"/>
                      </a:endParaRPr>
                    </a:p>
                  </a:txBody>
                  <a:tcPr marT="91425" marB="91425" marR="91425" marL="91425" anchor="ctr">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r h="381000">
                <a:tc>
                  <a:txBody>
                    <a:bodyPr/>
                    <a:lstStyle/>
                    <a:p>
                      <a:pPr indent="0" lvl="0" marL="0" marR="0" rtl="0" algn="just">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In 1678, the medical textbook </a:t>
                      </a:r>
                      <a:r>
                        <a:rPr i="1" lang="en" sz="1200" u="none" cap="none" strike="noStrike">
                          <a:latin typeface="Calibri"/>
                          <a:ea typeface="Calibri"/>
                          <a:cs typeface="Calibri"/>
                          <a:sym typeface="Calibri"/>
                        </a:rPr>
                        <a:t>Observationes Medicae </a:t>
                      </a:r>
                      <a:r>
                        <a:rPr lang="en" sz="1200" u="none" cap="none" strike="noStrike">
                          <a:latin typeface="Calibri"/>
                          <a:ea typeface="Calibri"/>
                          <a:cs typeface="Calibri"/>
                          <a:sym typeface="Calibri"/>
                        </a:rPr>
                        <a:t>was published. This theorised that illness was caused by external factors, rather than the Four Humour. </a:t>
                      </a:r>
                      <a:endParaRPr sz="1200" u="none" cap="none" strike="noStrike">
                        <a:latin typeface="Calibri"/>
                        <a:ea typeface="Calibri"/>
                        <a:cs typeface="Calibri"/>
                        <a:sym typeface="Calibri"/>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Thomas Sydenham, an English physician. </a:t>
                      </a:r>
                      <a:endParaRPr sz="1200" u="none" cap="none" strike="noStrike">
                        <a:latin typeface="Calibri"/>
                        <a:ea typeface="Calibri"/>
                        <a:cs typeface="Calibri"/>
                        <a:sym typeface="Calibri"/>
                      </a:endParaRPr>
                    </a:p>
                  </a:txBody>
                  <a:tcPr marT="91425" marB="91425" marR="91425" marL="91425" anchor="ctr">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Calibri"/>
                        <a:ea typeface="Calibri"/>
                        <a:cs typeface="Calibri"/>
                        <a:sym typeface="Calibri"/>
                      </a:endParaRPr>
                    </a:p>
                  </a:txBody>
                  <a:tcPr marT="91425" marB="91425" marR="91425" marL="91425" anchor="ctr">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r h="381000">
                <a:tc>
                  <a:txBody>
                    <a:bodyPr/>
                    <a:lstStyle/>
                    <a:p>
                      <a:pPr indent="0" lvl="0" marL="0" marR="0" rtl="0" algn="just">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By 1683, more powerful microscopes had been developed to allow for the observation of time “animalcules” or little animals in plaque scraped from between the teeth. The images were not very clear, but they were visible. This was the first recorded observation of bacteria but they did not connect germs to causing disease. </a:t>
                      </a:r>
                      <a:endParaRPr sz="1200" u="none" cap="none" strike="noStrike">
                        <a:latin typeface="Calibri"/>
                        <a:ea typeface="Calibri"/>
                        <a:cs typeface="Calibri"/>
                        <a:sym typeface="Calibri"/>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Antony van Leeuwenhoek, a Dutch scientist.</a:t>
                      </a:r>
                      <a:endParaRPr sz="1200" u="none" cap="none" strike="noStrike">
                        <a:latin typeface="Calibri"/>
                        <a:ea typeface="Calibri"/>
                        <a:cs typeface="Calibri"/>
                        <a:sym typeface="Calibri"/>
                      </a:endParaRPr>
                    </a:p>
                  </a:txBody>
                  <a:tcPr marT="91425" marB="91425" marR="91425" marL="91425" anchor="ctr">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Calibri"/>
                        <a:ea typeface="Calibri"/>
                        <a:cs typeface="Calibri"/>
                        <a:sym typeface="Calibri"/>
                      </a:endParaRPr>
                    </a:p>
                  </a:txBody>
                  <a:tcPr marT="91425" marB="91425" marR="91425" marL="91425" anchor="ctr">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bl>
          </a:graphicData>
        </a:graphic>
      </p:graphicFrame>
      <p:pic>
        <p:nvPicPr>
          <p:cNvPr id="176" name="Google Shape;176;p10"/>
          <p:cNvPicPr preferRelativeResize="0"/>
          <p:nvPr/>
        </p:nvPicPr>
        <p:blipFill rotWithShape="1">
          <a:blip r:embed="rId3">
            <a:alphaModFix/>
          </a:blip>
          <a:srcRect b="0" l="0" r="0" t="0"/>
          <a:stretch/>
        </p:blipFill>
        <p:spPr>
          <a:xfrm>
            <a:off x="6837692" y="7662844"/>
            <a:ext cx="445200" cy="445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11"/>
          <p:cNvSpPr/>
          <p:nvPr/>
        </p:nvSpPr>
        <p:spPr>
          <a:xfrm>
            <a:off x="6891299" y="101944"/>
            <a:ext cx="556200" cy="445200"/>
          </a:xfrm>
          <a:prstGeom prst="rect">
            <a:avLst/>
          </a:prstGeom>
          <a:solidFill>
            <a:srgbClr val="FFFFFF"/>
          </a:solidFill>
          <a:ln cap="flat" cmpd="sng" w="95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Calibri"/>
                <a:ea typeface="Calibri"/>
                <a:cs typeface="Calibri"/>
                <a:sym typeface="Calibri"/>
              </a:rPr>
              <a:t>p.11</a:t>
            </a:r>
            <a:endParaRPr b="1" i="0" sz="1400" u="none" cap="none" strike="noStrike">
              <a:solidFill>
                <a:srgbClr val="000000"/>
              </a:solidFill>
              <a:latin typeface="Calibri"/>
              <a:ea typeface="Calibri"/>
              <a:cs typeface="Calibri"/>
              <a:sym typeface="Calibri"/>
            </a:endParaRPr>
          </a:p>
        </p:txBody>
      </p:sp>
      <p:sp>
        <p:nvSpPr>
          <p:cNvPr id="182" name="Google Shape;182;p11"/>
          <p:cNvSpPr txBox="1"/>
          <p:nvPr/>
        </p:nvSpPr>
        <p:spPr>
          <a:xfrm>
            <a:off x="188400" y="210100"/>
            <a:ext cx="6459900" cy="445200"/>
          </a:xfrm>
          <a:prstGeom prst="rect">
            <a:avLst/>
          </a:prstGeom>
          <a:solidFill>
            <a:srgbClr val="FFFF00"/>
          </a:solid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 sz="1600" u="none" cap="none" strike="noStrike">
                <a:solidFill>
                  <a:schemeClr val="dk1"/>
                </a:solidFill>
                <a:latin typeface="Calibri"/>
                <a:ea typeface="Calibri"/>
                <a:cs typeface="Calibri"/>
                <a:sym typeface="Calibri"/>
              </a:rPr>
              <a:t>KT 2.1 - Ideas about the cause of disease and illness in the Renaissance</a:t>
            </a:r>
            <a:endParaRPr b="0" i="0" sz="2000" u="none" cap="none" strike="noStrike">
              <a:solidFill>
                <a:srgbClr val="000000"/>
              </a:solidFill>
              <a:latin typeface="Calibri"/>
              <a:ea typeface="Calibri"/>
              <a:cs typeface="Calibri"/>
              <a:sym typeface="Calibri"/>
            </a:endParaRPr>
          </a:p>
        </p:txBody>
      </p:sp>
      <p:sp>
        <p:nvSpPr>
          <p:cNvPr id="183" name="Google Shape;183;p11"/>
          <p:cNvSpPr txBox="1"/>
          <p:nvPr/>
        </p:nvSpPr>
        <p:spPr>
          <a:xfrm>
            <a:off x="296100" y="746800"/>
            <a:ext cx="7183200" cy="64020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Calibri"/>
                <a:ea typeface="Calibri"/>
                <a:cs typeface="Calibri"/>
                <a:sym typeface="Calibri"/>
              </a:rPr>
              <a:t>So, due to all these new discoveries and ideas, by c1700: </a:t>
            </a:r>
            <a:endParaRPr b="0" i="0" sz="1200" u="none" cap="none" strike="noStrike">
              <a:solidFill>
                <a:srgbClr val="000000"/>
              </a:solidFill>
              <a:latin typeface="Calibri"/>
              <a:ea typeface="Calibri"/>
              <a:cs typeface="Calibri"/>
              <a:sym typeface="Calibri"/>
            </a:endParaRPr>
          </a:p>
          <a:p>
            <a:pPr indent="-304800" lvl="0" marL="457200" marR="0" rtl="0" algn="just">
              <a:lnSpc>
                <a:spcPct val="115000"/>
              </a:lnSpc>
              <a:spcBef>
                <a:spcPts val="1600"/>
              </a:spcBef>
              <a:spcAft>
                <a:spcPts val="0"/>
              </a:spcAft>
              <a:buClr>
                <a:srgbClr val="000000"/>
              </a:buClr>
              <a:buSzPts val="1200"/>
              <a:buFont typeface="Calibri"/>
              <a:buChar char="●"/>
            </a:pPr>
            <a:r>
              <a:rPr b="0" i="0" lang="en" sz="1200" u="none" cap="none" strike="noStrike">
                <a:solidFill>
                  <a:srgbClr val="000000"/>
                </a:solidFill>
                <a:latin typeface="Calibri"/>
                <a:ea typeface="Calibri"/>
                <a:cs typeface="Calibri"/>
                <a:sym typeface="Calibri"/>
              </a:rPr>
              <a:t>The Theory of the Four Humours had been discredited - however, it was still being followed by the general population of Britain. </a:t>
            </a:r>
            <a:endParaRPr b="0" i="0" sz="1200" u="none" cap="none" strike="noStrike">
              <a:solidFill>
                <a:srgbClr val="000000"/>
              </a:solidFill>
              <a:latin typeface="Calibri"/>
              <a:ea typeface="Calibri"/>
              <a:cs typeface="Calibri"/>
              <a:sym typeface="Calibri"/>
            </a:endParaRPr>
          </a:p>
          <a:p>
            <a:pPr indent="-304800" lvl="0" marL="457200" marR="0" rtl="0" algn="just">
              <a:lnSpc>
                <a:spcPct val="115000"/>
              </a:lnSpc>
              <a:spcBef>
                <a:spcPts val="0"/>
              </a:spcBef>
              <a:spcAft>
                <a:spcPts val="0"/>
              </a:spcAft>
              <a:buClr>
                <a:srgbClr val="000000"/>
              </a:buClr>
              <a:buSzPts val="1200"/>
              <a:buFont typeface="Calibri"/>
              <a:buChar char="●"/>
            </a:pPr>
            <a:r>
              <a:rPr b="0" i="0" lang="en" sz="1200" u="none" cap="none" strike="noStrike">
                <a:solidFill>
                  <a:srgbClr val="000000"/>
                </a:solidFill>
                <a:latin typeface="Calibri"/>
                <a:ea typeface="Calibri"/>
                <a:cs typeface="Calibri"/>
                <a:sym typeface="Calibri"/>
              </a:rPr>
              <a:t>People began to explore the human body through detailed anatomy charts</a:t>
            </a:r>
            <a:endParaRPr b="0" i="0" sz="1200" u="none" cap="none" strike="noStrike">
              <a:solidFill>
                <a:srgbClr val="000000"/>
              </a:solidFill>
              <a:latin typeface="Calibri"/>
              <a:ea typeface="Calibri"/>
              <a:cs typeface="Calibri"/>
              <a:sym typeface="Calibri"/>
            </a:endParaRPr>
          </a:p>
          <a:p>
            <a:pPr indent="-304800" lvl="0" marL="457200" marR="0" rtl="0" algn="just">
              <a:lnSpc>
                <a:spcPct val="115000"/>
              </a:lnSpc>
              <a:spcBef>
                <a:spcPts val="0"/>
              </a:spcBef>
              <a:spcAft>
                <a:spcPts val="0"/>
              </a:spcAft>
              <a:buClr>
                <a:srgbClr val="000000"/>
              </a:buClr>
              <a:buSzPts val="1200"/>
              <a:buFont typeface="Calibri"/>
              <a:buChar char="●"/>
            </a:pPr>
            <a:r>
              <a:rPr b="0" i="0" lang="en" sz="1200" u="none" cap="none" strike="noStrike">
                <a:solidFill>
                  <a:srgbClr val="000000"/>
                </a:solidFill>
                <a:latin typeface="Calibri"/>
                <a:ea typeface="Calibri"/>
                <a:cs typeface="Calibri"/>
                <a:sym typeface="Calibri"/>
              </a:rPr>
              <a:t>Few new  ideas about causes of disease had been discovered </a:t>
            </a:r>
            <a:endParaRPr b="0" i="0" sz="1200" u="none" cap="none" strike="noStrike">
              <a:solidFill>
                <a:srgbClr val="000000"/>
              </a:solidFill>
              <a:latin typeface="Calibri"/>
              <a:ea typeface="Calibri"/>
              <a:cs typeface="Calibri"/>
              <a:sym typeface="Calibri"/>
            </a:endParaRPr>
          </a:p>
          <a:p>
            <a:pPr indent="0" lvl="0" marL="0" marR="0" rtl="0" algn="just">
              <a:lnSpc>
                <a:spcPct val="115000"/>
              </a:lnSpc>
              <a:spcBef>
                <a:spcPts val="1600"/>
              </a:spcBef>
              <a:spcAft>
                <a:spcPts val="0"/>
              </a:spcAft>
              <a:buClr>
                <a:srgbClr val="000000"/>
              </a:buClr>
              <a:buSzPts val="1200"/>
              <a:buFont typeface="Arial"/>
              <a:buNone/>
            </a:pPr>
            <a:r>
              <a:rPr b="0" i="0" lang="en" sz="1200" u="none" cap="none" strike="noStrike">
                <a:solidFill>
                  <a:srgbClr val="000000"/>
                </a:solidFill>
                <a:latin typeface="Calibri"/>
                <a:ea typeface="Calibri"/>
                <a:cs typeface="Calibri"/>
                <a:sym typeface="Calibri"/>
              </a:rPr>
              <a:t>Even though some of these ideas were very close to what we now know as the truth, they had very little impact at the time. This was due to several reasons. A better understanding of human anatomy (the makeup of the body) was developing all the time. However, there was no point studying correct drawings of the internal organs when it was impossible to diagnose or treat internal problems on a living patient as dissection was still forbidden in most places. </a:t>
            </a:r>
            <a:endParaRPr b="0" i="0" sz="1200" u="none" cap="none" strike="noStrike">
              <a:solidFill>
                <a:srgbClr val="000000"/>
              </a:solidFill>
              <a:latin typeface="Calibri"/>
              <a:ea typeface="Calibri"/>
              <a:cs typeface="Calibri"/>
              <a:sym typeface="Calibri"/>
            </a:endParaRPr>
          </a:p>
          <a:p>
            <a:pPr indent="0" lvl="0" marL="0" marR="0" rtl="0" algn="just">
              <a:lnSpc>
                <a:spcPct val="115000"/>
              </a:lnSpc>
              <a:spcBef>
                <a:spcPts val="1600"/>
              </a:spcBef>
              <a:spcAft>
                <a:spcPts val="0"/>
              </a:spcAft>
              <a:buClr>
                <a:srgbClr val="000000"/>
              </a:buClr>
              <a:buSzPts val="1200"/>
              <a:buFont typeface="Arial"/>
              <a:buNone/>
            </a:pPr>
            <a:r>
              <a:rPr b="0" i="0" lang="en" sz="1200" u="none" cap="none" strike="noStrike">
                <a:solidFill>
                  <a:srgbClr val="000000"/>
                </a:solidFill>
                <a:latin typeface="Calibri"/>
                <a:ea typeface="Calibri"/>
                <a:cs typeface="Calibri"/>
                <a:sym typeface="Calibri"/>
              </a:rPr>
              <a:t>Also, the lack of quality medical instruments, such as microscopes, prevented any rapid change in people’s beliefs about the causes of disease. The new theories might have been very convincing, but without scientific proof they were just that - theories. Because the general public believed in the Theory of the Four Humours, most physicians stuck to the old methods. They were in the business of healing the sick, not coming up with better methods of doing it. Even those who did look for new ideas still needed to work, and patients did not want to pay physicians to experiment on them. </a:t>
            </a:r>
            <a:endParaRPr b="0" i="0" sz="1200" u="none" cap="none" strike="noStrike">
              <a:solidFill>
                <a:srgbClr val="000000"/>
              </a:solidFill>
              <a:latin typeface="Calibri"/>
              <a:ea typeface="Calibri"/>
              <a:cs typeface="Calibri"/>
              <a:sym typeface="Calibri"/>
            </a:endParaRPr>
          </a:p>
          <a:p>
            <a:pPr indent="0" lvl="0" marL="0" marR="0" rtl="0" algn="just">
              <a:lnSpc>
                <a:spcPct val="115000"/>
              </a:lnSpc>
              <a:spcBef>
                <a:spcPts val="1600"/>
              </a:spcBef>
              <a:spcAft>
                <a:spcPts val="0"/>
              </a:spcAft>
              <a:buClr>
                <a:srgbClr val="000000"/>
              </a:buClr>
              <a:buSzPts val="1200"/>
              <a:buFont typeface="Arial"/>
              <a:buNone/>
            </a:pPr>
            <a:r>
              <a:rPr b="1" i="0" lang="en" sz="1200" u="none" cap="none" strike="noStrike">
                <a:solidFill>
                  <a:srgbClr val="000000"/>
                </a:solidFill>
                <a:latin typeface="Calibri"/>
                <a:ea typeface="Calibri"/>
                <a:cs typeface="Calibri"/>
                <a:sym typeface="Calibri"/>
              </a:rPr>
              <a:t>Changing Ideas</a:t>
            </a:r>
            <a:endParaRPr b="1" i="0" sz="1200" u="none" cap="none" strike="noStrike">
              <a:solidFill>
                <a:srgbClr val="000000"/>
              </a:solidFill>
              <a:latin typeface="Calibri"/>
              <a:ea typeface="Calibri"/>
              <a:cs typeface="Calibri"/>
              <a:sym typeface="Calibri"/>
            </a:endParaRPr>
          </a:p>
          <a:p>
            <a:pPr indent="0" lvl="0" marL="0" marR="0" rtl="0" algn="just">
              <a:lnSpc>
                <a:spcPct val="115000"/>
              </a:lnSpc>
              <a:spcBef>
                <a:spcPts val="1600"/>
              </a:spcBef>
              <a:spcAft>
                <a:spcPts val="0"/>
              </a:spcAft>
              <a:buClr>
                <a:srgbClr val="000000"/>
              </a:buClr>
              <a:buSzPts val="1200"/>
              <a:buFont typeface="Arial"/>
              <a:buNone/>
            </a:pPr>
            <a:r>
              <a:rPr b="0" i="0" lang="en" sz="1200" u="none" cap="none" strike="noStrike">
                <a:solidFill>
                  <a:srgbClr val="000000"/>
                </a:solidFill>
                <a:latin typeface="Calibri"/>
                <a:ea typeface="Calibri"/>
                <a:cs typeface="Calibri"/>
                <a:sym typeface="Calibri"/>
              </a:rPr>
              <a:t>The key point to note here is that, while the </a:t>
            </a:r>
            <a:r>
              <a:rPr b="1" i="0" lang="en" sz="1200" u="none" cap="none" strike="noStrike">
                <a:solidFill>
                  <a:srgbClr val="000000"/>
                </a:solidFill>
                <a:latin typeface="Calibri"/>
                <a:ea typeface="Calibri"/>
                <a:cs typeface="Calibri"/>
                <a:sym typeface="Calibri"/>
              </a:rPr>
              <a:t>practice</a:t>
            </a:r>
            <a:r>
              <a:rPr b="0" i="0" lang="en" sz="1200" u="none" cap="none" strike="noStrike">
                <a:solidFill>
                  <a:srgbClr val="000000"/>
                </a:solidFill>
                <a:latin typeface="Calibri"/>
                <a:ea typeface="Calibri"/>
                <a:cs typeface="Calibri"/>
                <a:sym typeface="Calibri"/>
              </a:rPr>
              <a:t> of medicine did not change much at this time, </a:t>
            </a:r>
            <a:r>
              <a:rPr b="1" i="0" lang="en" sz="1200" u="none" cap="none" strike="noStrike">
                <a:solidFill>
                  <a:srgbClr val="000000"/>
                </a:solidFill>
                <a:latin typeface="Calibri"/>
                <a:ea typeface="Calibri"/>
                <a:cs typeface="Calibri"/>
                <a:sym typeface="Calibri"/>
              </a:rPr>
              <a:t>ideas </a:t>
            </a:r>
            <a:r>
              <a:rPr b="0" i="0" lang="en" sz="1200" u="none" cap="none" strike="noStrike">
                <a:solidFill>
                  <a:srgbClr val="000000"/>
                </a:solidFill>
                <a:latin typeface="Calibri"/>
                <a:ea typeface="Calibri"/>
                <a:cs typeface="Calibri"/>
                <a:sym typeface="Calibri"/>
              </a:rPr>
              <a:t>were starting to change. Scientists like Galileo and Copernicus were challenging the authority of the Church in other areas of scientific understanding like astronomy. This encouraged medical scientists to start looking beyond the works of Galen and Hippocrates. By the end of the 17th century, doctors and scientists had lots of new ideas about the causes of illness and disease - it just wasn’t applied to everyday medical practice. </a:t>
            </a:r>
            <a:endParaRPr b="0" i="0" sz="1200" u="none" cap="none" strike="noStrike">
              <a:solidFill>
                <a:srgbClr val="000000"/>
              </a:solidFill>
              <a:latin typeface="Calibri"/>
              <a:ea typeface="Calibri"/>
              <a:cs typeface="Calibri"/>
              <a:sym typeface="Calibri"/>
            </a:endParaRPr>
          </a:p>
          <a:p>
            <a:pPr indent="0" lvl="0" marL="0" marR="0" rtl="0" algn="just">
              <a:lnSpc>
                <a:spcPct val="115000"/>
              </a:lnSpc>
              <a:spcBef>
                <a:spcPts val="1600"/>
              </a:spcBef>
              <a:spcAft>
                <a:spcPts val="1600"/>
              </a:spcAft>
              <a:buClr>
                <a:srgbClr val="000000"/>
              </a:buClr>
              <a:buSzPts val="1200"/>
              <a:buFont typeface="Arial"/>
              <a:buNone/>
            </a:pPr>
            <a:r>
              <a:rPr b="1" i="0" lang="en" sz="1200" u="sng" cap="none" strike="noStrike">
                <a:solidFill>
                  <a:srgbClr val="000000"/>
                </a:solidFill>
                <a:latin typeface="Calibri"/>
                <a:ea typeface="Calibri"/>
                <a:cs typeface="Calibri"/>
                <a:sym typeface="Calibri"/>
              </a:rPr>
              <a:t>TASK </a:t>
            </a:r>
            <a:r>
              <a:rPr b="0" i="0" lang="en" sz="1200" u="none" cap="none" strike="noStrike">
                <a:solidFill>
                  <a:srgbClr val="000000"/>
                </a:solidFill>
                <a:latin typeface="Calibri"/>
                <a:ea typeface="Calibri"/>
                <a:cs typeface="Calibri"/>
                <a:sym typeface="Calibri"/>
              </a:rPr>
              <a:t>- Look at the statements below, do they suggest: Ideas that changed a lot, ideas that changed a little or ideas that stayed the same. Colour code or form a key and colour code the statements.  </a:t>
            </a:r>
            <a:endParaRPr b="0" i="0" sz="1200" u="none" cap="none" strike="noStrike">
              <a:solidFill>
                <a:srgbClr val="000000"/>
              </a:solidFill>
              <a:latin typeface="Calibri"/>
              <a:ea typeface="Calibri"/>
              <a:cs typeface="Calibri"/>
              <a:sym typeface="Calibri"/>
            </a:endParaRPr>
          </a:p>
        </p:txBody>
      </p:sp>
      <p:pic>
        <p:nvPicPr>
          <p:cNvPr id="184" name="Google Shape;184;p11"/>
          <p:cNvPicPr preferRelativeResize="0"/>
          <p:nvPr/>
        </p:nvPicPr>
        <p:blipFill rotWithShape="1">
          <a:blip r:embed="rId3">
            <a:alphaModFix/>
          </a:blip>
          <a:srcRect b="0" l="0" r="0" t="0"/>
          <a:stretch/>
        </p:blipFill>
        <p:spPr>
          <a:xfrm>
            <a:off x="1539739" y="4746868"/>
            <a:ext cx="681475" cy="681475"/>
          </a:xfrm>
          <a:prstGeom prst="rect">
            <a:avLst/>
          </a:prstGeom>
          <a:noFill/>
          <a:ln>
            <a:noFill/>
          </a:ln>
        </p:spPr>
      </p:pic>
      <p:graphicFrame>
        <p:nvGraphicFramePr>
          <p:cNvPr id="185" name="Google Shape;185;p11"/>
          <p:cNvGraphicFramePr/>
          <p:nvPr/>
        </p:nvGraphicFramePr>
        <p:xfrm>
          <a:off x="219902" y="7364068"/>
          <a:ext cx="3000000" cy="3000000"/>
        </p:xfrm>
        <a:graphic>
          <a:graphicData uri="http://schemas.openxmlformats.org/drawingml/2006/table">
            <a:tbl>
              <a:tblPr>
                <a:noFill/>
                <a:tableStyleId>{3FE84706-7A58-4A42-A819-6E776F15B5D3}</a:tableStyleId>
              </a:tblPr>
              <a:tblGrid>
                <a:gridCol w="2394400"/>
                <a:gridCol w="2394400"/>
                <a:gridCol w="2394400"/>
              </a:tblGrid>
              <a:tr h="249950">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Comfortaa"/>
                          <a:ea typeface="Comfortaa"/>
                          <a:cs typeface="Comfortaa"/>
                          <a:sym typeface="Comfortaa"/>
                        </a:rPr>
                        <a:t>Ideas that changed a lot</a:t>
                      </a:r>
                      <a:endParaRPr sz="1200" u="none" cap="none" strike="noStrike">
                        <a:latin typeface="Comfortaa"/>
                        <a:ea typeface="Comfortaa"/>
                        <a:cs typeface="Comfortaa"/>
                        <a:sym typeface="Comfortaa"/>
                      </a:endParaRPr>
                    </a:p>
                  </a:txBody>
                  <a:tcPr marT="91425" marB="91425" marR="91425" marL="91425" anchor="ctr">
                    <a:lnL cap="flat" cmpd="sng" w="28575">
                      <a:solidFill>
                        <a:srgbClr val="000000"/>
                      </a:solidFill>
                      <a:prstDash val="dot"/>
                      <a:round/>
                      <a:headEnd len="sm" w="sm" type="none"/>
                      <a:tailEnd len="sm" w="sm" type="none"/>
                    </a:lnL>
                    <a:lnR cap="flat" cmpd="sng" w="28575">
                      <a:solidFill>
                        <a:srgbClr val="000000"/>
                      </a:solidFill>
                      <a:prstDash val="dot"/>
                      <a:round/>
                      <a:headEnd len="sm" w="sm" type="none"/>
                      <a:tailEnd len="sm" w="sm" type="none"/>
                    </a:lnR>
                    <a:lnT cap="flat" cmpd="sng" w="28575">
                      <a:solidFill>
                        <a:srgbClr val="000000"/>
                      </a:solidFill>
                      <a:prstDash val="dot"/>
                      <a:round/>
                      <a:headEnd len="sm" w="sm" type="none"/>
                      <a:tailEnd len="sm" w="sm" type="none"/>
                    </a:lnT>
                    <a:lnB cap="flat" cmpd="sng" w="28575">
                      <a:solidFill>
                        <a:srgbClr val="000000"/>
                      </a:solidFill>
                      <a:prstDash val="dot"/>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Comfortaa"/>
                          <a:ea typeface="Comfortaa"/>
                          <a:cs typeface="Comfortaa"/>
                          <a:sym typeface="Comfortaa"/>
                        </a:rPr>
                        <a:t>Ideas that changed a little </a:t>
                      </a:r>
                      <a:endParaRPr sz="1200" u="none" cap="none" strike="noStrike">
                        <a:latin typeface="Comfortaa"/>
                        <a:ea typeface="Comfortaa"/>
                        <a:cs typeface="Comfortaa"/>
                        <a:sym typeface="Comfortaa"/>
                      </a:endParaRPr>
                    </a:p>
                  </a:txBody>
                  <a:tcPr marT="91425" marB="91425" marR="91425" marL="91425" anchor="ctr">
                    <a:lnL cap="flat" cmpd="sng" w="28575">
                      <a:solidFill>
                        <a:srgbClr val="000000"/>
                      </a:solidFill>
                      <a:prstDash val="dot"/>
                      <a:round/>
                      <a:headEnd len="sm" w="sm" type="none"/>
                      <a:tailEnd len="sm" w="sm" type="none"/>
                    </a:lnL>
                    <a:lnR cap="flat" cmpd="sng" w="28575">
                      <a:solidFill>
                        <a:srgbClr val="000000"/>
                      </a:solidFill>
                      <a:prstDash val="dot"/>
                      <a:round/>
                      <a:headEnd len="sm" w="sm" type="none"/>
                      <a:tailEnd len="sm" w="sm" type="none"/>
                    </a:lnR>
                    <a:lnT cap="flat" cmpd="sng" w="28575">
                      <a:solidFill>
                        <a:srgbClr val="000000"/>
                      </a:solidFill>
                      <a:prstDash val="dot"/>
                      <a:round/>
                      <a:headEnd len="sm" w="sm" type="none"/>
                      <a:tailEnd len="sm" w="sm" type="none"/>
                    </a:lnT>
                    <a:lnB cap="flat" cmpd="sng" w="28575">
                      <a:solidFill>
                        <a:srgbClr val="000000"/>
                      </a:solidFill>
                      <a:prstDash val="dot"/>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Comfortaa"/>
                          <a:ea typeface="Comfortaa"/>
                          <a:cs typeface="Comfortaa"/>
                          <a:sym typeface="Comfortaa"/>
                        </a:rPr>
                        <a:t>Ideas that stayed the same.</a:t>
                      </a:r>
                      <a:endParaRPr sz="1200" u="none" cap="none" strike="noStrike">
                        <a:latin typeface="Comfortaa"/>
                        <a:ea typeface="Comfortaa"/>
                        <a:cs typeface="Comfortaa"/>
                        <a:sym typeface="Comfortaa"/>
                      </a:endParaRPr>
                    </a:p>
                  </a:txBody>
                  <a:tcPr marT="91425" marB="91425" marR="91425" marL="91425" anchor="ctr">
                    <a:lnL cap="flat" cmpd="sng" w="28575">
                      <a:solidFill>
                        <a:srgbClr val="000000"/>
                      </a:solidFill>
                      <a:prstDash val="dot"/>
                      <a:round/>
                      <a:headEnd len="sm" w="sm" type="none"/>
                      <a:tailEnd len="sm" w="sm" type="none"/>
                    </a:lnL>
                    <a:lnR cap="flat" cmpd="sng" w="28575">
                      <a:solidFill>
                        <a:srgbClr val="000000"/>
                      </a:solidFill>
                      <a:prstDash val="dot"/>
                      <a:round/>
                      <a:headEnd len="sm" w="sm" type="none"/>
                      <a:tailEnd len="sm" w="sm" type="none"/>
                    </a:lnR>
                    <a:lnT cap="flat" cmpd="sng" w="28575">
                      <a:solidFill>
                        <a:srgbClr val="000000"/>
                      </a:solidFill>
                      <a:prstDash val="dot"/>
                      <a:round/>
                      <a:headEnd len="sm" w="sm" type="none"/>
                      <a:tailEnd len="sm" w="sm" type="none"/>
                    </a:lnT>
                    <a:lnB cap="flat" cmpd="sng" w="28575">
                      <a:solidFill>
                        <a:srgbClr val="000000"/>
                      </a:solidFill>
                      <a:prstDash val="dot"/>
                      <a:round/>
                      <a:headEnd len="sm" w="sm" type="none"/>
                      <a:tailEnd len="sm" w="sm" type="none"/>
                    </a:lnB>
                  </a:tcPr>
                </a:tc>
              </a:tr>
            </a:tbl>
          </a:graphicData>
        </a:graphic>
      </p:graphicFrame>
      <p:graphicFrame>
        <p:nvGraphicFramePr>
          <p:cNvPr id="186" name="Google Shape;186;p11"/>
          <p:cNvGraphicFramePr/>
          <p:nvPr/>
        </p:nvGraphicFramePr>
        <p:xfrm>
          <a:off x="219902" y="7943168"/>
          <a:ext cx="3000000" cy="3000000"/>
        </p:xfrm>
        <a:graphic>
          <a:graphicData uri="http://schemas.openxmlformats.org/drawingml/2006/table">
            <a:tbl>
              <a:tblPr>
                <a:noFill/>
                <a:tableStyleId>{3FE84706-7A58-4A42-A819-6E776F15B5D3}</a:tableStyleId>
              </a:tblPr>
              <a:tblGrid>
                <a:gridCol w="2212250"/>
                <a:gridCol w="2394400"/>
                <a:gridCol w="2576550"/>
              </a:tblGrid>
              <a:tr h="1129300">
                <a:tc>
                  <a:txBody>
                    <a:bodyPr/>
                    <a:lstStyle/>
                    <a:p>
                      <a:pPr indent="0" lvl="0" marL="0" marR="0" rtl="0" algn="l">
                        <a:lnSpc>
                          <a:spcPct val="100000"/>
                        </a:lnSpc>
                        <a:spcBef>
                          <a:spcPts val="0"/>
                        </a:spcBef>
                        <a:spcAft>
                          <a:spcPts val="0"/>
                        </a:spcAft>
                        <a:buClr>
                          <a:srgbClr val="000000"/>
                        </a:buClr>
                        <a:buSzPts val="1100"/>
                        <a:buFont typeface="Arial"/>
                        <a:buNone/>
                      </a:pPr>
                      <a:r>
                        <a:rPr b="1" lang="en" sz="1100" u="none" cap="none" strike="noStrike">
                          <a:latin typeface="Calibri"/>
                          <a:ea typeface="Calibri"/>
                          <a:cs typeface="Calibri"/>
                          <a:sym typeface="Calibri"/>
                        </a:rPr>
                        <a:t>Supernatural. </a:t>
                      </a:r>
                      <a:r>
                        <a:rPr lang="en" sz="1100" u="none" cap="none" strike="noStrike">
                          <a:latin typeface="Calibri"/>
                          <a:ea typeface="Calibri"/>
                          <a:cs typeface="Calibri"/>
                          <a:sym typeface="Calibri"/>
                        </a:rPr>
                        <a:t> Although astrology was much less popular from 1500, in times of epidemics people still wore charms to ward off the disease. </a:t>
                      </a:r>
                      <a:endParaRPr sz="1100" u="none" cap="none" strike="noStrike">
                        <a:latin typeface="Calibri"/>
                        <a:ea typeface="Calibri"/>
                        <a:cs typeface="Calibri"/>
                        <a:sym typeface="Calibri"/>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b="1" lang="en" sz="1100" u="none" cap="none" strike="noStrike">
                          <a:latin typeface="Calibri"/>
                          <a:ea typeface="Calibri"/>
                          <a:cs typeface="Calibri"/>
                          <a:sym typeface="Calibri"/>
                        </a:rPr>
                        <a:t>Miasma. </a:t>
                      </a:r>
                      <a:r>
                        <a:rPr lang="en" sz="1100" u="none" cap="none" strike="noStrike">
                          <a:latin typeface="Calibri"/>
                          <a:ea typeface="Calibri"/>
                          <a:cs typeface="Calibri"/>
                          <a:sym typeface="Calibri"/>
                        </a:rPr>
                        <a:t> The idea that disease was spread by bad smells and evil fumes was constant throughout this period - and even became more widespread during epidemics. </a:t>
                      </a:r>
                      <a:endParaRPr sz="1100" u="none" cap="none" strike="noStrike">
                        <a:latin typeface="Calibri"/>
                        <a:ea typeface="Calibri"/>
                        <a:cs typeface="Calibri"/>
                        <a:sym typeface="Calibri"/>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b="1" lang="en" sz="1100" u="none" cap="none" strike="noStrike">
                          <a:latin typeface="Calibri"/>
                          <a:ea typeface="Calibri"/>
                          <a:cs typeface="Calibri"/>
                          <a:sym typeface="Calibri"/>
                        </a:rPr>
                        <a:t>The Theory of the Four Humours. </a:t>
                      </a:r>
                      <a:r>
                        <a:rPr lang="en" sz="1100" u="none" cap="none" strike="noStrike">
                          <a:latin typeface="Calibri"/>
                          <a:ea typeface="Calibri"/>
                          <a:cs typeface="Calibri"/>
                          <a:sym typeface="Calibri"/>
                        </a:rPr>
                        <a:t>Very few physicians believed this by the end of the 17th century, though it was still used when diagnosing disease, because patients understood it. </a:t>
                      </a:r>
                      <a:endParaRPr sz="1100" u="none" cap="none" strike="noStrike">
                        <a:latin typeface="Calibri"/>
                        <a:ea typeface="Calibri"/>
                        <a:cs typeface="Calibri"/>
                        <a:sym typeface="Calibri"/>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968225">
                <a:tc>
                  <a:txBody>
                    <a:bodyPr/>
                    <a:lstStyle/>
                    <a:p>
                      <a:pPr indent="0" lvl="0" marL="0" marR="0" rtl="0" algn="l">
                        <a:lnSpc>
                          <a:spcPct val="100000"/>
                        </a:lnSpc>
                        <a:spcBef>
                          <a:spcPts val="0"/>
                        </a:spcBef>
                        <a:spcAft>
                          <a:spcPts val="0"/>
                        </a:spcAft>
                        <a:buClr>
                          <a:srgbClr val="000000"/>
                        </a:buClr>
                        <a:buSzPts val="1100"/>
                        <a:buFont typeface="Arial"/>
                        <a:buNone/>
                      </a:pPr>
                      <a:r>
                        <a:rPr b="1" lang="en" sz="1100" u="none" cap="none" strike="noStrike">
                          <a:latin typeface="Calibri"/>
                          <a:ea typeface="Calibri"/>
                          <a:cs typeface="Calibri"/>
                          <a:sym typeface="Calibri"/>
                        </a:rPr>
                        <a:t>The Human Body</a:t>
                      </a:r>
                      <a:r>
                        <a:rPr lang="en" sz="1100" u="none" cap="none" strike="noStrike">
                          <a:latin typeface="Calibri"/>
                          <a:ea typeface="Calibri"/>
                          <a:cs typeface="Calibri"/>
                          <a:sym typeface="Calibri"/>
                        </a:rPr>
                        <a:t>. There was a much better understanding of anatomy. </a:t>
                      </a:r>
                      <a:endParaRPr sz="1100" u="none" cap="none" strike="noStrike">
                        <a:latin typeface="Calibri"/>
                        <a:ea typeface="Calibri"/>
                        <a:cs typeface="Calibri"/>
                        <a:sym typeface="Calibri"/>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b="1" lang="en" sz="1100" u="none" cap="none" strike="noStrike">
                          <a:latin typeface="Calibri"/>
                          <a:ea typeface="Calibri"/>
                          <a:cs typeface="Calibri"/>
                          <a:sym typeface="Calibri"/>
                        </a:rPr>
                        <a:t>Diagnosis Using Urine. </a:t>
                      </a:r>
                      <a:r>
                        <a:rPr lang="en" sz="1100" u="none" cap="none" strike="noStrike">
                          <a:latin typeface="Calibri"/>
                          <a:ea typeface="Calibri"/>
                          <a:cs typeface="Calibri"/>
                          <a:sym typeface="Calibri"/>
                        </a:rPr>
                        <a:t>Physicians now understood that urine was not directly related to a person’s health. </a:t>
                      </a:r>
                      <a:endParaRPr sz="1100" u="none" cap="none" strike="noStrike">
                        <a:latin typeface="Calibri"/>
                        <a:ea typeface="Calibri"/>
                        <a:cs typeface="Calibri"/>
                        <a:sym typeface="Calibri"/>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b="1" lang="en" sz="1100" u="none" cap="none" strike="noStrike">
                          <a:latin typeface="Calibri"/>
                          <a:ea typeface="Calibri"/>
                          <a:cs typeface="Calibri"/>
                          <a:sym typeface="Calibri"/>
                        </a:rPr>
                        <a:t>Supernatural. </a:t>
                      </a:r>
                      <a:r>
                        <a:rPr lang="en" sz="1100" u="none" cap="none" strike="noStrike">
                          <a:latin typeface="Calibri"/>
                          <a:ea typeface="Calibri"/>
                          <a:cs typeface="Calibri"/>
                          <a:sym typeface="Calibri"/>
                        </a:rPr>
                        <a:t>Although astrology, was much less popular from 1500, in times of epidemics people still wore charms to ward off the disease. </a:t>
                      </a:r>
                      <a:endParaRPr sz="1100" u="none" cap="none" strike="noStrike">
                        <a:latin typeface="Calibri"/>
                        <a:ea typeface="Calibri"/>
                        <a:cs typeface="Calibri"/>
                        <a:sym typeface="Calibri"/>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484950">
                <a:tc gridSpan="3">
                  <a:txBody>
                    <a:bodyPr/>
                    <a:lstStyle/>
                    <a:p>
                      <a:pPr indent="0" lvl="0" marL="0" marR="0" rtl="0" algn="l">
                        <a:lnSpc>
                          <a:spcPct val="100000"/>
                        </a:lnSpc>
                        <a:spcBef>
                          <a:spcPts val="0"/>
                        </a:spcBef>
                        <a:spcAft>
                          <a:spcPts val="0"/>
                        </a:spcAft>
                        <a:buClr>
                          <a:srgbClr val="000000"/>
                        </a:buClr>
                        <a:buSzPts val="1200"/>
                        <a:buFont typeface="Arial"/>
                        <a:buNone/>
                      </a:pPr>
                      <a:r>
                        <a:rPr b="1" lang="en" sz="1200" u="none" cap="none" strike="noStrike">
                          <a:latin typeface="Calibri"/>
                          <a:ea typeface="Calibri"/>
                          <a:cs typeface="Calibri"/>
                          <a:sym typeface="Calibri"/>
                        </a:rPr>
                        <a:t>The Influence of the Church. </a:t>
                      </a:r>
                      <a:r>
                        <a:rPr lang="en" sz="1200" u="none" cap="none" strike="noStrike">
                          <a:latin typeface="Calibri"/>
                          <a:ea typeface="Calibri"/>
                          <a:cs typeface="Calibri"/>
                          <a:sym typeface="Calibri"/>
                        </a:rPr>
                        <a:t> Most people now recognised that God did not send disease. However, intimes of epidemics, such as during the Great Plague, religious causes were still considered. </a:t>
                      </a:r>
                      <a:endParaRPr sz="1200" u="none" cap="none" strike="noStrike">
                        <a:latin typeface="Calibri"/>
                        <a:ea typeface="Calibri"/>
                        <a:cs typeface="Calibri"/>
                        <a:sym typeface="Calibri"/>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hMerge="1"/>
                <a:tc hMerge="1"/>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12"/>
          <p:cNvSpPr/>
          <p:nvPr/>
        </p:nvSpPr>
        <p:spPr>
          <a:xfrm>
            <a:off x="6891299" y="101944"/>
            <a:ext cx="556200" cy="445200"/>
          </a:xfrm>
          <a:prstGeom prst="rect">
            <a:avLst/>
          </a:prstGeom>
          <a:solidFill>
            <a:srgbClr val="FFFFFF"/>
          </a:solidFill>
          <a:ln cap="flat" cmpd="sng" w="95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Calibri"/>
                <a:ea typeface="Calibri"/>
                <a:cs typeface="Calibri"/>
                <a:sym typeface="Calibri"/>
              </a:rPr>
              <a:t>p.12</a:t>
            </a:r>
            <a:endParaRPr b="1" i="0" sz="1400" u="none" cap="none" strike="noStrike">
              <a:solidFill>
                <a:srgbClr val="000000"/>
              </a:solidFill>
              <a:latin typeface="Calibri"/>
              <a:ea typeface="Calibri"/>
              <a:cs typeface="Calibri"/>
              <a:sym typeface="Calibri"/>
            </a:endParaRPr>
          </a:p>
        </p:txBody>
      </p:sp>
      <p:sp>
        <p:nvSpPr>
          <p:cNvPr id="192" name="Google Shape;192;p12"/>
          <p:cNvSpPr txBox="1"/>
          <p:nvPr/>
        </p:nvSpPr>
        <p:spPr>
          <a:xfrm>
            <a:off x="188400" y="210100"/>
            <a:ext cx="6459900" cy="445200"/>
          </a:xfrm>
          <a:prstGeom prst="rect">
            <a:avLst/>
          </a:prstGeom>
          <a:solidFill>
            <a:srgbClr val="FFFF00"/>
          </a:solid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 sz="1600" u="none" cap="none" strike="noStrike">
                <a:solidFill>
                  <a:schemeClr val="dk1"/>
                </a:solidFill>
                <a:latin typeface="Calibri"/>
                <a:ea typeface="Calibri"/>
                <a:cs typeface="Calibri"/>
                <a:sym typeface="Calibri"/>
              </a:rPr>
              <a:t>KT 2.1 - Ideas about the cause of disease and illness in the Renaissance</a:t>
            </a:r>
            <a:endParaRPr b="0" i="0" sz="2000" u="none" cap="none" strike="noStrike">
              <a:solidFill>
                <a:srgbClr val="000000"/>
              </a:solidFill>
              <a:latin typeface="Calibri"/>
              <a:ea typeface="Calibri"/>
              <a:cs typeface="Calibri"/>
              <a:sym typeface="Calibri"/>
            </a:endParaRPr>
          </a:p>
        </p:txBody>
      </p:sp>
      <p:sp>
        <p:nvSpPr>
          <p:cNvPr id="193" name="Google Shape;193;p12"/>
          <p:cNvSpPr txBox="1"/>
          <p:nvPr/>
        </p:nvSpPr>
        <p:spPr>
          <a:xfrm>
            <a:off x="461525" y="771779"/>
            <a:ext cx="6910200" cy="65871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200"/>
              <a:buFont typeface="Arial"/>
              <a:buNone/>
            </a:pPr>
            <a:r>
              <a:rPr b="1" i="0" lang="en" sz="1200" u="sng" cap="none" strike="noStrike">
                <a:solidFill>
                  <a:srgbClr val="000000"/>
                </a:solidFill>
                <a:latin typeface="Calibri"/>
                <a:ea typeface="Calibri"/>
                <a:cs typeface="Calibri"/>
                <a:sym typeface="Calibri"/>
              </a:rPr>
              <a:t>Exam Question</a:t>
            </a:r>
            <a:endParaRPr b="1" i="0" sz="1200" u="sng" cap="none" strike="noStrike">
              <a:solidFill>
                <a:srgbClr val="000000"/>
              </a:solidFill>
              <a:latin typeface="Calibri"/>
              <a:ea typeface="Calibri"/>
              <a:cs typeface="Calibri"/>
              <a:sym typeface="Calibri"/>
            </a:endParaRPr>
          </a:p>
          <a:p>
            <a:pPr indent="0" lvl="0" marL="0" marR="0" rtl="0" algn="l">
              <a:lnSpc>
                <a:spcPct val="115000"/>
              </a:lnSpc>
              <a:spcBef>
                <a:spcPts val="1600"/>
              </a:spcBef>
              <a:spcAft>
                <a:spcPts val="0"/>
              </a:spcAft>
              <a:buClr>
                <a:srgbClr val="000000"/>
              </a:buClr>
              <a:buSzPts val="1200"/>
              <a:buFont typeface="Arial"/>
              <a:buNone/>
            </a:pPr>
            <a:r>
              <a:rPr b="0" i="0" lang="en" sz="1200" u="none" cap="none" strike="noStrike">
                <a:solidFill>
                  <a:srgbClr val="000000"/>
                </a:solidFill>
                <a:latin typeface="Comfortaa"/>
                <a:ea typeface="Comfortaa"/>
                <a:cs typeface="Comfortaa"/>
                <a:sym typeface="Comfortaa"/>
              </a:rPr>
              <a:t>Explain </a:t>
            </a:r>
            <a:r>
              <a:rPr b="1" i="0" lang="en" sz="1200" u="sng" cap="none" strike="noStrike">
                <a:solidFill>
                  <a:srgbClr val="000000"/>
                </a:solidFill>
                <a:latin typeface="Comfortaa"/>
                <a:ea typeface="Comfortaa"/>
                <a:cs typeface="Comfortaa"/>
                <a:sym typeface="Comfortaa"/>
              </a:rPr>
              <a:t>one </a:t>
            </a:r>
            <a:r>
              <a:rPr b="0" i="0" lang="en" sz="1200" u="none" cap="none" strike="noStrike">
                <a:solidFill>
                  <a:srgbClr val="000000"/>
                </a:solidFill>
                <a:latin typeface="Comfortaa"/>
                <a:ea typeface="Comfortaa"/>
                <a:cs typeface="Comfortaa"/>
                <a:sym typeface="Comfortaa"/>
              </a:rPr>
              <a:t> way in which ideas about the cause of disease and illness were similar in the 14th and 17th centuries </a:t>
            </a:r>
            <a:r>
              <a:rPr b="1" i="0" lang="en" sz="1200" u="none" cap="none" strike="noStrike">
                <a:solidFill>
                  <a:srgbClr val="000000"/>
                </a:solidFill>
                <a:latin typeface="Comfortaa"/>
                <a:ea typeface="Comfortaa"/>
                <a:cs typeface="Comfortaa"/>
                <a:sym typeface="Comfortaa"/>
              </a:rPr>
              <a:t>4 marks.</a:t>
            </a:r>
            <a:endParaRPr b="1" i="0" sz="1200" u="none" cap="none" strike="noStrike">
              <a:solidFill>
                <a:srgbClr val="000000"/>
              </a:solidFill>
              <a:latin typeface="Comfortaa"/>
              <a:ea typeface="Comfortaa"/>
              <a:cs typeface="Comfortaa"/>
              <a:sym typeface="Comfortaa"/>
            </a:endParaRPr>
          </a:p>
          <a:p>
            <a:pPr indent="0" lvl="0" marL="0" marR="0" rtl="0" algn="l">
              <a:lnSpc>
                <a:spcPct val="115000"/>
              </a:lnSpc>
              <a:spcBef>
                <a:spcPts val="1600"/>
              </a:spcBef>
              <a:spcAft>
                <a:spcPts val="0"/>
              </a:spcAft>
              <a:buClr>
                <a:srgbClr val="000000"/>
              </a:buClr>
              <a:buSzPts val="1200"/>
              <a:buFont typeface="Arial"/>
              <a:buNone/>
            </a:pPr>
            <a:r>
              <a:rPr b="1" i="0" lang="en" sz="1200" u="none" cap="none" strike="noStrike">
                <a:solidFill>
                  <a:srgbClr val="000000"/>
                </a:solidFill>
                <a:latin typeface="Calibri"/>
                <a:ea typeface="Calibri"/>
                <a:cs typeface="Calibri"/>
                <a:sym typeface="Calibri"/>
              </a:rPr>
              <a:t>Mark Scheme:</a:t>
            </a:r>
            <a:endParaRPr b="1" i="0" sz="1200" u="none" cap="none" strike="noStrike">
              <a:solidFill>
                <a:srgbClr val="000000"/>
              </a:solidFill>
              <a:latin typeface="Calibri"/>
              <a:ea typeface="Calibri"/>
              <a:cs typeface="Calibri"/>
              <a:sym typeface="Calibri"/>
            </a:endParaRPr>
          </a:p>
          <a:p>
            <a:pPr indent="0" lvl="0" marL="0" marR="0" rtl="0" algn="l">
              <a:lnSpc>
                <a:spcPct val="115000"/>
              </a:lnSpc>
              <a:spcBef>
                <a:spcPts val="1600"/>
              </a:spcBef>
              <a:spcAft>
                <a:spcPts val="0"/>
              </a:spcAft>
              <a:buClr>
                <a:srgbClr val="000000"/>
              </a:buClr>
              <a:buSzPts val="1200"/>
              <a:buFont typeface="Arial"/>
              <a:buNone/>
            </a:pPr>
            <a:r>
              <a:t/>
            </a:r>
            <a:endParaRPr b="1" i="0" sz="1200" u="none" cap="none" strike="noStrike">
              <a:solidFill>
                <a:srgbClr val="000000"/>
              </a:solidFill>
              <a:latin typeface="Calibri"/>
              <a:ea typeface="Calibri"/>
              <a:cs typeface="Calibri"/>
              <a:sym typeface="Calibri"/>
            </a:endParaRPr>
          </a:p>
          <a:p>
            <a:pPr indent="0" lvl="0" marL="0" marR="0" rtl="0" algn="l">
              <a:lnSpc>
                <a:spcPct val="115000"/>
              </a:lnSpc>
              <a:spcBef>
                <a:spcPts val="1600"/>
              </a:spcBef>
              <a:spcAft>
                <a:spcPts val="0"/>
              </a:spcAft>
              <a:buClr>
                <a:srgbClr val="000000"/>
              </a:buClr>
              <a:buSzPts val="1200"/>
              <a:buFont typeface="Arial"/>
              <a:buNone/>
            </a:pPr>
            <a:r>
              <a:t/>
            </a:r>
            <a:endParaRPr b="1" i="0" sz="1200" u="none" cap="none" strike="noStrike">
              <a:solidFill>
                <a:srgbClr val="000000"/>
              </a:solidFill>
              <a:latin typeface="Calibri"/>
              <a:ea typeface="Calibri"/>
              <a:cs typeface="Calibri"/>
              <a:sym typeface="Calibri"/>
            </a:endParaRPr>
          </a:p>
          <a:p>
            <a:pPr indent="0" lvl="0" marL="0" marR="0" rtl="0" algn="l">
              <a:lnSpc>
                <a:spcPct val="115000"/>
              </a:lnSpc>
              <a:spcBef>
                <a:spcPts val="1600"/>
              </a:spcBef>
              <a:spcAft>
                <a:spcPts val="0"/>
              </a:spcAft>
              <a:buClr>
                <a:srgbClr val="000000"/>
              </a:buClr>
              <a:buSzPts val="1200"/>
              <a:buFont typeface="Arial"/>
              <a:buNone/>
            </a:pPr>
            <a:r>
              <a:t/>
            </a:r>
            <a:endParaRPr b="1" i="0" sz="1200" u="none" cap="none" strike="noStrike">
              <a:solidFill>
                <a:srgbClr val="000000"/>
              </a:solidFill>
              <a:latin typeface="Calibri"/>
              <a:ea typeface="Calibri"/>
              <a:cs typeface="Calibri"/>
              <a:sym typeface="Calibri"/>
            </a:endParaRPr>
          </a:p>
          <a:p>
            <a:pPr indent="0" lvl="0" marL="0" marR="0" rtl="0" algn="l">
              <a:lnSpc>
                <a:spcPct val="115000"/>
              </a:lnSpc>
              <a:spcBef>
                <a:spcPts val="1600"/>
              </a:spcBef>
              <a:spcAft>
                <a:spcPts val="0"/>
              </a:spcAft>
              <a:buClr>
                <a:srgbClr val="000000"/>
              </a:buClr>
              <a:buSzPts val="1200"/>
              <a:buFont typeface="Arial"/>
              <a:buNone/>
            </a:pPr>
            <a:r>
              <a:t/>
            </a:r>
            <a:endParaRPr b="1" i="0" sz="1200" u="none" cap="none" strike="noStrike">
              <a:solidFill>
                <a:srgbClr val="000000"/>
              </a:solidFill>
              <a:latin typeface="Calibri"/>
              <a:ea typeface="Calibri"/>
              <a:cs typeface="Calibri"/>
              <a:sym typeface="Calibri"/>
            </a:endParaRPr>
          </a:p>
          <a:p>
            <a:pPr indent="0" lvl="0" marL="0" marR="0" rtl="0" algn="ctr">
              <a:lnSpc>
                <a:spcPct val="115000"/>
              </a:lnSpc>
              <a:spcBef>
                <a:spcPts val="1600"/>
              </a:spcBef>
              <a:spcAft>
                <a:spcPts val="0"/>
              </a:spcAft>
              <a:buClr>
                <a:srgbClr val="000000"/>
              </a:buClr>
              <a:buSzPts val="1200"/>
              <a:buFont typeface="Arial"/>
              <a:buNone/>
            </a:pPr>
            <a:r>
              <a:rPr b="1" i="0" lang="en" sz="1200" u="none" cap="none" strike="noStrike">
                <a:solidFill>
                  <a:srgbClr val="000000"/>
                </a:solidFill>
                <a:latin typeface="Calibri"/>
                <a:ea typeface="Calibri"/>
                <a:cs typeface="Calibri"/>
                <a:sym typeface="Calibri"/>
              </a:rPr>
              <a:t>Top Tips</a:t>
            </a:r>
            <a:endParaRPr b="1" i="0" sz="1200" u="none" cap="none" strike="noStrike">
              <a:solidFill>
                <a:srgbClr val="000000"/>
              </a:solidFill>
              <a:latin typeface="Calibri"/>
              <a:ea typeface="Calibri"/>
              <a:cs typeface="Calibri"/>
              <a:sym typeface="Calibri"/>
            </a:endParaRPr>
          </a:p>
          <a:p>
            <a:pPr indent="0" lvl="0" marL="0" marR="0" rtl="0" algn="l">
              <a:lnSpc>
                <a:spcPct val="115000"/>
              </a:lnSpc>
              <a:spcBef>
                <a:spcPts val="1600"/>
              </a:spcBef>
              <a:spcAft>
                <a:spcPts val="0"/>
              </a:spcAft>
              <a:buClr>
                <a:srgbClr val="000000"/>
              </a:buClr>
              <a:buSzPts val="1200"/>
              <a:buFont typeface="Arial"/>
              <a:buNone/>
            </a:pPr>
            <a:r>
              <a:rPr b="1" i="0" lang="en" sz="1200" u="none" cap="none" strike="noStrike">
                <a:solidFill>
                  <a:srgbClr val="000000"/>
                </a:solidFill>
                <a:latin typeface="Calibri"/>
                <a:ea typeface="Calibri"/>
                <a:cs typeface="Calibri"/>
                <a:sym typeface="Calibri"/>
              </a:rPr>
              <a:t>Q3: 4 mark question – Difference/Similarity over two time periods</a:t>
            </a:r>
            <a:endParaRPr b="1" i="0" sz="1200" u="none" cap="none" strike="noStrike">
              <a:solidFill>
                <a:srgbClr val="000000"/>
              </a:solidFill>
              <a:latin typeface="Calibri"/>
              <a:ea typeface="Calibri"/>
              <a:cs typeface="Calibri"/>
              <a:sym typeface="Calibri"/>
            </a:endParaRPr>
          </a:p>
          <a:p>
            <a:pPr indent="0" lvl="0" marL="0" marR="0" rtl="0" algn="just">
              <a:lnSpc>
                <a:spcPct val="115000"/>
              </a:lnSpc>
              <a:spcBef>
                <a:spcPts val="1600"/>
              </a:spcBef>
              <a:spcAft>
                <a:spcPts val="0"/>
              </a:spcAft>
              <a:buClr>
                <a:srgbClr val="000000"/>
              </a:buClr>
              <a:buSzPts val="1200"/>
              <a:buFont typeface="Arial"/>
              <a:buNone/>
            </a:pPr>
            <a:r>
              <a:rPr b="0" i="0" lang="en" sz="1200" u="none" cap="none" strike="noStrike">
                <a:solidFill>
                  <a:srgbClr val="000000"/>
                </a:solidFill>
                <a:latin typeface="Calibri"/>
                <a:ea typeface="Calibri"/>
                <a:cs typeface="Calibri"/>
                <a:sym typeface="Calibri"/>
              </a:rPr>
              <a:t>A brief but knowledge rich answer is required. For each time period give specific examples. Make sure you compare both periods explicitly. For example, ‘XXX was similar, because in the Middle Ages…and similarly in the 16th century…’.</a:t>
            </a:r>
            <a:endParaRPr b="0" i="0" sz="1200" u="none" cap="none" strike="noStrike">
              <a:solidFill>
                <a:srgbClr val="000000"/>
              </a:solidFill>
              <a:latin typeface="Calibri"/>
              <a:ea typeface="Calibri"/>
              <a:cs typeface="Calibri"/>
              <a:sym typeface="Calibri"/>
            </a:endParaRPr>
          </a:p>
          <a:p>
            <a:pPr indent="0" lvl="0" marL="0" marR="0" rtl="0" algn="just">
              <a:lnSpc>
                <a:spcPct val="115000"/>
              </a:lnSpc>
              <a:spcBef>
                <a:spcPts val="1600"/>
              </a:spcBef>
              <a:spcAft>
                <a:spcPts val="0"/>
              </a:spcAft>
              <a:buClr>
                <a:srgbClr val="000000"/>
              </a:buClr>
              <a:buSzPts val="1200"/>
              <a:buFont typeface="Arial"/>
              <a:buNone/>
            </a:pPr>
            <a:r>
              <a:rPr b="0" i="0" lang="en" sz="1200" u="none" cap="none" strike="noStrike">
                <a:solidFill>
                  <a:srgbClr val="000000"/>
                </a:solidFill>
                <a:latin typeface="Calibri"/>
                <a:ea typeface="Calibri"/>
                <a:cs typeface="Calibri"/>
                <a:sym typeface="Calibri"/>
              </a:rPr>
              <a:t>You need to make sure you specifically explain what the difference is and to be specific with the historical detail. </a:t>
            </a:r>
            <a:endParaRPr b="0" i="0" sz="1200" u="none" cap="none" strike="noStrike">
              <a:solidFill>
                <a:srgbClr val="000000"/>
              </a:solidFill>
              <a:latin typeface="Calibri"/>
              <a:ea typeface="Calibri"/>
              <a:cs typeface="Calibri"/>
              <a:sym typeface="Calibri"/>
            </a:endParaRPr>
          </a:p>
          <a:p>
            <a:pPr indent="0" lvl="0" marL="0" marR="0" rtl="0" algn="just">
              <a:lnSpc>
                <a:spcPct val="115000"/>
              </a:lnSpc>
              <a:spcBef>
                <a:spcPts val="1600"/>
              </a:spcBef>
              <a:spcAft>
                <a:spcPts val="0"/>
              </a:spcAft>
              <a:buClr>
                <a:srgbClr val="000000"/>
              </a:buClr>
              <a:buSzPts val="1200"/>
              <a:buFont typeface="Arial"/>
              <a:buNone/>
            </a:pPr>
            <a:r>
              <a:rPr b="0" i="0" lang="en" sz="1200" u="none" cap="none" strike="noStrike">
                <a:solidFill>
                  <a:srgbClr val="000000"/>
                </a:solidFill>
                <a:latin typeface="Calibri"/>
                <a:ea typeface="Calibri"/>
                <a:cs typeface="Calibri"/>
                <a:sym typeface="Calibri"/>
              </a:rPr>
              <a:t>This answer should not be very long, but it does need to have specific information for each time period. Try to make a general point that covers both time periods - for example. the idea of miasmata - and then give a specific example for each time period. </a:t>
            </a:r>
            <a:endParaRPr b="0" i="0" sz="1200" u="none" cap="none" strike="noStrike">
              <a:solidFill>
                <a:srgbClr val="000000"/>
              </a:solidFill>
              <a:latin typeface="Calibri"/>
              <a:ea typeface="Calibri"/>
              <a:cs typeface="Calibri"/>
              <a:sym typeface="Calibri"/>
            </a:endParaRPr>
          </a:p>
          <a:p>
            <a:pPr indent="0" lvl="0" marL="0" marR="0" rtl="0" algn="just">
              <a:lnSpc>
                <a:spcPct val="115000"/>
              </a:lnSpc>
              <a:spcBef>
                <a:spcPts val="1600"/>
              </a:spcBef>
              <a:spcAft>
                <a:spcPts val="0"/>
              </a:spcAft>
              <a:buClr>
                <a:srgbClr val="000000"/>
              </a:buClr>
              <a:buSzPts val="1200"/>
              <a:buFont typeface="Arial"/>
              <a:buNone/>
            </a:pPr>
            <a:r>
              <a:rPr b="1" i="0" lang="en" sz="1200" u="sng" cap="none" strike="noStrike">
                <a:solidFill>
                  <a:srgbClr val="000000"/>
                </a:solidFill>
                <a:latin typeface="Calibri"/>
                <a:ea typeface="Calibri"/>
                <a:cs typeface="Calibri"/>
                <a:sym typeface="Calibri"/>
              </a:rPr>
              <a:t>TASK </a:t>
            </a:r>
            <a:r>
              <a:rPr b="0" i="0" lang="en" sz="1200" u="none" cap="none" strike="noStrike">
                <a:solidFill>
                  <a:srgbClr val="000000"/>
                </a:solidFill>
                <a:latin typeface="Calibri"/>
                <a:ea typeface="Calibri"/>
                <a:cs typeface="Calibri"/>
                <a:sym typeface="Calibri"/>
              </a:rPr>
              <a:t>- Copy out the question into your orange book and answer it. </a:t>
            </a:r>
            <a:endParaRPr b="0" i="0" sz="1200" u="none" cap="none" strike="noStrike">
              <a:solidFill>
                <a:srgbClr val="000000"/>
              </a:solidFill>
              <a:latin typeface="Calibri"/>
              <a:ea typeface="Calibri"/>
              <a:cs typeface="Calibri"/>
              <a:sym typeface="Calibri"/>
            </a:endParaRPr>
          </a:p>
          <a:p>
            <a:pPr indent="0" lvl="0" marL="0" marR="0" rtl="0" algn="just">
              <a:lnSpc>
                <a:spcPct val="115000"/>
              </a:lnSpc>
              <a:spcBef>
                <a:spcPts val="160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15000"/>
              </a:lnSpc>
              <a:spcBef>
                <a:spcPts val="1600"/>
              </a:spcBef>
              <a:spcAft>
                <a:spcPts val="0"/>
              </a:spcAft>
              <a:buClr>
                <a:srgbClr val="000000"/>
              </a:buClr>
              <a:buSzPts val="1200"/>
              <a:buFont typeface="Arial"/>
              <a:buNone/>
            </a:pPr>
            <a:r>
              <a:t/>
            </a:r>
            <a:endParaRPr b="1" i="0" sz="1200" u="none" cap="none" strike="noStrike">
              <a:solidFill>
                <a:srgbClr val="000000"/>
              </a:solidFill>
              <a:latin typeface="Calibri"/>
              <a:ea typeface="Calibri"/>
              <a:cs typeface="Calibri"/>
              <a:sym typeface="Calibri"/>
            </a:endParaRPr>
          </a:p>
          <a:p>
            <a:pPr indent="0" lvl="0" marL="0" marR="0" rtl="0" algn="l">
              <a:lnSpc>
                <a:spcPct val="115000"/>
              </a:lnSpc>
              <a:spcBef>
                <a:spcPts val="1600"/>
              </a:spcBef>
              <a:spcAft>
                <a:spcPts val="160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p:txBody>
      </p:sp>
      <p:graphicFrame>
        <p:nvGraphicFramePr>
          <p:cNvPr id="194" name="Google Shape;194;p12"/>
          <p:cNvGraphicFramePr/>
          <p:nvPr/>
        </p:nvGraphicFramePr>
        <p:xfrm>
          <a:off x="1089125" y="2323379"/>
          <a:ext cx="3000000" cy="3000000"/>
        </p:xfrm>
        <a:graphic>
          <a:graphicData uri="http://schemas.openxmlformats.org/drawingml/2006/table">
            <a:tbl>
              <a:tblPr>
                <a:noFill/>
                <a:tableStyleId>{3FE84706-7A58-4A42-A819-6E776F15B5D3}</a:tableStyleId>
              </a:tblPr>
              <a:tblGrid>
                <a:gridCol w="919850"/>
                <a:gridCol w="4735150"/>
              </a:tblGrid>
              <a:tr h="381000">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Level 1 (1-2)</a:t>
                      </a:r>
                      <a:endParaRPr sz="1200" u="none" cap="none" strike="noStrike">
                        <a:latin typeface="Calibri"/>
                        <a:ea typeface="Calibri"/>
                        <a:cs typeface="Calibri"/>
                        <a:sym typeface="Calibri"/>
                      </a:endParaRPr>
                    </a:p>
                  </a:txBody>
                  <a:tcPr marT="91425" marB="91425" marR="91425" marL="91425"/>
                </a:tc>
                <a:tc>
                  <a:txBody>
                    <a:bodyPr/>
                    <a:lstStyle/>
                    <a:p>
                      <a:pPr indent="-304800" lvl="0" marL="457200" marR="0" rtl="0" algn="l">
                        <a:lnSpc>
                          <a:spcPct val="100000"/>
                        </a:lnSpc>
                        <a:spcBef>
                          <a:spcPts val="0"/>
                        </a:spcBef>
                        <a:spcAft>
                          <a:spcPts val="0"/>
                        </a:spcAft>
                        <a:buClr>
                          <a:srgbClr val="000000"/>
                        </a:buClr>
                        <a:buSzPts val="1200"/>
                        <a:buFont typeface="Calibri"/>
                        <a:buChar char="●"/>
                      </a:pPr>
                      <a:r>
                        <a:rPr lang="en" sz="1200" u="none" cap="none" strike="noStrike">
                          <a:latin typeface="Calibri"/>
                          <a:ea typeface="Calibri"/>
                          <a:cs typeface="Calibri"/>
                          <a:sym typeface="Calibri"/>
                        </a:rPr>
                        <a:t>Simple/generalised comment about similarity/difference.</a:t>
                      </a:r>
                      <a:endParaRPr sz="1200" u="none" cap="none" strike="noStrike">
                        <a:latin typeface="Calibri"/>
                        <a:ea typeface="Calibri"/>
                        <a:cs typeface="Calibri"/>
                        <a:sym typeface="Calibri"/>
                      </a:endParaRPr>
                    </a:p>
                    <a:p>
                      <a:pPr indent="-304800" lvl="0" marL="457200" marR="0" rtl="0" algn="l">
                        <a:lnSpc>
                          <a:spcPct val="100000"/>
                        </a:lnSpc>
                        <a:spcBef>
                          <a:spcPts val="0"/>
                        </a:spcBef>
                        <a:spcAft>
                          <a:spcPts val="0"/>
                        </a:spcAft>
                        <a:buClr>
                          <a:srgbClr val="000000"/>
                        </a:buClr>
                        <a:buSzPts val="1200"/>
                        <a:buFont typeface="Calibri"/>
                        <a:buChar char="●"/>
                      </a:pPr>
                      <a:r>
                        <a:rPr lang="en" sz="1200" u="none" cap="none" strike="noStrike">
                          <a:latin typeface="Calibri"/>
                          <a:ea typeface="Calibri"/>
                          <a:cs typeface="Calibri"/>
                          <a:sym typeface="Calibri"/>
                        </a:rPr>
                        <a:t>Generalised information. Limited knowledge and understanding of periods. </a:t>
                      </a:r>
                      <a:endParaRPr sz="1200" u="none" cap="none" strike="noStrike">
                        <a:latin typeface="Calibri"/>
                        <a:ea typeface="Calibri"/>
                        <a:cs typeface="Calibri"/>
                        <a:sym typeface="Calibri"/>
                      </a:endParaRPr>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Level 2 (3-4)</a:t>
                      </a:r>
                      <a:endParaRPr sz="1200" u="none" cap="none" strike="noStrike">
                        <a:latin typeface="Calibri"/>
                        <a:ea typeface="Calibri"/>
                        <a:cs typeface="Calibri"/>
                        <a:sym typeface="Calibri"/>
                      </a:endParaRPr>
                    </a:p>
                  </a:txBody>
                  <a:tcPr marT="91425" marB="91425" marR="91425" marL="91425"/>
                </a:tc>
                <a:tc>
                  <a:txBody>
                    <a:bodyPr/>
                    <a:lstStyle/>
                    <a:p>
                      <a:pPr indent="-304800" lvl="0" marL="457200" marR="0" rtl="0" algn="l">
                        <a:lnSpc>
                          <a:spcPct val="100000"/>
                        </a:lnSpc>
                        <a:spcBef>
                          <a:spcPts val="0"/>
                        </a:spcBef>
                        <a:spcAft>
                          <a:spcPts val="0"/>
                        </a:spcAft>
                        <a:buClr>
                          <a:srgbClr val="000000"/>
                        </a:buClr>
                        <a:buSzPts val="1200"/>
                        <a:buFont typeface="Calibri"/>
                        <a:buChar char="●"/>
                      </a:pPr>
                      <a:r>
                        <a:rPr lang="en" sz="1200" u="none" cap="none" strike="noStrike">
                          <a:latin typeface="Calibri"/>
                          <a:ea typeface="Calibri"/>
                          <a:cs typeface="Calibri"/>
                          <a:sym typeface="Calibri"/>
                        </a:rPr>
                        <a:t>Features of period analysed to explain similarity/difference. </a:t>
                      </a:r>
                      <a:endParaRPr sz="1200" u="none" cap="none" strike="noStrike">
                        <a:latin typeface="Calibri"/>
                        <a:ea typeface="Calibri"/>
                        <a:cs typeface="Calibri"/>
                        <a:sym typeface="Calibri"/>
                      </a:endParaRPr>
                    </a:p>
                    <a:p>
                      <a:pPr indent="-304800" lvl="0" marL="457200" marR="0" rtl="0" algn="l">
                        <a:lnSpc>
                          <a:spcPct val="100000"/>
                        </a:lnSpc>
                        <a:spcBef>
                          <a:spcPts val="0"/>
                        </a:spcBef>
                        <a:spcAft>
                          <a:spcPts val="0"/>
                        </a:spcAft>
                        <a:buClr>
                          <a:srgbClr val="000000"/>
                        </a:buClr>
                        <a:buSzPts val="1200"/>
                        <a:buFont typeface="Calibri"/>
                        <a:buChar char="●"/>
                      </a:pPr>
                      <a:r>
                        <a:rPr lang="en" sz="1200" u="none" cap="none" strike="noStrike">
                          <a:latin typeface="Calibri"/>
                          <a:ea typeface="Calibri"/>
                          <a:cs typeface="Calibri"/>
                          <a:sym typeface="Calibri"/>
                        </a:rPr>
                        <a:t>Specific information added to support comparison. Good knowledge and understanding of periods. </a:t>
                      </a:r>
                      <a:endParaRPr sz="1200" u="none" cap="none" strike="noStrike">
                        <a:latin typeface="Calibri"/>
                        <a:ea typeface="Calibri"/>
                        <a:cs typeface="Calibri"/>
                        <a:sym typeface="Calibri"/>
                      </a:endParaRPr>
                    </a:p>
                  </a:txBody>
                  <a:tcPr marT="91425" marB="91425" marR="91425" marL="91425"/>
                </a:tc>
              </a:tr>
            </a:tbl>
          </a:graphicData>
        </a:graphic>
      </p:graphicFrame>
      <p:pic>
        <p:nvPicPr>
          <p:cNvPr id="195" name="Google Shape;195;p12"/>
          <p:cNvPicPr preferRelativeResize="0"/>
          <p:nvPr/>
        </p:nvPicPr>
        <p:blipFill rotWithShape="1">
          <a:blip r:embed="rId3">
            <a:alphaModFix/>
          </a:blip>
          <a:srcRect b="0" l="0" r="0" t="0"/>
          <a:stretch/>
        </p:blipFill>
        <p:spPr>
          <a:xfrm>
            <a:off x="4575248" y="3876855"/>
            <a:ext cx="605275" cy="605275"/>
          </a:xfrm>
          <a:prstGeom prst="rect">
            <a:avLst/>
          </a:prstGeom>
          <a:noFill/>
          <a:ln>
            <a:noFill/>
          </a:ln>
        </p:spPr>
      </p:pic>
      <p:pic>
        <p:nvPicPr>
          <p:cNvPr id="196" name="Google Shape;196;p12"/>
          <p:cNvPicPr preferRelativeResize="0"/>
          <p:nvPr/>
        </p:nvPicPr>
        <p:blipFill rotWithShape="1">
          <a:blip r:embed="rId4">
            <a:alphaModFix/>
          </a:blip>
          <a:srcRect b="0" l="0" r="0" t="0"/>
          <a:stretch/>
        </p:blipFill>
        <p:spPr>
          <a:xfrm>
            <a:off x="2561623" y="3876855"/>
            <a:ext cx="605275" cy="605275"/>
          </a:xfrm>
          <a:prstGeom prst="rect">
            <a:avLst/>
          </a:prstGeom>
          <a:noFill/>
          <a:ln>
            <a:noFill/>
          </a:ln>
        </p:spPr>
      </p:pic>
      <p:pic>
        <p:nvPicPr>
          <p:cNvPr id="197" name="Google Shape;197;p12"/>
          <p:cNvPicPr preferRelativeResize="0"/>
          <p:nvPr/>
        </p:nvPicPr>
        <p:blipFill rotWithShape="1">
          <a:blip r:embed="rId5">
            <a:alphaModFix/>
          </a:blip>
          <a:srcRect b="0" l="0" r="0" t="0"/>
          <a:stretch/>
        </p:blipFill>
        <p:spPr>
          <a:xfrm>
            <a:off x="461525" y="7558700"/>
            <a:ext cx="3654974" cy="3060125"/>
          </a:xfrm>
          <a:prstGeom prst="rect">
            <a:avLst/>
          </a:prstGeom>
          <a:noFill/>
          <a:ln cap="flat" cmpd="sng" w="9525">
            <a:solidFill>
              <a:schemeClr val="dk2"/>
            </a:solidFill>
            <a:prstDash val="dash"/>
            <a:round/>
            <a:headEnd len="sm" w="sm" type="none"/>
            <a:tailEnd len="sm" w="sm" type="none"/>
          </a:ln>
        </p:spPr>
      </p:pic>
      <p:sp>
        <p:nvSpPr>
          <p:cNvPr id="198" name="Google Shape;198;p12"/>
          <p:cNvSpPr/>
          <p:nvPr/>
        </p:nvSpPr>
        <p:spPr>
          <a:xfrm>
            <a:off x="4575250" y="8560875"/>
            <a:ext cx="2665500" cy="1238700"/>
          </a:xfrm>
          <a:prstGeom prst="roundRect">
            <a:avLst>
              <a:gd fmla="val 16667" name="adj"/>
            </a:avLst>
          </a:prstGeom>
          <a:solidFill>
            <a:srgbClr val="FFFFFF"/>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1" lang="en" sz="1100" u="none" cap="none" strike="noStrike">
                <a:solidFill>
                  <a:srgbClr val="000000"/>
                </a:solidFill>
                <a:latin typeface="Arial"/>
                <a:ea typeface="Arial"/>
                <a:cs typeface="Arial"/>
                <a:sym typeface="Arial"/>
              </a:rPr>
              <a:t>Student example from 2019 Medicine exam showing 4/4 marks on similarity question across two time periods. </a:t>
            </a:r>
            <a:endParaRPr b="0" i="1" sz="11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13"/>
          <p:cNvSpPr/>
          <p:nvPr/>
        </p:nvSpPr>
        <p:spPr>
          <a:xfrm>
            <a:off x="6891299" y="86493"/>
            <a:ext cx="556200" cy="445200"/>
          </a:xfrm>
          <a:prstGeom prst="rect">
            <a:avLst/>
          </a:prstGeom>
          <a:solidFill>
            <a:srgbClr val="FFFFFF"/>
          </a:solidFill>
          <a:ln cap="flat" cmpd="sng" w="95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Calibri"/>
                <a:ea typeface="Calibri"/>
                <a:cs typeface="Calibri"/>
                <a:sym typeface="Calibri"/>
              </a:rPr>
              <a:t>p.13</a:t>
            </a:r>
            <a:endParaRPr b="1" i="0" sz="1400" u="none" cap="none" strike="noStrike">
              <a:solidFill>
                <a:srgbClr val="000000"/>
              </a:solidFill>
              <a:latin typeface="Calibri"/>
              <a:ea typeface="Calibri"/>
              <a:cs typeface="Calibri"/>
              <a:sym typeface="Calibri"/>
            </a:endParaRPr>
          </a:p>
        </p:txBody>
      </p:sp>
      <p:sp>
        <p:nvSpPr>
          <p:cNvPr id="204" name="Google Shape;204;p13"/>
          <p:cNvSpPr txBox="1"/>
          <p:nvPr/>
        </p:nvSpPr>
        <p:spPr>
          <a:xfrm>
            <a:off x="188400" y="210100"/>
            <a:ext cx="6459900" cy="445200"/>
          </a:xfrm>
          <a:prstGeom prst="rect">
            <a:avLst/>
          </a:prstGeom>
          <a:solidFill>
            <a:srgbClr val="FFFF00"/>
          </a:solid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 sz="1600" u="none" cap="none" strike="noStrike">
                <a:solidFill>
                  <a:schemeClr val="dk1"/>
                </a:solidFill>
                <a:latin typeface="Calibri"/>
                <a:ea typeface="Calibri"/>
                <a:cs typeface="Calibri"/>
                <a:sym typeface="Calibri"/>
              </a:rPr>
              <a:t>KT 2.1 - Ideas about the cause of disease and illness in the Renaissance</a:t>
            </a:r>
            <a:endParaRPr b="0" i="0" sz="2000" u="none" cap="none" strike="noStrike">
              <a:solidFill>
                <a:srgbClr val="000000"/>
              </a:solidFill>
              <a:latin typeface="Calibri"/>
              <a:ea typeface="Calibri"/>
              <a:cs typeface="Calibri"/>
              <a:sym typeface="Calibri"/>
            </a:endParaRPr>
          </a:p>
        </p:txBody>
      </p:sp>
      <p:sp>
        <p:nvSpPr>
          <p:cNvPr id="205" name="Google Shape;205;p13"/>
          <p:cNvSpPr txBox="1"/>
          <p:nvPr/>
        </p:nvSpPr>
        <p:spPr>
          <a:xfrm>
            <a:off x="249937" y="753931"/>
            <a:ext cx="7183200" cy="90624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b="1" i="0" lang="en" sz="1200" u="none" cap="none" strike="noStrike">
                <a:solidFill>
                  <a:srgbClr val="000000"/>
                </a:solidFill>
                <a:latin typeface="Calibri"/>
                <a:ea typeface="Calibri"/>
                <a:cs typeface="Calibri"/>
                <a:sym typeface="Calibri"/>
              </a:rPr>
              <a:t>A scientific approach to diagnosis</a:t>
            </a:r>
            <a:endParaRPr b="1" i="0" sz="1200" u="none" cap="none" strike="noStrike">
              <a:solidFill>
                <a:srgbClr val="000000"/>
              </a:solidFill>
              <a:latin typeface="Calibri"/>
              <a:ea typeface="Calibri"/>
              <a:cs typeface="Calibri"/>
              <a:sym typeface="Calibri"/>
            </a:endParaRPr>
          </a:p>
          <a:p>
            <a:pPr indent="0" lvl="0" marL="0" marR="0" rtl="0" algn="just">
              <a:lnSpc>
                <a:spcPct val="115000"/>
              </a:lnSpc>
              <a:spcBef>
                <a:spcPts val="1600"/>
              </a:spcBef>
              <a:spcAft>
                <a:spcPts val="0"/>
              </a:spcAft>
              <a:buClr>
                <a:srgbClr val="000000"/>
              </a:buClr>
              <a:buSzPts val="1200"/>
              <a:buFont typeface="Arial"/>
              <a:buNone/>
            </a:pPr>
            <a:r>
              <a:rPr b="0" i="0" lang="en" sz="1200" u="none" cap="none" strike="noStrike">
                <a:solidFill>
                  <a:srgbClr val="000000"/>
                </a:solidFill>
                <a:latin typeface="Calibri"/>
                <a:ea typeface="Calibri"/>
                <a:cs typeface="Calibri"/>
                <a:sym typeface="Calibri"/>
              </a:rPr>
              <a:t>One of the key changes during the Renaissance was the rise of </a:t>
            </a:r>
            <a:r>
              <a:rPr b="1" i="0" lang="en" sz="1200" u="none" cap="none" strike="noStrike">
                <a:solidFill>
                  <a:srgbClr val="000000"/>
                </a:solidFill>
                <a:latin typeface="Calibri"/>
                <a:ea typeface="Calibri"/>
                <a:cs typeface="Calibri"/>
                <a:sym typeface="Calibri"/>
              </a:rPr>
              <a:t>Humanism. </a:t>
            </a:r>
            <a:r>
              <a:rPr b="0" i="0" lang="en" sz="1200" u="none" cap="none" strike="noStrike">
                <a:solidFill>
                  <a:srgbClr val="000000"/>
                </a:solidFill>
                <a:latin typeface="Calibri"/>
                <a:ea typeface="Calibri"/>
                <a:cs typeface="Calibri"/>
                <a:sym typeface="Calibri"/>
              </a:rPr>
              <a:t> Humanism was characterised by a love learning, a new interest in classical scholars and the belief that human beings could make up their own minds when it came to discovering the truth of the world around them. </a:t>
            </a:r>
            <a:endParaRPr b="0" i="0" sz="1200" u="none" cap="none" strike="noStrike">
              <a:solidFill>
                <a:srgbClr val="000000"/>
              </a:solidFill>
              <a:latin typeface="Calibri"/>
              <a:ea typeface="Calibri"/>
              <a:cs typeface="Calibri"/>
              <a:sym typeface="Calibri"/>
            </a:endParaRPr>
          </a:p>
          <a:p>
            <a:pPr indent="0" lvl="0" marL="0" marR="0" rtl="0" algn="just">
              <a:lnSpc>
                <a:spcPct val="115000"/>
              </a:lnSpc>
              <a:spcBef>
                <a:spcPts val="1600"/>
              </a:spcBef>
              <a:spcAft>
                <a:spcPts val="0"/>
              </a:spcAft>
              <a:buClr>
                <a:srgbClr val="000000"/>
              </a:buClr>
              <a:buSzPts val="1200"/>
              <a:buFont typeface="Arial"/>
              <a:buNone/>
            </a:pPr>
            <a:r>
              <a:rPr b="0" i="0" lang="en" sz="1200" u="none" cap="none" strike="noStrike">
                <a:solidFill>
                  <a:srgbClr val="000000"/>
                </a:solidFill>
                <a:latin typeface="Calibri"/>
                <a:ea typeface="Calibri"/>
                <a:cs typeface="Calibri"/>
                <a:sym typeface="Calibri"/>
              </a:rPr>
              <a:t>Humanism also represented a break with some of the old medieval traditions. Humanism  rejected  the Christian view that God was responsible for everything that happened, but they hadn’t yet figured out an alternative explanation. People returned to the original texts of ancient scholars such as Galen and Hippocrates. New translations of the works of Hippocrates and Galen started to appear. During the 16th century, 590 editions of Galen’s writings were published. </a:t>
            </a:r>
            <a:endParaRPr b="0" i="0" sz="1200" u="none" cap="none" strike="noStrike">
              <a:solidFill>
                <a:srgbClr val="000000"/>
              </a:solidFill>
              <a:latin typeface="Calibri"/>
              <a:ea typeface="Calibri"/>
              <a:cs typeface="Calibri"/>
              <a:sym typeface="Calibri"/>
            </a:endParaRPr>
          </a:p>
          <a:p>
            <a:pPr indent="0" lvl="0" marL="0" marR="0" rtl="0" algn="just">
              <a:lnSpc>
                <a:spcPct val="115000"/>
              </a:lnSpc>
              <a:spcBef>
                <a:spcPts val="1600"/>
              </a:spcBef>
              <a:spcAft>
                <a:spcPts val="0"/>
              </a:spcAft>
              <a:buClr>
                <a:srgbClr val="000000"/>
              </a:buClr>
              <a:buSzPts val="1200"/>
              <a:buFont typeface="Arial"/>
              <a:buNone/>
            </a:pPr>
            <a:r>
              <a:rPr b="0" i="0" lang="en" sz="1200" u="none" cap="none" strike="noStrike">
                <a:solidFill>
                  <a:srgbClr val="000000"/>
                </a:solidFill>
                <a:latin typeface="Calibri"/>
                <a:ea typeface="Calibri"/>
                <a:cs typeface="Calibri"/>
                <a:sym typeface="Calibri"/>
              </a:rPr>
              <a:t>During the 17th century, more experimentation began to take place in the field of medicine. This, in part, was because the church had less authority in everyday life. Proof that Galen had been wrong about the human anatomy was becoming more widespread, thanks to the work of Vesalius. New ideas were starting to gain more support, although it would be a long time before this had an impact on everyday medical treatment. </a:t>
            </a:r>
            <a:endParaRPr b="0" i="0" sz="1200" u="none" cap="none" strike="noStrike">
              <a:solidFill>
                <a:srgbClr val="000000"/>
              </a:solidFill>
              <a:latin typeface="Calibri"/>
              <a:ea typeface="Calibri"/>
              <a:cs typeface="Calibri"/>
              <a:sym typeface="Calibri"/>
            </a:endParaRPr>
          </a:p>
          <a:p>
            <a:pPr indent="0" lvl="0" marL="0" marR="0" rtl="0" algn="just">
              <a:lnSpc>
                <a:spcPct val="115000"/>
              </a:lnSpc>
              <a:spcBef>
                <a:spcPts val="1600"/>
              </a:spcBef>
              <a:spcAft>
                <a:spcPts val="0"/>
              </a:spcAft>
              <a:buClr>
                <a:srgbClr val="000000"/>
              </a:buClr>
              <a:buSzPts val="1200"/>
              <a:buFont typeface="Arial"/>
              <a:buNone/>
            </a:pPr>
            <a:r>
              <a:rPr b="1" i="0" lang="en" sz="1200" u="none" cap="none" strike="noStrike">
                <a:solidFill>
                  <a:srgbClr val="000000"/>
                </a:solidFill>
                <a:latin typeface="Calibri"/>
                <a:ea typeface="Calibri"/>
                <a:cs typeface="Calibri"/>
                <a:sym typeface="Calibri"/>
              </a:rPr>
              <a:t>Thomas Sydenham</a:t>
            </a:r>
            <a:endParaRPr b="1" i="0" sz="1200" u="none" cap="none" strike="noStrike">
              <a:solidFill>
                <a:srgbClr val="000000"/>
              </a:solidFill>
              <a:latin typeface="Calibri"/>
              <a:ea typeface="Calibri"/>
              <a:cs typeface="Calibri"/>
              <a:sym typeface="Calibri"/>
            </a:endParaRPr>
          </a:p>
          <a:p>
            <a:pPr indent="0" lvl="0" marL="0" marR="0" rtl="0" algn="just">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Calibri"/>
                <a:ea typeface="Calibri"/>
                <a:cs typeface="Calibri"/>
                <a:sym typeface="Calibri"/>
              </a:rPr>
              <a:t>Thomas Sydenham was nicknamed ‘the English Hippocrates’. He was a well-respected doctor in London in the 1660s and 1670s. The Theory of the the Four Humours was still being used at this time, but was starting to lose popularity. Sydenham’s work was very important in moving medicine in Britain away from the classical ideas of Galen and Hippocrates, and into the new era. </a:t>
            </a:r>
            <a:endParaRPr b="0" i="0" sz="1200" u="none" cap="none" strike="noStrike">
              <a:solidFill>
                <a:srgbClr val="000000"/>
              </a:solidFill>
              <a:latin typeface="Calibri"/>
              <a:ea typeface="Calibri"/>
              <a:cs typeface="Calibri"/>
              <a:sym typeface="Calibri"/>
            </a:endParaRPr>
          </a:p>
          <a:p>
            <a:pPr indent="0" lvl="0" marL="0" marR="0" rtl="0" algn="just">
              <a:lnSpc>
                <a:spcPct val="115000"/>
              </a:lnSpc>
              <a:spcBef>
                <a:spcPts val="1600"/>
              </a:spcBef>
              <a:spcAft>
                <a:spcPts val="0"/>
              </a:spcAft>
              <a:buClr>
                <a:srgbClr val="000000"/>
              </a:buClr>
              <a:buSzPts val="1200"/>
              <a:buFont typeface="Arial"/>
              <a:buNone/>
            </a:pPr>
            <a:r>
              <a:rPr b="0" i="0" lang="en" sz="1200" u="none" cap="none" strike="noStrike">
                <a:solidFill>
                  <a:srgbClr val="000000"/>
                </a:solidFill>
                <a:latin typeface="Calibri"/>
                <a:ea typeface="Calibri"/>
                <a:cs typeface="Calibri"/>
                <a:sym typeface="Calibri"/>
              </a:rPr>
              <a:t>Sydenham refused to rely on medical books when diagnosing a patient’s illness. Instead, he made a point of closely observing the symptoms and treating the disease causing them. This was a change from the medieval method of treating each of the symptoms separately, instead of seeing them all as side effects of one cause. </a:t>
            </a:r>
            <a:endParaRPr b="0" i="0" sz="1200" u="none" cap="none" strike="noStrike">
              <a:solidFill>
                <a:srgbClr val="000000"/>
              </a:solidFill>
              <a:latin typeface="Calibri"/>
              <a:ea typeface="Calibri"/>
              <a:cs typeface="Calibri"/>
              <a:sym typeface="Calibri"/>
            </a:endParaRPr>
          </a:p>
          <a:p>
            <a:pPr indent="0" lvl="0" marL="0" marR="0" rtl="0" algn="just">
              <a:lnSpc>
                <a:spcPct val="115000"/>
              </a:lnSpc>
              <a:spcBef>
                <a:spcPts val="1600"/>
              </a:spcBef>
              <a:spcAft>
                <a:spcPts val="0"/>
              </a:spcAft>
              <a:buClr>
                <a:srgbClr val="000000"/>
              </a:buClr>
              <a:buSzPts val="1200"/>
              <a:buFont typeface="Arial"/>
              <a:buNone/>
            </a:pPr>
            <a:r>
              <a:rPr b="0" i="0" lang="en" sz="1200" u="none" cap="none" strike="noStrike">
                <a:solidFill>
                  <a:srgbClr val="000000"/>
                </a:solidFill>
                <a:latin typeface="Calibri"/>
                <a:ea typeface="Calibri"/>
                <a:cs typeface="Calibri"/>
                <a:sym typeface="Calibri"/>
              </a:rPr>
              <a:t>One of Sydenham’s most controversial ideas was that diseases were like plants and animals, in that they could be organised into different groups. According to the Theory of the Four Humours, a patient’s disease was personal to them: it was caused by any number of individual factors, including the weather, diet and the patient’s particular balance of humours, which differed from person to person. This meant that treatment also varied from person to person. </a:t>
            </a:r>
            <a:endParaRPr b="0" i="0" sz="1200" u="none" cap="none" strike="noStrike">
              <a:solidFill>
                <a:srgbClr val="000000"/>
              </a:solidFill>
              <a:latin typeface="Calibri"/>
              <a:ea typeface="Calibri"/>
              <a:cs typeface="Calibri"/>
              <a:sym typeface="Calibri"/>
            </a:endParaRPr>
          </a:p>
          <a:p>
            <a:pPr indent="0" lvl="0" marL="0" marR="0" rtl="0" algn="just">
              <a:lnSpc>
                <a:spcPct val="115000"/>
              </a:lnSpc>
              <a:spcBef>
                <a:spcPts val="1600"/>
              </a:spcBef>
              <a:spcAft>
                <a:spcPts val="0"/>
              </a:spcAft>
              <a:buClr>
                <a:srgbClr val="000000"/>
              </a:buClr>
              <a:buSzPts val="1200"/>
              <a:buFont typeface="Arial"/>
              <a:buNone/>
            </a:pPr>
            <a:r>
              <a:rPr b="0" i="0" lang="en" sz="1200" u="none" cap="none" strike="noStrike">
                <a:solidFill>
                  <a:srgbClr val="000000"/>
                </a:solidFill>
                <a:latin typeface="Calibri"/>
                <a:ea typeface="Calibri"/>
                <a:cs typeface="Calibri"/>
                <a:sym typeface="Calibri"/>
              </a:rPr>
              <a:t>Sydenham did not believe this. He encouraged his students to observe their patients, note down their symptoms in detailed descriptions and then look for remedies to tackle the disease. He theorised that the nature of the patient had little to do with the disease. </a:t>
            </a:r>
            <a:endParaRPr b="0" i="0" sz="1200" u="none" cap="none" strike="noStrike">
              <a:solidFill>
                <a:srgbClr val="000000"/>
              </a:solidFill>
              <a:latin typeface="Calibri"/>
              <a:ea typeface="Calibri"/>
              <a:cs typeface="Calibri"/>
              <a:sym typeface="Calibri"/>
            </a:endParaRPr>
          </a:p>
          <a:p>
            <a:pPr indent="0" lvl="0" marL="0" marR="0" rtl="0" algn="just">
              <a:lnSpc>
                <a:spcPct val="115000"/>
              </a:lnSpc>
              <a:spcBef>
                <a:spcPts val="1600"/>
              </a:spcBef>
              <a:spcAft>
                <a:spcPts val="1600"/>
              </a:spcAft>
              <a:buClr>
                <a:srgbClr val="000000"/>
              </a:buClr>
              <a:buSzPts val="1200"/>
              <a:buFont typeface="Arial"/>
              <a:buNone/>
            </a:pPr>
            <a:r>
              <a:rPr b="0" i="0" lang="en" sz="1200" u="none" cap="none" strike="noStrike">
                <a:solidFill>
                  <a:srgbClr val="000000"/>
                </a:solidFill>
                <a:latin typeface="Calibri"/>
                <a:ea typeface="Calibri"/>
                <a:cs typeface="Calibri"/>
                <a:sym typeface="Calibri"/>
              </a:rPr>
              <a:t>This was a very modern idea and laid the foundations for a more scientific approach to medicine from the 18th century onwards. Sydenham was not able to isolate and identify the various microorganisms that caused disease that he was observing. However, he was able to identify that measles and scarlet fever were separate disease. </a:t>
            </a:r>
            <a:endParaRPr b="0" i="0" sz="1200" u="none" cap="none" strike="noStrike">
              <a:solidFill>
                <a:srgbClr val="000000"/>
              </a:solidFill>
              <a:latin typeface="Calibri"/>
              <a:ea typeface="Calibri"/>
              <a:cs typeface="Calibri"/>
              <a:sym typeface="Calibri"/>
            </a:endParaRPr>
          </a:p>
        </p:txBody>
      </p:sp>
      <p:pic>
        <p:nvPicPr>
          <p:cNvPr id="206" name="Google Shape;206;p13"/>
          <p:cNvPicPr preferRelativeResize="0"/>
          <p:nvPr/>
        </p:nvPicPr>
        <p:blipFill rotWithShape="1">
          <a:blip r:embed="rId3">
            <a:alphaModFix/>
          </a:blip>
          <a:srcRect b="0" l="0" r="0" t="0"/>
          <a:stretch/>
        </p:blipFill>
        <p:spPr>
          <a:xfrm>
            <a:off x="2652000" y="753925"/>
            <a:ext cx="445200" cy="445200"/>
          </a:xfrm>
          <a:prstGeom prst="rect">
            <a:avLst/>
          </a:prstGeom>
          <a:noFill/>
          <a:ln>
            <a:noFill/>
          </a:ln>
        </p:spPr>
      </p:pic>
      <p:pic>
        <p:nvPicPr>
          <p:cNvPr descr="Image result for thomas sydenham" id="207" name="Google Shape;207;p13"/>
          <p:cNvPicPr preferRelativeResize="0"/>
          <p:nvPr/>
        </p:nvPicPr>
        <p:blipFill rotWithShape="1">
          <a:blip r:embed="rId4">
            <a:alphaModFix/>
          </a:blip>
          <a:srcRect b="0" l="0" r="0" t="0"/>
          <a:stretch/>
        </p:blipFill>
        <p:spPr>
          <a:xfrm>
            <a:off x="249925" y="9311700"/>
            <a:ext cx="1109725" cy="1380300"/>
          </a:xfrm>
          <a:prstGeom prst="rect">
            <a:avLst/>
          </a:prstGeom>
          <a:noFill/>
          <a:ln>
            <a:noFill/>
          </a:ln>
        </p:spPr>
      </p:pic>
      <p:sp>
        <p:nvSpPr>
          <p:cNvPr id="208" name="Google Shape;208;p13"/>
          <p:cNvSpPr/>
          <p:nvPr/>
        </p:nvSpPr>
        <p:spPr>
          <a:xfrm>
            <a:off x="1675750" y="9234825"/>
            <a:ext cx="5757300" cy="1380300"/>
          </a:xfrm>
          <a:prstGeom prst="wedgeRectCallout">
            <a:avLst>
              <a:gd fmla="val -58858" name="adj1"/>
              <a:gd fmla="val -10411" name="adj2"/>
            </a:avLst>
          </a:prstGeom>
          <a:solidFill>
            <a:srgbClr val="F3F3F3"/>
          </a:solidFill>
          <a:ln cap="flat" cmpd="sng" w="28575">
            <a:solidFill>
              <a:schemeClr val="dk2"/>
            </a:solidFill>
            <a:prstDash val="dash"/>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Calibri"/>
                <a:ea typeface="Calibri"/>
                <a:cs typeface="Calibri"/>
                <a:sym typeface="Calibri"/>
              </a:rPr>
              <a:t>Summarise what I think about the causes of disease and illness. </a:t>
            </a:r>
            <a:endParaRPr b="1" i="0" sz="1000" u="none" cap="none" strike="noStrike">
              <a:solidFill>
                <a:srgbClr val="000000"/>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14"/>
          <p:cNvSpPr txBox="1"/>
          <p:nvPr>
            <p:ph type="title"/>
          </p:nvPr>
        </p:nvSpPr>
        <p:spPr>
          <a:xfrm>
            <a:off x="167850" y="86500"/>
            <a:ext cx="6661800" cy="445200"/>
          </a:xfrm>
          <a:prstGeom prst="rect">
            <a:avLst/>
          </a:prstGeom>
          <a:solidFill>
            <a:srgbClr val="FFFF00"/>
          </a:solid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000"/>
              <a:buNone/>
            </a:pPr>
            <a:r>
              <a:rPr b="1" lang="en" sz="1600"/>
              <a:t>KT 2.1 - How significant was Thomas Sydenham?</a:t>
            </a:r>
            <a:endParaRPr b="1" sz="1600"/>
          </a:p>
        </p:txBody>
      </p:sp>
      <p:sp>
        <p:nvSpPr>
          <p:cNvPr id="214" name="Google Shape;214;p14"/>
          <p:cNvSpPr txBox="1"/>
          <p:nvPr>
            <p:ph idx="1" type="body"/>
          </p:nvPr>
        </p:nvSpPr>
        <p:spPr>
          <a:xfrm>
            <a:off x="428400" y="647363"/>
            <a:ext cx="6140700" cy="19971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200"/>
              <a:buNone/>
            </a:pPr>
            <a:r>
              <a:rPr b="1" lang="en"/>
              <a:t>3 Key Points:</a:t>
            </a:r>
            <a:endParaRPr b="1"/>
          </a:p>
          <a:p>
            <a:pPr indent="0" lvl="0" marL="0" rtl="0" algn="l">
              <a:lnSpc>
                <a:spcPct val="150000"/>
              </a:lnSpc>
              <a:spcBef>
                <a:spcPts val="1600"/>
              </a:spcBef>
              <a:spcAft>
                <a:spcPts val="0"/>
              </a:spcAft>
              <a:buSzPts val="1200"/>
              <a:buNone/>
            </a:pPr>
            <a:r>
              <a:rPr b="1" lang="en"/>
              <a:t>1.</a:t>
            </a:r>
            <a:endParaRPr b="1"/>
          </a:p>
          <a:p>
            <a:pPr indent="0" lvl="0" marL="0" rtl="0" algn="l">
              <a:lnSpc>
                <a:spcPct val="150000"/>
              </a:lnSpc>
              <a:spcBef>
                <a:spcPts val="1600"/>
              </a:spcBef>
              <a:spcAft>
                <a:spcPts val="0"/>
              </a:spcAft>
              <a:buSzPts val="1200"/>
              <a:buNone/>
            </a:pPr>
            <a:r>
              <a:rPr b="1" lang="en"/>
              <a:t>2.</a:t>
            </a:r>
            <a:endParaRPr b="1"/>
          </a:p>
          <a:p>
            <a:pPr indent="0" lvl="0" marL="0" rtl="0" algn="l">
              <a:lnSpc>
                <a:spcPct val="150000"/>
              </a:lnSpc>
              <a:spcBef>
                <a:spcPts val="1600"/>
              </a:spcBef>
              <a:spcAft>
                <a:spcPts val="1600"/>
              </a:spcAft>
              <a:buSzPts val="1200"/>
              <a:buNone/>
            </a:pPr>
            <a:r>
              <a:rPr b="1" lang="en"/>
              <a:t>3</a:t>
            </a:r>
            <a:endParaRPr b="1"/>
          </a:p>
        </p:txBody>
      </p:sp>
      <p:grpSp>
        <p:nvGrpSpPr>
          <p:cNvPr id="215" name="Google Shape;215;p14"/>
          <p:cNvGrpSpPr/>
          <p:nvPr/>
        </p:nvGrpSpPr>
        <p:grpSpPr>
          <a:xfrm>
            <a:off x="751092" y="2699933"/>
            <a:ext cx="6140700" cy="5091350"/>
            <a:chOff x="667800" y="2780575"/>
            <a:chExt cx="6140700" cy="5091350"/>
          </a:xfrm>
        </p:grpSpPr>
        <p:grpSp>
          <p:nvGrpSpPr>
            <p:cNvPr id="216" name="Google Shape;216;p14"/>
            <p:cNvGrpSpPr/>
            <p:nvPr/>
          </p:nvGrpSpPr>
          <p:grpSpPr>
            <a:xfrm>
              <a:off x="1113000" y="3074275"/>
              <a:ext cx="5610225" cy="4314837"/>
              <a:chOff x="1113000" y="2284788"/>
              <a:chExt cx="5610225" cy="4314837"/>
            </a:xfrm>
          </p:grpSpPr>
          <p:pic>
            <p:nvPicPr>
              <p:cNvPr id="217" name="Google Shape;217;p14"/>
              <p:cNvPicPr preferRelativeResize="0"/>
              <p:nvPr/>
            </p:nvPicPr>
            <p:blipFill rotWithShape="1">
              <a:blip r:embed="rId3">
                <a:alphaModFix/>
              </a:blip>
              <a:srcRect b="0" l="0" r="0" t="0"/>
              <a:stretch/>
            </p:blipFill>
            <p:spPr>
              <a:xfrm>
                <a:off x="3779988" y="2284788"/>
                <a:ext cx="276225" cy="2047875"/>
              </a:xfrm>
              <a:prstGeom prst="rect">
                <a:avLst/>
              </a:prstGeom>
              <a:noFill/>
              <a:ln>
                <a:noFill/>
              </a:ln>
            </p:spPr>
          </p:pic>
          <p:pic>
            <p:nvPicPr>
              <p:cNvPr id="218" name="Google Shape;218;p14"/>
              <p:cNvPicPr preferRelativeResize="0"/>
              <p:nvPr/>
            </p:nvPicPr>
            <p:blipFill rotWithShape="1">
              <a:blip r:embed="rId4">
                <a:alphaModFix/>
              </a:blip>
              <a:srcRect b="0" l="0" r="0" t="0"/>
              <a:stretch/>
            </p:blipFill>
            <p:spPr>
              <a:xfrm>
                <a:off x="4056225" y="4370775"/>
                <a:ext cx="2667000" cy="190500"/>
              </a:xfrm>
              <a:prstGeom prst="rect">
                <a:avLst/>
              </a:prstGeom>
              <a:noFill/>
              <a:ln>
                <a:noFill/>
              </a:ln>
            </p:spPr>
          </p:pic>
          <p:pic>
            <p:nvPicPr>
              <p:cNvPr id="219" name="Google Shape;219;p14"/>
              <p:cNvPicPr preferRelativeResize="0"/>
              <p:nvPr/>
            </p:nvPicPr>
            <p:blipFill rotWithShape="1">
              <a:blip r:embed="rId5">
                <a:alphaModFix/>
              </a:blip>
              <a:srcRect b="0" l="0" r="0" t="0"/>
              <a:stretch/>
            </p:blipFill>
            <p:spPr>
              <a:xfrm>
                <a:off x="1113000" y="4370775"/>
                <a:ext cx="2667000" cy="190500"/>
              </a:xfrm>
              <a:prstGeom prst="rect">
                <a:avLst/>
              </a:prstGeom>
              <a:noFill/>
              <a:ln>
                <a:noFill/>
              </a:ln>
            </p:spPr>
          </p:pic>
          <p:pic>
            <p:nvPicPr>
              <p:cNvPr id="220" name="Google Shape;220;p14"/>
              <p:cNvPicPr preferRelativeResize="0"/>
              <p:nvPr/>
            </p:nvPicPr>
            <p:blipFill rotWithShape="1">
              <a:blip r:embed="rId6">
                <a:alphaModFix/>
              </a:blip>
              <a:srcRect b="0" l="0" r="0" t="0"/>
              <a:stretch/>
            </p:blipFill>
            <p:spPr>
              <a:xfrm>
                <a:off x="3779988" y="4561275"/>
                <a:ext cx="276225" cy="2038350"/>
              </a:xfrm>
              <a:prstGeom prst="rect">
                <a:avLst/>
              </a:prstGeom>
              <a:noFill/>
              <a:ln>
                <a:noFill/>
              </a:ln>
            </p:spPr>
          </p:pic>
        </p:grpSp>
        <p:sp>
          <p:nvSpPr>
            <p:cNvPr id="221" name="Google Shape;221;p14"/>
            <p:cNvSpPr txBox="1"/>
            <p:nvPr/>
          </p:nvSpPr>
          <p:spPr>
            <a:xfrm rot="-5400000">
              <a:off x="37350" y="5123400"/>
              <a:ext cx="1706100" cy="445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Calibri"/>
                  <a:ea typeface="Calibri"/>
                  <a:cs typeface="Calibri"/>
                  <a:sym typeface="Calibri"/>
                </a:rPr>
                <a:t>Accepted by others</a:t>
              </a:r>
              <a:endParaRPr b="0" i="0" sz="1200" u="none" cap="none" strike="noStrike">
                <a:solidFill>
                  <a:srgbClr val="000000"/>
                </a:solidFill>
                <a:latin typeface="Calibri"/>
                <a:ea typeface="Calibri"/>
                <a:cs typeface="Calibri"/>
                <a:sym typeface="Calibri"/>
              </a:endParaRPr>
            </a:p>
          </p:txBody>
        </p:sp>
        <p:sp>
          <p:nvSpPr>
            <p:cNvPr id="222" name="Google Shape;222;p14"/>
            <p:cNvSpPr txBox="1"/>
            <p:nvPr/>
          </p:nvSpPr>
          <p:spPr>
            <a:xfrm>
              <a:off x="3321263" y="2780575"/>
              <a:ext cx="1193700" cy="369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Calibri"/>
                  <a:ea typeface="Calibri"/>
                  <a:cs typeface="Calibri"/>
                  <a:sym typeface="Calibri"/>
                </a:rPr>
                <a:t>Causing Change</a:t>
              </a:r>
              <a:endParaRPr b="0" i="0" sz="1200" u="none" cap="none" strike="noStrike">
                <a:solidFill>
                  <a:srgbClr val="000000"/>
                </a:solidFill>
                <a:latin typeface="Calibri"/>
                <a:ea typeface="Calibri"/>
                <a:cs typeface="Calibri"/>
                <a:sym typeface="Calibri"/>
              </a:endParaRPr>
            </a:p>
          </p:txBody>
        </p:sp>
        <p:sp>
          <p:nvSpPr>
            <p:cNvPr id="223" name="Google Shape;223;p14"/>
            <p:cNvSpPr txBox="1"/>
            <p:nvPr/>
          </p:nvSpPr>
          <p:spPr>
            <a:xfrm rot="5400000">
              <a:off x="6058200" y="5218050"/>
              <a:ext cx="1244700" cy="255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Calibri"/>
                  <a:ea typeface="Calibri"/>
                  <a:cs typeface="Calibri"/>
                  <a:sym typeface="Calibri"/>
                </a:rPr>
                <a:t>Relevance Today</a:t>
              </a:r>
              <a:endParaRPr b="0" i="0" sz="1200" u="none" cap="none" strike="noStrike">
                <a:solidFill>
                  <a:srgbClr val="000000"/>
                </a:solidFill>
                <a:latin typeface="Calibri"/>
                <a:ea typeface="Calibri"/>
                <a:cs typeface="Calibri"/>
                <a:sym typeface="Calibri"/>
              </a:endParaRPr>
            </a:p>
          </p:txBody>
        </p:sp>
        <p:sp>
          <p:nvSpPr>
            <p:cNvPr id="224" name="Google Shape;224;p14"/>
            <p:cNvSpPr txBox="1"/>
            <p:nvPr/>
          </p:nvSpPr>
          <p:spPr>
            <a:xfrm>
              <a:off x="3321250" y="7502025"/>
              <a:ext cx="1193700" cy="369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Calibri"/>
                  <a:ea typeface="Calibri"/>
                  <a:cs typeface="Calibri"/>
                  <a:sym typeface="Calibri"/>
                </a:rPr>
                <a:t>Spreading Ideas</a:t>
              </a:r>
              <a:endParaRPr b="0" i="0" sz="1200" u="none" cap="none" strike="noStrike">
                <a:solidFill>
                  <a:srgbClr val="000000"/>
                </a:solidFill>
                <a:latin typeface="Calibri"/>
                <a:ea typeface="Calibri"/>
                <a:cs typeface="Calibri"/>
                <a:sym typeface="Calibri"/>
              </a:endParaRPr>
            </a:p>
          </p:txBody>
        </p:sp>
      </p:grpSp>
      <p:graphicFrame>
        <p:nvGraphicFramePr>
          <p:cNvPr id="225" name="Google Shape;225;p14"/>
          <p:cNvGraphicFramePr/>
          <p:nvPr/>
        </p:nvGraphicFramePr>
        <p:xfrm>
          <a:off x="229842" y="7951336"/>
          <a:ext cx="3000000" cy="3000000"/>
        </p:xfrm>
        <a:graphic>
          <a:graphicData uri="http://schemas.openxmlformats.org/drawingml/2006/table">
            <a:tbl>
              <a:tblPr>
                <a:noFill/>
                <a:tableStyleId>{3FE84706-7A58-4A42-A819-6E776F15B5D3}</a:tableStyleId>
              </a:tblPr>
              <a:tblGrid>
                <a:gridCol w="1081350"/>
                <a:gridCol w="910800"/>
                <a:gridCol w="5191050"/>
              </a:tblGrid>
              <a:tr h="381000">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Area</a:t>
                      </a:r>
                      <a:endParaRPr sz="1200" u="none" cap="none" strike="noStrike">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Score</a:t>
                      </a:r>
                      <a:endParaRPr sz="1200" u="none" cap="none" strike="noStrike">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Explanation using specific facts and examples</a:t>
                      </a:r>
                      <a:endParaRPr sz="1200" u="none" cap="none" strike="noStrike">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381000">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Causing Change</a:t>
                      </a:r>
                      <a:endParaRPr sz="1200" u="none" cap="none" strike="noStrike">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/10</a:t>
                      </a:r>
                      <a:endParaRPr sz="1200" u="none" cap="none" strike="noStrike">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381000">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Spreading Ideas</a:t>
                      </a:r>
                      <a:endParaRPr sz="1200" u="none" cap="none" strike="noStrike">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/10</a:t>
                      </a:r>
                      <a:endParaRPr sz="1200" u="none" cap="none" strike="noStrike">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381000">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Accepted by others</a:t>
                      </a:r>
                      <a:endParaRPr sz="1200" u="none" cap="none" strike="noStrike">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/10</a:t>
                      </a:r>
                      <a:endParaRPr sz="1200" u="none" cap="none" strike="noStrike">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381000">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Relevance today.</a:t>
                      </a:r>
                      <a:endParaRPr sz="1200" u="none" cap="none" strike="noStrike">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/10</a:t>
                      </a:r>
                      <a:endParaRPr sz="1200" u="none" cap="none" strike="noStrike">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bl>
          </a:graphicData>
        </a:graphic>
      </p:graphicFrame>
      <p:sp>
        <p:nvSpPr>
          <p:cNvPr id="226" name="Google Shape;226;p14"/>
          <p:cNvSpPr/>
          <p:nvPr/>
        </p:nvSpPr>
        <p:spPr>
          <a:xfrm>
            <a:off x="6891299" y="86493"/>
            <a:ext cx="556200" cy="445200"/>
          </a:xfrm>
          <a:prstGeom prst="rect">
            <a:avLst/>
          </a:prstGeom>
          <a:solidFill>
            <a:srgbClr val="FFFFFF"/>
          </a:solidFill>
          <a:ln cap="flat" cmpd="sng" w="95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Calibri"/>
                <a:ea typeface="Calibri"/>
                <a:cs typeface="Calibri"/>
                <a:sym typeface="Calibri"/>
              </a:rPr>
              <a:t>p.14</a:t>
            </a:r>
            <a:endParaRPr b="1" i="0" sz="1400" u="none" cap="none" strike="noStrike">
              <a:solidFill>
                <a:srgbClr val="000000"/>
              </a:solidFill>
              <a:latin typeface="Calibri"/>
              <a:ea typeface="Calibri"/>
              <a:cs typeface="Calibri"/>
              <a:sym typeface="Calibri"/>
            </a:endParaRPr>
          </a:p>
        </p:txBody>
      </p:sp>
      <p:pic>
        <p:nvPicPr>
          <p:cNvPr descr="Image result for thomas sydenham" id="227" name="Google Shape;227;p14"/>
          <p:cNvPicPr preferRelativeResize="0"/>
          <p:nvPr/>
        </p:nvPicPr>
        <p:blipFill rotWithShape="1">
          <a:blip r:embed="rId7">
            <a:alphaModFix/>
          </a:blip>
          <a:srcRect b="0" l="0" r="0" t="0"/>
          <a:stretch/>
        </p:blipFill>
        <p:spPr>
          <a:xfrm>
            <a:off x="337075" y="2760150"/>
            <a:ext cx="1346400" cy="1674000"/>
          </a:xfrm>
          <a:prstGeom prst="roundRect">
            <a:avLst>
              <a:gd fmla="val 16667" name="adj"/>
            </a:avLst>
          </a:prstGeom>
          <a:noFill/>
          <a:ln cap="flat" cmpd="sng" w="28575">
            <a:solidFill>
              <a:srgbClr val="000000"/>
            </a:solidFill>
            <a:prstDash val="solid"/>
            <a:round/>
            <a:headEnd len="sm" w="sm" type="none"/>
            <a:tailEnd len="sm" w="sm" type="none"/>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15"/>
          <p:cNvSpPr/>
          <p:nvPr/>
        </p:nvSpPr>
        <p:spPr>
          <a:xfrm>
            <a:off x="6891299" y="132846"/>
            <a:ext cx="556200" cy="445200"/>
          </a:xfrm>
          <a:prstGeom prst="rect">
            <a:avLst/>
          </a:prstGeom>
          <a:solidFill>
            <a:srgbClr val="FFFFFF"/>
          </a:solidFill>
          <a:ln cap="flat" cmpd="sng" w="95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Calibri"/>
                <a:ea typeface="Calibri"/>
                <a:cs typeface="Calibri"/>
                <a:sym typeface="Calibri"/>
              </a:rPr>
              <a:t>p.15</a:t>
            </a:r>
            <a:endParaRPr b="1" i="0" sz="1400" u="none" cap="none" strike="noStrike">
              <a:solidFill>
                <a:srgbClr val="000000"/>
              </a:solidFill>
              <a:latin typeface="Calibri"/>
              <a:ea typeface="Calibri"/>
              <a:cs typeface="Calibri"/>
              <a:sym typeface="Calibri"/>
            </a:endParaRPr>
          </a:p>
        </p:txBody>
      </p:sp>
      <p:sp>
        <p:nvSpPr>
          <p:cNvPr id="233" name="Google Shape;233;p15"/>
          <p:cNvSpPr txBox="1"/>
          <p:nvPr/>
        </p:nvSpPr>
        <p:spPr>
          <a:xfrm>
            <a:off x="188400" y="210100"/>
            <a:ext cx="6459900" cy="445200"/>
          </a:xfrm>
          <a:prstGeom prst="rect">
            <a:avLst/>
          </a:prstGeom>
          <a:solidFill>
            <a:srgbClr val="FFFF00"/>
          </a:solid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en" sz="1500" u="none" cap="none" strike="noStrike">
                <a:solidFill>
                  <a:schemeClr val="dk1"/>
                </a:solidFill>
                <a:latin typeface="Calibri"/>
                <a:ea typeface="Calibri"/>
                <a:cs typeface="Calibri"/>
                <a:sym typeface="Calibri"/>
              </a:rPr>
              <a:t>Renaissance Quiz - Ideas about the causes of illness and disease      ____/7</a:t>
            </a:r>
            <a:endParaRPr b="0" i="0" sz="1500" u="none" cap="none" strike="noStrike">
              <a:solidFill>
                <a:srgbClr val="000000"/>
              </a:solidFill>
              <a:latin typeface="Calibri"/>
              <a:ea typeface="Calibri"/>
              <a:cs typeface="Calibri"/>
              <a:sym typeface="Calibri"/>
            </a:endParaRPr>
          </a:p>
        </p:txBody>
      </p:sp>
      <p:sp>
        <p:nvSpPr>
          <p:cNvPr id="234" name="Google Shape;234;p15"/>
          <p:cNvSpPr txBox="1"/>
          <p:nvPr/>
        </p:nvSpPr>
        <p:spPr>
          <a:xfrm>
            <a:off x="188400" y="725325"/>
            <a:ext cx="7183200" cy="98370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304800" lvl="0" marL="457200" marR="0" rtl="0" algn="l">
              <a:lnSpc>
                <a:spcPct val="200000"/>
              </a:lnSpc>
              <a:spcBef>
                <a:spcPts val="0"/>
              </a:spcBef>
              <a:spcAft>
                <a:spcPts val="0"/>
              </a:spcAft>
              <a:buClr>
                <a:srgbClr val="000000"/>
              </a:buClr>
              <a:buSzPts val="1200"/>
              <a:buFont typeface="Calibri"/>
              <a:buAutoNum type="arabicPeriod"/>
            </a:pPr>
            <a:r>
              <a:rPr b="0" i="0" lang="en" sz="1200" u="none" cap="none" strike="noStrike">
                <a:solidFill>
                  <a:srgbClr val="000000"/>
                </a:solidFill>
                <a:latin typeface="Calibri"/>
                <a:ea typeface="Calibri"/>
                <a:cs typeface="Calibri"/>
                <a:sym typeface="Calibri"/>
              </a:rPr>
              <a:t>What was the idea of Humanism? __________________________________________________________________________________________________________________________________________________________________________</a:t>
            </a:r>
            <a:endParaRPr b="0" i="0" sz="1200" u="none" cap="none" strike="noStrike">
              <a:solidFill>
                <a:srgbClr val="000000"/>
              </a:solidFill>
              <a:latin typeface="Calibri"/>
              <a:ea typeface="Calibri"/>
              <a:cs typeface="Calibri"/>
              <a:sym typeface="Calibri"/>
            </a:endParaRPr>
          </a:p>
          <a:p>
            <a:pPr indent="-304800" lvl="0" marL="457200" marR="0" rtl="0" algn="l">
              <a:lnSpc>
                <a:spcPct val="200000"/>
              </a:lnSpc>
              <a:spcBef>
                <a:spcPts val="0"/>
              </a:spcBef>
              <a:spcAft>
                <a:spcPts val="0"/>
              </a:spcAft>
              <a:buClr>
                <a:srgbClr val="000000"/>
              </a:buClr>
              <a:buSzPts val="1200"/>
              <a:buFont typeface="Calibri"/>
              <a:buAutoNum type="arabicPeriod"/>
            </a:pPr>
            <a:r>
              <a:rPr b="0" i="0" lang="en" sz="1200" u="none" cap="none" strike="noStrike">
                <a:solidFill>
                  <a:srgbClr val="000000"/>
                </a:solidFill>
                <a:latin typeface="Calibri"/>
                <a:ea typeface="Calibri"/>
                <a:cs typeface="Calibri"/>
                <a:sym typeface="Calibri"/>
              </a:rPr>
              <a:t>How was Humanism a break from old medieval traditions? __________________________________________________________________________________________________________________________________________________________________________</a:t>
            </a:r>
            <a:endParaRPr b="0" i="0" sz="1200" u="none" cap="none" strike="noStrike">
              <a:solidFill>
                <a:srgbClr val="000000"/>
              </a:solidFill>
              <a:latin typeface="Calibri"/>
              <a:ea typeface="Calibri"/>
              <a:cs typeface="Calibri"/>
              <a:sym typeface="Calibri"/>
            </a:endParaRPr>
          </a:p>
          <a:p>
            <a:pPr indent="-304800" lvl="0" marL="457200" marR="0" rtl="0" algn="l">
              <a:lnSpc>
                <a:spcPct val="200000"/>
              </a:lnSpc>
              <a:spcBef>
                <a:spcPts val="0"/>
              </a:spcBef>
              <a:spcAft>
                <a:spcPts val="0"/>
              </a:spcAft>
              <a:buClr>
                <a:srgbClr val="000000"/>
              </a:buClr>
              <a:buSzPts val="1200"/>
              <a:buFont typeface="Calibri"/>
              <a:buAutoNum type="arabicPeriod"/>
            </a:pPr>
            <a:r>
              <a:rPr b="0" i="0" lang="en" sz="1200" u="none" cap="none" strike="noStrike">
                <a:solidFill>
                  <a:srgbClr val="000000"/>
                </a:solidFill>
                <a:latin typeface="Calibri"/>
                <a:ea typeface="Calibri"/>
                <a:cs typeface="Calibri"/>
                <a:sym typeface="Calibri"/>
              </a:rPr>
              <a:t>Why were people able to do more experiments in the field of medicine? __________________________________________________________________________________________________________________________________________________________________________</a:t>
            </a:r>
            <a:endParaRPr b="0" i="0" sz="1200" u="none" cap="none" strike="noStrike">
              <a:solidFill>
                <a:srgbClr val="000000"/>
              </a:solidFill>
              <a:latin typeface="Calibri"/>
              <a:ea typeface="Calibri"/>
              <a:cs typeface="Calibri"/>
              <a:sym typeface="Calibri"/>
            </a:endParaRPr>
          </a:p>
          <a:p>
            <a:pPr indent="-304800" lvl="0" marL="457200" marR="0" rtl="0" algn="l">
              <a:lnSpc>
                <a:spcPct val="200000"/>
              </a:lnSpc>
              <a:spcBef>
                <a:spcPts val="0"/>
              </a:spcBef>
              <a:spcAft>
                <a:spcPts val="0"/>
              </a:spcAft>
              <a:buClr>
                <a:srgbClr val="000000"/>
              </a:buClr>
              <a:buSzPts val="1200"/>
              <a:buFont typeface="Calibri"/>
              <a:buAutoNum type="arabicPeriod"/>
            </a:pPr>
            <a:r>
              <a:rPr b="0" i="0" lang="en" sz="1200" u="none" cap="none" strike="noStrike">
                <a:solidFill>
                  <a:srgbClr val="000000"/>
                </a:solidFill>
                <a:latin typeface="Calibri"/>
                <a:ea typeface="Calibri"/>
                <a:cs typeface="Calibri"/>
                <a:sym typeface="Calibri"/>
              </a:rPr>
              <a:t>Who was Thomas Sydenham? __________________________________________________________________________________________________________________________________________________________________________</a:t>
            </a:r>
            <a:endParaRPr b="0" i="0" sz="1200" u="none" cap="none" strike="noStrike">
              <a:solidFill>
                <a:srgbClr val="000000"/>
              </a:solidFill>
              <a:latin typeface="Calibri"/>
              <a:ea typeface="Calibri"/>
              <a:cs typeface="Calibri"/>
              <a:sym typeface="Calibri"/>
            </a:endParaRPr>
          </a:p>
          <a:p>
            <a:pPr indent="-304800" lvl="0" marL="457200" marR="0" rtl="0" algn="l">
              <a:lnSpc>
                <a:spcPct val="200000"/>
              </a:lnSpc>
              <a:spcBef>
                <a:spcPts val="0"/>
              </a:spcBef>
              <a:spcAft>
                <a:spcPts val="0"/>
              </a:spcAft>
              <a:buClr>
                <a:srgbClr val="000000"/>
              </a:buClr>
              <a:buSzPts val="1200"/>
              <a:buFont typeface="Calibri"/>
              <a:buAutoNum type="arabicPeriod"/>
            </a:pPr>
            <a:r>
              <a:rPr b="0" i="0" lang="en" sz="1200" u="none" cap="none" strike="noStrike">
                <a:solidFill>
                  <a:srgbClr val="000000"/>
                </a:solidFill>
                <a:latin typeface="Calibri"/>
                <a:ea typeface="Calibri"/>
                <a:cs typeface="Calibri"/>
                <a:sym typeface="Calibri"/>
              </a:rPr>
              <a:t>What did Sydenham refuse to do? __________________________________________________________________________________________________________________________________________________________________________</a:t>
            </a:r>
            <a:endParaRPr b="0" i="0" sz="1200" u="none" cap="none" strike="noStrike">
              <a:solidFill>
                <a:srgbClr val="000000"/>
              </a:solidFill>
              <a:latin typeface="Calibri"/>
              <a:ea typeface="Calibri"/>
              <a:cs typeface="Calibri"/>
              <a:sym typeface="Calibri"/>
            </a:endParaRPr>
          </a:p>
          <a:p>
            <a:pPr indent="-304800" lvl="0" marL="457200" marR="0" rtl="0" algn="l">
              <a:lnSpc>
                <a:spcPct val="200000"/>
              </a:lnSpc>
              <a:spcBef>
                <a:spcPts val="0"/>
              </a:spcBef>
              <a:spcAft>
                <a:spcPts val="0"/>
              </a:spcAft>
              <a:buClr>
                <a:srgbClr val="000000"/>
              </a:buClr>
              <a:buSzPts val="1200"/>
              <a:buFont typeface="Calibri"/>
              <a:buAutoNum type="arabicPeriod"/>
            </a:pPr>
            <a:r>
              <a:rPr b="0" i="0" lang="en" sz="1200" u="none" cap="none" strike="noStrike">
                <a:solidFill>
                  <a:srgbClr val="000000"/>
                </a:solidFill>
                <a:latin typeface="Calibri"/>
                <a:ea typeface="Calibri"/>
                <a:cs typeface="Calibri"/>
                <a:sym typeface="Calibri"/>
              </a:rPr>
              <a:t>What did he do instead? __________________________________________________________________________________________________________________________________________________________________________</a:t>
            </a:r>
            <a:endParaRPr b="0" i="0" sz="1200" u="none" cap="none" strike="noStrike">
              <a:solidFill>
                <a:srgbClr val="000000"/>
              </a:solidFill>
              <a:latin typeface="Calibri"/>
              <a:ea typeface="Calibri"/>
              <a:cs typeface="Calibri"/>
              <a:sym typeface="Calibri"/>
            </a:endParaRPr>
          </a:p>
          <a:p>
            <a:pPr indent="-304800" lvl="0" marL="457200" marR="0" rtl="0" algn="l">
              <a:lnSpc>
                <a:spcPct val="200000"/>
              </a:lnSpc>
              <a:spcBef>
                <a:spcPts val="0"/>
              </a:spcBef>
              <a:spcAft>
                <a:spcPts val="0"/>
              </a:spcAft>
              <a:buClr>
                <a:srgbClr val="000000"/>
              </a:buClr>
              <a:buSzPts val="1200"/>
              <a:buFont typeface="Calibri"/>
              <a:buAutoNum type="arabicPeriod"/>
            </a:pPr>
            <a:r>
              <a:rPr b="0" i="0" lang="en" sz="1200" u="none" cap="none" strike="noStrike">
                <a:solidFill>
                  <a:srgbClr val="000000"/>
                </a:solidFill>
                <a:latin typeface="Calibri"/>
                <a:ea typeface="Calibri"/>
                <a:cs typeface="Calibri"/>
                <a:sym typeface="Calibri"/>
              </a:rPr>
              <a:t>What does ‘Renaissance’ mean? __________________________________________________________________________________________________________________________________________________________________________</a:t>
            </a:r>
            <a:endParaRPr b="0" i="0" sz="1200" u="none" cap="none" strike="noStrike">
              <a:solidFill>
                <a:srgbClr val="000000"/>
              </a:solidFill>
              <a:latin typeface="Calibri"/>
              <a:ea typeface="Calibri"/>
              <a:cs typeface="Calibri"/>
              <a:sym typeface="Calibri"/>
            </a:endParaRPr>
          </a:p>
          <a:p>
            <a:pPr indent="0" lvl="0" marL="0" marR="0" rtl="0" algn="l">
              <a:lnSpc>
                <a:spcPct val="115000"/>
              </a:lnSpc>
              <a:spcBef>
                <a:spcPts val="1600"/>
              </a:spcBef>
              <a:spcAft>
                <a:spcPts val="0"/>
              </a:spcAft>
              <a:buClr>
                <a:srgbClr val="000000"/>
              </a:buClr>
              <a:buSzPts val="1200"/>
              <a:buFont typeface="Arial"/>
              <a:buNone/>
            </a:pPr>
            <a:r>
              <a:rPr b="1" i="0" lang="en" sz="1200" u="sng" cap="none" strike="noStrike">
                <a:solidFill>
                  <a:srgbClr val="000000"/>
                </a:solidFill>
                <a:latin typeface="Calibri"/>
                <a:ea typeface="Calibri"/>
                <a:cs typeface="Calibri"/>
                <a:sym typeface="Calibri"/>
              </a:rPr>
              <a:t>HOT</a:t>
            </a:r>
            <a:r>
              <a:rPr b="0" i="0" lang="en" sz="1200" u="none" cap="none" strike="noStrike">
                <a:solidFill>
                  <a:srgbClr val="000000"/>
                </a:solidFill>
                <a:latin typeface="Calibri"/>
                <a:ea typeface="Calibri"/>
                <a:cs typeface="Calibri"/>
                <a:sym typeface="Calibri"/>
              </a:rPr>
              <a:t> - How do these symbols relate to what you have read about the cause of disease and illness?</a:t>
            </a:r>
            <a:endParaRPr b="0" i="0" sz="1200" u="none" cap="none" strike="noStrike">
              <a:solidFill>
                <a:srgbClr val="000000"/>
              </a:solidFill>
              <a:latin typeface="Calibri"/>
              <a:ea typeface="Calibri"/>
              <a:cs typeface="Calibri"/>
              <a:sym typeface="Calibri"/>
            </a:endParaRPr>
          </a:p>
          <a:p>
            <a:pPr indent="0" lvl="0" marL="0" marR="0" rtl="0" algn="l">
              <a:lnSpc>
                <a:spcPct val="115000"/>
              </a:lnSpc>
              <a:spcBef>
                <a:spcPts val="160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15000"/>
              </a:lnSpc>
              <a:spcBef>
                <a:spcPts val="160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15000"/>
              </a:lnSpc>
              <a:spcBef>
                <a:spcPts val="1600"/>
              </a:spcBef>
              <a:spcAft>
                <a:spcPts val="160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p:txBody>
      </p:sp>
      <p:pic>
        <p:nvPicPr>
          <p:cNvPr id="235" name="Google Shape;235;p15"/>
          <p:cNvPicPr preferRelativeResize="0"/>
          <p:nvPr/>
        </p:nvPicPr>
        <p:blipFill rotWithShape="1">
          <a:blip r:embed="rId3">
            <a:alphaModFix/>
          </a:blip>
          <a:srcRect b="0" l="0" r="0" t="0"/>
          <a:stretch/>
        </p:blipFill>
        <p:spPr>
          <a:xfrm>
            <a:off x="963271" y="9035202"/>
            <a:ext cx="883540" cy="776050"/>
          </a:xfrm>
          <a:prstGeom prst="rect">
            <a:avLst/>
          </a:prstGeom>
          <a:noFill/>
          <a:ln>
            <a:noFill/>
          </a:ln>
        </p:spPr>
      </p:pic>
      <p:pic>
        <p:nvPicPr>
          <p:cNvPr id="236" name="Google Shape;236;p15"/>
          <p:cNvPicPr preferRelativeResize="0"/>
          <p:nvPr/>
        </p:nvPicPr>
        <p:blipFill rotWithShape="1">
          <a:blip r:embed="rId4">
            <a:alphaModFix/>
          </a:blip>
          <a:srcRect b="0" l="0" r="0" t="0"/>
          <a:stretch/>
        </p:blipFill>
        <p:spPr>
          <a:xfrm>
            <a:off x="2537349" y="9035202"/>
            <a:ext cx="883540" cy="776050"/>
          </a:xfrm>
          <a:prstGeom prst="rect">
            <a:avLst/>
          </a:prstGeom>
          <a:noFill/>
          <a:ln>
            <a:noFill/>
          </a:ln>
        </p:spPr>
      </p:pic>
      <p:pic>
        <p:nvPicPr>
          <p:cNvPr id="237" name="Google Shape;237;p15"/>
          <p:cNvPicPr preferRelativeResize="0"/>
          <p:nvPr/>
        </p:nvPicPr>
        <p:blipFill rotWithShape="1">
          <a:blip r:embed="rId5">
            <a:alphaModFix/>
          </a:blip>
          <a:srcRect b="0" l="0" r="0" t="0"/>
          <a:stretch/>
        </p:blipFill>
        <p:spPr>
          <a:xfrm>
            <a:off x="4111428" y="9035202"/>
            <a:ext cx="883540" cy="776050"/>
          </a:xfrm>
          <a:prstGeom prst="rect">
            <a:avLst/>
          </a:prstGeom>
          <a:noFill/>
          <a:ln>
            <a:noFill/>
          </a:ln>
        </p:spPr>
      </p:pic>
      <p:pic>
        <p:nvPicPr>
          <p:cNvPr id="238" name="Google Shape;238;p15"/>
          <p:cNvPicPr preferRelativeResize="0"/>
          <p:nvPr/>
        </p:nvPicPr>
        <p:blipFill rotWithShape="1">
          <a:blip r:embed="rId6">
            <a:alphaModFix/>
          </a:blip>
          <a:srcRect b="0" l="0" r="0" t="0"/>
          <a:stretch/>
        </p:blipFill>
        <p:spPr>
          <a:xfrm>
            <a:off x="5685506" y="9035202"/>
            <a:ext cx="883539" cy="7760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16"/>
          <p:cNvSpPr/>
          <p:nvPr/>
        </p:nvSpPr>
        <p:spPr>
          <a:xfrm>
            <a:off x="6891299" y="132846"/>
            <a:ext cx="556200" cy="445200"/>
          </a:xfrm>
          <a:prstGeom prst="rect">
            <a:avLst/>
          </a:prstGeom>
          <a:solidFill>
            <a:srgbClr val="FFFFFF"/>
          </a:solidFill>
          <a:ln cap="flat" cmpd="sng" w="95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Calibri"/>
                <a:ea typeface="Calibri"/>
                <a:cs typeface="Calibri"/>
                <a:sym typeface="Calibri"/>
              </a:rPr>
              <a:t>p.16</a:t>
            </a:r>
            <a:endParaRPr b="1" i="0" sz="1400" u="none" cap="none" strike="noStrike">
              <a:solidFill>
                <a:srgbClr val="000000"/>
              </a:solidFill>
              <a:latin typeface="Calibri"/>
              <a:ea typeface="Calibri"/>
              <a:cs typeface="Calibri"/>
              <a:sym typeface="Calibri"/>
            </a:endParaRPr>
          </a:p>
        </p:txBody>
      </p:sp>
      <p:sp>
        <p:nvSpPr>
          <p:cNvPr id="244" name="Google Shape;244;p16"/>
          <p:cNvSpPr txBox="1"/>
          <p:nvPr/>
        </p:nvSpPr>
        <p:spPr>
          <a:xfrm>
            <a:off x="188400" y="210100"/>
            <a:ext cx="6459900" cy="445200"/>
          </a:xfrm>
          <a:prstGeom prst="rect">
            <a:avLst/>
          </a:prstGeom>
          <a:solidFill>
            <a:srgbClr val="FFFF00"/>
          </a:solid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 sz="1600" u="none" cap="none" strike="noStrike">
                <a:solidFill>
                  <a:schemeClr val="dk1"/>
                </a:solidFill>
                <a:latin typeface="Calibri"/>
                <a:ea typeface="Calibri"/>
                <a:cs typeface="Calibri"/>
                <a:sym typeface="Calibri"/>
              </a:rPr>
              <a:t>KT 2.1 - Ideas about the cause of disease and illness in the Renaissance</a:t>
            </a:r>
            <a:endParaRPr b="0" i="0" sz="2000" u="none" cap="none" strike="noStrike">
              <a:solidFill>
                <a:srgbClr val="000000"/>
              </a:solidFill>
              <a:latin typeface="Calibri"/>
              <a:ea typeface="Calibri"/>
              <a:cs typeface="Calibri"/>
              <a:sym typeface="Calibri"/>
            </a:endParaRPr>
          </a:p>
        </p:txBody>
      </p:sp>
      <p:sp>
        <p:nvSpPr>
          <p:cNvPr id="245" name="Google Shape;245;p16"/>
          <p:cNvSpPr txBox="1"/>
          <p:nvPr/>
        </p:nvSpPr>
        <p:spPr>
          <a:xfrm>
            <a:off x="264600" y="801525"/>
            <a:ext cx="7183200" cy="97608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200"/>
              <a:buFont typeface="Arial"/>
              <a:buNone/>
            </a:pPr>
            <a:r>
              <a:rPr b="1" i="0" lang="en" sz="1200" u="sng" cap="none" strike="noStrike">
                <a:solidFill>
                  <a:srgbClr val="000000"/>
                </a:solidFill>
                <a:latin typeface="Calibri"/>
                <a:ea typeface="Calibri"/>
                <a:cs typeface="Calibri"/>
                <a:sym typeface="Calibri"/>
              </a:rPr>
              <a:t>Improved Communications</a:t>
            </a:r>
            <a:endParaRPr b="1" i="0" sz="1200" u="sng" cap="none" strike="noStrike">
              <a:solidFill>
                <a:srgbClr val="000000"/>
              </a:solidFill>
              <a:latin typeface="Calibri"/>
              <a:ea typeface="Calibri"/>
              <a:cs typeface="Calibri"/>
              <a:sym typeface="Calibri"/>
            </a:endParaRPr>
          </a:p>
          <a:p>
            <a:pPr indent="0" lvl="0" marL="0" marR="0" rtl="0" algn="ctr">
              <a:lnSpc>
                <a:spcPct val="115000"/>
              </a:lnSpc>
              <a:spcBef>
                <a:spcPts val="1600"/>
              </a:spcBef>
              <a:spcAft>
                <a:spcPts val="0"/>
              </a:spcAft>
              <a:buClr>
                <a:srgbClr val="000000"/>
              </a:buClr>
              <a:buSzPts val="1200"/>
              <a:buFont typeface="Arial"/>
              <a:buNone/>
            </a:pPr>
            <a:r>
              <a:t/>
            </a:r>
            <a:endParaRPr b="1" i="0" sz="1200" u="sng" cap="none" strike="noStrike">
              <a:solidFill>
                <a:srgbClr val="000000"/>
              </a:solidFill>
              <a:latin typeface="Calibri"/>
              <a:ea typeface="Calibri"/>
              <a:cs typeface="Calibri"/>
              <a:sym typeface="Calibri"/>
            </a:endParaRPr>
          </a:p>
          <a:p>
            <a:pPr indent="0" lvl="0" marL="0" marR="0" rtl="0" algn="ctr">
              <a:lnSpc>
                <a:spcPct val="115000"/>
              </a:lnSpc>
              <a:spcBef>
                <a:spcPts val="1600"/>
              </a:spcBef>
              <a:spcAft>
                <a:spcPts val="0"/>
              </a:spcAft>
              <a:buClr>
                <a:srgbClr val="000000"/>
              </a:buClr>
              <a:buSzPts val="1200"/>
              <a:buFont typeface="Arial"/>
              <a:buNone/>
            </a:pPr>
            <a:r>
              <a:t/>
            </a:r>
            <a:endParaRPr b="1" i="0" sz="1200" u="sng" cap="none" strike="noStrike">
              <a:solidFill>
                <a:srgbClr val="000000"/>
              </a:solidFill>
              <a:latin typeface="Calibri"/>
              <a:ea typeface="Calibri"/>
              <a:cs typeface="Calibri"/>
              <a:sym typeface="Calibri"/>
            </a:endParaRPr>
          </a:p>
          <a:p>
            <a:pPr indent="0" lvl="0" marL="0" marR="0" rtl="0" algn="ctr">
              <a:lnSpc>
                <a:spcPct val="115000"/>
              </a:lnSpc>
              <a:spcBef>
                <a:spcPts val="1600"/>
              </a:spcBef>
              <a:spcAft>
                <a:spcPts val="0"/>
              </a:spcAft>
              <a:buClr>
                <a:srgbClr val="000000"/>
              </a:buClr>
              <a:buSzPts val="1200"/>
              <a:buFont typeface="Arial"/>
              <a:buNone/>
            </a:pPr>
            <a:r>
              <a:t/>
            </a:r>
            <a:endParaRPr b="1" i="0" sz="1200" u="sng" cap="none" strike="noStrike">
              <a:solidFill>
                <a:srgbClr val="000000"/>
              </a:solidFill>
              <a:latin typeface="Calibri"/>
              <a:ea typeface="Calibri"/>
              <a:cs typeface="Calibri"/>
              <a:sym typeface="Calibri"/>
            </a:endParaRPr>
          </a:p>
          <a:p>
            <a:pPr indent="0" lvl="0" marL="0" marR="0" rtl="0" algn="ctr">
              <a:lnSpc>
                <a:spcPct val="115000"/>
              </a:lnSpc>
              <a:spcBef>
                <a:spcPts val="1600"/>
              </a:spcBef>
              <a:spcAft>
                <a:spcPts val="0"/>
              </a:spcAft>
              <a:buClr>
                <a:srgbClr val="000000"/>
              </a:buClr>
              <a:buSzPts val="1200"/>
              <a:buFont typeface="Arial"/>
              <a:buNone/>
            </a:pPr>
            <a:r>
              <a:t/>
            </a:r>
            <a:endParaRPr b="1" i="0" sz="1200" u="sng" cap="none" strike="noStrike">
              <a:solidFill>
                <a:srgbClr val="000000"/>
              </a:solidFill>
              <a:latin typeface="Calibri"/>
              <a:ea typeface="Calibri"/>
              <a:cs typeface="Calibri"/>
              <a:sym typeface="Calibri"/>
            </a:endParaRPr>
          </a:p>
          <a:p>
            <a:pPr indent="0" lvl="0" marL="0" marR="0" rtl="0" algn="ctr">
              <a:lnSpc>
                <a:spcPct val="115000"/>
              </a:lnSpc>
              <a:spcBef>
                <a:spcPts val="1600"/>
              </a:spcBef>
              <a:spcAft>
                <a:spcPts val="0"/>
              </a:spcAft>
              <a:buClr>
                <a:srgbClr val="000000"/>
              </a:buClr>
              <a:buSzPts val="1200"/>
              <a:buFont typeface="Arial"/>
              <a:buNone/>
            </a:pPr>
            <a:r>
              <a:t/>
            </a:r>
            <a:endParaRPr b="1" i="0" sz="1200" u="sng" cap="none" strike="noStrike">
              <a:solidFill>
                <a:srgbClr val="000000"/>
              </a:solidFill>
              <a:latin typeface="Calibri"/>
              <a:ea typeface="Calibri"/>
              <a:cs typeface="Calibri"/>
              <a:sym typeface="Calibri"/>
            </a:endParaRPr>
          </a:p>
          <a:p>
            <a:pPr indent="0" lvl="0" marL="0" marR="0" rtl="0" algn="ctr">
              <a:lnSpc>
                <a:spcPct val="115000"/>
              </a:lnSpc>
              <a:spcBef>
                <a:spcPts val="1600"/>
              </a:spcBef>
              <a:spcAft>
                <a:spcPts val="0"/>
              </a:spcAft>
              <a:buClr>
                <a:srgbClr val="000000"/>
              </a:buClr>
              <a:buSzPts val="1200"/>
              <a:buFont typeface="Arial"/>
              <a:buNone/>
            </a:pPr>
            <a:r>
              <a:t/>
            </a:r>
            <a:endParaRPr b="1" i="0" sz="1200" u="sng" cap="none" strike="noStrike">
              <a:solidFill>
                <a:srgbClr val="000000"/>
              </a:solidFill>
              <a:latin typeface="Calibri"/>
              <a:ea typeface="Calibri"/>
              <a:cs typeface="Calibri"/>
              <a:sym typeface="Calibri"/>
            </a:endParaRPr>
          </a:p>
          <a:p>
            <a:pPr indent="0" lvl="0" marL="0" marR="0" rtl="0" algn="ctr">
              <a:lnSpc>
                <a:spcPct val="115000"/>
              </a:lnSpc>
              <a:spcBef>
                <a:spcPts val="1600"/>
              </a:spcBef>
              <a:spcAft>
                <a:spcPts val="0"/>
              </a:spcAft>
              <a:buClr>
                <a:srgbClr val="000000"/>
              </a:buClr>
              <a:buSzPts val="1200"/>
              <a:buFont typeface="Arial"/>
              <a:buNone/>
            </a:pPr>
            <a:r>
              <a:t/>
            </a:r>
            <a:endParaRPr b="1" i="0" sz="1200" u="sng" cap="none" strike="noStrike">
              <a:solidFill>
                <a:srgbClr val="000000"/>
              </a:solidFill>
              <a:latin typeface="Calibri"/>
              <a:ea typeface="Calibri"/>
              <a:cs typeface="Calibri"/>
              <a:sym typeface="Calibri"/>
            </a:endParaRPr>
          </a:p>
          <a:p>
            <a:pPr indent="0" lvl="0" marL="0" marR="0" rtl="0" algn="just">
              <a:lnSpc>
                <a:spcPct val="100000"/>
              </a:lnSpc>
              <a:spcBef>
                <a:spcPts val="160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just">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Calibri"/>
                <a:ea typeface="Calibri"/>
                <a:cs typeface="Calibri"/>
                <a:sym typeface="Calibri"/>
              </a:rPr>
              <a:t>The printing press also took book copying out of the hands of the Church. This meant that a much wider variety of subjects were written about, whereas, before this time, most books were about religious topics The Church was no longer able to prevent ideas they disapproved of being published. For example, physicians could now publish works criticising Galen. </a:t>
            </a:r>
            <a:endParaRPr b="0" i="0" sz="1200" u="none" cap="none" strike="noStrike">
              <a:solidFill>
                <a:srgbClr val="000000"/>
              </a:solidFill>
              <a:latin typeface="Calibri"/>
              <a:ea typeface="Calibri"/>
              <a:cs typeface="Calibri"/>
              <a:sym typeface="Calibri"/>
            </a:endParaRPr>
          </a:p>
          <a:p>
            <a:pPr indent="0" lvl="0" marL="0" marR="0" rtl="0" algn="just">
              <a:lnSpc>
                <a:spcPct val="115000"/>
              </a:lnSpc>
              <a:spcBef>
                <a:spcPts val="1600"/>
              </a:spcBef>
              <a:spcAft>
                <a:spcPts val="0"/>
              </a:spcAft>
              <a:buClr>
                <a:srgbClr val="000000"/>
              </a:buClr>
              <a:buSzPts val="1200"/>
              <a:buFont typeface="Arial"/>
              <a:buNone/>
            </a:pPr>
            <a:r>
              <a:t/>
            </a:r>
            <a:endParaRPr b="1" i="0" sz="1200" u="sng" cap="none" strike="noStrike">
              <a:solidFill>
                <a:srgbClr val="000000"/>
              </a:solidFill>
              <a:latin typeface="Calibri"/>
              <a:ea typeface="Calibri"/>
              <a:cs typeface="Calibri"/>
              <a:sym typeface="Calibri"/>
            </a:endParaRPr>
          </a:p>
          <a:p>
            <a:pPr indent="0" lvl="0" marL="0" marR="0" rtl="0" algn="just">
              <a:lnSpc>
                <a:spcPct val="115000"/>
              </a:lnSpc>
              <a:spcBef>
                <a:spcPts val="1600"/>
              </a:spcBef>
              <a:spcAft>
                <a:spcPts val="0"/>
              </a:spcAft>
              <a:buClr>
                <a:srgbClr val="000000"/>
              </a:buClr>
              <a:buSzPts val="1200"/>
              <a:buFont typeface="Arial"/>
              <a:buNone/>
            </a:pPr>
            <a:r>
              <a:t/>
            </a:r>
            <a:endParaRPr b="1" i="0" sz="1200" u="sng" cap="none" strike="noStrike">
              <a:solidFill>
                <a:srgbClr val="000000"/>
              </a:solidFill>
              <a:latin typeface="Calibri"/>
              <a:ea typeface="Calibri"/>
              <a:cs typeface="Calibri"/>
              <a:sym typeface="Calibri"/>
            </a:endParaRPr>
          </a:p>
          <a:p>
            <a:pPr indent="0" lvl="0" marL="0" marR="0" rtl="0" algn="just">
              <a:lnSpc>
                <a:spcPct val="115000"/>
              </a:lnSpc>
              <a:spcBef>
                <a:spcPts val="1600"/>
              </a:spcBef>
              <a:spcAft>
                <a:spcPts val="0"/>
              </a:spcAft>
              <a:buClr>
                <a:srgbClr val="000000"/>
              </a:buClr>
              <a:buSzPts val="1200"/>
              <a:buFont typeface="Arial"/>
              <a:buNone/>
            </a:pPr>
            <a:r>
              <a:t/>
            </a:r>
            <a:endParaRPr b="1" i="0" sz="1200" u="sng" cap="none" strike="noStrike">
              <a:solidFill>
                <a:srgbClr val="000000"/>
              </a:solidFill>
              <a:latin typeface="Calibri"/>
              <a:ea typeface="Calibri"/>
              <a:cs typeface="Calibri"/>
              <a:sym typeface="Calibri"/>
            </a:endParaRPr>
          </a:p>
          <a:p>
            <a:pPr indent="0" lvl="0" marL="0" marR="0" rtl="0" algn="just">
              <a:lnSpc>
                <a:spcPct val="115000"/>
              </a:lnSpc>
              <a:spcBef>
                <a:spcPts val="1600"/>
              </a:spcBef>
              <a:spcAft>
                <a:spcPts val="0"/>
              </a:spcAft>
              <a:buClr>
                <a:srgbClr val="000000"/>
              </a:buClr>
              <a:buSzPts val="1200"/>
              <a:buFont typeface="Arial"/>
              <a:buNone/>
            </a:pPr>
            <a:r>
              <a:rPr b="1" i="0" lang="en" sz="1200" u="sng" cap="none" strike="noStrike">
                <a:solidFill>
                  <a:srgbClr val="000000"/>
                </a:solidFill>
                <a:latin typeface="Calibri"/>
                <a:ea typeface="Calibri"/>
                <a:cs typeface="Calibri"/>
                <a:sym typeface="Calibri"/>
              </a:rPr>
              <a:t>TASK </a:t>
            </a:r>
            <a:r>
              <a:rPr b="0" i="0" lang="en" sz="1200" u="none" cap="none" strike="noStrike">
                <a:solidFill>
                  <a:srgbClr val="000000"/>
                </a:solidFill>
                <a:latin typeface="Calibri"/>
                <a:ea typeface="Calibri"/>
                <a:cs typeface="Calibri"/>
                <a:sym typeface="Calibri"/>
              </a:rPr>
              <a:t>- On a scale of 1-10, how important do you think the influence of the printing press was for the ideas about the case of disease and illness. Explain your answer. </a:t>
            </a:r>
            <a:endParaRPr b="0" i="0" sz="1200" u="none" cap="none" strike="noStrike">
              <a:solidFill>
                <a:srgbClr val="000000"/>
              </a:solidFill>
              <a:latin typeface="Calibri"/>
              <a:ea typeface="Calibri"/>
              <a:cs typeface="Calibri"/>
              <a:sym typeface="Calibri"/>
            </a:endParaRPr>
          </a:p>
          <a:p>
            <a:pPr indent="0" lvl="0" marL="0" marR="0" rtl="0" algn="just">
              <a:lnSpc>
                <a:spcPct val="150000"/>
              </a:lnSpc>
              <a:spcBef>
                <a:spcPts val="160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just">
              <a:lnSpc>
                <a:spcPct val="150000"/>
              </a:lnSpc>
              <a:spcBef>
                <a:spcPts val="1600"/>
              </a:spcBef>
              <a:spcAft>
                <a:spcPts val="0"/>
              </a:spcAft>
              <a:buClr>
                <a:srgbClr val="000000"/>
              </a:buClr>
              <a:buSzPts val="1200"/>
              <a:buFont typeface="Arial"/>
              <a:buNone/>
            </a:pPr>
            <a:r>
              <a:rPr b="0" i="0" lang="en" sz="1200" u="none" cap="none" strike="noStrike">
                <a:solidFill>
                  <a:srgbClr val="000000"/>
                </a:solidFill>
                <a:latin typeface="Calibri"/>
                <a:ea typeface="Calibri"/>
                <a:cs typeface="Calibri"/>
                <a:sym typeface="Calibri"/>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b="0" i="0" sz="1200" u="none" cap="none" strike="noStrike">
              <a:solidFill>
                <a:srgbClr val="000000"/>
              </a:solidFill>
              <a:latin typeface="Calibri"/>
              <a:ea typeface="Calibri"/>
              <a:cs typeface="Calibri"/>
              <a:sym typeface="Calibri"/>
            </a:endParaRPr>
          </a:p>
          <a:p>
            <a:pPr indent="0" lvl="0" marL="0" marR="0" rtl="0" algn="just">
              <a:lnSpc>
                <a:spcPct val="150000"/>
              </a:lnSpc>
              <a:spcBef>
                <a:spcPts val="1600"/>
              </a:spcBef>
              <a:spcAft>
                <a:spcPts val="160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p:txBody>
      </p:sp>
      <p:sp>
        <p:nvSpPr>
          <p:cNvPr id="246" name="Google Shape;246;p16"/>
          <p:cNvSpPr txBox="1"/>
          <p:nvPr/>
        </p:nvSpPr>
        <p:spPr>
          <a:xfrm>
            <a:off x="264600" y="1155327"/>
            <a:ext cx="5605500" cy="3126600"/>
          </a:xfrm>
          <a:prstGeom prst="rect">
            <a:avLst/>
          </a:prstGeom>
          <a:noFill/>
          <a:ln>
            <a:noFill/>
          </a:ln>
        </p:spPr>
        <p:txBody>
          <a:bodyPr anchorCtr="0" anchor="t" bIns="91425" lIns="91425" spcFirstLastPara="1" rIns="91425" wrap="square" tIns="91425">
            <a:noAutofit/>
          </a:bodyPr>
          <a:lstStyle/>
          <a:p>
            <a:pPr indent="0" lvl="0" marL="0" marR="0" rtl="0" algn="just">
              <a:lnSpc>
                <a:spcPct val="115000"/>
              </a:lnSpc>
              <a:spcBef>
                <a:spcPts val="0"/>
              </a:spcBef>
              <a:spcAft>
                <a:spcPts val="0"/>
              </a:spcAft>
              <a:buClr>
                <a:srgbClr val="000000"/>
              </a:buClr>
              <a:buSzPts val="1100"/>
              <a:buFont typeface="Arial"/>
              <a:buNone/>
            </a:pPr>
            <a:r>
              <a:rPr b="0" i="0" lang="en" sz="1200" u="none" cap="none" strike="noStrike">
                <a:solidFill>
                  <a:srgbClr val="000000"/>
                </a:solidFill>
                <a:latin typeface="Calibri"/>
                <a:ea typeface="Calibri"/>
                <a:cs typeface="Calibri"/>
                <a:sym typeface="Calibri"/>
              </a:rPr>
              <a:t>One of the changes across Europe during the Medical Renaissance was the improvement in literacy: more people than ever before were able to read and write. This meant new ideas could spread further and more quickly. </a:t>
            </a:r>
            <a:endParaRPr b="0" i="0" sz="1200" u="none" cap="none" strike="noStrike">
              <a:solidFill>
                <a:srgbClr val="000000"/>
              </a:solidFill>
              <a:latin typeface="Calibri"/>
              <a:ea typeface="Calibri"/>
              <a:cs typeface="Calibri"/>
              <a:sym typeface="Calibri"/>
            </a:endParaRPr>
          </a:p>
          <a:p>
            <a:pPr indent="0" lvl="0" marL="0" marR="0" rtl="0" algn="l">
              <a:lnSpc>
                <a:spcPct val="115000"/>
              </a:lnSpc>
              <a:spcBef>
                <a:spcPts val="1600"/>
              </a:spcBef>
              <a:spcAft>
                <a:spcPts val="0"/>
              </a:spcAft>
              <a:buClr>
                <a:srgbClr val="000000"/>
              </a:buClr>
              <a:buSzPts val="1100"/>
              <a:buFont typeface="Arial"/>
              <a:buNone/>
            </a:pPr>
            <a:r>
              <a:rPr b="1" i="0" lang="en" sz="1200" u="none" cap="none" strike="noStrike">
                <a:solidFill>
                  <a:srgbClr val="000000"/>
                </a:solidFill>
                <a:latin typeface="Calibri"/>
                <a:ea typeface="Calibri"/>
                <a:cs typeface="Calibri"/>
                <a:sym typeface="Calibri"/>
              </a:rPr>
              <a:t>THe influence of the printing press</a:t>
            </a:r>
            <a:endParaRPr b="1" i="0" sz="1200" u="none" cap="none" strike="noStrike">
              <a:solidFill>
                <a:srgbClr val="000000"/>
              </a:solidFill>
              <a:latin typeface="Calibri"/>
              <a:ea typeface="Calibri"/>
              <a:cs typeface="Calibri"/>
              <a:sym typeface="Calibri"/>
            </a:endParaRPr>
          </a:p>
          <a:p>
            <a:pPr indent="0" lvl="0" marL="0" marR="0" rtl="0" algn="just">
              <a:lnSpc>
                <a:spcPct val="115000"/>
              </a:lnSpc>
              <a:spcBef>
                <a:spcPts val="1600"/>
              </a:spcBef>
              <a:spcAft>
                <a:spcPts val="0"/>
              </a:spcAft>
              <a:buClr>
                <a:srgbClr val="000000"/>
              </a:buClr>
              <a:buSzPts val="1200"/>
              <a:buFont typeface="Arial"/>
              <a:buNone/>
            </a:pPr>
            <a:r>
              <a:rPr b="0" i="0" lang="en" sz="1200" u="none" cap="none" strike="noStrike">
                <a:solidFill>
                  <a:srgbClr val="000000"/>
                </a:solidFill>
                <a:latin typeface="Calibri"/>
                <a:ea typeface="Calibri"/>
                <a:cs typeface="Calibri"/>
                <a:sym typeface="Calibri"/>
              </a:rPr>
              <a:t>In around 1440, Johannes Gutenberg, a German goldsmith named Johann Gutenberg, created the world’s first printing press. It didn’t take long for the popularity of his new inventions to grow: by 1500, there were hundreds of presses in Europe.</a:t>
            </a:r>
            <a:endParaRPr b="0" i="0" sz="1200" u="none" cap="none" strike="noStrike">
              <a:solidFill>
                <a:srgbClr val="000000"/>
              </a:solidFill>
              <a:latin typeface="Calibri"/>
              <a:ea typeface="Calibri"/>
              <a:cs typeface="Calibri"/>
              <a:sym typeface="Calibri"/>
            </a:endParaRPr>
          </a:p>
          <a:p>
            <a:pPr indent="0" lvl="0" marL="0" marR="0" rtl="0" algn="just">
              <a:lnSpc>
                <a:spcPct val="115000"/>
              </a:lnSpc>
              <a:spcBef>
                <a:spcPts val="1600"/>
              </a:spcBef>
              <a:spcAft>
                <a:spcPts val="1600"/>
              </a:spcAft>
              <a:buClr>
                <a:srgbClr val="000000"/>
              </a:buClr>
              <a:buSzPts val="1200"/>
              <a:buFont typeface="Arial"/>
              <a:buNone/>
            </a:pPr>
            <a:r>
              <a:rPr b="0" i="0" lang="en" sz="1200" u="none" cap="none" strike="noStrike">
                <a:solidFill>
                  <a:srgbClr val="000000"/>
                </a:solidFill>
                <a:latin typeface="Calibri"/>
                <a:ea typeface="Calibri"/>
                <a:cs typeface="Calibri"/>
                <a:sym typeface="Calibri"/>
              </a:rPr>
              <a:t>The new printing press enabled press information to be spread accurately and quickly. Text no longer had to be copied by hand, meaning there were fewer inconsistencies in the same version of a text. It also meant that scientists could publish their work and share it across Europe much faster than hen the work had to be copied by hand. </a:t>
            </a:r>
            <a:endParaRPr b="0" i="0" sz="1200" u="none" cap="none" strike="noStrike">
              <a:solidFill>
                <a:srgbClr val="000000"/>
              </a:solidFill>
              <a:latin typeface="Calibri"/>
              <a:ea typeface="Calibri"/>
              <a:cs typeface="Calibri"/>
              <a:sym typeface="Calibri"/>
            </a:endParaRPr>
          </a:p>
        </p:txBody>
      </p:sp>
      <p:sp>
        <p:nvSpPr>
          <p:cNvPr id="247" name="Google Shape;247;p16"/>
          <p:cNvSpPr txBox="1"/>
          <p:nvPr/>
        </p:nvSpPr>
        <p:spPr>
          <a:xfrm>
            <a:off x="6004800" y="801525"/>
            <a:ext cx="1443000" cy="3480300"/>
          </a:xfrm>
          <a:prstGeom prst="rect">
            <a:avLst/>
          </a:prstGeom>
          <a:solidFill>
            <a:srgbClr val="FFF2CC"/>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n" sz="1200" u="sng" cap="none" strike="noStrike">
                <a:solidFill>
                  <a:srgbClr val="000000"/>
                </a:solidFill>
                <a:latin typeface="Calibri"/>
                <a:ea typeface="Calibri"/>
                <a:cs typeface="Calibri"/>
                <a:sym typeface="Calibri"/>
              </a:rPr>
              <a:t>Keywords</a:t>
            </a:r>
            <a:endParaRPr b="1" i="0" sz="1200" u="sng"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200"/>
              <a:buFont typeface="Arial"/>
              <a:buNone/>
            </a:pPr>
            <a:r>
              <a:t/>
            </a:r>
            <a:endParaRPr b="1" i="0" sz="1200" u="sng"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Calibri"/>
                <a:ea typeface="Calibri"/>
                <a:cs typeface="Calibri"/>
                <a:sym typeface="Calibri"/>
              </a:rPr>
              <a:t>Printing press</a:t>
            </a:r>
            <a:r>
              <a:rPr b="0" i="0" lang="en" sz="1200" u="none" cap="none" strike="noStrike">
                <a:solidFill>
                  <a:srgbClr val="000000"/>
                </a:solidFill>
                <a:latin typeface="Calibri"/>
                <a:ea typeface="Calibri"/>
                <a:cs typeface="Calibri"/>
                <a:sym typeface="Calibri"/>
              </a:rPr>
              <a:t>- </a:t>
            </a:r>
            <a:r>
              <a:rPr b="0" i="0" lang="en" sz="1100" u="none" cap="none" strike="noStrike">
                <a:solidFill>
                  <a:srgbClr val="000000"/>
                </a:solidFill>
                <a:latin typeface="Calibri"/>
                <a:ea typeface="Calibri"/>
                <a:cs typeface="Calibri"/>
                <a:sym typeface="Calibri"/>
              </a:rPr>
              <a:t>A machine for printing text or pictures. It had movable letters so that many copies of the same text could be printed. </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b="1" i="0" lang="en" sz="1100" u="none" cap="none" strike="noStrike">
                <a:solidFill>
                  <a:srgbClr val="000000"/>
                </a:solidFill>
                <a:latin typeface="Calibri"/>
                <a:ea typeface="Calibri"/>
                <a:cs typeface="Calibri"/>
                <a:sym typeface="Calibri"/>
              </a:rPr>
              <a:t>Royal Charter - </a:t>
            </a:r>
            <a:r>
              <a:rPr b="0" i="0" lang="en" sz="1100" u="none" cap="none" strike="noStrike">
                <a:solidFill>
                  <a:srgbClr val="000000"/>
                </a:solidFill>
                <a:latin typeface="Calibri"/>
                <a:ea typeface="Calibri"/>
                <a:cs typeface="Calibri"/>
                <a:sym typeface="Calibri"/>
              </a:rPr>
              <a:t>A document from the monarch, granting a right or power to a particular person or group. A Royal Charter shows that the monarch is supportive of a particular project. </a:t>
            </a:r>
            <a:endParaRPr b="0" i="0" sz="1100" u="none" cap="none" strike="noStrike">
              <a:solidFill>
                <a:srgbClr val="000000"/>
              </a:solidFill>
              <a:latin typeface="Calibri"/>
              <a:ea typeface="Calibri"/>
              <a:cs typeface="Calibri"/>
              <a:sym typeface="Calibri"/>
            </a:endParaRPr>
          </a:p>
        </p:txBody>
      </p:sp>
      <p:pic>
        <p:nvPicPr>
          <p:cNvPr id="248" name="Google Shape;248;p16"/>
          <p:cNvPicPr preferRelativeResize="0"/>
          <p:nvPr/>
        </p:nvPicPr>
        <p:blipFill rotWithShape="1">
          <a:blip r:embed="rId3">
            <a:alphaModFix/>
          </a:blip>
          <a:srcRect b="0" l="0" r="0" t="0"/>
          <a:stretch/>
        </p:blipFill>
        <p:spPr>
          <a:xfrm>
            <a:off x="2672425" y="1933256"/>
            <a:ext cx="565225" cy="565225"/>
          </a:xfrm>
          <a:prstGeom prst="rect">
            <a:avLst/>
          </a:prstGeom>
          <a:noFill/>
          <a:ln>
            <a:noFill/>
          </a:ln>
        </p:spPr>
      </p:pic>
      <p:pic>
        <p:nvPicPr>
          <p:cNvPr descr="Image result for printing press" id="249" name="Google Shape;249;p16"/>
          <p:cNvPicPr preferRelativeResize="0"/>
          <p:nvPr/>
        </p:nvPicPr>
        <p:blipFill rotWithShape="1">
          <a:blip r:embed="rId4">
            <a:alphaModFix/>
          </a:blip>
          <a:srcRect b="0" l="0" r="0" t="0"/>
          <a:stretch/>
        </p:blipFill>
        <p:spPr>
          <a:xfrm>
            <a:off x="2912225" y="4996825"/>
            <a:ext cx="1714350" cy="1570700"/>
          </a:xfrm>
          <a:prstGeom prst="rect">
            <a:avLst/>
          </a:prstGeom>
          <a:noFill/>
          <a:ln>
            <a:noFill/>
          </a:ln>
        </p:spPr>
      </p:pic>
      <p:graphicFrame>
        <p:nvGraphicFramePr>
          <p:cNvPr id="250" name="Google Shape;250;p16"/>
          <p:cNvGraphicFramePr/>
          <p:nvPr/>
        </p:nvGraphicFramePr>
        <p:xfrm>
          <a:off x="1336310" y="7383213"/>
          <a:ext cx="3000000" cy="3000000"/>
        </p:xfrm>
        <a:graphic>
          <a:graphicData uri="http://schemas.openxmlformats.org/drawingml/2006/table">
            <a:tbl>
              <a:tblPr bandRow="1" firstRow="1">
                <a:noFill/>
                <a:tableStyleId>{5BD833C9-237B-4D3C-82D4-2ADA615338FE}</a:tableStyleId>
              </a:tblPr>
              <a:tblGrid>
                <a:gridCol w="503975"/>
                <a:gridCol w="503975"/>
                <a:gridCol w="503975"/>
                <a:gridCol w="503975"/>
                <a:gridCol w="503975"/>
                <a:gridCol w="503975"/>
                <a:gridCol w="503975"/>
                <a:gridCol w="503975"/>
                <a:gridCol w="503975"/>
                <a:gridCol w="503975"/>
              </a:tblGrid>
              <a:tr h="370850">
                <a:tc>
                  <a:txBody>
                    <a:bodyPr/>
                    <a:lstStyle/>
                    <a:p>
                      <a:pPr indent="0" lvl="0" marL="0" marR="0" rtl="0" algn="ctr">
                        <a:lnSpc>
                          <a:spcPct val="100000"/>
                        </a:lnSpc>
                        <a:spcBef>
                          <a:spcPts val="0"/>
                        </a:spcBef>
                        <a:spcAft>
                          <a:spcPts val="0"/>
                        </a:spcAft>
                        <a:buNone/>
                      </a:pPr>
                      <a:r>
                        <a:rPr lang="en" sz="1100" u="none" cap="none" strike="noStrike">
                          <a:latin typeface="Cambria"/>
                          <a:ea typeface="Cambria"/>
                          <a:cs typeface="Cambria"/>
                          <a:sym typeface="Cambria"/>
                        </a:rPr>
                        <a:t>1</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 sz="1100" u="none" cap="none" strike="noStrike">
                          <a:latin typeface="Cambria"/>
                          <a:ea typeface="Cambria"/>
                          <a:cs typeface="Cambria"/>
                          <a:sym typeface="Cambria"/>
                        </a:rPr>
                        <a:t>2</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 sz="1100" u="none" cap="none" strike="noStrike">
                          <a:latin typeface="Cambria"/>
                          <a:ea typeface="Cambria"/>
                          <a:cs typeface="Cambria"/>
                          <a:sym typeface="Cambria"/>
                        </a:rPr>
                        <a:t>3</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 sz="1100" u="none" cap="none" strike="noStrike">
                          <a:latin typeface="Cambria"/>
                          <a:ea typeface="Cambria"/>
                          <a:cs typeface="Cambria"/>
                          <a:sym typeface="Cambria"/>
                        </a:rPr>
                        <a:t>4</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 sz="1100" u="none" cap="none" strike="noStrike">
                          <a:latin typeface="Cambria"/>
                          <a:ea typeface="Cambria"/>
                          <a:cs typeface="Cambria"/>
                          <a:sym typeface="Cambria"/>
                        </a:rPr>
                        <a:t>5</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 sz="1100" u="none" cap="none" strike="noStrike">
                          <a:latin typeface="Cambria"/>
                          <a:ea typeface="Cambria"/>
                          <a:cs typeface="Cambria"/>
                          <a:sym typeface="Cambria"/>
                        </a:rPr>
                        <a:t>6</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 sz="1100" u="none" cap="none" strike="noStrike">
                          <a:latin typeface="Cambria"/>
                          <a:ea typeface="Cambria"/>
                          <a:cs typeface="Cambria"/>
                          <a:sym typeface="Cambria"/>
                        </a:rPr>
                        <a:t>7</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 sz="1100" u="none" cap="none" strike="noStrike">
                          <a:latin typeface="Cambria"/>
                          <a:ea typeface="Cambria"/>
                          <a:cs typeface="Cambria"/>
                          <a:sym typeface="Cambria"/>
                        </a:rPr>
                        <a:t>8</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 sz="1100" u="none" cap="none" strike="noStrike">
                          <a:latin typeface="Cambria"/>
                          <a:ea typeface="Cambria"/>
                          <a:cs typeface="Cambria"/>
                          <a:sym typeface="Cambria"/>
                        </a:rPr>
                        <a:t>9</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 sz="1100" u="none" cap="none" strike="noStrike">
                          <a:latin typeface="Cambria"/>
                          <a:ea typeface="Cambria"/>
                          <a:cs typeface="Cambria"/>
                          <a:sym typeface="Cambria"/>
                        </a:rPr>
                        <a:t>10</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17"/>
          <p:cNvSpPr/>
          <p:nvPr/>
        </p:nvSpPr>
        <p:spPr>
          <a:xfrm>
            <a:off x="6891299" y="132846"/>
            <a:ext cx="556200" cy="445200"/>
          </a:xfrm>
          <a:prstGeom prst="rect">
            <a:avLst/>
          </a:prstGeom>
          <a:solidFill>
            <a:srgbClr val="FFFFFF"/>
          </a:solidFill>
          <a:ln cap="flat" cmpd="sng" w="95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Calibri"/>
                <a:ea typeface="Calibri"/>
                <a:cs typeface="Calibri"/>
                <a:sym typeface="Calibri"/>
              </a:rPr>
              <a:t>p.17</a:t>
            </a:r>
            <a:endParaRPr b="1" i="0" sz="1400" u="none" cap="none" strike="noStrike">
              <a:solidFill>
                <a:srgbClr val="000000"/>
              </a:solidFill>
              <a:latin typeface="Calibri"/>
              <a:ea typeface="Calibri"/>
              <a:cs typeface="Calibri"/>
              <a:sym typeface="Calibri"/>
            </a:endParaRPr>
          </a:p>
        </p:txBody>
      </p:sp>
      <p:sp>
        <p:nvSpPr>
          <p:cNvPr id="256" name="Google Shape;256;p17"/>
          <p:cNvSpPr txBox="1"/>
          <p:nvPr/>
        </p:nvSpPr>
        <p:spPr>
          <a:xfrm>
            <a:off x="357625" y="210100"/>
            <a:ext cx="6290700" cy="445200"/>
          </a:xfrm>
          <a:prstGeom prst="rect">
            <a:avLst/>
          </a:prstGeom>
          <a:solidFill>
            <a:srgbClr val="FFFF00"/>
          </a:solid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 sz="1600" u="none" cap="none" strike="noStrike">
                <a:solidFill>
                  <a:schemeClr val="dk1"/>
                </a:solidFill>
                <a:latin typeface="Calibri"/>
                <a:ea typeface="Calibri"/>
                <a:cs typeface="Calibri"/>
                <a:sym typeface="Calibri"/>
              </a:rPr>
              <a:t>KT 2.1 - Ideas about the cause of disease and illness in the Renaissance</a:t>
            </a:r>
            <a:endParaRPr b="0" i="0" sz="2000" u="none" cap="none" strike="noStrike">
              <a:solidFill>
                <a:srgbClr val="000000"/>
              </a:solidFill>
              <a:latin typeface="Calibri"/>
              <a:ea typeface="Calibri"/>
              <a:cs typeface="Calibri"/>
              <a:sym typeface="Calibri"/>
            </a:endParaRPr>
          </a:p>
        </p:txBody>
      </p:sp>
      <p:sp>
        <p:nvSpPr>
          <p:cNvPr id="257" name="Google Shape;257;p17"/>
          <p:cNvSpPr txBox="1"/>
          <p:nvPr/>
        </p:nvSpPr>
        <p:spPr>
          <a:xfrm>
            <a:off x="357625" y="800075"/>
            <a:ext cx="5605200" cy="85365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200"/>
              <a:buFont typeface="Arial"/>
              <a:buNone/>
            </a:pPr>
            <a:r>
              <a:rPr b="1" i="0" lang="en" sz="1200" u="none" cap="none" strike="noStrike">
                <a:solidFill>
                  <a:srgbClr val="000000"/>
                </a:solidFill>
                <a:latin typeface="Calibri"/>
                <a:ea typeface="Calibri"/>
                <a:cs typeface="Calibri"/>
                <a:sym typeface="Calibri"/>
              </a:rPr>
              <a:t>The work of the Royal Society</a:t>
            </a:r>
            <a:endParaRPr b="1" i="0" sz="1200" u="none" cap="none" strike="noStrike">
              <a:solidFill>
                <a:srgbClr val="000000"/>
              </a:solidFill>
              <a:latin typeface="Calibri"/>
              <a:ea typeface="Calibri"/>
              <a:cs typeface="Calibri"/>
              <a:sym typeface="Calibri"/>
            </a:endParaRPr>
          </a:p>
          <a:p>
            <a:pPr indent="0" lvl="0" marL="0" marR="0" rtl="0" algn="just">
              <a:lnSpc>
                <a:spcPct val="115000"/>
              </a:lnSpc>
              <a:spcBef>
                <a:spcPts val="1600"/>
              </a:spcBef>
              <a:spcAft>
                <a:spcPts val="0"/>
              </a:spcAft>
              <a:buClr>
                <a:srgbClr val="000000"/>
              </a:buClr>
              <a:buSzPts val="1200"/>
              <a:buFont typeface="Arial"/>
              <a:buNone/>
            </a:pPr>
            <a:r>
              <a:rPr b="0" i="0" lang="en" sz="1200" u="none" cap="none" strike="noStrike">
                <a:solidFill>
                  <a:srgbClr val="000000"/>
                </a:solidFill>
                <a:latin typeface="Calibri"/>
                <a:ea typeface="Calibri"/>
                <a:cs typeface="Calibri"/>
                <a:sym typeface="Calibri"/>
              </a:rPr>
              <a:t>The desire to explain the world in secular terms led to a big increase in the number of experiments being carried out. Scientists wanted to talk to each other about their new discoveries and share new ideas. This led to the founding of the </a:t>
            </a:r>
            <a:r>
              <a:rPr b="1" i="0" lang="en" sz="1200" u="none" cap="none" strike="noStrike">
                <a:solidFill>
                  <a:srgbClr val="000000"/>
                </a:solidFill>
                <a:latin typeface="Calibri"/>
                <a:ea typeface="Calibri"/>
                <a:cs typeface="Calibri"/>
                <a:sym typeface="Calibri"/>
              </a:rPr>
              <a:t>Royal Society. </a:t>
            </a:r>
            <a:endParaRPr b="0" i="0" sz="1200" u="none" cap="none" strike="noStrike">
              <a:solidFill>
                <a:srgbClr val="000000"/>
              </a:solidFill>
              <a:latin typeface="Calibri"/>
              <a:ea typeface="Calibri"/>
              <a:cs typeface="Calibri"/>
              <a:sym typeface="Calibri"/>
            </a:endParaRPr>
          </a:p>
          <a:p>
            <a:pPr indent="0" lvl="0" marL="0" marR="0" rtl="0" algn="just">
              <a:lnSpc>
                <a:spcPct val="115000"/>
              </a:lnSpc>
              <a:spcBef>
                <a:spcPts val="1600"/>
              </a:spcBef>
              <a:spcAft>
                <a:spcPts val="0"/>
              </a:spcAft>
              <a:buClr>
                <a:srgbClr val="000000"/>
              </a:buClr>
              <a:buSzPts val="1200"/>
              <a:buFont typeface="Arial"/>
              <a:buNone/>
            </a:pPr>
            <a:r>
              <a:rPr b="0" i="0" lang="en" sz="1200" u="none" cap="none" strike="noStrike">
                <a:solidFill>
                  <a:srgbClr val="000000"/>
                </a:solidFill>
                <a:latin typeface="Calibri"/>
                <a:ea typeface="Calibri"/>
                <a:cs typeface="Calibri"/>
                <a:sym typeface="Calibri"/>
              </a:rPr>
              <a:t>The Royal Society met for the first time at Gresham College in London, in 1660. Its aim was to promote and carry out experiments to further the understanding of science. They also heavily promoted the sharing of scientific knowledge and encouraged argument over new theories and ideas. In 1662, the society received its royal charter from Charles II, who had a keen interest in science. </a:t>
            </a:r>
            <a:endParaRPr b="0" i="0" sz="1200" u="none" cap="none" strike="noStrike">
              <a:solidFill>
                <a:srgbClr val="000000"/>
              </a:solidFill>
              <a:latin typeface="Calibri"/>
              <a:ea typeface="Calibri"/>
              <a:cs typeface="Calibri"/>
              <a:sym typeface="Calibri"/>
            </a:endParaRPr>
          </a:p>
          <a:p>
            <a:pPr indent="0" lvl="0" marL="0" marR="0" rtl="0" algn="just">
              <a:lnSpc>
                <a:spcPct val="115000"/>
              </a:lnSpc>
              <a:spcBef>
                <a:spcPts val="1600"/>
              </a:spcBef>
              <a:spcAft>
                <a:spcPts val="0"/>
              </a:spcAft>
              <a:buClr>
                <a:srgbClr val="000000"/>
              </a:buClr>
              <a:buSzPts val="1200"/>
              <a:buFont typeface="Arial"/>
              <a:buNone/>
            </a:pPr>
            <a:r>
              <a:rPr b="0" i="0" lang="en" sz="1200" u="none" cap="none" strike="noStrike">
                <a:solidFill>
                  <a:srgbClr val="000000"/>
                </a:solidFill>
                <a:latin typeface="Calibri"/>
                <a:ea typeface="Calibri"/>
                <a:cs typeface="Calibri"/>
                <a:sym typeface="Calibri"/>
              </a:rPr>
              <a:t>The support of the king gave the Royal Society credibility: if the king approved of and supported them, clearly hey were doing something right. It also raised their profile. More people sent their work in to be published, or were willing to donate money supporting the scientific work of the Royal Society. </a:t>
            </a:r>
            <a:endParaRPr b="0" i="0" sz="1200" u="none" cap="none" strike="noStrike">
              <a:solidFill>
                <a:srgbClr val="000000"/>
              </a:solidFill>
              <a:latin typeface="Calibri"/>
              <a:ea typeface="Calibri"/>
              <a:cs typeface="Calibri"/>
              <a:sym typeface="Calibri"/>
            </a:endParaRPr>
          </a:p>
          <a:p>
            <a:pPr indent="0" lvl="0" marL="0" marR="0" rtl="0" algn="just">
              <a:lnSpc>
                <a:spcPct val="115000"/>
              </a:lnSpc>
              <a:spcBef>
                <a:spcPts val="1600"/>
              </a:spcBef>
              <a:spcAft>
                <a:spcPts val="0"/>
              </a:spcAft>
              <a:buClr>
                <a:srgbClr val="000000"/>
              </a:buClr>
              <a:buSzPts val="1200"/>
              <a:buFont typeface="Arial"/>
              <a:buNone/>
            </a:pPr>
            <a:r>
              <a:rPr b="0" i="0" lang="en" sz="1200" u="none" cap="none" strike="noStrike">
                <a:solidFill>
                  <a:srgbClr val="000000"/>
                </a:solidFill>
                <a:latin typeface="Calibri"/>
                <a:ea typeface="Calibri"/>
                <a:cs typeface="Calibri"/>
                <a:sym typeface="Calibri"/>
              </a:rPr>
              <a:t>In 1665, the Society began publishing their scientific journal, called </a:t>
            </a:r>
            <a:r>
              <a:rPr b="0" i="1" lang="en" sz="1200" u="none" cap="none" strike="noStrike">
                <a:solidFill>
                  <a:srgbClr val="000000"/>
                </a:solidFill>
                <a:latin typeface="Calibri"/>
                <a:ea typeface="Calibri"/>
                <a:cs typeface="Calibri"/>
                <a:sym typeface="Calibri"/>
              </a:rPr>
              <a:t>Philosophical Transactions</a:t>
            </a:r>
            <a:r>
              <a:rPr b="0" i="0" lang="en" sz="1200" u="none" cap="none" strike="noStrike">
                <a:solidFill>
                  <a:srgbClr val="000000"/>
                </a:solidFill>
                <a:latin typeface="Calibri"/>
                <a:ea typeface="Calibri"/>
                <a:cs typeface="Calibri"/>
                <a:sym typeface="Calibri"/>
              </a:rPr>
              <a:t>. It was the world’s first scientific journal, and it continues to be published today, celebrating its 350th anniversary in 2015.</a:t>
            </a:r>
            <a:endParaRPr b="0" i="0" sz="1200" u="none" cap="none" strike="noStrike">
              <a:solidFill>
                <a:srgbClr val="000000"/>
              </a:solidFill>
              <a:latin typeface="Calibri"/>
              <a:ea typeface="Calibri"/>
              <a:cs typeface="Calibri"/>
              <a:sym typeface="Calibri"/>
            </a:endParaRPr>
          </a:p>
          <a:p>
            <a:pPr indent="0" lvl="0" marL="0" marR="0" rtl="0" algn="just">
              <a:lnSpc>
                <a:spcPct val="115000"/>
              </a:lnSpc>
              <a:spcBef>
                <a:spcPts val="1600"/>
              </a:spcBef>
              <a:spcAft>
                <a:spcPts val="0"/>
              </a:spcAft>
              <a:buClr>
                <a:srgbClr val="000000"/>
              </a:buClr>
              <a:buSzPts val="1200"/>
              <a:buFont typeface="Arial"/>
              <a:buNone/>
            </a:pPr>
            <a:r>
              <a:rPr b="0" i="0" lang="en" sz="1200" u="none" cap="none" strike="noStrike">
                <a:solidFill>
                  <a:srgbClr val="000000"/>
                </a:solidFill>
                <a:latin typeface="Calibri"/>
                <a:ea typeface="Calibri"/>
                <a:cs typeface="Calibri"/>
                <a:sym typeface="Calibri"/>
              </a:rPr>
              <a:t>When it was first published, the journal consisted of letters, book reviews and summaries of experiments and observation carried out by European scientists. </a:t>
            </a:r>
            <a:r>
              <a:rPr b="0" i="1" lang="en" sz="1200" u="none" cap="none" strike="noStrike">
                <a:solidFill>
                  <a:srgbClr val="000000"/>
                </a:solidFill>
                <a:latin typeface="Calibri"/>
                <a:ea typeface="Calibri"/>
                <a:cs typeface="Calibri"/>
                <a:sym typeface="Calibri"/>
              </a:rPr>
              <a:t>Philosophical Transactions</a:t>
            </a:r>
            <a:r>
              <a:rPr b="0" i="0" lang="en" sz="1200" u="none" cap="none" strike="noStrike">
                <a:solidFill>
                  <a:srgbClr val="000000"/>
                </a:solidFill>
                <a:latin typeface="Calibri"/>
                <a:ea typeface="Calibri"/>
                <a:cs typeface="Calibri"/>
                <a:sym typeface="Calibri"/>
              </a:rPr>
              <a:t> provided a vitally important platform from which scientists could share their work, and therefore contributed a great deal to the spread of medical ideas. For example, they published several letters from Leeuwenhoek, in which he described his observations of ‘animalcules’. </a:t>
            </a:r>
            <a:endParaRPr b="0" i="0" sz="1200" u="none" cap="none" strike="noStrike">
              <a:solidFill>
                <a:srgbClr val="000000"/>
              </a:solidFill>
              <a:latin typeface="Calibri"/>
              <a:ea typeface="Calibri"/>
              <a:cs typeface="Calibri"/>
              <a:sym typeface="Calibri"/>
            </a:endParaRPr>
          </a:p>
          <a:p>
            <a:pPr indent="0" lvl="0" marL="0" marR="0" rtl="0" algn="just">
              <a:lnSpc>
                <a:spcPct val="115000"/>
              </a:lnSpc>
              <a:spcBef>
                <a:spcPts val="1600"/>
              </a:spcBef>
              <a:spcAft>
                <a:spcPts val="0"/>
              </a:spcAft>
              <a:buClr>
                <a:srgbClr val="000000"/>
              </a:buClr>
              <a:buSzPts val="1200"/>
              <a:buFont typeface="Arial"/>
              <a:buNone/>
            </a:pPr>
            <a:r>
              <a:rPr b="0" i="0" lang="en" sz="1200" u="none" cap="none" strike="noStrike">
                <a:solidFill>
                  <a:srgbClr val="000000"/>
                </a:solidFill>
                <a:latin typeface="Calibri"/>
                <a:ea typeface="Calibri"/>
                <a:cs typeface="Calibri"/>
                <a:sym typeface="Calibri"/>
              </a:rPr>
              <a:t>The Royal Society offered funding for translations of European scientific texts. It encouraged its members to write their reports in English instead of Latin, and in straightforward language, to make it accessible for everyone. It also requested that members provide a copy of any of their submissions, which would be put into a reference library and made available for anybody to study. </a:t>
            </a:r>
            <a:endParaRPr b="0" i="0" sz="1200" u="none" cap="none" strike="noStrike">
              <a:solidFill>
                <a:srgbClr val="000000"/>
              </a:solidFill>
              <a:latin typeface="Calibri"/>
              <a:ea typeface="Calibri"/>
              <a:cs typeface="Calibri"/>
              <a:sym typeface="Calibri"/>
            </a:endParaRPr>
          </a:p>
          <a:p>
            <a:pPr indent="0" lvl="0" marL="0" marR="0" rtl="0" algn="just">
              <a:lnSpc>
                <a:spcPct val="115000"/>
              </a:lnSpc>
              <a:spcBef>
                <a:spcPts val="1600"/>
              </a:spcBef>
              <a:spcAft>
                <a:spcPts val="1600"/>
              </a:spcAft>
              <a:buClr>
                <a:srgbClr val="000000"/>
              </a:buClr>
              <a:buSzPts val="1200"/>
              <a:buFont typeface="Arial"/>
              <a:buNone/>
            </a:pPr>
            <a:r>
              <a:rPr b="0" i="0" lang="en" sz="1200" u="none" cap="none" strike="noStrike">
                <a:solidFill>
                  <a:srgbClr val="000000"/>
                </a:solidFill>
                <a:latin typeface="Calibri"/>
                <a:ea typeface="Calibri"/>
                <a:cs typeface="Calibri"/>
                <a:sym typeface="Calibri"/>
              </a:rPr>
              <a:t>The Royal Society made it possible for physicians and scientists to access and study each others’ research. It was therefore very important in the development of new medical ideas. When Leeuwenhoek’s work was received by the Royal Society, they gave it to their microscope enthusiast, Robert Hooke. Hooke used his own microscope to confirm what Leeuwenhoek had seen. Because it was published in </a:t>
            </a:r>
            <a:r>
              <a:rPr b="0" i="1" lang="en" sz="1200" u="none" cap="none" strike="noStrike">
                <a:solidFill>
                  <a:srgbClr val="000000"/>
                </a:solidFill>
                <a:latin typeface="Calibri"/>
                <a:ea typeface="Calibri"/>
                <a:cs typeface="Calibri"/>
                <a:sym typeface="Calibri"/>
              </a:rPr>
              <a:t>Philosophical Transactions</a:t>
            </a:r>
            <a:r>
              <a:rPr b="0" i="0" lang="en" sz="1200" u="none" cap="none" strike="noStrike">
                <a:solidFill>
                  <a:srgbClr val="000000"/>
                </a:solidFill>
                <a:latin typeface="Calibri"/>
                <a:ea typeface="Calibri"/>
                <a:cs typeface="Calibri"/>
                <a:sym typeface="Calibri"/>
              </a:rPr>
              <a:t>, news of the new discovery spread quickly and widely. </a:t>
            </a:r>
            <a:endParaRPr b="0" i="0" sz="1200" u="none" cap="none" strike="noStrike">
              <a:solidFill>
                <a:srgbClr val="000000"/>
              </a:solidFill>
              <a:latin typeface="Calibri"/>
              <a:ea typeface="Calibri"/>
              <a:cs typeface="Calibri"/>
              <a:sym typeface="Calibri"/>
            </a:endParaRPr>
          </a:p>
        </p:txBody>
      </p:sp>
      <p:sp>
        <p:nvSpPr>
          <p:cNvPr id="258" name="Google Shape;258;p17"/>
          <p:cNvSpPr txBox="1"/>
          <p:nvPr/>
        </p:nvSpPr>
        <p:spPr>
          <a:xfrm>
            <a:off x="6008012" y="800083"/>
            <a:ext cx="1425000" cy="445200"/>
          </a:xfrm>
          <a:prstGeom prst="rect">
            <a:avLst/>
          </a:prstGeom>
          <a:noFill/>
          <a:ln cap="flat" cmpd="sng" w="95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Calibri"/>
                <a:ea typeface="Calibri"/>
                <a:cs typeface="Calibri"/>
                <a:sym typeface="Calibri"/>
              </a:rPr>
              <a:t>TASK: </a:t>
            </a:r>
            <a:r>
              <a:rPr b="0" i="0" lang="en" sz="1000" u="none" cap="none" strike="noStrike">
                <a:solidFill>
                  <a:srgbClr val="000000"/>
                </a:solidFill>
                <a:latin typeface="Calibri"/>
                <a:ea typeface="Calibri"/>
                <a:cs typeface="Calibri"/>
                <a:sym typeface="Calibri"/>
              </a:rPr>
              <a:t>Add a title for each paragraph</a:t>
            </a:r>
            <a:endParaRPr b="0" i="0" sz="1000" u="none" cap="none" strike="noStrike">
              <a:solidFill>
                <a:srgbClr val="000000"/>
              </a:solidFill>
              <a:latin typeface="Calibri"/>
              <a:ea typeface="Calibri"/>
              <a:cs typeface="Calibri"/>
              <a:sym typeface="Calibri"/>
            </a:endParaRPr>
          </a:p>
        </p:txBody>
      </p:sp>
      <p:pic>
        <p:nvPicPr>
          <p:cNvPr descr="Image result for royal society" id="259" name="Google Shape;259;p17"/>
          <p:cNvPicPr preferRelativeResize="0"/>
          <p:nvPr/>
        </p:nvPicPr>
        <p:blipFill rotWithShape="1">
          <a:blip r:embed="rId3">
            <a:alphaModFix/>
          </a:blip>
          <a:srcRect b="0" l="0" r="0" t="0"/>
          <a:stretch/>
        </p:blipFill>
        <p:spPr>
          <a:xfrm>
            <a:off x="357625" y="9399475"/>
            <a:ext cx="1588614" cy="1222975"/>
          </a:xfrm>
          <a:prstGeom prst="rect">
            <a:avLst/>
          </a:prstGeom>
          <a:noFill/>
          <a:ln>
            <a:noFill/>
          </a:ln>
        </p:spPr>
      </p:pic>
      <p:pic>
        <p:nvPicPr>
          <p:cNvPr descr="Image result for royal society" id="260" name="Google Shape;260;p17"/>
          <p:cNvPicPr preferRelativeResize="0"/>
          <p:nvPr/>
        </p:nvPicPr>
        <p:blipFill rotWithShape="1">
          <a:blip r:embed="rId4">
            <a:alphaModFix/>
          </a:blip>
          <a:srcRect b="0" l="0" r="0" t="0"/>
          <a:stretch/>
        </p:blipFill>
        <p:spPr>
          <a:xfrm>
            <a:off x="4211650" y="9455975"/>
            <a:ext cx="1751175" cy="1166474"/>
          </a:xfrm>
          <a:prstGeom prst="rect">
            <a:avLst/>
          </a:prstGeom>
          <a:noFill/>
          <a:ln>
            <a:noFill/>
          </a:ln>
        </p:spPr>
      </p:pic>
      <p:pic>
        <p:nvPicPr>
          <p:cNvPr descr="Image result for hooke royal society" id="261" name="Google Shape;261;p17"/>
          <p:cNvPicPr preferRelativeResize="0"/>
          <p:nvPr/>
        </p:nvPicPr>
        <p:blipFill rotWithShape="1">
          <a:blip r:embed="rId5">
            <a:alphaModFix/>
          </a:blip>
          <a:srcRect b="0" l="0" r="0" t="0"/>
          <a:stretch/>
        </p:blipFill>
        <p:spPr>
          <a:xfrm>
            <a:off x="2027750" y="9424600"/>
            <a:ext cx="2083007" cy="11664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18"/>
          <p:cNvSpPr/>
          <p:nvPr/>
        </p:nvSpPr>
        <p:spPr>
          <a:xfrm>
            <a:off x="6891299" y="132846"/>
            <a:ext cx="556200" cy="445200"/>
          </a:xfrm>
          <a:prstGeom prst="rect">
            <a:avLst/>
          </a:prstGeom>
          <a:solidFill>
            <a:srgbClr val="FFFFFF"/>
          </a:solidFill>
          <a:ln cap="flat" cmpd="sng" w="95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Calibri"/>
                <a:ea typeface="Calibri"/>
                <a:cs typeface="Calibri"/>
                <a:sym typeface="Calibri"/>
              </a:rPr>
              <a:t>p.19</a:t>
            </a:r>
            <a:endParaRPr b="1" i="0" sz="1400" u="none" cap="none" strike="noStrike">
              <a:solidFill>
                <a:srgbClr val="000000"/>
              </a:solidFill>
              <a:latin typeface="Calibri"/>
              <a:ea typeface="Calibri"/>
              <a:cs typeface="Calibri"/>
              <a:sym typeface="Calibri"/>
            </a:endParaRPr>
          </a:p>
        </p:txBody>
      </p:sp>
      <p:sp>
        <p:nvSpPr>
          <p:cNvPr id="267" name="Google Shape;267;p18"/>
          <p:cNvSpPr txBox="1"/>
          <p:nvPr/>
        </p:nvSpPr>
        <p:spPr>
          <a:xfrm>
            <a:off x="249925" y="923150"/>
            <a:ext cx="7183200" cy="96231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just">
              <a:lnSpc>
                <a:spcPct val="115000"/>
              </a:lnSpc>
              <a:spcBef>
                <a:spcPts val="0"/>
              </a:spcBef>
              <a:spcAft>
                <a:spcPts val="0"/>
              </a:spcAft>
              <a:buClr>
                <a:srgbClr val="000000"/>
              </a:buClr>
              <a:buSzPts val="1200"/>
              <a:buFont typeface="Arial"/>
              <a:buNone/>
            </a:pPr>
            <a:r>
              <a:rPr b="1" i="0" lang="en" sz="1200" u="sng" cap="none" strike="noStrike">
                <a:solidFill>
                  <a:srgbClr val="000000"/>
                </a:solidFill>
                <a:latin typeface="Calibri"/>
                <a:ea typeface="Calibri"/>
                <a:cs typeface="Calibri"/>
                <a:sym typeface="Calibri"/>
              </a:rPr>
              <a:t>TASK </a:t>
            </a:r>
            <a:r>
              <a:rPr b="0" i="0" lang="en" sz="1200" u="none" cap="none" strike="noStrike">
                <a:solidFill>
                  <a:srgbClr val="000000"/>
                </a:solidFill>
                <a:latin typeface="Calibri"/>
                <a:ea typeface="Calibri"/>
                <a:cs typeface="Calibri"/>
                <a:sym typeface="Calibri"/>
              </a:rPr>
              <a:t>- On a scale of 1-10, how important do you think the work of the </a:t>
            </a:r>
            <a:r>
              <a:rPr b="1" i="0" lang="en" sz="1200" u="none" cap="none" strike="noStrike">
                <a:solidFill>
                  <a:srgbClr val="000000"/>
                </a:solidFill>
                <a:latin typeface="Calibri"/>
                <a:ea typeface="Calibri"/>
                <a:cs typeface="Calibri"/>
                <a:sym typeface="Calibri"/>
              </a:rPr>
              <a:t>Royal Society </a:t>
            </a:r>
            <a:r>
              <a:rPr b="0" i="0" lang="en" sz="1200" u="none" cap="none" strike="noStrike">
                <a:solidFill>
                  <a:srgbClr val="000000"/>
                </a:solidFill>
                <a:latin typeface="Calibri"/>
                <a:ea typeface="Calibri"/>
                <a:cs typeface="Calibri"/>
                <a:sym typeface="Calibri"/>
              </a:rPr>
              <a:t>was for the ideas about the case of disease and illness.  Why might it be considered limited in causing change? Explain your answer. </a:t>
            </a:r>
            <a:endParaRPr b="0" i="0" sz="1200" u="none" cap="none" strike="noStrike">
              <a:solidFill>
                <a:srgbClr val="000000"/>
              </a:solidFill>
              <a:latin typeface="Calibri"/>
              <a:ea typeface="Calibri"/>
              <a:cs typeface="Calibri"/>
              <a:sym typeface="Calibri"/>
            </a:endParaRPr>
          </a:p>
          <a:p>
            <a:pPr indent="0" lvl="0" marL="0" marR="0" rtl="0" algn="just">
              <a:lnSpc>
                <a:spcPct val="200000"/>
              </a:lnSpc>
              <a:spcBef>
                <a:spcPts val="160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just">
              <a:lnSpc>
                <a:spcPct val="200000"/>
              </a:lnSpc>
              <a:spcBef>
                <a:spcPts val="1600"/>
              </a:spcBef>
              <a:spcAft>
                <a:spcPts val="0"/>
              </a:spcAft>
              <a:buClr>
                <a:srgbClr val="000000"/>
              </a:buClr>
              <a:buSzPts val="1200"/>
              <a:buFont typeface="Arial"/>
              <a:buNone/>
            </a:pPr>
            <a:r>
              <a:rPr b="0" i="0" lang="en" sz="1200" u="none" cap="none" strike="noStrike">
                <a:solidFill>
                  <a:srgbClr val="000000"/>
                </a:solidFill>
                <a:latin typeface="Calibri"/>
                <a:ea typeface="Calibri"/>
                <a:cs typeface="Calibri"/>
                <a:sym typeface="Calibri"/>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b="0" i="0" sz="1200" u="none" cap="none" strike="noStrike">
              <a:solidFill>
                <a:srgbClr val="000000"/>
              </a:solidFill>
              <a:latin typeface="Calibri"/>
              <a:ea typeface="Calibri"/>
              <a:cs typeface="Calibri"/>
              <a:sym typeface="Calibri"/>
            </a:endParaRPr>
          </a:p>
          <a:p>
            <a:pPr indent="0" lvl="0" marL="0" marR="0" rtl="0" algn="just">
              <a:lnSpc>
                <a:spcPct val="150000"/>
              </a:lnSpc>
              <a:spcBef>
                <a:spcPts val="1600"/>
              </a:spcBef>
              <a:spcAft>
                <a:spcPts val="0"/>
              </a:spcAft>
              <a:buClr>
                <a:srgbClr val="000000"/>
              </a:buClr>
              <a:buSzPts val="1200"/>
              <a:buFont typeface="Arial"/>
              <a:buNone/>
            </a:pPr>
            <a:r>
              <a:rPr b="1" i="0" lang="en" sz="1200" u="sng" cap="none" strike="noStrike">
                <a:solidFill>
                  <a:srgbClr val="000000"/>
                </a:solidFill>
                <a:latin typeface="Calibri"/>
                <a:ea typeface="Calibri"/>
                <a:cs typeface="Calibri"/>
                <a:sym typeface="Calibri"/>
              </a:rPr>
              <a:t>HOT</a:t>
            </a:r>
            <a:r>
              <a:rPr b="0" i="0" lang="en" sz="1200" u="none" cap="none" strike="noStrike">
                <a:solidFill>
                  <a:srgbClr val="000000"/>
                </a:solidFill>
                <a:latin typeface="Calibri"/>
                <a:ea typeface="Calibri"/>
                <a:cs typeface="Calibri"/>
                <a:sym typeface="Calibri"/>
              </a:rPr>
              <a:t> - Did the printing press or the Royal Society have more influence on the progress of medicine?</a:t>
            </a:r>
            <a:endParaRPr b="0" i="0" sz="1200" u="none" cap="none" strike="noStrike">
              <a:solidFill>
                <a:srgbClr val="000000"/>
              </a:solidFill>
              <a:latin typeface="Calibri"/>
              <a:ea typeface="Calibri"/>
              <a:cs typeface="Calibri"/>
              <a:sym typeface="Calibri"/>
            </a:endParaRPr>
          </a:p>
          <a:p>
            <a:pPr indent="0" lvl="0" marL="0" marR="0" rtl="0" algn="just">
              <a:lnSpc>
                <a:spcPct val="200000"/>
              </a:lnSpc>
              <a:spcBef>
                <a:spcPts val="1600"/>
              </a:spcBef>
              <a:spcAft>
                <a:spcPts val="0"/>
              </a:spcAft>
              <a:buClr>
                <a:srgbClr val="000000"/>
              </a:buClr>
              <a:buSzPts val="1200"/>
              <a:buFont typeface="Arial"/>
              <a:buNone/>
            </a:pPr>
            <a:r>
              <a:rPr b="0" i="0" lang="en" sz="1200" u="none" cap="none" strike="noStrike">
                <a:solidFill>
                  <a:srgbClr val="000000"/>
                </a:solidFill>
                <a:latin typeface="Calibri"/>
                <a:ea typeface="Calibri"/>
                <a:cs typeface="Calibri"/>
                <a:sym typeface="Calibri"/>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b="0" i="0" sz="1200" u="none" cap="none" strike="noStrike">
              <a:solidFill>
                <a:srgbClr val="000000"/>
              </a:solidFill>
              <a:latin typeface="Calibri"/>
              <a:ea typeface="Calibri"/>
              <a:cs typeface="Calibri"/>
              <a:sym typeface="Calibri"/>
            </a:endParaRPr>
          </a:p>
          <a:p>
            <a:pPr indent="0" lvl="0" marL="0" marR="0" rtl="0" algn="just">
              <a:lnSpc>
                <a:spcPct val="100000"/>
              </a:lnSpc>
              <a:spcBef>
                <a:spcPts val="1600"/>
              </a:spcBef>
              <a:spcAft>
                <a:spcPts val="0"/>
              </a:spcAft>
              <a:buClr>
                <a:schemeClr val="dk1"/>
              </a:buClr>
              <a:buSzPts val="1100"/>
              <a:buFont typeface="Arial"/>
              <a:buNone/>
            </a:pPr>
            <a:r>
              <a:rPr b="1" i="0" lang="en" sz="1200" u="sng" cap="none" strike="noStrike">
                <a:solidFill>
                  <a:schemeClr val="dk1"/>
                </a:solidFill>
                <a:latin typeface="Calibri"/>
                <a:ea typeface="Calibri"/>
                <a:cs typeface="Calibri"/>
                <a:sym typeface="Calibri"/>
              </a:rPr>
              <a:t>HoT Task</a:t>
            </a:r>
            <a:r>
              <a:rPr b="0" i="0" lang="en" sz="1200" u="none" cap="none" strike="noStrike">
                <a:solidFill>
                  <a:schemeClr val="dk1"/>
                </a:solidFill>
                <a:latin typeface="Calibri"/>
                <a:ea typeface="Calibri"/>
                <a:cs typeface="Calibri"/>
                <a:sym typeface="Calibri"/>
              </a:rPr>
              <a:t> - If you could travel back to the 17th century, what would you tell the </a:t>
            </a:r>
            <a:r>
              <a:rPr b="1" i="0" lang="en" sz="1200" u="none" cap="none" strike="noStrike">
                <a:solidFill>
                  <a:schemeClr val="dk1"/>
                </a:solidFill>
                <a:latin typeface="Calibri"/>
                <a:ea typeface="Calibri"/>
                <a:cs typeface="Calibri"/>
                <a:sym typeface="Calibri"/>
              </a:rPr>
              <a:t>Royal Society</a:t>
            </a:r>
            <a:r>
              <a:rPr b="0" i="0" lang="en" sz="1200" u="none" cap="none" strike="noStrike">
                <a:solidFill>
                  <a:schemeClr val="dk1"/>
                </a:solidFill>
                <a:latin typeface="Calibri"/>
                <a:ea typeface="Calibri"/>
                <a:cs typeface="Calibri"/>
                <a:sym typeface="Calibri"/>
              </a:rPr>
              <a:t> about the real causes of disease and illness that we’ve discovered in the 21st century?</a:t>
            </a:r>
            <a:endParaRPr b="0" i="0" sz="1200" u="none" cap="none" strike="noStrike">
              <a:solidFill>
                <a:schemeClr val="dk1"/>
              </a:solidFill>
              <a:latin typeface="Calibri"/>
              <a:ea typeface="Calibri"/>
              <a:cs typeface="Calibri"/>
              <a:sym typeface="Calibri"/>
            </a:endParaRPr>
          </a:p>
          <a:p>
            <a:pPr indent="0" lvl="0" marL="0" marR="0" rtl="0" algn="just">
              <a:lnSpc>
                <a:spcPct val="200000"/>
              </a:lnSpc>
              <a:spcBef>
                <a:spcPts val="1600"/>
              </a:spcBef>
              <a:spcAft>
                <a:spcPts val="0"/>
              </a:spcAft>
              <a:buNone/>
            </a:pPr>
            <a:r>
              <a:rPr b="0" i="0" lang="en" sz="1200" u="none" cap="none" strike="noStrike">
                <a:solidFill>
                  <a:srgbClr val="000000"/>
                </a:solidFill>
                <a:latin typeface="Calibri"/>
                <a:ea typeface="Calibri"/>
                <a:cs typeface="Calibri"/>
                <a:sym typeface="Calibri"/>
              </a:rPr>
              <a:t>______________________________________________________________________________________________________________________________________________________________________________________</a:t>
            </a:r>
            <a:endParaRPr/>
          </a:p>
          <a:p>
            <a:pPr indent="0" lvl="0" marL="0" marR="0" rtl="0" algn="just">
              <a:lnSpc>
                <a:spcPct val="200000"/>
              </a:lnSpc>
              <a:spcBef>
                <a:spcPts val="160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15000"/>
              </a:lnSpc>
              <a:spcBef>
                <a:spcPts val="1600"/>
              </a:spcBef>
              <a:spcAft>
                <a:spcPts val="160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p:txBody>
      </p:sp>
      <p:pic>
        <p:nvPicPr>
          <p:cNvPr id="268" name="Google Shape;268;p18"/>
          <p:cNvPicPr preferRelativeResize="0"/>
          <p:nvPr/>
        </p:nvPicPr>
        <p:blipFill rotWithShape="1">
          <a:blip r:embed="rId3">
            <a:alphaModFix/>
          </a:blip>
          <a:srcRect b="0" l="0" r="0" t="0"/>
          <a:stretch/>
        </p:blipFill>
        <p:spPr>
          <a:xfrm>
            <a:off x="6724199" y="4562776"/>
            <a:ext cx="445200" cy="445200"/>
          </a:xfrm>
          <a:prstGeom prst="rect">
            <a:avLst/>
          </a:prstGeom>
          <a:noFill/>
          <a:ln>
            <a:noFill/>
          </a:ln>
        </p:spPr>
      </p:pic>
      <p:sp>
        <p:nvSpPr>
          <p:cNvPr id="269" name="Google Shape;269;p18"/>
          <p:cNvSpPr txBox="1"/>
          <p:nvPr/>
        </p:nvSpPr>
        <p:spPr>
          <a:xfrm>
            <a:off x="188400" y="210100"/>
            <a:ext cx="6459900" cy="445200"/>
          </a:xfrm>
          <a:prstGeom prst="rect">
            <a:avLst/>
          </a:prstGeom>
          <a:solidFill>
            <a:srgbClr val="FFFF00"/>
          </a:solid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 sz="1600" u="none" cap="none" strike="noStrike">
                <a:solidFill>
                  <a:schemeClr val="dk1"/>
                </a:solidFill>
                <a:latin typeface="Calibri"/>
                <a:ea typeface="Calibri"/>
                <a:cs typeface="Calibri"/>
                <a:sym typeface="Calibri"/>
              </a:rPr>
              <a:t>KT 2.1 - Ideas about the cause of disease and illness in the Renaissance</a:t>
            </a:r>
            <a:endParaRPr b="0" i="0" sz="2000" u="none" cap="none" strike="noStrike">
              <a:solidFill>
                <a:srgbClr val="000000"/>
              </a:solidFill>
              <a:latin typeface="Calibri"/>
              <a:ea typeface="Calibri"/>
              <a:cs typeface="Calibri"/>
              <a:sym typeface="Calibri"/>
            </a:endParaRPr>
          </a:p>
        </p:txBody>
      </p:sp>
      <p:graphicFrame>
        <p:nvGraphicFramePr>
          <p:cNvPr id="270" name="Google Shape;270;p18"/>
          <p:cNvGraphicFramePr/>
          <p:nvPr/>
        </p:nvGraphicFramePr>
        <p:xfrm>
          <a:off x="1259947" y="1608578"/>
          <a:ext cx="3000000" cy="3000000"/>
        </p:xfrm>
        <a:graphic>
          <a:graphicData uri="http://schemas.openxmlformats.org/drawingml/2006/table">
            <a:tbl>
              <a:tblPr bandRow="1" firstRow="1">
                <a:noFill/>
                <a:tableStyleId>{5BD833C9-237B-4D3C-82D4-2ADA615338FE}</a:tableStyleId>
              </a:tblPr>
              <a:tblGrid>
                <a:gridCol w="503975"/>
                <a:gridCol w="503975"/>
                <a:gridCol w="503975"/>
                <a:gridCol w="503975"/>
                <a:gridCol w="503975"/>
                <a:gridCol w="503975"/>
                <a:gridCol w="503975"/>
                <a:gridCol w="503975"/>
                <a:gridCol w="503975"/>
                <a:gridCol w="503975"/>
              </a:tblGrid>
              <a:tr h="370850">
                <a:tc>
                  <a:txBody>
                    <a:bodyPr/>
                    <a:lstStyle/>
                    <a:p>
                      <a:pPr indent="0" lvl="0" marL="0" marR="0" rtl="0" algn="ctr">
                        <a:lnSpc>
                          <a:spcPct val="100000"/>
                        </a:lnSpc>
                        <a:spcBef>
                          <a:spcPts val="0"/>
                        </a:spcBef>
                        <a:spcAft>
                          <a:spcPts val="0"/>
                        </a:spcAft>
                        <a:buNone/>
                      </a:pPr>
                      <a:r>
                        <a:rPr lang="en" sz="1100" u="none" cap="none" strike="noStrike">
                          <a:latin typeface="Cambria"/>
                          <a:ea typeface="Cambria"/>
                          <a:cs typeface="Cambria"/>
                          <a:sym typeface="Cambria"/>
                        </a:rPr>
                        <a:t>1</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 sz="1100" u="none" cap="none" strike="noStrike">
                          <a:latin typeface="Cambria"/>
                          <a:ea typeface="Cambria"/>
                          <a:cs typeface="Cambria"/>
                          <a:sym typeface="Cambria"/>
                        </a:rPr>
                        <a:t>2</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 sz="1100" u="none" cap="none" strike="noStrike">
                          <a:latin typeface="Cambria"/>
                          <a:ea typeface="Cambria"/>
                          <a:cs typeface="Cambria"/>
                          <a:sym typeface="Cambria"/>
                        </a:rPr>
                        <a:t>3</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 sz="1100" u="none" cap="none" strike="noStrike">
                          <a:latin typeface="Cambria"/>
                          <a:ea typeface="Cambria"/>
                          <a:cs typeface="Cambria"/>
                          <a:sym typeface="Cambria"/>
                        </a:rPr>
                        <a:t>4</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 sz="1100" u="none" cap="none" strike="noStrike">
                          <a:latin typeface="Cambria"/>
                          <a:ea typeface="Cambria"/>
                          <a:cs typeface="Cambria"/>
                          <a:sym typeface="Cambria"/>
                        </a:rPr>
                        <a:t>5</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 sz="1100" u="none" cap="none" strike="noStrike">
                          <a:latin typeface="Cambria"/>
                          <a:ea typeface="Cambria"/>
                          <a:cs typeface="Cambria"/>
                          <a:sym typeface="Cambria"/>
                        </a:rPr>
                        <a:t>6</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 sz="1100" u="none" cap="none" strike="noStrike">
                          <a:latin typeface="Cambria"/>
                          <a:ea typeface="Cambria"/>
                          <a:cs typeface="Cambria"/>
                          <a:sym typeface="Cambria"/>
                        </a:rPr>
                        <a:t>7</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 sz="1100" u="none" cap="none" strike="noStrike">
                          <a:latin typeface="Cambria"/>
                          <a:ea typeface="Cambria"/>
                          <a:cs typeface="Cambria"/>
                          <a:sym typeface="Cambria"/>
                        </a:rPr>
                        <a:t>8</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 sz="1100" u="none" cap="none" strike="noStrike">
                          <a:latin typeface="Cambria"/>
                          <a:ea typeface="Cambria"/>
                          <a:cs typeface="Cambria"/>
                          <a:sym typeface="Cambria"/>
                        </a:rPr>
                        <a:t>9</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 sz="1100" u="none" cap="none" strike="noStrike">
                          <a:latin typeface="Cambria"/>
                          <a:ea typeface="Cambria"/>
                          <a:cs typeface="Cambria"/>
                          <a:sym typeface="Cambria"/>
                        </a:rPr>
                        <a:t>10</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19"/>
          <p:cNvSpPr/>
          <p:nvPr/>
        </p:nvSpPr>
        <p:spPr>
          <a:xfrm>
            <a:off x="6891299" y="132846"/>
            <a:ext cx="556200" cy="445200"/>
          </a:xfrm>
          <a:prstGeom prst="rect">
            <a:avLst/>
          </a:prstGeom>
          <a:solidFill>
            <a:srgbClr val="FFFFFF"/>
          </a:solidFill>
          <a:ln cap="flat" cmpd="sng" w="95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Calibri"/>
                <a:ea typeface="Calibri"/>
                <a:cs typeface="Calibri"/>
                <a:sym typeface="Calibri"/>
              </a:rPr>
              <a:t>p.19</a:t>
            </a:r>
            <a:endParaRPr b="1" i="0" sz="1400" u="none" cap="none" strike="noStrike">
              <a:solidFill>
                <a:srgbClr val="000000"/>
              </a:solidFill>
              <a:latin typeface="Calibri"/>
              <a:ea typeface="Calibri"/>
              <a:cs typeface="Calibri"/>
              <a:sym typeface="Calibri"/>
            </a:endParaRPr>
          </a:p>
        </p:txBody>
      </p:sp>
      <p:sp>
        <p:nvSpPr>
          <p:cNvPr id="276" name="Google Shape;276;p19"/>
          <p:cNvSpPr txBox="1"/>
          <p:nvPr/>
        </p:nvSpPr>
        <p:spPr>
          <a:xfrm>
            <a:off x="278700" y="210100"/>
            <a:ext cx="6259500" cy="445200"/>
          </a:xfrm>
          <a:prstGeom prst="rect">
            <a:avLst/>
          </a:prstGeom>
          <a:solidFill>
            <a:srgbClr val="FFFF00"/>
          </a:solid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rgbClr val="000000"/>
                </a:solidFill>
                <a:latin typeface="Calibri"/>
                <a:ea typeface="Calibri"/>
                <a:cs typeface="Calibri"/>
                <a:sym typeface="Calibri"/>
              </a:rPr>
              <a:t>12 mark exam question - Ideas about disease and illness in the Renaissance</a:t>
            </a:r>
            <a:endParaRPr b="0" i="0" sz="1500" u="none" cap="none" strike="noStrike">
              <a:solidFill>
                <a:srgbClr val="000000"/>
              </a:solidFill>
              <a:latin typeface="Calibri"/>
              <a:ea typeface="Calibri"/>
              <a:cs typeface="Calibri"/>
              <a:sym typeface="Calibri"/>
            </a:endParaRPr>
          </a:p>
        </p:txBody>
      </p:sp>
      <p:sp>
        <p:nvSpPr>
          <p:cNvPr id="277" name="Google Shape;277;p19"/>
          <p:cNvSpPr txBox="1"/>
          <p:nvPr/>
        </p:nvSpPr>
        <p:spPr>
          <a:xfrm>
            <a:off x="296100" y="815475"/>
            <a:ext cx="7183200" cy="51894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0" i="0" lang="en" sz="1400" u="none" cap="none" strike="noStrike">
                <a:solidFill>
                  <a:srgbClr val="000000"/>
                </a:solidFill>
                <a:latin typeface="Calibri"/>
                <a:ea typeface="Calibri"/>
                <a:cs typeface="Calibri"/>
                <a:sym typeface="Calibri"/>
              </a:rPr>
              <a:t>Explain why there were changes in the ideas about the causes of disease and illness in the period c1500-1700.   12 marks</a:t>
            </a:r>
            <a:endParaRPr b="0" i="0" sz="1400" u="none" cap="none" strike="noStrike">
              <a:solidFill>
                <a:srgbClr val="000000"/>
              </a:solidFill>
              <a:latin typeface="Calibri"/>
              <a:ea typeface="Calibri"/>
              <a:cs typeface="Calibri"/>
              <a:sym typeface="Calibri"/>
            </a:endParaRPr>
          </a:p>
          <a:p>
            <a:pPr indent="0" lvl="0" marL="0" marR="0" rtl="0" algn="l">
              <a:lnSpc>
                <a:spcPct val="115000"/>
              </a:lnSpc>
              <a:spcBef>
                <a:spcPts val="1600"/>
              </a:spcBef>
              <a:spcAft>
                <a:spcPts val="0"/>
              </a:spcAft>
              <a:buClr>
                <a:srgbClr val="000000"/>
              </a:buClr>
              <a:buSzPts val="1200"/>
              <a:buFont typeface="Arial"/>
              <a:buNone/>
            </a:pPr>
            <a:r>
              <a:rPr b="0" i="0" lang="en" sz="1200" u="none" cap="none" strike="noStrike">
                <a:solidFill>
                  <a:srgbClr val="000000"/>
                </a:solidFill>
                <a:latin typeface="Calibri"/>
                <a:ea typeface="Calibri"/>
                <a:cs typeface="Calibri"/>
                <a:sym typeface="Calibri"/>
              </a:rPr>
              <a:t>You may use the following in your answer: </a:t>
            </a:r>
            <a:endParaRPr b="0" i="0" sz="1400" u="none" cap="none" strike="noStrike">
              <a:solidFill>
                <a:srgbClr val="000000"/>
              </a:solidFill>
              <a:latin typeface="Arial"/>
              <a:ea typeface="Arial"/>
              <a:cs typeface="Arial"/>
              <a:sym typeface="Arial"/>
            </a:endParaRPr>
          </a:p>
          <a:p>
            <a:pPr indent="-304800" lvl="0" marL="457200" marR="0" rtl="0" algn="l">
              <a:lnSpc>
                <a:spcPct val="115000"/>
              </a:lnSpc>
              <a:spcBef>
                <a:spcPts val="1600"/>
              </a:spcBef>
              <a:spcAft>
                <a:spcPts val="0"/>
              </a:spcAft>
              <a:buClr>
                <a:srgbClr val="000000"/>
              </a:buClr>
              <a:buSzPts val="1200"/>
              <a:buFont typeface="Calibri"/>
              <a:buChar char="●"/>
            </a:pPr>
            <a:r>
              <a:rPr b="0" i="0" lang="en" sz="1200" u="none" cap="none" strike="noStrike">
                <a:solidFill>
                  <a:srgbClr val="000000"/>
                </a:solidFill>
                <a:latin typeface="Calibri"/>
                <a:ea typeface="Calibri"/>
                <a:cs typeface="Calibri"/>
                <a:sym typeface="Calibri"/>
              </a:rPr>
              <a:t>The printing press</a:t>
            </a:r>
            <a:endParaRPr b="0" i="0" sz="1200" u="none" cap="none" strike="noStrike">
              <a:solidFill>
                <a:srgbClr val="000000"/>
              </a:solidFill>
              <a:latin typeface="Calibri"/>
              <a:ea typeface="Calibri"/>
              <a:cs typeface="Calibri"/>
              <a:sym typeface="Calibri"/>
            </a:endParaRPr>
          </a:p>
          <a:p>
            <a:pPr indent="-304800" lvl="0" marL="457200" marR="0" rtl="0" algn="l">
              <a:lnSpc>
                <a:spcPct val="115000"/>
              </a:lnSpc>
              <a:spcBef>
                <a:spcPts val="0"/>
              </a:spcBef>
              <a:spcAft>
                <a:spcPts val="0"/>
              </a:spcAft>
              <a:buClr>
                <a:srgbClr val="000000"/>
              </a:buClr>
              <a:buSzPts val="1200"/>
              <a:buFont typeface="Calibri"/>
              <a:buChar char="●"/>
            </a:pPr>
            <a:r>
              <a:rPr b="0" i="0" lang="en" sz="1200" u="none" cap="none" strike="noStrike">
                <a:solidFill>
                  <a:srgbClr val="000000"/>
                </a:solidFill>
                <a:latin typeface="Calibri"/>
                <a:ea typeface="Calibri"/>
                <a:cs typeface="Calibri"/>
                <a:sym typeface="Calibri"/>
              </a:rPr>
              <a:t>The Royal Society</a:t>
            </a:r>
            <a:endParaRPr b="0" i="0" sz="1200" u="none" cap="none" strike="noStrike">
              <a:solidFill>
                <a:srgbClr val="000000"/>
              </a:solidFill>
              <a:latin typeface="Calibri"/>
              <a:ea typeface="Calibri"/>
              <a:cs typeface="Calibri"/>
              <a:sym typeface="Calibri"/>
            </a:endParaRPr>
          </a:p>
          <a:p>
            <a:pPr indent="0" lvl="0" marL="0" marR="0" rtl="0" algn="l">
              <a:lnSpc>
                <a:spcPct val="115000"/>
              </a:lnSpc>
              <a:spcBef>
                <a:spcPts val="1600"/>
              </a:spcBef>
              <a:spcAft>
                <a:spcPts val="0"/>
              </a:spcAft>
              <a:buClr>
                <a:srgbClr val="000000"/>
              </a:buClr>
              <a:buSzPts val="1200"/>
              <a:buFont typeface="Arial"/>
              <a:buNone/>
            </a:pPr>
            <a:r>
              <a:rPr b="0" i="0" lang="en" sz="1200" u="none" cap="none" strike="noStrike">
                <a:solidFill>
                  <a:srgbClr val="000000"/>
                </a:solidFill>
                <a:latin typeface="Calibri"/>
                <a:ea typeface="Calibri"/>
                <a:cs typeface="Calibri"/>
                <a:sym typeface="Calibri"/>
              </a:rPr>
              <a:t>You </a:t>
            </a:r>
            <a:r>
              <a:rPr b="1" i="0" lang="en" sz="1200" u="none" cap="none" strike="noStrike">
                <a:solidFill>
                  <a:srgbClr val="000000"/>
                </a:solidFill>
                <a:latin typeface="Calibri"/>
                <a:ea typeface="Calibri"/>
                <a:cs typeface="Calibri"/>
                <a:sym typeface="Calibri"/>
              </a:rPr>
              <a:t>must </a:t>
            </a:r>
            <a:r>
              <a:rPr b="0" i="0" lang="en" sz="1200" u="none" cap="none" strike="noStrike">
                <a:solidFill>
                  <a:srgbClr val="000000"/>
                </a:solidFill>
                <a:latin typeface="Calibri"/>
                <a:ea typeface="Calibri"/>
                <a:cs typeface="Calibri"/>
                <a:sym typeface="Calibri"/>
              </a:rPr>
              <a:t>also use information of your own 								</a:t>
            </a:r>
            <a:endParaRPr b="1" i="0" sz="1200" u="none" cap="none" strike="noStrike">
              <a:solidFill>
                <a:srgbClr val="000000"/>
              </a:solidFill>
              <a:latin typeface="Calibri"/>
              <a:ea typeface="Calibri"/>
              <a:cs typeface="Calibri"/>
              <a:sym typeface="Calibri"/>
            </a:endParaRPr>
          </a:p>
          <a:p>
            <a:pPr indent="0" lvl="0" marL="0" marR="0" rtl="0" algn="ctr">
              <a:lnSpc>
                <a:spcPct val="115000"/>
              </a:lnSpc>
              <a:spcBef>
                <a:spcPts val="1600"/>
              </a:spcBef>
              <a:spcAft>
                <a:spcPts val="0"/>
              </a:spcAft>
              <a:buClr>
                <a:srgbClr val="000000"/>
              </a:buClr>
              <a:buSzPts val="1200"/>
              <a:buFont typeface="Arial"/>
              <a:buNone/>
            </a:pPr>
            <a:r>
              <a:rPr b="1" i="0" lang="en" sz="1200" u="sng" cap="none" strike="noStrike">
                <a:solidFill>
                  <a:srgbClr val="000000"/>
                </a:solidFill>
                <a:latin typeface="Calibri"/>
                <a:ea typeface="Calibri"/>
                <a:cs typeface="Calibri"/>
                <a:sym typeface="Calibri"/>
              </a:rPr>
              <a:t>Top Tips</a:t>
            </a:r>
            <a:endParaRPr b="1" i="0" sz="1200" u="sng" cap="none" strike="noStrike">
              <a:solidFill>
                <a:srgbClr val="000000"/>
              </a:solidFill>
              <a:latin typeface="Calibri"/>
              <a:ea typeface="Calibri"/>
              <a:cs typeface="Calibri"/>
              <a:sym typeface="Calibri"/>
            </a:endParaRPr>
          </a:p>
          <a:p>
            <a:pPr indent="0" lvl="0" marL="0" marR="0" rtl="0" algn="ctr">
              <a:lnSpc>
                <a:spcPct val="115000"/>
              </a:lnSpc>
              <a:spcBef>
                <a:spcPts val="1600"/>
              </a:spcBef>
              <a:spcAft>
                <a:spcPts val="0"/>
              </a:spcAft>
              <a:buClr>
                <a:srgbClr val="000000"/>
              </a:buClr>
              <a:buSzPts val="1200"/>
              <a:buFont typeface="Arial"/>
              <a:buNone/>
            </a:pPr>
            <a:r>
              <a:t/>
            </a:r>
            <a:endParaRPr b="1" i="0" sz="1200" u="sng" cap="none" strike="noStrike">
              <a:solidFill>
                <a:srgbClr val="000000"/>
              </a:solidFill>
              <a:latin typeface="Calibri"/>
              <a:ea typeface="Calibri"/>
              <a:cs typeface="Calibri"/>
              <a:sym typeface="Calibri"/>
            </a:endParaRPr>
          </a:p>
          <a:p>
            <a:pPr indent="0" lvl="0" marL="0" marR="0" rtl="0" algn="l">
              <a:lnSpc>
                <a:spcPct val="115000"/>
              </a:lnSpc>
              <a:spcBef>
                <a:spcPts val="160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15000"/>
              </a:lnSpc>
              <a:spcBef>
                <a:spcPts val="1600"/>
              </a:spcBef>
              <a:spcAft>
                <a:spcPts val="0"/>
              </a:spcAft>
              <a:buClr>
                <a:srgbClr val="000000"/>
              </a:buClr>
              <a:buSzPts val="1200"/>
              <a:buFont typeface="Arial"/>
              <a:buNone/>
            </a:pPr>
            <a:r>
              <a:t/>
            </a:r>
            <a:endParaRPr b="1" i="0" sz="1200" u="none" cap="none" strike="noStrike">
              <a:solidFill>
                <a:srgbClr val="000000"/>
              </a:solidFill>
              <a:latin typeface="Calibri"/>
              <a:ea typeface="Calibri"/>
              <a:cs typeface="Calibri"/>
              <a:sym typeface="Calibri"/>
            </a:endParaRPr>
          </a:p>
          <a:p>
            <a:pPr indent="0" lvl="0" marL="0" marR="0" rtl="0" algn="l">
              <a:lnSpc>
                <a:spcPct val="115000"/>
              </a:lnSpc>
              <a:spcBef>
                <a:spcPts val="1600"/>
              </a:spcBef>
              <a:spcAft>
                <a:spcPts val="1600"/>
              </a:spcAft>
              <a:buClr>
                <a:srgbClr val="000000"/>
              </a:buClr>
              <a:buSzPts val="1200"/>
              <a:buFont typeface="Arial"/>
              <a:buNone/>
            </a:pPr>
            <a:r>
              <a:t/>
            </a:r>
            <a:endParaRPr b="1" i="0" sz="1200" u="none" cap="none" strike="noStrike">
              <a:solidFill>
                <a:srgbClr val="000000"/>
              </a:solidFill>
              <a:latin typeface="Calibri"/>
              <a:ea typeface="Calibri"/>
              <a:cs typeface="Calibri"/>
              <a:sym typeface="Calibri"/>
            </a:endParaRPr>
          </a:p>
        </p:txBody>
      </p:sp>
      <p:pic>
        <p:nvPicPr>
          <p:cNvPr id="278" name="Google Shape;278;p19"/>
          <p:cNvPicPr preferRelativeResize="0"/>
          <p:nvPr/>
        </p:nvPicPr>
        <p:blipFill rotWithShape="1">
          <a:blip r:embed="rId3">
            <a:alphaModFix/>
          </a:blip>
          <a:srcRect b="0" l="0" r="0" t="0"/>
          <a:stretch/>
        </p:blipFill>
        <p:spPr>
          <a:xfrm>
            <a:off x="2578239" y="2909867"/>
            <a:ext cx="605275" cy="605275"/>
          </a:xfrm>
          <a:prstGeom prst="rect">
            <a:avLst/>
          </a:prstGeom>
          <a:noFill/>
          <a:ln>
            <a:noFill/>
          </a:ln>
        </p:spPr>
      </p:pic>
      <p:sp>
        <p:nvSpPr>
          <p:cNvPr id="279" name="Google Shape;279;p19"/>
          <p:cNvSpPr/>
          <p:nvPr/>
        </p:nvSpPr>
        <p:spPr>
          <a:xfrm>
            <a:off x="757939" y="3701567"/>
            <a:ext cx="6259500" cy="2128800"/>
          </a:xfrm>
          <a:prstGeom prst="roundRect">
            <a:avLst>
              <a:gd fmla="val 16667" name="adj"/>
            </a:avLst>
          </a:prstGeom>
          <a:noFill/>
          <a:ln cap="flat" cmpd="sng" w="28575">
            <a:solidFill>
              <a:srgbClr val="38761D"/>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200"/>
              <a:buFont typeface="Arial"/>
              <a:buNone/>
            </a:pPr>
            <a:r>
              <a:rPr b="1" i="0" lang="en" sz="1200" u="sng" cap="none" strike="noStrike">
                <a:solidFill>
                  <a:srgbClr val="000000"/>
                </a:solidFill>
                <a:latin typeface="Calibri"/>
                <a:ea typeface="Calibri"/>
                <a:cs typeface="Calibri"/>
                <a:sym typeface="Calibri"/>
              </a:rPr>
              <a:t>TOP TIP 1</a:t>
            </a:r>
            <a:endParaRPr b="1" i="0" sz="1200" u="sng" cap="none" strike="noStrike">
              <a:solidFill>
                <a:srgbClr val="000000"/>
              </a:solidFill>
              <a:latin typeface="Calibri"/>
              <a:ea typeface="Calibri"/>
              <a:cs typeface="Calibri"/>
              <a:sym typeface="Calibri"/>
            </a:endParaRPr>
          </a:p>
          <a:p>
            <a:pPr indent="0" lvl="0" marL="0" marR="0" rtl="0" algn="l">
              <a:lnSpc>
                <a:spcPct val="115000"/>
              </a:lnSpc>
              <a:spcBef>
                <a:spcPts val="800"/>
              </a:spcBef>
              <a:spcAft>
                <a:spcPts val="800"/>
              </a:spcAft>
              <a:buClr>
                <a:srgbClr val="000000"/>
              </a:buClr>
              <a:buSzPts val="1100"/>
              <a:buFont typeface="Arial"/>
              <a:buNone/>
            </a:pPr>
            <a:r>
              <a:rPr b="0" i="0" lang="en" sz="1200" u="none" cap="none" strike="noStrike">
                <a:solidFill>
                  <a:srgbClr val="000000"/>
                </a:solidFill>
                <a:latin typeface="Calibri"/>
                <a:ea typeface="Calibri"/>
                <a:cs typeface="Calibri"/>
                <a:sym typeface="Calibri"/>
              </a:rPr>
              <a:t>This question type expects you to be able to </a:t>
            </a:r>
            <a:r>
              <a:rPr b="1" i="0" lang="en" sz="1200" u="none" cap="none" strike="noStrike">
                <a:solidFill>
                  <a:srgbClr val="000000"/>
                </a:solidFill>
                <a:latin typeface="Calibri"/>
                <a:ea typeface="Calibri"/>
                <a:cs typeface="Calibri"/>
                <a:sym typeface="Calibri"/>
              </a:rPr>
              <a:t>give reasons why something happened</a:t>
            </a:r>
            <a:r>
              <a:rPr b="0" i="0" lang="en" sz="1200" u="none" cap="none" strike="noStrike">
                <a:solidFill>
                  <a:srgbClr val="000000"/>
                </a:solidFill>
                <a:latin typeface="Calibri"/>
                <a:ea typeface="Calibri"/>
                <a:cs typeface="Calibri"/>
                <a:sym typeface="Calibri"/>
              </a:rPr>
              <a:t>. The two bullet points are a guide of relevant information but you must elaborate to show the extent of your knowledge. It is </a:t>
            </a:r>
            <a:r>
              <a:rPr b="1" i="0" lang="en" sz="1200" u="none" cap="none" strike="noStrike">
                <a:solidFill>
                  <a:srgbClr val="000000"/>
                </a:solidFill>
                <a:latin typeface="Calibri"/>
                <a:ea typeface="Calibri"/>
                <a:cs typeface="Calibri"/>
                <a:sym typeface="Calibri"/>
              </a:rPr>
              <a:t>essential </a:t>
            </a:r>
            <a:r>
              <a:rPr b="0" i="0" lang="en" sz="1200" u="none" cap="none" strike="noStrike">
                <a:solidFill>
                  <a:srgbClr val="000000"/>
                </a:solidFill>
                <a:latin typeface="Calibri"/>
                <a:ea typeface="Calibri"/>
                <a:cs typeface="Calibri"/>
                <a:sym typeface="Calibri"/>
              </a:rPr>
              <a:t>that you also include further relevant knowledge of your own. You should aim to give at least THREE explained reasons in a 12 mark question. Always try to elaborate on both bullet points, and add at least one further well explained point of your own (2 is better, if you can!) If you don’t go beyond the points given, you will be limited to 8 marks. Always try to refer back to the question, how does the point that you make relate to the question that is being asked.  </a:t>
            </a:r>
            <a:endParaRPr b="0" i="0" sz="1200" u="none" cap="none" strike="noStrike">
              <a:solidFill>
                <a:srgbClr val="000000"/>
              </a:solidFill>
              <a:latin typeface="Calibri"/>
              <a:ea typeface="Calibri"/>
              <a:cs typeface="Calibri"/>
              <a:sym typeface="Calibri"/>
            </a:endParaRPr>
          </a:p>
        </p:txBody>
      </p:sp>
      <p:sp>
        <p:nvSpPr>
          <p:cNvPr id="280" name="Google Shape;280;p19"/>
          <p:cNvSpPr txBox="1"/>
          <p:nvPr/>
        </p:nvSpPr>
        <p:spPr>
          <a:xfrm>
            <a:off x="332250" y="6171363"/>
            <a:ext cx="7110900" cy="46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Calibri"/>
                <a:ea typeface="Calibri"/>
                <a:cs typeface="Calibri"/>
                <a:sym typeface="Calibri"/>
              </a:rPr>
              <a:t>Add specific facts and examples in the table below to help you plan the essay so you don’t have to keep switching pages. The last column free for you to fill in yourself. .</a:t>
            </a:r>
            <a:endParaRPr b="0" i="0" sz="1200" u="none" cap="none" strike="noStrike">
              <a:solidFill>
                <a:srgbClr val="000000"/>
              </a:solidFill>
              <a:latin typeface="Calibri"/>
              <a:ea typeface="Calibri"/>
              <a:cs typeface="Calibri"/>
              <a:sym typeface="Calibri"/>
            </a:endParaRPr>
          </a:p>
        </p:txBody>
      </p:sp>
      <p:graphicFrame>
        <p:nvGraphicFramePr>
          <p:cNvPr id="281" name="Google Shape;281;p19"/>
          <p:cNvGraphicFramePr/>
          <p:nvPr/>
        </p:nvGraphicFramePr>
        <p:xfrm>
          <a:off x="296100" y="6778472"/>
          <a:ext cx="3000000" cy="3000000"/>
        </p:xfrm>
        <a:graphic>
          <a:graphicData uri="http://schemas.openxmlformats.org/drawingml/2006/table">
            <a:tbl>
              <a:tblPr>
                <a:noFill/>
                <a:tableStyleId>{3FE84706-7A58-4A42-A819-6E776F15B5D3}</a:tableStyleId>
              </a:tblPr>
              <a:tblGrid>
                <a:gridCol w="1777725"/>
                <a:gridCol w="1777725"/>
                <a:gridCol w="1777725"/>
                <a:gridCol w="1777725"/>
              </a:tblGrid>
              <a:tr h="390500">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The printing press</a:t>
                      </a:r>
                      <a:endParaRPr sz="1200" u="none" cap="none" strike="noStrike">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The Royal Society</a:t>
                      </a:r>
                      <a:endParaRPr sz="1200" u="none" cap="none" strike="noStrike">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The decline in the power of the Church</a:t>
                      </a:r>
                      <a:endParaRPr sz="1200" u="none" cap="none" strike="noStrike">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Rise of Humanism</a:t>
                      </a:r>
                      <a:endParaRPr sz="1200" u="none" cap="none" strike="noStrike">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3340600">
                <a:tc>
                  <a:txBody>
                    <a:bodyPr/>
                    <a:lstStyle/>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
          <p:cNvSpPr txBox="1"/>
          <p:nvPr>
            <p:ph type="title"/>
          </p:nvPr>
        </p:nvSpPr>
        <p:spPr>
          <a:xfrm>
            <a:off x="889950" y="210100"/>
            <a:ext cx="5831400" cy="445200"/>
          </a:xfrm>
          <a:prstGeom prst="rect">
            <a:avLst/>
          </a:prstGeom>
          <a:solidFill>
            <a:srgbClr val="FFFF00"/>
          </a:solid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000"/>
              <a:buNone/>
            </a:pPr>
            <a:r>
              <a:rPr lang="en"/>
              <a:t>Contents Page</a:t>
            </a:r>
            <a:endParaRPr/>
          </a:p>
        </p:txBody>
      </p:sp>
      <p:sp>
        <p:nvSpPr>
          <p:cNvPr id="109" name="Google Shape;109;p2"/>
          <p:cNvSpPr/>
          <p:nvPr/>
        </p:nvSpPr>
        <p:spPr>
          <a:xfrm>
            <a:off x="6906750" y="210100"/>
            <a:ext cx="556200" cy="445200"/>
          </a:xfrm>
          <a:prstGeom prst="rect">
            <a:avLst/>
          </a:prstGeom>
          <a:solidFill>
            <a:srgbClr val="FFFFFF"/>
          </a:solidFill>
          <a:ln cap="flat" cmpd="sng" w="95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Calibri"/>
                <a:ea typeface="Calibri"/>
                <a:cs typeface="Calibri"/>
                <a:sym typeface="Calibri"/>
              </a:rPr>
              <a:t>p.2</a:t>
            </a:r>
            <a:endParaRPr b="1" i="0" sz="1400" u="none" cap="none" strike="noStrike">
              <a:solidFill>
                <a:srgbClr val="000000"/>
              </a:solidFill>
              <a:latin typeface="Calibri"/>
              <a:ea typeface="Calibri"/>
              <a:cs typeface="Calibri"/>
              <a:sym typeface="Calibri"/>
            </a:endParaRPr>
          </a:p>
        </p:txBody>
      </p:sp>
      <p:graphicFrame>
        <p:nvGraphicFramePr>
          <p:cNvPr id="110" name="Google Shape;110;p2"/>
          <p:cNvGraphicFramePr/>
          <p:nvPr/>
        </p:nvGraphicFramePr>
        <p:xfrm>
          <a:off x="517425" y="1205600"/>
          <a:ext cx="3000000" cy="3000000"/>
        </p:xfrm>
        <a:graphic>
          <a:graphicData uri="http://schemas.openxmlformats.org/drawingml/2006/table">
            <a:tbl>
              <a:tblPr>
                <a:noFill/>
                <a:tableStyleId>{3FE84706-7A58-4A42-A819-6E776F15B5D3}</a:tableStyleId>
              </a:tblPr>
              <a:tblGrid>
                <a:gridCol w="5585500"/>
                <a:gridCol w="1163400"/>
              </a:tblGrid>
              <a:tr h="399500">
                <a:tc>
                  <a:txBody>
                    <a:bodyPr/>
                    <a:lstStyle/>
                    <a:p>
                      <a:pPr indent="0" lvl="0" marL="0" marR="0" rtl="0" algn="ctr">
                        <a:lnSpc>
                          <a:spcPct val="100000"/>
                        </a:lnSpc>
                        <a:spcBef>
                          <a:spcPts val="0"/>
                        </a:spcBef>
                        <a:spcAft>
                          <a:spcPts val="0"/>
                        </a:spcAft>
                        <a:buClr>
                          <a:srgbClr val="000000"/>
                        </a:buClr>
                        <a:buSzPts val="1200"/>
                        <a:buFont typeface="Arial"/>
                        <a:buNone/>
                      </a:pPr>
                      <a:r>
                        <a:rPr b="1" lang="en" sz="1200" u="sng" cap="none" strike="noStrike">
                          <a:latin typeface="Calibri"/>
                          <a:ea typeface="Calibri"/>
                          <a:cs typeface="Calibri"/>
                          <a:sym typeface="Calibri"/>
                        </a:rPr>
                        <a:t>Topic</a:t>
                      </a:r>
                      <a:endParaRPr b="1" sz="1200" u="sng" cap="none" strike="noStrike">
                        <a:latin typeface="Calibri"/>
                        <a:ea typeface="Calibri"/>
                        <a:cs typeface="Calibri"/>
                        <a:sym typeface="Calibri"/>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u="sng" cap="none" strike="noStrike">
                          <a:latin typeface="Calibri"/>
                          <a:ea typeface="Calibri"/>
                          <a:cs typeface="Calibri"/>
                          <a:sym typeface="Calibri"/>
                        </a:rPr>
                        <a:t>Page</a:t>
                      </a:r>
                      <a:endParaRPr b="1" sz="1200" u="sng" cap="none" strike="noStrike">
                        <a:latin typeface="Calibri"/>
                        <a:ea typeface="Calibri"/>
                        <a:cs typeface="Calibri"/>
                        <a:sym typeface="Calibri"/>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417625">
                <a:tc>
                  <a:txBody>
                    <a:bodyPr/>
                    <a:lstStyle/>
                    <a:p>
                      <a:pPr indent="0" lvl="0" marL="0" marR="0" rtl="0" algn="l">
                        <a:lnSpc>
                          <a:spcPct val="100000"/>
                        </a:lnSpc>
                        <a:spcBef>
                          <a:spcPts val="0"/>
                        </a:spcBef>
                        <a:spcAft>
                          <a:spcPts val="0"/>
                        </a:spcAft>
                        <a:buClr>
                          <a:srgbClr val="000000"/>
                        </a:buClr>
                        <a:buSzPts val="1300"/>
                        <a:buFont typeface="Arial"/>
                        <a:buNone/>
                      </a:pPr>
                      <a:r>
                        <a:rPr b="1" lang="en" sz="1300" u="none" cap="none" strike="noStrike">
                          <a:latin typeface="Calibri"/>
                          <a:ea typeface="Calibri"/>
                          <a:cs typeface="Calibri"/>
                          <a:sym typeface="Calibri"/>
                        </a:rPr>
                        <a:t>KT1 Recap Quiz</a:t>
                      </a:r>
                      <a:endParaRPr b="1" sz="1300" u="none" cap="none" strike="noStrike">
                        <a:latin typeface="Calibri"/>
                        <a:ea typeface="Calibri"/>
                        <a:cs typeface="Calibri"/>
                        <a:sym typeface="Calibri"/>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300"/>
                        <a:buFont typeface="Arial"/>
                        <a:buNone/>
                      </a:pPr>
                      <a:r>
                        <a:rPr lang="en" sz="1300" u="none" cap="none" strike="noStrike">
                          <a:latin typeface="Calibri"/>
                          <a:ea typeface="Calibri"/>
                          <a:cs typeface="Calibri"/>
                          <a:sym typeface="Calibri"/>
                        </a:rPr>
                        <a:t>3-5</a:t>
                      </a:r>
                      <a:endParaRPr sz="1300" u="none" cap="none" strike="noStrike">
                        <a:latin typeface="Calibri"/>
                        <a:ea typeface="Calibri"/>
                        <a:cs typeface="Calibri"/>
                        <a:sym typeface="Calibri"/>
                      </a:endParaRPr>
                    </a:p>
                  </a:txBody>
                  <a:tcPr marT="91425" marB="91425" marR="91425" marL="9142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417625">
                <a:tc>
                  <a:txBody>
                    <a:bodyPr/>
                    <a:lstStyle/>
                    <a:p>
                      <a:pPr indent="0" lvl="0" marL="0" marR="0" rtl="0" algn="l">
                        <a:lnSpc>
                          <a:spcPct val="100000"/>
                        </a:lnSpc>
                        <a:spcBef>
                          <a:spcPts val="0"/>
                        </a:spcBef>
                        <a:spcAft>
                          <a:spcPts val="0"/>
                        </a:spcAft>
                        <a:buClr>
                          <a:srgbClr val="000000"/>
                        </a:buClr>
                        <a:buSzPts val="1300"/>
                        <a:buFont typeface="Arial"/>
                        <a:buNone/>
                      </a:pPr>
                      <a:r>
                        <a:rPr b="1" lang="en" sz="1300" u="none" cap="none" strike="noStrike">
                          <a:latin typeface="Calibri"/>
                          <a:ea typeface="Calibri"/>
                          <a:cs typeface="Calibri"/>
                          <a:sym typeface="Calibri"/>
                        </a:rPr>
                        <a:t>Renaissance Key Words</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300"/>
                        <a:buFont typeface="Arial"/>
                        <a:buNone/>
                      </a:pPr>
                      <a:r>
                        <a:rPr lang="en" sz="1300" u="none" cap="none" strike="noStrike">
                          <a:latin typeface="Calibri"/>
                          <a:ea typeface="Calibri"/>
                          <a:cs typeface="Calibri"/>
                          <a:sym typeface="Calibri"/>
                        </a:rPr>
                        <a:t>6-7</a:t>
                      </a:r>
                      <a:endParaRPr sz="1300" u="none" cap="none" strike="noStrike">
                        <a:latin typeface="Calibri"/>
                        <a:ea typeface="Calibri"/>
                        <a:cs typeface="Calibri"/>
                        <a:sym typeface="Calibri"/>
                      </a:endParaRPr>
                    </a:p>
                  </a:txBody>
                  <a:tcPr marT="91425" marB="91425" marR="91425" marL="9142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854000">
                <a:tc>
                  <a:txBody>
                    <a:bodyPr/>
                    <a:lstStyle/>
                    <a:p>
                      <a:pPr indent="0" lvl="0" marL="0" marR="0" rtl="0" algn="l">
                        <a:lnSpc>
                          <a:spcPct val="100000"/>
                        </a:lnSpc>
                        <a:spcBef>
                          <a:spcPts val="0"/>
                        </a:spcBef>
                        <a:spcAft>
                          <a:spcPts val="0"/>
                        </a:spcAft>
                        <a:buClr>
                          <a:srgbClr val="000000"/>
                        </a:buClr>
                        <a:buSzPts val="1300"/>
                        <a:buFont typeface="Arial"/>
                        <a:buNone/>
                      </a:pPr>
                      <a:r>
                        <a:rPr b="1" lang="en" sz="1300" u="none" cap="none" strike="noStrike">
                          <a:solidFill>
                            <a:srgbClr val="000000"/>
                          </a:solidFill>
                          <a:latin typeface="Calibri"/>
                          <a:ea typeface="Calibri"/>
                          <a:cs typeface="Calibri"/>
                          <a:sym typeface="Calibri"/>
                        </a:rPr>
                        <a:t>KT2.1 Ideas about the cause of disease in the Renaissance </a:t>
                      </a:r>
                      <a:endParaRPr b="1" sz="1300" u="none" cap="none" strike="noStrike">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300"/>
                        <a:buFont typeface="Arial"/>
                        <a:buNone/>
                      </a:pPr>
                      <a:r>
                        <a:rPr lang="en" sz="1300" u="none" cap="none" strike="noStrike">
                          <a:solidFill>
                            <a:srgbClr val="000000"/>
                          </a:solidFill>
                          <a:latin typeface="Calibri"/>
                          <a:ea typeface="Calibri"/>
                          <a:cs typeface="Calibri"/>
                          <a:sym typeface="Calibri"/>
                        </a:rPr>
                        <a:t>A scientific approach, including the work of Thomas Sydenham in improving diagnosis.</a:t>
                      </a:r>
                      <a:endParaRPr sz="1300" u="none" cap="none" strike="noStrike">
                        <a:latin typeface="Calibri"/>
                        <a:ea typeface="Calibri"/>
                        <a:cs typeface="Calibri"/>
                        <a:sym typeface="Calibri"/>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300"/>
                        <a:buFont typeface="Arial"/>
                        <a:buNone/>
                      </a:pPr>
                      <a:r>
                        <a:rPr lang="en" sz="1300" u="none" cap="none" strike="noStrike">
                          <a:latin typeface="Calibri"/>
                          <a:ea typeface="Calibri"/>
                          <a:cs typeface="Calibri"/>
                          <a:sym typeface="Calibri"/>
                        </a:rPr>
                        <a:t>8-18</a:t>
                      </a:r>
                      <a:endParaRPr sz="1300" u="none" cap="none" strike="noStrike">
                        <a:latin typeface="Calibri"/>
                        <a:ea typeface="Calibri"/>
                        <a:cs typeface="Calibri"/>
                        <a:sym typeface="Calibri"/>
                      </a:endParaRPr>
                    </a:p>
                  </a:txBody>
                  <a:tcPr marT="91425" marB="91425" marR="91425" marL="9142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417625">
                <a:tc>
                  <a:txBody>
                    <a:bodyPr/>
                    <a:lstStyle/>
                    <a:p>
                      <a:pPr indent="0" lvl="0" marL="0" marR="0" rtl="0" algn="l">
                        <a:lnSpc>
                          <a:spcPct val="100000"/>
                        </a:lnSpc>
                        <a:spcBef>
                          <a:spcPts val="0"/>
                        </a:spcBef>
                        <a:spcAft>
                          <a:spcPts val="0"/>
                        </a:spcAft>
                        <a:buClr>
                          <a:srgbClr val="000000"/>
                        </a:buClr>
                        <a:buSzPts val="1100"/>
                        <a:buFont typeface="Arial"/>
                        <a:buNone/>
                      </a:pPr>
                      <a:r>
                        <a:rPr b="1" lang="en" sz="1300" u="none" cap="none" strike="noStrike">
                          <a:latin typeface="Calibri"/>
                          <a:ea typeface="Calibri"/>
                          <a:cs typeface="Calibri"/>
                          <a:sym typeface="Calibri"/>
                        </a:rPr>
                        <a:t>12 mark exam practice question</a:t>
                      </a:r>
                      <a:endParaRPr b="1" sz="1300" u="none" cap="none" strike="noStrike">
                        <a:latin typeface="Calibri"/>
                        <a:ea typeface="Calibri"/>
                        <a:cs typeface="Calibri"/>
                        <a:sym typeface="Calibri"/>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300"/>
                        <a:buFont typeface="Arial"/>
                        <a:buNone/>
                      </a:pPr>
                      <a:r>
                        <a:rPr lang="en" sz="1300" u="none" cap="none" strike="noStrike">
                          <a:latin typeface="Calibri"/>
                          <a:ea typeface="Calibri"/>
                          <a:cs typeface="Calibri"/>
                          <a:sym typeface="Calibri"/>
                        </a:rPr>
                        <a:t>19</a:t>
                      </a:r>
                      <a:endParaRPr sz="1300" u="none" cap="none" strike="noStrike">
                        <a:latin typeface="Calibri"/>
                        <a:ea typeface="Calibri"/>
                        <a:cs typeface="Calibri"/>
                        <a:sym typeface="Calibri"/>
                      </a:endParaRPr>
                    </a:p>
                  </a:txBody>
                  <a:tcPr marT="91425" marB="91425" marR="91425" marL="9142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432175">
                <a:tc>
                  <a:txBody>
                    <a:bodyPr/>
                    <a:lstStyle/>
                    <a:p>
                      <a:pPr indent="0" lvl="0" marL="0" marR="0" rtl="0" algn="l">
                        <a:lnSpc>
                          <a:spcPct val="100000"/>
                        </a:lnSpc>
                        <a:spcBef>
                          <a:spcPts val="0"/>
                        </a:spcBef>
                        <a:spcAft>
                          <a:spcPts val="0"/>
                        </a:spcAft>
                        <a:buClr>
                          <a:srgbClr val="000000"/>
                        </a:buClr>
                        <a:buSzPts val="1300"/>
                        <a:buFont typeface="Arial"/>
                        <a:buNone/>
                      </a:pPr>
                      <a:r>
                        <a:rPr b="1" lang="en" sz="1300" u="none" cap="none" strike="noStrike">
                          <a:latin typeface="Calibri"/>
                          <a:ea typeface="Calibri"/>
                          <a:cs typeface="Calibri"/>
                          <a:sym typeface="Calibri"/>
                        </a:rPr>
                        <a:t>Key Topic 2.1 Quiz</a:t>
                      </a:r>
                      <a:endParaRPr b="1" sz="1300" u="none" cap="none" strike="noStrike">
                        <a:latin typeface="Calibri"/>
                        <a:ea typeface="Calibri"/>
                        <a:cs typeface="Calibri"/>
                        <a:sym typeface="Calibri"/>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300"/>
                        <a:buFont typeface="Arial"/>
                        <a:buNone/>
                      </a:pPr>
                      <a:r>
                        <a:rPr lang="en" sz="1300" u="none" cap="none" strike="noStrike">
                          <a:latin typeface="Calibri"/>
                          <a:ea typeface="Calibri"/>
                          <a:cs typeface="Calibri"/>
                          <a:sym typeface="Calibri"/>
                        </a:rPr>
                        <a:t>20</a:t>
                      </a:r>
                      <a:endParaRPr sz="1300" u="none" cap="none" strike="noStrike">
                        <a:latin typeface="Calibri"/>
                        <a:ea typeface="Calibri"/>
                        <a:cs typeface="Calibri"/>
                        <a:sym typeface="Calibri"/>
                      </a:endParaRPr>
                    </a:p>
                  </a:txBody>
                  <a:tcPr marT="91425" marB="91425" marR="91425" marL="9142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854000">
                <a:tc>
                  <a:txBody>
                    <a:bodyPr/>
                    <a:lstStyle/>
                    <a:p>
                      <a:pPr indent="0" lvl="0" marL="0" marR="0" rtl="0" algn="l">
                        <a:lnSpc>
                          <a:spcPct val="100000"/>
                        </a:lnSpc>
                        <a:spcBef>
                          <a:spcPts val="0"/>
                        </a:spcBef>
                        <a:spcAft>
                          <a:spcPts val="0"/>
                        </a:spcAft>
                        <a:buClr>
                          <a:srgbClr val="000000"/>
                        </a:buClr>
                        <a:buSzPts val="1300"/>
                        <a:buFont typeface="Arial"/>
                        <a:buNone/>
                      </a:pPr>
                      <a:r>
                        <a:rPr b="1" lang="en" sz="1300" u="none" cap="none" strike="noStrike">
                          <a:latin typeface="Calibri"/>
                          <a:ea typeface="Calibri"/>
                          <a:cs typeface="Calibri"/>
                          <a:sym typeface="Calibri"/>
                        </a:rPr>
                        <a:t>KT 2.2A Approaches to Prevention and Treatment in the Renaissance </a:t>
                      </a:r>
                      <a:r>
                        <a:rPr lang="en" sz="1300" u="none" cap="none" strike="noStrike">
                          <a:solidFill>
                            <a:schemeClr val="dk1"/>
                          </a:solidFill>
                          <a:latin typeface="Calibri"/>
                          <a:ea typeface="Calibri"/>
                          <a:cs typeface="Calibri"/>
                          <a:sym typeface="Calibri"/>
                        </a:rPr>
                        <a:t>Continuity in approaches to prevention, treatment and care in the community and in hospitals.</a:t>
                      </a:r>
                      <a:endParaRPr b="1" sz="1300" u="none" cap="none" strike="noStrike">
                        <a:latin typeface="Calibri"/>
                        <a:ea typeface="Calibri"/>
                        <a:cs typeface="Calibri"/>
                        <a:sym typeface="Calibri"/>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300"/>
                        <a:buFont typeface="Arial"/>
                        <a:buNone/>
                      </a:pPr>
                      <a:r>
                        <a:rPr lang="en" sz="1300" u="none" cap="none" strike="noStrike">
                          <a:latin typeface="Calibri"/>
                          <a:ea typeface="Calibri"/>
                          <a:cs typeface="Calibri"/>
                          <a:sym typeface="Calibri"/>
                        </a:rPr>
                        <a:t>21-28</a:t>
                      </a:r>
                      <a:endParaRPr sz="1300" u="none" cap="none" strike="noStrike">
                        <a:latin typeface="Calibri"/>
                        <a:ea typeface="Calibri"/>
                        <a:cs typeface="Calibri"/>
                        <a:sym typeface="Calibri"/>
                      </a:endParaRPr>
                    </a:p>
                  </a:txBody>
                  <a:tcPr marT="91425" marB="91425" marR="91425" marL="9142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854000">
                <a:tc>
                  <a:txBody>
                    <a:bodyPr/>
                    <a:lstStyle/>
                    <a:p>
                      <a:pPr indent="0" lvl="0" marL="0" marR="0" rtl="0" algn="l">
                        <a:lnSpc>
                          <a:spcPct val="100000"/>
                        </a:lnSpc>
                        <a:spcBef>
                          <a:spcPts val="0"/>
                        </a:spcBef>
                        <a:spcAft>
                          <a:spcPts val="0"/>
                        </a:spcAft>
                        <a:buClr>
                          <a:srgbClr val="000000"/>
                        </a:buClr>
                        <a:buSzPts val="1300"/>
                        <a:buFont typeface="Arial"/>
                        <a:buNone/>
                      </a:pPr>
                      <a:r>
                        <a:rPr b="1" lang="en" sz="1300" u="none" cap="none" strike="noStrike">
                          <a:solidFill>
                            <a:schemeClr val="dk1"/>
                          </a:solidFill>
                          <a:latin typeface="Calibri"/>
                          <a:ea typeface="Calibri"/>
                          <a:cs typeface="Calibri"/>
                          <a:sym typeface="Calibri"/>
                        </a:rPr>
                        <a:t>KT 2.2B Approaches to Prevention and Treatment in the Renaissance </a:t>
                      </a:r>
                      <a:endParaRPr sz="13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300"/>
                        <a:buFont typeface="Arial"/>
                        <a:buNone/>
                      </a:pPr>
                      <a:r>
                        <a:rPr lang="en" sz="1300" u="none" cap="none" strike="noStrike">
                          <a:solidFill>
                            <a:schemeClr val="dk1"/>
                          </a:solidFill>
                          <a:latin typeface="Calibri"/>
                          <a:ea typeface="Calibri"/>
                          <a:cs typeface="Calibri"/>
                          <a:sym typeface="Calibri"/>
                        </a:rPr>
                        <a:t>Change in care and treatment: improvements in medical training and the influence in England of the work of Vesalius.</a:t>
                      </a:r>
                      <a:endParaRPr sz="1300" u="none" cap="none" strike="noStrike">
                        <a:latin typeface="Calibri"/>
                        <a:ea typeface="Calibri"/>
                        <a:cs typeface="Calibri"/>
                        <a:sym typeface="Calibri"/>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300"/>
                        <a:buFont typeface="Arial"/>
                        <a:buNone/>
                      </a:pPr>
                      <a:r>
                        <a:rPr lang="en" sz="1300" u="none" cap="none" strike="noStrike">
                          <a:latin typeface="Calibri"/>
                          <a:ea typeface="Calibri"/>
                          <a:cs typeface="Calibri"/>
                          <a:sym typeface="Calibri"/>
                        </a:rPr>
                        <a:t>29-32</a:t>
                      </a:r>
                      <a:endParaRPr sz="1300" u="none" cap="none" strike="noStrike">
                        <a:latin typeface="Calibri"/>
                        <a:ea typeface="Calibri"/>
                        <a:cs typeface="Calibri"/>
                        <a:sym typeface="Calibri"/>
                      </a:endParaRPr>
                    </a:p>
                  </a:txBody>
                  <a:tcPr marT="91425" marB="91425" marR="91425" marL="9142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635825">
                <a:tc>
                  <a:txBody>
                    <a:bodyPr/>
                    <a:lstStyle/>
                    <a:p>
                      <a:pPr indent="0" lvl="0" marL="0" marR="0" rtl="0" algn="l">
                        <a:lnSpc>
                          <a:spcPct val="100000"/>
                        </a:lnSpc>
                        <a:spcBef>
                          <a:spcPts val="0"/>
                        </a:spcBef>
                        <a:spcAft>
                          <a:spcPts val="0"/>
                        </a:spcAft>
                        <a:buClr>
                          <a:srgbClr val="000000"/>
                        </a:buClr>
                        <a:buSzPts val="1300"/>
                        <a:buFont typeface="Arial"/>
                        <a:buNone/>
                      </a:pPr>
                      <a:r>
                        <a:rPr b="1" lang="en" sz="1300" u="none" cap="none" strike="noStrike">
                          <a:latin typeface="Calibri"/>
                          <a:ea typeface="Calibri"/>
                          <a:cs typeface="Calibri"/>
                          <a:sym typeface="Calibri"/>
                        </a:rPr>
                        <a:t>Key topic 2.3A Case Study </a:t>
                      </a:r>
                      <a:endParaRPr b="1" sz="1300" u="none" cap="none" strike="noStrike">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300"/>
                        <a:buFont typeface="Arial"/>
                        <a:buNone/>
                      </a:pPr>
                      <a:r>
                        <a:rPr lang="en" sz="1300" u="none" cap="none" strike="noStrike">
                          <a:latin typeface="Calibri"/>
                          <a:ea typeface="Calibri"/>
                          <a:cs typeface="Calibri"/>
                          <a:sym typeface="Calibri"/>
                        </a:rPr>
                        <a:t>Key individual: William Harvey and the discovery of the circulation of the blood.</a:t>
                      </a:r>
                      <a:endParaRPr sz="1300" u="none" cap="none" strike="noStrike">
                        <a:latin typeface="Calibri"/>
                        <a:ea typeface="Calibri"/>
                        <a:cs typeface="Calibri"/>
                        <a:sym typeface="Calibri"/>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300"/>
                        <a:buFont typeface="Arial"/>
                        <a:buNone/>
                      </a:pPr>
                      <a:r>
                        <a:rPr lang="en" sz="1300" u="none" cap="none" strike="noStrike">
                          <a:latin typeface="Calibri"/>
                          <a:ea typeface="Calibri"/>
                          <a:cs typeface="Calibri"/>
                          <a:sym typeface="Calibri"/>
                        </a:rPr>
                        <a:t>33-38</a:t>
                      </a:r>
                      <a:endParaRPr sz="1300" u="none" cap="none" strike="noStrike">
                        <a:latin typeface="Calibri"/>
                        <a:ea typeface="Calibri"/>
                        <a:cs typeface="Calibri"/>
                        <a:sym typeface="Calibri"/>
                      </a:endParaRPr>
                    </a:p>
                  </a:txBody>
                  <a:tcPr marT="91425" marB="91425" marR="91425" marL="9142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417725">
                <a:tc>
                  <a:txBody>
                    <a:bodyPr/>
                    <a:lstStyle/>
                    <a:p>
                      <a:pPr indent="0" lvl="0" marL="0" marR="0" rtl="0" algn="l">
                        <a:lnSpc>
                          <a:spcPct val="100000"/>
                        </a:lnSpc>
                        <a:spcBef>
                          <a:spcPts val="0"/>
                        </a:spcBef>
                        <a:spcAft>
                          <a:spcPts val="0"/>
                        </a:spcAft>
                        <a:buClr>
                          <a:schemeClr val="dk1"/>
                        </a:buClr>
                        <a:buSzPts val="1100"/>
                        <a:buFont typeface="Arial"/>
                        <a:buNone/>
                      </a:pPr>
                      <a:r>
                        <a:rPr b="1" lang="en" sz="1300" u="none" cap="none" strike="noStrike">
                          <a:solidFill>
                            <a:schemeClr val="dk1"/>
                          </a:solidFill>
                          <a:latin typeface="Calibri"/>
                          <a:ea typeface="Calibri"/>
                          <a:cs typeface="Calibri"/>
                          <a:sym typeface="Calibri"/>
                        </a:rPr>
                        <a:t>16 mark exam question practice - I Do. We Do, You Do.</a:t>
                      </a:r>
                      <a:endParaRPr b="1" sz="1300" u="none" cap="none" strike="noStrike">
                        <a:solidFill>
                          <a:schemeClr val="dk1"/>
                        </a:solidFill>
                        <a:latin typeface="Calibri"/>
                        <a:ea typeface="Calibri"/>
                        <a:cs typeface="Calibri"/>
                        <a:sym typeface="Calibri"/>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300"/>
                        <a:buFont typeface="Arial"/>
                        <a:buNone/>
                      </a:pPr>
                      <a:r>
                        <a:rPr lang="en" sz="1300" u="none" cap="none" strike="noStrike">
                          <a:latin typeface="Calibri"/>
                          <a:ea typeface="Calibri"/>
                          <a:cs typeface="Calibri"/>
                          <a:sym typeface="Calibri"/>
                        </a:rPr>
                        <a:t>39-40</a:t>
                      </a:r>
                      <a:endParaRPr sz="1300" u="none" cap="none" strike="noStrike">
                        <a:latin typeface="Calibri"/>
                        <a:ea typeface="Calibri"/>
                        <a:cs typeface="Calibri"/>
                        <a:sym typeface="Calibri"/>
                      </a:endParaRPr>
                    </a:p>
                  </a:txBody>
                  <a:tcPr marT="91425" marB="91425" marR="91425" marL="9142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854000">
                <a:tc>
                  <a:txBody>
                    <a:bodyPr/>
                    <a:lstStyle/>
                    <a:p>
                      <a:pPr indent="0" lvl="0" marL="0" marR="0" rtl="0" algn="l">
                        <a:lnSpc>
                          <a:spcPct val="100000"/>
                        </a:lnSpc>
                        <a:spcBef>
                          <a:spcPts val="0"/>
                        </a:spcBef>
                        <a:spcAft>
                          <a:spcPts val="0"/>
                        </a:spcAft>
                        <a:buClr>
                          <a:schemeClr val="dk1"/>
                        </a:buClr>
                        <a:buSzPts val="1100"/>
                        <a:buFont typeface="Arial"/>
                        <a:buNone/>
                      </a:pPr>
                      <a:r>
                        <a:rPr b="1" lang="en" sz="1300" u="none" cap="none" strike="noStrike">
                          <a:solidFill>
                            <a:schemeClr val="dk1"/>
                          </a:solidFill>
                          <a:latin typeface="Calibri"/>
                          <a:ea typeface="Calibri"/>
                          <a:cs typeface="Calibri"/>
                          <a:sym typeface="Calibri"/>
                        </a:rPr>
                        <a:t>Key topic 2.3B Case Study </a:t>
                      </a:r>
                      <a:endParaRPr b="1" sz="13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lang="en" sz="1300" u="none" cap="none" strike="noStrike">
                          <a:solidFill>
                            <a:schemeClr val="dk1"/>
                          </a:solidFill>
                          <a:latin typeface="Calibri"/>
                          <a:ea typeface="Calibri"/>
                          <a:cs typeface="Calibri"/>
                          <a:sym typeface="Calibri"/>
                        </a:rPr>
                        <a:t>B. Dealing with the Great Plague in London, 1665: approaches to treatment and attempts to prevent its spread.</a:t>
                      </a:r>
                      <a:endParaRPr b="1" sz="1300" u="none" cap="none" strike="noStrike">
                        <a:solidFill>
                          <a:schemeClr val="dk1"/>
                        </a:solidFill>
                        <a:latin typeface="Calibri"/>
                        <a:ea typeface="Calibri"/>
                        <a:cs typeface="Calibri"/>
                        <a:sym typeface="Calibri"/>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300"/>
                        <a:buFont typeface="Arial"/>
                        <a:buNone/>
                      </a:pPr>
                      <a:r>
                        <a:rPr lang="en" sz="1300" u="none" cap="none" strike="noStrike">
                          <a:latin typeface="Calibri"/>
                          <a:ea typeface="Calibri"/>
                          <a:cs typeface="Calibri"/>
                          <a:sym typeface="Calibri"/>
                        </a:rPr>
                        <a:t>41-45</a:t>
                      </a:r>
                      <a:endParaRPr sz="1300" u="none" cap="none" strike="noStrike">
                        <a:latin typeface="Calibri"/>
                        <a:ea typeface="Calibri"/>
                        <a:cs typeface="Calibri"/>
                        <a:sym typeface="Calibri"/>
                      </a:endParaRPr>
                    </a:p>
                  </a:txBody>
                  <a:tcPr marT="91425" marB="91425" marR="91425" marL="9142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417625">
                <a:tc>
                  <a:txBody>
                    <a:bodyPr/>
                    <a:lstStyle/>
                    <a:p>
                      <a:pPr indent="0" lvl="0" marL="0" marR="0" rtl="0" algn="l">
                        <a:lnSpc>
                          <a:spcPct val="100000"/>
                        </a:lnSpc>
                        <a:spcBef>
                          <a:spcPts val="0"/>
                        </a:spcBef>
                        <a:spcAft>
                          <a:spcPts val="0"/>
                        </a:spcAft>
                        <a:buClr>
                          <a:srgbClr val="000000"/>
                        </a:buClr>
                        <a:buSzPts val="1300"/>
                        <a:buFont typeface="Arial"/>
                        <a:buNone/>
                      </a:pPr>
                      <a:r>
                        <a:rPr b="1" lang="en" sz="1300" u="none" cap="none" strike="noStrike">
                          <a:latin typeface="Calibri"/>
                          <a:ea typeface="Calibri"/>
                          <a:cs typeface="Calibri"/>
                          <a:sym typeface="Calibri"/>
                        </a:rPr>
                        <a:t>Renaissance Review</a:t>
                      </a:r>
                      <a:endParaRPr b="1" sz="1300" u="none" cap="none" strike="noStrike">
                        <a:latin typeface="Calibri"/>
                        <a:ea typeface="Calibri"/>
                        <a:cs typeface="Calibri"/>
                        <a:sym typeface="Calibri"/>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300"/>
                        <a:buFont typeface="Arial"/>
                        <a:buNone/>
                      </a:pPr>
                      <a:r>
                        <a:rPr lang="en" sz="1300" u="none" cap="none" strike="noStrike">
                          <a:latin typeface="Calibri"/>
                          <a:ea typeface="Calibri"/>
                          <a:cs typeface="Calibri"/>
                          <a:sym typeface="Calibri"/>
                        </a:rPr>
                        <a:t>46-53</a:t>
                      </a:r>
                      <a:endParaRPr sz="1300" u="none" cap="none" strike="noStrike">
                        <a:latin typeface="Calibri"/>
                        <a:ea typeface="Calibri"/>
                        <a:cs typeface="Calibri"/>
                        <a:sym typeface="Calibri"/>
                      </a:endParaRPr>
                    </a:p>
                  </a:txBody>
                  <a:tcPr marT="91425" marB="91425" marR="91425" marL="9142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417625">
                <a:tc>
                  <a:txBody>
                    <a:bodyPr/>
                    <a:lstStyle/>
                    <a:p>
                      <a:pPr indent="0" lvl="0" marL="0" marR="0" rtl="0" algn="l">
                        <a:lnSpc>
                          <a:spcPct val="100000"/>
                        </a:lnSpc>
                        <a:spcBef>
                          <a:spcPts val="0"/>
                        </a:spcBef>
                        <a:spcAft>
                          <a:spcPts val="0"/>
                        </a:spcAft>
                        <a:buClr>
                          <a:srgbClr val="000000"/>
                        </a:buClr>
                        <a:buSzPts val="1300"/>
                        <a:buFont typeface="Arial"/>
                        <a:buNone/>
                      </a:pPr>
                      <a:r>
                        <a:rPr b="1" lang="en" sz="1300" u="none" cap="none" strike="noStrike">
                          <a:latin typeface="Calibri"/>
                          <a:ea typeface="Calibri"/>
                          <a:cs typeface="Calibri"/>
                          <a:sym typeface="Calibri"/>
                        </a:rPr>
                        <a:t>Middle Ages and Renaissance Quiz</a:t>
                      </a:r>
                      <a:endParaRPr b="1" sz="1300" u="none" cap="none" strike="noStrike">
                        <a:latin typeface="Calibri"/>
                        <a:ea typeface="Calibri"/>
                        <a:cs typeface="Calibri"/>
                        <a:sym typeface="Calibri"/>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300"/>
                        <a:buFont typeface="Arial"/>
                        <a:buNone/>
                      </a:pPr>
                      <a:r>
                        <a:rPr lang="en" sz="1300" u="none" cap="none" strike="noStrike">
                          <a:latin typeface="Calibri"/>
                          <a:ea typeface="Calibri"/>
                          <a:cs typeface="Calibri"/>
                          <a:sym typeface="Calibri"/>
                        </a:rPr>
                        <a:t>54</a:t>
                      </a:r>
                      <a:endParaRPr sz="1300" u="none" cap="none" strike="noStrike">
                        <a:latin typeface="Calibri"/>
                        <a:ea typeface="Calibri"/>
                        <a:cs typeface="Calibri"/>
                        <a:sym typeface="Calibri"/>
                      </a:endParaRPr>
                    </a:p>
                  </a:txBody>
                  <a:tcPr marT="91425" marB="91425" marR="91425" marL="9142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417625">
                <a:tc>
                  <a:txBody>
                    <a:bodyPr/>
                    <a:lstStyle/>
                    <a:p>
                      <a:pPr indent="0" lvl="0" marL="0" marR="0" rtl="0" algn="l">
                        <a:lnSpc>
                          <a:spcPct val="100000"/>
                        </a:lnSpc>
                        <a:spcBef>
                          <a:spcPts val="0"/>
                        </a:spcBef>
                        <a:spcAft>
                          <a:spcPts val="0"/>
                        </a:spcAft>
                        <a:buClr>
                          <a:srgbClr val="000000"/>
                        </a:buClr>
                        <a:buSzPts val="1300"/>
                        <a:buFont typeface="Arial"/>
                        <a:buNone/>
                      </a:pPr>
                      <a:r>
                        <a:rPr lang="en" sz="1300" u="none" cap="none" strike="noStrike">
                          <a:latin typeface="Calibri"/>
                          <a:ea typeface="Calibri"/>
                          <a:cs typeface="Calibri"/>
                          <a:sym typeface="Calibri"/>
                        </a:rPr>
                        <a:t>Notes</a:t>
                      </a:r>
                      <a:endParaRPr sz="1300" u="none" cap="none" strike="noStrike">
                        <a:latin typeface="Calibri"/>
                        <a:ea typeface="Calibri"/>
                        <a:cs typeface="Calibri"/>
                        <a:sym typeface="Calibri"/>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300"/>
                        <a:buFont typeface="Arial"/>
                        <a:buNone/>
                      </a:pPr>
                      <a:r>
                        <a:rPr lang="en" sz="1300" u="none" cap="none" strike="noStrike">
                          <a:latin typeface="Calibri"/>
                          <a:ea typeface="Calibri"/>
                          <a:cs typeface="Calibri"/>
                          <a:sym typeface="Calibri"/>
                        </a:rPr>
                        <a:t>55-56</a:t>
                      </a:r>
                      <a:endParaRPr sz="1300" u="none" cap="none" strike="noStrike">
                        <a:latin typeface="Calibri"/>
                        <a:ea typeface="Calibri"/>
                        <a:cs typeface="Calibri"/>
                        <a:sym typeface="Calibri"/>
                      </a:endParaRPr>
                    </a:p>
                  </a:txBody>
                  <a:tcPr marT="91425" marB="91425" marR="91425" marL="9142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20"/>
          <p:cNvSpPr/>
          <p:nvPr/>
        </p:nvSpPr>
        <p:spPr>
          <a:xfrm>
            <a:off x="6891299" y="132846"/>
            <a:ext cx="556200" cy="445200"/>
          </a:xfrm>
          <a:prstGeom prst="rect">
            <a:avLst/>
          </a:prstGeom>
          <a:solidFill>
            <a:srgbClr val="FFFFFF"/>
          </a:solidFill>
          <a:ln cap="flat" cmpd="sng" w="95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Calibri"/>
                <a:ea typeface="Calibri"/>
                <a:cs typeface="Calibri"/>
                <a:sym typeface="Calibri"/>
              </a:rPr>
              <a:t>p.20</a:t>
            </a:r>
            <a:endParaRPr b="1" i="0" sz="1400" u="none" cap="none" strike="noStrike">
              <a:solidFill>
                <a:srgbClr val="000000"/>
              </a:solidFill>
              <a:latin typeface="Calibri"/>
              <a:ea typeface="Calibri"/>
              <a:cs typeface="Calibri"/>
              <a:sym typeface="Calibri"/>
            </a:endParaRPr>
          </a:p>
        </p:txBody>
      </p:sp>
      <p:sp>
        <p:nvSpPr>
          <p:cNvPr id="287" name="Google Shape;287;p20"/>
          <p:cNvSpPr txBox="1"/>
          <p:nvPr/>
        </p:nvSpPr>
        <p:spPr>
          <a:xfrm>
            <a:off x="188400" y="210100"/>
            <a:ext cx="6596100" cy="445200"/>
          </a:xfrm>
          <a:prstGeom prst="rect">
            <a:avLst/>
          </a:prstGeom>
          <a:solidFill>
            <a:srgbClr val="FFFF00"/>
          </a:solid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en" sz="1500" u="none" cap="none" strike="noStrike">
                <a:solidFill>
                  <a:srgbClr val="000000"/>
                </a:solidFill>
                <a:latin typeface="Calibri"/>
                <a:ea typeface="Calibri"/>
                <a:cs typeface="Calibri"/>
                <a:sym typeface="Calibri"/>
              </a:rPr>
              <a:t>KT2.1 Quiz - Ideas about the cause of disease in the Renaissance   ___ / 10</a:t>
            </a:r>
            <a:endParaRPr b="1" i="0" sz="1500" u="none" cap="none" strike="noStrike">
              <a:solidFill>
                <a:srgbClr val="000000"/>
              </a:solidFill>
              <a:latin typeface="Calibri"/>
              <a:ea typeface="Calibri"/>
              <a:cs typeface="Calibri"/>
              <a:sym typeface="Calibri"/>
            </a:endParaRPr>
          </a:p>
        </p:txBody>
      </p:sp>
      <p:sp>
        <p:nvSpPr>
          <p:cNvPr id="288" name="Google Shape;288;p20"/>
          <p:cNvSpPr txBox="1"/>
          <p:nvPr/>
        </p:nvSpPr>
        <p:spPr>
          <a:xfrm>
            <a:off x="188400" y="815350"/>
            <a:ext cx="7183200" cy="97464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304800" lvl="0" marL="457200" marR="0" rtl="0" algn="l">
              <a:lnSpc>
                <a:spcPct val="170000"/>
              </a:lnSpc>
              <a:spcBef>
                <a:spcPts val="0"/>
              </a:spcBef>
              <a:spcAft>
                <a:spcPts val="0"/>
              </a:spcAft>
              <a:buClr>
                <a:srgbClr val="000000"/>
              </a:buClr>
              <a:buSzPts val="1200"/>
              <a:buFont typeface="Calibri"/>
              <a:buAutoNum type="arabicPeriod"/>
            </a:pPr>
            <a:r>
              <a:rPr b="0" i="0" lang="en" sz="1200" u="none" cap="none" strike="noStrike">
                <a:solidFill>
                  <a:srgbClr val="000000"/>
                </a:solidFill>
                <a:latin typeface="Calibri"/>
                <a:ea typeface="Calibri"/>
                <a:cs typeface="Calibri"/>
                <a:sym typeface="Calibri"/>
              </a:rPr>
              <a:t>Why did the Catholic Church decline in power during the Renaissance? __________________________________________________________________________________________________________________________________________________________________________</a:t>
            </a:r>
            <a:endParaRPr b="0" i="0" sz="1200" u="none" cap="none" strike="noStrike">
              <a:solidFill>
                <a:srgbClr val="000000"/>
              </a:solidFill>
              <a:latin typeface="Calibri"/>
              <a:ea typeface="Calibri"/>
              <a:cs typeface="Calibri"/>
              <a:sym typeface="Calibri"/>
            </a:endParaRPr>
          </a:p>
          <a:p>
            <a:pPr indent="-304800" lvl="0" marL="457200" marR="0" rtl="0" algn="l">
              <a:lnSpc>
                <a:spcPct val="170000"/>
              </a:lnSpc>
              <a:spcBef>
                <a:spcPts val="0"/>
              </a:spcBef>
              <a:spcAft>
                <a:spcPts val="0"/>
              </a:spcAft>
              <a:buClr>
                <a:srgbClr val="000000"/>
              </a:buClr>
              <a:buSzPts val="1200"/>
              <a:buFont typeface="Calibri"/>
              <a:buAutoNum type="arabicPeriod"/>
            </a:pPr>
            <a:r>
              <a:rPr b="0" i="0" lang="en" sz="1200" u="none" cap="none" strike="noStrike">
                <a:solidFill>
                  <a:srgbClr val="000000"/>
                </a:solidFill>
                <a:latin typeface="Calibri"/>
                <a:ea typeface="Calibri"/>
                <a:cs typeface="Calibri"/>
                <a:sym typeface="Calibri"/>
              </a:rPr>
              <a:t>What did people think about the Theory of the Four Humours from 1500-1700? __________________________________________________________________________________________________________________________________________________________________________</a:t>
            </a:r>
            <a:endParaRPr b="0" i="0" sz="1200" u="none" cap="none" strike="noStrike">
              <a:solidFill>
                <a:srgbClr val="000000"/>
              </a:solidFill>
              <a:latin typeface="Calibri"/>
              <a:ea typeface="Calibri"/>
              <a:cs typeface="Calibri"/>
              <a:sym typeface="Calibri"/>
            </a:endParaRPr>
          </a:p>
          <a:p>
            <a:pPr indent="-304800" lvl="0" marL="457200" marR="0" rtl="0" algn="l">
              <a:lnSpc>
                <a:spcPct val="170000"/>
              </a:lnSpc>
              <a:spcBef>
                <a:spcPts val="0"/>
              </a:spcBef>
              <a:spcAft>
                <a:spcPts val="0"/>
              </a:spcAft>
              <a:buClr>
                <a:srgbClr val="000000"/>
              </a:buClr>
              <a:buSzPts val="1200"/>
              <a:buFont typeface="Calibri"/>
              <a:buAutoNum type="arabicPeriod"/>
            </a:pPr>
            <a:r>
              <a:rPr b="0" i="0" lang="en" sz="1200" u="none" cap="none" strike="noStrike">
                <a:solidFill>
                  <a:srgbClr val="000000"/>
                </a:solidFill>
                <a:latin typeface="Calibri"/>
                <a:ea typeface="Calibri"/>
                <a:cs typeface="Calibri"/>
                <a:sym typeface="Calibri"/>
              </a:rPr>
              <a:t>What medical ideas stayed the same from the Middle Ages to the Renaissance? __________________________________________________________________________________________________________________________________________________________________________</a:t>
            </a:r>
            <a:endParaRPr b="0" i="0" sz="1200" u="none" cap="none" strike="noStrike">
              <a:solidFill>
                <a:srgbClr val="000000"/>
              </a:solidFill>
              <a:latin typeface="Calibri"/>
              <a:ea typeface="Calibri"/>
              <a:cs typeface="Calibri"/>
              <a:sym typeface="Calibri"/>
            </a:endParaRPr>
          </a:p>
          <a:p>
            <a:pPr indent="-304800" lvl="0" marL="457200" marR="0" rtl="0" algn="l">
              <a:lnSpc>
                <a:spcPct val="170000"/>
              </a:lnSpc>
              <a:spcBef>
                <a:spcPts val="0"/>
              </a:spcBef>
              <a:spcAft>
                <a:spcPts val="0"/>
              </a:spcAft>
              <a:buClr>
                <a:srgbClr val="000000"/>
              </a:buClr>
              <a:buSzPts val="1200"/>
              <a:buFont typeface="Calibri"/>
              <a:buAutoNum type="arabicPeriod"/>
            </a:pPr>
            <a:r>
              <a:rPr b="0" i="0" lang="en" sz="1200" u="none" cap="none" strike="noStrike">
                <a:solidFill>
                  <a:srgbClr val="000000"/>
                </a:solidFill>
                <a:latin typeface="Calibri"/>
                <a:ea typeface="Calibri"/>
                <a:cs typeface="Calibri"/>
                <a:sym typeface="Calibri"/>
              </a:rPr>
              <a:t>What did the invention of the printing press enable? __________________________________________________________________________________________________________________________________________________________________________</a:t>
            </a:r>
            <a:endParaRPr b="0" i="0" sz="1200" u="none" cap="none" strike="noStrike">
              <a:solidFill>
                <a:srgbClr val="000000"/>
              </a:solidFill>
              <a:latin typeface="Calibri"/>
              <a:ea typeface="Calibri"/>
              <a:cs typeface="Calibri"/>
              <a:sym typeface="Calibri"/>
            </a:endParaRPr>
          </a:p>
          <a:p>
            <a:pPr indent="-304800" lvl="0" marL="457200" marR="0" rtl="0" algn="l">
              <a:lnSpc>
                <a:spcPct val="170000"/>
              </a:lnSpc>
              <a:spcBef>
                <a:spcPts val="0"/>
              </a:spcBef>
              <a:spcAft>
                <a:spcPts val="0"/>
              </a:spcAft>
              <a:buClr>
                <a:srgbClr val="000000"/>
              </a:buClr>
              <a:buSzPts val="1200"/>
              <a:buFont typeface="Calibri"/>
              <a:buAutoNum type="arabicPeriod"/>
            </a:pPr>
            <a:r>
              <a:rPr b="0" i="0" lang="en" sz="1200" u="none" cap="none" strike="noStrike">
                <a:solidFill>
                  <a:srgbClr val="000000"/>
                </a:solidFill>
                <a:latin typeface="Calibri"/>
                <a:ea typeface="Calibri"/>
                <a:cs typeface="Calibri"/>
                <a:sym typeface="Calibri"/>
              </a:rPr>
              <a:t>What did Thomas Sydenham do that was new and unique in medicine? __________________________________________________________________________________________________________________________________________________________________________</a:t>
            </a:r>
            <a:endParaRPr b="0" i="0" sz="1200" u="none" cap="none" strike="noStrike">
              <a:solidFill>
                <a:srgbClr val="000000"/>
              </a:solidFill>
              <a:latin typeface="Calibri"/>
              <a:ea typeface="Calibri"/>
              <a:cs typeface="Calibri"/>
              <a:sym typeface="Calibri"/>
            </a:endParaRPr>
          </a:p>
          <a:p>
            <a:pPr indent="-304800" lvl="0" marL="457200" marR="0" rtl="0" algn="l">
              <a:lnSpc>
                <a:spcPct val="170000"/>
              </a:lnSpc>
              <a:spcBef>
                <a:spcPts val="0"/>
              </a:spcBef>
              <a:spcAft>
                <a:spcPts val="0"/>
              </a:spcAft>
              <a:buClr>
                <a:srgbClr val="000000"/>
              </a:buClr>
              <a:buSzPts val="1200"/>
              <a:buFont typeface="Calibri"/>
              <a:buAutoNum type="arabicPeriod"/>
            </a:pPr>
            <a:r>
              <a:rPr b="0" i="0" lang="en" sz="1200" u="none" cap="none" strike="noStrike">
                <a:solidFill>
                  <a:srgbClr val="000000"/>
                </a:solidFill>
                <a:latin typeface="Calibri"/>
                <a:ea typeface="Calibri"/>
                <a:cs typeface="Calibri"/>
                <a:sym typeface="Calibri"/>
              </a:rPr>
              <a:t>What was the Royal Society and why were they a positive force for change in medicine? __________________________________________________________________________________________________________________________________________________________________________</a:t>
            </a:r>
            <a:endParaRPr b="0" i="0" sz="1200" u="none" cap="none" strike="noStrike">
              <a:solidFill>
                <a:srgbClr val="000000"/>
              </a:solidFill>
              <a:latin typeface="Calibri"/>
              <a:ea typeface="Calibri"/>
              <a:cs typeface="Calibri"/>
              <a:sym typeface="Calibri"/>
            </a:endParaRPr>
          </a:p>
          <a:p>
            <a:pPr indent="-304800" lvl="0" marL="457200" marR="0" rtl="0" algn="l">
              <a:lnSpc>
                <a:spcPct val="170000"/>
              </a:lnSpc>
              <a:spcBef>
                <a:spcPts val="0"/>
              </a:spcBef>
              <a:spcAft>
                <a:spcPts val="0"/>
              </a:spcAft>
              <a:buClr>
                <a:srgbClr val="000000"/>
              </a:buClr>
              <a:buSzPts val="1200"/>
              <a:buFont typeface="Calibri"/>
              <a:buAutoNum type="arabicPeriod"/>
            </a:pPr>
            <a:r>
              <a:rPr b="0" i="0" lang="en" sz="1200" u="none" cap="none" strike="noStrike">
                <a:solidFill>
                  <a:srgbClr val="000000"/>
                </a:solidFill>
                <a:latin typeface="Calibri"/>
                <a:ea typeface="Calibri"/>
                <a:cs typeface="Calibri"/>
                <a:sym typeface="Calibri"/>
              </a:rPr>
              <a:t>What was Humanism? __________________________________________________________________________________________________________________________________________________________________________</a:t>
            </a:r>
            <a:endParaRPr b="0" i="0" sz="1200" u="none" cap="none" strike="noStrike">
              <a:solidFill>
                <a:srgbClr val="000000"/>
              </a:solidFill>
              <a:latin typeface="Calibri"/>
              <a:ea typeface="Calibri"/>
              <a:cs typeface="Calibri"/>
              <a:sym typeface="Calibri"/>
            </a:endParaRPr>
          </a:p>
          <a:p>
            <a:pPr indent="-304800" lvl="0" marL="457200" marR="0" rtl="0" algn="l">
              <a:lnSpc>
                <a:spcPct val="170000"/>
              </a:lnSpc>
              <a:spcBef>
                <a:spcPts val="0"/>
              </a:spcBef>
              <a:spcAft>
                <a:spcPts val="0"/>
              </a:spcAft>
              <a:buClr>
                <a:srgbClr val="000000"/>
              </a:buClr>
              <a:buSzPts val="1200"/>
              <a:buFont typeface="Calibri"/>
              <a:buAutoNum type="arabicPeriod"/>
            </a:pPr>
            <a:r>
              <a:rPr b="0" i="0" lang="en" sz="1200" u="none" cap="none" strike="noStrike">
                <a:solidFill>
                  <a:srgbClr val="000000"/>
                </a:solidFill>
                <a:latin typeface="Calibri"/>
                <a:ea typeface="Calibri"/>
                <a:cs typeface="Calibri"/>
                <a:sym typeface="Calibri"/>
              </a:rPr>
              <a:t>How did the decline of the Catholic Church allow progress in medical discoveries? __________________________________________________________________________________________________________________________________________________________________________</a:t>
            </a:r>
            <a:endParaRPr b="0" i="0" sz="1200" u="none" cap="none" strike="noStrike">
              <a:solidFill>
                <a:srgbClr val="000000"/>
              </a:solidFill>
              <a:latin typeface="Calibri"/>
              <a:ea typeface="Calibri"/>
              <a:cs typeface="Calibri"/>
              <a:sym typeface="Calibri"/>
            </a:endParaRPr>
          </a:p>
          <a:p>
            <a:pPr indent="-304800" lvl="0" marL="457200" marR="0" rtl="0" algn="l">
              <a:lnSpc>
                <a:spcPct val="170000"/>
              </a:lnSpc>
              <a:spcBef>
                <a:spcPts val="0"/>
              </a:spcBef>
              <a:spcAft>
                <a:spcPts val="0"/>
              </a:spcAft>
              <a:buClr>
                <a:srgbClr val="000000"/>
              </a:buClr>
              <a:buSzPts val="1200"/>
              <a:buFont typeface="Calibri"/>
              <a:buAutoNum type="arabicPeriod"/>
            </a:pPr>
            <a:r>
              <a:rPr b="0" i="0" lang="en" sz="1200" u="none" cap="none" strike="noStrike">
                <a:solidFill>
                  <a:srgbClr val="000000"/>
                </a:solidFill>
                <a:latin typeface="Calibri"/>
                <a:ea typeface="Calibri"/>
                <a:cs typeface="Calibri"/>
                <a:sym typeface="Calibri"/>
              </a:rPr>
              <a:t>How did the lack of quality medical instruments affect change? __________________________________________________________________________________________________________________________________________________________________________</a:t>
            </a:r>
            <a:endParaRPr b="0" i="0" sz="1200" u="none" cap="none" strike="noStrike">
              <a:solidFill>
                <a:srgbClr val="000000"/>
              </a:solidFill>
              <a:latin typeface="Calibri"/>
              <a:ea typeface="Calibri"/>
              <a:cs typeface="Calibri"/>
              <a:sym typeface="Calibri"/>
            </a:endParaRPr>
          </a:p>
          <a:p>
            <a:pPr indent="-304800" lvl="0" marL="457200" marR="0" rtl="0" algn="l">
              <a:lnSpc>
                <a:spcPct val="170000"/>
              </a:lnSpc>
              <a:spcBef>
                <a:spcPts val="0"/>
              </a:spcBef>
              <a:spcAft>
                <a:spcPts val="0"/>
              </a:spcAft>
              <a:buClr>
                <a:srgbClr val="000000"/>
              </a:buClr>
              <a:buSzPts val="1200"/>
              <a:buFont typeface="Calibri"/>
              <a:buAutoNum type="arabicPeriod"/>
            </a:pPr>
            <a:r>
              <a:rPr b="0" i="0" lang="en" sz="1200" u="none" cap="none" strike="noStrike">
                <a:solidFill>
                  <a:srgbClr val="000000"/>
                </a:solidFill>
                <a:latin typeface="Calibri"/>
                <a:ea typeface="Calibri"/>
                <a:cs typeface="Calibri"/>
                <a:sym typeface="Calibri"/>
              </a:rPr>
              <a:t>Why did physicians keep using bloodletting and purging even after the Theory of the Four Humours was discredited?   __________________________________________________________________________________________________________________________________________________________________________</a:t>
            </a:r>
            <a:endParaRPr b="0" i="0" sz="1200" u="none" cap="none" strike="noStrike">
              <a:solidFill>
                <a:srgbClr val="000000"/>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21"/>
          <p:cNvSpPr/>
          <p:nvPr/>
        </p:nvSpPr>
        <p:spPr>
          <a:xfrm>
            <a:off x="6891299" y="132846"/>
            <a:ext cx="556200" cy="445200"/>
          </a:xfrm>
          <a:prstGeom prst="rect">
            <a:avLst/>
          </a:prstGeom>
          <a:solidFill>
            <a:srgbClr val="FFFFFF"/>
          </a:solidFill>
          <a:ln cap="flat" cmpd="sng" w="95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Calibri"/>
                <a:ea typeface="Calibri"/>
                <a:cs typeface="Calibri"/>
                <a:sym typeface="Calibri"/>
              </a:rPr>
              <a:t>p.21</a:t>
            </a:r>
            <a:endParaRPr b="1" i="0" sz="1400" u="none" cap="none" strike="noStrike">
              <a:solidFill>
                <a:srgbClr val="000000"/>
              </a:solidFill>
              <a:latin typeface="Calibri"/>
              <a:ea typeface="Calibri"/>
              <a:cs typeface="Calibri"/>
              <a:sym typeface="Calibri"/>
            </a:endParaRPr>
          </a:p>
        </p:txBody>
      </p:sp>
      <p:sp>
        <p:nvSpPr>
          <p:cNvPr id="294" name="Google Shape;294;p21"/>
          <p:cNvSpPr txBox="1"/>
          <p:nvPr/>
        </p:nvSpPr>
        <p:spPr>
          <a:xfrm>
            <a:off x="188400" y="210100"/>
            <a:ext cx="6534600" cy="445200"/>
          </a:xfrm>
          <a:prstGeom prst="rect">
            <a:avLst/>
          </a:prstGeom>
          <a:solidFill>
            <a:srgbClr val="FFFF00"/>
          </a:solid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en" sz="1500" u="none" cap="none" strike="noStrike">
                <a:solidFill>
                  <a:srgbClr val="000000"/>
                </a:solidFill>
                <a:latin typeface="Calibri"/>
                <a:ea typeface="Calibri"/>
                <a:cs typeface="Calibri"/>
                <a:sym typeface="Calibri"/>
              </a:rPr>
              <a:t>KT 2.2A Approaches to Prevention and Treatment in the Renaissance</a:t>
            </a:r>
            <a:endParaRPr b="1" i="0" sz="1500" u="none" cap="none" strike="noStrike">
              <a:solidFill>
                <a:srgbClr val="000000"/>
              </a:solidFill>
              <a:latin typeface="Calibri"/>
              <a:ea typeface="Calibri"/>
              <a:cs typeface="Calibri"/>
              <a:sym typeface="Calibri"/>
            </a:endParaRPr>
          </a:p>
        </p:txBody>
      </p:sp>
      <p:sp>
        <p:nvSpPr>
          <p:cNvPr id="295" name="Google Shape;295;p21"/>
          <p:cNvSpPr txBox="1"/>
          <p:nvPr/>
        </p:nvSpPr>
        <p:spPr>
          <a:xfrm>
            <a:off x="188400" y="953925"/>
            <a:ext cx="7183200" cy="95772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b="1" i="0" lang="en" sz="1200" u="none" cap="none" strike="noStrike">
                <a:solidFill>
                  <a:srgbClr val="000000"/>
                </a:solidFill>
                <a:latin typeface="Calibri"/>
                <a:ea typeface="Calibri"/>
                <a:cs typeface="Calibri"/>
                <a:sym typeface="Calibri"/>
              </a:rPr>
              <a:t>Treatment: Change and continuity</a:t>
            </a:r>
            <a:endParaRPr b="1" i="0" sz="1200" u="none" cap="none" strike="noStrike">
              <a:solidFill>
                <a:srgbClr val="000000"/>
              </a:solidFill>
              <a:latin typeface="Calibri"/>
              <a:ea typeface="Calibri"/>
              <a:cs typeface="Calibri"/>
              <a:sym typeface="Calibri"/>
            </a:endParaRPr>
          </a:p>
          <a:p>
            <a:pPr indent="0" lvl="0" marL="0" marR="0" rtl="0" algn="l">
              <a:lnSpc>
                <a:spcPct val="115000"/>
              </a:lnSpc>
              <a:spcBef>
                <a:spcPts val="1600"/>
              </a:spcBef>
              <a:spcAft>
                <a:spcPts val="0"/>
              </a:spcAft>
              <a:buClr>
                <a:srgbClr val="000000"/>
              </a:buClr>
              <a:buSzPts val="1200"/>
              <a:buFont typeface="Arial"/>
              <a:buNone/>
            </a:pPr>
            <a:r>
              <a:t/>
            </a:r>
            <a:endParaRPr b="1" i="0" sz="1200" u="none" cap="none" strike="noStrike">
              <a:solidFill>
                <a:srgbClr val="000000"/>
              </a:solidFill>
              <a:latin typeface="Calibri"/>
              <a:ea typeface="Calibri"/>
              <a:cs typeface="Calibri"/>
              <a:sym typeface="Calibri"/>
            </a:endParaRPr>
          </a:p>
          <a:p>
            <a:pPr indent="0" lvl="0" marL="0" marR="0" rtl="0" algn="l">
              <a:lnSpc>
                <a:spcPct val="115000"/>
              </a:lnSpc>
              <a:spcBef>
                <a:spcPts val="1600"/>
              </a:spcBef>
              <a:spcAft>
                <a:spcPts val="0"/>
              </a:spcAft>
              <a:buClr>
                <a:srgbClr val="000000"/>
              </a:buClr>
              <a:buSzPts val="1200"/>
              <a:buFont typeface="Arial"/>
              <a:buNone/>
            </a:pPr>
            <a:r>
              <a:t/>
            </a:r>
            <a:endParaRPr b="1" i="0" sz="1200" u="none" cap="none" strike="noStrike">
              <a:solidFill>
                <a:srgbClr val="000000"/>
              </a:solidFill>
              <a:latin typeface="Calibri"/>
              <a:ea typeface="Calibri"/>
              <a:cs typeface="Calibri"/>
              <a:sym typeface="Calibri"/>
            </a:endParaRPr>
          </a:p>
          <a:p>
            <a:pPr indent="0" lvl="0" marL="0" marR="0" rtl="0" algn="l">
              <a:lnSpc>
                <a:spcPct val="115000"/>
              </a:lnSpc>
              <a:spcBef>
                <a:spcPts val="1600"/>
              </a:spcBef>
              <a:spcAft>
                <a:spcPts val="0"/>
              </a:spcAft>
              <a:buClr>
                <a:srgbClr val="000000"/>
              </a:buClr>
              <a:buSzPts val="1200"/>
              <a:buFont typeface="Arial"/>
              <a:buNone/>
            </a:pPr>
            <a:r>
              <a:t/>
            </a:r>
            <a:endParaRPr b="1" i="0" sz="1200" u="none" cap="none" strike="noStrike">
              <a:solidFill>
                <a:srgbClr val="000000"/>
              </a:solidFill>
              <a:latin typeface="Calibri"/>
              <a:ea typeface="Calibri"/>
              <a:cs typeface="Calibri"/>
              <a:sym typeface="Calibri"/>
            </a:endParaRPr>
          </a:p>
          <a:p>
            <a:pPr indent="0" lvl="0" marL="0" marR="0" rtl="0" algn="l">
              <a:lnSpc>
                <a:spcPct val="115000"/>
              </a:lnSpc>
              <a:spcBef>
                <a:spcPts val="1600"/>
              </a:spcBef>
              <a:spcAft>
                <a:spcPts val="0"/>
              </a:spcAft>
              <a:buClr>
                <a:srgbClr val="000000"/>
              </a:buClr>
              <a:buSzPts val="1200"/>
              <a:buFont typeface="Arial"/>
              <a:buNone/>
            </a:pPr>
            <a:r>
              <a:t/>
            </a:r>
            <a:endParaRPr b="1" i="0" sz="1200" u="none" cap="none" strike="noStrike">
              <a:solidFill>
                <a:srgbClr val="000000"/>
              </a:solidFill>
              <a:latin typeface="Calibri"/>
              <a:ea typeface="Calibri"/>
              <a:cs typeface="Calibri"/>
              <a:sym typeface="Calibri"/>
            </a:endParaRPr>
          </a:p>
          <a:p>
            <a:pPr indent="0" lvl="0" marL="0" marR="0" rtl="0" algn="l">
              <a:lnSpc>
                <a:spcPct val="115000"/>
              </a:lnSpc>
              <a:spcBef>
                <a:spcPts val="1600"/>
              </a:spcBef>
              <a:spcAft>
                <a:spcPts val="0"/>
              </a:spcAft>
              <a:buClr>
                <a:srgbClr val="000000"/>
              </a:buClr>
              <a:buSzPts val="1200"/>
              <a:buFont typeface="Arial"/>
              <a:buNone/>
            </a:pPr>
            <a:r>
              <a:t/>
            </a:r>
            <a:endParaRPr b="1" i="0" sz="1200" u="none" cap="none" strike="noStrike">
              <a:solidFill>
                <a:srgbClr val="000000"/>
              </a:solidFill>
              <a:latin typeface="Calibri"/>
              <a:ea typeface="Calibri"/>
              <a:cs typeface="Calibri"/>
              <a:sym typeface="Calibri"/>
            </a:endParaRPr>
          </a:p>
          <a:p>
            <a:pPr indent="0" lvl="0" marL="0" marR="0" rtl="0" algn="l">
              <a:lnSpc>
                <a:spcPct val="115000"/>
              </a:lnSpc>
              <a:spcBef>
                <a:spcPts val="1600"/>
              </a:spcBef>
              <a:spcAft>
                <a:spcPts val="0"/>
              </a:spcAft>
              <a:buClr>
                <a:srgbClr val="000000"/>
              </a:buClr>
              <a:buSzPts val="1200"/>
              <a:buFont typeface="Arial"/>
              <a:buNone/>
            </a:pPr>
            <a:r>
              <a:t/>
            </a:r>
            <a:endParaRPr b="1" i="0" sz="1200" u="none" cap="none" strike="noStrike">
              <a:solidFill>
                <a:srgbClr val="000000"/>
              </a:solidFill>
              <a:latin typeface="Calibri"/>
              <a:ea typeface="Calibri"/>
              <a:cs typeface="Calibri"/>
              <a:sym typeface="Calibri"/>
            </a:endParaRPr>
          </a:p>
          <a:p>
            <a:pPr indent="0" lvl="0" marL="0" marR="0" rtl="0" algn="just">
              <a:lnSpc>
                <a:spcPct val="115000"/>
              </a:lnSpc>
              <a:spcBef>
                <a:spcPts val="1600"/>
              </a:spcBef>
              <a:spcAft>
                <a:spcPts val="0"/>
              </a:spcAft>
              <a:buClr>
                <a:srgbClr val="000000"/>
              </a:buClr>
              <a:buSzPts val="1200"/>
              <a:buFont typeface="Arial"/>
              <a:buNone/>
            </a:pPr>
            <a:r>
              <a:rPr b="0" i="0" lang="en" sz="1200" u="none" cap="none" strike="noStrike">
                <a:solidFill>
                  <a:srgbClr val="000000"/>
                </a:solidFill>
                <a:latin typeface="Calibri"/>
                <a:ea typeface="Calibri"/>
                <a:cs typeface="Calibri"/>
                <a:sym typeface="Calibri"/>
              </a:rPr>
              <a:t>Herbal remedies continued to be popular, although their use changed slightly. In  c1500-c1700, often remedies were chosen because of their colour or shape. For example, yellow herbs, such as radish, were used to treat jaundice (which turns the skin yellow). Smallpox which had a red rash as one of the symptoms was treated with the ‘red cure’ - drinking red wine, eating red foods and wearing red clothes. </a:t>
            </a:r>
            <a:endParaRPr b="0" i="0" sz="1200" u="none" cap="none" strike="noStrike">
              <a:solidFill>
                <a:srgbClr val="000000"/>
              </a:solidFill>
              <a:latin typeface="Calibri"/>
              <a:ea typeface="Calibri"/>
              <a:cs typeface="Calibri"/>
              <a:sym typeface="Calibri"/>
            </a:endParaRPr>
          </a:p>
          <a:p>
            <a:pPr indent="0" lvl="0" marL="0" marR="0" rtl="0" algn="just">
              <a:lnSpc>
                <a:spcPct val="115000"/>
              </a:lnSpc>
              <a:spcBef>
                <a:spcPts val="1600"/>
              </a:spcBef>
              <a:spcAft>
                <a:spcPts val="0"/>
              </a:spcAft>
              <a:buClr>
                <a:srgbClr val="000000"/>
              </a:buClr>
              <a:buSzPts val="1200"/>
              <a:buFont typeface="Arial"/>
              <a:buNone/>
            </a:pPr>
            <a:r>
              <a:rPr b="0" i="0" lang="en" sz="1200" u="none" cap="none" strike="noStrike">
                <a:solidFill>
                  <a:srgbClr val="000000"/>
                </a:solidFill>
                <a:latin typeface="Calibri"/>
                <a:ea typeface="Calibri"/>
                <a:cs typeface="Calibri"/>
                <a:sym typeface="Calibri"/>
              </a:rPr>
              <a:t>Since this was the age of exploration, new herbal remedies started to appear from other countries. New plants started to appear from the New World. Some physicians believed that within each country were herbal remedies which would cure the disease that came from that country: the appearance of new remedies opened up a huge number of new possibilities for treatments and cures. </a:t>
            </a:r>
            <a:endParaRPr b="0" i="0" sz="1200" u="none" cap="none" strike="noStrike">
              <a:solidFill>
                <a:srgbClr val="000000"/>
              </a:solidFill>
              <a:latin typeface="Calibri"/>
              <a:ea typeface="Calibri"/>
              <a:cs typeface="Calibri"/>
              <a:sym typeface="Calibri"/>
            </a:endParaRPr>
          </a:p>
          <a:p>
            <a:pPr indent="0" lvl="0" marL="0" marR="0" rtl="0" algn="just">
              <a:lnSpc>
                <a:spcPct val="115000"/>
              </a:lnSpc>
              <a:spcBef>
                <a:spcPts val="1600"/>
              </a:spcBef>
              <a:spcAft>
                <a:spcPts val="0"/>
              </a:spcAft>
              <a:buClr>
                <a:srgbClr val="000000"/>
              </a:buClr>
              <a:buSzPts val="1200"/>
              <a:buFont typeface="Arial"/>
              <a:buNone/>
            </a:pPr>
            <a:r>
              <a:rPr b="0" i="0" lang="en" sz="1200" u="none" cap="none" strike="noStrike">
                <a:solidFill>
                  <a:srgbClr val="000000"/>
                </a:solidFill>
                <a:latin typeface="Calibri"/>
                <a:ea typeface="Calibri"/>
                <a:cs typeface="Calibri"/>
                <a:sym typeface="Calibri"/>
              </a:rPr>
              <a:t>New remedies that started to appear included sarasparilla from the New World, used to treat the Great Pox, and ipecacuanha from Brazil, later known just as ipecac, which was effective as a cure for dysentery. Thomas Sydenham popularised the use of cinchona bark, from Peru, in treating malaria. This was an effective remedy as long as patients continued to take it for some time after it seemed as though the disease had gone. Physicians also tested other new arrivals like tea, coffee, nutmeg, cinnamon and even tobacco to see if they had any impact on diseases. </a:t>
            </a:r>
            <a:endParaRPr b="0" i="0" sz="1200" u="none" cap="none" strike="noStrike">
              <a:solidFill>
                <a:srgbClr val="000000"/>
              </a:solidFill>
              <a:latin typeface="Calibri"/>
              <a:ea typeface="Calibri"/>
              <a:cs typeface="Calibri"/>
              <a:sym typeface="Calibri"/>
            </a:endParaRPr>
          </a:p>
          <a:p>
            <a:pPr indent="0" lvl="0" marL="0" marR="0" rtl="0" algn="just">
              <a:lnSpc>
                <a:spcPct val="115000"/>
              </a:lnSpc>
              <a:spcBef>
                <a:spcPts val="1600"/>
              </a:spcBef>
              <a:spcAft>
                <a:spcPts val="0"/>
              </a:spcAft>
              <a:buClr>
                <a:srgbClr val="000000"/>
              </a:buClr>
              <a:buSzPts val="1200"/>
              <a:buFont typeface="Arial"/>
              <a:buNone/>
            </a:pPr>
            <a:r>
              <a:rPr b="1" i="0" lang="en" sz="1200" u="sng" cap="none" strike="noStrike">
                <a:solidFill>
                  <a:srgbClr val="000000"/>
                </a:solidFill>
                <a:latin typeface="Calibri"/>
                <a:ea typeface="Calibri"/>
                <a:cs typeface="Calibri"/>
                <a:sym typeface="Calibri"/>
              </a:rPr>
              <a:t>TASK </a:t>
            </a:r>
            <a:r>
              <a:rPr b="0" i="0" lang="en" sz="1200" u="none" cap="none" strike="noStrike">
                <a:solidFill>
                  <a:srgbClr val="000000"/>
                </a:solidFill>
                <a:latin typeface="Calibri"/>
                <a:ea typeface="Calibri"/>
                <a:cs typeface="Calibri"/>
                <a:sym typeface="Calibri"/>
              </a:rPr>
              <a:t>- Highlight/underline one sentence in each paragraph. Copy them out below in the order you think is the most important.</a:t>
            </a:r>
            <a:endParaRPr b="0" i="0" sz="1200" u="none" cap="none" strike="noStrike">
              <a:solidFill>
                <a:srgbClr val="000000"/>
              </a:solidFill>
              <a:latin typeface="Calibri"/>
              <a:ea typeface="Calibri"/>
              <a:cs typeface="Calibri"/>
              <a:sym typeface="Calibri"/>
            </a:endParaRPr>
          </a:p>
          <a:p>
            <a:pPr indent="0" lvl="0" marL="0" marR="0" rtl="0" algn="just">
              <a:lnSpc>
                <a:spcPct val="150000"/>
              </a:lnSpc>
              <a:spcBef>
                <a:spcPts val="1600"/>
              </a:spcBef>
              <a:spcAft>
                <a:spcPts val="0"/>
              </a:spcAft>
              <a:buClr>
                <a:srgbClr val="000000"/>
              </a:buClr>
              <a:buSzPts val="1200"/>
              <a:buFont typeface="Arial"/>
              <a:buNone/>
            </a:pPr>
            <a:r>
              <a:rPr b="0" i="0" lang="en" sz="1200" u="none" cap="none" strike="noStrike">
                <a:solidFill>
                  <a:srgbClr val="000000"/>
                </a:solidFill>
                <a:latin typeface="Calibri"/>
                <a:ea typeface="Calibri"/>
                <a:cs typeface="Calibri"/>
                <a:sym typeface="Calibri"/>
              </a:rPr>
              <a:t>______________________________________________________________________________________________________________________1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r>
              <a:rPr b="0" i="0" lang="en" sz="1200" u="none" cap="none" strike="noStrike">
                <a:solidFill>
                  <a:schemeClr val="dk1"/>
                </a:solidFill>
                <a:latin typeface="Calibri"/>
                <a:ea typeface="Calibri"/>
                <a:cs typeface="Calibri"/>
                <a:sym typeface="Calibri"/>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b="0" i="0" sz="1200" u="none" cap="none" strike="noStrike">
              <a:solidFill>
                <a:schemeClr val="dk1"/>
              </a:solidFill>
              <a:latin typeface="Calibri"/>
              <a:ea typeface="Calibri"/>
              <a:cs typeface="Calibri"/>
              <a:sym typeface="Calibri"/>
            </a:endParaRPr>
          </a:p>
          <a:p>
            <a:pPr indent="0" lvl="0" marL="0" marR="0" rtl="0" algn="just">
              <a:lnSpc>
                <a:spcPct val="150000"/>
              </a:lnSpc>
              <a:spcBef>
                <a:spcPts val="160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just">
              <a:lnSpc>
                <a:spcPct val="150000"/>
              </a:lnSpc>
              <a:spcBef>
                <a:spcPts val="160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just">
              <a:lnSpc>
                <a:spcPct val="150000"/>
              </a:lnSpc>
              <a:spcBef>
                <a:spcPts val="1600"/>
              </a:spcBef>
              <a:spcAft>
                <a:spcPts val="160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p:txBody>
      </p:sp>
      <p:sp>
        <p:nvSpPr>
          <p:cNvPr id="296" name="Google Shape;296;p21"/>
          <p:cNvSpPr txBox="1"/>
          <p:nvPr/>
        </p:nvSpPr>
        <p:spPr>
          <a:xfrm>
            <a:off x="188400" y="1323825"/>
            <a:ext cx="5659200" cy="2298900"/>
          </a:xfrm>
          <a:prstGeom prst="rect">
            <a:avLst/>
          </a:prstGeom>
          <a:noFill/>
          <a:ln>
            <a:noFill/>
          </a:ln>
        </p:spPr>
        <p:txBody>
          <a:bodyPr anchorCtr="0" anchor="t" bIns="91425" lIns="91425" spcFirstLastPara="1" rIns="91425" wrap="square" tIns="91425">
            <a:noAutofit/>
          </a:bodyPr>
          <a:lstStyle/>
          <a:p>
            <a:pPr indent="0" lvl="0" marL="0" marR="0" rtl="0" algn="just">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Calibri"/>
                <a:ea typeface="Calibri"/>
                <a:cs typeface="Calibri"/>
                <a:sym typeface="Calibri"/>
              </a:rPr>
              <a:t>Since belief in humoural imbalances persisted through to the end of the 17th century and beyond, the old treatments, which were aimed at rebalancing humours continued as well. Bleeding, purging and sweating were all popular ways of removing too much of a particular humour. </a:t>
            </a:r>
            <a:endParaRPr b="0" i="0" sz="1200" u="none" cap="none" strike="noStrike">
              <a:solidFill>
                <a:srgbClr val="000000"/>
              </a:solidFill>
              <a:latin typeface="Calibri"/>
              <a:ea typeface="Calibri"/>
              <a:cs typeface="Calibri"/>
              <a:sym typeface="Calibri"/>
            </a:endParaRPr>
          </a:p>
          <a:p>
            <a:pPr indent="0" lvl="0" marL="0" marR="0" rtl="0" algn="just">
              <a:lnSpc>
                <a:spcPct val="115000"/>
              </a:lnSpc>
              <a:spcBef>
                <a:spcPts val="1600"/>
              </a:spcBef>
              <a:spcAft>
                <a:spcPts val="1600"/>
              </a:spcAft>
              <a:buClr>
                <a:srgbClr val="000000"/>
              </a:buClr>
              <a:buSzPts val="1200"/>
              <a:buFont typeface="Arial"/>
              <a:buNone/>
            </a:pPr>
            <a:r>
              <a:rPr b="0" i="0" lang="en" sz="1200" u="none" cap="none" strike="noStrike">
                <a:solidFill>
                  <a:srgbClr val="000000"/>
                </a:solidFill>
                <a:latin typeface="Calibri"/>
                <a:ea typeface="Calibri"/>
                <a:cs typeface="Calibri"/>
                <a:sym typeface="Calibri"/>
              </a:rPr>
              <a:t>A new popular theory in this period was the idea of </a:t>
            </a:r>
            <a:r>
              <a:rPr b="1" i="0" lang="en" sz="1200" u="none" cap="none" strike="noStrike">
                <a:solidFill>
                  <a:srgbClr val="000000"/>
                </a:solidFill>
                <a:latin typeface="Calibri"/>
                <a:ea typeface="Calibri"/>
                <a:cs typeface="Calibri"/>
                <a:sym typeface="Calibri"/>
              </a:rPr>
              <a:t>transference</a:t>
            </a:r>
            <a:r>
              <a:rPr b="0" i="0" lang="en" sz="1200" u="none" cap="none" strike="noStrike">
                <a:solidFill>
                  <a:srgbClr val="000000"/>
                </a:solidFill>
                <a:latin typeface="Calibri"/>
                <a:ea typeface="Calibri"/>
                <a:cs typeface="Calibri"/>
                <a:sym typeface="Calibri"/>
              </a:rPr>
              <a:t> - which meant that an illness or a disease could be transferred to something else. For example, people believed that if you rubbed an object on an ailment (such as a boil), the disease would transfer from you to the object. There was also a popular theory that you could get rid of warts by rubbing them with an onion - through transference, the warts would ‘transfer’ to the vegetable.</a:t>
            </a:r>
            <a:endParaRPr b="0" i="0" sz="1200" u="none" cap="none" strike="noStrike">
              <a:solidFill>
                <a:srgbClr val="000000"/>
              </a:solidFill>
              <a:latin typeface="Calibri"/>
              <a:ea typeface="Calibri"/>
              <a:cs typeface="Calibri"/>
              <a:sym typeface="Calibri"/>
            </a:endParaRPr>
          </a:p>
        </p:txBody>
      </p:sp>
      <p:sp>
        <p:nvSpPr>
          <p:cNvPr id="297" name="Google Shape;297;p21"/>
          <p:cNvSpPr txBox="1"/>
          <p:nvPr/>
        </p:nvSpPr>
        <p:spPr>
          <a:xfrm>
            <a:off x="5928600" y="953925"/>
            <a:ext cx="1443000" cy="2825400"/>
          </a:xfrm>
          <a:prstGeom prst="rect">
            <a:avLst/>
          </a:prstGeom>
          <a:solidFill>
            <a:srgbClr val="FFF2CC"/>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n" sz="1200" u="sng" cap="none" strike="noStrike">
                <a:solidFill>
                  <a:srgbClr val="000000"/>
                </a:solidFill>
                <a:latin typeface="Calibri"/>
                <a:ea typeface="Calibri"/>
                <a:cs typeface="Calibri"/>
                <a:sym typeface="Calibri"/>
              </a:rPr>
              <a:t>Keywords</a:t>
            </a:r>
            <a:endParaRPr b="1" i="0" sz="1200" u="sng"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200"/>
              <a:buFont typeface="Arial"/>
              <a:buNone/>
            </a:pPr>
            <a:r>
              <a:t/>
            </a:r>
            <a:endParaRPr b="1" i="0" sz="1200" u="sng"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Calibri"/>
                <a:ea typeface="Calibri"/>
                <a:cs typeface="Calibri"/>
                <a:sym typeface="Calibri"/>
              </a:rPr>
              <a:t>New World</a:t>
            </a:r>
            <a:r>
              <a:rPr b="0" i="0" lang="en" sz="1200" u="none" cap="none" strike="noStrike">
                <a:solidFill>
                  <a:srgbClr val="000000"/>
                </a:solidFill>
                <a:latin typeface="Calibri"/>
                <a:ea typeface="Calibri"/>
                <a:cs typeface="Calibri"/>
                <a:sym typeface="Calibri"/>
              </a:rPr>
              <a:t>- </a:t>
            </a:r>
            <a:r>
              <a:rPr b="0" i="0" lang="en" sz="1100" u="none" cap="none" strike="noStrike">
                <a:solidFill>
                  <a:srgbClr val="000000"/>
                </a:solidFill>
                <a:latin typeface="Calibri"/>
                <a:ea typeface="Calibri"/>
                <a:cs typeface="Calibri"/>
                <a:sym typeface="Calibri"/>
              </a:rPr>
              <a:t>North and South america. Europeans were only aware of their existence from 1492.  </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b="1" i="0" lang="en" sz="1100" u="none" cap="none" strike="noStrike">
                <a:solidFill>
                  <a:srgbClr val="000000"/>
                </a:solidFill>
                <a:latin typeface="Calibri"/>
                <a:ea typeface="Calibri"/>
                <a:cs typeface="Calibri"/>
                <a:sym typeface="Calibri"/>
              </a:rPr>
              <a:t>Dysentery - </a:t>
            </a:r>
            <a:r>
              <a:rPr b="0" i="0" lang="en" sz="1100" u="none" cap="none" strike="noStrike">
                <a:solidFill>
                  <a:srgbClr val="000000"/>
                </a:solidFill>
                <a:latin typeface="Calibri"/>
                <a:ea typeface="Calibri"/>
                <a:cs typeface="Calibri"/>
                <a:sym typeface="Calibri"/>
              </a:rPr>
              <a:t>A stomach bug that causes severe diarrhoea. . </a:t>
            </a:r>
            <a:endParaRPr b="0" i="0" sz="1100" u="none" cap="none" strike="noStrike">
              <a:solidFill>
                <a:srgbClr val="000000"/>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22"/>
          <p:cNvSpPr/>
          <p:nvPr/>
        </p:nvSpPr>
        <p:spPr>
          <a:xfrm>
            <a:off x="6891299" y="132846"/>
            <a:ext cx="556200" cy="445200"/>
          </a:xfrm>
          <a:prstGeom prst="rect">
            <a:avLst/>
          </a:prstGeom>
          <a:solidFill>
            <a:srgbClr val="FFFFFF"/>
          </a:solidFill>
          <a:ln cap="flat" cmpd="sng" w="95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Calibri"/>
                <a:ea typeface="Calibri"/>
                <a:cs typeface="Calibri"/>
                <a:sym typeface="Calibri"/>
              </a:rPr>
              <a:t>p.22</a:t>
            </a:r>
            <a:endParaRPr b="1" i="0" sz="1400" u="none" cap="none" strike="noStrike">
              <a:solidFill>
                <a:srgbClr val="000000"/>
              </a:solidFill>
              <a:latin typeface="Calibri"/>
              <a:ea typeface="Calibri"/>
              <a:cs typeface="Calibri"/>
              <a:sym typeface="Calibri"/>
            </a:endParaRPr>
          </a:p>
        </p:txBody>
      </p:sp>
      <p:sp>
        <p:nvSpPr>
          <p:cNvPr id="303" name="Google Shape;303;p22"/>
          <p:cNvSpPr txBox="1"/>
          <p:nvPr/>
        </p:nvSpPr>
        <p:spPr>
          <a:xfrm>
            <a:off x="188400" y="210100"/>
            <a:ext cx="6380700" cy="445200"/>
          </a:xfrm>
          <a:prstGeom prst="rect">
            <a:avLst/>
          </a:prstGeom>
          <a:solidFill>
            <a:srgbClr val="FFFF00"/>
          </a:solid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en" sz="1500" u="none" cap="none" strike="noStrike">
                <a:solidFill>
                  <a:srgbClr val="000000"/>
                </a:solidFill>
                <a:latin typeface="Calibri"/>
                <a:ea typeface="Calibri"/>
                <a:cs typeface="Calibri"/>
                <a:sym typeface="Calibri"/>
              </a:rPr>
              <a:t>KT 2.2A - Approaches to Prevention and Treatment in the Renaissance</a:t>
            </a:r>
            <a:endParaRPr b="1" i="0" sz="1500" u="none" cap="none" strike="noStrike">
              <a:solidFill>
                <a:srgbClr val="000000"/>
              </a:solidFill>
              <a:latin typeface="Calibri"/>
              <a:ea typeface="Calibri"/>
              <a:cs typeface="Calibri"/>
              <a:sym typeface="Calibri"/>
            </a:endParaRPr>
          </a:p>
        </p:txBody>
      </p:sp>
      <p:sp>
        <p:nvSpPr>
          <p:cNvPr id="304" name="Google Shape;304;p22"/>
          <p:cNvSpPr txBox="1"/>
          <p:nvPr/>
        </p:nvSpPr>
        <p:spPr>
          <a:xfrm>
            <a:off x="392200" y="839400"/>
            <a:ext cx="4399500" cy="91770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b="1" i="0" lang="en" sz="1200" u="none" cap="none" strike="noStrike">
                <a:solidFill>
                  <a:srgbClr val="000000"/>
                </a:solidFill>
                <a:latin typeface="Calibri"/>
                <a:ea typeface="Calibri"/>
                <a:cs typeface="Calibri"/>
                <a:sym typeface="Calibri"/>
              </a:rPr>
              <a:t>Chemical Cures</a:t>
            </a:r>
            <a:endParaRPr b="1" i="0" sz="1200" u="none" cap="none" strike="noStrike">
              <a:solidFill>
                <a:srgbClr val="000000"/>
              </a:solidFill>
              <a:latin typeface="Calibri"/>
              <a:ea typeface="Calibri"/>
              <a:cs typeface="Calibri"/>
              <a:sym typeface="Calibri"/>
            </a:endParaRPr>
          </a:p>
          <a:p>
            <a:pPr indent="0" lvl="0" marL="0" marR="0" rtl="0" algn="just">
              <a:lnSpc>
                <a:spcPct val="115000"/>
              </a:lnSpc>
              <a:spcBef>
                <a:spcPts val="1600"/>
              </a:spcBef>
              <a:spcAft>
                <a:spcPts val="0"/>
              </a:spcAft>
              <a:buClr>
                <a:srgbClr val="000000"/>
              </a:buClr>
              <a:buSzPts val="1200"/>
              <a:buFont typeface="Arial"/>
              <a:buNone/>
            </a:pPr>
            <a:r>
              <a:rPr b="0" i="0" lang="en" sz="1200" u="none" cap="none" strike="noStrike">
                <a:solidFill>
                  <a:srgbClr val="000000"/>
                </a:solidFill>
                <a:latin typeface="Calibri"/>
                <a:ea typeface="Calibri"/>
                <a:cs typeface="Calibri"/>
                <a:sym typeface="Calibri"/>
              </a:rPr>
              <a:t>The growth of alchemy, which laid the foundations for the modern science of chemistry, had an impact on medical treatments. People began to look for chemical cures for diseases instead of relying on herbs and bloodletting. This new science was known as </a:t>
            </a:r>
            <a:r>
              <a:rPr b="1" i="0" lang="en" sz="1200" u="none" cap="none" strike="noStrike">
                <a:solidFill>
                  <a:srgbClr val="000000"/>
                </a:solidFill>
                <a:latin typeface="Calibri"/>
                <a:ea typeface="Calibri"/>
                <a:cs typeface="Calibri"/>
                <a:sym typeface="Calibri"/>
              </a:rPr>
              <a:t>iatrochemistry, </a:t>
            </a:r>
            <a:r>
              <a:rPr b="0" i="0" lang="en" sz="1200" u="none" cap="none" strike="noStrike">
                <a:solidFill>
                  <a:srgbClr val="000000"/>
                </a:solidFill>
                <a:latin typeface="Calibri"/>
                <a:ea typeface="Calibri"/>
                <a:cs typeface="Calibri"/>
                <a:sym typeface="Calibri"/>
              </a:rPr>
              <a:t>or </a:t>
            </a:r>
            <a:r>
              <a:rPr b="1" i="0" lang="en" sz="1200" u="none" cap="none" strike="noStrike">
                <a:solidFill>
                  <a:srgbClr val="000000"/>
                </a:solidFill>
                <a:latin typeface="Calibri"/>
                <a:ea typeface="Calibri"/>
                <a:cs typeface="Calibri"/>
                <a:sym typeface="Calibri"/>
              </a:rPr>
              <a:t>medical chemistry</a:t>
            </a:r>
            <a:r>
              <a:rPr b="0" i="0" lang="en" sz="1200" u="none" cap="none" strike="noStrike">
                <a:solidFill>
                  <a:srgbClr val="000000"/>
                </a:solidFill>
                <a:latin typeface="Calibri"/>
                <a:ea typeface="Calibri"/>
                <a:cs typeface="Calibri"/>
                <a:sym typeface="Calibri"/>
              </a:rPr>
              <a:t>, and it was extremely popular in the 17th century. </a:t>
            </a:r>
            <a:endParaRPr b="0" i="0" sz="1200" u="none" cap="none" strike="noStrike">
              <a:solidFill>
                <a:srgbClr val="000000"/>
              </a:solidFill>
              <a:latin typeface="Calibri"/>
              <a:ea typeface="Calibri"/>
              <a:cs typeface="Calibri"/>
              <a:sym typeface="Calibri"/>
            </a:endParaRPr>
          </a:p>
          <a:p>
            <a:pPr indent="0" lvl="0" marL="0" marR="0" rtl="0" algn="just">
              <a:lnSpc>
                <a:spcPct val="115000"/>
              </a:lnSpc>
              <a:spcBef>
                <a:spcPts val="1600"/>
              </a:spcBef>
              <a:spcAft>
                <a:spcPts val="0"/>
              </a:spcAft>
              <a:buClr>
                <a:srgbClr val="000000"/>
              </a:buClr>
              <a:buSzPts val="1200"/>
              <a:buFont typeface="Arial"/>
              <a:buNone/>
            </a:pPr>
            <a:r>
              <a:rPr b="0" i="0" lang="en" sz="1200" u="none" cap="none" strike="noStrike">
                <a:solidFill>
                  <a:srgbClr val="000000"/>
                </a:solidFill>
                <a:latin typeface="Calibri"/>
                <a:ea typeface="Calibri"/>
                <a:cs typeface="Calibri"/>
                <a:sym typeface="Calibri"/>
              </a:rPr>
              <a:t>Inspired by Paracelsus, the scientist who experimented with chemical treatments, medical chemists experimented with metals as cures for common ailments. The </a:t>
            </a:r>
            <a:r>
              <a:rPr b="0" i="1" lang="en" sz="1200" u="none" cap="none" strike="noStrike">
                <a:solidFill>
                  <a:srgbClr val="000000"/>
                </a:solidFill>
                <a:latin typeface="Calibri"/>
                <a:ea typeface="Calibri"/>
                <a:cs typeface="Calibri"/>
                <a:sym typeface="Calibri"/>
              </a:rPr>
              <a:t>Pharmacopoeia Londinensis</a:t>
            </a:r>
            <a:r>
              <a:rPr b="0" i="0" lang="en" sz="1200" u="none" cap="none" strike="noStrike">
                <a:solidFill>
                  <a:srgbClr val="000000"/>
                </a:solidFill>
                <a:latin typeface="Calibri"/>
                <a:ea typeface="Calibri"/>
                <a:cs typeface="Calibri"/>
                <a:sym typeface="Calibri"/>
              </a:rPr>
              <a:t>, published in the College of Physicians in 1618 as a manual of remedies, included a chapter on salts, metals and minerals. Among it 2,140 remedies were 122 different chemical preparation, including mercury and antimony. In small doses, the antimony promotes sweating, which cools the body down. </a:t>
            </a:r>
            <a:endParaRPr b="0" i="0" sz="1200" u="none" cap="none" strike="noStrike">
              <a:solidFill>
                <a:srgbClr val="000000"/>
              </a:solidFill>
              <a:latin typeface="Calibri"/>
              <a:ea typeface="Calibri"/>
              <a:cs typeface="Calibri"/>
              <a:sym typeface="Calibri"/>
            </a:endParaRPr>
          </a:p>
          <a:p>
            <a:pPr indent="0" lvl="0" marL="0" marR="0" rtl="0" algn="just">
              <a:lnSpc>
                <a:spcPct val="115000"/>
              </a:lnSpc>
              <a:spcBef>
                <a:spcPts val="1600"/>
              </a:spcBef>
              <a:spcAft>
                <a:spcPts val="0"/>
              </a:spcAft>
              <a:buClr>
                <a:srgbClr val="000000"/>
              </a:buClr>
              <a:buSzPts val="1200"/>
              <a:buFont typeface="Arial"/>
              <a:buNone/>
            </a:pPr>
            <a:r>
              <a:rPr b="0" i="0" lang="en" sz="1200" u="none" cap="none" strike="noStrike">
                <a:solidFill>
                  <a:srgbClr val="000000"/>
                </a:solidFill>
                <a:latin typeface="Calibri"/>
                <a:ea typeface="Calibri"/>
                <a:cs typeface="Calibri"/>
                <a:sym typeface="Calibri"/>
              </a:rPr>
              <a:t>This fitted in in with the idea of purging the body of disease. Patients would leave wine in the antimony cup overnight and drink the contents in the morning. I larger doses, antimony was used to encourage vomiting - another type of purge. Although it is poisonous in its pure form, a compound of it , known as antimony potassium tartrate, was said to have cured Louis XIV of France of typhoid fever in 1657, and became widely popular afterwards. </a:t>
            </a:r>
            <a:endParaRPr b="0" i="0" sz="1200" u="none" cap="none" strike="noStrike">
              <a:solidFill>
                <a:srgbClr val="000000"/>
              </a:solidFill>
              <a:latin typeface="Calibri"/>
              <a:ea typeface="Calibri"/>
              <a:cs typeface="Calibri"/>
              <a:sym typeface="Calibri"/>
            </a:endParaRPr>
          </a:p>
          <a:p>
            <a:pPr indent="0" lvl="0" marL="0" marR="0" rtl="0" algn="just">
              <a:lnSpc>
                <a:spcPct val="115000"/>
              </a:lnSpc>
              <a:spcBef>
                <a:spcPts val="1600"/>
              </a:spcBef>
              <a:spcAft>
                <a:spcPts val="0"/>
              </a:spcAft>
              <a:buClr>
                <a:srgbClr val="000000"/>
              </a:buClr>
              <a:buSzPts val="1200"/>
              <a:buFont typeface="Arial"/>
              <a:buNone/>
            </a:pPr>
            <a:r>
              <a:rPr b="1" i="0" lang="en" sz="1200" u="none" cap="none" strike="noStrike">
                <a:solidFill>
                  <a:srgbClr val="000000"/>
                </a:solidFill>
                <a:latin typeface="Calibri"/>
                <a:ea typeface="Calibri"/>
                <a:cs typeface="Calibri"/>
                <a:sym typeface="Calibri"/>
              </a:rPr>
              <a:t>Prevention: Change and Continuity</a:t>
            </a:r>
            <a:endParaRPr b="1" i="0" sz="1200" u="none" cap="none" strike="noStrike">
              <a:solidFill>
                <a:srgbClr val="000000"/>
              </a:solidFill>
              <a:latin typeface="Calibri"/>
              <a:ea typeface="Calibri"/>
              <a:cs typeface="Calibri"/>
              <a:sym typeface="Calibri"/>
            </a:endParaRPr>
          </a:p>
          <a:p>
            <a:pPr indent="0" lvl="0" marL="0" marR="0" rtl="0" algn="just">
              <a:lnSpc>
                <a:spcPct val="115000"/>
              </a:lnSpc>
              <a:spcBef>
                <a:spcPts val="1600"/>
              </a:spcBef>
              <a:spcAft>
                <a:spcPts val="0"/>
              </a:spcAft>
              <a:buClr>
                <a:srgbClr val="000000"/>
              </a:buClr>
              <a:buSzPts val="1200"/>
              <a:buFont typeface="Arial"/>
              <a:buNone/>
            </a:pPr>
            <a:r>
              <a:rPr b="0" i="0" lang="en" sz="1200" u="none" cap="none" strike="noStrike">
                <a:solidFill>
                  <a:srgbClr val="000000"/>
                </a:solidFill>
                <a:latin typeface="Calibri"/>
                <a:ea typeface="Calibri"/>
                <a:cs typeface="Calibri"/>
                <a:sym typeface="Calibri"/>
              </a:rPr>
              <a:t>Preventing disease was still considered to be the best way to avoid dying from it: since treatments had not moved on from medieval times, there was still no certainty that a person would recover. The only sure way to avoid dying from a disease therefore, was not catching one at all. </a:t>
            </a:r>
            <a:endParaRPr b="0" i="0" sz="1200" u="none" cap="none" strike="noStrike">
              <a:solidFill>
                <a:srgbClr val="000000"/>
              </a:solidFill>
              <a:latin typeface="Calibri"/>
              <a:ea typeface="Calibri"/>
              <a:cs typeface="Calibri"/>
              <a:sym typeface="Calibri"/>
            </a:endParaRPr>
          </a:p>
          <a:p>
            <a:pPr indent="0" lvl="0" marL="0" marR="0" rtl="0" algn="just">
              <a:lnSpc>
                <a:spcPct val="115000"/>
              </a:lnSpc>
              <a:spcBef>
                <a:spcPts val="1600"/>
              </a:spcBef>
              <a:spcAft>
                <a:spcPts val="0"/>
              </a:spcAft>
              <a:buClr>
                <a:srgbClr val="000000"/>
              </a:buClr>
              <a:buSzPts val="1200"/>
              <a:buFont typeface="Arial"/>
              <a:buNone/>
            </a:pPr>
            <a:r>
              <a:rPr b="0" i="0" lang="en" sz="1200" u="none" cap="none" strike="noStrike">
                <a:solidFill>
                  <a:srgbClr val="000000"/>
                </a:solidFill>
                <a:latin typeface="Calibri"/>
                <a:ea typeface="Calibri"/>
                <a:cs typeface="Calibri"/>
                <a:sym typeface="Calibri"/>
              </a:rPr>
              <a:t>People believed you could avoid disease by practising moderation in all things, as well as avoiding draughts, exhaustion, rich and fatty foods, too much strong alcohol and being too lazy. Condition at the birth was also important - being born small or weak might be used to explain death from an illness in adulthood. This idea of a person’s ‘constitution’ was related to the medieval idea of a person’s humours and personality being influenced by the season in which they were born. </a:t>
            </a:r>
            <a:endParaRPr b="0" i="0" sz="1200" u="none" cap="none" strike="noStrike">
              <a:solidFill>
                <a:srgbClr val="000000"/>
              </a:solidFill>
              <a:latin typeface="Calibri"/>
              <a:ea typeface="Calibri"/>
              <a:cs typeface="Calibri"/>
              <a:sym typeface="Calibri"/>
            </a:endParaRPr>
          </a:p>
          <a:p>
            <a:pPr indent="0" lvl="0" marL="0" marR="0" rtl="0" algn="just">
              <a:lnSpc>
                <a:spcPct val="115000"/>
              </a:lnSpc>
              <a:spcBef>
                <a:spcPts val="1600"/>
              </a:spcBef>
              <a:spcAft>
                <a:spcPts val="160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p:txBody>
      </p:sp>
      <p:sp>
        <p:nvSpPr>
          <p:cNvPr id="305" name="Google Shape;305;p22"/>
          <p:cNvSpPr txBox="1"/>
          <p:nvPr/>
        </p:nvSpPr>
        <p:spPr>
          <a:xfrm>
            <a:off x="4869350" y="839400"/>
            <a:ext cx="2578200" cy="633600"/>
          </a:xfrm>
          <a:prstGeom prst="rect">
            <a:avLst/>
          </a:pr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Calibri"/>
                <a:ea typeface="Calibri"/>
                <a:cs typeface="Calibri"/>
                <a:sym typeface="Calibri"/>
              </a:rPr>
              <a:t>Reduce each paragraph on this page to one sentence and one symbol.</a:t>
            </a:r>
            <a:endParaRPr b="0" i="0" sz="1200" u="none" cap="none" strike="noStrike">
              <a:solidFill>
                <a:srgbClr val="000000"/>
              </a:solidFill>
              <a:latin typeface="Calibri"/>
              <a:ea typeface="Calibri"/>
              <a:cs typeface="Calibri"/>
              <a:sym typeface="Calibri"/>
            </a:endParaRPr>
          </a:p>
        </p:txBody>
      </p:sp>
      <p:sp>
        <p:nvSpPr>
          <p:cNvPr id="306" name="Google Shape;306;p22"/>
          <p:cNvSpPr txBox="1"/>
          <p:nvPr/>
        </p:nvSpPr>
        <p:spPr>
          <a:xfrm>
            <a:off x="4869328" y="1479225"/>
            <a:ext cx="1453200" cy="1029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1" lang="en" sz="1200" u="none" cap="none" strike="noStrike">
                <a:solidFill>
                  <a:srgbClr val="000000"/>
                </a:solidFill>
                <a:latin typeface="Calibri"/>
                <a:ea typeface="Calibri"/>
                <a:cs typeface="Calibri"/>
                <a:sym typeface="Calibri"/>
              </a:rPr>
              <a:t>Medical chemistry became popular as people looked for chemical cures for disease. </a:t>
            </a:r>
            <a:endParaRPr b="0" i="1" sz="1200" u="none" cap="none" strike="noStrike">
              <a:solidFill>
                <a:srgbClr val="000000"/>
              </a:solidFill>
              <a:latin typeface="Calibri"/>
              <a:ea typeface="Calibri"/>
              <a:cs typeface="Calibri"/>
              <a:sym typeface="Calibri"/>
            </a:endParaRPr>
          </a:p>
        </p:txBody>
      </p:sp>
      <p:pic>
        <p:nvPicPr>
          <p:cNvPr id="307" name="Google Shape;307;p22"/>
          <p:cNvPicPr preferRelativeResize="0"/>
          <p:nvPr/>
        </p:nvPicPr>
        <p:blipFill rotWithShape="1">
          <a:blip r:embed="rId3">
            <a:alphaModFix/>
          </a:blip>
          <a:srcRect b="0" l="0" r="0" t="0"/>
          <a:stretch/>
        </p:blipFill>
        <p:spPr>
          <a:xfrm>
            <a:off x="6400153" y="1479225"/>
            <a:ext cx="1029300" cy="10293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23"/>
          <p:cNvSpPr/>
          <p:nvPr/>
        </p:nvSpPr>
        <p:spPr>
          <a:xfrm>
            <a:off x="6891299" y="132846"/>
            <a:ext cx="556200" cy="445200"/>
          </a:xfrm>
          <a:prstGeom prst="rect">
            <a:avLst/>
          </a:prstGeom>
          <a:solidFill>
            <a:srgbClr val="FFFFFF"/>
          </a:solidFill>
          <a:ln cap="flat" cmpd="sng" w="95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Calibri"/>
                <a:ea typeface="Calibri"/>
                <a:cs typeface="Calibri"/>
                <a:sym typeface="Calibri"/>
              </a:rPr>
              <a:t>p.23</a:t>
            </a:r>
            <a:endParaRPr b="1" i="0" sz="1400" u="none" cap="none" strike="noStrike">
              <a:solidFill>
                <a:srgbClr val="000000"/>
              </a:solidFill>
              <a:latin typeface="Calibri"/>
              <a:ea typeface="Calibri"/>
              <a:cs typeface="Calibri"/>
              <a:sym typeface="Calibri"/>
            </a:endParaRPr>
          </a:p>
        </p:txBody>
      </p:sp>
      <p:sp>
        <p:nvSpPr>
          <p:cNvPr id="313" name="Google Shape;313;p23"/>
          <p:cNvSpPr txBox="1"/>
          <p:nvPr/>
        </p:nvSpPr>
        <p:spPr>
          <a:xfrm>
            <a:off x="617325" y="210100"/>
            <a:ext cx="5951700" cy="445200"/>
          </a:xfrm>
          <a:prstGeom prst="rect">
            <a:avLst/>
          </a:prstGeom>
          <a:solidFill>
            <a:srgbClr val="FFFF00"/>
          </a:solid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en" sz="1500" u="none" cap="none" strike="noStrike">
                <a:solidFill>
                  <a:srgbClr val="000000"/>
                </a:solidFill>
                <a:latin typeface="Calibri"/>
                <a:ea typeface="Calibri"/>
                <a:cs typeface="Calibri"/>
                <a:sym typeface="Calibri"/>
              </a:rPr>
              <a:t>KT 2.2A-  Approaches to Prevention and Treatment in the Renaissance</a:t>
            </a:r>
            <a:endParaRPr b="1" i="0" sz="1500" u="none" cap="none" strike="noStrike">
              <a:solidFill>
                <a:srgbClr val="000000"/>
              </a:solidFill>
              <a:latin typeface="Calibri"/>
              <a:ea typeface="Calibri"/>
              <a:cs typeface="Calibri"/>
              <a:sym typeface="Calibri"/>
            </a:endParaRPr>
          </a:p>
        </p:txBody>
      </p:sp>
      <p:sp>
        <p:nvSpPr>
          <p:cNvPr id="314" name="Google Shape;314;p23"/>
          <p:cNvSpPr txBox="1"/>
          <p:nvPr/>
        </p:nvSpPr>
        <p:spPr>
          <a:xfrm>
            <a:off x="625338" y="849675"/>
            <a:ext cx="4396500" cy="53916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just">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Calibri"/>
                <a:ea typeface="Calibri"/>
                <a:cs typeface="Calibri"/>
                <a:sym typeface="Calibri"/>
              </a:rPr>
              <a:t>Cleanliness was also still important - both the home and the body needed to be kept clean and free from bad smells. However, bathing had become a lot less fashionable in England since the arrival of syphilis. Syphilis had spread so quickly among people who regularly visited the stewes, or bathhouses, in London that Henry VIII had been forced to close them down in the early 16th century.</a:t>
            </a:r>
            <a:endParaRPr b="0" i="0" sz="1200" u="none" cap="none" strike="noStrike">
              <a:solidFill>
                <a:srgbClr val="000000"/>
              </a:solidFill>
              <a:latin typeface="Calibri"/>
              <a:ea typeface="Calibri"/>
              <a:cs typeface="Calibri"/>
              <a:sym typeface="Calibri"/>
            </a:endParaRPr>
          </a:p>
          <a:p>
            <a:pPr indent="0" lvl="0" marL="0" marR="0" rtl="0" algn="just">
              <a:lnSpc>
                <a:spcPct val="115000"/>
              </a:lnSpc>
              <a:spcBef>
                <a:spcPts val="1600"/>
              </a:spcBef>
              <a:spcAft>
                <a:spcPts val="0"/>
              </a:spcAft>
              <a:buClr>
                <a:srgbClr val="000000"/>
              </a:buClr>
              <a:buSzPts val="1200"/>
              <a:buFont typeface="Arial"/>
              <a:buNone/>
            </a:pPr>
            <a:r>
              <a:rPr b="0" i="0" lang="en" sz="1200" u="none" cap="none" strike="noStrike">
                <a:solidFill>
                  <a:srgbClr val="000000"/>
                </a:solidFill>
                <a:latin typeface="Calibri"/>
                <a:ea typeface="Calibri"/>
                <a:cs typeface="Calibri"/>
                <a:sym typeface="Calibri"/>
              </a:rPr>
              <a:t>The spread of syphilis at these places was probably, in part, due to the fact that many bathhouses were also brothels. However, the link between syphilis and bathhouses was not easily forgotten, and it was thought that bathing led to people catching the disease. People in the 16th and 17th centuries were far more likely to keep themselves clean by rubbing themselves down with linen and changing their clothes regularly than by going to public baths. </a:t>
            </a:r>
            <a:endParaRPr b="0" i="0" sz="1200" u="none" cap="none" strike="noStrike">
              <a:solidFill>
                <a:srgbClr val="000000"/>
              </a:solidFill>
              <a:latin typeface="Calibri"/>
              <a:ea typeface="Calibri"/>
              <a:cs typeface="Calibri"/>
              <a:sym typeface="Calibri"/>
            </a:endParaRPr>
          </a:p>
          <a:p>
            <a:pPr indent="0" lvl="0" marL="0" marR="0" rtl="0" algn="just">
              <a:lnSpc>
                <a:spcPct val="115000"/>
              </a:lnSpc>
              <a:spcBef>
                <a:spcPts val="1600"/>
              </a:spcBef>
              <a:spcAft>
                <a:spcPts val="1600"/>
              </a:spcAft>
              <a:buClr>
                <a:srgbClr val="000000"/>
              </a:buClr>
              <a:buSzPts val="1200"/>
              <a:buFont typeface="Arial"/>
              <a:buNone/>
            </a:pPr>
            <a:r>
              <a:rPr b="0" i="0" lang="en" sz="1200" u="none" cap="none" strike="noStrike">
                <a:solidFill>
                  <a:srgbClr val="000000"/>
                </a:solidFill>
                <a:latin typeface="Calibri"/>
                <a:ea typeface="Calibri"/>
                <a:cs typeface="Calibri"/>
                <a:sym typeface="Calibri"/>
              </a:rPr>
              <a:t>People continued to try to avoid catching diseases by practising </a:t>
            </a:r>
            <a:r>
              <a:rPr b="1" i="0" lang="en" sz="1200" u="none" cap="none" strike="noStrike">
                <a:solidFill>
                  <a:srgbClr val="000000"/>
                </a:solidFill>
                <a:latin typeface="Calibri"/>
                <a:ea typeface="Calibri"/>
                <a:cs typeface="Calibri"/>
                <a:sym typeface="Calibri"/>
              </a:rPr>
              <a:t>regimen sanitatis</a:t>
            </a:r>
            <a:r>
              <a:rPr b="0" i="0" lang="en" sz="1200" u="none" cap="none" strike="noStrike">
                <a:solidFill>
                  <a:srgbClr val="000000"/>
                </a:solidFill>
                <a:latin typeface="Calibri"/>
                <a:ea typeface="Calibri"/>
                <a:cs typeface="Calibri"/>
                <a:sym typeface="Calibri"/>
              </a:rPr>
              <a:t>. However, by the end of the 17th century, avoidance methods were as much about changing your surroundings (moving away from an are with a disease) as they were about looking after yourself. The idea that certain weather conditions, or the surrounding atmosphere, spread disease was becoming more popular. New instruments like </a:t>
            </a:r>
            <a:r>
              <a:rPr b="1" i="0" lang="en" sz="1200" u="none" cap="none" strike="noStrike">
                <a:solidFill>
                  <a:srgbClr val="000000"/>
                </a:solidFill>
                <a:latin typeface="Calibri"/>
                <a:ea typeface="Calibri"/>
                <a:cs typeface="Calibri"/>
                <a:sym typeface="Calibri"/>
              </a:rPr>
              <a:t>barometers </a:t>
            </a:r>
            <a:r>
              <a:rPr b="0" i="0" lang="en" sz="1200" u="none" cap="none" strike="noStrike">
                <a:solidFill>
                  <a:srgbClr val="000000"/>
                </a:solidFill>
                <a:latin typeface="Calibri"/>
                <a:ea typeface="Calibri"/>
                <a:cs typeface="Calibri"/>
                <a:sym typeface="Calibri"/>
              </a:rPr>
              <a:t>and </a:t>
            </a:r>
            <a:r>
              <a:rPr b="1" i="0" lang="en" sz="1200" u="none" cap="none" strike="noStrike">
                <a:solidFill>
                  <a:srgbClr val="000000"/>
                </a:solidFill>
                <a:latin typeface="Calibri"/>
                <a:ea typeface="Calibri"/>
                <a:cs typeface="Calibri"/>
                <a:sym typeface="Calibri"/>
              </a:rPr>
              <a:t>thermometers </a:t>
            </a:r>
            <a:r>
              <a:rPr b="0" i="0" lang="en" sz="1200" u="none" cap="none" strike="noStrike">
                <a:solidFill>
                  <a:srgbClr val="000000"/>
                </a:solidFill>
                <a:latin typeface="Calibri"/>
                <a:ea typeface="Calibri"/>
                <a:cs typeface="Calibri"/>
                <a:sym typeface="Calibri"/>
              </a:rPr>
              <a:t>were used to measure and record weather conditions over a long period of time, to see if there was a link between the weather and outbreaks of disease.  </a:t>
            </a:r>
            <a:endParaRPr b="0" i="0" sz="1200" u="none" cap="none" strike="noStrike">
              <a:solidFill>
                <a:srgbClr val="000000"/>
              </a:solidFill>
              <a:latin typeface="Calibri"/>
              <a:ea typeface="Calibri"/>
              <a:cs typeface="Calibri"/>
              <a:sym typeface="Calibri"/>
            </a:endParaRPr>
          </a:p>
        </p:txBody>
      </p:sp>
      <p:sp>
        <p:nvSpPr>
          <p:cNvPr id="315" name="Google Shape;315;p23"/>
          <p:cNvSpPr txBox="1"/>
          <p:nvPr/>
        </p:nvSpPr>
        <p:spPr>
          <a:xfrm>
            <a:off x="617325" y="6241275"/>
            <a:ext cx="6596100" cy="375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Calibri"/>
                <a:ea typeface="Calibri"/>
                <a:cs typeface="Calibri"/>
                <a:sym typeface="Calibri"/>
              </a:rPr>
              <a:t>TASK: </a:t>
            </a:r>
            <a:r>
              <a:rPr b="0" i="0" lang="en" sz="1200" u="none" cap="none" strike="noStrike">
                <a:solidFill>
                  <a:srgbClr val="000000"/>
                </a:solidFill>
                <a:latin typeface="Calibri"/>
                <a:ea typeface="Calibri"/>
                <a:cs typeface="Calibri"/>
                <a:sym typeface="Calibri"/>
              </a:rPr>
              <a:t>From what you have just read, how do these symbols relate to what you have read? Use specific detail.</a:t>
            </a:r>
            <a:endParaRPr b="0" i="0" sz="1200" u="none" cap="none" strike="noStrike">
              <a:solidFill>
                <a:srgbClr val="000000"/>
              </a:solidFill>
              <a:latin typeface="Calibri"/>
              <a:ea typeface="Calibri"/>
              <a:cs typeface="Calibri"/>
              <a:sym typeface="Calibri"/>
            </a:endParaRPr>
          </a:p>
        </p:txBody>
      </p:sp>
      <p:pic>
        <p:nvPicPr>
          <p:cNvPr id="316" name="Google Shape;316;p23"/>
          <p:cNvPicPr preferRelativeResize="0"/>
          <p:nvPr/>
        </p:nvPicPr>
        <p:blipFill rotWithShape="1">
          <a:blip r:embed="rId3">
            <a:alphaModFix/>
          </a:blip>
          <a:srcRect b="0" l="0" r="0" t="0"/>
          <a:stretch/>
        </p:blipFill>
        <p:spPr>
          <a:xfrm>
            <a:off x="617325" y="6896450"/>
            <a:ext cx="1118275" cy="1118275"/>
          </a:xfrm>
          <a:prstGeom prst="rect">
            <a:avLst/>
          </a:prstGeom>
          <a:noFill/>
          <a:ln>
            <a:noFill/>
          </a:ln>
        </p:spPr>
      </p:pic>
      <p:pic>
        <p:nvPicPr>
          <p:cNvPr id="317" name="Google Shape;317;p23"/>
          <p:cNvPicPr preferRelativeResize="0"/>
          <p:nvPr/>
        </p:nvPicPr>
        <p:blipFill rotWithShape="1">
          <a:blip r:embed="rId4">
            <a:alphaModFix/>
          </a:blip>
          <a:srcRect b="0" l="0" r="0" t="0"/>
          <a:stretch/>
        </p:blipFill>
        <p:spPr>
          <a:xfrm>
            <a:off x="2382675" y="6896450"/>
            <a:ext cx="1118275" cy="1118275"/>
          </a:xfrm>
          <a:prstGeom prst="rect">
            <a:avLst/>
          </a:prstGeom>
          <a:noFill/>
          <a:ln>
            <a:noFill/>
          </a:ln>
        </p:spPr>
      </p:pic>
      <p:pic>
        <p:nvPicPr>
          <p:cNvPr id="318" name="Google Shape;318;p23"/>
          <p:cNvPicPr preferRelativeResize="0"/>
          <p:nvPr/>
        </p:nvPicPr>
        <p:blipFill rotWithShape="1">
          <a:blip r:embed="rId5">
            <a:alphaModFix/>
          </a:blip>
          <a:srcRect b="0" l="0" r="0" t="0"/>
          <a:stretch/>
        </p:blipFill>
        <p:spPr>
          <a:xfrm>
            <a:off x="4148025" y="6896450"/>
            <a:ext cx="1118275" cy="1118275"/>
          </a:xfrm>
          <a:prstGeom prst="rect">
            <a:avLst/>
          </a:prstGeom>
          <a:noFill/>
          <a:ln>
            <a:noFill/>
          </a:ln>
        </p:spPr>
      </p:pic>
      <p:pic>
        <p:nvPicPr>
          <p:cNvPr id="319" name="Google Shape;319;p23"/>
          <p:cNvPicPr preferRelativeResize="0"/>
          <p:nvPr/>
        </p:nvPicPr>
        <p:blipFill rotWithShape="1">
          <a:blip r:embed="rId6">
            <a:alphaModFix/>
          </a:blip>
          <a:srcRect b="0" l="0" r="0" t="0"/>
          <a:stretch/>
        </p:blipFill>
        <p:spPr>
          <a:xfrm>
            <a:off x="5913375" y="6940938"/>
            <a:ext cx="1029300" cy="1029300"/>
          </a:xfrm>
          <a:prstGeom prst="rect">
            <a:avLst/>
          </a:prstGeom>
          <a:noFill/>
          <a:ln>
            <a:noFill/>
          </a:ln>
        </p:spPr>
      </p:pic>
      <p:pic>
        <p:nvPicPr>
          <p:cNvPr id="320" name="Google Shape;320;p23"/>
          <p:cNvPicPr preferRelativeResize="0"/>
          <p:nvPr/>
        </p:nvPicPr>
        <p:blipFill rotWithShape="1">
          <a:blip r:embed="rId7">
            <a:alphaModFix/>
          </a:blip>
          <a:srcRect b="0" l="0" r="0" t="0"/>
          <a:stretch/>
        </p:blipFill>
        <p:spPr>
          <a:xfrm>
            <a:off x="617323" y="8567625"/>
            <a:ext cx="1173325" cy="1173325"/>
          </a:xfrm>
          <a:prstGeom prst="rect">
            <a:avLst/>
          </a:prstGeom>
          <a:noFill/>
          <a:ln>
            <a:noFill/>
          </a:ln>
        </p:spPr>
      </p:pic>
      <p:pic>
        <p:nvPicPr>
          <p:cNvPr id="321" name="Google Shape;321;p23"/>
          <p:cNvPicPr preferRelativeResize="0"/>
          <p:nvPr/>
        </p:nvPicPr>
        <p:blipFill rotWithShape="1">
          <a:blip r:embed="rId8">
            <a:alphaModFix/>
          </a:blip>
          <a:srcRect b="0" l="0" r="0" t="0"/>
          <a:stretch/>
        </p:blipFill>
        <p:spPr>
          <a:xfrm>
            <a:off x="2236913" y="8567625"/>
            <a:ext cx="1173325" cy="1173325"/>
          </a:xfrm>
          <a:prstGeom prst="rect">
            <a:avLst/>
          </a:prstGeom>
          <a:noFill/>
          <a:ln>
            <a:noFill/>
          </a:ln>
        </p:spPr>
      </p:pic>
      <p:pic>
        <p:nvPicPr>
          <p:cNvPr id="322" name="Google Shape;322;p23"/>
          <p:cNvPicPr preferRelativeResize="0"/>
          <p:nvPr/>
        </p:nvPicPr>
        <p:blipFill rotWithShape="1">
          <a:blip r:embed="rId9">
            <a:alphaModFix/>
          </a:blip>
          <a:srcRect b="0" l="0" r="0" t="0"/>
          <a:stretch/>
        </p:blipFill>
        <p:spPr>
          <a:xfrm>
            <a:off x="4148025" y="8567625"/>
            <a:ext cx="1173325" cy="1173325"/>
          </a:xfrm>
          <a:prstGeom prst="rect">
            <a:avLst/>
          </a:prstGeom>
          <a:noFill/>
          <a:ln>
            <a:noFill/>
          </a:ln>
        </p:spPr>
      </p:pic>
      <p:pic>
        <p:nvPicPr>
          <p:cNvPr id="323" name="Google Shape;323;p23"/>
          <p:cNvPicPr preferRelativeResize="0"/>
          <p:nvPr/>
        </p:nvPicPr>
        <p:blipFill rotWithShape="1">
          <a:blip r:embed="rId10">
            <a:alphaModFix/>
          </a:blip>
          <a:srcRect b="0" l="0" r="0" t="0"/>
          <a:stretch/>
        </p:blipFill>
        <p:spPr>
          <a:xfrm>
            <a:off x="5737250" y="8567625"/>
            <a:ext cx="1173325" cy="11733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24"/>
          <p:cNvSpPr/>
          <p:nvPr/>
        </p:nvSpPr>
        <p:spPr>
          <a:xfrm>
            <a:off x="6891299" y="132846"/>
            <a:ext cx="556200" cy="445200"/>
          </a:xfrm>
          <a:prstGeom prst="rect">
            <a:avLst/>
          </a:prstGeom>
          <a:solidFill>
            <a:srgbClr val="FFFFFF"/>
          </a:solidFill>
          <a:ln cap="flat" cmpd="sng" w="95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Calibri"/>
                <a:ea typeface="Calibri"/>
                <a:cs typeface="Calibri"/>
                <a:sym typeface="Calibri"/>
              </a:rPr>
              <a:t>p.24</a:t>
            </a:r>
            <a:endParaRPr b="1" i="0" sz="1400" u="none" cap="none" strike="noStrike">
              <a:solidFill>
                <a:srgbClr val="000000"/>
              </a:solidFill>
              <a:latin typeface="Calibri"/>
              <a:ea typeface="Calibri"/>
              <a:cs typeface="Calibri"/>
              <a:sym typeface="Calibri"/>
            </a:endParaRPr>
          </a:p>
        </p:txBody>
      </p:sp>
      <p:sp>
        <p:nvSpPr>
          <p:cNvPr id="329" name="Google Shape;329;p24"/>
          <p:cNvSpPr txBox="1"/>
          <p:nvPr/>
        </p:nvSpPr>
        <p:spPr>
          <a:xfrm>
            <a:off x="511575" y="742616"/>
            <a:ext cx="6936900" cy="90624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just">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Calibri"/>
                <a:ea typeface="Calibri"/>
                <a:cs typeface="Calibri"/>
                <a:sym typeface="Calibri"/>
              </a:rPr>
              <a:t>More steps were also taken to remove miasma  from the air. Homeowners in English towns were fined for not cleaning the street outside their house. Projects were set up to drain swamps and bogs. Removing sewage and picking up rubbish from the streets was a punishment given to minor criminals. </a:t>
            </a:r>
            <a:endParaRPr b="0" i="0" sz="1200" u="none" cap="none" strike="noStrike">
              <a:solidFill>
                <a:srgbClr val="000000"/>
              </a:solidFill>
              <a:latin typeface="Calibri"/>
              <a:ea typeface="Calibri"/>
              <a:cs typeface="Calibri"/>
              <a:sym typeface="Calibri"/>
            </a:endParaRPr>
          </a:p>
          <a:p>
            <a:pPr indent="0" lvl="0" marL="0" marR="0" rtl="0" algn="just">
              <a:lnSpc>
                <a:spcPct val="115000"/>
              </a:lnSpc>
              <a:spcBef>
                <a:spcPts val="160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just">
              <a:lnSpc>
                <a:spcPct val="115000"/>
              </a:lnSpc>
              <a:spcBef>
                <a:spcPts val="160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just">
              <a:lnSpc>
                <a:spcPct val="115000"/>
              </a:lnSpc>
              <a:spcBef>
                <a:spcPts val="160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just">
              <a:lnSpc>
                <a:spcPct val="115000"/>
              </a:lnSpc>
              <a:spcBef>
                <a:spcPts val="160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just">
              <a:lnSpc>
                <a:spcPct val="115000"/>
              </a:lnSpc>
              <a:spcBef>
                <a:spcPts val="160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just">
              <a:lnSpc>
                <a:spcPct val="115000"/>
              </a:lnSpc>
              <a:spcBef>
                <a:spcPts val="160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just">
              <a:lnSpc>
                <a:spcPct val="115000"/>
              </a:lnSpc>
              <a:spcBef>
                <a:spcPts val="160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just">
              <a:lnSpc>
                <a:spcPct val="115000"/>
              </a:lnSpc>
              <a:spcBef>
                <a:spcPts val="160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just">
              <a:lnSpc>
                <a:spcPct val="115000"/>
              </a:lnSpc>
              <a:spcBef>
                <a:spcPts val="160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just">
              <a:lnSpc>
                <a:spcPct val="115000"/>
              </a:lnSpc>
              <a:spcBef>
                <a:spcPts val="1600"/>
              </a:spcBef>
              <a:spcAft>
                <a:spcPts val="0"/>
              </a:spcAft>
              <a:buClr>
                <a:srgbClr val="000000"/>
              </a:buClr>
              <a:buSzPts val="1100"/>
              <a:buFont typeface="Arial"/>
              <a:buNone/>
            </a:pPr>
            <a:r>
              <a:rPr b="1" i="0" lang="en" sz="1100" u="sng" cap="none" strike="noStrike">
                <a:solidFill>
                  <a:srgbClr val="000000"/>
                </a:solidFill>
                <a:latin typeface="Calibri"/>
                <a:ea typeface="Calibri"/>
                <a:cs typeface="Calibri"/>
                <a:sym typeface="Calibri"/>
              </a:rPr>
              <a:t>Exam Question</a:t>
            </a:r>
            <a:endParaRPr b="0" i="0" sz="1100" u="none" cap="none" strike="noStrike">
              <a:solidFill>
                <a:srgbClr val="000000"/>
              </a:solidFill>
              <a:latin typeface="Calibri"/>
              <a:ea typeface="Calibri"/>
              <a:cs typeface="Calibri"/>
              <a:sym typeface="Calibri"/>
            </a:endParaRPr>
          </a:p>
          <a:p>
            <a:pPr indent="0" lvl="0" marL="0" marR="0" rtl="0" algn="just">
              <a:lnSpc>
                <a:spcPct val="115000"/>
              </a:lnSpc>
              <a:spcBef>
                <a:spcPts val="0"/>
              </a:spcBef>
              <a:spcAft>
                <a:spcPts val="0"/>
              </a:spcAft>
              <a:buClr>
                <a:srgbClr val="000000"/>
              </a:buClr>
              <a:buSzPts val="1100"/>
              <a:buFont typeface="Arial"/>
              <a:buNone/>
            </a:pPr>
            <a:r>
              <a:rPr b="0" i="0" lang="en" sz="1100" u="none" cap="none" strike="noStrike">
                <a:solidFill>
                  <a:srgbClr val="000000"/>
                </a:solidFill>
                <a:latin typeface="Calibri"/>
                <a:ea typeface="Calibri"/>
                <a:cs typeface="Calibri"/>
                <a:sym typeface="Calibri"/>
              </a:rPr>
              <a:t>Explain </a:t>
            </a:r>
            <a:r>
              <a:rPr b="1" i="0" lang="en" sz="1100" u="none" cap="none" strike="noStrike">
                <a:solidFill>
                  <a:srgbClr val="000000"/>
                </a:solidFill>
                <a:latin typeface="Calibri"/>
                <a:ea typeface="Calibri"/>
                <a:cs typeface="Calibri"/>
                <a:sym typeface="Calibri"/>
              </a:rPr>
              <a:t>one </a:t>
            </a:r>
            <a:r>
              <a:rPr b="0" i="0" lang="en" sz="1100" u="none" cap="none" strike="noStrike">
                <a:solidFill>
                  <a:srgbClr val="000000"/>
                </a:solidFill>
                <a:latin typeface="Calibri"/>
                <a:ea typeface="Calibri"/>
                <a:cs typeface="Calibri"/>
                <a:sym typeface="Calibri"/>
              </a:rPr>
              <a:t>way in which ideas about the treatment of disease were different in the 17th century from ideas in the 13th century. </a:t>
            </a:r>
            <a:r>
              <a:rPr b="0" i="0" lang="en" sz="1400" u="none" cap="none" strike="noStrike">
                <a:solidFill>
                  <a:srgbClr val="000000"/>
                </a:solidFill>
                <a:latin typeface="Calibri"/>
                <a:ea typeface="Calibri"/>
                <a:cs typeface="Calibri"/>
                <a:sym typeface="Calibri"/>
              </a:rPr>
              <a:t>						</a:t>
            </a:r>
            <a:r>
              <a:rPr b="1" i="0" lang="en" sz="1100" u="none" cap="none" strike="noStrike">
                <a:solidFill>
                  <a:srgbClr val="000000"/>
                </a:solidFill>
                <a:latin typeface="Calibri"/>
                <a:ea typeface="Calibri"/>
                <a:cs typeface="Calibri"/>
                <a:sym typeface="Calibri"/>
              </a:rPr>
              <a:t>4 marks</a:t>
            </a:r>
            <a:r>
              <a:rPr b="1" i="0" lang="en" sz="1400" u="none" cap="none" strike="noStrike">
                <a:solidFill>
                  <a:srgbClr val="000000"/>
                </a:solidFill>
                <a:latin typeface="Calibri"/>
                <a:ea typeface="Calibri"/>
                <a:cs typeface="Calibri"/>
                <a:sym typeface="Calibri"/>
              </a:rPr>
              <a:t>.</a:t>
            </a:r>
            <a:endParaRPr b="1" i="0" sz="1400" u="none" cap="none" strike="noStrike">
              <a:solidFill>
                <a:srgbClr val="000000"/>
              </a:solidFill>
              <a:latin typeface="Calibri"/>
              <a:ea typeface="Calibri"/>
              <a:cs typeface="Calibri"/>
              <a:sym typeface="Calibri"/>
            </a:endParaRPr>
          </a:p>
          <a:p>
            <a:pPr indent="0" lvl="0" marL="0" marR="0" rtl="0" algn="just">
              <a:lnSpc>
                <a:spcPct val="115000"/>
              </a:lnSpc>
              <a:spcBef>
                <a:spcPts val="160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just">
              <a:lnSpc>
                <a:spcPct val="115000"/>
              </a:lnSpc>
              <a:spcBef>
                <a:spcPts val="1600"/>
              </a:spcBef>
              <a:spcAft>
                <a:spcPts val="160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p:txBody>
      </p:sp>
      <p:graphicFrame>
        <p:nvGraphicFramePr>
          <p:cNvPr id="330" name="Google Shape;330;p24"/>
          <p:cNvGraphicFramePr/>
          <p:nvPr/>
        </p:nvGraphicFramePr>
        <p:xfrm>
          <a:off x="723571" y="1661302"/>
          <a:ext cx="3000000" cy="3000000"/>
        </p:xfrm>
        <a:graphic>
          <a:graphicData uri="http://schemas.openxmlformats.org/drawingml/2006/table">
            <a:tbl>
              <a:tblPr>
                <a:noFill/>
                <a:tableStyleId>{3FE84706-7A58-4A42-A819-6E776F15B5D3}</a:tableStyleId>
              </a:tblPr>
              <a:tblGrid>
                <a:gridCol w="2938525"/>
                <a:gridCol w="3574375"/>
              </a:tblGrid>
              <a:tr h="381000">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latin typeface="Calibri"/>
                          <a:ea typeface="Calibri"/>
                          <a:cs typeface="Calibri"/>
                          <a:sym typeface="Calibri"/>
                        </a:rPr>
                        <a:t>Preventing disease: things that were the same (continuity)</a:t>
                      </a:r>
                      <a:endParaRPr b="1" sz="1200" u="none" cap="none" strike="noStrike">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latin typeface="Calibri"/>
                          <a:ea typeface="Calibri"/>
                          <a:cs typeface="Calibri"/>
                          <a:sym typeface="Calibri"/>
                        </a:rPr>
                        <a:t>Preventing disease: things that were different (change)</a:t>
                      </a:r>
                      <a:endParaRPr b="1" sz="1200" u="none" cap="none" strike="noStrike">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381000">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People still believed that there were many factors that could prevent disease,including superstitions and prayer...</a:t>
                      </a:r>
                      <a:endParaRPr sz="1200" u="none" cap="none" strike="noStrike">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 but people also started to believe that other things could help avoid disease, such as practising moderation and your condition at birth. </a:t>
                      </a:r>
                      <a:endParaRPr sz="1200" u="none" cap="none" strike="noStrike">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381000">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Cleanliness was still very important… </a:t>
                      </a:r>
                      <a:endParaRPr sz="1200" u="none" cap="none" strike="noStrike">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 but bathing had become a lot less fashionable in England since the arrival of syphilis. People now kept clean by changing their clothes more often. </a:t>
                      </a:r>
                      <a:endParaRPr sz="1200" u="none" cap="none" strike="noStrike">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381000">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People continued to practise regimen sanitatis...</a:t>
                      </a:r>
                      <a:endParaRPr sz="1200" u="none" cap="none" strike="noStrike">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 but, by the end of the 17th century, people also began to think that disease was also related to other factors (for example, the weather).</a:t>
                      </a:r>
                      <a:endParaRPr sz="1200" u="none" cap="none" strike="noStrike">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381000">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Miasma was still believed in… </a:t>
                      </a:r>
                      <a:endParaRPr sz="1200" u="none" cap="none" strike="noStrike">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 but more steps were now taken to remove miasma from the air (for example, removing sewage and picking up rubbish from the streets).</a:t>
                      </a:r>
                      <a:endParaRPr sz="1200" u="none" cap="none" strike="noStrike">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bl>
          </a:graphicData>
        </a:graphic>
      </p:graphicFrame>
      <p:sp>
        <p:nvSpPr>
          <p:cNvPr id="331" name="Google Shape;331;p24"/>
          <p:cNvSpPr txBox="1"/>
          <p:nvPr/>
        </p:nvSpPr>
        <p:spPr>
          <a:xfrm>
            <a:off x="511575" y="210100"/>
            <a:ext cx="6057600" cy="445200"/>
          </a:xfrm>
          <a:prstGeom prst="rect">
            <a:avLst/>
          </a:prstGeom>
          <a:solidFill>
            <a:srgbClr val="FFFF00"/>
          </a:solid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en" sz="1500" u="none" cap="none" strike="noStrike">
                <a:solidFill>
                  <a:srgbClr val="000000"/>
                </a:solidFill>
                <a:latin typeface="Calibri"/>
                <a:ea typeface="Calibri"/>
                <a:cs typeface="Calibri"/>
                <a:sym typeface="Calibri"/>
              </a:rPr>
              <a:t>KT 2.2A - Approaches to Prevention and Treatment in the Renaissance</a:t>
            </a:r>
            <a:endParaRPr b="1" i="0" sz="1500" u="none" cap="none" strike="noStrike">
              <a:solidFill>
                <a:srgbClr val="000000"/>
              </a:solidFill>
              <a:latin typeface="Calibri"/>
              <a:ea typeface="Calibri"/>
              <a:cs typeface="Calibri"/>
              <a:sym typeface="Calibri"/>
            </a:endParaRPr>
          </a:p>
        </p:txBody>
      </p:sp>
      <p:sp>
        <p:nvSpPr>
          <p:cNvPr id="332" name="Google Shape;332;p24"/>
          <p:cNvSpPr/>
          <p:nvPr/>
        </p:nvSpPr>
        <p:spPr>
          <a:xfrm>
            <a:off x="1605525" y="6345791"/>
            <a:ext cx="5097300" cy="1144500"/>
          </a:xfrm>
          <a:prstGeom prst="roundRect">
            <a:avLst>
              <a:gd fmla="val 16667" name="adj"/>
            </a:avLst>
          </a:pr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n" sz="1200" u="sng" cap="none" strike="noStrike">
                <a:solidFill>
                  <a:srgbClr val="000000"/>
                </a:solidFill>
                <a:latin typeface="Calibri"/>
                <a:ea typeface="Calibri"/>
                <a:cs typeface="Calibri"/>
                <a:sym typeface="Calibri"/>
              </a:rPr>
              <a:t>Exam Tip</a:t>
            </a:r>
            <a:endParaRPr b="1" i="0" sz="1200" u="sng"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Calibri"/>
                <a:ea typeface="Calibri"/>
                <a:cs typeface="Calibri"/>
                <a:sym typeface="Calibri"/>
              </a:rPr>
              <a:t>The difference between half marks and full marks on this question is how precise your knowledge is. Make sure you give a fact that relates to each time period. </a:t>
            </a:r>
            <a:endParaRPr b="0" i="0" sz="12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Calibri"/>
                <a:ea typeface="Calibri"/>
                <a:cs typeface="Calibri"/>
                <a:sym typeface="Calibri"/>
              </a:rPr>
              <a:t>Record the question and answer in your orange book giving yourself 6 minutes to write. </a:t>
            </a:r>
            <a:endParaRPr b="0" i="0" sz="1200" u="none" cap="none" strike="noStrike">
              <a:solidFill>
                <a:srgbClr val="000000"/>
              </a:solidFill>
              <a:latin typeface="Calibri"/>
              <a:ea typeface="Calibri"/>
              <a:cs typeface="Calibri"/>
              <a:sym typeface="Calibri"/>
            </a:endParaRPr>
          </a:p>
        </p:txBody>
      </p:sp>
      <p:pic>
        <p:nvPicPr>
          <p:cNvPr id="333" name="Google Shape;333;p24"/>
          <p:cNvPicPr preferRelativeResize="0"/>
          <p:nvPr/>
        </p:nvPicPr>
        <p:blipFill rotWithShape="1">
          <a:blip r:embed="rId3">
            <a:alphaModFix/>
          </a:blip>
          <a:srcRect b="0" l="0" r="0" t="0"/>
          <a:stretch/>
        </p:blipFill>
        <p:spPr>
          <a:xfrm>
            <a:off x="628350" y="6265841"/>
            <a:ext cx="827450" cy="827450"/>
          </a:xfrm>
          <a:prstGeom prst="rect">
            <a:avLst/>
          </a:prstGeom>
          <a:noFill/>
          <a:ln>
            <a:noFill/>
          </a:ln>
        </p:spPr>
      </p:pic>
      <p:pic>
        <p:nvPicPr>
          <p:cNvPr id="334" name="Google Shape;334;p24"/>
          <p:cNvPicPr preferRelativeResize="0"/>
          <p:nvPr/>
        </p:nvPicPr>
        <p:blipFill rotWithShape="1">
          <a:blip r:embed="rId4">
            <a:alphaModFix/>
          </a:blip>
          <a:srcRect b="0" l="0" r="0" t="0"/>
          <a:stretch/>
        </p:blipFill>
        <p:spPr>
          <a:xfrm>
            <a:off x="862975" y="7729026"/>
            <a:ext cx="3447574" cy="2853700"/>
          </a:xfrm>
          <a:prstGeom prst="rect">
            <a:avLst/>
          </a:prstGeom>
          <a:noFill/>
          <a:ln cap="flat" cmpd="sng" w="9525">
            <a:solidFill>
              <a:schemeClr val="dk2"/>
            </a:solidFill>
            <a:prstDash val="dot"/>
            <a:round/>
            <a:headEnd len="sm" w="sm" type="none"/>
            <a:tailEnd len="sm" w="sm" type="none"/>
          </a:ln>
        </p:spPr>
      </p:pic>
      <p:sp>
        <p:nvSpPr>
          <p:cNvPr id="335" name="Google Shape;335;p24"/>
          <p:cNvSpPr/>
          <p:nvPr/>
        </p:nvSpPr>
        <p:spPr>
          <a:xfrm>
            <a:off x="4621602" y="7917176"/>
            <a:ext cx="2665500" cy="1238700"/>
          </a:xfrm>
          <a:prstGeom prst="roundRect">
            <a:avLst>
              <a:gd fmla="val 16667" name="adj"/>
            </a:avLst>
          </a:prstGeom>
          <a:solidFill>
            <a:srgbClr val="FFFFFF"/>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1" lang="en" sz="1400" u="none" cap="none" strike="noStrike">
                <a:solidFill>
                  <a:srgbClr val="000000"/>
                </a:solidFill>
                <a:latin typeface="Arial"/>
                <a:ea typeface="Arial"/>
                <a:cs typeface="Arial"/>
                <a:sym typeface="Arial"/>
              </a:rPr>
              <a:t>Student example from 2018 Medicine exam showing 4/4 marks on similarity question across two time periods. </a:t>
            </a:r>
            <a:endParaRPr b="0" i="1" sz="1400" u="none" cap="none" strike="noStrik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25"/>
          <p:cNvSpPr/>
          <p:nvPr/>
        </p:nvSpPr>
        <p:spPr>
          <a:xfrm>
            <a:off x="6891299" y="132846"/>
            <a:ext cx="556200" cy="445200"/>
          </a:xfrm>
          <a:prstGeom prst="rect">
            <a:avLst/>
          </a:prstGeom>
          <a:solidFill>
            <a:srgbClr val="FFFFFF"/>
          </a:solidFill>
          <a:ln cap="flat" cmpd="sng" w="95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Calibri"/>
                <a:ea typeface="Calibri"/>
                <a:cs typeface="Calibri"/>
                <a:sym typeface="Calibri"/>
              </a:rPr>
              <a:t>p.25</a:t>
            </a:r>
            <a:endParaRPr b="1" i="0" sz="1400" u="none" cap="none" strike="noStrike">
              <a:solidFill>
                <a:srgbClr val="000000"/>
              </a:solidFill>
              <a:latin typeface="Calibri"/>
              <a:ea typeface="Calibri"/>
              <a:cs typeface="Calibri"/>
              <a:sym typeface="Calibri"/>
            </a:endParaRPr>
          </a:p>
        </p:txBody>
      </p:sp>
      <p:sp>
        <p:nvSpPr>
          <p:cNvPr id="341" name="Google Shape;341;p25"/>
          <p:cNvSpPr txBox="1"/>
          <p:nvPr/>
        </p:nvSpPr>
        <p:spPr>
          <a:xfrm>
            <a:off x="511575" y="210100"/>
            <a:ext cx="6057600" cy="445200"/>
          </a:xfrm>
          <a:prstGeom prst="rect">
            <a:avLst/>
          </a:prstGeom>
          <a:solidFill>
            <a:srgbClr val="FFFF00"/>
          </a:solid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en" sz="1500" u="none" cap="none" strike="noStrike">
                <a:solidFill>
                  <a:srgbClr val="000000"/>
                </a:solidFill>
                <a:latin typeface="Calibri"/>
                <a:ea typeface="Calibri"/>
                <a:cs typeface="Calibri"/>
                <a:sym typeface="Calibri"/>
              </a:rPr>
              <a:t>KT 2.2A -  Approaches to Prevention and Treatment in the Renaissance</a:t>
            </a:r>
            <a:endParaRPr b="1" i="0" sz="1500" u="none" cap="none" strike="noStrike">
              <a:solidFill>
                <a:srgbClr val="000000"/>
              </a:solidFill>
              <a:latin typeface="Calibri"/>
              <a:ea typeface="Calibri"/>
              <a:cs typeface="Calibri"/>
              <a:sym typeface="Calibri"/>
            </a:endParaRPr>
          </a:p>
        </p:txBody>
      </p:sp>
      <p:sp>
        <p:nvSpPr>
          <p:cNvPr id="342" name="Google Shape;342;p25"/>
          <p:cNvSpPr txBox="1"/>
          <p:nvPr/>
        </p:nvSpPr>
        <p:spPr>
          <a:xfrm>
            <a:off x="511575" y="1563525"/>
            <a:ext cx="6860100" cy="88974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b="1" i="0" lang="en" sz="1200" u="none" cap="none" strike="noStrike">
                <a:solidFill>
                  <a:srgbClr val="000000"/>
                </a:solidFill>
                <a:latin typeface="Calibri"/>
                <a:ea typeface="Calibri"/>
                <a:cs typeface="Calibri"/>
                <a:sym typeface="Calibri"/>
              </a:rPr>
              <a:t>Medical Care: Change and continuity</a:t>
            </a:r>
            <a:endParaRPr b="1" i="0" sz="1200" u="none" cap="none" strike="noStrike">
              <a:solidFill>
                <a:srgbClr val="000000"/>
              </a:solidFill>
              <a:latin typeface="Calibri"/>
              <a:ea typeface="Calibri"/>
              <a:cs typeface="Calibri"/>
              <a:sym typeface="Calibri"/>
            </a:endParaRPr>
          </a:p>
          <a:p>
            <a:pPr indent="0" lvl="0" marL="0" marR="0" rtl="0" algn="just">
              <a:lnSpc>
                <a:spcPct val="115000"/>
              </a:lnSpc>
              <a:spcBef>
                <a:spcPts val="1600"/>
              </a:spcBef>
              <a:spcAft>
                <a:spcPts val="0"/>
              </a:spcAft>
              <a:buClr>
                <a:srgbClr val="000000"/>
              </a:buClr>
              <a:buSzPts val="1200"/>
              <a:buFont typeface="Arial"/>
              <a:buNone/>
            </a:pPr>
            <a:r>
              <a:rPr b="0" i="0" lang="en" sz="1200" u="none" cap="none" strike="noStrike">
                <a:solidFill>
                  <a:schemeClr val="dk1"/>
                </a:solidFill>
                <a:latin typeface="Calibri"/>
                <a:ea typeface="Calibri"/>
                <a:cs typeface="Calibri"/>
                <a:sym typeface="Calibri"/>
              </a:rPr>
              <a:t>The same range of professionals offered treatment from c1500 as in the period c1250-c1500: trained physicians, apothecaries and surgeons. However, there were some changes.</a:t>
            </a:r>
            <a:endParaRPr b="0" i="0" sz="1200" u="none" cap="none" strike="noStrike">
              <a:solidFill>
                <a:schemeClr val="dk1"/>
              </a:solidFill>
              <a:latin typeface="Calibri"/>
              <a:ea typeface="Calibri"/>
              <a:cs typeface="Calibri"/>
              <a:sym typeface="Calibri"/>
            </a:endParaRPr>
          </a:p>
          <a:p>
            <a:pPr indent="0" lvl="0" marL="0" marR="0" rtl="0" algn="just">
              <a:lnSpc>
                <a:spcPct val="115000"/>
              </a:lnSpc>
              <a:spcBef>
                <a:spcPts val="1600"/>
              </a:spcBef>
              <a:spcAft>
                <a:spcPts val="0"/>
              </a:spcAft>
              <a:buClr>
                <a:srgbClr val="000000"/>
              </a:buClr>
              <a:buSzPts val="1200"/>
              <a:buFont typeface="Arial"/>
              <a:buNone/>
            </a:pPr>
            <a:r>
              <a:rPr b="1" i="0" lang="en" sz="1200" u="none" cap="none" strike="noStrike">
                <a:solidFill>
                  <a:schemeClr val="dk1"/>
                </a:solidFill>
                <a:latin typeface="Calibri"/>
                <a:ea typeface="Calibri"/>
                <a:cs typeface="Calibri"/>
                <a:sym typeface="Calibri"/>
              </a:rPr>
              <a:t>Apothecaries and Surgeons</a:t>
            </a:r>
            <a:endParaRPr b="1" i="0" sz="1200" u="none" cap="none" strike="noStrike">
              <a:solidFill>
                <a:schemeClr val="dk1"/>
              </a:solidFill>
              <a:latin typeface="Calibri"/>
              <a:ea typeface="Calibri"/>
              <a:cs typeface="Calibri"/>
              <a:sym typeface="Calibri"/>
            </a:endParaRPr>
          </a:p>
          <a:p>
            <a:pPr indent="0" lvl="0" marL="0" marR="0" rtl="0" algn="just">
              <a:lnSpc>
                <a:spcPct val="115000"/>
              </a:lnSpc>
              <a:spcBef>
                <a:spcPts val="1600"/>
              </a:spcBef>
              <a:spcAft>
                <a:spcPts val="0"/>
              </a:spcAft>
              <a:buClr>
                <a:srgbClr val="000000"/>
              </a:buClr>
              <a:buSzPts val="1200"/>
              <a:buFont typeface="Arial"/>
              <a:buNone/>
            </a:pPr>
            <a:r>
              <a:rPr b="0" i="0" lang="en" sz="1200" u="none" cap="none" strike="noStrike">
                <a:solidFill>
                  <a:schemeClr val="dk1"/>
                </a:solidFill>
                <a:latin typeface="Calibri"/>
                <a:ea typeface="Calibri"/>
                <a:cs typeface="Calibri"/>
                <a:sym typeface="Calibri"/>
              </a:rPr>
              <a:t>Apothecaries continued to mix remedies and surgeons continued to carry out simple operations during the medical Renaissance. In the period c1250-c1500, apothecaries were organised into </a:t>
            </a:r>
            <a:r>
              <a:rPr b="1" i="0" lang="en" sz="1200" u="none" cap="none" strike="noStrike">
                <a:solidFill>
                  <a:schemeClr val="dk1"/>
                </a:solidFill>
                <a:latin typeface="Calibri"/>
                <a:ea typeface="Calibri"/>
                <a:cs typeface="Calibri"/>
                <a:sym typeface="Calibri"/>
              </a:rPr>
              <a:t>guild systems</a:t>
            </a:r>
            <a:r>
              <a:rPr b="0" i="0" lang="en" sz="1200" u="none" cap="none" strike="noStrike">
                <a:solidFill>
                  <a:schemeClr val="dk1"/>
                </a:solidFill>
                <a:latin typeface="Calibri"/>
                <a:ea typeface="Calibri"/>
                <a:cs typeface="Calibri"/>
                <a:sym typeface="Calibri"/>
              </a:rPr>
              <a:t>. This meant  that men would carry out an apprenticeship, and then spend several years practising as journeyman under the supervision of a master, before becoming a master surgeon or apothecary himself. </a:t>
            </a:r>
            <a:endParaRPr b="0" i="0" sz="1200" u="none" cap="none" strike="noStrike">
              <a:solidFill>
                <a:schemeClr val="dk1"/>
              </a:solidFill>
              <a:latin typeface="Calibri"/>
              <a:ea typeface="Calibri"/>
              <a:cs typeface="Calibri"/>
              <a:sym typeface="Calibri"/>
            </a:endParaRPr>
          </a:p>
          <a:p>
            <a:pPr indent="0" lvl="0" marL="0" marR="0" rtl="0" algn="just">
              <a:lnSpc>
                <a:spcPct val="115000"/>
              </a:lnSpc>
              <a:spcBef>
                <a:spcPts val="1600"/>
              </a:spcBef>
              <a:spcAft>
                <a:spcPts val="0"/>
              </a:spcAft>
              <a:buClr>
                <a:srgbClr val="000000"/>
              </a:buClr>
              <a:buSzPts val="1200"/>
              <a:buFont typeface="Arial"/>
              <a:buNone/>
            </a:pPr>
            <a:r>
              <a:rPr b="0" i="0" lang="en" sz="1200" u="none" cap="none" strike="noStrike">
                <a:solidFill>
                  <a:schemeClr val="dk1"/>
                </a:solidFill>
                <a:latin typeface="Calibri"/>
                <a:ea typeface="Calibri"/>
                <a:cs typeface="Calibri"/>
                <a:sym typeface="Calibri"/>
              </a:rPr>
              <a:t>Education for both types of medical professional increased considerably between 1500 and 1700. With wars being fought with new technology, new wounds on the battlefield meant that more surgery was necessary while the introduction of iatrochemistry introduced new ingredients into the stores of apothecaries. Both surgeons and apothecaries had to possess licences to be able to practice their trade. Surgeons and apothecaries continued to provide services to those unable to afford physicians. </a:t>
            </a:r>
            <a:endParaRPr b="0" i="0" sz="1200" u="none" cap="none" strike="noStrike">
              <a:solidFill>
                <a:schemeClr val="dk1"/>
              </a:solidFill>
              <a:latin typeface="Calibri"/>
              <a:ea typeface="Calibri"/>
              <a:cs typeface="Calibri"/>
              <a:sym typeface="Calibri"/>
            </a:endParaRPr>
          </a:p>
          <a:p>
            <a:pPr indent="0" lvl="0" marL="0" marR="0" rtl="0" algn="just">
              <a:lnSpc>
                <a:spcPct val="115000"/>
              </a:lnSpc>
              <a:spcBef>
                <a:spcPts val="1600"/>
              </a:spcBef>
              <a:spcAft>
                <a:spcPts val="0"/>
              </a:spcAft>
              <a:buClr>
                <a:srgbClr val="000000"/>
              </a:buClr>
              <a:buSzPts val="1200"/>
              <a:buFont typeface="Arial"/>
              <a:buNone/>
            </a:pPr>
            <a:r>
              <a:rPr b="1" i="0" lang="en" sz="1200" u="none" cap="none" strike="noStrike">
                <a:solidFill>
                  <a:schemeClr val="dk1"/>
                </a:solidFill>
                <a:latin typeface="Calibri"/>
                <a:ea typeface="Calibri"/>
                <a:cs typeface="Calibri"/>
                <a:sym typeface="Calibri"/>
              </a:rPr>
              <a:t>Physicians </a:t>
            </a:r>
            <a:endParaRPr b="1" i="0" sz="1200" u="none" cap="none" strike="noStrike">
              <a:solidFill>
                <a:schemeClr val="dk1"/>
              </a:solidFill>
              <a:latin typeface="Calibri"/>
              <a:ea typeface="Calibri"/>
              <a:cs typeface="Calibri"/>
              <a:sym typeface="Calibri"/>
            </a:endParaRPr>
          </a:p>
          <a:p>
            <a:pPr indent="0" lvl="0" marL="0" marR="0" rtl="0" algn="just">
              <a:lnSpc>
                <a:spcPct val="115000"/>
              </a:lnSpc>
              <a:spcBef>
                <a:spcPts val="1600"/>
              </a:spcBef>
              <a:spcAft>
                <a:spcPts val="0"/>
              </a:spcAft>
              <a:buClr>
                <a:srgbClr val="000000"/>
              </a:buClr>
              <a:buSzPts val="1200"/>
              <a:buFont typeface="Arial"/>
              <a:buNone/>
            </a:pPr>
            <a:r>
              <a:rPr b="0" i="0" lang="en" sz="1200" u="none" cap="none" strike="noStrike">
                <a:solidFill>
                  <a:schemeClr val="dk1"/>
                </a:solidFill>
                <a:latin typeface="Calibri"/>
                <a:ea typeface="Calibri"/>
                <a:cs typeface="Calibri"/>
                <a:sym typeface="Calibri"/>
              </a:rPr>
              <a:t>Physicians continued to be trained at universities in the period c1500-c1700. Training courses changed very little during this period: there were some new ideas emerging, but as with diagnosis and treatment, they were slow to take effect. </a:t>
            </a:r>
            <a:endParaRPr b="0" i="0" sz="1200" u="none" cap="none" strike="noStrike">
              <a:solidFill>
                <a:schemeClr val="dk1"/>
              </a:solidFill>
              <a:latin typeface="Calibri"/>
              <a:ea typeface="Calibri"/>
              <a:cs typeface="Calibri"/>
              <a:sym typeface="Calibri"/>
            </a:endParaRPr>
          </a:p>
          <a:p>
            <a:pPr indent="0" lvl="0" marL="0" marR="0" rtl="0" algn="just">
              <a:lnSpc>
                <a:spcPct val="115000"/>
              </a:lnSpc>
              <a:spcBef>
                <a:spcPts val="1600"/>
              </a:spcBef>
              <a:spcAft>
                <a:spcPts val="0"/>
              </a:spcAft>
              <a:buClr>
                <a:srgbClr val="000000"/>
              </a:buClr>
              <a:buSzPts val="1200"/>
              <a:buFont typeface="Arial"/>
              <a:buNone/>
            </a:pPr>
            <a:r>
              <a:rPr b="0" i="0" lang="en" sz="1200" u="none" cap="none" strike="noStrike">
                <a:solidFill>
                  <a:schemeClr val="dk1"/>
                </a:solidFill>
                <a:latin typeface="Calibri"/>
                <a:ea typeface="Calibri"/>
                <a:cs typeface="Calibri"/>
                <a:sym typeface="Calibri"/>
              </a:rPr>
              <a:t>Although new subjects were introduced into the medical curriculum, like iatrochemistry and anatomy, most learning was still from books and not from practical experience. Lectures were dictated in Latin. However, as new ideas about human anatomy and iatrochemistry started to be shared, doctors were inspired to challenge the old teachings and investigate for themselves. This was particularly the case in the 17th century, when the Hippocratic focus on observation became more popular. </a:t>
            </a:r>
            <a:endParaRPr b="0" i="0" sz="1200" u="none" cap="none" strike="noStrike">
              <a:solidFill>
                <a:schemeClr val="dk1"/>
              </a:solidFill>
              <a:latin typeface="Calibri"/>
              <a:ea typeface="Calibri"/>
              <a:cs typeface="Calibri"/>
              <a:sym typeface="Calibri"/>
            </a:endParaRPr>
          </a:p>
          <a:p>
            <a:pPr indent="0" lvl="0" marL="0" marR="0" rtl="0" algn="just">
              <a:lnSpc>
                <a:spcPct val="115000"/>
              </a:lnSpc>
              <a:spcBef>
                <a:spcPts val="1600"/>
              </a:spcBef>
              <a:spcAft>
                <a:spcPts val="0"/>
              </a:spcAft>
              <a:buClr>
                <a:srgbClr val="000000"/>
              </a:buClr>
              <a:buSzPts val="1200"/>
              <a:buFont typeface="Arial"/>
              <a:buNone/>
            </a:pPr>
            <a:r>
              <a:rPr b="0" i="0" lang="en" sz="1200" u="none" cap="none" strike="noStrike">
                <a:solidFill>
                  <a:schemeClr val="dk1"/>
                </a:solidFill>
                <a:latin typeface="Calibri"/>
                <a:ea typeface="Calibri"/>
                <a:cs typeface="Calibri"/>
                <a:sym typeface="Calibri"/>
              </a:rPr>
              <a:t>However, there was still very little practical, hands-on training. Dissection which had once been banned by the Church, was legalised due to the decline in the power of the Church, but it was still very difficult to get a supply of fresh corpses to dissect. Very few universities had an anatomy theatre, because most of them didn't think it was necessary to train a physician in anatomy - after all, he would only need it if he was supervising a lowly surgeon. </a:t>
            </a:r>
            <a:endParaRPr b="0" i="0" sz="1200" u="none" cap="none" strike="noStrike">
              <a:solidFill>
                <a:schemeClr val="dk1"/>
              </a:solidFill>
              <a:latin typeface="Calibri"/>
              <a:ea typeface="Calibri"/>
              <a:cs typeface="Calibri"/>
              <a:sym typeface="Calibri"/>
            </a:endParaRPr>
          </a:p>
          <a:p>
            <a:pPr indent="0" lvl="0" marL="0" marR="0" rtl="0" algn="just">
              <a:lnSpc>
                <a:spcPct val="115000"/>
              </a:lnSpc>
              <a:spcBef>
                <a:spcPts val="1600"/>
              </a:spcBef>
              <a:spcAft>
                <a:spcPts val="0"/>
              </a:spcAft>
              <a:buClr>
                <a:srgbClr val="000000"/>
              </a:buClr>
              <a:buSzPts val="1200"/>
              <a:buFont typeface="Arial"/>
              <a:buNone/>
            </a:pPr>
            <a:r>
              <a:rPr b="0" i="0" lang="en" sz="1200" u="none" cap="none" strike="noStrike">
                <a:solidFill>
                  <a:schemeClr val="dk1"/>
                </a:solidFill>
                <a:latin typeface="Calibri"/>
                <a:ea typeface="Calibri"/>
                <a:cs typeface="Calibri"/>
                <a:sym typeface="Calibri"/>
              </a:rPr>
              <a:t>Luckily, trainee doctors had much better access to medical textbooks and there were a wider variety of these books than ever before. The newly-invented printing press made books easier to find and and a lot cheaper. Protestantism rejected highly-decorated churches, so many artists found themselves with hours to spare and in need of work. This meant that they were available to create detailed drawings for these new medical textbooks. For medical students who couldn't afford a whole book, individual copies of pictures were available. </a:t>
            </a:r>
            <a:endParaRPr b="0" i="0" sz="1200" u="none" cap="none" strike="noStrike">
              <a:solidFill>
                <a:schemeClr val="dk1"/>
              </a:solidFill>
              <a:latin typeface="Calibri"/>
              <a:ea typeface="Calibri"/>
              <a:cs typeface="Calibri"/>
              <a:sym typeface="Calibri"/>
            </a:endParaRPr>
          </a:p>
          <a:p>
            <a:pPr indent="0" lvl="0" marL="0" marR="0" rtl="0" algn="just">
              <a:lnSpc>
                <a:spcPct val="115000"/>
              </a:lnSpc>
              <a:spcBef>
                <a:spcPts val="1600"/>
              </a:spcBef>
              <a:spcAft>
                <a:spcPts val="0"/>
              </a:spcAft>
              <a:buClr>
                <a:srgbClr val="000000"/>
              </a:buClr>
              <a:buSzPts val="1200"/>
              <a:buFont typeface="Arial"/>
              <a:buNone/>
            </a:pPr>
            <a:r>
              <a:t/>
            </a:r>
            <a:endParaRPr b="1" i="0" sz="1200" u="none" cap="none" strike="noStrike">
              <a:solidFill>
                <a:schemeClr val="dk1"/>
              </a:solidFill>
              <a:latin typeface="Calibri"/>
              <a:ea typeface="Calibri"/>
              <a:cs typeface="Calibri"/>
              <a:sym typeface="Calibri"/>
            </a:endParaRPr>
          </a:p>
          <a:p>
            <a:pPr indent="0" lvl="0" marL="0" marR="0" rtl="0" algn="just">
              <a:lnSpc>
                <a:spcPct val="115000"/>
              </a:lnSpc>
              <a:spcBef>
                <a:spcPts val="1600"/>
              </a:spcBef>
              <a:spcAft>
                <a:spcPts val="0"/>
              </a:spcAft>
              <a:buClr>
                <a:srgbClr val="000000"/>
              </a:buClr>
              <a:buSzPts val="1200"/>
              <a:buFont typeface="Arial"/>
              <a:buNone/>
            </a:pPr>
            <a:r>
              <a:t/>
            </a:r>
            <a:endParaRPr b="1" i="0" sz="1200" u="none" cap="none" strike="noStrike">
              <a:solidFill>
                <a:schemeClr val="dk1"/>
              </a:solidFill>
              <a:latin typeface="Calibri"/>
              <a:ea typeface="Calibri"/>
              <a:cs typeface="Calibri"/>
              <a:sym typeface="Calibri"/>
            </a:endParaRPr>
          </a:p>
          <a:p>
            <a:pPr indent="0" lvl="0" marL="0" marR="0" rtl="0" algn="just">
              <a:lnSpc>
                <a:spcPct val="115000"/>
              </a:lnSpc>
              <a:spcBef>
                <a:spcPts val="160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just">
              <a:lnSpc>
                <a:spcPct val="115000"/>
              </a:lnSpc>
              <a:spcBef>
                <a:spcPts val="1600"/>
              </a:spcBef>
              <a:spcAft>
                <a:spcPts val="160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p:txBody>
      </p:sp>
      <p:sp>
        <p:nvSpPr>
          <p:cNvPr id="343" name="Google Shape;343;p25"/>
          <p:cNvSpPr txBox="1"/>
          <p:nvPr/>
        </p:nvSpPr>
        <p:spPr>
          <a:xfrm>
            <a:off x="498075" y="845000"/>
            <a:ext cx="6887100" cy="5661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Calibri"/>
                <a:ea typeface="Calibri"/>
                <a:cs typeface="Calibri"/>
                <a:sym typeface="Calibri"/>
              </a:rPr>
              <a:t>Task: </a:t>
            </a:r>
            <a:r>
              <a:rPr b="0" i="0" lang="en" sz="1200" u="none" cap="none" strike="noStrike">
                <a:solidFill>
                  <a:srgbClr val="000000"/>
                </a:solidFill>
                <a:latin typeface="Calibri"/>
                <a:ea typeface="Calibri"/>
                <a:cs typeface="Calibri"/>
                <a:sym typeface="Calibri"/>
              </a:rPr>
              <a:t>Highlight the text in two colours, one colour symbolises aspects of change and another that shows continuity. </a:t>
            </a:r>
            <a:endParaRPr b="0" i="0" sz="1200" u="none" cap="none" strike="noStrike">
              <a:solidFill>
                <a:srgbClr val="000000"/>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26"/>
          <p:cNvSpPr/>
          <p:nvPr/>
        </p:nvSpPr>
        <p:spPr>
          <a:xfrm>
            <a:off x="6891299" y="132846"/>
            <a:ext cx="556200" cy="445200"/>
          </a:xfrm>
          <a:prstGeom prst="rect">
            <a:avLst/>
          </a:prstGeom>
          <a:solidFill>
            <a:srgbClr val="FFFFFF"/>
          </a:solidFill>
          <a:ln cap="flat" cmpd="sng" w="95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Calibri"/>
                <a:ea typeface="Calibri"/>
                <a:cs typeface="Calibri"/>
                <a:sym typeface="Calibri"/>
              </a:rPr>
              <a:t>p.26</a:t>
            </a:r>
            <a:endParaRPr b="1" i="0" sz="1400" u="none" cap="none" strike="noStrike">
              <a:solidFill>
                <a:srgbClr val="000000"/>
              </a:solidFill>
              <a:latin typeface="Calibri"/>
              <a:ea typeface="Calibri"/>
              <a:cs typeface="Calibri"/>
              <a:sym typeface="Calibri"/>
            </a:endParaRPr>
          </a:p>
        </p:txBody>
      </p:sp>
      <p:sp>
        <p:nvSpPr>
          <p:cNvPr id="349" name="Google Shape;349;p26"/>
          <p:cNvSpPr txBox="1"/>
          <p:nvPr/>
        </p:nvSpPr>
        <p:spPr>
          <a:xfrm>
            <a:off x="511575" y="210100"/>
            <a:ext cx="6057600" cy="445200"/>
          </a:xfrm>
          <a:prstGeom prst="rect">
            <a:avLst/>
          </a:prstGeom>
          <a:solidFill>
            <a:srgbClr val="FFFF00"/>
          </a:solid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en" sz="1500" u="none" cap="none" strike="noStrike">
                <a:solidFill>
                  <a:srgbClr val="000000"/>
                </a:solidFill>
                <a:latin typeface="Calibri"/>
                <a:ea typeface="Calibri"/>
                <a:cs typeface="Calibri"/>
                <a:sym typeface="Calibri"/>
              </a:rPr>
              <a:t>KT 2.2A - Approaches to Prevention and Treatment in the Renaissance</a:t>
            </a:r>
            <a:endParaRPr b="1" i="0" sz="1500" u="none" cap="none" strike="noStrike">
              <a:solidFill>
                <a:srgbClr val="000000"/>
              </a:solidFill>
              <a:latin typeface="Calibri"/>
              <a:ea typeface="Calibri"/>
              <a:cs typeface="Calibri"/>
              <a:sym typeface="Calibri"/>
            </a:endParaRPr>
          </a:p>
        </p:txBody>
      </p:sp>
      <p:sp>
        <p:nvSpPr>
          <p:cNvPr id="350" name="Google Shape;350;p26"/>
          <p:cNvSpPr txBox="1"/>
          <p:nvPr/>
        </p:nvSpPr>
        <p:spPr>
          <a:xfrm>
            <a:off x="511575" y="829788"/>
            <a:ext cx="6860100" cy="5694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Calibri"/>
                <a:ea typeface="Calibri"/>
                <a:cs typeface="Calibri"/>
                <a:sym typeface="Calibri"/>
              </a:rPr>
              <a:t>TASK: </a:t>
            </a:r>
            <a:r>
              <a:rPr b="0" i="0" lang="en" sz="1200" u="none" cap="none" strike="noStrike">
                <a:solidFill>
                  <a:srgbClr val="000000"/>
                </a:solidFill>
                <a:latin typeface="Calibri"/>
                <a:ea typeface="Calibri"/>
                <a:cs typeface="Calibri"/>
                <a:sym typeface="Calibri"/>
              </a:rPr>
              <a:t>Complete the table below, highlighting the change and continuity through professional treatment. You need to make sure you select specific information from the reading on the previous page.  </a:t>
            </a:r>
            <a:endParaRPr b="0" i="0" sz="1200" u="none" cap="none" strike="noStrike">
              <a:solidFill>
                <a:schemeClr val="dk1"/>
              </a:solidFill>
              <a:latin typeface="Calibri"/>
              <a:ea typeface="Calibri"/>
              <a:cs typeface="Calibri"/>
              <a:sym typeface="Calibri"/>
            </a:endParaRPr>
          </a:p>
          <a:p>
            <a:pPr indent="0" lvl="0" marL="0" marR="0" rtl="0" algn="just">
              <a:lnSpc>
                <a:spcPct val="100000"/>
              </a:lnSpc>
              <a:spcBef>
                <a:spcPts val="1600"/>
              </a:spcBef>
              <a:spcAft>
                <a:spcPts val="0"/>
              </a:spcAft>
              <a:buClr>
                <a:srgbClr val="000000"/>
              </a:buClr>
              <a:buSzPts val="1200"/>
              <a:buFont typeface="Arial"/>
              <a:buNone/>
            </a:pPr>
            <a:r>
              <a:t/>
            </a:r>
            <a:endParaRPr b="1" i="0" sz="1200" u="none" cap="none" strike="noStrike">
              <a:solidFill>
                <a:schemeClr val="dk1"/>
              </a:solidFill>
              <a:latin typeface="Calibri"/>
              <a:ea typeface="Calibri"/>
              <a:cs typeface="Calibri"/>
              <a:sym typeface="Calibri"/>
            </a:endParaRPr>
          </a:p>
          <a:p>
            <a:pPr indent="0" lvl="0" marL="0" marR="0" rtl="0" algn="just">
              <a:lnSpc>
                <a:spcPct val="150000"/>
              </a:lnSpc>
              <a:spcBef>
                <a:spcPts val="1600"/>
              </a:spcBef>
              <a:spcAft>
                <a:spcPts val="0"/>
              </a:spcAft>
              <a:buClr>
                <a:srgbClr val="000000"/>
              </a:buClr>
              <a:buSzPts val="1200"/>
              <a:buFont typeface="Arial"/>
              <a:buNone/>
            </a:pPr>
            <a:r>
              <a:t/>
            </a:r>
            <a:endParaRPr b="1" i="0" sz="1200" u="none" cap="none" strike="noStrike">
              <a:solidFill>
                <a:schemeClr val="dk1"/>
              </a:solidFill>
              <a:latin typeface="Calibri"/>
              <a:ea typeface="Calibri"/>
              <a:cs typeface="Calibri"/>
              <a:sym typeface="Calibri"/>
            </a:endParaRPr>
          </a:p>
          <a:p>
            <a:pPr indent="0" lvl="0" marL="0" marR="0" rtl="0" algn="just">
              <a:lnSpc>
                <a:spcPct val="150000"/>
              </a:lnSpc>
              <a:spcBef>
                <a:spcPts val="160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just">
              <a:lnSpc>
                <a:spcPct val="150000"/>
              </a:lnSpc>
              <a:spcBef>
                <a:spcPts val="1600"/>
              </a:spcBef>
              <a:spcAft>
                <a:spcPts val="160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p:txBody>
      </p:sp>
      <p:graphicFrame>
        <p:nvGraphicFramePr>
          <p:cNvPr id="351" name="Google Shape;351;p26"/>
          <p:cNvGraphicFramePr/>
          <p:nvPr/>
        </p:nvGraphicFramePr>
        <p:xfrm>
          <a:off x="511575" y="1469150"/>
          <a:ext cx="3000000" cy="3000000"/>
        </p:xfrm>
        <a:graphic>
          <a:graphicData uri="http://schemas.openxmlformats.org/drawingml/2006/table">
            <a:tbl>
              <a:tblPr>
                <a:noFill/>
                <a:tableStyleId>{3FE84706-7A58-4A42-A819-6E776F15B5D3}</a:tableStyleId>
              </a:tblPr>
              <a:tblGrid>
                <a:gridCol w="1107625"/>
                <a:gridCol w="2824600"/>
                <a:gridCol w="2927850"/>
              </a:tblGrid>
              <a:tr h="152400">
                <a:tc>
                  <a:txBody>
                    <a:bodyPr/>
                    <a:lstStyle/>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latin typeface="Calibri"/>
                        <a:ea typeface="Calibri"/>
                        <a:cs typeface="Calibri"/>
                        <a:sym typeface="Calibri"/>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latin typeface="Calibri"/>
                          <a:ea typeface="Calibri"/>
                          <a:cs typeface="Calibri"/>
                          <a:sym typeface="Calibri"/>
                        </a:rPr>
                        <a:t>Change </a:t>
                      </a:r>
                      <a:endParaRPr b="1" sz="1200" u="none" cap="none" strike="noStrike">
                        <a:latin typeface="Calibri"/>
                        <a:ea typeface="Calibri"/>
                        <a:cs typeface="Calibri"/>
                        <a:sym typeface="Calibri"/>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latin typeface="Calibri"/>
                          <a:ea typeface="Calibri"/>
                          <a:cs typeface="Calibri"/>
                          <a:sym typeface="Calibri"/>
                        </a:rPr>
                        <a:t>Continuity</a:t>
                      </a:r>
                      <a:endParaRPr b="1" sz="1200" u="none" cap="none" strike="noStrike">
                        <a:latin typeface="Calibri"/>
                        <a:ea typeface="Calibri"/>
                        <a:cs typeface="Calibri"/>
                        <a:sym typeface="Calibri"/>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3281600">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latin typeface="Calibri"/>
                          <a:ea typeface="Calibri"/>
                          <a:cs typeface="Calibri"/>
                          <a:sym typeface="Calibri"/>
                        </a:rPr>
                        <a:t>Apothecaries and Surgeons</a:t>
                      </a:r>
                      <a:endParaRPr b="1" sz="1200" u="none" cap="none" strike="noStrike">
                        <a:latin typeface="Calibri"/>
                        <a:ea typeface="Calibri"/>
                        <a:cs typeface="Calibri"/>
                        <a:sym typeface="Calibri"/>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latin typeface="Calibri"/>
                        <a:ea typeface="Calibri"/>
                        <a:cs typeface="Calibri"/>
                        <a:sym typeface="Calibri"/>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latin typeface="Calibri"/>
                        <a:ea typeface="Calibri"/>
                        <a:cs typeface="Calibri"/>
                        <a:sym typeface="Calibri"/>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3281600">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latin typeface="Calibri"/>
                          <a:ea typeface="Calibri"/>
                          <a:cs typeface="Calibri"/>
                          <a:sym typeface="Calibri"/>
                        </a:rPr>
                        <a:t>Physicians</a:t>
                      </a:r>
                      <a:endParaRPr b="1" sz="1200" u="none" cap="none" strike="noStrike">
                        <a:latin typeface="Calibri"/>
                        <a:ea typeface="Calibri"/>
                        <a:cs typeface="Calibri"/>
                        <a:sym typeface="Calibri"/>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latin typeface="Calibri"/>
                        <a:ea typeface="Calibri"/>
                        <a:cs typeface="Calibri"/>
                        <a:sym typeface="Calibri"/>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latin typeface="Calibri"/>
                        <a:ea typeface="Calibri"/>
                        <a:cs typeface="Calibri"/>
                        <a:sym typeface="Calibri"/>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bl>
          </a:graphicData>
        </a:graphic>
      </p:graphicFrame>
      <p:pic>
        <p:nvPicPr>
          <p:cNvPr id="352" name="Google Shape;352;p26"/>
          <p:cNvPicPr preferRelativeResize="0"/>
          <p:nvPr/>
        </p:nvPicPr>
        <p:blipFill rotWithShape="1">
          <a:blip r:embed="rId3">
            <a:alphaModFix/>
          </a:blip>
          <a:srcRect b="0" l="0" r="0" t="0"/>
          <a:stretch/>
        </p:blipFill>
        <p:spPr>
          <a:xfrm>
            <a:off x="511575" y="3245750"/>
            <a:ext cx="1107625" cy="1107625"/>
          </a:xfrm>
          <a:prstGeom prst="rect">
            <a:avLst/>
          </a:prstGeom>
          <a:noFill/>
          <a:ln>
            <a:noFill/>
          </a:ln>
        </p:spPr>
      </p:pic>
      <p:pic>
        <p:nvPicPr>
          <p:cNvPr id="353" name="Google Shape;353;p26"/>
          <p:cNvPicPr preferRelativeResize="0"/>
          <p:nvPr/>
        </p:nvPicPr>
        <p:blipFill rotWithShape="1">
          <a:blip r:embed="rId4">
            <a:alphaModFix/>
          </a:blip>
          <a:srcRect b="0" l="0" r="0" t="0"/>
          <a:stretch/>
        </p:blipFill>
        <p:spPr>
          <a:xfrm>
            <a:off x="511575" y="6476500"/>
            <a:ext cx="1107625" cy="1107625"/>
          </a:xfrm>
          <a:prstGeom prst="rect">
            <a:avLst/>
          </a:prstGeom>
          <a:noFill/>
          <a:ln>
            <a:noFill/>
          </a:ln>
        </p:spPr>
      </p:pic>
      <p:sp>
        <p:nvSpPr>
          <p:cNvPr id="354" name="Google Shape;354;p26"/>
          <p:cNvSpPr txBox="1"/>
          <p:nvPr/>
        </p:nvSpPr>
        <p:spPr>
          <a:xfrm>
            <a:off x="516675" y="8468025"/>
            <a:ext cx="6855000" cy="20187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Calibri"/>
                <a:ea typeface="Calibri"/>
                <a:cs typeface="Calibri"/>
                <a:sym typeface="Calibri"/>
              </a:rPr>
              <a:t>HOT: </a:t>
            </a:r>
            <a:r>
              <a:rPr b="0" i="0" lang="en" sz="1200" u="none" cap="none" strike="noStrike">
                <a:solidFill>
                  <a:srgbClr val="000000"/>
                </a:solidFill>
                <a:latin typeface="Calibri"/>
                <a:ea typeface="Calibri"/>
                <a:cs typeface="Calibri"/>
                <a:sym typeface="Calibri"/>
              </a:rPr>
              <a:t>Ultimately, do you think there was more change or continuity? Explain your answer using specific detail.</a:t>
            </a:r>
            <a:endParaRPr b="0" i="0" sz="1200" u="none" cap="none" strike="noStrike">
              <a:solidFill>
                <a:srgbClr val="000000"/>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27"/>
          <p:cNvSpPr txBox="1"/>
          <p:nvPr>
            <p:ph idx="1" type="body"/>
          </p:nvPr>
        </p:nvSpPr>
        <p:spPr>
          <a:xfrm>
            <a:off x="664150" y="953925"/>
            <a:ext cx="4527300" cy="90624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just">
              <a:lnSpc>
                <a:spcPct val="115000"/>
              </a:lnSpc>
              <a:spcBef>
                <a:spcPts val="0"/>
              </a:spcBef>
              <a:spcAft>
                <a:spcPts val="0"/>
              </a:spcAft>
              <a:buSzPts val="1200"/>
              <a:buNone/>
            </a:pPr>
            <a:r>
              <a:rPr b="1" lang="en" sz="1400"/>
              <a:t>Caring for the sick: change and continuity</a:t>
            </a:r>
            <a:endParaRPr b="1" sz="1400"/>
          </a:p>
          <a:p>
            <a:pPr indent="0" lvl="0" marL="0" rtl="0" algn="just">
              <a:lnSpc>
                <a:spcPct val="115000"/>
              </a:lnSpc>
              <a:spcBef>
                <a:spcPts val="1600"/>
              </a:spcBef>
              <a:spcAft>
                <a:spcPts val="0"/>
              </a:spcAft>
              <a:buSzPts val="1200"/>
              <a:buNone/>
            </a:pPr>
            <a:r>
              <a:rPr b="1" lang="en"/>
              <a:t>Hospitals</a:t>
            </a:r>
            <a:endParaRPr b="1"/>
          </a:p>
          <a:p>
            <a:pPr indent="0" lvl="0" marL="0" rtl="0" algn="just">
              <a:lnSpc>
                <a:spcPct val="115000"/>
              </a:lnSpc>
              <a:spcBef>
                <a:spcPts val="1600"/>
              </a:spcBef>
              <a:spcAft>
                <a:spcPts val="0"/>
              </a:spcAft>
              <a:buSzPts val="1200"/>
              <a:buNone/>
            </a:pPr>
            <a:r>
              <a:rPr lang="en"/>
              <a:t>Some changes had begun to take place in English hospitals by the early 16th century. Whereas before, travellers, pilgrims, the elderly, and a few sick people would have attended hospitals for food, shelter and prayer, this had begun to change. Patient records suggest that many people went to hospital with wounds and curable diseases such as fevers and skin conditions. They didn’t spend very long in the hospital before being discharged: this suggests that they got better. </a:t>
            </a:r>
            <a:endParaRPr/>
          </a:p>
          <a:p>
            <a:pPr indent="0" lvl="0" marL="0" rtl="0" algn="just">
              <a:lnSpc>
                <a:spcPct val="115000"/>
              </a:lnSpc>
              <a:spcBef>
                <a:spcPts val="1600"/>
              </a:spcBef>
              <a:spcAft>
                <a:spcPts val="0"/>
              </a:spcAft>
              <a:buSzPts val="1200"/>
              <a:buNone/>
            </a:pPr>
            <a:r>
              <a:rPr lang="en"/>
              <a:t>A patient in a 16th-century hospital could expect:</a:t>
            </a:r>
            <a:endParaRPr/>
          </a:p>
          <a:p>
            <a:pPr indent="-304800" lvl="0" marL="457200" rtl="0" algn="just">
              <a:lnSpc>
                <a:spcPct val="115000"/>
              </a:lnSpc>
              <a:spcBef>
                <a:spcPts val="1600"/>
              </a:spcBef>
              <a:spcAft>
                <a:spcPts val="0"/>
              </a:spcAft>
              <a:buSzPts val="1200"/>
              <a:buChar char="●"/>
            </a:pPr>
            <a:r>
              <a:rPr lang="en"/>
              <a:t>A good diet - the restorative effects of food were still important, as many people didn’t have access to a lot of food that was good for them. </a:t>
            </a:r>
            <a:endParaRPr/>
          </a:p>
          <a:p>
            <a:pPr indent="-304800" lvl="0" marL="457200" rtl="0" algn="just">
              <a:lnSpc>
                <a:spcPct val="115000"/>
              </a:lnSpc>
              <a:spcBef>
                <a:spcPts val="0"/>
              </a:spcBef>
              <a:spcAft>
                <a:spcPts val="0"/>
              </a:spcAft>
              <a:buSzPts val="1200"/>
              <a:buChar char="●"/>
            </a:pPr>
            <a:r>
              <a:rPr lang="en"/>
              <a:t>A visit from a physician - hospitals had contracts with doctors, who would visit the patients sometimes as often as twice a day, to observe the symptoms and prescribe treatments. </a:t>
            </a:r>
            <a:endParaRPr/>
          </a:p>
          <a:p>
            <a:pPr indent="-304800" lvl="0" marL="457200" rtl="0" algn="just">
              <a:lnSpc>
                <a:spcPct val="115000"/>
              </a:lnSpc>
              <a:spcBef>
                <a:spcPts val="0"/>
              </a:spcBef>
              <a:spcAft>
                <a:spcPts val="0"/>
              </a:spcAft>
              <a:buSzPts val="1200"/>
              <a:buChar char="●"/>
            </a:pPr>
            <a:r>
              <a:rPr lang="en"/>
              <a:t>Medication- many hospitals had their own pharmacies and an apothecary to mix the medicines. </a:t>
            </a:r>
            <a:endParaRPr/>
          </a:p>
          <a:p>
            <a:pPr indent="0" lvl="0" marL="0" rtl="0" algn="just">
              <a:lnSpc>
                <a:spcPct val="115000"/>
              </a:lnSpc>
              <a:spcBef>
                <a:spcPts val="1600"/>
              </a:spcBef>
              <a:spcAft>
                <a:spcPts val="0"/>
              </a:spcAft>
              <a:buSzPts val="1200"/>
              <a:buNone/>
            </a:pPr>
            <a:r>
              <a:rPr lang="en"/>
              <a:t>However, the dissolution of the monasteries in England in 1536 dramatically changed the availability of hospital care in England. </a:t>
            </a:r>
            <a:endParaRPr/>
          </a:p>
          <a:p>
            <a:pPr indent="0" lvl="0" marL="0" rtl="0" algn="just">
              <a:lnSpc>
                <a:spcPct val="115000"/>
              </a:lnSpc>
              <a:spcBef>
                <a:spcPts val="1600"/>
              </a:spcBef>
              <a:spcAft>
                <a:spcPts val="0"/>
              </a:spcAft>
              <a:buSzPts val="1200"/>
              <a:buNone/>
            </a:pPr>
            <a:r>
              <a:rPr lang="en"/>
              <a:t>Since the vast majority of hospitals were connected to the Church, very few were able to stay open after the dissolution of the monasteries. As hospitals were attached to abbeys, monasteries and convents, it was the nuns and monks who administered the medical care. With the convents and monasteries gone, the hospitals also went. Saint Bartholomew’s hospital in London, which was founded in 1123, only survived because Henry VIII re-founded it himself in 1546. </a:t>
            </a:r>
            <a:endParaRPr/>
          </a:p>
          <a:p>
            <a:pPr indent="0" lvl="0" marL="0" rtl="0" algn="just">
              <a:lnSpc>
                <a:spcPct val="115000"/>
              </a:lnSpc>
              <a:spcBef>
                <a:spcPts val="1600"/>
              </a:spcBef>
              <a:spcAft>
                <a:spcPts val="0"/>
              </a:spcAft>
              <a:buSzPts val="1200"/>
              <a:buNone/>
            </a:pPr>
            <a:r>
              <a:rPr lang="en"/>
              <a:t>Some smaller hospitals opened to fill the gap left by the dissolution of the monasteries, funded by charities, but there was a big change in the amount of medical treatment provided by hospitals. </a:t>
            </a:r>
            <a:endParaRPr/>
          </a:p>
          <a:p>
            <a:pPr indent="0" lvl="0" marL="0" rtl="0" algn="just">
              <a:lnSpc>
                <a:spcPct val="115000"/>
              </a:lnSpc>
              <a:spcBef>
                <a:spcPts val="1600"/>
              </a:spcBef>
              <a:spcAft>
                <a:spcPts val="0"/>
              </a:spcAft>
              <a:buSzPts val="1200"/>
              <a:buNone/>
            </a:pPr>
            <a:r>
              <a:rPr lang="en"/>
              <a:t>Many hospitals reopened without their religious sponsors. However, it took a long time for the amount of hospitals to return to what they it had been before the dissolution of the monasteries. </a:t>
            </a:r>
            <a:endParaRPr/>
          </a:p>
          <a:p>
            <a:pPr indent="0" lvl="0" marL="0" rtl="0" algn="just">
              <a:lnSpc>
                <a:spcPct val="115000"/>
              </a:lnSpc>
              <a:spcBef>
                <a:spcPts val="1600"/>
              </a:spcBef>
              <a:spcAft>
                <a:spcPts val="1600"/>
              </a:spcAft>
              <a:buSzPts val="1200"/>
              <a:buNone/>
            </a:pPr>
            <a:r>
              <a:t/>
            </a:r>
            <a:endParaRPr b="1"/>
          </a:p>
        </p:txBody>
      </p:sp>
      <p:sp>
        <p:nvSpPr>
          <p:cNvPr id="360" name="Google Shape;360;p27"/>
          <p:cNvSpPr txBox="1"/>
          <p:nvPr>
            <p:ph type="title"/>
          </p:nvPr>
        </p:nvSpPr>
        <p:spPr>
          <a:xfrm>
            <a:off x="664150" y="210100"/>
            <a:ext cx="6120300" cy="445200"/>
          </a:xfrm>
          <a:prstGeom prst="rect">
            <a:avLst/>
          </a:prstGeom>
          <a:solidFill>
            <a:srgbClr val="FFFF00"/>
          </a:solid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000"/>
              <a:buNone/>
            </a:pPr>
            <a:r>
              <a:rPr b="1" lang="en" sz="1500"/>
              <a:t>KT 2.2A - Approaches Care in the Renaissance</a:t>
            </a:r>
            <a:endParaRPr/>
          </a:p>
        </p:txBody>
      </p:sp>
      <p:sp>
        <p:nvSpPr>
          <p:cNvPr id="361" name="Google Shape;361;p27"/>
          <p:cNvSpPr txBox="1"/>
          <p:nvPr/>
        </p:nvSpPr>
        <p:spPr>
          <a:xfrm>
            <a:off x="5427525" y="973350"/>
            <a:ext cx="2020500" cy="648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Calibri"/>
                <a:ea typeface="Calibri"/>
                <a:cs typeface="Calibri"/>
                <a:sym typeface="Calibri"/>
              </a:rPr>
              <a:t>TASK:</a:t>
            </a:r>
            <a:r>
              <a:rPr b="0" i="0" lang="en" sz="1200" u="none" cap="none" strike="noStrike">
                <a:solidFill>
                  <a:srgbClr val="000000"/>
                </a:solidFill>
                <a:latin typeface="Calibri"/>
                <a:ea typeface="Calibri"/>
                <a:cs typeface="Calibri"/>
                <a:sym typeface="Calibri"/>
              </a:rPr>
              <a:t> Reduce each paragraph into 12 words. </a:t>
            </a:r>
            <a:endParaRPr b="0" i="0" sz="1200" u="none" cap="none" strike="noStrike">
              <a:solidFill>
                <a:srgbClr val="000000"/>
              </a:solidFill>
              <a:latin typeface="Calibri"/>
              <a:ea typeface="Calibri"/>
              <a:cs typeface="Calibri"/>
              <a:sym typeface="Calibri"/>
            </a:endParaRPr>
          </a:p>
        </p:txBody>
      </p:sp>
      <p:sp>
        <p:nvSpPr>
          <p:cNvPr id="362" name="Google Shape;362;p27"/>
          <p:cNvSpPr/>
          <p:nvPr/>
        </p:nvSpPr>
        <p:spPr>
          <a:xfrm>
            <a:off x="6906750" y="117395"/>
            <a:ext cx="556200" cy="445200"/>
          </a:xfrm>
          <a:prstGeom prst="rect">
            <a:avLst/>
          </a:prstGeom>
          <a:solidFill>
            <a:srgbClr val="FFFFFF"/>
          </a:solidFill>
          <a:ln cap="flat" cmpd="sng" w="95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Calibri"/>
                <a:ea typeface="Calibri"/>
                <a:cs typeface="Calibri"/>
                <a:sym typeface="Calibri"/>
              </a:rPr>
              <a:t>p.27</a:t>
            </a:r>
            <a:endParaRPr b="1" i="0" sz="1400" u="none" cap="none" strike="noStrike">
              <a:solidFill>
                <a:srgbClr val="000000"/>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28"/>
          <p:cNvSpPr txBox="1"/>
          <p:nvPr/>
        </p:nvSpPr>
        <p:spPr>
          <a:xfrm>
            <a:off x="631085" y="6328000"/>
            <a:ext cx="3200100" cy="39819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Calibri"/>
                <a:ea typeface="Calibri"/>
                <a:cs typeface="Calibri"/>
                <a:sym typeface="Calibri"/>
              </a:rPr>
              <a:t>TASK: </a:t>
            </a:r>
            <a:r>
              <a:rPr b="0" i="0" lang="en" sz="1400" u="none" cap="none" strike="noStrike">
                <a:solidFill>
                  <a:srgbClr val="000000"/>
                </a:solidFill>
                <a:latin typeface="Calibri"/>
                <a:ea typeface="Calibri"/>
                <a:cs typeface="Calibri"/>
                <a:sym typeface="Calibri"/>
              </a:rPr>
              <a:t>Explain it as if I’m 5, what is a pest house?</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75000"/>
              </a:lnSpc>
              <a:spcBef>
                <a:spcPts val="0"/>
              </a:spcBef>
              <a:spcAft>
                <a:spcPts val="0"/>
              </a:spcAft>
              <a:buClr>
                <a:srgbClr val="000000"/>
              </a:buClr>
              <a:buSzPts val="1400"/>
              <a:buFont typeface="Arial"/>
              <a:buNone/>
            </a:pPr>
            <a:r>
              <a:rPr b="0" i="0" lang="en" sz="1400" u="none" cap="none" strike="noStrike">
                <a:solidFill>
                  <a:srgbClr val="000000"/>
                </a:solidFill>
                <a:latin typeface="Calibri"/>
                <a:ea typeface="Calibri"/>
                <a:cs typeface="Calibri"/>
                <a:sym typeface="Calibri"/>
              </a:rPr>
              <a:t>____________________________________________________________________</a:t>
            </a:r>
            <a:r>
              <a:rPr b="0" i="0" lang="en" sz="1400" u="none" cap="none" strike="noStrike">
                <a:solidFill>
                  <a:schemeClr val="dk1"/>
                </a:solidFill>
                <a:latin typeface="Calibri"/>
                <a:ea typeface="Calibri"/>
                <a:cs typeface="Calibri"/>
                <a:sym typeface="Calibri"/>
              </a:rPr>
              <a:t>____________________________________________________________________________________________________________________________________________________________________________________________________</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368" name="Google Shape;368;p28"/>
          <p:cNvSpPr txBox="1"/>
          <p:nvPr/>
        </p:nvSpPr>
        <p:spPr>
          <a:xfrm>
            <a:off x="4270073" y="6328000"/>
            <a:ext cx="3200100" cy="39819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Calibri"/>
                <a:ea typeface="Calibri"/>
                <a:cs typeface="Calibri"/>
                <a:sym typeface="Calibri"/>
              </a:rPr>
              <a:t>T</a:t>
            </a:r>
            <a:r>
              <a:rPr b="1" i="0" lang="en" sz="1200" u="none" cap="none" strike="noStrike">
                <a:solidFill>
                  <a:srgbClr val="000000"/>
                </a:solidFill>
                <a:latin typeface="Calibri"/>
                <a:ea typeface="Calibri"/>
                <a:cs typeface="Calibri"/>
                <a:sym typeface="Calibri"/>
              </a:rPr>
              <a:t>ASK: </a:t>
            </a:r>
            <a:r>
              <a:rPr b="0" i="0" lang="en" sz="1200" u="none" cap="none" strike="noStrike">
                <a:solidFill>
                  <a:srgbClr val="000000"/>
                </a:solidFill>
                <a:latin typeface="Calibri"/>
                <a:ea typeface="Calibri"/>
                <a:cs typeface="Calibri"/>
                <a:sym typeface="Calibri"/>
              </a:rPr>
              <a:t>Explain it as if I’m 5, what is community care?</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75000"/>
              </a:lnSpc>
              <a:spcBef>
                <a:spcPts val="0"/>
              </a:spcBef>
              <a:spcAft>
                <a:spcPts val="0"/>
              </a:spcAft>
              <a:buClr>
                <a:srgbClr val="000000"/>
              </a:buClr>
              <a:buSzPts val="1400"/>
              <a:buFont typeface="Arial"/>
              <a:buNone/>
            </a:pPr>
            <a:r>
              <a:rPr b="0" i="0" lang="en" sz="1400" u="none" cap="none" strike="noStrike">
                <a:solidFill>
                  <a:srgbClr val="000000"/>
                </a:solidFill>
                <a:latin typeface="Calibri"/>
                <a:ea typeface="Calibri"/>
                <a:cs typeface="Calibri"/>
                <a:sym typeface="Calibri"/>
              </a:rPr>
              <a:t>________________________________________________________________</a:t>
            </a:r>
            <a:r>
              <a:rPr b="0" i="0" lang="en" sz="1400" u="none" cap="none" strike="noStrike">
                <a:solidFill>
                  <a:schemeClr val="dk1"/>
                </a:solidFill>
                <a:latin typeface="Calibri"/>
                <a:ea typeface="Calibri"/>
                <a:cs typeface="Calibri"/>
                <a:sym typeface="Calibri"/>
              </a:rPr>
              <a:t>____________________________________________________________________</a:t>
            </a:r>
            <a:endParaRPr b="0" i="0" sz="1400" u="none" cap="none" strike="noStrike">
              <a:solidFill>
                <a:schemeClr val="dk1"/>
              </a:solidFill>
              <a:latin typeface="Calibri"/>
              <a:ea typeface="Calibri"/>
              <a:cs typeface="Calibri"/>
              <a:sym typeface="Calibri"/>
            </a:endParaRPr>
          </a:p>
          <a:p>
            <a:pPr indent="0" lvl="0" marL="0" marR="0" rtl="0" algn="l">
              <a:lnSpc>
                <a:spcPct val="175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_________________________________________________________________</a:t>
            </a:r>
            <a:endParaRPr b="0" i="0" sz="1400" u="none" cap="none" strike="noStrike">
              <a:solidFill>
                <a:schemeClr val="dk1"/>
              </a:solidFill>
              <a:latin typeface="Calibri"/>
              <a:ea typeface="Calibri"/>
              <a:cs typeface="Calibri"/>
              <a:sym typeface="Calibri"/>
            </a:endParaRPr>
          </a:p>
          <a:p>
            <a:pPr indent="0" lvl="0" marL="0" marR="0" rtl="0" algn="l">
              <a:lnSpc>
                <a:spcPct val="175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____________________________________________________________________</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369" name="Google Shape;369;p28"/>
          <p:cNvSpPr txBox="1"/>
          <p:nvPr>
            <p:ph idx="1" type="body"/>
          </p:nvPr>
        </p:nvSpPr>
        <p:spPr>
          <a:xfrm>
            <a:off x="645925" y="953925"/>
            <a:ext cx="3379500" cy="49104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just">
              <a:lnSpc>
                <a:spcPct val="115000"/>
              </a:lnSpc>
              <a:spcBef>
                <a:spcPts val="0"/>
              </a:spcBef>
              <a:spcAft>
                <a:spcPts val="0"/>
              </a:spcAft>
              <a:buSzPts val="1200"/>
              <a:buNone/>
            </a:pPr>
            <a:r>
              <a:rPr b="1" lang="en"/>
              <a:t>Pest houses</a:t>
            </a:r>
            <a:endParaRPr b="1"/>
          </a:p>
          <a:p>
            <a:pPr indent="0" lvl="0" marL="0" rtl="0" algn="just">
              <a:lnSpc>
                <a:spcPct val="115000"/>
              </a:lnSpc>
              <a:spcBef>
                <a:spcPts val="1600"/>
              </a:spcBef>
              <a:spcAft>
                <a:spcPts val="0"/>
              </a:spcAft>
              <a:buSzPts val="1200"/>
              <a:buNone/>
            </a:pPr>
            <a:r>
              <a:rPr lang="en"/>
              <a:t>One change in hospital care in this period was the appearance of hospitals that specialise in one particular disease. Versions for these existed in the Middle Ages, when there was lazer houses for people suffering from leprosy. There was a growing understanding that disease could be transmitted from person to person (even though people didn’t understand how or why this happened). This meant that new types of hospital began to appear that catered only for people suffering from plague or pox. These were known as </a:t>
            </a:r>
            <a:r>
              <a:rPr b="1" lang="en"/>
              <a:t>pest houses, plague houses or poxhouses. </a:t>
            </a:r>
            <a:endParaRPr b="1"/>
          </a:p>
          <a:p>
            <a:pPr indent="0" lvl="0" marL="0" rtl="0" algn="just">
              <a:lnSpc>
                <a:spcPct val="115000"/>
              </a:lnSpc>
              <a:spcBef>
                <a:spcPts val="1600"/>
              </a:spcBef>
              <a:spcAft>
                <a:spcPts val="1600"/>
              </a:spcAft>
              <a:buSzPts val="1200"/>
              <a:buNone/>
            </a:pPr>
            <a:r>
              <a:rPr lang="en"/>
              <a:t>These new types of hospital provided a much-needed service. Traditional hospitals would not admit patients who were contagious, but people suffering from serious contagious diseases had to go somewhere or risk infecting their family.</a:t>
            </a:r>
            <a:endParaRPr/>
          </a:p>
        </p:txBody>
      </p:sp>
      <p:sp>
        <p:nvSpPr>
          <p:cNvPr id="370" name="Google Shape;370;p28"/>
          <p:cNvSpPr txBox="1"/>
          <p:nvPr>
            <p:ph type="title"/>
          </p:nvPr>
        </p:nvSpPr>
        <p:spPr>
          <a:xfrm>
            <a:off x="664150" y="210100"/>
            <a:ext cx="6120300" cy="445200"/>
          </a:xfrm>
          <a:prstGeom prst="rect">
            <a:avLst/>
          </a:prstGeom>
          <a:solidFill>
            <a:srgbClr val="FFFF00"/>
          </a:solid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000"/>
              <a:buNone/>
            </a:pPr>
            <a:r>
              <a:rPr b="1" lang="en" sz="1500"/>
              <a:t>KT 2.2A - Approaches to Care in the Renaissance</a:t>
            </a:r>
            <a:endParaRPr/>
          </a:p>
        </p:txBody>
      </p:sp>
      <p:sp>
        <p:nvSpPr>
          <p:cNvPr id="371" name="Google Shape;371;p28"/>
          <p:cNvSpPr/>
          <p:nvPr/>
        </p:nvSpPr>
        <p:spPr>
          <a:xfrm>
            <a:off x="6891799" y="210093"/>
            <a:ext cx="556200" cy="4452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Calibri"/>
                <a:ea typeface="Calibri"/>
                <a:cs typeface="Calibri"/>
                <a:sym typeface="Calibri"/>
              </a:rPr>
              <a:t>p.32</a:t>
            </a:r>
            <a:endParaRPr b="1" i="0" sz="1200" u="none" cap="none" strike="noStrike">
              <a:solidFill>
                <a:srgbClr val="000000"/>
              </a:solidFill>
              <a:latin typeface="Calibri"/>
              <a:ea typeface="Calibri"/>
              <a:cs typeface="Calibri"/>
              <a:sym typeface="Calibri"/>
            </a:endParaRPr>
          </a:p>
        </p:txBody>
      </p:sp>
      <p:sp>
        <p:nvSpPr>
          <p:cNvPr id="372" name="Google Shape;372;p28"/>
          <p:cNvSpPr txBox="1"/>
          <p:nvPr>
            <p:ph idx="1" type="body"/>
          </p:nvPr>
        </p:nvSpPr>
        <p:spPr>
          <a:xfrm>
            <a:off x="4090675" y="953925"/>
            <a:ext cx="3379500" cy="49104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just">
              <a:lnSpc>
                <a:spcPct val="115000"/>
              </a:lnSpc>
              <a:spcBef>
                <a:spcPts val="0"/>
              </a:spcBef>
              <a:spcAft>
                <a:spcPts val="0"/>
              </a:spcAft>
              <a:buSzPts val="1200"/>
              <a:buNone/>
            </a:pPr>
            <a:r>
              <a:rPr b="1" lang="en"/>
              <a:t>Community care</a:t>
            </a:r>
            <a:endParaRPr b="1"/>
          </a:p>
          <a:p>
            <a:pPr indent="0" lvl="0" marL="0" rtl="0" algn="just">
              <a:lnSpc>
                <a:spcPct val="115000"/>
              </a:lnSpc>
              <a:spcBef>
                <a:spcPts val="1600"/>
              </a:spcBef>
              <a:spcAft>
                <a:spcPts val="0"/>
              </a:spcAft>
              <a:buSzPts val="1200"/>
              <a:buNone/>
            </a:pPr>
            <a:r>
              <a:rPr lang="en"/>
              <a:t>In spite of changes to hospitals, most sick people continued to be cared for at home. Local communities were very close-knit, which meant that there were plenty of people around to give advice and even mix remedies. </a:t>
            </a:r>
            <a:endParaRPr/>
          </a:p>
          <a:p>
            <a:pPr indent="0" lvl="0" marL="0" rtl="0" algn="just">
              <a:lnSpc>
                <a:spcPct val="115000"/>
              </a:lnSpc>
              <a:spcBef>
                <a:spcPts val="1600"/>
              </a:spcBef>
              <a:spcAft>
                <a:spcPts val="1600"/>
              </a:spcAft>
              <a:buSzPts val="1200"/>
              <a:buNone/>
            </a:pPr>
            <a:r>
              <a:rPr lang="en"/>
              <a:t>Women continued to play an important role in the care of the sick. This included rich and well-born ladies like Lady Grace Mildmay (1552-1620), who kept detailed notes of the healing and treatment she carried out. It also included poor women working in big cities to support their families. We don’t know a great deal about these women, but we know that a lot of them were prosecuted by the London College of Physicians for practising medicine without a licence. They usually mixed and sold simple herbal remedies to purge the body or cure a particular ailment. Records suggest that they were very popular, probably because they were cheaper than going to a licensed physician or apothecary. </a:t>
            </a:r>
            <a:endParaRPr/>
          </a:p>
        </p:txBody>
      </p:sp>
      <p:pic>
        <p:nvPicPr>
          <p:cNvPr id="373" name="Google Shape;373;p28"/>
          <p:cNvPicPr preferRelativeResize="0"/>
          <p:nvPr/>
        </p:nvPicPr>
        <p:blipFill rotWithShape="1">
          <a:blip r:embed="rId3">
            <a:alphaModFix/>
          </a:blip>
          <a:srcRect b="0" l="19317" r="20578" t="0"/>
          <a:stretch/>
        </p:blipFill>
        <p:spPr>
          <a:xfrm>
            <a:off x="3701125" y="5716080"/>
            <a:ext cx="648600" cy="1079150"/>
          </a:xfrm>
          <a:prstGeom prst="rect">
            <a:avLst/>
          </a:prstGeom>
          <a:noFill/>
          <a:ln>
            <a:noFill/>
          </a:ln>
        </p:spPr>
      </p:pic>
      <p:sp>
        <p:nvSpPr>
          <p:cNvPr id="374" name="Google Shape;374;p28"/>
          <p:cNvSpPr/>
          <p:nvPr/>
        </p:nvSpPr>
        <p:spPr>
          <a:xfrm>
            <a:off x="6906750" y="117395"/>
            <a:ext cx="556200" cy="445200"/>
          </a:xfrm>
          <a:prstGeom prst="rect">
            <a:avLst/>
          </a:prstGeom>
          <a:solidFill>
            <a:srgbClr val="FFFFFF"/>
          </a:solidFill>
          <a:ln cap="flat" cmpd="sng" w="95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Calibri"/>
                <a:ea typeface="Calibri"/>
                <a:cs typeface="Calibri"/>
                <a:sym typeface="Calibri"/>
              </a:rPr>
              <a:t>p.28</a:t>
            </a:r>
            <a:endParaRPr b="1" i="0" sz="1400" u="none" cap="none" strike="noStrike">
              <a:solidFill>
                <a:srgbClr val="000000"/>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29"/>
          <p:cNvSpPr/>
          <p:nvPr/>
        </p:nvSpPr>
        <p:spPr>
          <a:xfrm>
            <a:off x="6891299" y="132846"/>
            <a:ext cx="556200" cy="445200"/>
          </a:xfrm>
          <a:prstGeom prst="rect">
            <a:avLst/>
          </a:prstGeom>
          <a:solidFill>
            <a:srgbClr val="FFFFFF"/>
          </a:solidFill>
          <a:ln cap="flat" cmpd="sng" w="95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Calibri"/>
                <a:ea typeface="Calibri"/>
                <a:cs typeface="Calibri"/>
                <a:sym typeface="Calibri"/>
              </a:rPr>
              <a:t>p.29</a:t>
            </a:r>
            <a:endParaRPr b="1" i="0" sz="1400" u="none" cap="none" strike="noStrike">
              <a:solidFill>
                <a:srgbClr val="000000"/>
              </a:solidFill>
              <a:latin typeface="Calibri"/>
              <a:ea typeface="Calibri"/>
              <a:cs typeface="Calibri"/>
              <a:sym typeface="Calibri"/>
            </a:endParaRPr>
          </a:p>
        </p:txBody>
      </p:sp>
      <p:sp>
        <p:nvSpPr>
          <p:cNvPr id="380" name="Google Shape;380;p29"/>
          <p:cNvSpPr txBox="1"/>
          <p:nvPr/>
        </p:nvSpPr>
        <p:spPr>
          <a:xfrm>
            <a:off x="511575" y="210100"/>
            <a:ext cx="6057600" cy="445200"/>
          </a:xfrm>
          <a:prstGeom prst="rect">
            <a:avLst/>
          </a:prstGeom>
          <a:solidFill>
            <a:srgbClr val="FFFF00"/>
          </a:solid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en" sz="1500" u="none" cap="none" strike="noStrike">
                <a:solidFill>
                  <a:srgbClr val="000000"/>
                </a:solidFill>
                <a:latin typeface="Calibri"/>
                <a:ea typeface="Calibri"/>
                <a:cs typeface="Calibri"/>
                <a:sym typeface="Calibri"/>
              </a:rPr>
              <a:t>KT 2.2B - Discoveries and impact of Andreas Vesalius</a:t>
            </a:r>
            <a:endParaRPr b="1" i="0" sz="1500" u="none" cap="none" strike="noStrike">
              <a:solidFill>
                <a:srgbClr val="000000"/>
              </a:solidFill>
              <a:latin typeface="Calibri"/>
              <a:ea typeface="Calibri"/>
              <a:cs typeface="Calibri"/>
              <a:sym typeface="Calibri"/>
            </a:endParaRPr>
          </a:p>
        </p:txBody>
      </p:sp>
      <p:sp>
        <p:nvSpPr>
          <p:cNvPr id="381" name="Google Shape;381;p29"/>
          <p:cNvSpPr txBox="1"/>
          <p:nvPr/>
        </p:nvSpPr>
        <p:spPr>
          <a:xfrm>
            <a:off x="511575" y="829800"/>
            <a:ext cx="5985000" cy="45162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just">
              <a:lnSpc>
                <a:spcPct val="115000"/>
              </a:lnSpc>
              <a:spcBef>
                <a:spcPts val="0"/>
              </a:spcBef>
              <a:spcAft>
                <a:spcPts val="0"/>
              </a:spcAft>
              <a:buClr>
                <a:srgbClr val="000000"/>
              </a:buClr>
              <a:buSzPts val="1200"/>
              <a:buFont typeface="Arial"/>
              <a:buNone/>
            </a:pPr>
            <a:r>
              <a:rPr b="1" i="0" lang="en" sz="1200" u="none" cap="none" strike="noStrike">
                <a:solidFill>
                  <a:schemeClr val="dk1"/>
                </a:solidFill>
                <a:latin typeface="Calibri"/>
                <a:ea typeface="Calibri"/>
                <a:cs typeface="Calibri"/>
                <a:sym typeface="Calibri"/>
              </a:rPr>
              <a:t>Andreas Vesalius</a:t>
            </a:r>
            <a:endParaRPr b="1" i="0" sz="1200" u="none" cap="none" strike="noStrike">
              <a:solidFill>
                <a:schemeClr val="dk1"/>
              </a:solidFill>
              <a:latin typeface="Calibri"/>
              <a:ea typeface="Calibri"/>
              <a:cs typeface="Calibri"/>
              <a:sym typeface="Calibri"/>
            </a:endParaRPr>
          </a:p>
          <a:p>
            <a:pPr indent="0" lvl="0" marL="0" marR="0" rtl="0" algn="just">
              <a:lnSpc>
                <a:spcPct val="115000"/>
              </a:lnSpc>
              <a:spcBef>
                <a:spcPts val="1600"/>
              </a:spcBef>
              <a:spcAft>
                <a:spcPts val="0"/>
              </a:spcAft>
              <a:buClr>
                <a:srgbClr val="000000"/>
              </a:buClr>
              <a:buSzPts val="1200"/>
              <a:buFont typeface="Arial"/>
              <a:buNone/>
            </a:pPr>
            <a:r>
              <a:rPr b="0" i="0" lang="en" sz="1200" u="none" cap="none" strike="noStrike">
                <a:solidFill>
                  <a:schemeClr val="dk1"/>
                </a:solidFill>
                <a:latin typeface="Calibri"/>
                <a:ea typeface="Calibri"/>
                <a:cs typeface="Calibri"/>
                <a:sym typeface="Calibri"/>
              </a:rPr>
              <a:t>The most famous anatomist of this period was Andreas Vesalius. He studied medicine in Paris in 1533. Paris was a centre for the new humanist ideas about medicine. From there he went to Padua, which had a very famous university, where he became a lecturer in surgery. Vesalius had a deep interest in the human body and was keen to share his discoveries with the rest of the world. </a:t>
            </a:r>
            <a:endParaRPr b="0" i="0" sz="1200" u="none" cap="none" strike="noStrike">
              <a:solidFill>
                <a:schemeClr val="dk1"/>
              </a:solidFill>
              <a:latin typeface="Calibri"/>
              <a:ea typeface="Calibri"/>
              <a:cs typeface="Calibri"/>
              <a:sym typeface="Calibri"/>
            </a:endParaRPr>
          </a:p>
          <a:p>
            <a:pPr indent="0" lvl="0" marL="0" marR="0" rtl="0" algn="just">
              <a:lnSpc>
                <a:spcPct val="115000"/>
              </a:lnSpc>
              <a:spcBef>
                <a:spcPts val="1600"/>
              </a:spcBef>
              <a:spcAft>
                <a:spcPts val="0"/>
              </a:spcAft>
              <a:buClr>
                <a:srgbClr val="000000"/>
              </a:buClr>
              <a:buSzPts val="1200"/>
              <a:buFont typeface="Arial"/>
              <a:buNone/>
            </a:pPr>
            <a:r>
              <a:rPr b="0" i="0" lang="en" sz="1200" u="none" cap="none" strike="noStrike">
                <a:solidFill>
                  <a:schemeClr val="dk1"/>
                </a:solidFill>
                <a:latin typeface="Calibri"/>
                <a:ea typeface="Calibri"/>
                <a:cs typeface="Calibri"/>
                <a:sym typeface="Calibri"/>
              </a:rPr>
              <a:t>His first publication in 1537, </a:t>
            </a:r>
            <a:r>
              <a:rPr b="0" i="1" lang="en" sz="1200" u="none" cap="none" strike="noStrike">
                <a:solidFill>
                  <a:schemeClr val="dk1"/>
                </a:solidFill>
                <a:latin typeface="Calibri"/>
                <a:ea typeface="Calibri"/>
                <a:cs typeface="Calibri"/>
                <a:sym typeface="Calibri"/>
              </a:rPr>
              <a:t>Six Anatomical Tables, </a:t>
            </a:r>
            <a:r>
              <a:rPr b="0" i="0" lang="en" sz="1200" u="none" cap="none" strike="noStrike">
                <a:solidFill>
                  <a:schemeClr val="dk1"/>
                </a:solidFill>
                <a:latin typeface="Calibri"/>
                <a:ea typeface="Calibri"/>
                <a:cs typeface="Calibri"/>
                <a:sym typeface="Calibri"/>
              </a:rPr>
              <a:t>showed the different parts of the human body, labelled in Latin, Greek, Hebrew and Arabic. Three of the six drawings showed a human skeleton, which Vesalius himself had assembled. He used the publication in his lectures: they were very popular with his students and colleagues</a:t>
            </a:r>
            <a:endParaRPr b="0" i="0" sz="1200" u="none" cap="none" strike="noStrike">
              <a:solidFill>
                <a:schemeClr val="dk1"/>
              </a:solidFill>
              <a:latin typeface="Calibri"/>
              <a:ea typeface="Calibri"/>
              <a:cs typeface="Calibri"/>
              <a:sym typeface="Calibri"/>
            </a:endParaRPr>
          </a:p>
          <a:p>
            <a:pPr indent="0" lvl="0" marL="0" marR="0" rtl="0" algn="just">
              <a:lnSpc>
                <a:spcPct val="115000"/>
              </a:lnSpc>
              <a:spcBef>
                <a:spcPts val="1600"/>
              </a:spcBef>
              <a:spcAft>
                <a:spcPts val="0"/>
              </a:spcAft>
              <a:buClr>
                <a:srgbClr val="000000"/>
              </a:buClr>
              <a:buSzPts val="1200"/>
              <a:buFont typeface="Arial"/>
              <a:buNone/>
            </a:pPr>
            <a:r>
              <a:rPr b="0" i="0" lang="en" sz="1200" u="none" cap="none" strike="noStrike">
                <a:solidFill>
                  <a:schemeClr val="dk1"/>
                </a:solidFill>
                <a:latin typeface="Calibri"/>
                <a:ea typeface="Calibri"/>
                <a:cs typeface="Calibri"/>
                <a:sym typeface="Calibri"/>
              </a:rPr>
              <a:t>Six years later, in 1543, Vesalius published the book for which he is most famous: </a:t>
            </a:r>
            <a:r>
              <a:rPr b="0" i="1" lang="en" sz="1200" u="none" cap="none" strike="noStrike">
                <a:solidFill>
                  <a:schemeClr val="dk1"/>
                </a:solidFill>
                <a:latin typeface="Calibri"/>
                <a:ea typeface="Calibri"/>
                <a:cs typeface="Calibri"/>
                <a:sym typeface="Calibri"/>
              </a:rPr>
              <a:t>De Humani Corporis Fabrica </a:t>
            </a:r>
            <a:r>
              <a:rPr b="0" i="0" lang="en" sz="1200" u="none" cap="none" strike="noStrike">
                <a:solidFill>
                  <a:schemeClr val="dk1"/>
                </a:solidFill>
                <a:latin typeface="Calibri"/>
                <a:ea typeface="Calibri"/>
                <a:cs typeface="Calibri"/>
                <a:sym typeface="Calibri"/>
              </a:rPr>
              <a:t>or </a:t>
            </a:r>
            <a:r>
              <a:rPr b="0" i="1" lang="en" sz="1200" u="none" cap="none" strike="noStrike">
                <a:solidFill>
                  <a:schemeClr val="dk1"/>
                </a:solidFill>
                <a:latin typeface="Calibri"/>
                <a:ea typeface="Calibri"/>
                <a:cs typeface="Calibri"/>
                <a:sym typeface="Calibri"/>
              </a:rPr>
              <a:t>On the Fabric of the Human Body</a:t>
            </a:r>
            <a:r>
              <a:rPr b="0" i="0" lang="en" sz="1200" u="none" cap="none" strike="noStrike">
                <a:solidFill>
                  <a:schemeClr val="dk1"/>
                </a:solidFill>
                <a:latin typeface="Calibri"/>
                <a:ea typeface="Calibri"/>
                <a:cs typeface="Calibri"/>
                <a:sym typeface="Calibri"/>
              </a:rPr>
              <a:t>. He had been able to carry out a large number of dissections, thanks to a local magistrate who allowed him to use the bodies of executed criminals. </a:t>
            </a:r>
            <a:r>
              <a:rPr b="0" i="1" lang="en" sz="1200" u="none" cap="none" strike="noStrike">
                <a:solidFill>
                  <a:schemeClr val="dk1"/>
                </a:solidFill>
                <a:latin typeface="Calibri"/>
                <a:ea typeface="Calibri"/>
                <a:cs typeface="Calibri"/>
                <a:sym typeface="Calibri"/>
              </a:rPr>
              <a:t> </a:t>
            </a:r>
            <a:endParaRPr b="0" i="0" sz="1200" u="none" cap="none" strike="noStrike">
              <a:solidFill>
                <a:schemeClr val="dk1"/>
              </a:solidFill>
              <a:latin typeface="Calibri"/>
              <a:ea typeface="Calibri"/>
              <a:cs typeface="Calibri"/>
              <a:sym typeface="Calibri"/>
            </a:endParaRPr>
          </a:p>
          <a:p>
            <a:pPr indent="0" lvl="0" marL="0" marR="0" rtl="0" algn="just">
              <a:lnSpc>
                <a:spcPct val="115000"/>
              </a:lnSpc>
              <a:spcBef>
                <a:spcPts val="1600"/>
              </a:spcBef>
              <a:spcAft>
                <a:spcPts val="0"/>
              </a:spcAft>
              <a:buClr>
                <a:srgbClr val="000000"/>
              </a:buClr>
              <a:buSzPts val="1200"/>
              <a:buFont typeface="Arial"/>
              <a:buNone/>
            </a:pPr>
            <a:r>
              <a:rPr b="0" i="0" lang="en" sz="1200" u="none" cap="none" strike="noStrike">
                <a:solidFill>
                  <a:schemeClr val="dk1"/>
                </a:solidFill>
                <a:latin typeface="Calibri"/>
                <a:ea typeface="Calibri"/>
                <a:cs typeface="Calibri"/>
                <a:sym typeface="Calibri"/>
              </a:rPr>
              <a:t>Vesalius noted that Galen had made some errors in his original theory on the human body. He put this down to the fact that Galen dissected animals instead of people. In all, Vesalius found around 300 mistakes in Galen’s original work on anatomy. These included:</a:t>
            </a:r>
            <a:endParaRPr b="0" i="0" sz="1200" u="none" cap="none" strike="noStrike">
              <a:solidFill>
                <a:schemeClr val="dk1"/>
              </a:solidFill>
              <a:latin typeface="Calibri"/>
              <a:ea typeface="Calibri"/>
              <a:cs typeface="Calibri"/>
              <a:sym typeface="Calibri"/>
            </a:endParaRPr>
          </a:p>
          <a:p>
            <a:pPr indent="0" lvl="0" marL="0" marR="0" rtl="0" algn="just">
              <a:lnSpc>
                <a:spcPct val="115000"/>
              </a:lnSpc>
              <a:spcBef>
                <a:spcPts val="160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just">
              <a:lnSpc>
                <a:spcPct val="115000"/>
              </a:lnSpc>
              <a:spcBef>
                <a:spcPts val="1600"/>
              </a:spcBef>
              <a:spcAft>
                <a:spcPts val="0"/>
              </a:spcAft>
              <a:buClr>
                <a:srgbClr val="000000"/>
              </a:buClr>
              <a:buSzPts val="1200"/>
              <a:buFont typeface="Arial"/>
              <a:buNone/>
            </a:pPr>
            <a:r>
              <a:t/>
            </a:r>
            <a:endParaRPr b="1" i="0" sz="1200" u="none" cap="none" strike="noStrike">
              <a:solidFill>
                <a:schemeClr val="dk1"/>
              </a:solidFill>
              <a:latin typeface="Calibri"/>
              <a:ea typeface="Calibri"/>
              <a:cs typeface="Calibri"/>
              <a:sym typeface="Calibri"/>
            </a:endParaRPr>
          </a:p>
          <a:p>
            <a:pPr indent="0" lvl="0" marL="0" marR="0" rtl="0" algn="just">
              <a:lnSpc>
                <a:spcPct val="115000"/>
              </a:lnSpc>
              <a:spcBef>
                <a:spcPts val="1600"/>
              </a:spcBef>
              <a:spcAft>
                <a:spcPts val="0"/>
              </a:spcAft>
              <a:buClr>
                <a:srgbClr val="000000"/>
              </a:buClr>
              <a:buSzPts val="1200"/>
              <a:buFont typeface="Arial"/>
              <a:buNone/>
            </a:pPr>
            <a:r>
              <a:t/>
            </a:r>
            <a:endParaRPr b="1" i="0" sz="1200" u="none" cap="none" strike="noStrike">
              <a:solidFill>
                <a:schemeClr val="dk1"/>
              </a:solidFill>
              <a:latin typeface="Calibri"/>
              <a:ea typeface="Calibri"/>
              <a:cs typeface="Calibri"/>
              <a:sym typeface="Calibri"/>
            </a:endParaRPr>
          </a:p>
          <a:p>
            <a:pPr indent="0" lvl="0" marL="0" marR="0" rtl="0" algn="just">
              <a:lnSpc>
                <a:spcPct val="115000"/>
              </a:lnSpc>
              <a:spcBef>
                <a:spcPts val="160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just">
              <a:lnSpc>
                <a:spcPct val="115000"/>
              </a:lnSpc>
              <a:spcBef>
                <a:spcPts val="1600"/>
              </a:spcBef>
              <a:spcAft>
                <a:spcPts val="160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p:txBody>
      </p:sp>
      <p:pic>
        <p:nvPicPr>
          <p:cNvPr id="382" name="Google Shape;382;p29"/>
          <p:cNvPicPr preferRelativeResize="0"/>
          <p:nvPr/>
        </p:nvPicPr>
        <p:blipFill rotWithShape="1">
          <a:blip r:embed="rId3">
            <a:alphaModFix/>
          </a:blip>
          <a:srcRect b="0" l="0" r="0" t="0"/>
          <a:stretch/>
        </p:blipFill>
        <p:spPr>
          <a:xfrm>
            <a:off x="555275" y="5448603"/>
            <a:ext cx="831500" cy="831500"/>
          </a:xfrm>
          <a:prstGeom prst="rect">
            <a:avLst/>
          </a:prstGeom>
          <a:noFill/>
          <a:ln>
            <a:noFill/>
          </a:ln>
        </p:spPr>
      </p:pic>
      <p:pic>
        <p:nvPicPr>
          <p:cNvPr id="383" name="Google Shape;383;p29"/>
          <p:cNvPicPr preferRelativeResize="0"/>
          <p:nvPr/>
        </p:nvPicPr>
        <p:blipFill rotWithShape="1">
          <a:blip r:embed="rId4">
            <a:alphaModFix/>
          </a:blip>
          <a:srcRect b="0" l="0" r="0" t="0"/>
          <a:stretch/>
        </p:blipFill>
        <p:spPr>
          <a:xfrm>
            <a:off x="2040575" y="5448603"/>
            <a:ext cx="831500" cy="831500"/>
          </a:xfrm>
          <a:prstGeom prst="rect">
            <a:avLst/>
          </a:prstGeom>
          <a:noFill/>
          <a:ln>
            <a:noFill/>
          </a:ln>
        </p:spPr>
      </p:pic>
      <p:pic>
        <p:nvPicPr>
          <p:cNvPr id="384" name="Google Shape;384;p29"/>
          <p:cNvPicPr preferRelativeResize="0"/>
          <p:nvPr/>
        </p:nvPicPr>
        <p:blipFill rotWithShape="1">
          <a:blip r:embed="rId5">
            <a:alphaModFix/>
          </a:blip>
          <a:srcRect b="0" l="0" r="0" t="0"/>
          <a:stretch/>
        </p:blipFill>
        <p:spPr>
          <a:xfrm>
            <a:off x="3525875" y="5448603"/>
            <a:ext cx="831500" cy="831500"/>
          </a:xfrm>
          <a:prstGeom prst="rect">
            <a:avLst/>
          </a:prstGeom>
          <a:noFill/>
          <a:ln>
            <a:noFill/>
          </a:ln>
        </p:spPr>
      </p:pic>
      <p:pic>
        <p:nvPicPr>
          <p:cNvPr id="385" name="Google Shape;385;p29"/>
          <p:cNvPicPr preferRelativeResize="0"/>
          <p:nvPr/>
        </p:nvPicPr>
        <p:blipFill rotWithShape="1">
          <a:blip r:embed="rId6">
            <a:alphaModFix/>
          </a:blip>
          <a:srcRect b="0" l="0" r="0" t="0"/>
          <a:stretch/>
        </p:blipFill>
        <p:spPr>
          <a:xfrm>
            <a:off x="5011175" y="5448603"/>
            <a:ext cx="831500" cy="831500"/>
          </a:xfrm>
          <a:prstGeom prst="rect">
            <a:avLst/>
          </a:prstGeom>
          <a:noFill/>
          <a:ln>
            <a:noFill/>
          </a:ln>
        </p:spPr>
      </p:pic>
      <p:pic>
        <p:nvPicPr>
          <p:cNvPr id="386" name="Google Shape;386;p29"/>
          <p:cNvPicPr preferRelativeResize="0"/>
          <p:nvPr/>
        </p:nvPicPr>
        <p:blipFill rotWithShape="1">
          <a:blip r:embed="rId7">
            <a:alphaModFix/>
          </a:blip>
          <a:srcRect b="0" l="0" r="0" t="0"/>
          <a:stretch/>
        </p:blipFill>
        <p:spPr>
          <a:xfrm>
            <a:off x="6496475" y="5448603"/>
            <a:ext cx="831500" cy="831500"/>
          </a:xfrm>
          <a:prstGeom prst="rect">
            <a:avLst/>
          </a:prstGeom>
          <a:noFill/>
          <a:ln>
            <a:noFill/>
          </a:ln>
        </p:spPr>
      </p:pic>
      <p:sp>
        <p:nvSpPr>
          <p:cNvPr id="387" name="Google Shape;387;p29"/>
          <p:cNvSpPr txBox="1"/>
          <p:nvPr/>
        </p:nvSpPr>
        <p:spPr>
          <a:xfrm>
            <a:off x="546175" y="6418403"/>
            <a:ext cx="831600" cy="1312500"/>
          </a:xfrm>
          <a:prstGeom prst="rect">
            <a:avLst/>
          </a:prstGeom>
          <a:noFill/>
          <a:ln cap="flat" cmpd="sng" w="28575">
            <a:solidFill>
              <a:srgbClr val="000000"/>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Calibri"/>
                <a:ea typeface="Calibri"/>
                <a:cs typeface="Calibri"/>
                <a:sym typeface="Calibri"/>
              </a:rPr>
              <a:t>The human lower jaw was in one part, not two. </a:t>
            </a:r>
            <a:endParaRPr b="0" i="0" sz="1200" u="none" cap="none" strike="noStrike">
              <a:solidFill>
                <a:srgbClr val="000000"/>
              </a:solidFill>
              <a:latin typeface="Calibri"/>
              <a:ea typeface="Calibri"/>
              <a:cs typeface="Calibri"/>
              <a:sym typeface="Calibri"/>
            </a:endParaRPr>
          </a:p>
        </p:txBody>
      </p:sp>
      <p:sp>
        <p:nvSpPr>
          <p:cNvPr id="388" name="Google Shape;388;p29"/>
          <p:cNvSpPr txBox="1"/>
          <p:nvPr/>
        </p:nvSpPr>
        <p:spPr>
          <a:xfrm>
            <a:off x="1935375" y="6396203"/>
            <a:ext cx="1041900" cy="1356900"/>
          </a:xfrm>
          <a:prstGeom prst="rect">
            <a:avLst/>
          </a:prstGeom>
          <a:noFill/>
          <a:ln cap="flat" cmpd="sng" w="28575">
            <a:solidFill>
              <a:srgbClr val="000000"/>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Calibri"/>
                <a:ea typeface="Calibri"/>
                <a:cs typeface="Calibri"/>
                <a:sym typeface="Calibri"/>
              </a:rPr>
              <a:t>The main vein (vena) leading out of the heart did not lead to the liver.</a:t>
            </a:r>
            <a:endParaRPr b="0" i="0" sz="1200" u="none" cap="none" strike="noStrike">
              <a:solidFill>
                <a:srgbClr val="000000"/>
              </a:solidFill>
              <a:latin typeface="Calibri"/>
              <a:ea typeface="Calibri"/>
              <a:cs typeface="Calibri"/>
              <a:sym typeface="Calibri"/>
            </a:endParaRPr>
          </a:p>
        </p:txBody>
      </p:sp>
      <p:sp>
        <p:nvSpPr>
          <p:cNvPr id="389" name="Google Shape;389;p29"/>
          <p:cNvSpPr txBox="1"/>
          <p:nvPr/>
        </p:nvSpPr>
        <p:spPr>
          <a:xfrm>
            <a:off x="3569425" y="6396078"/>
            <a:ext cx="831600" cy="1356900"/>
          </a:xfrm>
          <a:prstGeom prst="rect">
            <a:avLst/>
          </a:prstGeom>
          <a:noFill/>
          <a:ln cap="flat" cmpd="sng" w="28575">
            <a:solidFill>
              <a:srgbClr val="000000"/>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Calibri"/>
                <a:ea typeface="Calibri"/>
                <a:cs typeface="Calibri"/>
                <a:sym typeface="Calibri"/>
              </a:rPr>
              <a:t>Men did not have one fewer ribs than women.</a:t>
            </a:r>
            <a:endParaRPr b="0" i="0" sz="1200" u="none" cap="none" strike="noStrike">
              <a:solidFill>
                <a:srgbClr val="000000"/>
              </a:solidFill>
              <a:latin typeface="Calibri"/>
              <a:ea typeface="Calibri"/>
              <a:cs typeface="Calibri"/>
              <a:sym typeface="Calibri"/>
            </a:endParaRPr>
          </a:p>
        </p:txBody>
      </p:sp>
      <p:pic>
        <p:nvPicPr>
          <p:cNvPr descr="vesalius04" id="390" name="Google Shape;390;p29"/>
          <p:cNvPicPr preferRelativeResize="0"/>
          <p:nvPr/>
        </p:nvPicPr>
        <p:blipFill rotWithShape="1">
          <a:blip r:embed="rId8">
            <a:alphaModFix/>
          </a:blip>
          <a:srcRect b="7756" l="0" r="0" t="0"/>
          <a:stretch/>
        </p:blipFill>
        <p:spPr>
          <a:xfrm>
            <a:off x="6500325" y="1609587"/>
            <a:ext cx="1041900" cy="1060800"/>
          </a:xfrm>
          <a:prstGeom prst="roundRect">
            <a:avLst>
              <a:gd fmla="val 16667" name="adj"/>
            </a:avLst>
          </a:prstGeom>
          <a:noFill/>
          <a:ln cap="flat" cmpd="sng" w="28575">
            <a:solidFill>
              <a:srgbClr val="000000"/>
            </a:solidFill>
            <a:prstDash val="solid"/>
            <a:round/>
            <a:headEnd len="sm" w="sm" type="none"/>
            <a:tailEnd len="sm" w="sm" type="none"/>
          </a:ln>
        </p:spPr>
      </p:pic>
      <p:sp>
        <p:nvSpPr>
          <p:cNvPr id="391" name="Google Shape;391;p29"/>
          <p:cNvSpPr txBox="1"/>
          <p:nvPr/>
        </p:nvSpPr>
        <p:spPr>
          <a:xfrm>
            <a:off x="4993175" y="6396203"/>
            <a:ext cx="831600" cy="1356900"/>
          </a:xfrm>
          <a:prstGeom prst="rect">
            <a:avLst/>
          </a:prstGeom>
          <a:noFill/>
          <a:ln cap="flat" cmpd="sng" w="28575">
            <a:solidFill>
              <a:srgbClr val="000000"/>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Calibri"/>
                <a:ea typeface="Calibri"/>
                <a:cs typeface="Calibri"/>
                <a:sym typeface="Calibri"/>
              </a:rPr>
              <a:t>The human liver did not have five separate lobes.</a:t>
            </a:r>
            <a:endParaRPr b="1" i="0" sz="1200" u="none" cap="none" strike="noStrike">
              <a:solidFill>
                <a:srgbClr val="000000"/>
              </a:solidFill>
              <a:latin typeface="Calibri"/>
              <a:ea typeface="Calibri"/>
              <a:cs typeface="Calibri"/>
              <a:sym typeface="Calibri"/>
            </a:endParaRPr>
          </a:p>
        </p:txBody>
      </p:sp>
      <p:sp>
        <p:nvSpPr>
          <p:cNvPr id="392" name="Google Shape;392;p29"/>
          <p:cNvSpPr txBox="1"/>
          <p:nvPr/>
        </p:nvSpPr>
        <p:spPr>
          <a:xfrm>
            <a:off x="6416925" y="6396203"/>
            <a:ext cx="911100" cy="1356900"/>
          </a:xfrm>
          <a:prstGeom prst="rect">
            <a:avLst/>
          </a:prstGeom>
          <a:noFill/>
          <a:ln cap="flat" cmpd="sng" w="28575">
            <a:solidFill>
              <a:srgbClr val="000000"/>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Calibri"/>
                <a:ea typeface="Calibri"/>
                <a:cs typeface="Calibri"/>
                <a:sym typeface="Calibri"/>
              </a:rPr>
              <a:t>The human breastbone was in three parts, not seven. </a:t>
            </a:r>
            <a:endParaRPr b="0" i="0" sz="1200" u="none" cap="none" strike="noStrike">
              <a:solidFill>
                <a:srgbClr val="000000"/>
              </a:solidFill>
              <a:latin typeface="Calibri"/>
              <a:ea typeface="Calibri"/>
              <a:cs typeface="Calibri"/>
              <a:sym typeface="Calibri"/>
            </a:endParaRPr>
          </a:p>
        </p:txBody>
      </p:sp>
      <p:sp>
        <p:nvSpPr>
          <p:cNvPr id="393" name="Google Shape;393;p29"/>
          <p:cNvSpPr txBox="1"/>
          <p:nvPr/>
        </p:nvSpPr>
        <p:spPr>
          <a:xfrm>
            <a:off x="511575" y="8252600"/>
            <a:ext cx="4481700" cy="1824000"/>
          </a:xfrm>
          <a:prstGeom prst="rect">
            <a:avLst/>
          </a:pr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just">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Calibri"/>
                <a:ea typeface="Calibri"/>
                <a:cs typeface="Calibri"/>
                <a:sym typeface="Calibri"/>
              </a:rPr>
              <a:t>As well as correcting these mistakes, Vesalius encouraged other doctors to base their work on dissection rather than believing old books. Ge wrote that it was vital that anatomy professors carry out dissections themselves, and claimed that this was really important if further advances in medical knowledge were to be made. Because of this, Vesalius laid the foundation for others to investigate the anatomy of the human body in more detail. </a:t>
            </a:r>
            <a:endParaRPr b="0" i="0" sz="1200" u="none" cap="none" strike="noStrike">
              <a:solidFill>
                <a:srgbClr val="000000"/>
              </a:solidFill>
              <a:latin typeface="Calibri"/>
              <a:ea typeface="Calibri"/>
              <a:cs typeface="Calibri"/>
              <a:sym typeface="Calibri"/>
            </a:endParaRPr>
          </a:p>
        </p:txBody>
      </p:sp>
      <p:pic>
        <p:nvPicPr>
          <p:cNvPr descr="Image result for andreas vesalius" id="394" name="Google Shape;394;p29"/>
          <p:cNvPicPr preferRelativeResize="0"/>
          <p:nvPr/>
        </p:nvPicPr>
        <p:blipFill rotWithShape="1">
          <a:blip r:embed="rId9">
            <a:alphaModFix/>
          </a:blip>
          <a:srcRect b="0" l="0" r="0" t="0"/>
          <a:stretch/>
        </p:blipFill>
        <p:spPr>
          <a:xfrm>
            <a:off x="5524838" y="8038700"/>
            <a:ext cx="1339200" cy="2418600"/>
          </a:xfrm>
          <a:prstGeom prst="roundRect">
            <a:avLst>
              <a:gd fmla="val 16667" name="adj"/>
            </a:avLst>
          </a:prstGeom>
          <a:noFill/>
          <a:ln cap="flat" cmpd="sng" w="28575">
            <a:solidFill>
              <a:srgbClr val="000000"/>
            </a:solidFill>
            <a:prstDash val="solid"/>
            <a:round/>
            <a:headEnd len="sm" w="sm" type="none"/>
            <a:tailEnd len="sm" w="sm" type="none"/>
          </a:ln>
        </p:spPr>
      </p:pic>
      <p:pic>
        <p:nvPicPr>
          <p:cNvPr descr="Image result for vesalius" id="395" name="Google Shape;395;p29"/>
          <p:cNvPicPr preferRelativeResize="0"/>
          <p:nvPr/>
        </p:nvPicPr>
        <p:blipFill rotWithShape="1">
          <a:blip r:embed="rId10">
            <a:alphaModFix/>
          </a:blip>
          <a:srcRect b="0" l="0" r="0" t="0"/>
          <a:stretch/>
        </p:blipFill>
        <p:spPr>
          <a:xfrm>
            <a:off x="6565725" y="3043154"/>
            <a:ext cx="911100" cy="123909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3"/>
          <p:cNvSpPr/>
          <p:nvPr/>
        </p:nvSpPr>
        <p:spPr>
          <a:xfrm>
            <a:off x="6872150" y="117400"/>
            <a:ext cx="556200" cy="445200"/>
          </a:xfrm>
          <a:prstGeom prst="rect">
            <a:avLst/>
          </a:prstGeom>
          <a:solidFill>
            <a:srgbClr val="FFFFFF"/>
          </a:solidFill>
          <a:ln cap="flat" cmpd="sng" w="95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Calibri"/>
                <a:ea typeface="Calibri"/>
                <a:cs typeface="Calibri"/>
                <a:sym typeface="Calibri"/>
              </a:rPr>
              <a:t>p.3</a:t>
            </a:r>
            <a:endParaRPr b="1" i="0" sz="1400" u="none" cap="none" strike="noStrike">
              <a:solidFill>
                <a:srgbClr val="000000"/>
              </a:solidFill>
              <a:latin typeface="Calibri"/>
              <a:ea typeface="Calibri"/>
              <a:cs typeface="Calibri"/>
              <a:sym typeface="Calibri"/>
            </a:endParaRPr>
          </a:p>
        </p:txBody>
      </p:sp>
      <p:sp>
        <p:nvSpPr>
          <p:cNvPr id="116" name="Google Shape;116;p3"/>
          <p:cNvSpPr txBox="1"/>
          <p:nvPr/>
        </p:nvSpPr>
        <p:spPr>
          <a:xfrm>
            <a:off x="188400" y="210100"/>
            <a:ext cx="6580500" cy="445200"/>
          </a:xfrm>
          <a:prstGeom prst="rect">
            <a:avLst/>
          </a:prstGeom>
          <a:solidFill>
            <a:srgbClr val="FFFF00"/>
          </a:solid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en" sz="2000" u="none" cap="none" strike="noStrike">
                <a:solidFill>
                  <a:srgbClr val="000000"/>
                </a:solidFill>
                <a:latin typeface="Calibri"/>
                <a:ea typeface="Calibri"/>
                <a:cs typeface="Calibri"/>
                <a:sym typeface="Calibri"/>
              </a:rPr>
              <a:t>Key Topic 1 Quiz - Middle Ages Medicine</a:t>
            </a:r>
            <a:endParaRPr b="0" i="0" sz="2000" u="none" cap="none" strike="noStrike">
              <a:solidFill>
                <a:srgbClr val="000000"/>
              </a:solidFill>
              <a:latin typeface="Calibri"/>
              <a:ea typeface="Calibri"/>
              <a:cs typeface="Calibri"/>
              <a:sym typeface="Calibri"/>
            </a:endParaRPr>
          </a:p>
        </p:txBody>
      </p:sp>
      <p:sp>
        <p:nvSpPr>
          <p:cNvPr id="117" name="Google Shape;117;p3"/>
          <p:cNvSpPr txBox="1"/>
          <p:nvPr/>
        </p:nvSpPr>
        <p:spPr>
          <a:xfrm>
            <a:off x="188399" y="777850"/>
            <a:ext cx="7260125" cy="9913963"/>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20000"/>
              </a:lnSpc>
              <a:spcBef>
                <a:spcPts val="0"/>
              </a:spcBef>
              <a:spcAft>
                <a:spcPts val="0"/>
              </a:spcAft>
              <a:buClr>
                <a:srgbClr val="000000"/>
              </a:buClr>
              <a:buSzPts val="1100"/>
              <a:buFont typeface="Arial"/>
              <a:buNone/>
            </a:pPr>
            <a:r>
              <a:rPr b="0" i="0" lang="en" sz="1100" u="none" cap="none" strike="noStrike">
                <a:solidFill>
                  <a:srgbClr val="000000"/>
                </a:solidFill>
                <a:latin typeface="Cambria"/>
                <a:ea typeface="Cambria"/>
                <a:cs typeface="Cambria"/>
                <a:sym typeface="Cambria"/>
              </a:rPr>
              <a:t>1) What did people pay to the Church to ensure that they were ‘good Christians’ and thought it would prevent disease?</a:t>
            </a:r>
            <a:endParaRPr b="0" i="0" sz="1100" u="none" cap="none" strike="noStrike">
              <a:solidFill>
                <a:srgbClr val="000000"/>
              </a:solidFill>
              <a:latin typeface="Cambria"/>
              <a:ea typeface="Cambria"/>
              <a:cs typeface="Cambria"/>
              <a:sym typeface="Cambria"/>
            </a:endParaRPr>
          </a:p>
          <a:p>
            <a:pPr indent="0" lvl="0" marL="0" marR="0" rtl="0" algn="l">
              <a:lnSpc>
                <a:spcPct val="120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20000"/>
              </a:lnSpc>
              <a:spcBef>
                <a:spcPts val="0"/>
              </a:spcBef>
              <a:spcAft>
                <a:spcPts val="0"/>
              </a:spcAft>
              <a:buClr>
                <a:srgbClr val="000000"/>
              </a:buClr>
              <a:buSzPts val="1100"/>
              <a:buFont typeface="Arial"/>
              <a:buNone/>
            </a:pPr>
            <a:r>
              <a:rPr b="0" i="0" lang="en" sz="1100" u="none" cap="none" strike="noStrike">
                <a:solidFill>
                  <a:srgbClr val="000000"/>
                </a:solidFill>
                <a:latin typeface="Cambria"/>
                <a:ea typeface="Cambria"/>
                <a:cs typeface="Cambria"/>
                <a:sym typeface="Cambria"/>
              </a:rPr>
              <a:t>____________________________________________________________________________________________</a:t>
            </a:r>
            <a:endParaRPr b="0" i="0" sz="1100" u="none" cap="none" strike="noStrike">
              <a:solidFill>
                <a:srgbClr val="000000"/>
              </a:solidFill>
              <a:latin typeface="Cambria"/>
              <a:ea typeface="Cambria"/>
              <a:cs typeface="Cambria"/>
              <a:sym typeface="Cambria"/>
            </a:endParaRPr>
          </a:p>
          <a:p>
            <a:pPr indent="0" lvl="0" marL="0" marR="0" rtl="0" algn="l">
              <a:lnSpc>
                <a:spcPct val="120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20000"/>
              </a:lnSpc>
              <a:spcBef>
                <a:spcPts val="0"/>
              </a:spcBef>
              <a:spcAft>
                <a:spcPts val="0"/>
              </a:spcAft>
              <a:buClr>
                <a:srgbClr val="000000"/>
              </a:buClr>
              <a:buSzPts val="1100"/>
              <a:buFont typeface="Arial"/>
              <a:buNone/>
            </a:pPr>
            <a:r>
              <a:rPr b="0" i="0" lang="en" sz="1100" u="none" cap="none" strike="noStrike">
                <a:solidFill>
                  <a:srgbClr val="000000"/>
                </a:solidFill>
                <a:latin typeface="Cambria"/>
                <a:ea typeface="Cambria"/>
                <a:cs typeface="Cambria"/>
                <a:sym typeface="Cambria"/>
              </a:rPr>
              <a:t>2) What does it mean that Middle Ages people had a conservative attitude ? </a:t>
            </a:r>
            <a:endParaRPr b="0" i="0" sz="1100" u="none" cap="none" strike="noStrike">
              <a:solidFill>
                <a:srgbClr val="000000"/>
              </a:solidFill>
              <a:latin typeface="Cambria"/>
              <a:ea typeface="Cambria"/>
              <a:cs typeface="Cambria"/>
              <a:sym typeface="Cambria"/>
            </a:endParaRPr>
          </a:p>
          <a:p>
            <a:pPr indent="0" lvl="0" marL="0" marR="0" rtl="0" algn="l">
              <a:lnSpc>
                <a:spcPct val="120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20000"/>
              </a:lnSpc>
              <a:spcBef>
                <a:spcPts val="0"/>
              </a:spcBef>
              <a:spcAft>
                <a:spcPts val="0"/>
              </a:spcAft>
              <a:buClr>
                <a:srgbClr val="000000"/>
              </a:buClr>
              <a:buSzPts val="1100"/>
              <a:buFont typeface="Arial"/>
              <a:buNone/>
            </a:pPr>
            <a:r>
              <a:rPr b="0" i="0" lang="en" sz="1100" u="none" cap="none" strike="noStrike">
                <a:solidFill>
                  <a:srgbClr val="000000"/>
                </a:solidFill>
                <a:latin typeface="Cambria"/>
                <a:ea typeface="Cambria"/>
                <a:cs typeface="Cambria"/>
                <a:sym typeface="Cambria"/>
              </a:rPr>
              <a:t>____________________________________________________________________________________________</a:t>
            </a:r>
            <a:endParaRPr b="0" i="0" sz="1100" u="none" cap="none" strike="noStrike">
              <a:solidFill>
                <a:srgbClr val="000000"/>
              </a:solidFill>
              <a:latin typeface="Cambria"/>
              <a:ea typeface="Cambria"/>
              <a:cs typeface="Cambria"/>
              <a:sym typeface="Cambria"/>
            </a:endParaRPr>
          </a:p>
          <a:p>
            <a:pPr indent="0" lvl="0" marL="0" marR="0" rtl="0" algn="l">
              <a:lnSpc>
                <a:spcPct val="120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20000"/>
              </a:lnSpc>
              <a:spcBef>
                <a:spcPts val="0"/>
              </a:spcBef>
              <a:spcAft>
                <a:spcPts val="0"/>
              </a:spcAft>
              <a:buClr>
                <a:srgbClr val="000000"/>
              </a:buClr>
              <a:buSzPts val="1100"/>
              <a:buFont typeface="Arial"/>
              <a:buNone/>
            </a:pPr>
            <a:r>
              <a:rPr b="0" i="0" lang="en" sz="1100" u="none" cap="none" strike="noStrike">
                <a:solidFill>
                  <a:srgbClr val="000000"/>
                </a:solidFill>
                <a:latin typeface="Cambria"/>
                <a:ea typeface="Cambria"/>
                <a:cs typeface="Cambria"/>
                <a:sym typeface="Cambria"/>
              </a:rPr>
              <a:t>3) What did the Church teach about sin and disease?</a:t>
            </a:r>
            <a:endParaRPr b="0" i="0" sz="1100" u="none" cap="none" strike="noStrike">
              <a:solidFill>
                <a:srgbClr val="000000"/>
              </a:solidFill>
              <a:latin typeface="Cambria"/>
              <a:ea typeface="Cambria"/>
              <a:cs typeface="Cambria"/>
              <a:sym typeface="Cambria"/>
            </a:endParaRPr>
          </a:p>
          <a:p>
            <a:pPr indent="0" lvl="0" marL="0" marR="0" rtl="0" algn="l">
              <a:lnSpc>
                <a:spcPct val="120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20000"/>
              </a:lnSpc>
              <a:spcBef>
                <a:spcPts val="0"/>
              </a:spcBef>
              <a:spcAft>
                <a:spcPts val="0"/>
              </a:spcAft>
              <a:buClr>
                <a:srgbClr val="000000"/>
              </a:buClr>
              <a:buSzPts val="1100"/>
              <a:buFont typeface="Arial"/>
              <a:buNone/>
            </a:pPr>
            <a:r>
              <a:rPr b="0" i="0" lang="en" sz="1100" u="none" cap="none" strike="noStrike">
                <a:solidFill>
                  <a:srgbClr val="000000"/>
                </a:solidFill>
                <a:latin typeface="Cambria"/>
                <a:ea typeface="Cambria"/>
                <a:cs typeface="Cambria"/>
                <a:sym typeface="Cambria"/>
              </a:rPr>
              <a:t>____________________________________________________________________________________________</a:t>
            </a:r>
            <a:endParaRPr b="0" i="0" sz="1100" u="none" cap="none" strike="noStrike">
              <a:solidFill>
                <a:srgbClr val="000000"/>
              </a:solidFill>
              <a:latin typeface="Cambria"/>
              <a:ea typeface="Cambria"/>
              <a:cs typeface="Cambria"/>
              <a:sym typeface="Cambria"/>
            </a:endParaRPr>
          </a:p>
          <a:p>
            <a:pPr indent="0" lvl="0" marL="0" marR="0" rtl="0" algn="l">
              <a:lnSpc>
                <a:spcPct val="120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20000"/>
              </a:lnSpc>
              <a:spcBef>
                <a:spcPts val="0"/>
              </a:spcBef>
              <a:spcAft>
                <a:spcPts val="0"/>
              </a:spcAft>
              <a:buClr>
                <a:srgbClr val="000000"/>
              </a:buClr>
              <a:buSzPts val="1100"/>
              <a:buFont typeface="Arial"/>
              <a:buNone/>
            </a:pPr>
            <a:r>
              <a:rPr b="0" i="0" lang="en" sz="1100" u="none" cap="none" strike="noStrike">
                <a:solidFill>
                  <a:srgbClr val="000000"/>
                </a:solidFill>
                <a:latin typeface="Cambria"/>
                <a:ea typeface="Cambria"/>
                <a:cs typeface="Cambria"/>
                <a:sym typeface="Cambria"/>
              </a:rPr>
              <a:t>4) What was leprosy and what were lepers required to do to prevent the spread of the disease?</a:t>
            </a:r>
            <a:endParaRPr b="0" i="0" sz="1100" u="none" cap="none" strike="noStrike">
              <a:solidFill>
                <a:srgbClr val="000000"/>
              </a:solidFill>
              <a:latin typeface="Cambria"/>
              <a:ea typeface="Cambria"/>
              <a:cs typeface="Cambria"/>
              <a:sym typeface="Cambria"/>
            </a:endParaRPr>
          </a:p>
          <a:p>
            <a:pPr indent="0" lvl="0" marL="0" marR="0" rtl="0" algn="l">
              <a:lnSpc>
                <a:spcPct val="120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20000"/>
              </a:lnSpc>
              <a:spcBef>
                <a:spcPts val="0"/>
              </a:spcBef>
              <a:spcAft>
                <a:spcPts val="0"/>
              </a:spcAft>
              <a:buClr>
                <a:srgbClr val="000000"/>
              </a:buClr>
              <a:buSzPts val="1100"/>
              <a:buFont typeface="Arial"/>
              <a:buNone/>
            </a:pPr>
            <a:r>
              <a:rPr b="0" i="0" lang="en" sz="1100" u="none" cap="none" strike="noStrike">
                <a:solidFill>
                  <a:srgbClr val="000000"/>
                </a:solidFill>
                <a:latin typeface="Cambria"/>
                <a:ea typeface="Cambria"/>
                <a:cs typeface="Cambria"/>
                <a:sym typeface="Cambria"/>
              </a:rPr>
              <a:t>____________________________________________________________________________________________</a:t>
            </a:r>
            <a:endParaRPr b="0" i="0" sz="1100" u="none" cap="none" strike="noStrike">
              <a:solidFill>
                <a:srgbClr val="000000"/>
              </a:solidFill>
              <a:latin typeface="Cambria"/>
              <a:ea typeface="Cambria"/>
              <a:cs typeface="Cambria"/>
              <a:sym typeface="Cambria"/>
            </a:endParaRPr>
          </a:p>
          <a:p>
            <a:pPr indent="0" lvl="0" marL="0" marR="0" rtl="0" algn="l">
              <a:lnSpc>
                <a:spcPct val="120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20000"/>
              </a:lnSpc>
              <a:spcBef>
                <a:spcPts val="0"/>
              </a:spcBef>
              <a:spcAft>
                <a:spcPts val="0"/>
              </a:spcAft>
              <a:buClr>
                <a:srgbClr val="000000"/>
              </a:buClr>
              <a:buSzPts val="1100"/>
              <a:buFont typeface="Arial"/>
              <a:buNone/>
            </a:pPr>
            <a:r>
              <a:rPr b="0" i="0" lang="en" sz="1100" u="none" cap="none" strike="noStrike">
                <a:solidFill>
                  <a:srgbClr val="000000"/>
                </a:solidFill>
                <a:latin typeface="Cambria"/>
                <a:ea typeface="Cambria"/>
                <a:cs typeface="Cambria"/>
                <a:sym typeface="Cambria"/>
              </a:rPr>
              <a:t>5) What was astrology and how was this connected to the treatment of  disease?</a:t>
            </a:r>
            <a:endParaRPr b="0" i="0" sz="1100" u="none" cap="none" strike="noStrike">
              <a:solidFill>
                <a:srgbClr val="000000"/>
              </a:solidFill>
              <a:latin typeface="Cambria"/>
              <a:ea typeface="Cambria"/>
              <a:cs typeface="Cambria"/>
              <a:sym typeface="Cambria"/>
            </a:endParaRPr>
          </a:p>
          <a:p>
            <a:pPr indent="0" lvl="0" marL="0" marR="0" rtl="0" algn="l">
              <a:lnSpc>
                <a:spcPct val="120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20000"/>
              </a:lnSpc>
              <a:spcBef>
                <a:spcPts val="0"/>
              </a:spcBef>
              <a:spcAft>
                <a:spcPts val="0"/>
              </a:spcAft>
              <a:buClr>
                <a:srgbClr val="000000"/>
              </a:buClr>
              <a:buSzPts val="1100"/>
              <a:buFont typeface="Arial"/>
              <a:buNone/>
            </a:pPr>
            <a:r>
              <a:rPr b="0" i="0" lang="en" sz="1100" u="none" cap="none" strike="noStrike">
                <a:solidFill>
                  <a:srgbClr val="000000"/>
                </a:solidFill>
                <a:latin typeface="Cambria"/>
                <a:ea typeface="Cambria"/>
                <a:cs typeface="Cambria"/>
                <a:sym typeface="Cambria"/>
              </a:rPr>
              <a:t>____________________________________________________________________________________________</a:t>
            </a:r>
            <a:endParaRPr b="0" i="0" sz="1100" u="none" cap="none" strike="noStrike">
              <a:solidFill>
                <a:srgbClr val="000000"/>
              </a:solidFill>
              <a:latin typeface="Cambria"/>
              <a:ea typeface="Cambria"/>
              <a:cs typeface="Cambria"/>
              <a:sym typeface="Cambria"/>
            </a:endParaRPr>
          </a:p>
          <a:p>
            <a:pPr indent="0" lvl="0" marL="0" marR="0" rtl="0" algn="l">
              <a:lnSpc>
                <a:spcPct val="120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20000"/>
              </a:lnSpc>
              <a:spcBef>
                <a:spcPts val="0"/>
              </a:spcBef>
              <a:spcAft>
                <a:spcPts val="0"/>
              </a:spcAft>
              <a:buClr>
                <a:srgbClr val="000000"/>
              </a:buClr>
              <a:buSzPts val="1100"/>
              <a:buFont typeface="Arial"/>
              <a:buNone/>
            </a:pPr>
            <a:r>
              <a:rPr b="0" i="0" lang="en" sz="1100" u="none" cap="none" strike="noStrike">
                <a:solidFill>
                  <a:srgbClr val="000000"/>
                </a:solidFill>
                <a:latin typeface="Cambria"/>
                <a:ea typeface="Cambria"/>
                <a:cs typeface="Cambria"/>
                <a:sym typeface="Cambria"/>
              </a:rPr>
              <a:t>6) What does supernatural mean? How is this different than natural?</a:t>
            </a:r>
            <a:endParaRPr b="0" i="0" sz="1100" u="none" cap="none" strike="noStrike">
              <a:solidFill>
                <a:srgbClr val="000000"/>
              </a:solidFill>
              <a:latin typeface="Cambria"/>
              <a:ea typeface="Cambria"/>
              <a:cs typeface="Cambria"/>
              <a:sym typeface="Cambria"/>
            </a:endParaRPr>
          </a:p>
          <a:p>
            <a:pPr indent="0" lvl="0" marL="0" marR="0" rtl="0" algn="l">
              <a:lnSpc>
                <a:spcPct val="120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20000"/>
              </a:lnSpc>
              <a:spcBef>
                <a:spcPts val="0"/>
              </a:spcBef>
              <a:spcAft>
                <a:spcPts val="0"/>
              </a:spcAft>
              <a:buClr>
                <a:srgbClr val="000000"/>
              </a:buClr>
              <a:buSzPts val="1100"/>
              <a:buFont typeface="Arial"/>
              <a:buNone/>
            </a:pPr>
            <a:r>
              <a:rPr b="0" i="0" lang="en" sz="1100" u="none" cap="none" strike="noStrike">
                <a:solidFill>
                  <a:srgbClr val="000000"/>
                </a:solidFill>
                <a:latin typeface="Cambria"/>
                <a:ea typeface="Cambria"/>
                <a:cs typeface="Cambria"/>
                <a:sym typeface="Cambria"/>
              </a:rPr>
              <a:t>____________________________________________________________________________________________</a:t>
            </a:r>
            <a:endParaRPr b="0" i="0" sz="1100" u="none" cap="none" strike="noStrike">
              <a:solidFill>
                <a:srgbClr val="000000"/>
              </a:solidFill>
              <a:latin typeface="Cambria"/>
              <a:ea typeface="Cambria"/>
              <a:cs typeface="Cambria"/>
              <a:sym typeface="Cambria"/>
            </a:endParaRPr>
          </a:p>
          <a:p>
            <a:pPr indent="0" lvl="0" marL="0" marR="0" rtl="0" algn="l">
              <a:lnSpc>
                <a:spcPct val="120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20000"/>
              </a:lnSpc>
              <a:spcBef>
                <a:spcPts val="0"/>
              </a:spcBef>
              <a:spcAft>
                <a:spcPts val="0"/>
              </a:spcAft>
              <a:buClr>
                <a:srgbClr val="000000"/>
              </a:buClr>
              <a:buSzPts val="1100"/>
              <a:buFont typeface="Arial"/>
              <a:buNone/>
            </a:pPr>
            <a:r>
              <a:rPr b="0" i="0" lang="en" sz="1100" u="none" cap="none" strike="noStrike">
                <a:solidFill>
                  <a:srgbClr val="000000"/>
                </a:solidFill>
                <a:latin typeface="Cambria"/>
                <a:ea typeface="Cambria"/>
                <a:cs typeface="Cambria"/>
                <a:sym typeface="Cambria"/>
              </a:rPr>
              <a:t>7)  What does rational mean?    ____________________________________________________________________________________________</a:t>
            </a:r>
            <a:endParaRPr b="0" i="0" sz="1100" u="none" cap="none" strike="noStrike">
              <a:solidFill>
                <a:srgbClr val="000000"/>
              </a:solidFill>
              <a:latin typeface="Cambria"/>
              <a:ea typeface="Cambria"/>
              <a:cs typeface="Cambria"/>
              <a:sym typeface="Cambria"/>
            </a:endParaRPr>
          </a:p>
          <a:p>
            <a:pPr indent="0" lvl="0" marL="0" marR="0" rtl="0" algn="l">
              <a:lnSpc>
                <a:spcPct val="120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20000"/>
              </a:lnSpc>
              <a:spcBef>
                <a:spcPts val="0"/>
              </a:spcBef>
              <a:spcAft>
                <a:spcPts val="0"/>
              </a:spcAft>
              <a:buClr>
                <a:srgbClr val="000000"/>
              </a:buClr>
              <a:buSzPts val="1100"/>
              <a:buFont typeface="Arial"/>
              <a:buNone/>
            </a:pPr>
            <a:r>
              <a:rPr b="0" i="0" lang="en" sz="1100" u="none" cap="none" strike="noStrike">
                <a:solidFill>
                  <a:srgbClr val="000000"/>
                </a:solidFill>
                <a:latin typeface="Cambria"/>
                <a:ea typeface="Cambria"/>
                <a:cs typeface="Cambria"/>
                <a:sym typeface="Cambria"/>
              </a:rPr>
              <a:t>8)  What were the 4 humours?  </a:t>
            </a:r>
            <a:r>
              <a:rPr b="0" i="0" lang="en" sz="1100" u="none" cap="none" strike="noStrike">
                <a:solidFill>
                  <a:schemeClr val="dk1"/>
                </a:solidFill>
                <a:latin typeface="Cambria"/>
                <a:ea typeface="Cambria"/>
                <a:cs typeface="Cambria"/>
                <a:sym typeface="Cambria"/>
              </a:rPr>
              <a:t>____________________________________________________________________________________________</a:t>
            </a:r>
            <a:endParaRPr b="0" i="0" sz="1100" u="none" cap="none" strike="noStrike">
              <a:solidFill>
                <a:schemeClr val="dk1"/>
              </a:solidFill>
              <a:latin typeface="Cambria"/>
              <a:ea typeface="Cambria"/>
              <a:cs typeface="Cambria"/>
              <a:sym typeface="Cambria"/>
            </a:endParaRPr>
          </a:p>
          <a:p>
            <a:pPr indent="0" lvl="0" marL="0" marR="0" rtl="0" algn="l">
              <a:lnSpc>
                <a:spcPct val="120000"/>
              </a:lnSpc>
              <a:spcBef>
                <a:spcPts val="0"/>
              </a:spcBef>
              <a:spcAft>
                <a:spcPts val="0"/>
              </a:spcAft>
              <a:buClr>
                <a:schemeClr val="dk1"/>
              </a:buClr>
              <a:buSzPts val="1100"/>
              <a:buFont typeface="Arial"/>
              <a:buNone/>
            </a:pPr>
            <a:r>
              <a:t/>
            </a:r>
            <a:endParaRPr b="0" i="0" sz="1100" u="none" cap="none" strike="noStrike">
              <a:solidFill>
                <a:schemeClr val="dk1"/>
              </a:solidFill>
              <a:latin typeface="Cambria"/>
              <a:ea typeface="Cambria"/>
              <a:cs typeface="Cambria"/>
              <a:sym typeface="Cambria"/>
            </a:endParaRPr>
          </a:p>
          <a:p>
            <a:pPr indent="0" lvl="0" marL="0" marR="0" rtl="0" algn="l">
              <a:lnSpc>
                <a:spcPct val="120000"/>
              </a:lnSpc>
              <a:spcBef>
                <a:spcPts val="0"/>
              </a:spcBef>
              <a:spcAft>
                <a:spcPts val="0"/>
              </a:spcAft>
              <a:buClr>
                <a:srgbClr val="000000"/>
              </a:buClr>
              <a:buSzPts val="1100"/>
              <a:buFont typeface="Arial"/>
              <a:buNone/>
            </a:pPr>
            <a:r>
              <a:rPr b="0" i="0" lang="en" sz="1100" u="none" cap="none" strike="noStrike">
                <a:solidFill>
                  <a:srgbClr val="000000"/>
                </a:solidFill>
                <a:latin typeface="Cambria"/>
                <a:ea typeface="Cambria"/>
                <a:cs typeface="Cambria"/>
                <a:sym typeface="Cambria"/>
              </a:rPr>
              <a:t>9) Who created this idea and did he say that had to happen with each person’s humours? </a:t>
            </a:r>
            <a:endParaRPr/>
          </a:p>
          <a:p>
            <a:pPr indent="0" lvl="0" marL="0" marR="0" rtl="0" algn="l">
              <a:lnSpc>
                <a:spcPct val="120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20000"/>
              </a:lnSpc>
              <a:spcBef>
                <a:spcPts val="0"/>
              </a:spcBef>
              <a:spcAft>
                <a:spcPts val="0"/>
              </a:spcAft>
              <a:buClr>
                <a:srgbClr val="000000"/>
              </a:buClr>
              <a:buSzPts val="1100"/>
              <a:buFont typeface="Arial"/>
              <a:buNone/>
            </a:pPr>
            <a:r>
              <a:rPr b="0" i="0" lang="en" sz="1100" u="none" cap="none" strike="noStrike">
                <a:solidFill>
                  <a:srgbClr val="000000"/>
                </a:solidFill>
                <a:latin typeface="Cambria"/>
                <a:ea typeface="Cambria"/>
                <a:cs typeface="Cambria"/>
                <a:sym typeface="Cambria"/>
              </a:rPr>
              <a:t>____________________________________________________________________________________________</a:t>
            </a:r>
            <a:endParaRPr b="0" i="0" sz="1100" u="none" cap="none" strike="noStrike">
              <a:solidFill>
                <a:srgbClr val="000000"/>
              </a:solidFill>
              <a:latin typeface="Cambria"/>
              <a:ea typeface="Cambria"/>
              <a:cs typeface="Cambria"/>
              <a:sym typeface="Cambria"/>
            </a:endParaRPr>
          </a:p>
          <a:p>
            <a:pPr indent="0" lvl="0" marL="0" marR="0" rtl="0" algn="l">
              <a:lnSpc>
                <a:spcPct val="120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20000"/>
              </a:lnSpc>
              <a:spcBef>
                <a:spcPts val="0"/>
              </a:spcBef>
              <a:spcAft>
                <a:spcPts val="0"/>
              </a:spcAft>
              <a:buClr>
                <a:srgbClr val="000000"/>
              </a:buClr>
              <a:buSzPts val="1100"/>
              <a:buFont typeface="Arial"/>
              <a:buNone/>
            </a:pPr>
            <a:r>
              <a:rPr b="0" i="0" lang="en" sz="1100" u="none" cap="none" strike="noStrike">
                <a:solidFill>
                  <a:srgbClr val="000000"/>
                </a:solidFill>
                <a:latin typeface="Cambria"/>
                <a:ea typeface="Cambria"/>
                <a:cs typeface="Cambria"/>
                <a:sym typeface="Cambria"/>
              </a:rPr>
              <a:t>10)  How did Galen develop the Theory of the Four Humours in Roman times?</a:t>
            </a:r>
            <a:endParaRPr b="0" i="0" sz="1100" u="none" cap="none" strike="noStrike">
              <a:solidFill>
                <a:srgbClr val="000000"/>
              </a:solidFill>
              <a:latin typeface="Cambria"/>
              <a:ea typeface="Cambria"/>
              <a:cs typeface="Cambria"/>
              <a:sym typeface="Cambria"/>
            </a:endParaRPr>
          </a:p>
          <a:p>
            <a:pPr indent="0" lvl="0" marL="0" marR="0" rtl="0" algn="l">
              <a:lnSpc>
                <a:spcPct val="120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20000"/>
              </a:lnSpc>
              <a:spcBef>
                <a:spcPts val="0"/>
              </a:spcBef>
              <a:spcAft>
                <a:spcPts val="0"/>
              </a:spcAft>
              <a:buClr>
                <a:srgbClr val="000000"/>
              </a:buClr>
              <a:buSzPts val="1100"/>
              <a:buFont typeface="Arial"/>
              <a:buNone/>
            </a:pPr>
            <a:r>
              <a:rPr b="0" i="0" lang="en" sz="1100" u="none" cap="none" strike="noStrike">
                <a:solidFill>
                  <a:srgbClr val="000000"/>
                </a:solidFill>
                <a:latin typeface="Cambria"/>
                <a:ea typeface="Cambria"/>
                <a:cs typeface="Cambria"/>
                <a:sym typeface="Cambria"/>
              </a:rPr>
              <a:t>____________________________________________________________________________________________</a:t>
            </a:r>
            <a:endParaRPr b="0" i="0" sz="1100" u="none" cap="none" strike="noStrike">
              <a:solidFill>
                <a:srgbClr val="000000"/>
              </a:solidFill>
              <a:latin typeface="Cambria"/>
              <a:ea typeface="Cambria"/>
              <a:cs typeface="Cambria"/>
              <a:sym typeface="Cambria"/>
            </a:endParaRPr>
          </a:p>
          <a:p>
            <a:pPr indent="0" lvl="0" marL="0" marR="0" rtl="0" algn="l">
              <a:lnSpc>
                <a:spcPct val="120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20000"/>
              </a:lnSpc>
              <a:spcBef>
                <a:spcPts val="0"/>
              </a:spcBef>
              <a:spcAft>
                <a:spcPts val="0"/>
              </a:spcAft>
              <a:buClr>
                <a:srgbClr val="000000"/>
              </a:buClr>
              <a:buSzPts val="1100"/>
              <a:buFont typeface="Arial"/>
              <a:buNone/>
            </a:pPr>
            <a:r>
              <a:rPr b="0" i="0" lang="en" sz="1100" u="none" cap="none" strike="noStrike">
                <a:solidFill>
                  <a:srgbClr val="000000"/>
                </a:solidFill>
                <a:latin typeface="Cambria"/>
                <a:ea typeface="Cambria"/>
                <a:cs typeface="Cambria"/>
                <a:sym typeface="Cambria"/>
              </a:rPr>
              <a:t>11)  Why was the Theory of the Four Humours so popular in the Middle Ages?</a:t>
            </a:r>
            <a:endParaRPr b="0" i="0" sz="1100" u="none" cap="none" strike="noStrike">
              <a:solidFill>
                <a:srgbClr val="000000"/>
              </a:solidFill>
              <a:latin typeface="Cambria"/>
              <a:ea typeface="Cambria"/>
              <a:cs typeface="Cambria"/>
              <a:sym typeface="Cambria"/>
            </a:endParaRPr>
          </a:p>
          <a:p>
            <a:pPr indent="0" lvl="0" marL="0" marR="0" rtl="0" algn="l">
              <a:lnSpc>
                <a:spcPct val="120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20000"/>
              </a:lnSpc>
              <a:spcBef>
                <a:spcPts val="0"/>
              </a:spcBef>
              <a:spcAft>
                <a:spcPts val="0"/>
              </a:spcAft>
              <a:buClr>
                <a:srgbClr val="000000"/>
              </a:buClr>
              <a:buSzPts val="1100"/>
              <a:buFont typeface="Arial"/>
              <a:buNone/>
            </a:pPr>
            <a:r>
              <a:rPr b="0" i="0" lang="en" sz="1100" u="none" cap="none" strike="noStrike">
                <a:solidFill>
                  <a:srgbClr val="000000"/>
                </a:solidFill>
                <a:latin typeface="Cambria"/>
                <a:ea typeface="Cambria"/>
                <a:cs typeface="Cambria"/>
                <a:sym typeface="Cambria"/>
              </a:rPr>
              <a:t>____________________________________________________________________________________________</a:t>
            </a:r>
            <a:endParaRPr b="0" i="0" sz="1100" u="none" cap="none" strike="noStrike">
              <a:solidFill>
                <a:srgbClr val="000000"/>
              </a:solidFill>
              <a:latin typeface="Cambria"/>
              <a:ea typeface="Cambria"/>
              <a:cs typeface="Cambria"/>
              <a:sym typeface="Cambria"/>
            </a:endParaRPr>
          </a:p>
          <a:p>
            <a:pPr indent="0" lvl="0" marL="0" marR="0" rtl="0" algn="l">
              <a:lnSpc>
                <a:spcPct val="120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20000"/>
              </a:lnSpc>
              <a:spcBef>
                <a:spcPts val="0"/>
              </a:spcBef>
              <a:spcAft>
                <a:spcPts val="0"/>
              </a:spcAft>
              <a:buClr>
                <a:schemeClr val="dk1"/>
              </a:buClr>
              <a:buSzPts val="1100"/>
              <a:buFont typeface="Arial"/>
              <a:buNone/>
            </a:pPr>
            <a:r>
              <a:rPr b="0" i="0" lang="en" sz="1100" u="none" cap="none" strike="noStrike">
                <a:solidFill>
                  <a:schemeClr val="dk1"/>
                </a:solidFill>
                <a:latin typeface="Cambria"/>
                <a:ea typeface="Cambria"/>
                <a:cs typeface="Cambria"/>
                <a:sym typeface="Cambria"/>
              </a:rPr>
              <a:t>12)  What was the Articella?</a:t>
            </a:r>
            <a:endParaRPr b="0" i="0" sz="1100" u="none" cap="none" strike="noStrike">
              <a:solidFill>
                <a:schemeClr val="dk1"/>
              </a:solidFill>
              <a:latin typeface="Cambria"/>
              <a:ea typeface="Cambria"/>
              <a:cs typeface="Cambria"/>
              <a:sym typeface="Cambria"/>
            </a:endParaRPr>
          </a:p>
          <a:p>
            <a:pPr indent="0" lvl="0" marL="0" marR="0" rtl="0" algn="l">
              <a:lnSpc>
                <a:spcPct val="120000"/>
              </a:lnSpc>
              <a:spcBef>
                <a:spcPts val="0"/>
              </a:spcBef>
              <a:spcAft>
                <a:spcPts val="0"/>
              </a:spcAft>
              <a:buClr>
                <a:schemeClr val="dk1"/>
              </a:buClr>
              <a:buSzPts val="1100"/>
              <a:buFont typeface="Arial"/>
              <a:buNone/>
            </a:pPr>
            <a:r>
              <a:rPr b="0" i="0" lang="en" sz="1100" u="none" cap="none" strike="noStrike">
                <a:solidFill>
                  <a:schemeClr val="dk1"/>
                </a:solidFill>
                <a:latin typeface="Cambria"/>
                <a:ea typeface="Cambria"/>
                <a:cs typeface="Cambria"/>
                <a:sym typeface="Cambria"/>
              </a:rPr>
              <a:t>____________________________________________________________________________________________</a:t>
            </a:r>
            <a:endParaRPr b="0" i="0" sz="1100" u="none" cap="none" strike="noStrike">
              <a:solidFill>
                <a:schemeClr val="dk1"/>
              </a:solidFill>
              <a:latin typeface="Cambria"/>
              <a:ea typeface="Cambria"/>
              <a:cs typeface="Cambria"/>
              <a:sym typeface="Cambria"/>
            </a:endParaRPr>
          </a:p>
          <a:p>
            <a:pPr indent="0" lvl="0" marL="0" marR="0" rtl="0" algn="l">
              <a:lnSpc>
                <a:spcPct val="120000"/>
              </a:lnSpc>
              <a:spcBef>
                <a:spcPts val="0"/>
              </a:spcBef>
              <a:spcAft>
                <a:spcPts val="0"/>
              </a:spcAft>
              <a:buClr>
                <a:schemeClr val="dk1"/>
              </a:buClr>
              <a:buSzPts val="1100"/>
              <a:buFont typeface="Arial"/>
              <a:buNone/>
            </a:pPr>
            <a:r>
              <a:t/>
            </a:r>
            <a:endParaRPr b="0" i="0" sz="1100" u="none" cap="none" strike="noStrike">
              <a:solidFill>
                <a:schemeClr val="dk1"/>
              </a:solidFill>
              <a:latin typeface="Cambria"/>
              <a:ea typeface="Cambria"/>
              <a:cs typeface="Cambria"/>
              <a:sym typeface="Cambria"/>
            </a:endParaRPr>
          </a:p>
          <a:p>
            <a:pPr indent="0" lvl="0" marL="0" marR="0" rtl="0" algn="l">
              <a:lnSpc>
                <a:spcPct val="120000"/>
              </a:lnSpc>
              <a:spcBef>
                <a:spcPts val="0"/>
              </a:spcBef>
              <a:spcAft>
                <a:spcPts val="0"/>
              </a:spcAft>
              <a:buClr>
                <a:schemeClr val="dk1"/>
              </a:buClr>
              <a:buSzPts val="1100"/>
              <a:buFont typeface="Arial"/>
              <a:buNone/>
            </a:pPr>
            <a:r>
              <a:rPr b="0" i="0" lang="en" sz="1100" u="none" cap="none" strike="noStrike">
                <a:solidFill>
                  <a:schemeClr val="dk1"/>
                </a:solidFill>
                <a:latin typeface="Cambria"/>
                <a:ea typeface="Cambria"/>
                <a:cs typeface="Cambria"/>
                <a:sym typeface="Cambria"/>
              </a:rPr>
              <a:t>13)  Why did the Catholic Church support Galen’s ideas? </a:t>
            </a:r>
            <a:endParaRPr b="0" i="0" sz="1100" u="none" cap="none" strike="noStrike">
              <a:solidFill>
                <a:schemeClr val="dk1"/>
              </a:solidFill>
              <a:latin typeface="Cambria"/>
              <a:ea typeface="Cambria"/>
              <a:cs typeface="Cambria"/>
              <a:sym typeface="Cambria"/>
            </a:endParaRPr>
          </a:p>
          <a:p>
            <a:pPr indent="0" lvl="0" marL="0" marR="0" rtl="0" algn="l">
              <a:lnSpc>
                <a:spcPct val="120000"/>
              </a:lnSpc>
              <a:spcBef>
                <a:spcPts val="0"/>
              </a:spcBef>
              <a:spcAft>
                <a:spcPts val="0"/>
              </a:spcAft>
              <a:buClr>
                <a:schemeClr val="dk1"/>
              </a:buClr>
              <a:buSzPts val="1100"/>
              <a:buFont typeface="Arial"/>
              <a:buNone/>
            </a:pPr>
            <a:r>
              <a:t/>
            </a:r>
            <a:endParaRPr b="0" i="0" sz="1100" u="none" cap="none" strike="noStrike">
              <a:solidFill>
                <a:schemeClr val="dk1"/>
              </a:solidFill>
              <a:latin typeface="Cambria"/>
              <a:ea typeface="Cambria"/>
              <a:cs typeface="Cambria"/>
              <a:sym typeface="Cambria"/>
            </a:endParaRPr>
          </a:p>
          <a:p>
            <a:pPr indent="0" lvl="0" marL="0" marR="0" rtl="0" algn="l">
              <a:lnSpc>
                <a:spcPct val="120000"/>
              </a:lnSpc>
              <a:spcBef>
                <a:spcPts val="0"/>
              </a:spcBef>
              <a:spcAft>
                <a:spcPts val="0"/>
              </a:spcAft>
              <a:buClr>
                <a:schemeClr val="dk1"/>
              </a:buClr>
              <a:buSzPts val="1100"/>
              <a:buFont typeface="Arial"/>
              <a:buNone/>
            </a:pPr>
            <a:r>
              <a:rPr b="0" i="0" lang="en" sz="1100" u="none" cap="none" strike="noStrike">
                <a:solidFill>
                  <a:schemeClr val="dk1"/>
                </a:solidFill>
                <a:latin typeface="Cambria"/>
                <a:ea typeface="Cambria"/>
                <a:cs typeface="Cambria"/>
                <a:sym typeface="Cambria"/>
              </a:rPr>
              <a:t>____________________________________________________________________________________________</a:t>
            </a:r>
            <a:endParaRPr b="0" i="0" sz="1100" u="none" cap="none" strike="noStrike">
              <a:solidFill>
                <a:schemeClr val="dk1"/>
              </a:solidFill>
              <a:latin typeface="Cambria"/>
              <a:ea typeface="Cambria"/>
              <a:cs typeface="Cambria"/>
              <a:sym typeface="Cambria"/>
            </a:endParaRPr>
          </a:p>
          <a:p>
            <a:pPr indent="0" lvl="0" marL="0" marR="0" rtl="0" algn="l">
              <a:lnSpc>
                <a:spcPct val="120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30"/>
          <p:cNvSpPr/>
          <p:nvPr/>
        </p:nvSpPr>
        <p:spPr>
          <a:xfrm>
            <a:off x="6891299" y="210096"/>
            <a:ext cx="556200" cy="445200"/>
          </a:xfrm>
          <a:prstGeom prst="rect">
            <a:avLst/>
          </a:prstGeom>
          <a:solidFill>
            <a:srgbClr val="FFFFFF"/>
          </a:solidFill>
          <a:ln cap="flat" cmpd="sng" w="95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Calibri"/>
                <a:ea typeface="Calibri"/>
                <a:cs typeface="Calibri"/>
                <a:sym typeface="Calibri"/>
              </a:rPr>
              <a:t>p.30</a:t>
            </a:r>
            <a:endParaRPr b="1" i="0" sz="1400" u="none" cap="none" strike="noStrike">
              <a:solidFill>
                <a:srgbClr val="000000"/>
              </a:solidFill>
              <a:latin typeface="Calibri"/>
              <a:ea typeface="Calibri"/>
              <a:cs typeface="Calibri"/>
              <a:sym typeface="Calibri"/>
            </a:endParaRPr>
          </a:p>
        </p:txBody>
      </p:sp>
      <p:pic>
        <p:nvPicPr>
          <p:cNvPr id="401" name="Google Shape;401;p30"/>
          <p:cNvPicPr preferRelativeResize="0"/>
          <p:nvPr/>
        </p:nvPicPr>
        <p:blipFill rotWithShape="1">
          <a:blip r:embed="rId3">
            <a:alphaModFix/>
          </a:blip>
          <a:srcRect b="0" l="0" r="0" t="0"/>
          <a:stretch/>
        </p:blipFill>
        <p:spPr>
          <a:xfrm>
            <a:off x="2654719" y="1091400"/>
            <a:ext cx="2597925" cy="3757764"/>
          </a:xfrm>
          <a:prstGeom prst="rect">
            <a:avLst/>
          </a:prstGeom>
          <a:noFill/>
          <a:ln>
            <a:noFill/>
          </a:ln>
        </p:spPr>
      </p:pic>
      <p:pic>
        <p:nvPicPr>
          <p:cNvPr descr="Image result for vesalius" id="402" name="Google Shape;402;p30"/>
          <p:cNvPicPr preferRelativeResize="0"/>
          <p:nvPr/>
        </p:nvPicPr>
        <p:blipFill rotWithShape="1">
          <a:blip r:embed="rId4">
            <a:alphaModFix/>
          </a:blip>
          <a:srcRect b="0" l="0" r="0" t="0"/>
          <a:stretch/>
        </p:blipFill>
        <p:spPr>
          <a:xfrm>
            <a:off x="2668507" y="6604025"/>
            <a:ext cx="2387250" cy="3191650"/>
          </a:xfrm>
          <a:prstGeom prst="rect">
            <a:avLst/>
          </a:prstGeom>
          <a:noFill/>
          <a:ln>
            <a:noFill/>
          </a:ln>
        </p:spPr>
      </p:pic>
      <p:sp>
        <p:nvSpPr>
          <p:cNvPr id="403" name="Google Shape;403;p30"/>
          <p:cNvSpPr txBox="1"/>
          <p:nvPr/>
        </p:nvSpPr>
        <p:spPr>
          <a:xfrm>
            <a:off x="511575" y="210100"/>
            <a:ext cx="6057600" cy="445200"/>
          </a:xfrm>
          <a:prstGeom prst="rect">
            <a:avLst/>
          </a:prstGeom>
          <a:solidFill>
            <a:srgbClr val="FFFF00"/>
          </a:solid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en" sz="1500" u="none" cap="none" strike="noStrike">
                <a:solidFill>
                  <a:schemeClr val="dk1"/>
                </a:solidFill>
                <a:latin typeface="Calibri"/>
                <a:ea typeface="Calibri"/>
                <a:cs typeface="Calibri"/>
                <a:sym typeface="Calibri"/>
              </a:rPr>
              <a:t>KT 2.2B - Discoveries and impact of Andreas Vesalius</a:t>
            </a:r>
            <a:endParaRPr b="1" i="0" sz="1500" u="none" cap="none" strike="noStrike">
              <a:solidFill>
                <a:srgbClr val="000000"/>
              </a:solidFill>
              <a:latin typeface="Calibri"/>
              <a:ea typeface="Calibri"/>
              <a:cs typeface="Calibri"/>
              <a:sym typeface="Calibri"/>
            </a:endParaRPr>
          </a:p>
        </p:txBody>
      </p:sp>
      <p:sp>
        <p:nvSpPr>
          <p:cNvPr id="404" name="Google Shape;404;p30"/>
          <p:cNvSpPr/>
          <p:nvPr/>
        </p:nvSpPr>
        <p:spPr>
          <a:xfrm>
            <a:off x="2618207" y="753000"/>
            <a:ext cx="2707500" cy="3384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Cambria"/>
                <a:ea typeface="Cambria"/>
                <a:cs typeface="Cambria"/>
                <a:sym typeface="Cambria"/>
              </a:rPr>
              <a:t>Middle Ages anatomy chart</a:t>
            </a:r>
            <a:endParaRPr b="0" i="0" sz="1100" u="none" cap="none" strike="noStrike">
              <a:solidFill>
                <a:srgbClr val="000000"/>
              </a:solidFill>
              <a:latin typeface="Cambria"/>
              <a:ea typeface="Cambria"/>
              <a:cs typeface="Cambria"/>
              <a:sym typeface="Cambria"/>
            </a:endParaRPr>
          </a:p>
        </p:txBody>
      </p:sp>
      <p:sp>
        <p:nvSpPr>
          <p:cNvPr id="405" name="Google Shape;405;p30"/>
          <p:cNvSpPr/>
          <p:nvPr/>
        </p:nvSpPr>
        <p:spPr>
          <a:xfrm>
            <a:off x="2508369" y="6157950"/>
            <a:ext cx="2707500" cy="3384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Cambria"/>
                <a:ea typeface="Cambria"/>
                <a:cs typeface="Cambria"/>
                <a:sym typeface="Cambria"/>
              </a:rPr>
              <a:t>Renaissance anatomy book</a:t>
            </a:r>
            <a:endParaRPr b="0" i="0" sz="1100" u="none" cap="none" strike="noStrike">
              <a:solidFill>
                <a:srgbClr val="000000"/>
              </a:solidFill>
              <a:latin typeface="Cambria"/>
              <a:ea typeface="Cambria"/>
              <a:cs typeface="Cambria"/>
              <a:sym typeface="Cambria"/>
            </a:endParaRPr>
          </a:p>
        </p:txBody>
      </p:sp>
      <p:sp>
        <p:nvSpPr>
          <p:cNvPr id="406" name="Google Shape;406;p30"/>
          <p:cNvSpPr/>
          <p:nvPr/>
        </p:nvSpPr>
        <p:spPr>
          <a:xfrm>
            <a:off x="5352038" y="1291475"/>
            <a:ext cx="1630800" cy="338400"/>
          </a:xfrm>
          <a:prstGeom prst="roundRect">
            <a:avLst>
              <a:gd fmla="val 16667" name="adj"/>
            </a:avLst>
          </a:prstGeom>
          <a:solidFill>
            <a:srgbClr val="D5A6B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Architects Daughter"/>
                <a:ea typeface="Architects Daughter"/>
                <a:cs typeface="Architects Daughter"/>
                <a:sym typeface="Architects Daughter"/>
              </a:rPr>
              <a:t>Consequences</a:t>
            </a:r>
            <a:endParaRPr b="0" i="0" sz="1100" u="none" cap="none" strike="noStrike">
              <a:solidFill>
                <a:srgbClr val="000000"/>
              </a:solidFill>
              <a:latin typeface="Architects Daughter"/>
              <a:ea typeface="Architects Daughter"/>
              <a:cs typeface="Architects Daughter"/>
              <a:sym typeface="Architects Daughter"/>
            </a:endParaRPr>
          </a:p>
        </p:txBody>
      </p:sp>
      <p:sp>
        <p:nvSpPr>
          <p:cNvPr id="407" name="Google Shape;407;p30"/>
          <p:cNvSpPr/>
          <p:nvPr/>
        </p:nvSpPr>
        <p:spPr>
          <a:xfrm>
            <a:off x="924513" y="1291475"/>
            <a:ext cx="1630800" cy="338400"/>
          </a:xfrm>
          <a:prstGeom prst="roundRect">
            <a:avLst>
              <a:gd fmla="val 16667" name="adj"/>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Architects Daughter"/>
                <a:ea typeface="Architects Daughter"/>
                <a:cs typeface="Architects Daughter"/>
                <a:sym typeface="Architects Daughter"/>
              </a:rPr>
              <a:t>Causes</a:t>
            </a:r>
            <a:endParaRPr b="0" i="0" sz="1100" u="none" cap="none" strike="noStrike">
              <a:solidFill>
                <a:srgbClr val="000000"/>
              </a:solidFill>
              <a:latin typeface="Architects Daughter"/>
              <a:ea typeface="Architects Daughter"/>
              <a:cs typeface="Architects Daughter"/>
              <a:sym typeface="Architects Daughter"/>
            </a:endParaRPr>
          </a:p>
        </p:txBody>
      </p:sp>
      <p:sp>
        <p:nvSpPr>
          <p:cNvPr id="408" name="Google Shape;408;p30"/>
          <p:cNvSpPr/>
          <p:nvPr/>
        </p:nvSpPr>
        <p:spPr>
          <a:xfrm>
            <a:off x="5260488" y="6718975"/>
            <a:ext cx="1630800" cy="338400"/>
          </a:xfrm>
          <a:prstGeom prst="roundRect">
            <a:avLst>
              <a:gd fmla="val 16667" name="adj"/>
            </a:avLst>
          </a:prstGeom>
          <a:solidFill>
            <a:srgbClr val="D5A6B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Architects Daughter"/>
                <a:ea typeface="Architects Daughter"/>
                <a:cs typeface="Architects Daughter"/>
                <a:sym typeface="Architects Daughter"/>
              </a:rPr>
              <a:t>Consequences</a:t>
            </a:r>
            <a:endParaRPr b="0" i="0" sz="1100" u="none" cap="none" strike="noStrike">
              <a:solidFill>
                <a:srgbClr val="000000"/>
              </a:solidFill>
              <a:latin typeface="Architects Daughter"/>
              <a:ea typeface="Architects Daughter"/>
              <a:cs typeface="Architects Daughter"/>
              <a:sym typeface="Architects Daughter"/>
            </a:endParaRPr>
          </a:p>
        </p:txBody>
      </p:sp>
      <p:sp>
        <p:nvSpPr>
          <p:cNvPr id="409" name="Google Shape;409;p30"/>
          <p:cNvSpPr/>
          <p:nvPr/>
        </p:nvSpPr>
        <p:spPr>
          <a:xfrm>
            <a:off x="832963" y="6718975"/>
            <a:ext cx="1630800" cy="338400"/>
          </a:xfrm>
          <a:prstGeom prst="roundRect">
            <a:avLst>
              <a:gd fmla="val 16667" name="adj"/>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Architects Daughter"/>
                <a:ea typeface="Architects Daughter"/>
                <a:cs typeface="Architects Daughter"/>
                <a:sym typeface="Architects Daughter"/>
              </a:rPr>
              <a:t>Causes</a:t>
            </a:r>
            <a:endParaRPr b="0" i="0" sz="1100" u="none" cap="none" strike="noStrike">
              <a:solidFill>
                <a:srgbClr val="000000"/>
              </a:solidFill>
              <a:latin typeface="Architects Daughter"/>
              <a:ea typeface="Architects Daughter"/>
              <a:cs typeface="Architects Daughter"/>
              <a:sym typeface="Architects Daughter"/>
            </a:endParaRPr>
          </a:p>
        </p:txBody>
      </p:sp>
      <p:sp>
        <p:nvSpPr>
          <p:cNvPr id="410" name="Google Shape;410;p30"/>
          <p:cNvSpPr/>
          <p:nvPr/>
        </p:nvSpPr>
        <p:spPr>
          <a:xfrm rot="5400000">
            <a:off x="3310725" y="4595425"/>
            <a:ext cx="1111800" cy="1969200"/>
          </a:xfrm>
          <a:prstGeom prst="rightArrow">
            <a:avLst>
              <a:gd fmla="val 50000" name="adj1"/>
              <a:gd fmla="val 50000" name="adj2"/>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14th century to 16th century</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31"/>
          <p:cNvSpPr txBox="1"/>
          <p:nvPr>
            <p:ph type="title"/>
          </p:nvPr>
        </p:nvSpPr>
        <p:spPr>
          <a:xfrm>
            <a:off x="664150" y="210100"/>
            <a:ext cx="6120300" cy="445200"/>
          </a:xfrm>
          <a:prstGeom prst="rect">
            <a:avLst/>
          </a:prstGeom>
          <a:solidFill>
            <a:srgbClr val="FFFF00"/>
          </a:solid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b="1" lang="en" sz="1500"/>
              <a:t>KT 2.2B - Discoveries and impact of Andreas Vesalius</a:t>
            </a:r>
            <a:endParaRPr b="1" sz="1500"/>
          </a:p>
        </p:txBody>
      </p:sp>
      <p:sp>
        <p:nvSpPr>
          <p:cNvPr id="416" name="Google Shape;416;p31"/>
          <p:cNvSpPr txBox="1"/>
          <p:nvPr>
            <p:ph idx="1" type="body"/>
          </p:nvPr>
        </p:nvSpPr>
        <p:spPr>
          <a:xfrm>
            <a:off x="664200" y="953925"/>
            <a:ext cx="6707400" cy="90624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200"/>
              <a:buNone/>
            </a:pPr>
            <a:r>
              <a:rPr lang="en"/>
              <a:t>Vesalius’s book was richly illustrated was richly illustrated with incredibly detailed drawings of the human body in various stages of dissection. By including so many pictures, Vesalius hoped to present the ideal version of the human body. To which other dissected corpses could be compared. </a:t>
            </a:r>
            <a:endParaRPr/>
          </a:p>
          <a:p>
            <a:pPr indent="0" lvl="0" marL="0" rtl="0" algn="l">
              <a:lnSpc>
                <a:spcPct val="115000"/>
              </a:lnSpc>
              <a:spcBef>
                <a:spcPts val="1600"/>
              </a:spcBef>
              <a:spcAft>
                <a:spcPts val="0"/>
              </a:spcAft>
              <a:buSzPts val="1200"/>
              <a:buNone/>
            </a:pPr>
            <a:r>
              <a:rPr lang="en"/>
              <a:t>It was not difficult to find artists will to do this work: Renaissance artists were keen to study anatomy so that they could pain the human form more accurately and secure more work. </a:t>
            </a:r>
            <a:endParaRPr/>
          </a:p>
          <a:p>
            <a:pPr indent="0" lvl="0" marL="0" rtl="0" algn="l">
              <a:lnSpc>
                <a:spcPct val="115000"/>
              </a:lnSpc>
              <a:spcBef>
                <a:spcPts val="1600"/>
              </a:spcBef>
              <a:spcAft>
                <a:spcPts val="0"/>
              </a:spcAft>
              <a:buSzPts val="1200"/>
              <a:buNone/>
            </a:pPr>
            <a:r>
              <a:t/>
            </a:r>
            <a:endParaRPr/>
          </a:p>
          <a:p>
            <a:pPr indent="0" lvl="0" marL="0" rtl="0" algn="l">
              <a:lnSpc>
                <a:spcPct val="115000"/>
              </a:lnSpc>
              <a:spcBef>
                <a:spcPts val="1600"/>
              </a:spcBef>
              <a:spcAft>
                <a:spcPts val="0"/>
              </a:spcAft>
              <a:buSzPts val="1200"/>
              <a:buNone/>
            </a:pPr>
            <a:r>
              <a:t/>
            </a:r>
            <a:endParaRPr/>
          </a:p>
          <a:p>
            <a:pPr indent="0" lvl="0" marL="0" rtl="0" algn="l">
              <a:lnSpc>
                <a:spcPct val="115000"/>
              </a:lnSpc>
              <a:spcBef>
                <a:spcPts val="1600"/>
              </a:spcBef>
              <a:spcAft>
                <a:spcPts val="0"/>
              </a:spcAft>
              <a:buSzPts val="1200"/>
              <a:buNone/>
            </a:pPr>
            <a:r>
              <a:t/>
            </a:r>
            <a:endParaRPr/>
          </a:p>
          <a:p>
            <a:pPr indent="0" lvl="0" marL="0" rtl="0" algn="l">
              <a:lnSpc>
                <a:spcPct val="115000"/>
              </a:lnSpc>
              <a:spcBef>
                <a:spcPts val="1600"/>
              </a:spcBef>
              <a:spcAft>
                <a:spcPts val="0"/>
              </a:spcAft>
              <a:buSzPts val="1200"/>
              <a:buNone/>
            </a:pPr>
            <a:r>
              <a:t/>
            </a:r>
            <a:endParaRPr/>
          </a:p>
          <a:p>
            <a:pPr indent="0" lvl="0" marL="0" rtl="0" algn="l">
              <a:lnSpc>
                <a:spcPct val="115000"/>
              </a:lnSpc>
              <a:spcBef>
                <a:spcPts val="1600"/>
              </a:spcBef>
              <a:spcAft>
                <a:spcPts val="0"/>
              </a:spcAft>
              <a:buSzPts val="1200"/>
              <a:buNone/>
            </a:pPr>
            <a:r>
              <a:t/>
            </a:r>
            <a:endParaRPr/>
          </a:p>
          <a:p>
            <a:pPr indent="0" lvl="0" marL="0" rtl="0" algn="l">
              <a:lnSpc>
                <a:spcPct val="115000"/>
              </a:lnSpc>
              <a:spcBef>
                <a:spcPts val="1600"/>
              </a:spcBef>
              <a:spcAft>
                <a:spcPts val="0"/>
              </a:spcAft>
              <a:buSzPts val="1200"/>
              <a:buNone/>
            </a:pPr>
            <a:r>
              <a:t/>
            </a:r>
            <a:endParaRPr/>
          </a:p>
          <a:p>
            <a:pPr indent="0" lvl="0" marL="0" rtl="0" algn="l">
              <a:lnSpc>
                <a:spcPct val="115000"/>
              </a:lnSpc>
              <a:spcBef>
                <a:spcPts val="1600"/>
              </a:spcBef>
              <a:spcAft>
                <a:spcPts val="0"/>
              </a:spcAft>
              <a:buSzPts val="1200"/>
              <a:buNone/>
            </a:pPr>
            <a:r>
              <a:t/>
            </a:r>
            <a:endParaRPr/>
          </a:p>
          <a:p>
            <a:pPr indent="0" lvl="0" marL="0" rtl="0" algn="l">
              <a:lnSpc>
                <a:spcPct val="115000"/>
              </a:lnSpc>
              <a:spcBef>
                <a:spcPts val="1600"/>
              </a:spcBef>
              <a:spcAft>
                <a:spcPts val="0"/>
              </a:spcAft>
              <a:buSzPts val="1200"/>
              <a:buNone/>
            </a:pPr>
            <a:r>
              <a:t/>
            </a:r>
            <a:endParaRPr/>
          </a:p>
          <a:p>
            <a:pPr indent="0" lvl="0" marL="0" rtl="0" algn="l">
              <a:lnSpc>
                <a:spcPct val="115000"/>
              </a:lnSpc>
              <a:spcBef>
                <a:spcPts val="1600"/>
              </a:spcBef>
              <a:spcAft>
                <a:spcPts val="0"/>
              </a:spcAft>
              <a:buSzPts val="1200"/>
              <a:buNone/>
            </a:pPr>
            <a:r>
              <a:t/>
            </a:r>
            <a:endParaRPr/>
          </a:p>
          <a:p>
            <a:pPr indent="0" lvl="0" marL="0" rtl="0" algn="l">
              <a:lnSpc>
                <a:spcPct val="115000"/>
              </a:lnSpc>
              <a:spcBef>
                <a:spcPts val="1600"/>
              </a:spcBef>
              <a:spcAft>
                <a:spcPts val="0"/>
              </a:spcAft>
              <a:buSzPts val="1200"/>
              <a:buNone/>
            </a:pPr>
            <a:r>
              <a:t/>
            </a:r>
            <a:endParaRPr/>
          </a:p>
          <a:p>
            <a:pPr indent="0" lvl="0" marL="0" rtl="0" algn="l">
              <a:lnSpc>
                <a:spcPct val="115000"/>
              </a:lnSpc>
              <a:spcBef>
                <a:spcPts val="1600"/>
              </a:spcBef>
              <a:spcAft>
                <a:spcPts val="0"/>
              </a:spcAft>
              <a:buSzPts val="1200"/>
              <a:buNone/>
            </a:pPr>
            <a:r>
              <a:t/>
            </a:r>
            <a:endParaRPr/>
          </a:p>
          <a:p>
            <a:pPr indent="0" lvl="0" marL="0" rtl="0" algn="l">
              <a:lnSpc>
                <a:spcPct val="115000"/>
              </a:lnSpc>
              <a:spcBef>
                <a:spcPts val="1600"/>
              </a:spcBef>
              <a:spcAft>
                <a:spcPts val="0"/>
              </a:spcAft>
              <a:buSzPts val="1200"/>
              <a:buNone/>
            </a:pPr>
            <a:r>
              <a:rPr b="1" lang="en"/>
              <a:t>TASK: </a:t>
            </a:r>
            <a:r>
              <a:rPr lang="en"/>
              <a:t>If this is the answer, what is the question?</a:t>
            </a:r>
            <a:endParaRPr/>
          </a:p>
          <a:p>
            <a:pPr indent="-304800" lvl="0" marL="457200" rtl="0" algn="l">
              <a:lnSpc>
                <a:spcPct val="200000"/>
              </a:lnSpc>
              <a:spcBef>
                <a:spcPts val="1600"/>
              </a:spcBef>
              <a:spcAft>
                <a:spcPts val="0"/>
              </a:spcAft>
              <a:buSzPts val="1200"/>
              <a:buAutoNum type="arabicPeriod"/>
            </a:pPr>
            <a:r>
              <a:rPr lang="en"/>
              <a:t>On the Fabric of the Human Body. ___________________________________________________</a:t>
            </a:r>
            <a:endParaRPr/>
          </a:p>
          <a:p>
            <a:pPr indent="-304800" lvl="0" marL="457200" rtl="0" algn="l">
              <a:lnSpc>
                <a:spcPct val="200000"/>
              </a:lnSpc>
              <a:spcBef>
                <a:spcPts val="0"/>
              </a:spcBef>
              <a:spcAft>
                <a:spcPts val="0"/>
              </a:spcAft>
              <a:buSzPts val="1200"/>
              <a:buAutoNum type="arabicPeriod"/>
            </a:pPr>
            <a:r>
              <a:rPr lang="en"/>
              <a:t>300 ____________________________________________________________________________</a:t>
            </a:r>
            <a:endParaRPr/>
          </a:p>
          <a:p>
            <a:pPr indent="-304800" lvl="0" marL="457200" rtl="0" algn="l">
              <a:lnSpc>
                <a:spcPct val="200000"/>
              </a:lnSpc>
              <a:spcBef>
                <a:spcPts val="0"/>
              </a:spcBef>
              <a:spcAft>
                <a:spcPts val="0"/>
              </a:spcAft>
              <a:buSzPts val="1200"/>
              <a:buAutoNum type="arabicPeriod"/>
            </a:pPr>
            <a:r>
              <a:rPr lang="en"/>
              <a:t>Base their work on dissection._______________________________________________________</a:t>
            </a:r>
            <a:endParaRPr/>
          </a:p>
          <a:p>
            <a:pPr indent="-304800" lvl="0" marL="457200" rtl="0" algn="l">
              <a:lnSpc>
                <a:spcPct val="200000"/>
              </a:lnSpc>
              <a:spcBef>
                <a:spcPts val="0"/>
              </a:spcBef>
              <a:spcAft>
                <a:spcPts val="0"/>
              </a:spcAft>
              <a:buSzPts val="1200"/>
              <a:buAutoNum type="arabicPeriod"/>
            </a:pPr>
            <a:r>
              <a:rPr lang="en"/>
              <a:t>Lower Jaw ______________________________________________________________________</a:t>
            </a:r>
            <a:endParaRPr/>
          </a:p>
          <a:p>
            <a:pPr indent="-304800" lvl="0" marL="457200" rtl="0" algn="l">
              <a:lnSpc>
                <a:spcPct val="115000"/>
              </a:lnSpc>
              <a:spcBef>
                <a:spcPts val="0"/>
              </a:spcBef>
              <a:spcAft>
                <a:spcPts val="0"/>
              </a:spcAft>
              <a:buSzPts val="1200"/>
              <a:buAutoNum type="arabicPeriod"/>
            </a:pPr>
            <a:r>
              <a:rPr lang="en"/>
              <a:t>William Harvey __________________________________________________________________</a:t>
            </a:r>
            <a:endParaRPr/>
          </a:p>
          <a:p>
            <a:pPr indent="0" lvl="0" marL="0" rtl="0" algn="l">
              <a:lnSpc>
                <a:spcPct val="115000"/>
              </a:lnSpc>
              <a:spcBef>
                <a:spcPts val="1600"/>
              </a:spcBef>
              <a:spcAft>
                <a:spcPts val="0"/>
              </a:spcAft>
              <a:buSzPts val="1200"/>
              <a:buNone/>
            </a:pPr>
            <a:r>
              <a:rPr b="1" lang="en"/>
              <a:t>HOT: </a:t>
            </a:r>
            <a:r>
              <a:rPr lang="en"/>
              <a:t>Create your own answer and question.</a:t>
            </a:r>
            <a:endParaRPr/>
          </a:p>
          <a:p>
            <a:pPr indent="0" lvl="0" marL="0" rtl="0" algn="l">
              <a:lnSpc>
                <a:spcPct val="115000"/>
              </a:lnSpc>
              <a:spcBef>
                <a:spcPts val="1600"/>
              </a:spcBef>
              <a:spcAft>
                <a:spcPts val="0"/>
              </a:spcAft>
              <a:buSzPts val="1200"/>
              <a:buNone/>
            </a:pPr>
            <a:r>
              <a:rPr lang="en"/>
              <a:t>_____________________________________________________________________________________</a:t>
            </a:r>
            <a:endParaRPr/>
          </a:p>
        </p:txBody>
      </p:sp>
      <p:sp>
        <p:nvSpPr>
          <p:cNvPr id="417" name="Google Shape;417;p31"/>
          <p:cNvSpPr/>
          <p:nvPr/>
        </p:nvSpPr>
        <p:spPr>
          <a:xfrm>
            <a:off x="841125" y="2595575"/>
            <a:ext cx="2846400" cy="1445400"/>
          </a:xfrm>
          <a:prstGeom prst="roundRect">
            <a:avLst>
              <a:gd fmla="val 16667" name="adj"/>
            </a:avLst>
          </a:prstGeom>
          <a:noFill/>
          <a:ln cap="flat" cmpd="sng" w="28575">
            <a:solidFill>
              <a:srgbClr val="000000"/>
            </a:solidFill>
            <a:prstDash val="dashDot"/>
            <a:round/>
            <a:headEnd len="sm" w="sm" type="none"/>
            <a:tailEnd len="sm" w="sm" type="none"/>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Calibri"/>
                <a:ea typeface="Calibri"/>
                <a:cs typeface="Calibri"/>
                <a:sym typeface="Calibri"/>
              </a:rPr>
              <a:t>Made the study of anatomy not only acceptable but fashionable. Anatomy became a central part of the study of medicine. Doctors and medical professors now carried out dissections themselves rather than a surgeon. </a:t>
            </a:r>
            <a:endParaRPr b="0" i="0" sz="1200" u="none" cap="none" strike="noStrike">
              <a:solidFill>
                <a:srgbClr val="000000"/>
              </a:solidFill>
              <a:latin typeface="Calibri"/>
              <a:ea typeface="Calibri"/>
              <a:cs typeface="Calibri"/>
              <a:sym typeface="Calibri"/>
            </a:endParaRPr>
          </a:p>
        </p:txBody>
      </p:sp>
      <p:sp>
        <p:nvSpPr>
          <p:cNvPr id="418" name="Google Shape;418;p31"/>
          <p:cNvSpPr/>
          <p:nvPr/>
        </p:nvSpPr>
        <p:spPr>
          <a:xfrm>
            <a:off x="4768900" y="2595575"/>
            <a:ext cx="2389200" cy="1238700"/>
          </a:xfrm>
          <a:prstGeom prst="roundRect">
            <a:avLst>
              <a:gd fmla="val 16667" name="adj"/>
            </a:avLst>
          </a:prstGeom>
          <a:noFill/>
          <a:ln cap="flat" cmpd="sng" w="28575">
            <a:solidFill>
              <a:srgbClr val="000000"/>
            </a:solidFill>
            <a:prstDash val="dashDot"/>
            <a:round/>
            <a:headEnd len="sm" w="sm" type="none"/>
            <a:tailEnd len="sm" w="sm" type="none"/>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Calibri"/>
                <a:ea typeface="Calibri"/>
                <a:cs typeface="Calibri"/>
                <a:sym typeface="Calibri"/>
              </a:rPr>
              <a:t>His work was heavily copied and even plagiarised. Versions of the drawings from the </a:t>
            </a:r>
            <a:r>
              <a:rPr b="0" i="1" lang="en" sz="1200" u="none" cap="none" strike="noStrike">
                <a:solidFill>
                  <a:srgbClr val="000000"/>
                </a:solidFill>
                <a:latin typeface="Calibri"/>
                <a:ea typeface="Calibri"/>
                <a:cs typeface="Calibri"/>
                <a:sym typeface="Calibri"/>
              </a:rPr>
              <a:t>Fabrica </a:t>
            </a:r>
            <a:r>
              <a:rPr b="0" i="0" lang="en" sz="1200" u="none" cap="none" strike="noStrike">
                <a:solidFill>
                  <a:srgbClr val="000000"/>
                </a:solidFill>
                <a:latin typeface="Calibri"/>
                <a:ea typeface="Calibri"/>
                <a:cs typeface="Calibri"/>
                <a:sym typeface="Calibri"/>
              </a:rPr>
              <a:t>appeared in other medical texts and as fugitive sheets. </a:t>
            </a:r>
            <a:endParaRPr b="0" i="0" sz="1200" u="none" cap="none" strike="noStrike">
              <a:solidFill>
                <a:srgbClr val="000000"/>
              </a:solidFill>
              <a:latin typeface="Calibri"/>
              <a:ea typeface="Calibri"/>
              <a:cs typeface="Calibri"/>
              <a:sym typeface="Calibri"/>
            </a:endParaRPr>
          </a:p>
        </p:txBody>
      </p:sp>
      <p:sp>
        <p:nvSpPr>
          <p:cNvPr id="419" name="Google Shape;419;p31"/>
          <p:cNvSpPr/>
          <p:nvPr/>
        </p:nvSpPr>
        <p:spPr>
          <a:xfrm>
            <a:off x="4768825" y="4040975"/>
            <a:ext cx="2389200" cy="850500"/>
          </a:xfrm>
          <a:prstGeom prst="roundRect">
            <a:avLst>
              <a:gd fmla="val 16667" name="adj"/>
            </a:avLst>
          </a:prstGeom>
          <a:noFill/>
          <a:ln cap="flat" cmpd="sng" w="28575">
            <a:solidFill>
              <a:srgbClr val="000000"/>
            </a:solidFill>
            <a:prstDash val="dashDot"/>
            <a:round/>
            <a:headEnd len="sm" w="sm" type="none"/>
            <a:tailEnd len="sm" w="sm" type="none"/>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Calibri"/>
                <a:ea typeface="Calibri"/>
                <a:cs typeface="Calibri"/>
                <a:sym typeface="Calibri"/>
              </a:rPr>
              <a:t>Inspired other anatomists, some of whom went on to correct his own mistakes in </a:t>
            </a:r>
            <a:r>
              <a:rPr b="0" i="1" lang="en" sz="1200" u="none" cap="none" strike="noStrike">
                <a:solidFill>
                  <a:srgbClr val="000000"/>
                </a:solidFill>
                <a:latin typeface="Calibri"/>
                <a:ea typeface="Calibri"/>
                <a:cs typeface="Calibri"/>
                <a:sym typeface="Calibri"/>
              </a:rPr>
              <a:t>Fabrica</a:t>
            </a:r>
            <a:r>
              <a:rPr b="0" i="0" lang="en" sz="1200" u="none" cap="none" strike="noStrike">
                <a:solidFill>
                  <a:srgbClr val="000000"/>
                </a:solidFill>
                <a:latin typeface="Calibri"/>
                <a:ea typeface="Calibri"/>
                <a:cs typeface="Calibri"/>
                <a:sym typeface="Calibri"/>
              </a:rPr>
              <a:t>.</a:t>
            </a:r>
            <a:endParaRPr b="0" i="0" sz="1200" u="none" cap="none" strike="noStrike">
              <a:solidFill>
                <a:srgbClr val="000000"/>
              </a:solidFill>
              <a:latin typeface="Calibri"/>
              <a:ea typeface="Calibri"/>
              <a:cs typeface="Calibri"/>
              <a:sym typeface="Calibri"/>
            </a:endParaRPr>
          </a:p>
        </p:txBody>
      </p:sp>
      <p:pic>
        <p:nvPicPr>
          <p:cNvPr descr="Image result for andreas vesalius de humani corporis fabrica" id="420" name="Google Shape;420;p31"/>
          <p:cNvPicPr preferRelativeResize="0"/>
          <p:nvPr/>
        </p:nvPicPr>
        <p:blipFill rotWithShape="1">
          <a:blip r:embed="rId3">
            <a:alphaModFix/>
          </a:blip>
          <a:srcRect b="0" l="0" r="0" t="0"/>
          <a:stretch/>
        </p:blipFill>
        <p:spPr>
          <a:xfrm>
            <a:off x="3486460" y="4163750"/>
            <a:ext cx="1062900" cy="1371600"/>
          </a:xfrm>
          <a:prstGeom prst="roundRect">
            <a:avLst>
              <a:gd fmla="val 16667" name="adj"/>
            </a:avLst>
          </a:prstGeom>
          <a:noFill/>
          <a:ln cap="flat" cmpd="sng" w="28575">
            <a:solidFill>
              <a:srgbClr val="000000"/>
            </a:solidFill>
            <a:prstDash val="solid"/>
            <a:round/>
            <a:headEnd len="sm" w="sm" type="none"/>
            <a:tailEnd len="sm" w="sm" type="none"/>
          </a:ln>
        </p:spPr>
      </p:pic>
      <p:pic>
        <p:nvPicPr>
          <p:cNvPr descr="Image result for andreas vesalius" id="421" name="Google Shape;421;p31"/>
          <p:cNvPicPr preferRelativeResize="0"/>
          <p:nvPr/>
        </p:nvPicPr>
        <p:blipFill rotWithShape="1">
          <a:blip r:embed="rId4">
            <a:alphaModFix/>
          </a:blip>
          <a:srcRect b="0" l="0" r="0" t="0"/>
          <a:stretch/>
        </p:blipFill>
        <p:spPr>
          <a:xfrm>
            <a:off x="3486450" y="5658125"/>
            <a:ext cx="1062900" cy="929700"/>
          </a:xfrm>
          <a:prstGeom prst="roundRect">
            <a:avLst>
              <a:gd fmla="val 16667" name="adj"/>
            </a:avLst>
          </a:prstGeom>
          <a:noFill/>
          <a:ln cap="flat" cmpd="sng" w="28575">
            <a:solidFill>
              <a:srgbClr val="000000"/>
            </a:solidFill>
            <a:prstDash val="solid"/>
            <a:round/>
            <a:headEnd len="sm" w="sm" type="none"/>
            <a:tailEnd len="sm" w="sm" type="none"/>
          </a:ln>
        </p:spPr>
      </p:pic>
      <p:sp>
        <p:nvSpPr>
          <p:cNvPr id="422" name="Google Shape;422;p31"/>
          <p:cNvSpPr/>
          <p:nvPr/>
        </p:nvSpPr>
        <p:spPr>
          <a:xfrm>
            <a:off x="4768900" y="5098175"/>
            <a:ext cx="2389200" cy="1557900"/>
          </a:xfrm>
          <a:prstGeom prst="roundRect">
            <a:avLst>
              <a:gd fmla="val 16667" name="adj"/>
            </a:avLst>
          </a:prstGeom>
          <a:noFill/>
          <a:ln cap="flat" cmpd="sng" w="28575">
            <a:solidFill>
              <a:srgbClr val="000000"/>
            </a:solidFill>
            <a:prstDash val="dashDot"/>
            <a:round/>
            <a:headEnd len="sm" w="sm" type="none"/>
            <a:tailEnd len="sm" w="sm" type="none"/>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Calibri"/>
                <a:ea typeface="Calibri"/>
                <a:cs typeface="Calibri"/>
                <a:sym typeface="Calibri"/>
              </a:rPr>
              <a:t>He was a trailblazer. After he died, Fabricius discovered valves in human veins. Fabricius shared this work with his students at Padua - one of whom was William Harvey who went on to discover the circulation of the Blood.</a:t>
            </a:r>
            <a:endParaRPr b="0" i="0" sz="1200" u="none" cap="none" strike="noStrike">
              <a:solidFill>
                <a:srgbClr val="000000"/>
              </a:solidFill>
              <a:latin typeface="Calibri"/>
              <a:ea typeface="Calibri"/>
              <a:cs typeface="Calibri"/>
              <a:sym typeface="Calibri"/>
            </a:endParaRPr>
          </a:p>
        </p:txBody>
      </p:sp>
      <p:sp>
        <p:nvSpPr>
          <p:cNvPr id="423" name="Google Shape;423;p31"/>
          <p:cNvSpPr/>
          <p:nvPr/>
        </p:nvSpPr>
        <p:spPr>
          <a:xfrm>
            <a:off x="877775" y="4126850"/>
            <a:ext cx="2389200" cy="2529300"/>
          </a:xfrm>
          <a:prstGeom prst="roundRect">
            <a:avLst>
              <a:gd fmla="val 16667" name="adj"/>
            </a:avLst>
          </a:prstGeom>
          <a:noFill/>
          <a:ln cap="flat" cmpd="sng" w="28575">
            <a:solidFill>
              <a:srgbClr val="000000"/>
            </a:solidFill>
            <a:prstDash val="dashDot"/>
            <a:round/>
            <a:headEnd len="sm" w="sm" type="none"/>
            <a:tailEnd len="sm" w="sm" type="none"/>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Calibri"/>
                <a:ea typeface="Calibri"/>
                <a:cs typeface="Calibri"/>
                <a:sym typeface="Calibri"/>
              </a:rPr>
              <a:t>He caused a huge controversy. A lot of traditional physicians were angry that he had criticised Galen. They said that the differences Vesalius had found were down to the fact that there had been changes in human body since the time of Galen. </a:t>
            </a:r>
            <a:endParaRPr b="0" i="0" sz="1200" u="none" cap="none" strike="noStrike">
              <a:solidFill>
                <a:srgbClr val="000000"/>
              </a:solidFill>
              <a:latin typeface="Calibri"/>
              <a:ea typeface="Calibri"/>
              <a:cs typeface="Calibri"/>
              <a:sym typeface="Calibri"/>
            </a:endParaRPr>
          </a:p>
        </p:txBody>
      </p:sp>
      <p:sp>
        <p:nvSpPr>
          <p:cNvPr id="424" name="Google Shape;424;p31"/>
          <p:cNvSpPr/>
          <p:nvPr/>
        </p:nvSpPr>
        <p:spPr>
          <a:xfrm>
            <a:off x="6906750" y="210095"/>
            <a:ext cx="556200" cy="445200"/>
          </a:xfrm>
          <a:prstGeom prst="rect">
            <a:avLst/>
          </a:prstGeom>
          <a:solidFill>
            <a:srgbClr val="FFFFFF"/>
          </a:solidFill>
          <a:ln cap="flat" cmpd="sng" w="95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Calibri"/>
                <a:ea typeface="Calibri"/>
                <a:cs typeface="Calibri"/>
                <a:sym typeface="Calibri"/>
              </a:rPr>
              <a:t>p.31</a:t>
            </a:r>
            <a:endParaRPr b="1" i="0" sz="1400" u="none" cap="none" strike="noStrike">
              <a:solidFill>
                <a:srgbClr val="000000"/>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32"/>
          <p:cNvSpPr txBox="1"/>
          <p:nvPr>
            <p:ph type="title"/>
          </p:nvPr>
        </p:nvSpPr>
        <p:spPr>
          <a:xfrm>
            <a:off x="428400" y="210100"/>
            <a:ext cx="6237900" cy="445200"/>
          </a:xfrm>
          <a:prstGeom prst="rect">
            <a:avLst/>
          </a:prstGeom>
          <a:solidFill>
            <a:srgbClr val="FFFF00"/>
          </a:solid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000"/>
              <a:buNone/>
            </a:pPr>
            <a:r>
              <a:rPr b="1" lang="en" sz="1400"/>
              <a:t>KT 2.2B - How significant was Andreas Vesalius?</a:t>
            </a:r>
            <a:endParaRPr b="1" sz="1400"/>
          </a:p>
        </p:txBody>
      </p:sp>
      <p:sp>
        <p:nvSpPr>
          <p:cNvPr id="430" name="Google Shape;430;p32"/>
          <p:cNvSpPr txBox="1"/>
          <p:nvPr>
            <p:ph idx="1" type="body"/>
          </p:nvPr>
        </p:nvSpPr>
        <p:spPr>
          <a:xfrm>
            <a:off x="428392" y="801972"/>
            <a:ext cx="6984600" cy="18426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200"/>
              <a:buNone/>
            </a:pPr>
            <a:r>
              <a:rPr b="1" lang="en"/>
              <a:t>3 Key Points:</a:t>
            </a:r>
            <a:endParaRPr b="1"/>
          </a:p>
          <a:p>
            <a:pPr indent="0" lvl="0" marL="0" rtl="0" algn="l">
              <a:lnSpc>
                <a:spcPct val="115000"/>
              </a:lnSpc>
              <a:spcBef>
                <a:spcPts val="1600"/>
              </a:spcBef>
              <a:spcAft>
                <a:spcPts val="0"/>
              </a:spcAft>
              <a:buSzPts val="1200"/>
              <a:buNone/>
            </a:pPr>
            <a:r>
              <a:rPr b="1" lang="en"/>
              <a:t>1.</a:t>
            </a:r>
            <a:endParaRPr b="1"/>
          </a:p>
          <a:p>
            <a:pPr indent="0" lvl="0" marL="0" rtl="0" algn="l">
              <a:lnSpc>
                <a:spcPct val="115000"/>
              </a:lnSpc>
              <a:spcBef>
                <a:spcPts val="1600"/>
              </a:spcBef>
              <a:spcAft>
                <a:spcPts val="0"/>
              </a:spcAft>
              <a:buSzPts val="1200"/>
              <a:buNone/>
            </a:pPr>
            <a:r>
              <a:rPr b="1" lang="en"/>
              <a:t>2.</a:t>
            </a:r>
            <a:endParaRPr b="1"/>
          </a:p>
          <a:p>
            <a:pPr indent="0" lvl="0" marL="0" rtl="0" algn="l">
              <a:lnSpc>
                <a:spcPct val="115000"/>
              </a:lnSpc>
              <a:spcBef>
                <a:spcPts val="1600"/>
              </a:spcBef>
              <a:spcAft>
                <a:spcPts val="1600"/>
              </a:spcAft>
              <a:buSzPts val="1200"/>
              <a:buNone/>
            </a:pPr>
            <a:r>
              <a:rPr b="1" lang="en"/>
              <a:t>3</a:t>
            </a:r>
            <a:endParaRPr b="1"/>
          </a:p>
        </p:txBody>
      </p:sp>
      <p:grpSp>
        <p:nvGrpSpPr>
          <p:cNvPr id="431" name="Google Shape;431;p32"/>
          <p:cNvGrpSpPr/>
          <p:nvPr/>
        </p:nvGrpSpPr>
        <p:grpSpPr>
          <a:xfrm>
            <a:off x="751092" y="2685270"/>
            <a:ext cx="6140700" cy="5167550"/>
            <a:chOff x="667800" y="2704375"/>
            <a:chExt cx="6140700" cy="5167550"/>
          </a:xfrm>
        </p:grpSpPr>
        <p:grpSp>
          <p:nvGrpSpPr>
            <p:cNvPr id="432" name="Google Shape;432;p32"/>
            <p:cNvGrpSpPr/>
            <p:nvPr/>
          </p:nvGrpSpPr>
          <p:grpSpPr>
            <a:xfrm>
              <a:off x="1113000" y="3074275"/>
              <a:ext cx="5610225" cy="4314837"/>
              <a:chOff x="1113000" y="2284788"/>
              <a:chExt cx="5610225" cy="4314837"/>
            </a:xfrm>
          </p:grpSpPr>
          <p:pic>
            <p:nvPicPr>
              <p:cNvPr id="433" name="Google Shape;433;p32"/>
              <p:cNvPicPr preferRelativeResize="0"/>
              <p:nvPr/>
            </p:nvPicPr>
            <p:blipFill rotWithShape="1">
              <a:blip r:embed="rId3">
                <a:alphaModFix/>
              </a:blip>
              <a:srcRect b="0" l="0" r="0" t="0"/>
              <a:stretch/>
            </p:blipFill>
            <p:spPr>
              <a:xfrm>
                <a:off x="3779988" y="2284788"/>
                <a:ext cx="276225" cy="2047875"/>
              </a:xfrm>
              <a:prstGeom prst="rect">
                <a:avLst/>
              </a:prstGeom>
              <a:noFill/>
              <a:ln>
                <a:noFill/>
              </a:ln>
            </p:spPr>
          </p:pic>
          <p:pic>
            <p:nvPicPr>
              <p:cNvPr id="434" name="Google Shape;434;p32"/>
              <p:cNvPicPr preferRelativeResize="0"/>
              <p:nvPr/>
            </p:nvPicPr>
            <p:blipFill rotWithShape="1">
              <a:blip r:embed="rId4">
                <a:alphaModFix/>
              </a:blip>
              <a:srcRect b="0" l="0" r="0" t="0"/>
              <a:stretch/>
            </p:blipFill>
            <p:spPr>
              <a:xfrm>
                <a:off x="4056225" y="4370775"/>
                <a:ext cx="2667000" cy="190500"/>
              </a:xfrm>
              <a:prstGeom prst="rect">
                <a:avLst/>
              </a:prstGeom>
              <a:noFill/>
              <a:ln>
                <a:noFill/>
              </a:ln>
            </p:spPr>
          </p:pic>
          <p:pic>
            <p:nvPicPr>
              <p:cNvPr id="435" name="Google Shape;435;p32"/>
              <p:cNvPicPr preferRelativeResize="0"/>
              <p:nvPr/>
            </p:nvPicPr>
            <p:blipFill rotWithShape="1">
              <a:blip r:embed="rId5">
                <a:alphaModFix/>
              </a:blip>
              <a:srcRect b="0" l="0" r="0" t="0"/>
              <a:stretch/>
            </p:blipFill>
            <p:spPr>
              <a:xfrm>
                <a:off x="1113000" y="4370775"/>
                <a:ext cx="2667000" cy="190500"/>
              </a:xfrm>
              <a:prstGeom prst="rect">
                <a:avLst/>
              </a:prstGeom>
              <a:noFill/>
              <a:ln>
                <a:noFill/>
              </a:ln>
            </p:spPr>
          </p:pic>
          <p:pic>
            <p:nvPicPr>
              <p:cNvPr id="436" name="Google Shape;436;p32"/>
              <p:cNvPicPr preferRelativeResize="0"/>
              <p:nvPr/>
            </p:nvPicPr>
            <p:blipFill rotWithShape="1">
              <a:blip r:embed="rId6">
                <a:alphaModFix/>
              </a:blip>
              <a:srcRect b="0" l="0" r="0" t="0"/>
              <a:stretch/>
            </p:blipFill>
            <p:spPr>
              <a:xfrm>
                <a:off x="3779988" y="4561275"/>
                <a:ext cx="276225" cy="2038350"/>
              </a:xfrm>
              <a:prstGeom prst="rect">
                <a:avLst/>
              </a:prstGeom>
              <a:noFill/>
              <a:ln>
                <a:noFill/>
              </a:ln>
            </p:spPr>
          </p:pic>
        </p:grpSp>
        <p:sp>
          <p:nvSpPr>
            <p:cNvPr id="437" name="Google Shape;437;p32"/>
            <p:cNvSpPr txBox="1"/>
            <p:nvPr/>
          </p:nvSpPr>
          <p:spPr>
            <a:xfrm rot="-5400000">
              <a:off x="37350" y="5123400"/>
              <a:ext cx="1706100" cy="445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Calibri"/>
                  <a:ea typeface="Calibri"/>
                  <a:cs typeface="Calibri"/>
                  <a:sym typeface="Calibri"/>
                </a:rPr>
                <a:t>Accepted by others</a:t>
              </a:r>
              <a:endParaRPr b="0" i="0" sz="1200" u="none" cap="none" strike="noStrike">
                <a:solidFill>
                  <a:srgbClr val="000000"/>
                </a:solidFill>
                <a:latin typeface="Calibri"/>
                <a:ea typeface="Calibri"/>
                <a:cs typeface="Calibri"/>
                <a:sym typeface="Calibri"/>
              </a:endParaRPr>
            </a:p>
          </p:txBody>
        </p:sp>
        <p:sp>
          <p:nvSpPr>
            <p:cNvPr id="438" name="Google Shape;438;p32"/>
            <p:cNvSpPr txBox="1"/>
            <p:nvPr/>
          </p:nvSpPr>
          <p:spPr>
            <a:xfrm>
              <a:off x="3321263" y="2704375"/>
              <a:ext cx="1193700" cy="369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Calibri"/>
                  <a:ea typeface="Calibri"/>
                  <a:cs typeface="Calibri"/>
                  <a:sym typeface="Calibri"/>
                </a:rPr>
                <a:t>Causing Change</a:t>
              </a:r>
              <a:endParaRPr b="0" i="0" sz="1200" u="none" cap="none" strike="noStrike">
                <a:solidFill>
                  <a:srgbClr val="000000"/>
                </a:solidFill>
                <a:latin typeface="Calibri"/>
                <a:ea typeface="Calibri"/>
                <a:cs typeface="Calibri"/>
                <a:sym typeface="Calibri"/>
              </a:endParaRPr>
            </a:p>
          </p:txBody>
        </p:sp>
        <p:sp>
          <p:nvSpPr>
            <p:cNvPr id="439" name="Google Shape;439;p32"/>
            <p:cNvSpPr txBox="1"/>
            <p:nvPr/>
          </p:nvSpPr>
          <p:spPr>
            <a:xfrm rot="5400000">
              <a:off x="6058200" y="5218050"/>
              <a:ext cx="1244700" cy="255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Calibri"/>
                  <a:ea typeface="Calibri"/>
                  <a:cs typeface="Calibri"/>
                  <a:sym typeface="Calibri"/>
                </a:rPr>
                <a:t>Relevance Today</a:t>
              </a:r>
              <a:endParaRPr b="0" i="0" sz="1200" u="none" cap="none" strike="noStrike">
                <a:solidFill>
                  <a:srgbClr val="000000"/>
                </a:solidFill>
                <a:latin typeface="Calibri"/>
                <a:ea typeface="Calibri"/>
                <a:cs typeface="Calibri"/>
                <a:sym typeface="Calibri"/>
              </a:endParaRPr>
            </a:p>
          </p:txBody>
        </p:sp>
        <p:sp>
          <p:nvSpPr>
            <p:cNvPr id="440" name="Google Shape;440;p32"/>
            <p:cNvSpPr txBox="1"/>
            <p:nvPr/>
          </p:nvSpPr>
          <p:spPr>
            <a:xfrm>
              <a:off x="3321250" y="7502025"/>
              <a:ext cx="1193700" cy="369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Calibri"/>
                  <a:ea typeface="Calibri"/>
                  <a:cs typeface="Calibri"/>
                  <a:sym typeface="Calibri"/>
                </a:rPr>
                <a:t>Spreading Ideas</a:t>
              </a:r>
              <a:endParaRPr b="0" i="0" sz="1200" u="none" cap="none" strike="noStrike">
                <a:solidFill>
                  <a:srgbClr val="000000"/>
                </a:solidFill>
                <a:latin typeface="Calibri"/>
                <a:ea typeface="Calibri"/>
                <a:cs typeface="Calibri"/>
                <a:sym typeface="Calibri"/>
              </a:endParaRPr>
            </a:p>
          </p:txBody>
        </p:sp>
      </p:grpSp>
      <p:graphicFrame>
        <p:nvGraphicFramePr>
          <p:cNvPr id="441" name="Google Shape;441;p32"/>
          <p:cNvGraphicFramePr/>
          <p:nvPr/>
        </p:nvGraphicFramePr>
        <p:xfrm>
          <a:off x="229842" y="7966720"/>
          <a:ext cx="3000000" cy="3000000"/>
        </p:xfrm>
        <a:graphic>
          <a:graphicData uri="http://schemas.openxmlformats.org/drawingml/2006/table">
            <a:tbl>
              <a:tblPr>
                <a:noFill/>
                <a:tableStyleId>{3FE84706-7A58-4A42-A819-6E776F15B5D3}</a:tableStyleId>
              </a:tblPr>
              <a:tblGrid>
                <a:gridCol w="1081350"/>
                <a:gridCol w="910800"/>
                <a:gridCol w="5191050"/>
              </a:tblGrid>
              <a:tr h="381000">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Area</a:t>
                      </a:r>
                      <a:endParaRPr sz="1200" u="none" cap="none" strike="noStrike">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Score</a:t>
                      </a:r>
                      <a:endParaRPr sz="1200" u="none" cap="none" strike="noStrike">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Explanation using specific facts and examples</a:t>
                      </a:r>
                      <a:endParaRPr sz="1200" u="none" cap="none" strike="noStrike">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381000">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Causing Change</a:t>
                      </a:r>
                      <a:endParaRPr sz="1200" u="none" cap="none" strike="noStrike">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/10</a:t>
                      </a:r>
                      <a:endParaRPr sz="1200" u="none" cap="none" strike="noStrike">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381000">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Spreading Ideas</a:t>
                      </a:r>
                      <a:endParaRPr sz="1200" u="none" cap="none" strike="noStrike">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/10</a:t>
                      </a:r>
                      <a:endParaRPr sz="1200" u="none" cap="none" strike="noStrike">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381000">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Accepted by others</a:t>
                      </a:r>
                      <a:endParaRPr sz="1200" u="none" cap="none" strike="noStrike">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/10</a:t>
                      </a:r>
                      <a:endParaRPr sz="1200" u="none" cap="none" strike="noStrike">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381000">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Relevance today.</a:t>
                      </a:r>
                      <a:endParaRPr sz="1200" u="none" cap="none" strike="noStrike">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/10</a:t>
                      </a:r>
                      <a:endParaRPr sz="1200" u="none" cap="none" strike="noStrike">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bl>
          </a:graphicData>
        </a:graphic>
      </p:graphicFrame>
      <p:pic>
        <p:nvPicPr>
          <p:cNvPr descr="vesalius04" id="442" name="Google Shape;442;p32"/>
          <p:cNvPicPr preferRelativeResize="0"/>
          <p:nvPr/>
        </p:nvPicPr>
        <p:blipFill rotWithShape="1">
          <a:blip r:embed="rId7">
            <a:alphaModFix/>
          </a:blip>
          <a:srcRect b="7756" l="0" r="0" t="0"/>
          <a:stretch/>
        </p:blipFill>
        <p:spPr>
          <a:xfrm>
            <a:off x="428400" y="3000448"/>
            <a:ext cx="1047000" cy="1066500"/>
          </a:xfrm>
          <a:prstGeom prst="roundRect">
            <a:avLst>
              <a:gd fmla="val 16667" name="adj"/>
            </a:avLst>
          </a:prstGeom>
          <a:noFill/>
          <a:ln cap="flat" cmpd="sng" w="28575">
            <a:solidFill>
              <a:srgbClr val="000000"/>
            </a:solidFill>
            <a:prstDash val="solid"/>
            <a:round/>
            <a:headEnd len="sm" w="sm" type="none"/>
            <a:tailEnd len="sm" w="sm" type="none"/>
          </a:ln>
        </p:spPr>
      </p:pic>
      <p:sp>
        <p:nvSpPr>
          <p:cNvPr id="443" name="Google Shape;443;p32"/>
          <p:cNvSpPr/>
          <p:nvPr/>
        </p:nvSpPr>
        <p:spPr>
          <a:xfrm>
            <a:off x="6891800" y="210095"/>
            <a:ext cx="556200" cy="445200"/>
          </a:xfrm>
          <a:prstGeom prst="rect">
            <a:avLst/>
          </a:prstGeom>
          <a:solidFill>
            <a:srgbClr val="FFFFFF"/>
          </a:solidFill>
          <a:ln cap="flat" cmpd="sng" w="95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Calibri"/>
                <a:ea typeface="Calibri"/>
                <a:cs typeface="Calibri"/>
                <a:sym typeface="Calibri"/>
              </a:rPr>
              <a:t>p.32</a:t>
            </a:r>
            <a:endParaRPr b="1" i="0" sz="1400" u="none" cap="none" strike="noStrike">
              <a:solidFill>
                <a:srgbClr val="000000"/>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33"/>
          <p:cNvSpPr txBox="1"/>
          <p:nvPr>
            <p:ph type="title"/>
          </p:nvPr>
        </p:nvSpPr>
        <p:spPr>
          <a:xfrm>
            <a:off x="767275" y="210100"/>
            <a:ext cx="4719300" cy="445200"/>
          </a:xfrm>
          <a:prstGeom prst="rect">
            <a:avLst/>
          </a:prstGeom>
          <a:solidFill>
            <a:srgbClr val="FFFF00"/>
          </a:solid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000"/>
              <a:buNone/>
            </a:pPr>
            <a:r>
              <a:rPr lang="en" sz="1500"/>
              <a:t>KT 2.3A - Discoveries and impact of William Harvey</a:t>
            </a:r>
            <a:endParaRPr sz="1500"/>
          </a:p>
        </p:txBody>
      </p:sp>
      <p:sp>
        <p:nvSpPr>
          <p:cNvPr id="449" name="Google Shape;449;p33"/>
          <p:cNvSpPr txBox="1"/>
          <p:nvPr>
            <p:ph idx="1" type="body"/>
          </p:nvPr>
        </p:nvSpPr>
        <p:spPr>
          <a:xfrm>
            <a:off x="767400" y="1024000"/>
            <a:ext cx="6604200" cy="95604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just">
              <a:lnSpc>
                <a:spcPct val="115000"/>
              </a:lnSpc>
              <a:spcBef>
                <a:spcPts val="0"/>
              </a:spcBef>
              <a:spcAft>
                <a:spcPts val="0"/>
              </a:spcAft>
              <a:buSzPts val="1200"/>
              <a:buNone/>
            </a:pPr>
            <a:r>
              <a:rPr lang="en"/>
              <a:t>William Harvey was born in 1578. He studied medicine at Cambridge, and then at the famous medical school in Padua. In 1615, he became a lecturer of anatomy at the College of Physicians, and by 1618 he was one of the royal doctors for James I.</a:t>
            </a:r>
            <a:endParaRPr/>
          </a:p>
          <a:p>
            <a:pPr indent="0" lvl="0" marL="0" rtl="0" algn="just">
              <a:lnSpc>
                <a:spcPct val="115000"/>
              </a:lnSpc>
              <a:spcBef>
                <a:spcPts val="1600"/>
              </a:spcBef>
              <a:spcAft>
                <a:spcPts val="0"/>
              </a:spcAft>
              <a:buSzPts val="1200"/>
              <a:buNone/>
            </a:pPr>
            <a:r>
              <a:rPr lang="en"/>
              <a:t>Harvey had a keen interest in dissection and observing the human body, in order to improve his knowledge of the human anatomy. Carrying out public dissections was part of his job. He taught his students that it was important to observe the body and believe what they saw, rather than believing what had been written in classical texts. This idea was also followed by Thomas Sydenham, who would work on this theory later that century. </a:t>
            </a:r>
            <a:endParaRPr/>
          </a:p>
          <a:p>
            <a:pPr indent="0" lvl="0" marL="0" rtl="0" algn="just">
              <a:lnSpc>
                <a:spcPct val="115000"/>
              </a:lnSpc>
              <a:spcBef>
                <a:spcPts val="1600"/>
              </a:spcBef>
              <a:spcAft>
                <a:spcPts val="0"/>
              </a:spcAft>
              <a:buSzPts val="1200"/>
              <a:buNone/>
            </a:pPr>
            <a:r>
              <a:t/>
            </a:r>
            <a:endParaRPr/>
          </a:p>
          <a:p>
            <a:pPr indent="0" lvl="0" marL="0" rtl="0" algn="just">
              <a:lnSpc>
                <a:spcPct val="115000"/>
              </a:lnSpc>
              <a:spcBef>
                <a:spcPts val="1600"/>
              </a:spcBef>
              <a:spcAft>
                <a:spcPts val="0"/>
              </a:spcAft>
              <a:buSzPts val="1200"/>
              <a:buNone/>
            </a:pPr>
            <a:r>
              <a:rPr b="1" lang="en"/>
              <a:t>Harvey’s research</a:t>
            </a:r>
            <a:endParaRPr b="1"/>
          </a:p>
          <a:p>
            <a:pPr indent="0" lvl="0" marL="0" rtl="0" algn="just">
              <a:lnSpc>
                <a:spcPct val="150000"/>
              </a:lnSpc>
              <a:spcBef>
                <a:spcPts val="1600"/>
              </a:spcBef>
              <a:spcAft>
                <a:spcPts val="0"/>
              </a:spcAft>
              <a:buSzPts val="1200"/>
              <a:buNone/>
            </a:pPr>
            <a:r>
              <a:rPr lang="en"/>
              <a:t>Harvey was particularly interested in blood. During his studies at ________, his __________ had taught him Vesalius’s theory that the veins of the body contained _________, which was proof that the blood in those veins flowed towards the _________. Using ____________ bodies, Harvey saw evidence to prove this theory. When he tried to pump liquids through the ___________ the other way, it did not work. This proved that the blood only flowed towards the heart, contradicting what Galen had taught about the blood. </a:t>
            </a:r>
            <a:endParaRPr/>
          </a:p>
          <a:p>
            <a:pPr indent="0" lvl="0" marL="0" rtl="0" algn="ctr">
              <a:lnSpc>
                <a:spcPct val="115000"/>
              </a:lnSpc>
              <a:spcBef>
                <a:spcPts val="1600"/>
              </a:spcBef>
              <a:spcAft>
                <a:spcPts val="0"/>
              </a:spcAft>
              <a:buSzPts val="1200"/>
              <a:buNone/>
            </a:pPr>
            <a:r>
              <a:t/>
            </a:r>
            <a:endParaRPr b="1"/>
          </a:p>
          <a:p>
            <a:pPr indent="0" lvl="0" marL="0" rtl="0" algn="ctr">
              <a:lnSpc>
                <a:spcPct val="115000"/>
              </a:lnSpc>
              <a:spcBef>
                <a:spcPts val="1600"/>
              </a:spcBef>
              <a:spcAft>
                <a:spcPts val="0"/>
              </a:spcAft>
              <a:buSzPts val="1200"/>
              <a:buNone/>
            </a:pPr>
            <a:r>
              <a:t/>
            </a:r>
            <a:endParaRPr/>
          </a:p>
          <a:p>
            <a:pPr indent="0" lvl="0" marL="0" rtl="0" algn="l">
              <a:lnSpc>
                <a:spcPct val="150000"/>
              </a:lnSpc>
              <a:spcBef>
                <a:spcPts val="1600"/>
              </a:spcBef>
              <a:spcAft>
                <a:spcPts val="0"/>
              </a:spcAft>
              <a:buSzPts val="1200"/>
              <a:buNone/>
            </a:pPr>
            <a:r>
              <a:rPr lang="en"/>
              <a:t>________ looked in more detail at the old Galenic theory. It stated that blood was made in the ________ as a product of what a person ate, then flowed through the body to provide energy and was burned up. Harvey worked out that if Galen’s theory was correct, the liver would have to make ______ litres of blood a day for a person to survive!</a:t>
            </a:r>
            <a:endParaRPr/>
          </a:p>
          <a:p>
            <a:pPr indent="0" lvl="0" marL="0" rtl="0" algn="just">
              <a:lnSpc>
                <a:spcPct val="150000"/>
              </a:lnSpc>
              <a:spcBef>
                <a:spcPts val="1600"/>
              </a:spcBef>
              <a:spcAft>
                <a:spcPts val="0"/>
              </a:spcAft>
              <a:buSzPts val="1200"/>
              <a:buNone/>
            </a:pPr>
            <a:r>
              <a:rPr lang="en"/>
              <a:t>Harvey was influenced by new ___________ that had appeared during the ______________. Fire engines now used ____________ pumps to provide water to put out fires: perhaps the human body worked in the same way. </a:t>
            </a:r>
            <a:endParaRPr/>
          </a:p>
          <a:p>
            <a:pPr indent="0" lvl="0" marL="0" rtl="0" algn="l">
              <a:lnSpc>
                <a:spcPct val="115000"/>
              </a:lnSpc>
              <a:spcBef>
                <a:spcPts val="1600"/>
              </a:spcBef>
              <a:spcAft>
                <a:spcPts val="0"/>
              </a:spcAft>
              <a:buSzPts val="1200"/>
              <a:buNone/>
            </a:pPr>
            <a:r>
              <a:t/>
            </a:r>
            <a:endParaRPr b="1"/>
          </a:p>
          <a:p>
            <a:pPr indent="0" lvl="0" marL="0" rtl="0" algn="l">
              <a:lnSpc>
                <a:spcPct val="115000"/>
              </a:lnSpc>
              <a:spcBef>
                <a:spcPts val="1600"/>
              </a:spcBef>
              <a:spcAft>
                <a:spcPts val="0"/>
              </a:spcAft>
              <a:buSzPts val="1200"/>
              <a:buNone/>
            </a:pPr>
            <a:r>
              <a:rPr b="1" lang="en"/>
              <a:t>HOT: </a:t>
            </a:r>
            <a:r>
              <a:rPr lang="en"/>
              <a:t>List 2 ways in which William Harvey and Andreas Vesalius were similar. </a:t>
            </a:r>
            <a:endParaRPr/>
          </a:p>
          <a:p>
            <a:pPr indent="0" lvl="0" marL="0" rtl="0" algn="l">
              <a:lnSpc>
                <a:spcPct val="200000"/>
              </a:lnSpc>
              <a:spcBef>
                <a:spcPts val="1600"/>
              </a:spcBef>
              <a:spcAft>
                <a:spcPts val="0"/>
              </a:spcAft>
              <a:buSzPts val="1200"/>
              <a:buNone/>
            </a:pPr>
            <a:r>
              <a:rPr lang="en"/>
              <a:t>________________________________________________________________________________________________________________________________________________________________________	</a:t>
            </a:r>
            <a:endParaRPr/>
          </a:p>
          <a:p>
            <a:pPr indent="0" lvl="0" marL="0" rtl="0" algn="l">
              <a:lnSpc>
                <a:spcPct val="115000"/>
              </a:lnSpc>
              <a:spcBef>
                <a:spcPts val="1600"/>
              </a:spcBef>
              <a:spcAft>
                <a:spcPts val="1600"/>
              </a:spcAft>
              <a:buSzPts val="1200"/>
              <a:buNone/>
            </a:pPr>
            <a:r>
              <a:t/>
            </a:r>
            <a:endParaRPr/>
          </a:p>
        </p:txBody>
      </p:sp>
      <p:pic>
        <p:nvPicPr>
          <p:cNvPr id="450" name="Google Shape;450;p33"/>
          <p:cNvPicPr preferRelativeResize="0"/>
          <p:nvPr/>
        </p:nvPicPr>
        <p:blipFill rotWithShape="1">
          <a:blip r:embed="rId3">
            <a:alphaModFix/>
          </a:blip>
          <a:srcRect b="0" l="0" r="0" t="0"/>
          <a:stretch/>
        </p:blipFill>
        <p:spPr>
          <a:xfrm>
            <a:off x="6362975" y="3042011"/>
            <a:ext cx="876300" cy="876300"/>
          </a:xfrm>
          <a:prstGeom prst="rect">
            <a:avLst/>
          </a:prstGeom>
          <a:noFill/>
          <a:ln>
            <a:noFill/>
          </a:ln>
        </p:spPr>
      </p:pic>
      <p:pic>
        <p:nvPicPr>
          <p:cNvPr id="451" name="Google Shape;451;p33"/>
          <p:cNvPicPr preferRelativeResize="0"/>
          <p:nvPr/>
        </p:nvPicPr>
        <p:blipFill rotWithShape="1">
          <a:blip r:embed="rId4">
            <a:alphaModFix/>
          </a:blip>
          <a:srcRect b="0" l="0" r="0" t="0"/>
          <a:stretch/>
        </p:blipFill>
        <p:spPr>
          <a:xfrm>
            <a:off x="5486675" y="3042011"/>
            <a:ext cx="876300" cy="876300"/>
          </a:xfrm>
          <a:prstGeom prst="rect">
            <a:avLst/>
          </a:prstGeom>
          <a:noFill/>
          <a:ln>
            <a:noFill/>
          </a:ln>
        </p:spPr>
      </p:pic>
      <p:pic>
        <p:nvPicPr>
          <p:cNvPr descr="Image result for william harvey" id="452" name="Google Shape;452;p33"/>
          <p:cNvPicPr preferRelativeResize="0"/>
          <p:nvPr/>
        </p:nvPicPr>
        <p:blipFill rotWithShape="1">
          <a:blip r:embed="rId5">
            <a:alphaModFix/>
          </a:blip>
          <a:srcRect b="0" l="0" r="0" t="0"/>
          <a:stretch/>
        </p:blipFill>
        <p:spPr>
          <a:xfrm>
            <a:off x="5709125" y="136600"/>
            <a:ext cx="654000" cy="897600"/>
          </a:xfrm>
          <a:prstGeom prst="roundRect">
            <a:avLst>
              <a:gd fmla="val 16667" name="adj"/>
            </a:avLst>
          </a:prstGeom>
          <a:noFill/>
          <a:ln cap="flat" cmpd="sng" w="28575">
            <a:solidFill>
              <a:srgbClr val="000000"/>
            </a:solidFill>
            <a:prstDash val="solid"/>
            <a:round/>
            <a:headEnd len="sm" w="sm" type="none"/>
            <a:tailEnd len="sm" w="sm" type="none"/>
          </a:ln>
        </p:spPr>
      </p:pic>
      <p:sp>
        <p:nvSpPr>
          <p:cNvPr id="453" name="Google Shape;453;p33"/>
          <p:cNvSpPr/>
          <p:nvPr/>
        </p:nvSpPr>
        <p:spPr>
          <a:xfrm>
            <a:off x="6906750" y="117395"/>
            <a:ext cx="556200" cy="445200"/>
          </a:xfrm>
          <a:prstGeom prst="rect">
            <a:avLst/>
          </a:prstGeom>
          <a:solidFill>
            <a:srgbClr val="FFFFFF"/>
          </a:solidFill>
          <a:ln cap="flat" cmpd="sng" w="95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Calibri"/>
                <a:ea typeface="Calibri"/>
                <a:cs typeface="Calibri"/>
                <a:sym typeface="Calibri"/>
              </a:rPr>
              <a:t>p.33</a:t>
            </a:r>
            <a:endParaRPr b="1" i="0" sz="1400" u="none" cap="none" strike="noStrike">
              <a:solidFill>
                <a:srgbClr val="000000"/>
              </a:solidFill>
              <a:latin typeface="Calibri"/>
              <a:ea typeface="Calibri"/>
              <a:cs typeface="Calibri"/>
              <a:sym typeface="Calibri"/>
            </a:endParaRPr>
          </a:p>
        </p:txBody>
      </p:sp>
      <p:graphicFrame>
        <p:nvGraphicFramePr>
          <p:cNvPr id="454" name="Google Shape;454;p33"/>
          <p:cNvGraphicFramePr/>
          <p:nvPr/>
        </p:nvGraphicFramePr>
        <p:xfrm>
          <a:off x="1549608" y="5854147"/>
          <a:ext cx="3000000" cy="3000000"/>
        </p:xfrm>
        <a:graphic>
          <a:graphicData uri="http://schemas.openxmlformats.org/drawingml/2006/table">
            <a:tbl>
              <a:tblPr bandRow="1" firstRow="1">
                <a:noFill/>
                <a:tableStyleId>{5BD833C9-237B-4D3C-82D4-2ADA615338FE}</a:tableStyleId>
              </a:tblPr>
              <a:tblGrid>
                <a:gridCol w="1679925"/>
                <a:gridCol w="1679925"/>
                <a:gridCol w="1679925"/>
              </a:tblGrid>
              <a:tr h="277450">
                <a:tc>
                  <a:txBody>
                    <a:bodyPr/>
                    <a:lstStyle/>
                    <a:p>
                      <a:pPr indent="0" lvl="0" marL="0" marR="0" rtl="0" algn="ctr">
                        <a:lnSpc>
                          <a:spcPct val="100000"/>
                        </a:lnSpc>
                        <a:spcBef>
                          <a:spcPts val="0"/>
                        </a:spcBef>
                        <a:spcAft>
                          <a:spcPts val="0"/>
                        </a:spcAft>
                        <a:buNone/>
                      </a:pPr>
                      <a:r>
                        <a:rPr lang="en" sz="1200" u="none" cap="none" strike="noStrike">
                          <a:latin typeface="Cambria"/>
                          <a:ea typeface="Cambria"/>
                          <a:cs typeface="Cambria"/>
                          <a:sym typeface="Cambria"/>
                        </a:rPr>
                        <a:t>Padua </a:t>
                      </a:r>
                      <a:endParaRPr/>
                    </a:p>
                  </a:txBody>
                  <a:tcPr marT="45725" marB="45725" marR="91450" marL="91450"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 sz="1200" u="none" cap="none" strike="noStrike">
                          <a:latin typeface="Cambria"/>
                          <a:ea typeface="Cambria"/>
                          <a:cs typeface="Cambria"/>
                          <a:sym typeface="Cambria"/>
                        </a:rPr>
                        <a:t>professors</a:t>
                      </a:r>
                      <a:endParaRPr/>
                    </a:p>
                  </a:txBody>
                  <a:tcPr marT="45725" marB="45725" marR="91450" marL="91450"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 sz="1200" u="none" cap="none" strike="noStrike">
                          <a:latin typeface="Cambria"/>
                          <a:ea typeface="Cambria"/>
                          <a:cs typeface="Cambria"/>
                          <a:sym typeface="Cambria"/>
                        </a:rPr>
                        <a:t>valves</a:t>
                      </a:r>
                      <a:endParaRPr/>
                    </a:p>
                  </a:txBody>
                  <a:tcPr marT="45725" marB="45725" marR="91450" marL="91450"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r>
              <a:tr h="277450">
                <a:tc>
                  <a:txBody>
                    <a:bodyPr/>
                    <a:lstStyle/>
                    <a:p>
                      <a:pPr indent="0" lvl="0" marL="0" marR="0" rtl="0" algn="ctr">
                        <a:lnSpc>
                          <a:spcPct val="100000"/>
                        </a:lnSpc>
                        <a:spcBef>
                          <a:spcPts val="0"/>
                        </a:spcBef>
                        <a:spcAft>
                          <a:spcPts val="0"/>
                        </a:spcAft>
                        <a:buNone/>
                      </a:pPr>
                      <a:r>
                        <a:rPr lang="en" sz="1200" u="none" cap="none" strike="noStrike">
                          <a:latin typeface="Cambria"/>
                          <a:ea typeface="Cambria"/>
                          <a:cs typeface="Cambria"/>
                          <a:sym typeface="Cambria"/>
                        </a:rPr>
                        <a:t>heart</a:t>
                      </a:r>
                      <a:endParaRPr/>
                    </a:p>
                  </a:txBody>
                  <a:tcPr marT="45725" marB="45725" marR="91450" marL="91450"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 sz="1200" u="none" cap="none" strike="noStrike">
                          <a:latin typeface="Cambria"/>
                          <a:ea typeface="Cambria"/>
                          <a:cs typeface="Cambria"/>
                          <a:sym typeface="Cambria"/>
                        </a:rPr>
                        <a:t>dissected</a:t>
                      </a:r>
                      <a:endParaRPr/>
                    </a:p>
                  </a:txBody>
                  <a:tcPr marT="45725" marB="45725" marR="91450" marL="91450"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 sz="1200" u="none" cap="none" strike="noStrike">
                          <a:latin typeface="Cambria"/>
                          <a:ea typeface="Cambria"/>
                          <a:cs typeface="Cambria"/>
                          <a:sym typeface="Cambria"/>
                        </a:rPr>
                        <a:t>veins</a:t>
                      </a:r>
                      <a:endParaRPr/>
                    </a:p>
                  </a:txBody>
                  <a:tcPr marT="45725" marB="45725" marR="91450" marL="91450"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r>
            </a:tbl>
          </a:graphicData>
        </a:graphic>
      </p:graphicFrame>
      <p:graphicFrame>
        <p:nvGraphicFramePr>
          <p:cNvPr id="455" name="Google Shape;455;p33"/>
          <p:cNvGraphicFramePr/>
          <p:nvPr/>
        </p:nvGraphicFramePr>
        <p:xfrm>
          <a:off x="1549608" y="8842828"/>
          <a:ext cx="3000000" cy="3000000"/>
        </p:xfrm>
        <a:graphic>
          <a:graphicData uri="http://schemas.openxmlformats.org/drawingml/2006/table">
            <a:tbl>
              <a:tblPr bandRow="1" firstRow="1">
                <a:noFill/>
                <a:tableStyleId>{5BD833C9-237B-4D3C-82D4-2ADA615338FE}</a:tableStyleId>
              </a:tblPr>
              <a:tblGrid>
                <a:gridCol w="1679925"/>
                <a:gridCol w="1679925"/>
                <a:gridCol w="1679925"/>
              </a:tblGrid>
              <a:tr h="252950">
                <a:tc>
                  <a:txBody>
                    <a:bodyPr/>
                    <a:lstStyle/>
                    <a:p>
                      <a:pPr indent="0" lvl="0" marL="0" marR="0" rtl="0" algn="ctr">
                        <a:lnSpc>
                          <a:spcPct val="100000"/>
                        </a:lnSpc>
                        <a:spcBef>
                          <a:spcPts val="0"/>
                        </a:spcBef>
                        <a:spcAft>
                          <a:spcPts val="0"/>
                        </a:spcAft>
                        <a:buNone/>
                      </a:pPr>
                      <a:r>
                        <a:rPr lang="en" sz="1200" u="none" cap="none" strike="noStrike">
                          <a:latin typeface="Cambria"/>
                          <a:ea typeface="Cambria"/>
                          <a:cs typeface="Cambria"/>
                          <a:sym typeface="Cambria"/>
                        </a:rPr>
                        <a:t>Harvey</a:t>
                      </a:r>
                      <a:endParaRPr/>
                    </a:p>
                  </a:txBody>
                  <a:tcPr marT="45725" marB="45725" marR="91450" marL="91450"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 sz="1200" u="none" cap="none" strike="noStrike">
                          <a:latin typeface="Cambria"/>
                          <a:ea typeface="Cambria"/>
                          <a:cs typeface="Cambria"/>
                          <a:sym typeface="Cambria"/>
                        </a:rPr>
                        <a:t>liver</a:t>
                      </a:r>
                      <a:endParaRPr/>
                    </a:p>
                  </a:txBody>
                  <a:tcPr marT="45725" marB="45725" marR="91450" marL="91450"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 sz="1200" u="none" cap="none" strike="noStrike">
                          <a:latin typeface="Cambria"/>
                          <a:ea typeface="Cambria"/>
                          <a:cs typeface="Cambria"/>
                          <a:sym typeface="Cambria"/>
                        </a:rPr>
                        <a:t>1,800</a:t>
                      </a:r>
                      <a:endParaRPr/>
                    </a:p>
                  </a:txBody>
                  <a:tcPr marT="45725" marB="45725" marR="91450" marL="91450"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r>
              <a:tr h="252950">
                <a:tc>
                  <a:txBody>
                    <a:bodyPr/>
                    <a:lstStyle/>
                    <a:p>
                      <a:pPr indent="0" lvl="0" marL="0" marR="0" rtl="0" algn="ctr">
                        <a:lnSpc>
                          <a:spcPct val="100000"/>
                        </a:lnSpc>
                        <a:spcBef>
                          <a:spcPts val="0"/>
                        </a:spcBef>
                        <a:spcAft>
                          <a:spcPts val="0"/>
                        </a:spcAft>
                        <a:buNone/>
                      </a:pPr>
                      <a:r>
                        <a:rPr lang="en" sz="1200" u="none" cap="none" strike="noStrike">
                          <a:latin typeface="Cambria"/>
                          <a:ea typeface="Cambria"/>
                          <a:cs typeface="Cambria"/>
                          <a:sym typeface="Cambria"/>
                        </a:rPr>
                        <a:t>Renaissance</a:t>
                      </a:r>
                      <a:endParaRPr/>
                    </a:p>
                  </a:txBody>
                  <a:tcPr marT="45725" marB="45725" marR="91450" marL="91450"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 sz="1200" u="none" cap="none" strike="noStrike">
                          <a:latin typeface="Cambria"/>
                          <a:ea typeface="Cambria"/>
                          <a:cs typeface="Cambria"/>
                          <a:sym typeface="Cambria"/>
                        </a:rPr>
                        <a:t>inventions</a:t>
                      </a:r>
                      <a:endParaRPr/>
                    </a:p>
                  </a:txBody>
                  <a:tcPr marT="45725" marB="45725" marR="91450" marL="91450"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 sz="1200" u="none" cap="none" strike="noStrike">
                          <a:latin typeface="Cambria"/>
                          <a:ea typeface="Cambria"/>
                          <a:cs typeface="Cambria"/>
                          <a:sym typeface="Cambria"/>
                        </a:rPr>
                        <a:t>mechanical</a:t>
                      </a:r>
                      <a:endParaRPr/>
                    </a:p>
                  </a:txBody>
                  <a:tcPr marT="45725" marB="45725" marR="91450" marL="91450"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34"/>
          <p:cNvSpPr txBox="1"/>
          <p:nvPr>
            <p:ph type="title"/>
          </p:nvPr>
        </p:nvSpPr>
        <p:spPr>
          <a:xfrm>
            <a:off x="714600" y="210100"/>
            <a:ext cx="6115200" cy="445200"/>
          </a:xfrm>
          <a:prstGeom prst="rect">
            <a:avLst/>
          </a:prstGeom>
          <a:solidFill>
            <a:srgbClr val="FFFF00"/>
          </a:solid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lang="en" sz="1500"/>
              <a:t>KT 2.3A - Discoveries and impact of William Harvey</a:t>
            </a:r>
            <a:endParaRPr sz="1500"/>
          </a:p>
        </p:txBody>
      </p:sp>
      <p:sp>
        <p:nvSpPr>
          <p:cNvPr id="461" name="Google Shape;461;p34"/>
          <p:cNvSpPr txBox="1"/>
          <p:nvPr>
            <p:ph idx="1" type="body"/>
          </p:nvPr>
        </p:nvSpPr>
        <p:spPr>
          <a:xfrm>
            <a:off x="714650" y="953925"/>
            <a:ext cx="6657000" cy="90624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200"/>
              <a:buNone/>
            </a:pPr>
            <a:r>
              <a:rPr b="1" lang="en"/>
              <a:t>Discovering the circulation of the blood</a:t>
            </a:r>
            <a:endParaRPr b="1"/>
          </a:p>
          <a:p>
            <a:pPr indent="0" lvl="0" marL="0" rtl="0" algn="just">
              <a:lnSpc>
                <a:spcPct val="115000"/>
              </a:lnSpc>
              <a:spcBef>
                <a:spcPts val="1600"/>
              </a:spcBef>
              <a:spcAft>
                <a:spcPts val="0"/>
              </a:spcAft>
              <a:buSzPts val="1200"/>
              <a:buNone/>
            </a:pPr>
            <a:r>
              <a:t/>
            </a:r>
            <a:endParaRPr/>
          </a:p>
          <a:p>
            <a:pPr indent="0" lvl="0" marL="0" rtl="0" algn="just">
              <a:lnSpc>
                <a:spcPct val="115000"/>
              </a:lnSpc>
              <a:spcBef>
                <a:spcPts val="1600"/>
              </a:spcBef>
              <a:spcAft>
                <a:spcPts val="0"/>
              </a:spcAft>
              <a:buSzPts val="1200"/>
              <a:buNone/>
            </a:pPr>
            <a:r>
              <a:t/>
            </a:r>
            <a:endParaRPr/>
          </a:p>
          <a:p>
            <a:pPr indent="0" lvl="0" marL="0" rtl="0" algn="just">
              <a:lnSpc>
                <a:spcPct val="115000"/>
              </a:lnSpc>
              <a:spcBef>
                <a:spcPts val="1600"/>
              </a:spcBef>
              <a:spcAft>
                <a:spcPts val="0"/>
              </a:spcAft>
              <a:buSzPts val="1200"/>
              <a:buNone/>
            </a:pPr>
            <a:r>
              <a:t/>
            </a:r>
            <a:endParaRPr/>
          </a:p>
          <a:p>
            <a:pPr indent="0" lvl="0" marL="0" rtl="0" algn="just">
              <a:lnSpc>
                <a:spcPct val="115000"/>
              </a:lnSpc>
              <a:spcBef>
                <a:spcPts val="1600"/>
              </a:spcBef>
              <a:spcAft>
                <a:spcPts val="0"/>
              </a:spcAft>
              <a:buSzPts val="1200"/>
              <a:buNone/>
            </a:pPr>
            <a:r>
              <a:t/>
            </a:r>
            <a:endParaRPr/>
          </a:p>
          <a:p>
            <a:pPr indent="0" lvl="0" marL="0" rtl="0" algn="just">
              <a:lnSpc>
                <a:spcPct val="115000"/>
              </a:lnSpc>
              <a:spcBef>
                <a:spcPts val="1600"/>
              </a:spcBef>
              <a:spcAft>
                <a:spcPts val="0"/>
              </a:spcAft>
              <a:buSzPts val="1200"/>
              <a:buNone/>
            </a:pPr>
            <a:r>
              <a:rPr lang="en">
                <a:solidFill>
                  <a:schemeClr val="dk1"/>
                </a:solidFill>
              </a:rPr>
              <a:t>Harvey’s theory was that blood must pass from arteries to veins through tiny passages that were invisible to the naked eye. Today, we know about these blood vessels - they are called capillaries. </a:t>
            </a:r>
            <a:endParaRPr/>
          </a:p>
          <a:p>
            <a:pPr indent="0" lvl="0" marL="0" rtl="0" algn="just">
              <a:lnSpc>
                <a:spcPct val="115000"/>
              </a:lnSpc>
              <a:spcBef>
                <a:spcPts val="1600"/>
              </a:spcBef>
              <a:spcAft>
                <a:spcPts val="0"/>
              </a:spcAft>
              <a:buSzPts val="1200"/>
              <a:buNone/>
            </a:pPr>
            <a:r>
              <a:rPr lang="en"/>
              <a:t>Galen had suggested that blood flowed from one side of the heart to the other through invisible pores in walls of the ventricles. He also said that veins carried both blood and pneuma, which was picked up in the lungs, while arteries carried just blood. Harvey’s theory criticised both these ideas, He showed that the veins carried only blood. He proved that the heart acted as a pump just as the new mechanical fire pumps did. </a:t>
            </a:r>
            <a:endParaRPr/>
          </a:p>
          <a:p>
            <a:pPr indent="0" lvl="0" marL="0" rtl="0" algn="just">
              <a:lnSpc>
                <a:spcPct val="115000"/>
              </a:lnSpc>
              <a:spcBef>
                <a:spcPts val="1600"/>
              </a:spcBef>
              <a:spcAft>
                <a:spcPts val="0"/>
              </a:spcAft>
              <a:buSzPts val="1200"/>
              <a:buNone/>
            </a:pPr>
            <a:r>
              <a:rPr b="1" lang="en"/>
              <a:t>Factors enabling Harvey’s Discoveries</a:t>
            </a:r>
            <a:endParaRPr b="1"/>
          </a:p>
          <a:p>
            <a:pPr indent="0" lvl="0" marL="0" rtl="0" algn="just">
              <a:lnSpc>
                <a:spcPct val="115000"/>
              </a:lnSpc>
              <a:spcBef>
                <a:spcPts val="1600"/>
              </a:spcBef>
              <a:spcAft>
                <a:spcPts val="0"/>
              </a:spcAft>
              <a:buSzPts val="1200"/>
              <a:buNone/>
            </a:pPr>
            <a:r>
              <a:rPr b="1" lang="en"/>
              <a:t>TASK - </a:t>
            </a:r>
            <a:r>
              <a:rPr lang="en"/>
              <a:t>Match the factor with the picture.</a:t>
            </a:r>
            <a:endParaRPr/>
          </a:p>
          <a:p>
            <a:pPr indent="0" lvl="0" marL="0" rtl="0" algn="just">
              <a:lnSpc>
                <a:spcPct val="115000"/>
              </a:lnSpc>
              <a:spcBef>
                <a:spcPts val="1600"/>
              </a:spcBef>
              <a:spcAft>
                <a:spcPts val="0"/>
              </a:spcAft>
              <a:buSzPts val="1200"/>
              <a:buNone/>
            </a:pPr>
            <a:r>
              <a:t/>
            </a:r>
            <a:endParaRPr/>
          </a:p>
          <a:p>
            <a:pPr indent="0" lvl="0" marL="0" rtl="0" algn="just">
              <a:lnSpc>
                <a:spcPct val="115000"/>
              </a:lnSpc>
              <a:spcBef>
                <a:spcPts val="1600"/>
              </a:spcBef>
              <a:spcAft>
                <a:spcPts val="0"/>
              </a:spcAft>
              <a:buSzPts val="1200"/>
              <a:buNone/>
            </a:pPr>
            <a:r>
              <a:t/>
            </a:r>
            <a:endParaRPr/>
          </a:p>
          <a:p>
            <a:pPr indent="0" lvl="0" marL="0" rtl="0" algn="just">
              <a:lnSpc>
                <a:spcPct val="115000"/>
              </a:lnSpc>
              <a:spcBef>
                <a:spcPts val="160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1600"/>
              </a:spcBef>
              <a:spcAft>
                <a:spcPts val="1600"/>
              </a:spcAft>
              <a:buSzPts val="1200"/>
              <a:buNone/>
            </a:pPr>
            <a:r>
              <a:t/>
            </a:r>
            <a:endParaRPr/>
          </a:p>
        </p:txBody>
      </p:sp>
      <p:sp>
        <p:nvSpPr>
          <p:cNvPr id="462" name="Google Shape;462;p34"/>
          <p:cNvSpPr txBox="1"/>
          <p:nvPr/>
        </p:nvSpPr>
        <p:spPr>
          <a:xfrm>
            <a:off x="5928600" y="953925"/>
            <a:ext cx="1443000" cy="1913100"/>
          </a:xfrm>
          <a:prstGeom prst="rect">
            <a:avLst/>
          </a:prstGeom>
          <a:solidFill>
            <a:srgbClr val="FFF2CC"/>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n" sz="1200" u="sng" cap="none" strike="noStrike">
                <a:solidFill>
                  <a:srgbClr val="000000"/>
                </a:solidFill>
                <a:latin typeface="Calibri"/>
                <a:ea typeface="Calibri"/>
                <a:cs typeface="Calibri"/>
                <a:sym typeface="Calibri"/>
              </a:rPr>
              <a:t>Keywords</a:t>
            </a:r>
            <a:endParaRPr b="1" i="0" sz="1200" u="sng"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200"/>
              <a:buFont typeface="Arial"/>
              <a:buNone/>
            </a:pPr>
            <a:r>
              <a:t/>
            </a:r>
            <a:endParaRPr b="1" i="0" sz="1200" u="sng"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Calibri"/>
                <a:ea typeface="Calibri"/>
                <a:cs typeface="Calibri"/>
                <a:sym typeface="Calibri"/>
              </a:rPr>
              <a:t>Pneuma</a:t>
            </a:r>
            <a:r>
              <a:rPr b="0" i="0" lang="en" sz="1200" u="none" cap="none" strike="noStrike">
                <a:solidFill>
                  <a:srgbClr val="000000"/>
                </a:solidFill>
                <a:latin typeface="Calibri"/>
                <a:ea typeface="Calibri"/>
                <a:cs typeface="Calibri"/>
                <a:sym typeface="Calibri"/>
              </a:rPr>
              <a:t>- Means ‘breath of life’. Galen thought it was both the air that you breathe and your life force, or sould. </a:t>
            </a:r>
            <a:endParaRPr b="0" i="0" sz="1100" u="none" cap="none" strike="noStrike">
              <a:solidFill>
                <a:srgbClr val="000000"/>
              </a:solidFill>
              <a:latin typeface="Calibri"/>
              <a:ea typeface="Calibri"/>
              <a:cs typeface="Calibri"/>
              <a:sym typeface="Calibri"/>
            </a:endParaRPr>
          </a:p>
        </p:txBody>
      </p:sp>
      <p:sp>
        <p:nvSpPr>
          <p:cNvPr id="463" name="Google Shape;463;p34"/>
          <p:cNvSpPr txBox="1"/>
          <p:nvPr/>
        </p:nvSpPr>
        <p:spPr>
          <a:xfrm>
            <a:off x="735625" y="1135444"/>
            <a:ext cx="5172000" cy="1913100"/>
          </a:xfrm>
          <a:prstGeom prst="rect">
            <a:avLst/>
          </a:prstGeom>
          <a:noFill/>
          <a:ln>
            <a:noFill/>
          </a:ln>
        </p:spPr>
        <p:txBody>
          <a:bodyPr anchorCtr="0" anchor="t" bIns="91425" lIns="91425" spcFirstLastPara="1" rIns="91425" wrap="square" tIns="91425">
            <a:noAutofit/>
          </a:bodyPr>
          <a:lstStyle/>
          <a:p>
            <a:pPr indent="0" lvl="0" marL="0" marR="0" rtl="0" algn="just">
              <a:lnSpc>
                <a:spcPct val="115000"/>
              </a:lnSpc>
              <a:spcBef>
                <a:spcPts val="0"/>
              </a:spcBef>
              <a:spcAft>
                <a:spcPts val="1600"/>
              </a:spcAft>
              <a:buClr>
                <a:schemeClr val="dk1"/>
              </a:buClr>
              <a:buSzPts val="1100"/>
              <a:buFont typeface="Arial"/>
              <a:buNone/>
            </a:pPr>
            <a:r>
              <a:rPr b="0" i="0" lang="en" sz="1200" u="none" cap="none" strike="noStrike">
                <a:solidFill>
                  <a:schemeClr val="dk1"/>
                </a:solidFill>
                <a:latin typeface="Calibri"/>
                <a:ea typeface="Calibri"/>
                <a:cs typeface="Calibri"/>
                <a:sym typeface="Calibri"/>
              </a:rPr>
              <a:t>Harvey’s research involved dissecting human corpses and cutting open cold=blooded animals, which had a much slower heartbeat, to observe the movement of their blood while they were still alive. Through his research, he famously proved that arteries and veins were linked together into one system. This was done by trying a tying a tight cord around somebody’s arm and cutting of the blood flow in the artery leading into the arm. Because the artery in the arm is deeper than the veins, loosening the cord a little bit allowed blood to flow into the arm but stopped it from flowing out and the veins swelled with blood.</a:t>
            </a:r>
            <a:endParaRPr b="0" i="0" sz="1400" u="none" cap="none" strike="noStrike">
              <a:solidFill>
                <a:srgbClr val="000000"/>
              </a:solidFill>
              <a:latin typeface="Calibri"/>
              <a:ea typeface="Calibri"/>
              <a:cs typeface="Calibri"/>
              <a:sym typeface="Calibri"/>
            </a:endParaRPr>
          </a:p>
        </p:txBody>
      </p:sp>
      <p:graphicFrame>
        <p:nvGraphicFramePr>
          <p:cNvPr id="464" name="Google Shape;464;p34"/>
          <p:cNvGraphicFramePr/>
          <p:nvPr/>
        </p:nvGraphicFramePr>
        <p:xfrm>
          <a:off x="879850" y="5741525"/>
          <a:ext cx="3000000" cy="3000000"/>
        </p:xfrm>
        <a:graphic>
          <a:graphicData uri="http://schemas.openxmlformats.org/drawingml/2006/table">
            <a:tbl>
              <a:tblPr>
                <a:noFill/>
                <a:tableStyleId>{3FE84706-7A58-4A42-A819-6E776F15B5D3}</a:tableStyleId>
              </a:tblPr>
              <a:tblGrid>
                <a:gridCol w="2381850"/>
              </a:tblGrid>
              <a:tr h="610250">
                <a:tc>
                  <a:txBody>
                    <a:bodyPr/>
                    <a:lstStyle/>
                    <a:p>
                      <a:pPr indent="0" lvl="0" marL="0" marR="0" rtl="0" algn="l">
                        <a:lnSpc>
                          <a:spcPct val="115000"/>
                        </a:lnSpc>
                        <a:spcBef>
                          <a:spcPts val="0"/>
                        </a:spcBef>
                        <a:spcAft>
                          <a:spcPts val="0"/>
                        </a:spcAft>
                        <a:buClr>
                          <a:srgbClr val="000000"/>
                        </a:buClr>
                        <a:buSzPts val="1200"/>
                        <a:buFont typeface="Arial"/>
                        <a:buNone/>
                      </a:pPr>
                      <a:r>
                        <a:rPr b="1" lang="en" sz="1200" u="none" cap="none" strike="noStrike">
                          <a:solidFill>
                            <a:schemeClr val="dk1"/>
                          </a:solidFill>
                          <a:latin typeface="Calibri"/>
                          <a:ea typeface="Calibri"/>
                          <a:cs typeface="Calibri"/>
                          <a:sym typeface="Calibri"/>
                        </a:rPr>
                        <a:t>Institutions </a:t>
                      </a:r>
                      <a:r>
                        <a:rPr lang="en" sz="1200" u="none" cap="none" strike="noStrike">
                          <a:solidFill>
                            <a:schemeClr val="dk1"/>
                          </a:solidFill>
                          <a:latin typeface="Calibri"/>
                          <a:ea typeface="Calibri"/>
                          <a:cs typeface="Calibri"/>
                          <a:sym typeface="Calibri"/>
                        </a:rPr>
                        <a:t>such as the Government (King Charles I)</a:t>
                      </a:r>
                      <a:endParaRPr sz="1400" u="none" cap="none" strike="noStrike"/>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81000">
                <a:tc>
                  <a:txBody>
                    <a:bodyPr/>
                    <a:lstStyle/>
                    <a:p>
                      <a:pPr indent="0" lvl="0" marL="0" marR="0" rtl="0" algn="l">
                        <a:lnSpc>
                          <a:spcPct val="115000"/>
                        </a:lnSpc>
                        <a:spcBef>
                          <a:spcPts val="0"/>
                        </a:spcBef>
                        <a:spcAft>
                          <a:spcPts val="0"/>
                        </a:spcAft>
                        <a:buClr>
                          <a:schemeClr val="dk1"/>
                        </a:buClr>
                        <a:buSzPts val="1100"/>
                        <a:buFont typeface="Arial"/>
                        <a:buNone/>
                      </a:pPr>
                      <a:r>
                        <a:rPr b="1" lang="en" sz="1200" u="none" cap="none" strike="noStrike">
                          <a:solidFill>
                            <a:schemeClr val="dk1"/>
                          </a:solidFill>
                          <a:latin typeface="Calibri"/>
                          <a:ea typeface="Calibri"/>
                          <a:cs typeface="Calibri"/>
                          <a:sym typeface="Calibri"/>
                        </a:rPr>
                        <a:t>Individuals </a:t>
                      </a:r>
                      <a:r>
                        <a:rPr lang="en" sz="1200" u="none" cap="none" strike="noStrike">
                          <a:solidFill>
                            <a:schemeClr val="dk1"/>
                          </a:solidFill>
                          <a:latin typeface="Calibri"/>
                          <a:ea typeface="Calibri"/>
                          <a:cs typeface="Calibri"/>
                          <a:sym typeface="Calibri"/>
                        </a:rPr>
                        <a:t>Harvey’s own abilities</a:t>
                      </a:r>
                      <a:endParaRPr sz="1400" u="none" cap="none" strike="noStrike"/>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81000">
                <a:tc>
                  <a:txBody>
                    <a:bodyPr/>
                    <a:lstStyle/>
                    <a:p>
                      <a:pPr indent="0" lvl="0" marL="0" marR="0" rtl="0" algn="l">
                        <a:lnSpc>
                          <a:spcPct val="115000"/>
                        </a:lnSpc>
                        <a:spcBef>
                          <a:spcPts val="0"/>
                        </a:spcBef>
                        <a:spcAft>
                          <a:spcPts val="0"/>
                        </a:spcAft>
                        <a:buClr>
                          <a:schemeClr val="dk1"/>
                        </a:buClr>
                        <a:buSzPts val="1100"/>
                        <a:buFont typeface="Arial"/>
                        <a:buNone/>
                      </a:pPr>
                      <a:r>
                        <a:rPr b="1" lang="en" sz="1200" u="none" cap="none" strike="noStrike">
                          <a:solidFill>
                            <a:schemeClr val="dk1"/>
                          </a:solidFill>
                          <a:latin typeface="Calibri"/>
                          <a:ea typeface="Calibri"/>
                          <a:cs typeface="Calibri"/>
                          <a:sym typeface="Calibri"/>
                        </a:rPr>
                        <a:t>Scientific Breakthroughs </a:t>
                      </a:r>
                      <a:r>
                        <a:rPr lang="en" sz="1200" u="none" cap="none" strike="noStrike">
                          <a:solidFill>
                            <a:schemeClr val="dk1"/>
                          </a:solidFill>
                          <a:latin typeface="Calibri"/>
                          <a:ea typeface="Calibri"/>
                          <a:cs typeface="Calibri"/>
                          <a:sym typeface="Calibri"/>
                        </a:rPr>
                        <a:t>such as dissections becoming more common place</a:t>
                      </a:r>
                      <a:endParaRPr sz="1400" u="none" cap="none" strike="noStrike"/>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81000">
                <a:tc>
                  <a:txBody>
                    <a:bodyPr/>
                    <a:lstStyle/>
                    <a:p>
                      <a:pPr indent="0" lvl="0" marL="0" marR="0" rtl="0" algn="l">
                        <a:lnSpc>
                          <a:spcPct val="115000"/>
                        </a:lnSpc>
                        <a:spcBef>
                          <a:spcPts val="0"/>
                        </a:spcBef>
                        <a:spcAft>
                          <a:spcPts val="0"/>
                        </a:spcAft>
                        <a:buClr>
                          <a:schemeClr val="dk1"/>
                        </a:buClr>
                        <a:buSzPts val="1100"/>
                        <a:buFont typeface="Arial"/>
                        <a:buNone/>
                      </a:pPr>
                      <a:r>
                        <a:rPr b="1" lang="en" sz="1200" u="none" cap="none" strike="noStrike">
                          <a:solidFill>
                            <a:schemeClr val="dk1"/>
                          </a:solidFill>
                          <a:latin typeface="Calibri"/>
                          <a:ea typeface="Calibri"/>
                          <a:cs typeface="Calibri"/>
                          <a:sym typeface="Calibri"/>
                        </a:rPr>
                        <a:t>Attitudes in society</a:t>
                      </a:r>
                      <a:r>
                        <a:rPr lang="en" sz="1200" u="none" cap="none" strike="noStrike">
                          <a:solidFill>
                            <a:schemeClr val="dk1"/>
                          </a:solidFill>
                          <a:latin typeface="Calibri"/>
                          <a:ea typeface="Calibri"/>
                          <a:cs typeface="Calibri"/>
                          <a:sym typeface="Calibri"/>
                        </a:rPr>
                        <a:t> - the ‘Medical Renaissance’</a:t>
                      </a:r>
                      <a:endParaRPr sz="1200" u="none" cap="none" strike="noStrike">
                        <a:solidFill>
                          <a:schemeClr val="dk1"/>
                        </a:solidFill>
                        <a:latin typeface="Calibri"/>
                        <a:ea typeface="Calibri"/>
                        <a:cs typeface="Calibri"/>
                        <a:sym typeface="Calibri"/>
                      </a:endParaRPr>
                    </a:p>
                    <a:p>
                      <a:pPr indent="0" lvl="0" marL="0" marR="0" rtl="0" algn="l">
                        <a:lnSpc>
                          <a:spcPct val="100000"/>
                        </a:lnSpc>
                        <a:spcBef>
                          <a:spcPts val="1600"/>
                        </a:spcBef>
                        <a:spcAft>
                          <a:spcPts val="0"/>
                        </a:spcAft>
                        <a:buClr>
                          <a:srgbClr val="000000"/>
                        </a:buClr>
                        <a:buSzPts val="1400"/>
                        <a:buFont typeface="Arial"/>
                        <a:buNone/>
                      </a:pPr>
                      <a:r>
                        <a:t/>
                      </a:r>
                      <a:endParaRPr sz="1400" u="none" cap="none" strike="noStrike"/>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81000">
                <a:tc>
                  <a:txBody>
                    <a:bodyPr/>
                    <a:lstStyle/>
                    <a:p>
                      <a:pPr indent="0" lvl="0" marL="0" marR="0" rtl="0" algn="l">
                        <a:lnSpc>
                          <a:spcPct val="115000"/>
                        </a:lnSpc>
                        <a:spcBef>
                          <a:spcPts val="0"/>
                        </a:spcBef>
                        <a:spcAft>
                          <a:spcPts val="0"/>
                        </a:spcAft>
                        <a:buClr>
                          <a:schemeClr val="dk1"/>
                        </a:buClr>
                        <a:buSzPts val="1100"/>
                        <a:buFont typeface="Arial"/>
                        <a:buNone/>
                      </a:pPr>
                      <a:r>
                        <a:rPr b="1" lang="en" sz="1200" u="none" cap="none" strike="noStrike">
                          <a:solidFill>
                            <a:schemeClr val="dk1"/>
                          </a:solidFill>
                          <a:latin typeface="Calibri"/>
                          <a:ea typeface="Calibri"/>
                          <a:cs typeface="Calibri"/>
                          <a:sym typeface="Calibri"/>
                        </a:rPr>
                        <a:t>Technology</a:t>
                      </a:r>
                      <a:r>
                        <a:rPr lang="en" sz="1200" u="none" cap="none" strike="noStrike">
                          <a:solidFill>
                            <a:schemeClr val="dk1"/>
                          </a:solidFill>
                          <a:latin typeface="Calibri"/>
                          <a:ea typeface="Calibri"/>
                          <a:cs typeface="Calibri"/>
                          <a:sym typeface="Calibri"/>
                        </a:rPr>
                        <a:t> such as mechanical firefighter pumps.</a:t>
                      </a:r>
                      <a:endParaRPr sz="1400" u="none" cap="none" strike="noStrike"/>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pic>
        <p:nvPicPr>
          <p:cNvPr id="465" name="Google Shape;465;p34"/>
          <p:cNvPicPr preferRelativeResize="0"/>
          <p:nvPr/>
        </p:nvPicPr>
        <p:blipFill rotWithShape="1">
          <a:blip r:embed="rId3">
            <a:alphaModFix/>
          </a:blip>
          <a:srcRect b="0" l="0" r="0" t="0"/>
          <a:stretch/>
        </p:blipFill>
        <p:spPr>
          <a:xfrm>
            <a:off x="5353321" y="7924138"/>
            <a:ext cx="854925" cy="854925"/>
          </a:xfrm>
          <a:prstGeom prst="rect">
            <a:avLst/>
          </a:prstGeom>
          <a:noFill/>
          <a:ln>
            <a:noFill/>
          </a:ln>
        </p:spPr>
      </p:pic>
      <p:pic>
        <p:nvPicPr>
          <p:cNvPr id="466" name="Google Shape;466;p34"/>
          <p:cNvPicPr preferRelativeResize="0"/>
          <p:nvPr/>
        </p:nvPicPr>
        <p:blipFill rotWithShape="1">
          <a:blip r:embed="rId4">
            <a:alphaModFix/>
          </a:blip>
          <a:srcRect b="0" l="0" r="0" t="0"/>
          <a:stretch/>
        </p:blipFill>
        <p:spPr>
          <a:xfrm>
            <a:off x="5403925" y="6306550"/>
            <a:ext cx="753725" cy="753725"/>
          </a:xfrm>
          <a:prstGeom prst="rect">
            <a:avLst/>
          </a:prstGeom>
          <a:noFill/>
          <a:ln>
            <a:noFill/>
          </a:ln>
        </p:spPr>
      </p:pic>
      <p:pic>
        <p:nvPicPr>
          <p:cNvPr id="467" name="Google Shape;467;p34"/>
          <p:cNvPicPr preferRelativeResize="0"/>
          <p:nvPr/>
        </p:nvPicPr>
        <p:blipFill rotWithShape="1">
          <a:blip r:embed="rId5">
            <a:alphaModFix/>
          </a:blip>
          <a:srcRect b="0" l="0" r="0" t="0"/>
          <a:stretch/>
        </p:blipFill>
        <p:spPr>
          <a:xfrm>
            <a:off x="5353322" y="8984924"/>
            <a:ext cx="854925" cy="854925"/>
          </a:xfrm>
          <a:prstGeom prst="rect">
            <a:avLst/>
          </a:prstGeom>
          <a:noFill/>
          <a:ln>
            <a:noFill/>
          </a:ln>
        </p:spPr>
      </p:pic>
      <p:pic>
        <p:nvPicPr>
          <p:cNvPr id="468" name="Google Shape;468;p34"/>
          <p:cNvPicPr preferRelativeResize="0"/>
          <p:nvPr/>
        </p:nvPicPr>
        <p:blipFill rotWithShape="1">
          <a:blip r:embed="rId6">
            <a:alphaModFix/>
          </a:blip>
          <a:srcRect b="0" l="0" r="0" t="0"/>
          <a:stretch/>
        </p:blipFill>
        <p:spPr>
          <a:xfrm>
            <a:off x="5403925" y="7096988"/>
            <a:ext cx="753725" cy="753725"/>
          </a:xfrm>
          <a:prstGeom prst="rect">
            <a:avLst/>
          </a:prstGeom>
          <a:noFill/>
          <a:ln>
            <a:noFill/>
          </a:ln>
        </p:spPr>
      </p:pic>
      <p:pic>
        <p:nvPicPr>
          <p:cNvPr id="469" name="Google Shape;469;p34"/>
          <p:cNvPicPr preferRelativeResize="0"/>
          <p:nvPr/>
        </p:nvPicPr>
        <p:blipFill rotWithShape="1">
          <a:blip r:embed="rId7">
            <a:alphaModFix/>
          </a:blip>
          <a:srcRect b="0" l="0" r="0" t="0"/>
          <a:stretch/>
        </p:blipFill>
        <p:spPr>
          <a:xfrm>
            <a:off x="5454513" y="5442375"/>
            <a:ext cx="753725" cy="753725"/>
          </a:xfrm>
          <a:prstGeom prst="rect">
            <a:avLst/>
          </a:prstGeom>
          <a:noFill/>
          <a:ln>
            <a:noFill/>
          </a:ln>
        </p:spPr>
      </p:pic>
      <p:sp>
        <p:nvSpPr>
          <p:cNvPr id="470" name="Google Shape;470;p34"/>
          <p:cNvSpPr/>
          <p:nvPr/>
        </p:nvSpPr>
        <p:spPr>
          <a:xfrm>
            <a:off x="6906750" y="210095"/>
            <a:ext cx="556200" cy="445200"/>
          </a:xfrm>
          <a:prstGeom prst="rect">
            <a:avLst/>
          </a:prstGeom>
          <a:solidFill>
            <a:srgbClr val="FFFFFF"/>
          </a:solidFill>
          <a:ln cap="flat" cmpd="sng" w="95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Calibri"/>
                <a:ea typeface="Calibri"/>
                <a:cs typeface="Calibri"/>
                <a:sym typeface="Calibri"/>
              </a:rPr>
              <a:t>p.34</a:t>
            </a:r>
            <a:endParaRPr b="1" i="0" sz="1400" u="none" cap="none" strike="noStrike">
              <a:solidFill>
                <a:srgbClr val="000000"/>
              </a:solidFill>
              <a:latin typeface="Calibri"/>
              <a:ea typeface="Calibri"/>
              <a:cs typeface="Calibri"/>
              <a:sym typeface="Calibri"/>
            </a:endParaRPr>
          </a:p>
        </p:txBody>
      </p:sp>
      <p:pic>
        <p:nvPicPr>
          <p:cNvPr descr="Image result for william harvey" id="471" name="Google Shape;471;p34"/>
          <p:cNvPicPr preferRelativeResize="0"/>
          <p:nvPr/>
        </p:nvPicPr>
        <p:blipFill rotWithShape="1">
          <a:blip r:embed="rId8">
            <a:alphaModFix/>
          </a:blip>
          <a:srcRect b="0" l="0" r="0" t="0"/>
          <a:stretch/>
        </p:blipFill>
        <p:spPr>
          <a:xfrm>
            <a:off x="6709350" y="9409429"/>
            <a:ext cx="753600" cy="1034700"/>
          </a:xfrm>
          <a:prstGeom prst="roundRect">
            <a:avLst>
              <a:gd fmla="val 16667" name="adj"/>
            </a:avLst>
          </a:prstGeom>
          <a:noFill/>
          <a:ln cap="flat" cmpd="sng" w="28575">
            <a:solidFill>
              <a:srgbClr val="000000"/>
            </a:solidFill>
            <a:prstDash val="solid"/>
            <a:round/>
            <a:headEnd len="sm" w="sm" type="none"/>
            <a:tailEnd len="sm" w="sm" type="none"/>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35"/>
          <p:cNvSpPr txBox="1"/>
          <p:nvPr>
            <p:ph type="title"/>
          </p:nvPr>
        </p:nvSpPr>
        <p:spPr>
          <a:xfrm>
            <a:off x="714600" y="210100"/>
            <a:ext cx="6115200" cy="445200"/>
          </a:xfrm>
          <a:prstGeom prst="rect">
            <a:avLst/>
          </a:prstGeom>
          <a:solidFill>
            <a:srgbClr val="FFFF00"/>
          </a:solid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lang="en" sz="1500"/>
              <a:t>KT 2.3A - Discoveries and impact of William Harvey</a:t>
            </a:r>
            <a:endParaRPr sz="1500"/>
          </a:p>
        </p:txBody>
      </p:sp>
      <p:sp>
        <p:nvSpPr>
          <p:cNvPr id="477" name="Google Shape;477;p35"/>
          <p:cNvSpPr txBox="1"/>
          <p:nvPr>
            <p:ph idx="1" type="body"/>
          </p:nvPr>
        </p:nvSpPr>
        <p:spPr>
          <a:xfrm>
            <a:off x="714650" y="861620"/>
            <a:ext cx="6657000" cy="67227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just">
              <a:lnSpc>
                <a:spcPct val="115000"/>
              </a:lnSpc>
              <a:spcBef>
                <a:spcPts val="0"/>
              </a:spcBef>
              <a:spcAft>
                <a:spcPts val="0"/>
              </a:spcAft>
              <a:buSzPts val="1200"/>
              <a:buNone/>
            </a:pPr>
            <a:r>
              <a:rPr b="1" lang="en"/>
              <a:t>Factors that made Harvey’s research possible</a:t>
            </a:r>
            <a:endParaRPr b="1"/>
          </a:p>
          <a:p>
            <a:pPr indent="0" lvl="0" marL="0" rtl="0" algn="just">
              <a:lnSpc>
                <a:spcPct val="115000"/>
              </a:lnSpc>
              <a:spcBef>
                <a:spcPts val="1600"/>
              </a:spcBef>
              <a:spcAft>
                <a:spcPts val="0"/>
              </a:spcAft>
              <a:buSzPts val="1200"/>
              <a:buNone/>
            </a:pPr>
            <a:r>
              <a:rPr b="1" i="1" lang="en"/>
              <a:t>Individuals and institutions</a:t>
            </a:r>
            <a:endParaRPr b="1" i="1"/>
          </a:p>
          <a:p>
            <a:pPr indent="0" lvl="0" marL="0" rtl="0" algn="just">
              <a:lnSpc>
                <a:spcPct val="115000"/>
              </a:lnSpc>
              <a:spcBef>
                <a:spcPts val="1600"/>
              </a:spcBef>
              <a:spcAft>
                <a:spcPts val="0"/>
              </a:spcAft>
              <a:buSzPts val="1200"/>
              <a:buNone/>
            </a:pPr>
            <a:r>
              <a:rPr lang="en"/>
              <a:t>Individuals such as Vesalius had previously proved parts of the work of Galen wrong, which made it easier for other scientists and physicians to do the same. Harvey was employed by Charles I as his personal physician. This gave him credibility, in the same way the royal charter gave credibility to the Royal Society. More people heard of Harvey’s theory about the circulation of blood. The decline of the power of the Church also enabled Harvey to be critical of Galen’s teachings. </a:t>
            </a:r>
            <a:endParaRPr/>
          </a:p>
          <a:p>
            <a:pPr indent="0" lvl="0" marL="0" rtl="0" algn="just">
              <a:lnSpc>
                <a:spcPct val="115000"/>
              </a:lnSpc>
              <a:spcBef>
                <a:spcPts val="1600"/>
              </a:spcBef>
              <a:spcAft>
                <a:spcPts val="0"/>
              </a:spcAft>
              <a:buSzPts val="1200"/>
              <a:buNone/>
            </a:pPr>
            <a:r>
              <a:rPr b="1" i="1" lang="en"/>
              <a:t>Science and Technology</a:t>
            </a:r>
            <a:r>
              <a:rPr b="1" lang="en"/>
              <a:t> </a:t>
            </a:r>
            <a:endParaRPr b="1"/>
          </a:p>
          <a:p>
            <a:pPr indent="0" lvl="0" marL="0" rtl="0" algn="just">
              <a:lnSpc>
                <a:spcPct val="115000"/>
              </a:lnSpc>
              <a:spcBef>
                <a:spcPts val="1600"/>
              </a:spcBef>
              <a:spcAft>
                <a:spcPts val="0"/>
              </a:spcAft>
              <a:buSzPts val="1200"/>
              <a:buNone/>
            </a:pPr>
            <a:r>
              <a:rPr lang="en"/>
              <a:t>Newly popular technologies, like the pump used when fighting fires, inspired Harvey to look again at how the heart worked.</a:t>
            </a:r>
            <a:endParaRPr/>
          </a:p>
          <a:p>
            <a:pPr indent="0" lvl="0" marL="0" rtl="0" algn="just">
              <a:lnSpc>
                <a:spcPct val="115000"/>
              </a:lnSpc>
              <a:spcBef>
                <a:spcPts val="1600"/>
              </a:spcBef>
              <a:spcAft>
                <a:spcPts val="0"/>
              </a:spcAft>
              <a:buSzPts val="1200"/>
              <a:buNone/>
            </a:pPr>
            <a:r>
              <a:rPr b="1" i="1" lang="en"/>
              <a:t>Attitudes in society</a:t>
            </a:r>
            <a:endParaRPr b="1" i="1"/>
          </a:p>
          <a:p>
            <a:pPr indent="0" lvl="0" marL="0" rtl="0" algn="just">
              <a:lnSpc>
                <a:spcPct val="115000"/>
              </a:lnSpc>
              <a:spcBef>
                <a:spcPts val="1600"/>
              </a:spcBef>
              <a:spcAft>
                <a:spcPts val="0"/>
              </a:spcAft>
              <a:buSzPts val="1200"/>
              <a:buNone/>
            </a:pPr>
            <a:r>
              <a:rPr lang="en"/>
              <a:t>There was more interest in science and in solving some of the puzzles of the human body. People had begun to search for rational explanations for things. </a:t>
            </a:r>
            <a:endParaRPr/>
          </a:p>
          <a:p>
            <a:pPr indent="0" lvl="0" marL="0" rtl="0" algn="just">
              <a:lnSpc>
                <a:spcPct val="115000"/>
              </a:lnSpc>
              <a:spcBef>
                <a:spcPts val="1600"/>
              </a:spcBef>
              <a:spcAft>
                <a:spcPts val="0"/>
              </a:spcAft>
              <a:buSzPts val="1200"/>
              <a:buNone/>
            </a:pPr>
            <a:r>
              <a:rPr b="1" lang="en"/>
              <a:t>TASK: </a:t>
            </a:r>
            <a:r>
              <a:rPr lang="en"/>
              <a:t>Ultimately, which factor was the most significant in enabling Harvey’s discoveries?</a:t>
            </a:r>
            <a:endParaRPr/>
          </a:p>
          <a:p>
            <a:pPr indent="0" lvl="0" marL="0" rtl="0" algn="just">
              <a:lnSpc>
                <a:spcPct val="200000"/>
              </a:lnSpc>
              <a:spcBef>
                <a:spcPts val="1600"/>
              </a:spcBef>
              <a:spcAft>
                <a:spcPts val="0"/>
              </a:spcAft>
              <a:buSzPts val="1200"/>
              <a:buNone/>
            </a:pPr>
            <a:r>
              <a:rPr lang="en"/>
              <a:t>__________________________________________________________________________________________________________________________________________________________________________</a:t>
            </a:r>
            <a:r>
              <a:rPr lang="en">
                <a:solidFill>
                  <a:schemeClr val="dk1"/>
                </a:solidFill>
              </a:rPr>
              <a:t>__________________________________________________________________________________________________________________________________________________________________________________________________________________________________________________________</a:t>
            </a:r>
            <a:endParaRPr/>
          </a:p>
          <a:p>
            <a:pPr indent="0" lvl="0" marL="0" rtl="0" algn="just">
              <a:lnSpc>
                <a:spcPct val="115000"/>
              </a:lnSpc>
              <a:spcBef>
                <a:spcPts val="1600"/>
              </a:spcBef>
              <a:spcAft>
                <a:spcPts val="0"/>
              </a:spcAft>
              <a:buSzPts val="1200"/>
              <a:buNone/>
            </a:pPr>
            <a:r>
              <a:t/>
            </a:r>
            <a:endParaRPr/>
          </a:p>
          <a:p>
            <a:pPr indent="0" lvl="0" marL="0" rtl="0" algn="just">
              <a:lnSpc>
                <a:spcPct val="115000"/>
              </a:lnSpc>
              <a:spcBef>
                <a:spcPts val="1600"/>
              </a:spcBef>
              <a:spcAft>
                <a:spcPts val="1600"/>
              </a:spcAft>
              <a:buSzPts val="1200"/>
              <a:buNone/>
            </a:pPr>
            <a:r>
              <a:t/>
            </a:r>
            <a:endParaRPr/>
          </a:p>
        </p:txBody>
      </p:sp>
      <p:pic>
        <p:nvPicPr>
          <p:cNvPr id="478" name="Google Shape;478;p35"/>
          <p:cNvPicPr preferRelativeResize="0"/>
          <p:nvPr/>
        </p:nvPicPr>
        <p:blipFill rotWithShape="1">
          <a:blip r:embed="rId3">
            <a:alphaModFix/>
          </a:blip>
          <a:srcRect b="0" l="0" r="0" t="0"/>
          <a:stretch/>
        </p:blipFill>
        <p:spPr>
          <a:xfrm>
            <a:off x="2790825" y="1214770"/>
            <a:ext cx="556200" cy="556200"/>
          </a:xfrm>
          <a:prstGeom prst="rect">
            <a:avLst/>
          </a:prstGeom>
          <a:noFill/>
          <a:ln>
            <a:noFill/>
          </a:ln>
        </p:spPr>
      </p:pic>
      <p:pic>
        <p:nvPicPr>
          <p:cNvPr id="479" name="Google Shape;479;p35"/>
          <p:cNvPicPr preferRelativeResize="0"/>
          <p:nvPr/>
        </p:nvPicPr>
        <p:blipFill rotWithShape="1">
          <a:blip r:embed="rId4">
            <a:alphaModFix/>
          </a:blip>
          <a:srcRect b="0" l="0" r="0" t="0"/>
          <a:stretch/>
        </p:blipFill>
        <p:spPr>
          <a:xfrm>
            <a:off x="2790825" y="2846220"/>
            <a:ext cx="556200" cy="556200"/>
          </a:xfrm>
          <a:prstGeom prst="rect">
            <a:avLst/>
          </a:prstGeom>
          <a:noFill/>
          <a:ln>
            <a:noFill/>
          </a:ln>
        </p:spPr>
      </p:pic>
      <p:pic>
        <p:nvPicPr>
          <p:cNvPr id="480" name="Google Shape;480;p35"/>
          <p:cNvPicPr preferRelativeResize="0"/>
          <p:nvPr/>
        </p:nvPicPr>
        <p:blipFill rotWithShape="1">
          <a:blip r:embed="rId5">
            <a:alphaModFix/>
          </a:blip>
          <a:srcRect b="0" l="0" r="0" t="0"/>
          <a:stretch/>
        </p:blipFill>
        <p:spPr>
          <a:xfrm>
            <a:off x="2790825" y="3747070"/>
            <a:ext cx="556200" cy="556200"/>
          </a:xfrm>
          <a:prstGeom prst="rect">
            <a:avLst/>
          </a:prstGeom>
          <a:noFill/>
          <a:ln>
            <a:noFill/>
          </a:ln>
        </p:spPr>
      </p:pic>
      <p:sp>
        <p:nvSpPr>
          <p:cNvPr id="481" name="Google Shape;481;p35"/>
          <p:cNvSpPr txBox="1"/>
          <p:nvPr/>
        </p:nvSpPr>
        <p:spPr>
          <a:xfrm>
            <a:off x="1153825" y="7692075"/>
            <a:ext cx="6285600" cy="2799900"/>
          </a:xfrm>
          <a:prstGeom prst="rect">
            <a:avLst/>
          </a:prstGeom>
          <a:noFill/>
          <a:ln cap="flat" cmpd="sng" w="9525">
            <a:solidFill>
              <a:srgbClr val="000000"/>
            </a:solidFill>
            <a:prstDash val="dot"/>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Calibri"/>
                <a:ea typeface="Calibri"/>
                <a:cs typeface="Calibri"/>
                <a:sym typeface="Calibri"/>
              </a:rPr>
              <a:t>Write a short poem, rap or speech honoring the work of William Harvey in the Renaissance. </a:t>
            </a:r>
            <a:endParaRPr b="0" i="0" sz="1200" u="none" cap="none" strike="noStrike">
              <a:solidFill>
                <a:srgbClr val="000000"/>
              </a:solidFill>
              <a:latin typeface="Calibri"/>
              <a:ea typeface="Calibri"/>
              <a:cs typeface="Calibri"/>
              <a:sym typeface="Calibri"/>
            </a:endParaRPr>
          </a:p>
        </p:txBody>
      </p:sp>
      <p:pic>
        <p:nvPicPr>
          <p:cNvPr descr="Image result for william harvey" id="482" name="Google Shape;482;p35"/>
          <p:cNvPicPr preferRelativeResize="0"/>
          <p:nvPr/>
        </p:nvPicPr>
        <p:blipFill rotWithShape="1">
          <a:blip r:embed="rId6">
            <a:alphaModFix/>
          </a:blip>
          <a:srcRect b="0" l="0" r="0" t="0"/>
          <a:stretch/>
        </p:blipFill>
        <p:spPr>
          <a:xfrm>
            <a:off x="246625" y="8463725"/>
            <a:ext cx="1522500" cy="2089800"/>
          </a:xfrm>
          <a:prstGeom prst="roundRect">
            <a:avLst>
              <a:gd fmla="val 16667" name="adj"/>
            </a:avLst>
          </a:prstGeom>
          <a:noFill/>
          <a:ln cap="flat" cmpd="sng" w="28575">
            <a:solidFill>
              <a:srgbClr val="000000"/>
            </a:solidFill>
            <a:prstDash val="solid"/>
            <a:round/>
            <a:headEnd len="sm" w="sm" type="none"/>
            <a:tailEnd len="sm" w="sm" type="none"/>
          </a:ln>
        </p:spPr>
      </p:pic>
      <p:sp>
        <p:nvSpPr>
          <p:cNvPr id="483" name="Google Shape;483;p35"/>
          <p:cNvSpPr/>
          <p:nvPr/>
        </p:nvSpPr>
        <p:spPr>
          <a:xfrm>
            <a:off x="6883225" y="210095"/>
            <a:ext cx="556200" cy="445200"/>
          </a:xfrm>
          <a:prstGeom prst="rect">
            <a:avLst/>
          </a:prstGeom>
          <a:solidFill>
            <a:srgbClr val="FFFFFF"/>
          </a:solidFill>
          <a:ln cap="flat" cmpd="sng" w="95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Calibri"/>
                <a:ea typeface="Calibri"/>
                <a:cs typeface="Calibri"/>
                <a:sym typeface="Calibri"/>
              </a:rPr>
              <a:t>p.35</a:t>
            </a:r>
            <a:endParaRPr b="1" i="0" sz="1400" u="none" cap="none" strike="noStrike">
              <a:solidFill>
                <a:srgbClr val="000000"/>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36"/>
          <p:cNvSpPr txBox="1"/>
          <p:nvPr>
            <p:ph type="title"/>
          </p:nvPr>
        </p:nvSpPr>
        <p:spPr>
          <a:xfrm>
            <a:off x="714600" y="210100"/>
            <a:ext cx="6115200" cy="445200"/>
          </a:xfrm>
          <a:prstGeom prst="rect">
            <a:avLst/>
          </a:prstGeom>
          <a:solidFill>
            <a:srgbClr val="FFFF00"/>
          </a:solid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lang="en" sz="1500"/>
              <a:t>KT 2.3A - Discoveries and impact of William Harvey</a:t>
            </a:r>
            <a:endParaRPr sz="1500"/>
          </a:p>
        </p:txBody>
      </p:sp>
      <p:sp>
        <p:nvSpPr>
          <p:cNvPr id="489" name="Google Shape;489;p36"/>
          <p:cNvSpPr txBox="1"/>
          <p:nvPr>
            <p:ph idx="1" type="body"/>
          </p:nvPr>
        </p:nvSpPr>
        <p:spPr>
          <a:xfrm>
            <a:off x="714650" y="738825"/>
            <a:ext cx="6748200" cy="98358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just">
              <a:lnSpc>
                <a:spcPct val="115000"/>
              </a:lnSpc>
              <a:spcBef>
                <a:spcPts val="0"/>
              </a:spcBef>
              <a:spcAft>
                <a:spcPts val="0"/>
              </a:spcAft>
              <a:buSzPts val="1200"/>
              <a:buNone/>
            </a:pPr>
            <a:r>
              <a:rPr b="1" lang="en" sz="1100"/>
              <a:t>The Impact of Harvey</a:t>
            </a:r>
            <a:endParaRPr b="1" sz="1100"/>
          </a:p>
          <a:p>
            <a:pPr indent="0" lvl="0" marL="0" rtl="0" algn="just">
              <a:lnSpc>
                <a:spcPct val="115000"/>
              </a:lnSpc>
              <a:spcBef>
                <a:spcPts val="0"/>
              </a:spcBef>
              <a:spcAft>
                <a:spcPts val="0"/>
              </a:spcAft>
              <a:buSzPts val="1200"/>
              <a:buNone/>
            </a:pPr>
            <a:r>
              <a:rPr lang="en" sz="1100"/>
              <a:t>Harvey’s arguments relied on careful observations of human and animal anatomy. Many people consider his book, </a:t>
            </a:r>
            <a:r>
              <a:rPr i="1" lang="en" sz="1100"/>
              <a:t>An Anatomical Account of the Motion of the Heart and Blood in Animals, </a:t>
            </a:r>
            <a:r>
              <a:rPr lang="en" sz="1100"/>
              <a:t> to be the beginning of modern physiology. However, Harvey did not consider himself to be a ‘modern’ scientist. He didn’t believe many of Galen’s theories, but he did follow the teachings of another classical thinker: Aristotle. Like Aristotle, he believed that the body was designed by a higher power, and thought that the soul was responsible for how the body worked. </a:t>
            </a:r>
            <a:endParaRPr sz="1100"/>
          </a:p>
          <a:p>
            <a:pPr indent="0" lvl="0" marL="0" rtl="0" algn="just">
              <a:lnSpc>
                <a:spcPct val="115000"/>
              </a:lnSpc>
              <a:spcBef>
                <a:spcPts val="1600"/>
              </a:spcBef>
              <a:spcAft>
                <a:spcPts val="0"/>
              </a:spcAft>
              <a:buSzPts val="1200"/>
              <a:buNone/>
            </a:pPr>
            <a:r>
              <a:rPr lang="en" sz="1100"/>
              <a:t>The most immediate impact that Harvey’s theory had was to encourage other scientists to experiment on actual bodies. For example, Harvey had proved that the liver did not digest food to create blood. If the liver didn’t make blood, what did it do? Harvey had proved that blood circulated, instead of being absorbed to provide nourishment for the body - how, then, was the body nourished?</a:t>
            </a:r>
            <a:endParaRPr sz="1100"/>
          </a:p>
          <a:p>
            <a:pPr indent="0" lvl="0" marL="0" rtl="0" algn="just">
              <a:lnSpc>
                <a:spcPct val="115000"/>
              </a:lnSpc>
              <a:spcBef>
                <a:spcPts val="1600"/>
              </a:spcBef>
              <a:spcAft>
                <a:spcPts val="0"/>
              </a:spcAft>
              <a:buSzPts val="1200"/>
              <a:buNone/>
            </a:pPr>
            <a:r>
              <a:rPr lang="en" sz="1100"/>
              <a:t>However, understanding the circulation of the blood had little practical use in medical treatment. This meant that the impact of Harvey’s discoveries on treatment during the 17th century was quite limited. He may have paved the way for a modern understanding of anatomy and how the human body functions, but a lot of doctors at the time ignored him. Some even openly criticised him. Nobody liked to be told that they had been doing their job incorrectly. They also reasoned that nobody recovered from disease by simply knowing that the blood flowed to the heart. To many, it had not practical application. English medical textbooks continued to give Galen’s account until 1651; Harvey’s ideas only began to appear in universities from 1673.</a:t>
            </a:r>
            <a:endParaRPr sz="1100"/>
          </a:p>
          <a:p>
            <a:pPr indent="0" lvl="0" marL="0" rtl="0" algn="just">
              <a:lnSpc>
                <a:spcPct val="115000"/>
              </a:lnSpc>
              <a:spcBef>
                <a:spcPts val="1600"/>
              </a:spcBef>
              <a:spcAft>
                <a:spcPts val="0"/>
              </a:spcAft>
              <a:buSzPts val="1200"/>
              <a:buNone/>
            </a:pPr>
            <a:r>
              <a:t/>
            </a:r>
            <a:endParaRPr sz="1100"/>
          </a:p>
          <a:p>
            <a:pPr indent="0" lvl="0" marL="0" rtl="0" algn="just">
              <a:lnSpc>
                <a:spcPct val="115000"/>
              </a:lnSpc>
              <a:spcBef>
                <a:spcPts val="1600"/>
              </a:spcBef>
              <a:spcAft>
                <a:spcPts val="0"/>
              </a:spcAft>
              <a:buSzPts val="1200"/>
              <a:buNone/>
            </a:pPr>
            <a:r>
              <a:t/>
            </a:r>
            <a:endParaRPr sz="1100"/>
          </a:p>
          <a:p>
            <a:pPr indent="0" lvl="0" marL="0" rtl="0" algn="just">
              <a:lnSpc>
                <a:spcPct val="115000"/>
              </a:lnSpc>
              <a:spcBef>
                <a:spcPts val="1600"/>
              </a:spcBef>
              <a:spcAft>
                <a:spcPts val="0"/>
              </a:spcAft>
              <a:buSzPts val="1200"/>
              <a:buNone/>
            </a:pPr>
            <a:r>
              <a:t/>
            </a:r>
            <a:endParaRPr sz="1100"/>
          </a:p>
          <a:p>
            <a:pPr indent="0" lvl="0" marL="0" rtl="0" algn="just">
              <a:lnSpc>
                <a:spcPct val="115000"/>
              </a:lnSpc>
              <a:spcBef>
                <a:spcPts val="1600"/>
              </a:spcBef>
              <a:spcAft>
                <a:spcPts val="0"/>
              </a:spcAft>
              <a:buSzPts val="1200"/>
              <a:buNone/>
            </a:pPr>
            <a:r>
              <a:t/>
            </a:r>
            <a:endParaRPr sz="1100"/>
          </a:p>
          <a:p>
            <a:pPr indent="0" lvl="0" marL="0" rtl="0" algn="just">
              <a:lnSpc>
                <a:spcPct val="115000"/>
              </a:lnSpc>
              <a:spcBef>
                <a:spcPts val="1600"/>
              </a:spcBef>
              <a:spcAft>
                <a:spcPts val="0"/>
              </a:spcAft>
              <a:buSzPts val="1200"/>
              <a:buNone/>
            </a:pPr>
            <a:r>
              <a:rPr b="1" lang="en"/>
              <a:t>TASK: Answer the following questions.</a:t>
            </a:r>
            <a:endParaRPr/>
          </a:p>
          <a:p>
            <a:pPr indent="0" lvl="0" marL="0" rtl="0" algn="just">
              <a:lnSpc>
                <a:spcPct val="115000"/>
              </a:lnSpc>
              <a:spcBef>
                <a:spcPts val="1600"/>
              </a:spcBef>
              <a:spcAft>
                <a:spcPts val="0"/>
              </a:spcAft>
              <a:buSzPts val="1200"/>
              <a:buNone/>
            </a:pPr>
            <a:r>
              <a:rPr lang="en"/>
              <a:t>What was the name of Harvey's book? _____________________________</a:t>
            </a:r>
            <a:endParaRPr/>
          </a:p>
          <a:p>
            <a:pPr indent="0" lvl="0" marL="0" rtl="0" algn="just">
              <a:lnSpc>
                <a:spcPct val="115000"/>
              </a:lnSpc>
              <a:spcBef>
                <a:spcPts val="1600"/>
              </a:spcBef>
              <a:spcAft>
                <a:spcPts val="0"/>
              </a:spcAft>
              <a:buSzPts val="1200"/>
              <a:buNone/>
            </a:pPr>
            <a:r>
              <a:rPr lang="en"/>
              <a:t>Which classical thinker did he follow? _____________________________________________</a:t>
            </a:r>
            <a:endParaRPr/>
          </a:p>
          <a:p>
            <a:pPr indent="0" lvl="0" marL="0" rtl="0" algn="just">
              <a:lnSpc>
                <a:spcPct val="115000"/>
              </a:lnSpc>
              <a:spcBef>
                <a:spcPts val="1600"/>
              </a:spcBef>
              <a:spcAft>
                <a:spcPts val="0"/>
              </a:spcAft>
              <a:buSzPts val="1200"/>
              <a:buNone/>
            </a:pPr>
            <a:r>
              <a:rPr lang="en"/>
              <a:t>What did they believe? __________________________________________________________________</a:t>
            </a:r>
            <a:endParaRPr/>
          </a:p>
          <a:p>
            <a:pPr indent="0" lvl="0" marL="0" rtl="0" algn="just">
              <a:lnSpc>
                <a:spcPct val="115000"/>
              </a:lnSpc>
              <a:spcBef>
                <a:spcPts val="1600"/>
              </a:spcBef>
              <a:spcAft>
                <a:spcPts val="0"/>
              </a:spcAft>
              <a:buSzPts val="1200"/>
              <a:buNone/>
            </a:pPr>
            <a:r>
              <a:rPr lang="en"/>
              <a:t>What was the immediate impact? _____________________________________________________</a:t>
            </a:r>
            <a:endParaRPr/>
          </a:p>
          <a:p>
            <a:pPr indent="0" lvl="0" marL="0" rtl="0" algn="just">
              <a:lnSpc>
                <a:spcPct val="115000"/>
              </a:lnSpc>
              <a:spcBef>
                <a:spcPts val="1600"/>
              </a:spcBef>
              <a:spcAft>
                <a:spcPts val="0"/>
              </a:spcAft>
              <a:buSzPts val="1200"/>
              <a:buNone/>
            </a:pPr>
            <a:r>
              <a:rPr lang="en"/>
              <a:t>Why did people not accept his ideas for such a long time? ____________________________________</a:t>
            </a:r>
            <a:endParaRPr/>
          </a:p>
          <a:p>
            <a:pPr indent="0" lvl="0" marL="0" rtl="0" algn="just">
              <a:lnSpc>
                <a:spcPct val="115000"/>
              </a:lnSpc>
              <a:spcBef>
                <a:spcPts val="1600"/>
              </a:spcBef>
              <a:spcAft>
                <a:spcPts val="0"/>
              </a:spcAft>
              <a:buSzPts val="1200"/>
              <a:buNone/>
            </a:pPr>
            <a:r>
              <a:rPr b="1" lang="en"/>
              <a:t>HOT - </a:t>
            </a:r>
            <a:r>
              <a:rPr lang="en"/>
              <a:t>Reduce the impact of Harvey’s work to 20 words. _______________________________________</a:t>
            </a:r>
            <a:endParaRPr/>
          </a:p>
          <a:p>
            <a:pPr indent="0" lvl="0" marL="0" rtl="0" algn="just">
              <a:lnSpc>
                <a:spcPct val="200000"/>
              </a:lnSpc>
              <a:spcBef>
                <a:spcPts val="1600"/>
              </a:spcBef>
              <a:spcAft>
                <a:spcPts val="0"/>
              </a:spcAft>
              <a:buSzPts val="1200"/>
              <a:buNone/>
            </a:pPr>
            <a:r>
              <a:rPr lang="en"/>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a:p>
          <a:p>
            <a:pPr indent="0" lvl="0" marL="0" rtl="0" algn="just">
              <a:lnSpc>
                <a:spcPct val="115000"/>
              </a:lnSpc>
              <a:spcBef>
                <a:spcPts val="1600"/>
              </a:spcBef>
              <a:spcAft>
                <a:spcPts val="1600"/>
              </a:spcAft>
              <a:buSzPts val="1200"/>
              <a:buNone/>
            </a:pPr>
            <a:r>
              <a:t/>
            </a:r>
            <a:endParaRPr/>
          </a:p>
        </p:txBody>
      </p:sp>
      <p:sp>
        <p:nvSpPr>
          <p:cNvPr id="490" name="Google Shape;490;p36"/>
          <p:cNvSpPr/>
          <p:nvPr/>
        </p:nvSpPr>
        <p:spPr>
          <a:xfrm>
            <a:off x="6906750" y="210095"/>
            <a:ext cx="556200" cy="445200"/>
          </a:xfrm>
          <a:prstGeom prst="rect">
            <a:avLst/>
          </a:prstGeom>
          <a:solidFill>
            <a:srgbClr val="FFFFFF"/>
          </a:solidFill>
          <a:ln cap="flat" cmpd="sng" w="95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Calibri"/>
                <a:ea typeface="Calibri"/>
                <a:cs typeface="Calibri"/>
                <a:sym typeface="Calibri"/>
              </a:rPr>
              <a:t>p.36</a:t>
            </a:r>
            <a:endParaRPr b="1" i="0" sz="1400" u="none" cap="none" strike="noStrike">
              <a:solidFill>
                <a:srgbClr val="000000"/>
              </a:solidFill>
              <a:latin typeface="Calibri"/>
              <a:ea typeface="Calibri"/>
              <a:cs typeface="Calibri"/>
              <a:sym typeface="Calibri"/>
            </a:endParaRPr>
          </a:p>
        </p:txBody>
      </p:sp>
      <p:pic>
        <p:nvPicPr>
          <p:cNvPr id="491" name="Google Shape;491;p36"/>
          <p:cNvPicPr preferRelativeResize="0"/>
          <p:nvPr/>
        </p:nvPicPr>
        <p:blipFill rotWithShape="1">
          <a:blip r:embed="rId3">
            <a:alphaModFix/>
          </a:blip>
          <a:srcRect b="0" l="0" r="0" t="0"/>
          <a:stretch/>
        </p:blipFill>
        <p:spPr>
          <a:xfrm>
            <a:off x="856250" y="4649150"/>
            <a:ext cx="2331301" cy="1575850"/>
          </a:xfrm>
          <a:prstGeom prst="rect">
            <a:avLst/>
          </a:prstGeom>
          <a:noFill/>
          <a:ln cap="flat" cmpd="sng" w="38100">
            <a:solidFill>
              <a:schemeClr val="dk1"/>
            </a:solidFill>
            <a:prstDash val="solid"/>
            <a:round/>
            <a:headEnd len="sm" w="sm" type="none"/>
            <a:tailEnd len="sm" w="sm" type="none"/>
          </a:ln>
        </p:spPr>
      </p:pic>
      <p:pic>
        <p:nvPicPr>
          <p:cNvPr id="492" name="Google Shape;492;p36"/>
          <p:cNvPicPr preferRelativeResize="0"/>
          <p:nvPr/>
        </p:nvPicPr>
        <p:blipFill rotWithShape="1">
          <a:blip r:embed="rId4">
            <a:alphaModFix/>
          </a:blip>
          <a:srcRect b="0" l="0" r="0" t="0"/>
          <a:stretch/>
        </p:blipFill>
        <p:spPr>
          <a:xfrm>
            <a:off x="5903843" y="4454300"/>
            <a:ext cx="1305282" cy="2115465"/>
          </a:xfrm>
          <a:prstGeom prst="rect">
            <a:avLst/>
          </a:prstGeom>
          <a:noFill/>
          <a:ln cap="flat" cmpd="sng" w="38100">
            <a:solidFill>
              <a:schemeClr val="dk1"/>
            </a:solidFill>
            <a:prstDash val="solid"/>
            <a:round/>
            <a:headEnd len="sm" w="sm" type="none"/>
            <a:tailEnd len="sm" w="sm" type="none"/>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p37"/>
          <p:cNvSpPr txBox="1"/>
          <p:nvPr>
            <p:ph type="title"/>
          </p:nvPr>
        </p:nvSpPr>
        <p:spPr>
          <a:xfrm>
            <a:off x="428400" y="210100"/>
            <a:ext cx="6237900" cy="445200"/>
          </a:xfrm>
          <a:prstGeom prst="rect">
            <a:avLst/>
          </a:prstGeom>
          <a:solidFill>
            <a:srgbClr val="FFFF00"/>
          </a:solid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000"/>
              <a:buNone/>
            </a:pPr>
            <a:r>
              <a:rPr lang="en" sz="1500"/>
              <a:t>KT 2.3A - How significant was William Harvey?</a:t>
            </a:r>
            <a:endParaRPr sz="1500"/>
          </a:p>
        </p:txBody>
      </p:sp>
      <p:sp>
        <p:nvSpPr>
          <p:cNvPr id="498" name="Google Shape;498;p37"/>
          <p:cNvSpPr txBox="1"/>
          <p:nvPr>
            <p:ph idx="1" type="body"/>
          </p:nvPr>
        </p:nvSpPr>
        <p:spPr>
          <a:xfrm>
            <a:off x="428392" y="801972"/>
            <a:ext cx="6984600" cy="18426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200"/>
              <a:buNone/>
            </a:pPr>
            <a:r>
              <a:rPr b="1" lang="en"/>
              <a:t>3 Key Points:</a:t>
            </a:r>
            <a:endParaRPr b="1"/>
          </a:p>
          <a:p>
            <a:pPr indent="0" lvl="0" marL="0" rtl="0" algn="l">
              <a:lnSpc>
                <a:spcPct val="115000"/>
              </a:lnSpc>
              <a:spcBef>
                <a:spcPts val="1600"/>
              </a:spcBef>
              <a:spcAft>
                <a:spcPts val="0"/>
              </a:spcAft>
              <a:buSzPts val="1200"/>
              <a:buNone/>
            </a:pPr>
            <a:r>
              <a:rPr b="1" lang="en"/>
              <a:t>1.</a:t>
            </a:r>
            <a:endParaRPr b="1"/>
          </a:p>
          <a:p>
            <a:pPr indent="0" lvl="0" marL="0" rtl="0" algn="l">
              <a:lnSpc>
                <a:spcPct val="115000"/>
              </a:lnSpc>
              <a:spcBef>
                <a:spcPts val="1600"/>
              </a:spcBef>
              <a:spcAft>
                <a:spcPts val="0"/>
              </a:spcAft>
              <a:buSzPts val="1200"/>
              <a:buNone/>
            </a:pPr>
            <a:r>
              <a:rPr b="1" lang="en"/>
              <a:t>2.</a:t>
            </a:r>
            <a:endParaRPr b="1"/>
          </a:p>
          <a:p>
            <a:pPr indent="0" lvl="0" marL="0" rtl="0" algn="l">
              <a:lnSpc>
                <a:spcPct val="115000"/>
              </a:lnSpc>
              <a:spcBef>
                <a:spcPts val="1600"/>
              </a:spcBef>
              <a:spcAft>
                <a:spcPts val="1600"/>
              </a:spcAft>
              <a:buSzPts val="1200"/>
              <a:buNone/>
            </a:pPr>
            <a:r>
              <a:rPr b="1" lang="en"/>
              <a:t>3</a:t>
            </a:r>
            <a:endParaRPr b="1"/>
          </a:p>
        </p:txBody>
      </p:sp>
      <p:pic>
        <p:nvPicPr>
          <p:cNvPr id="499" name="Google Shape;499;p37"/>
          <p:cNvPicPr preferRelativeResize="0"/>
          <p:nvPr/>
        </p:nvPicPr>
        <p:blipFill rotWithShape="1">
          <a:blip r:embed="rId3">
            <a:alphaModFix/>
          </a:blip>
          <a:srcRect b="0" l="0" r="0" t="0"/>
          <a:stretch/>
        </p:blipFill>
        <p:spPr>
          <a:xfrm>
            <a:off x="3863292" y="2983634"/>
            <a:ext cx="276225" cy="2047875"/>
          </a:xfrm>
          <a:prstGeom prst="rect">
            <a:avLst/>
          </a:prstGeom>
          <a:noFill/>
          <a:ln>
            <a:noFill/>
          </a:ln>
        </p:spPr>
      </p:pic>
      <p:pic>
        <p:nvPicPr>
          <p:cNvPr id="500" name="Google Shape;500;p37"/>
          <p:cNvPicPr preferRelativeResize="0"/>
          <p:nvPr/>
        </p:nvPicPr>
        <p:blipFill rotWithShape="1">
          <a:blip r:embed="rId4">
            <a:alphaModFix/>
          </a:blip>
          <a:srcRect b="0" l="0" r="0" t="0"/>
          <a:stretch/>
        </p:blipFill>
        <p:spPr>
          <a:xfrm>
            <a:off x="4224792" y="5018084"/>
            <a:ext cx="2667000" cy="190500"/>
          </a:xfrm>
          <a:prstGeom prst="rect">
            <a:avLst/>
          </a:prstGeom>
          <a:noFill/>
          <a:ln>
            <a:noFill/>
          </a:ln>
        </p:spPr>
      </p:pic>
      <p:pic>
        <p:nvPicPr>
          <p:cNvPr id="501" name="Google Shape;501;p37"/>
          <p:cNvPicPr preferRelativeResize="0"/>
          <p:nvPr/>
        </p:nvPicPr>
        <p:blipFill rotWithShape="1">
          <a:blip r:embed="rId5">
            <a:alphaModFix/>
          </a:blip>
          <a:srcRect b="0" l="0" r="0" t="0"/>
          <a:stretch/>
        </p:blipFill>
        <p:spPr>
          <a:xfrm>
            <a:off x="1196292" y="5018084"/>
            <a:ext cx="2667000" cy="190500"/>
          </a:xfrm>
          <a:prstGeom prst="rect">
            <a:avLst/>
          </a:prstGeom>
          <a:noFill/>
          <a:ln>
            <a:noFill/>
          </a:ln>
        </p:spPr>
      </p:pic>
      <p:pic>
        <p:nvPicPr>
          <p:cNvPr id="502" name="Google Shape;502;p37"/>
          <p:cNvPicPr preferRelativeResize="0"/>
          <p:nvPr/>
        </p:nvPicPr>
        <p:blipFill rotWithShape="1">
          <a:blip r:embed="rId6">
            <a:alphaModFix/>
          </a:blip>
          <a:srcRect b="0" l="0" r="0" t="0"/>
          <a:stretch/>
        </p:blipFill>
        <p:spPr>
          <a:xfrm>
            <a:off x="3863279" y="5208584"/>
            <a:ext cx="276225" cy="2038350"/>
          </a:xfrm>
          <a:prstGeom prst="rect">
            <a:avLst/>
          </a:prstGeom>
          <a:noFill/>
          <a:ln>
            <a:noFill/>
          </a:ln>
        </p:spPr>
      </p:pic>
      <p:sp>
        <p:nvSpPr>
          <p:cNvPr id="503" name="Google Shape;503;p37"/>
          <p:cNvSpPr txBox="1"/>
          <p:nvPr/>
        </p:nvSpPr>
        <p:spPr>
          <a:xfrm rot="-5400000">
            <a:off x="120642" y="4981222"/>
            <a:ext cx="1706100" cy="445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Calibri"/>
                <a:ea typeface="Calibri"/>
                <a:cs typeface="Calibri"/>
                <a:sym typeface="Calibri"/>
              </a:rPr>
              <a:t>Accepted by others</a:t>
            </a:r>
            <a:endParaRPr b="0" i="0" sz="1200" u="none" cap="none" strike="noStrike">
              <a:solidFill>
                <a:srgbClr val="000000"/>
              </a:solidFill>
              <a:latin typeface="Calibri"/>
              <a:ea typeface="Calibri"/>
              <a:cs typeface="Calibri"/>
              <a:sym typeface="Calibri"/>
            </a:endParaRPr>
          </a:p>
        </p:txBody>
      </p:sp>
      <p:sp>
        <p:nvSpPr>
          <p:cNvPr id="504" name="Google Shape;504;p37"/>
          <p:cNvSpPr txBox="1"/>
          <p:nvPr/>
        </p:nvSpPr>
        <p:spPr>
          <a:xfrm>
            <a:off x="3404554" y="2746984"/>
            <a:ext cx="1193700" cy="369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Calibri"/>
                <a:ea typeface="Calibri"/>
                <a:cs typeface="Calibri"/>
                <a:sym typeface="Calibri"/>
              </a:rPr>
              <a:t>Causing Change</a:t>
            </a:r>
            <a:endParaRPr b="0" i="0" sz="1200" u="none" cap="none" strike="noStrike">
              <a:solidFill>
                <a:srgbClr val="000000"/>
              </a:solidFill>
              <a:latin typeface="Calibri"/>
              <a:ea typeface="Calibri"/>
              <a:cs typeface="Calibri"/>
              <a:sym typeface="Calibri"/>
            </a:endParaRPr>
          </a:p>
        </p:txBody>
      </p:sp>
      <p:sp>
        <p:nvSpPr>
          <p:cNvPr id="505" name="Google Shape;505;p37"/>
          <p:cNvSpPr txBox="1"/>
          <p:nvPr/>
        </p:nvSpPr>
        <p:spPr>
          <a:xfrm rot="5400000">
            <a:off x="6141492" y="5075872"/>
            <a:ext cx="1244700" cy="255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Calibri"/>
                <a:ea typeface="Calibri"/>
                <a:cs typeface="Calibri"/>
                <a:sym typeface="Calibri"/>
              </a:rPr>
              <a:t>Relevance Today</a:t>
            </a:r>
            <a:endParaRPr b="0" i="0" sz="1200" u="none" cap="none" strike="noStrike">
              <a:solidFill>
                <a:srgbClr val="000000"/>
              </a:solidFill>
              <a:latin typeface="Calibri"/>
              <a:ea typeface="Calibri"/>
              <a:cs typeface="Calibri"/>
              <a:sym typeface="Calibri"/>
            </a:endParaRPr>
          </a:p>
        </p:txBody>
      </p:sp>
      <p:sp>
        <p:nvSpPr>
          <p:cNvPr id="506" name="Google Shape;506;p37"/>
          <p:cNvSpPr txBox="1"/>
          <p:nvPr/>
        </p:nvSpPr>
        <p:spPr>
          <a:xfrm>
            <a:off x="3404542" y="7246922"/>
            <a:ext cx="1193700" cy="369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Calibri"/>
                <a:ea typeface="Calibri"/>
                <a:cs typeface="Calibri"/>
                <a:sym typeface="Calibri"/>
              </a:rPr>
              <a:t>Spreading Ideas</a:t>
            </a:r>
            <a:endParaRPr b="0" i="0" sz="1200" u="none" cap="none" strike="noStrike">
              <a:solidFill>
                <a:srgbClr val="000000"/>
              </a:solidFill>
              <a:latin typeface="Calibri"/>
              <a:ea typeface="Calibri"/>
              <a:cs typeface="Calibri"/>
              <a:sym typeface="Calibri"/>
            </a:endParaRPr>
          </a:p>
        </p:txBody>
      </p:sp>
      <p:graphicFrame>
        <p:nvGraphicFramePr>
          <p:cNvPr id="507" name="Google Shape;507;p37"/>
          <p:cNvGraphicFramePr/>
          <p:nvPr/>
        </p:nvGraphicFramePr>
        <p:xfrm>
          <a:off x="229842" y="7843647"/>
          <a:ext cx="3000000" cy="3000000"/>
        </p:xfrm>
        <a:graphic>
          <a:graphicData uri="http://schemas.openxmlformats.org/drawingml/2006/table">
            <a:tbl>
              <a:tblPr>
                <a:noFill/>
                <a:tableStyleId>{3FE84706-7A58-4A42-A819-6E776F15B5D3}</a:tableStyleId>
              </a:tblPr>
              <a:tblGrid>
                <a:gridCol w="1081350"/>
                <a:gridCol w="910800"/>
                <a:gridCol w="5191050"/>
              </a:tblGrid>
              <a:tr h="381000">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Area</a:t>
                      </a:r>
                      <a:endParaRPr sz="1200" u="none" cap="none" strike="noStrike">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Score</a:t>
                      </a:r>
                      <a:endParaRPr sz="1200" u="none" cap="none" strike="noStrike">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Explanation using specific facts and examples</a:t>
                      </a:r>
                      <a:endParaRPr sz="1200" u="none" cap="none" strike="noStrike">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381000">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Causing Change</a:t>
                      </a:r>
                      <a:endParaRPr sz="1200" u="none" cap="none" strike="noStrike">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/10</a:t>
                      </a:r>
                      <a:endParaRPr sz="1200" u="none" cap="none" strike="noStrike">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381000">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Spreading Ideas</a:t>
                      </a:r>
                      <a:endParaRPr sz="1200" u="none" cap="none" strike="noStrike">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/10</a:t>
                      </a:r>
                      <a:endParaRPr sz="1200" u="none" cap="none" strike="noStrike">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381000">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Accepted by others</a:t>
                      </a:r>
                      <a:endParaRPr sz="1200" u="none" cap="none" strike="noStrike">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/10</a:t>
                      </a:r>
                      <a:endParaRPr sz="1200" u="none" cap="none" strike="noStrike">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381000">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Relevance today.</a:t>
                      </a:r>
                      <a:endParaRPr sz="1200" u="none" cap="none" strike="noStrike">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/10</a:t>
                      </a:r>
                      <a:endParaRPr sz="1200" u="none" cap="none" strike="noStrike">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bl>
          </a:graphicData>
        </a:graphic>
      </p:graphicFrame>
      <p:pic>
        <p:nvPicPr>
          <p:cNvPr descr="Image result for william harvey" id="508" name="Google Shape;508;p37"/>
          <p:cNvPicPr preferRelativeResize="0"/>
          <p:nvPr/>
        </p:nvPicPr>
        <p:blipFill rotWithShape="1">
          <a:blip r:embed="rId7">
            <a:alphaModFix/>
          </a:blip>
          <a:srcRect b="0" l="0" r="0" t="0"/>
          <a:stretch/>
        </p:blipFill>
        <p:spPr>
          <a:xfrm>
            <a:off x="428412" y="3000725"/>
            <a:ext cx="777000" cy="1066500"/>
          </a:xfrm>
          <a:prstGeom prst="roundRect">
            <a:avLst>
              <a:gd fmla="val 16667" name="adj"/>
            </a:avLst>
          </a:prstGeom>
          <a:noFill/>
          <a:ln cap="flat" cmpd="sng" w="28575">
            <a:solidFill>
              <a:srgbClr val="000000"/>
            </a:solidFill>
            <a:prstDash val="solid"/>
            <a:round/>
            <a:headEnd len="sm" w="sm" type="none"/>
            <a:tailEnd len="sm" w="sm" type="none"/>
          </a:ln>
        </p:spPr>
      </p:pic>
      <p:sp>
        <p:nvSpPr>
          <p:cNvPr id="509" name="Google Shape;509;p37"/>
          <p:cNvSpPr/>
          <p:nvPr/>
        </p:nvSpPr>
        <p:spPr>
          <a:xfrm>
            <a:off x="6891800" y="210095"/>
            <a:ext cx="556200" cy="445200"/>
          </a:xfrm>
          <a:prstGeom prst="rect">
            <a:avLst/>
          </a:prstGeom>
          <a:solidFill>
            <a:srgbClr val="FFFFFF"/>
          </a:solidFill>
          <a:ln cap="flat" cmpd="sng" w="95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Calibri"/>
                <a:ea typeface="Calibri"/>
                <a:cs typeface="Calibri"/>
                <a:sym typeface="Calibri"/>
              </a:rPr>
              <a:t>p.37</a:t>
            </a:r>
            <a:endParaRPr b="1" i="0" sz="1400" u="none" cap="none" strike="noStrike">
              <a:solidFill>
                <a:srgbClr val="000000"/>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graphicFrame>
        <p:nvGraphicFramePr>
          <p:cNvPr id="514" name="Google Shape;514;p38"/>
          <p:cNvGraphicFramePr/>
          <p:nvPr/>
        </p:nvGraphicFramePr>
        <p:xfrm>
          <a:off x="295729" y="1211914"/>
          <a:ext cx="3000000" cy="3000000"/>
        </p:xfrm>
        <a:graphic>
          <a:graphicData uri="http://schemas.openxmlformats.org/drawingml/2006/table">
            <a:tbl>
              <a:tblPr bandRow="1" firstRow="1">
                <a:noFill/>
                <a:tableStyleId>{4FFC7EB7-0826-4919-8777-D99315F49451}</a:tableStyleId>
              </a:tblPr>
              <a:tblGrid>
                <a:gridCol w="910950"/>
                <a:gridCol w="2053025"/>
                <a:gridCol w="2119975"/>
                <a:gridCol w="2067850"/>
              </a:tblGrid>
              <a:tr h="850875">
                <a:tc>
                  <a:txBody>
                    <a:bodyPr/>
                    <a:lstStyle/>
                    <a:p>
                      <a:pPr indent="0" lvl="0" marL="0" marR="0" rtl="0" algn="ctr">
                        <a:lnSpc>
                          <a:spcPct val="100000"/>
                        </a:lnSpc>
                        <a:spcBef>
                          <a:spcPts val="0"/>
                        </a:spcBef>
                        <a:spcAft>
                          <a:spcPts val="0"/>
                        </a:spcAft>
                        <a:buClr>
                          <a:srgbClr val="000000"/>
                        </a:buClr>
                        <a:buSzPts val="1100"/>
                        <a:buFont typeface="Arial"/>
                        <a:buNone/>
                      </a:pPr>
                      <a:r>
                        <a:rPr b="0" lang="en" sz="1100" u="none" cap="none" strike="noStrike">
                          <a:solidFill>
                            <a:srgbClr val="333399"/>
                          </a:solidFill>
                          <a:latin typeface="Calibri"/>
                          <a:ea typeface="Calibri"/>
                          <a:cs typeface="Calibri"/>
                          <a:sym typeface="Calibri"/>
                        </a:rPr>
                        <a:t>Name, dates and info</a:t>
                      </a:r>
                      <a:endParaRPr b="0" sz="1100" u="none" cap="none" strike="noStrike">
                        <a:solidFill>
                          <a:srgbClr val="333399"/>
                        </a:solidFill>
                        <a:latin typeface="Calibri"/>
                        <a:ea typeface="Calibri"/>
                        <a:cs typeface="Calibri"/>
                        <a:sym typeface="Calibri"/>
                      </a:endParaRPr>
                    </a:p>
                  </a:txBody>
                  <a:tcPr marT="34300" marB="34300"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 sz="1100" u="none" cap="none" strike="noStrike">
                          <a:solidFill>
                            <a:srgbClr val="000000"/>
                          </a:solidFill>
                          <a:latin typeface="Calibri"/>
                          <a:ea typeface="Calibri"/>
                          <a:cs typeface="Calibri"/>
                          <a:sym typeface="Calibri"/>
                        </a:rPr>
                        <a:t>Andreas Vesalius   (p. 52-54)</a:t>
                      </a:r>
                      <a:endParaRPr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b="0" lang="en" sz="1100" u="none" cap="none" strike="noStrike">
                          <a:solidFill>
                            <a:srgbClr val="000000"/>
                          </a:solidFill>
                          <a:latin typeface="Calibri"/>
                          <a:ea typeface="Calibri"/>
                          <a:cs typeface="Calibri"/>
                          <a:sym typeface="Calibri"/>
                        </a:rPr>
                        <a:t>1515-1564</a:t>
                      </a:r>
                      <a:endParaRPr sz="1100" u="none" cap="none" strike="noStrike">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b="0" lang="en" sz="1100" u="none" cap="none" strike="noStrike">
                          <a:solidFill>
                            <a:srgbClr val="000000"/>
                          </a:solidFill>
                          <a:latin typeface="Calibri"/>
                          <a:ea typeface="Calibri"/>
                          <a:cs typeface="Calibri"/>
                          <a:sym typeface="Calibri"/>
                        </a:rPr>
                        <a:t>Belgian professor of medicine at age 23.</a:t>
                      </a:r>
                      <a:endParaRPr sz="1100" u="none" cap="none" strike="noStrike">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b="0" lang="en" sz="1100" u="none" cap="none" strike="noStrike">
                          <a:solidFill>
                            <a:srgbClr val="000000"/>
                          </a:solidFill>
                          <a:latin typeface="Calibri"/>
                          <a:ea typeface="Calibri"/>
                          <a:cs typeface="Calibri"/>
                          <a:sym typeface="Calibri"/>
                        </a:rPr>
                        <a:t>Worked at Padua Uni and for French emperor Charles V. </a:t>
                      </a:r>
                      <a:endParaRPr b="0" sz="1100" u="none" cap="none" strike="noStrike">
                        <a:solidFill>
                          <a:srgbClr val="000000"/>
                        </a:solidFill>
                        <a:latin typeface="Calibri"/>
                        <a:ea typeface="Calibri"/>
                        <a:cs typeface="Calibri"/>
                        <a:sym typeface="Calibri"/>
                      </a:endParaRPr>
                    </a:p>
                  </a:txBody>
                  <a:tcPr marT="34300" marB="34300"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 sz="1100" u="none" cap="none" strike="noStrike">
                          <a:solidFill>
                            <a:srgbClr val="000000"/>
                          </a:solidFill>
                          <a:latin typeface="Calibri"/>
                          <a:ea typeface="Calibri"/>
                          <a:cs typeface="Calibri"/>
                          <a:sym typeface="Calibri"/>
                        </a:rPr>
                        <a:t>William Harvey  (p. 58+60)</a:t>
                      </a:r>
                      <a:endParaRPr sz="1100" u="none" cap="none" strike="noStrike">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b="0" lang="en" sz="1100" u="none" cap="none" strike="noStrike">
                          <a:solidFill>
                            <a:srgbClr val="000000"/>
                          </a:solidFill>
                          <a:latin typeface="Calibri"/>
                          <a:ea typeface="Calibri"/>
                          <a:cs typeface="Calibri"/>
                          <a:sym typeface="Calibri"/>
                        </a:rPr>
                        <a:t>1578-1657</a:t>
                      </a:r>
                      <a:endParaRPr sz="1100" u="none" cap="none" strike="noStrike">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b="0" lang="en" sz="1100" u="none" cap="none" strike="noStrike">
                          <a:solidFill>
                            <a:srgbClr val="000000"/>
                          </a:solidFill>
                          <a:latin typeface="Calibri"/>
                          <a:ea typeface="Calibri"/>
                          <a:cs typeface="Calibri"/>
                          <a:sym typeface="Calibri"/>
                        </a:rPr>
                        <a:t>English Physician</a:t>
                      </a:r>
                      <a:endParaRPr sz="1100" u="none" cap="none" strike="noStrike">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b="0" lang="en" sz="1100" u="none" cap="none" strike="noStrike">
                          <a:solidFill>
                            <a:srgbClr val="000000"/>
                          </a:solidFill>
                          <a:latin typeface="Calibri"/>
                          <a:ea typeface="Calibri"/>
                          <a:cs typeface="Calibri"/>
                          <a:sym typeface="Calibri"/>
                        </a:rPr>
                        <a:t>Discovered circulation</a:t>
                      </a:r>
                      <a:endParaRPr b="0" sz="1100" u="none" cap="none" strike="noStrike">
                        <a:solidFill>
                          <a:srgbClr val="000000"/>
                        </a:solidFill>
                        <a:latin typeface="Calibri"/>
                        <a:ea typeface="Calibri"/>
                        <a:cs typeface="Calibri"/>
                        <a:sym typeface="Calibri"/>
                      </a:endParaRPr>
                    </a:p>
                  </a:txBody>
                  <a:tcPr marT="34300" marB="34300"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25400" rtl="0" algn="l">
                        <a:lnSpc>
                          <a:spcPct val="100000"/>
                        </a:lnSpc>
                        <a:spcBef>
                          <a:spcPts val="0"/>
                        </a:spcBef>
                        <a:spcAft>
                          <a:spcPts val="0"/>
                        </a:spcAft>
                        <a:buClr>
                          <a:srgbClr val="000000"/>
                        </a:buClr>
                        <a:buSzPts val="1100"/>
                        <a:buFont typeface="Arial"/>
                        <a:buNone/>
                      </a:pPr>
                      <a:r>
                        <a:rPr lang="en" sz="1100" u="none" cap="none" strike="noStrike">
                          <a:solidFill>
                            <a:srgbClr val="000000"/>
                          </a:solidFill>
                          <a:latin typeface="Calibri"/>
                          <a:ea typeface="Calibri"/>
                          <a:cs typeface="Calibri"/>
                          <a:sym typeface="Calibri"/>
                        </a:rPr>
                        <a:t>Thomas Sydenham  (p. 44-46)</a:t>
                      </a:r>
                      <a:endParaRPr sz="1100" u="none" cap="none" strike="noStrike">
                        <a:solidFill>
                          <a:srgbClr val="000000"/>
                        </a:solidFill>
                        <a:latin typeface="Calibri"/>
                        <a:ea typeface="Calibri"/>
                        <a:cs typeface="Calibri"/>
                        <a:sym typeface="Calibri"/>
                      </a:endParaRPr>
                    </a:p>
                    <a:p>
                      <a:pPr indent="0" lvl="0" marL="0" marR="25400" rtl="0" algn="l">
                        <a:lnSpc>
                          <a:spcPct val="100000"/>
                        </a:lnSpc>
                        <a:spcBef>
                          <a:spcPts val="0"/>
                        </a:spcBef>
                        <a:spcAft>
                          <a:spcPts val="0"/>
                        </a:spcAft>
                        <a:buClr>
                          <a:srgbClr val="000000"/>
                        </a:buClr>
                        <a:buSzPts val="1100"/>
                        <a:buFont typeface="Arial"/>
                        <a:buNone/>
                      </a:pPr>
                      <a:r>
                        <a:rPr b="0" lang="en" sz="1100" u="none" cap="none" strike="noStrike">
                          <a:solidFill>
                            <a:srgbClr val="000000"/>
                          </a:solidFill>
                          <a:latin typeface="Calibri"/>
                          <a:ea typeface="Calibri"/>
                          <a:cs typeface="Calibri"/>
                          <a:sym typeface="Calibri"/>
                        </a:rPr>
                        <a:t>1624-1689</a:t>
                      </a:r>
                      <a:endParaRPr b="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b="0" lang="en" sz="1100" u="none" cap="none" strike="noStrike">
                          <a:solidFill>
                            <a:srgbClr val="000000"/>
                          </a:solidFill>
                          <a:latin typeface="Calibri"/>
                          <a:ea typeface="Calibri"/>
                          <a:cs typeface="Calibri"/>
                          <a:sym typeface="Calibri"/>
                        </a:rPr>
                        <a:t>English Physician</a:t>
                      </a:r>
                      <a:endParaRPr b="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b="0" lang="en" sz="1100" u="none" cap="none" strike="noStrike">
                          <a:solidFill>
                            <a:srgbClr val="000000"/>
                          </a:solidFill>
                          <a:latin typeface="Calibri"/>
                          <a:ea typeface="Calibri"/>
                          <a:cs typeface="Calibri"/>
                          <a:sym typeface="Calibri"/>
                        </a:rPr>
                        <a:t>Laid foundation for a more scientific approach to medicine.</a:t>
                      </a:r>
                      <a:endParaRPr b="0" sz="1100" u="none" cap="none" strike="noStrike">
                        <a:solidFill>
                          <a:srgbClr val="000000"/>
                        </a:solidFill>
                        <a:latin typeface="Calibri"/>
                        <a:ea typeface="Calibri"/>
                        <a:cs typeface="Calibri"/>
                        <a:sym typeface="Calibri"/>
                      </a:endParaRPr>
                    </a:p>
                  </a:txBody>
                  <a:tcPr marT="34300" marB="34300"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58125">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solidFill>
                            <a:srgbClr val="333399"/>
                          </a:solidFill>
                          <a:latin typeface="Calibri"/>
                          <a:ea typeface="Calibri"/>
                          <a:cs typeface="Calibri"/>
                          <a:sym typeface="Calibri"/>
                        </a:rPr>
                        <a:t>Area of medical discovery</a:t>
                      </a:r>
                      <a:endParaRPr sz="1100" u="none" cap="none" strike="noStrike">
                        <a:solidFill>
                          <a:srgbClr val="333399"/>
                        </a:solidFill>
                        <a:latin typeface="Calibri"/>
                        <a:ea typeface="Calibri"/>
                        <a:cs typeface="Calibri"/>
                        <a:sym typeface="Calibri"/>
                      </a:endParaRPr>
                    </a:p>
                  </a:txBody>
                  <a:tcPr marT="34300" marB="34300"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latin typeface="Calibri"/>
                          <a:ea typeface="Calibri"/>
                          <a:cs typeface="Calibri"/>
                          <a:sym typeface="Calibri"/>
                        </a:rPr>
                        <a:t>Human </a:t>
                      </a:r>
                      <a:r>
                        <a:rPr b="1" lang="en" sz="1400" u="none" cap="none" strike="noStrike">
                          <a:solidFill>
                            <a:srgbClr val="000000"/>
                          </a:solidFill>
                          <a:latin typeface="Calibri"/>
                          <a:ea typeface="Calibri"/>
                          <a:cs typeface="Calibri"/>
                          <a:sym typeface="Calibri"/>
                        </a:rPr>
                        <a:t>Anatomy</a:t>
                      </a:r>
                      <a:endParaRPr b="1" sz="1400" u="none" cap="none" strike="noStrike">
                        <a:solidFill>
                          <a:srgbClr val="000000"/>
                        </a:solidFill>
                        <a:latin typeface="Calibri"/>
                        <a:ea typeface="Calibri"/>
                        <a:cs typeface="Calibri"/>
                        <a:sym typeface="Calibri"/>
                      </a:endParaRPr>
                    </a:p>
                  </a:txBody>
                  <a:tcPr marT="34300" marB="34300"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solidFill>
                            <a:srgbClr val="000000"/>
                          </a:solidFill>
                          <a:latin typeface="Calibri"/>
                          <a:ea typeface="Calibri"/>
                          <a:cs typeface="Calibri"/>
                          <a:sym typeface="Calibri"/>
                        </a:rPr>
                        <a:t>Circulation and the Heart</a:t>
                      </a:r>
                      <a:endParaRPr b="1" sz="1400" u="none" cap="none" strike="noStrike">
                        <a:solidFill>
                          <a:srgbClr val="000000"/>
                        </a:solidFill>
                        <a:latin typeface="Calibri"/>
                        <a:ea typeface="Calibri"/>
                        <a:cs typeface="Calibri"/>
                        <a:sym typeface="Calibri"/>
                      </a:endParaRPr>
                    </a:p>
                  </a:txBody>
                  <a:tcPr marT="34300" marB="34300"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latin typeface="Calibri"/>
                          <a:ea typeface="Calibri"/>
                          <a:cs typeface="Calibri"/>
                          <a:sym typeface="Calibri"/>
                        </a:rPr>
                        <a:t>Causes of disease</a:t>
                      </a:r>
                      <a:endParaRPr b="1" sz="1400" u="none" cap="none" strike="noStrike">
                        <a:solidFill>
                          <a:srgbClr val="000000"/>
                        </a:solidFill>
                        <a:latin typeface="Calibri"/>
                        <a:ea typeface="Calibri"/>
                        <a:cs typeface="Calibri"/>
                        <a:sym typeface="Calibri"/>
                      </a:endParaRPr>
                    </a:p>
                  </a:txBody>
                  <a:tcPr marT="34300" marB="34300"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615150">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solidFill>
                            <a:srgbClr val="333399"/>
                          </a:solidFill>
                          <a:latin typeface="Calibri"/>
                          <a:ea typeface="Calibri"/>
                          <a:cs typeface="Calibri"/>
                          <a:sym typeface="Calibri"/>
                        </a:rPr>
                        <a:t>Books</a:t>
                      </a:r>
                      <a:endParaRPr sz="1100" u="none" cap="none" strike="noStrike">
                        <a:solidFill>
                          <a:srgbClr val="333399"/>
                        </a:solidFill>
                        <a:latin typeface="Calibri"/>
                        <a:ea typeface="Calibri"/>
                        <a:cs typeface="Calibri"/>
                        <a:sym typeface="Calibri"/>
                      </a:endParaRPr>
                    </a:p>
                  </a:txBody>
                  <a:tcPr marT="34300" marB="34300"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solidFill>
                            <a:srgbClr val="000000"/>
                          </a:solidFill>
                          <a:latin typeface="Calibri"/>
                          <a:ea typeface="Calibri"/>
                          <a:cs typeface="Calibri"/>
                          <a:sym typeface="Calibri"/>
                        </a:rPr>
                        <a:t>‘On the Fabric of the Human Body’ (</a:t>
                      </a:r>
                      <a:r>
                        <a:rPr lang="en" sz="1100" u="none" cap="none" strike="noStrike">
                          <a:latin typeface="Calibri"/>
                          <a:ea typeface="Calibri"/>
                          <a:cs typeface="Calibri"/>
                          <a:sym typeface="Calibri"/>
                        </a:rPr>
                        <a:t>1543</a:t>
                      </a:r>
                      <a:r>
                        <a:rPr lang="en" sz="1100" u="none" cap="none" strike="noStrike">
                          <a:solidFill>
                            <a:srgbClr val="000000"/>
                          </a:solidFill>
                          <a:latin typeface="Calibri"/>
                          <a:ea typeface="Calibri"/>
                          <a:cs typeface="Calibri"/>
                          <a:sym typeface="Calibri"/>
                        </a:rPr>
                        <a:t>)</a:t>
                      </a:r>
                      <a:endParaRPr sz="1100" u="none" cap="none" strike="noStrike">
                        <a:solidFill>
                          <a:srgbClr val="000000"/>
                        </a:solidFill>
                        <a:latin typeface="Calibri"/>
                        <a:ea typeface="Calibri"/>
                        <a:cs typeface="Calibri"/>
                        <a:sym typeface="Calibri"/>
                      </a:endParaRPr>
                    </a:p>
                  </a:txBody>
                  <a:tcPr marT="34300" marB="34300"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solidFill>
                            <a:srgbClr val="000000"/>
                          </a:solidFill>
                          <a:latin typeface="Calibri"/>
                          <a:ea typeface="Calibri"/>
                          <a:cs typeface="Calibri"/>
                          <a:sym typeface="Calibri"/>
                        </a:rPr>
                        <a:t>‘An Anatomical Study of the Motion of the Heart and the Blood in </a:t>
                      </a:r>
                      <a:r>
                        <a:rPr lang="en" sz="1100" u="none" cap="none" strike="noStrike">
                          <a:latin typeface="Calibri"/>
                          <a:ea typeface="Calibri"/>
                          <a:cs typeface="Calibri"/>
                          <a:sym typeface="Calibri"/>
                        </a:rPr>
                        <a:t>Animals</a:t>
                      </a:r>
                      <a:r>
                        <a:rPr lang="en" sz="1100" u="none" cap="none" strike="noStrike">
                          <a:solidFill>
                            <a:srgbClr val="000000"/>
                          </a:solidFill>
                          <a:latin typeface="Calibri"/>
                          <a:ea typeface="Calibri"/>
                          <a:cs typeface="Calibri"/>
                          <a:sym typeface="Calibri"/>
                        </a:rPr>
                        <a:t>’ </a:t>
                      </a:r>
                      <a:r>
                        <a:rPr lang="en" sz="1100" u="none" cap="none" strike="noStrike">
                          <a:latin typeface="Calibri"/>
                          <a:ea typeface="Calibri"/>
                          <a:cs typeface="Calibri"/>
                          <a:sym typeface="Calibri"/>
                        </a:rPr>
                        <a:t>(1628)</a:t>
                      </a:r>
                      <a:endParaRPr sz="1100" u="none" cap="none" strike="noStrike">
                        <a:solidFill>
                          <a:srgbClr val="000000"/>
                        </a:solidFill>
                        <a:latin typeface="Calibri"/>
                        <a:ea typeface="Calibri"/>
                        <a:cs typeface="Calibri"/>
                        <a:sym typeface="Calibri"/>
                      </a:endParaRPr>
                    </a:p>
                  </a:txBody>
                  <a:tcPr marT="34300" marB="34300"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Calibri"/>
                          <a:ea typeface="Calibri"/>
                          <a:cs typeface="Calibri"/>
                          <a:sym typeface="Calibri"/>
                        </a:rPr>
                        <a:t>‘Observationes Medicae’ (1676)</a:t>
                      </a:r>
                      <a:endParaRPr sz="1100" u="none" cap="none" strike="noStrike">
                        <a:solidFill>
                          <a:srgbClr val="000000"/>
                        </a:solidFill>
                        <a:latin typeface="Calibri"/>
                        <a:ea typeface="Calibri"/>
                        <a:cs typeface="Calibri"/>
                        <a:sym typeface="Calibri"/>
                      </a:endParaRPr>
                    </a:p>
                  </a:txBody>
                  <a:tcPr marT="34300" marB="34300"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856250">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solidFill>
                            <a:srgbClr val="333399"/>
                          </a:solidFill>
                          <a:latin typeface="Calibri"/>
                          <a:ea typeface="Calibri"/>
                          <a:cs typeface="Calibri"/>
                          <a:sym typeface="Calibri"/>
                        </a:rPr>
                        <a:t>Related practices before their time?</a:t>
                      </a:r>
                      <a:endParaRPr sz="1100" u="none" cap="none" strike="noStrike">
                        <a:solidFill>
                          <a:srgbClr val="333399"/>
                        </a:solidFill>
                        <a:latin typeface="Calibri"/>
                        <a:ea typeface="Calibri"/>
                        <a:cs typeface="Calibri"/>
                        <a:sym typeface="Calibri"/>
                      </a:endParaRPr>
                    </a:p>
                  </a:txBody>
                  <a:tcPr marT="34300" marB="34300"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127000" lvl="0" marL="127000" marR="0" rtl="0" algn="l">
                        <a:lnSpc>
                          <a:spcPct val="100000"/>
                        </a:lnSpc>
                        <a:spcBef>
                          <a:spcPts val="0"/>
                        </a:spcBef>
                        <a:spcAft>
                          <a:spcPts val="0"/>
                        </a:spcAft>
                        <a:buClr>
                          <a:srgbClr val="000000"/>
                        </a:buClr>
                        <a:buSzPts val="1100"/>
                        <a:buFont typeface="Calibri"/>
                        <a:buChar char="•"/>
                      </a:pPr>
                      <a:r>
                        <a:rPr lang="en" sz="1100" u="none" cap="none" strike="noStrike">
                          <a:solidFill>
                            <a:srgbClr val="000000"/>
                          </a:solidFill>
                          <a:latin typeface="Calibri"/>
                          <a:ea typeface="Calibri"/>
                          <a:cs typeface="Calibri"/>
                          <a:sym typeface="Calibri"/>
                        </a:rPr>
                        <a:t>Galen and other ancient doctors were accurate and contained all the discoveries needed to practice medicine. </a:t>
                      </a:r>
                      <a:endParaRPr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p>
                      <a:pPr indent="-127000" lvl="0" marL="127000" marR="0" rtl="0" algn="l">
                        <a:lnSpc>
                          <a:spcPct val="100000"/>
                        </a:lnSpc>
                        <a:spcBef>
                          <a:spcPts val="0"/>
                        </a:spcBef>
                        <a:spcAft>
                          <a:spcPts val="0"/>
                        </a:spcAft>
                        <a:buClr>
                          <a:srgbClr val="000000"/>
                        </a:buClr>
                        <a:buSzPts val="1100"/>
                        <a:buFont typeface="Calibri"/>
                        <a:buChar char="•"/>
                      </a:pPr>
                      <a:r>
                        <a:rPr lang="en" sz="1100" u="none" cap="none" strike="noStrike">
                          <a:solidFill>
                            <a:srgbClr val="000000"/>
                          </a:solidFill>
                          <a:latin typeface="Calibri"/>
                          <a:ea typeface="Calibri"/>
                          <a:cs typeface="Calibri"/>
                          <a:sym typeface="Calibri"/>
                        </a:rPr>
                        <a:t>No need for true dissection – physicians might observe a dissection with someone reading Galen’s texts to prove how he was right.</a:t>
                      </a:r>
                      <a:endParaRPr sz="1100" u="none" cap="none" strike="noStrike">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p>
                      <a:pPr indent="-127000" lvl="0" marL="127000" marR="0" rtl="0" algn="l">
                        <a:lnSpc>
                          <a:spcPct val="100000"/>
                        </a:lnSpc>
                        <a:spcBef>
                          <a:spcPts val="0"/>
                        </a:spcBef>
                        <a:spcAft>
                          <a:spcPts val="0"/>
                        </a:spcAft>
                        <a:buClr>
                          <a:srgbClr val="000000"/>
                        </a:buClr>
                        <a:buSzPts val="1100"/>
                        <a:buFont typeface="Calibri"/>
                        <a:buChar char="•"/>
                      </a:pPr>
                      <a:r>
                        <a:rPr lang="en" sz="1100" u="none" cap="none" strike="noStrike">
                          <a:solidFill>
                            <a:srgbClr val="000000"/>
                          </a:solidFill>
                          <a:latin typeface="Calibri"/>
                          <a:ea typeface="Calibri"/>
                          <a:cs typeface="Calibri"/>
                          <a:sym typeface="Calibri"/>
                        </a:rPr>
                        <a:t>Illustrations of anatomy were very basic and often wrong. Little was known about different systems of the body (circulatory, muscular, respiratory etc. </a:t>
                      </a:r>
                      <a:endParaRPr sz="1100" u="none" cap="none" strike="noStrike">
                        <a:solidFill>
                          <a:srgbClr val="000000"/>
                        </a:solidFill>
                        <a:latin typeface="Calibri"/>
                        <a:ea typeface="Calibri"/>
                        <a:cs typeface="Calibri"/>
                        <a:sym typeface="Calibri"/>
                      </a:endParaRPr>
                    </a:p>
                  </a:txBody>
                  <a:tcPr marT="34300" marB="34300"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127000" lvl="0" marL="127000" marR="0" rtl="0" algn="l">
                        <a:lnSpc>
                          <a:spcPct val="100000"/>
                        </a:lnSpc>
                        <a:spcBef>
                          <a:spcPts val="0"/>
                        </a:spcBef>
                        <a:spcAft>
                          <a:spcPts val="0"/>
                        </a:spcAft>
                        <a:buClr>
                          <a:srgbClr val="000000"/>
                        </a:buClr>
                        <a:buSzPts val="1100"/>
                        <a:buFont typeface="Calibri"/>
                        <a:buChar char="•"/>
                      </a:pPr>
                      <a:r>
                        <a:rPr lang="en" sz="1100" u="none" cap="none" strike="noStrike">
                          <a:solidFill>
                            <a:srgbClr val="000000"/>
                          </a:solidFill>
                          <a:latin typeface="Calibri"/>
                          <a:ea typeface="Calibri"/>
                          <a:cs typeface="Calibri"/>
                          <a:sym typeface="Calibri"/>
                        </a:rPr>
                        <a:t>Physicians believed blood was made by the liver and burnt up  like fuel</a:t>
                      </a:r>
                      <a:endParaRPr sz="1100" u="none" cap="none" strike="noStrike">
                        <a:latin typeface="Calibri"/>
                        <a:ea typeface="Calibri"/>
                        <a:cs typeface="Calibri"/>
                        <a:sym typeface="Calibri"/>
                      </a:endParaRPr>
                    </a:p>
                    <a:p>
                      <a:pPr indent="-76200" lvl="0" marL="127000" marR="0" rtl="0" algn="l">
                        <a:lnSpc>
                          <a:spcPct val="100000"/>
                        </a:lnSpc>
                        <a:spcBef>
                          <a:spcPts val="0"/>
                        </a:spcBef>
                        <a:spcAft>
                          <a:spcPts val="0"/>
                        </a:spcAft>
                        <a:buClr>
                          <a:srgbClr val="000000"/>
                        </a:buClr>
                        <a:buSzPts val="800"/>
                        <a:buFont typeface="Arial"/>
                        <a:buNone/>
                      </a:pPr>
                      <a:r>
                        <a:t/>
                      </a:r>
                      <a:endParaRPr sz="1100" u="none" cap="none" strike="noStrike">
                        <a:solidFill>
                          <a:srgbClr val="000000"/>
                        </a:solidFill>
                        <a:latin typeface="Calibri"/>
                        <a:ea typeface="Calibri"/>
                        <a:cs typeface="Calibri"/>
                        <a:sym typeface="Calibri"/>
                      </a:endParaRPr>
                    </a:p>
                    <a:p>
                      <a:pPr indent="-127000" lvl="0" marL="127000" marR="0" rtl="0" algn="l">
                        <a:lnSpc>
                          <a:spcPct val="100000"/>
                        </a:lnSpc>
                        <a:spcBef>
                          <a:spcPts val="0"/>
                        </a:spcBef>
                        <a:spcAft>
                          <a:spcPts val="0"/>
                        </a:spcAft>
                        <a:buClr>
                          <a:srgbClr val="000000"/>
                        </a:buClr>
                        <a:buSzPts val="1100"/>
                        <a:buFont typeface="Calibri"/>
                        <a:buChar char="•"/>
                      </a:pPr>
                      <a:r>
                        <a:rPr lang="en" sz="1100" u="none" cap="none" strike="noStrike">
                          <a:solidFill>
                            <a:srgbClr val="000000"/>
                          </a:solidFill>
                          <a:latin typeface="Calibri"/>
                          <a:ea typeface="Calibri"/>
                          <a:cs typeface="Calibri"/>
                          <a:sym typeface="Calibri"/>
                        </a:rPr>
                        <a:t>No understanding of the fact that blood circulates away from the heart via arteries and returns through veins.</a:t>
                      </a:r>
                      <a:endParaRPr sz="1100" u="none" cap="none" strike="noStrike">
                        <a:latin typeface="Calibri"/>
                        <a:ea typeface="Calibri"/>
                        <a:cs typeface="Calibri"/>
                        <a:sym typeface="Calibri"/>
                      </a:endParaRPr>
                    </a:p>
                    <a:p>
                      <a:pPr indent="-76200" lvl="0" marL="127000" marR="0" rtl="0" algn="l">
                        <a:lnSpc>
                          <a:spcPct val="100000"/>
                        </a:lnSpc>
                        <a:spcBef>
                          <a:spcPts val="0"/>
                        </a:spcBef>
                        <a:spcAft>
                          <a:spcPts val="0"/>
                        </a:spcAft>
                        <a:buClr>
                          <a:srgbClr val="000000"/>
                        </a:buClr>
                        <a:buSzPts val="800"/>
                        <a:buFont typeface="Arial"/>
                        <a:buNone/>
                      </a:pPr>
                      <a:r>
                        <a:t/>
                      </a:r>
                      <a:endParaRPr sz="1100" u="none" cap="none" strike="noStrike">
                        <a:solidFill>
                          <a:srgbClr val="000000"/>
                        </a:solidFill>
                        <a:latin typeface="Calibri"/>
                        <a:ea typeface="Calibri"/>
                        <a:cs typeface="Calibri"/>
                        <a:sym typeface="Calibri"/>
                      </a:endParaRPr>
                    </a:p>
                    <a:p>
                      <a:pPr indent="-127000" lvl="0" marL="127000" marR="0" rtl="0" algn="l">
                        <a:lnSpc>
                          <a:spcPct val="100000"/>
                        </a:lnSpc>
                        <a:spcBef>
                          <a:spcPts val="0"/>
                        </a:spcBef>
                        <a:spcAft>
                          <a:spcPts val="0"/>
                        </a:spcAft>
                        <a:buClr>
                          <a:srgbClr val="000000"/>
                        </a:buClr>
                        <a:buSzPts val="1100"/>
                        <a:buFont typeface="Calibri"/>
                        <a:buChar char="•"/>
                      </a:pPr>
                      <a:r>
                        <a:rPr lang="en" sz="1100" u="none" cap="none" strike="noStrike">
                          <a:solidFill>
                            <a:srgbClr val="000000"/>
                          </a:solidFill>
                          <a:latin typeface="Calibri"/>
                          <a:ea typeface="Calibri"/>
                          <a:cs typeface="Calibri"/>
                          <a:sym typeface="Calibri"/>
                        </a:rPr>
                        <a:t>People in England still trusted Galen for medical knowledge and anatomical truth although respect was dropping due to the scientific work of Vesalius and others. </a:t>
                      </a:r>
                      <a:endParaRPr sz="1100" u="none" cap="none" strike="noStrike">
                        <a:solidFill>
                          <a:srgbClr val="000000"/>
                        </a:solidFill>
                        <a:latin typeface="Calibri"/>
                        <a:ea typeface="Calibri"/>
                        <a:cs typeface="Calibri"/>
                        <a:sym typeface="Calibri"/>
                      </a:endParaRPr>
                    </a:p>
                  </a:txBody>
                  <a:tcPr marT="34300" marB="34300"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34300" marB="34300"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841175">
                <a:tc>
                  <a:txBody>
                    <a:bodyPr/>
                    <a:lstStyle/>
                    <a:p>
                      <a:pPr indent="0" lvl="0" marL="0" marR="0" rtl="0" algn="l">
                        <a:lnSpc>
                          <a:spcPct val="100000"/>
                        </a:lnSpc>
                        <a:spcBef>
                          <a:spcPts val="0"/>
                        </a:spcBef>
                        <a:spcAft>
                          <a:spcPts val="0"/>
                        </a:spcAft>
                        <a:buClr>
                          <a:srgbClr val="000000"/>
                        </a:buClr>
                        <a:buSzPts val="1100"/>
                        <a:buFont typeface="Arial"/>
                        <a:buNone/>
                      </a:pPr>
                      <a:r>
                        <a:rPr lang="en" sz="1100" u="none" cap="none" strike="noStrike">
                          <a:solidFill>
                            <a:srgbClr val="333399"/>
                          </a:solidFill>
                          <a:latin typeface="Calibri"/>
                          <a:ea typeface="Calibri"/>
                          <a:cs typeface="Calibri"/>
                          <a:sym typeface="Calibri"/>
                        </a:rPr>
                        <a:t>Discoveries?</a:t>
                      </a:r>
                      <a:endParaRPr sz="1100" u="none" cap="none" strike="noStrike">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100"/>
                        <a:buFont typeface="Arial"/>
                        <a:buNone/>
                      </a:pPr>
                      <a:r>
                        <a:t/>
                      </a:r>
                      <a:endParaRPr sz="1100" u="none" cap="none" strike="noStrike">
                        <a:solidFill>
                          <a:srgbClr val="333399"/>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100"/>
                        <a:buFont typeface="Arial"/>
                        <a:buNone/>
                      </a:pPr>
                      <a:r>
                        <a:rPr lang="en" sz="1100" u="none" cap="none" strike="noStrike">
                          <a:solidFill>
                            <a:srgbClr val="333399"/>
                          </a:solidFill>
                          <a:latin typeface="Calibri"/>
                          <a:ea typeface="Calibri"/>
                          <a:cs typeface="Calibri"/>
                          <a:sym typeface="Calibri"/>
                        </a:rPr>
                        <a:t>Impact?</a:t>
                      </a:r>
                      <a:endParaRPr sz="1100" u="none" cap="none" strike="noStrike">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100"/>
                        <a:buFont typeface="Arial"/>
                        <a:buNone/>
                      </a:pPr>
                      <a:r>
                        <a:t/>
                      </a:r>
                      <a:endParaRPr sz="1100" u="none" cap="none" strike="noStrike">
                        <a:solidFill>
                          <a:srgbClr val="333399"/>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100"/>
                        <a:buFont typeface="Arial"/>
                        <a:buNone/>
                      </a:pPr>
                      <a:r>
                        <a:rPr lang="en" sz="1100" u="none" cap="none" strike="noStrike">
                          <a:solidFill>
                            <a:srgbClr val="333399"/>
                          </a:solidFill>
                          <a:latin typeface="Calibri"/>
                          <a:ea typeface="Calibri"/>
                          <a:cs typeface="Calibri"/>
                          <a:sym typeface="Calibri"/>
                        </a:rPr>
                        <a:t>Importance?</a:t>
                      </a:r>
                      <a:endParaRPr sz="1100" u="none" cap="none" strike="noStrike">
                        <a:solidFill>
                          <a:srgbClr val="333399"/>
                        </a:solidFill>
                        <a:latin typeface="Calibri"/>
                        <a:ea typeface="Calibri"/>
                        <a:cs typeface="Calibri"/>
                        <a:sym typeface="Calibri"/>
                      </a:endParaRPr>
                    </a:p>
                  </a:txBody>
                  <a:tcPr marT="34300" marB="34300"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127000" lvl="0" marL="127000" marR="0" rtl="0" algn="l">
                        <a:lnSpc>
                          <a:spcPct val="100000"/>
                        </a:lnSpc>
                        <a:spcBef>
                          <a:spcPts val="0"/>
                        </a:spcBef>
                        <a:spcAft>
                          <a:spcPts val="0"/>
                        </a:spcAft>
                        <a:buClr>
                          <a:srgbClr val="000000"/>
                        </a:buClr>
                        <a:buSzPts val="1100"/>
                        <a:buFont typeface="Calibri"/>
                        <a:buChar char="•"/>
                      </a:pPr>
                      <a:r>
                        <a:rPr lang="en" sz="1100" u="none" cap="none" strike="noStrike">
                          <a:solidFill>
                            <a:srgbClr val="000000"/>
                          </a:solidFill>
                          <a:latin typeface="Calibri"/>
                          <a:ea typeface="Calibri"/>
                          <a:cs typeface="Calibri"/>
                          <a:sym typeface="Calibri"/>
                        </a:rPr>
                        <a:t>Stole and dissected bodies before it was legal in order to start with the skeletal system. </a:t>
                      </a:r>
                      <a:endParaRPr sz="1100" u="none" cap="none" strike="noStrike">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sz="1100" u="none" cap="none" strike="noStrike">
                        <a:solidFill>
                          <a:srgbClr val="000000"/>
                        </a:solidFill>
                        <a:latin typeface="Calibri"/>
                        <a:ea typeface="Calibri"/>
                        <a:cs typeface="Calibri"/>
                        <a:sym typeface="Calibri"/>
                      </a:endParaRPr>
                    </a:p>
                    <a:p>
                      <a:pPr indent="-127000" lvl="0" marL="127000" marR="0" rtl="0" algn="l">
                        <a:lnSpc>
                          <a:spcPct val="100000"/>
                        </a:lnSpc>
                        <a:spcBef>
                          <a:spcPts val="0"/>
                        </a:spcBef>
                        <a:spcAft>
                          <a:spcPts val="0"/>
                        </a:spcAft>
                        <a:buClr>
                          <a:srgbClr val="000000"/>
                        </a:buClr>
                        <a:buSzPts val="1100"/>
                        <a:buFont typeface="Calibri"/>
                        <a:buChar char="•"/>
                      </a:pPr>
                      <a:r>
                        <a:rPr lang="en" sz="1100" u="none" cap="none" strike="noStrike">
                          <a:solidFill>
                            <a:srgbClr val="000000"/>
                          </a:solidFill>
                          <a:latin typeface="Calibri"/>
                          <a:ea typeface="Calibri"/>
                          <a:cs typeface="Calibri"/>
                          <a:sym typeface="Calibri"/>
                        </a:rPr>
                        <a:t>Created accurate descriptions of human skeleton and body systems (muscular, circulatory, respiratory) </a:t>
                      </a:r>
                      <a:endParaRPr sz="1100" u="none" cap="none" strike="noStrike">
                        <a:latin typeface="Calibri"/>
                        <a:ea typeface="Calibri"/>
                        <a:cs typeface="Calibri"/>
                        <a:sym typeface="Calibri"/>
                      </a:endParaRPr>
                    </a:p>
                    <a:p>
                      <a:pPr indent="-76200" lvl="0" marL="127000" marR="0" rtl="0" algn="l">
                        <a:lnSpc>
                          <a:spcPct val="100000"/>
                        </a:lnSpc>
                        <a:spcBef>
                          <a:spcPts val="0"/>
                        </a:spcBef>
                        <a:spcAft>
                          <a:spcPts val="0"/>
                        </a:spcAft>
                        <a:buClr>
                          <a:srgbClr val="000000"/>
                        </a:buClr>
                        <a:buSzPts val="800"/>
                        <a:buFont typeface="Arial"/>
                        <a:buNone/>
                      </a:pPr>
                      <a:r>
                        <a:t/>
                      </a:r>
                      <a:endParaRPr sz="1100" u="none" cap="none" strike="noStrike">
                        <a:solidFill>
                          <a:srgbClr val="000000"/>
                        </a:solidFill>
                        <a:latin typeface="Calibri"/>
                        <a:ea typeface="Calibri"/>
                        <a:cs typeface="Calibri"/>
                        <a:sym typeface="Calibri"/>
                      </a:endParaRPr>
                    </a:p>
                    <a:p>
                      <a:pPr indent="-127000" lvl="0" marL="127000" marR="0" rtl="0" algn="l">
                        <a:lnSpc>
                          <a:spcPct val="100000"/>
                        </a:lnSpc>
                        <a:spcBef>
                          <a:spcPts val="0"/>
                        </a:spcBef>
                        <a:spcAft>
                          <a:spcPts val="0"/>
                        </a:spcAft>
                        <a:buClr>
                          <a:srgbClr val="000000"/>
                        </a:buClr>
                        <a:buSzPts val="1100"/>
                        <a:buFont typeface="Calibri"/>
                        <a:buChar char="•"/>
                      </a:pPr>
                      <a:r>
                        <a:rPr lang="en" sz="1100" u="none" cap="none" strike="noStrike">
                          <a:solidFill>
                            <a:srgbClr val="000000"/>
                          </a:solidFill>
                          <a:latin typeface="Calibri"/>
                          <a:ea typeface="Calibri"/>
                          <a:cs typeface="Calibri"/>
                          <a:sym typeface="Calibri"/>
                        </a:rPr>
                        <a:t>Widely published his work on human anatomy and was quickly adopted in medical universities. </a:t>
                      </a:r>
                      <a:endParaRPr sz="1100" u="none" cap="none" strike="noStrike">
                        <a:latin typeface="Calibri"/>
                        <a:ea typeface="Calibri"/>
                        <a:cs typeface="Calibri"/>
                        <a:sym typeface="Calibri"/>
                      </a:endParaRPr>
                    </a:p>
                    <a:p>
                      <a:pPr indent="-76200" lvl="0" marL="127000" marR="0" rtl="0" algn="l">
                        <a:lnSpc>
                          <a:spcPct val="100000"/>
                        </a:lnSpc>
                        <a:spcBef>
                          <a:spcPts val="0"/>
                        </a:spcBef>
                        <a:spcAft>
                          <a:spcPts val="0"/>
                        </a:spcAft>
                        <a:buClr>
                          <a:srgbClr val="000000"/>
                        </a:buClr>
                        <a:buSzPts val="800"/>
                        <a:buFont typeface="Arial"/>
                        <a:buNone/>
                      </a:pPr>
                      <a:r>
                        <a:t/>
                      </a:r>
                      <a:endParaRPr sz="1100" u="none" cap="none" strike="noStrike">
                        <a:solidFill>
                          <a:srgbClr val="000000"/>
                        </a:solidFill>
                        <a:latin typeface="Calibri"/>
                        <a:ea typeface="Calibri"/>
                        <a:cs typeface="Calibri"/>
                        <a:sym typeface="Calibri"/>
                      </a:endParaRPr>
                    </a:p>
                    <a:p>
                      <a:pPr indent="-127000" lvl="0" marL="127000" marR="0" rtl="0" algn="l">
                        <a:lnSpc>
                          <a:spcPct val="100000"/>
                        </a:lnSpc>
                        <a:spcBef>
                          <a:spcPts val="0"/>
                        </a:spcBef>
                        <a:spcAft>
                          <a:spcPts val="0"/>
                        </a:spcAft>
                        <a:buClr>
                          <a:srgbClr val="000000"/>
                        </a:buClr>
                        <a:buSzPts val="1100"/>
                        <a:buFont typeface="Calibri"/>
                        <a:buChar char="•"/>
                      </a:pPr>
                      <a:r>
                        <a:rPr lang="en" sz="1100" u="none" cap="none" strike="noStrike">
                          <a:solidFill>
                            <a:srgbClr val="000000"/>
                          </a:solidFill>
                          <a:latin typeface="Calibri"/>
                          <a:ea typeface="Calibri"/>
                          <a:cs typeface="Calibri"/>
                          <a:sym typeface="Calibri"/>
                        </a:rPr>
                        <a:t>Encouraged students to question knowledge instead of accepting it. </a:t>
                      </a:r>
                      <a:endParaRPr sz="1100" u="none" cap="none" strike="noStrike">
                        <a:latin typeface="Calibri"/>
                        <a:ea typeface="Calibri"/>
                        <a:cs typeface="Calibri"/>
                        <a:sym typeface="Calibri"/>
                      </a:endParaRPr>
                    </a:p>
                    <a:p>
                      <a:pPr indent="-76200" lvl="0" marL="127000" marR="0" rtl="0" algn="l">
                        <a:lnSpc>
                          <a:spcPct val="100000"/>
                        </a:lnSpc>
                        <a:spcBef>
                          <a:spcPts val="0"/>
                        </a:spcBef>
                        <a:spcAft>
                          <a:spcPts val="0"/>
                        </a:spcAft>
                        <a:buClr>
                          <a:srgbClr val="000000"/>
                        </a:buClr>
                        <a:buSzPts val="800"/>
                        <a:buFont typeface="Arial"/>
                        <a:buNone/>
                      </a:pPr>
                      <a:r>
                        <a:t/>
                      </a:r>
                      <a:endParaRPr sz="1100" u="none" cap="none" strike="noStrike">
                        <a:solidFill>
                          <a:srgbClr val="000000"/>
                        </a:solidFill>
                        <a:latin typeface="Calibri"/>
                        <a:ea typeface="Calibri"/>
                        <a:cs typeface="Calibri"/>
                        <a:sym typeface="Calibri"/>
                      </a:endParaRPr>
                    </a:p>
                    <a:p>
                      <a:pPr indent="-127000" lvl="0" marL="127000" marR="0" rtl="0" algn="l">
                        <a:lnSpc>
                          <a:spcPct val="100000"/>
                        </a:lnSpc>
                        <a:spcBef>
                          <a:spcPts val="0"/>
                        </a:spcBef>
                        <a:spcAft>
                          <a:spcPts val="0"/>
                        </a:spcAft>
                        <a:buClr>
                          <a:srgbClr val="000000"/>
                        </a:buClr>
                        <a:buSzPts val="1100"/>
                        <a:buFont typeface="Calibri"/>
                        <a:buChar char="•"/>
                      </a:pPr>
                      <a:r>
                        <a:rPr lang="en" sz="1100" u="none" cap="none" strike="noStrike">
                          <a:solidFill>
                            <a:srgbClr val="000000"/>
                          </a:solidFill>
                          <a:latin typeface="Calibri"/>
                          <a:ea typeface="Calibri"/>
                          <a:cs typeface="Calibri"/>
                          <a:sym typeface="Calibri"/>
                        </a:rPr>
                        <a:t>Proved Galen wrong on jawbone and septum. Pointed out 200 of Galen’s mistakes and set a precedent for further criticism. </a:t>
                      </a:r>
                      <a:endParaRPr sz="1100" u="none" cap="none" strike="noStrike">
                        <a:solidFill>
                          <a:srgbClr val="000000"/>
                        </a:solidFill>
                        <a:latin typeface="Calibri"/>
                        <a:ea typeface="Calibri"/>
                        <a:cs typeface="Calibri"/>
                        <a:sym typeface="Calibri"/>
                      </a:endParaRPr>
                    </a:p>
                  </a:txBody>
                  <a:tcPr marT="34300" marB="34300"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127000" lvl="0" marL="127000" marR="0" rtl="0" algn="l">
                        <a:lnSpc>
                          <a:spcPct val="100000"/>
                        </a:lnSpc>
                        <a:spcBef>
                          <a:spcPts val="0"/>
                        </a:spcBef>
                        <a:spcAft>
                          <a:spcPts val="0"/>
                        </a:spcAft>
                        <a:buClr>
                          <a:srgbClr val="000000"/>
                        </a:buClr>
                        <a:buSzPts val="1100"/>
                        <a:buFont typeface="Calibri"/>
                        <a:buChar char="•"/>
                      </a:pPr>
                      <a:r>
                        <a:rPr lang="en" sz="1100" u="none" cap="none" strike="noStrike">
                          <a:solidFill>
                            <a:srgbClr val="000000"/>
                          </a:solidFill>
                          <a:latin typeface="Calibri"/>
                          <a:ea typeface="Calibri"/>
                          <a:cs typeface="Calibri"/>
                          <a:sym typeface="Calibri"/>
                        </a:rPr>
                        <a:t>Performed dissections to calculate the amount of blood the heart pumps. Concluded there way no way body manufactures that much new blood in a day</a:t>
                      </a:r>
                      <a:endParaRPr sz="1100" u="none" cap="none" strike="noStrike">
                        <a:latin typeface="Calibri"/>
                        <a:ea typeface="Calibri"/>
                        <a:cs typeface="Calibri"/>
                        <a:sym typeface="Calibri"/>
                      </a:endParaRPr>
                    </a:p>
                    <a:p>
                      <a:pPr indent="-76200" lvl="0" marL="127000" marR="0" rtl="0" algn="l">
                        <a:lnSpc>
                          <a:spcPct val="100000"/>
                        </a:lnSpc>
                        <a:spcBef>
                          <a:spcPts val="0"/>
                        </a:spcBef>
                        <a:spcAft>
                          <a:spcPts val="0"/>
                        </a:spcAft>
                        <a:buClr>
                          <a:srgbClr val="000000"/>
                        </a:buClr>
                        <a:buSzPts val="800"/>
                        <a:buFont typeface="Arial"/>
                        <a:buNone/>
                      </a:pPr>
                      <a:r>
                        <a:t/>
                      </a:r>
                      <a:endParaRPr sz="1100" u="none" cap="none" strike="noStrike">
                        <a:solidFill>
                          <a:srgbClr val="000000"/>
                        </a:solidFill>
                        <a:latin typeface="Calibri"/>
                        <a:ea typeface="Calibri"/>
                        <a:cs typeface="Calibri"/>
                        <a:sym typeface="Calibri"/>
                      </a:endParaRPr>
                    </a:p>
                    <a:p>
                      <a:pPr indent="-127000" lvl="0" marL="127000" marR="0" rtl="0" algn="l">
                        <a:lnSpc>
                          <a:spcPct val="100000"/>
                        </a:lnSpc>
                        <a:spcBef>
                          <a:spcPts val="0"/>
                        </a:spcBef>
                        <a:spcAft>
                          <a:spcPts val="0"/>
                        </a:spcAft>
                        <a:buClr>
                          <a:srgbClr val="000000"/>
                        </a:buClr>
                        <a:buSzPts val="1100"/>
                        <a:buFont typeface="Calibri"/>
                        <a:buChar char="•"/>
                      </a:pPr>
                      <a:r>
                        <a:rPr lang="en" sz="1100" u="none" cap="none" strike="noStrike">
                          <a:solidFill>
                            <a:srgbClr val="000000"/>
                          </a:solidFill>
                          <a:latin typeface="Calibri"/>
                          <a:ea typeface="Calibri"/>
                          <a:cs typeface="Calibri"/>
                          <a:sym typeface="Calibri"/>
                        </a:rPr>
                        <a:t>Did experiments to prove that blood travels AWAY from the heart via arteries and returns to veins thus making a circular route = CIRCULATION. Drew diagrams to prove his theories so people could learn easily. </a:t>
                      </a:r>
                      <a:endParaRPr sz="1100" u="none" cap="none" strike="noStrike">
                        <a:latin typeface="Calibri"/>
                        <a:ea typeface="Calibri"/>
                        <a:cs typeface="Calibri"/>
                        <a:sym typeface="Calibri"/>
                      </a:endParaRPr>
                    </a:p>
                    <a:p>
                      <a:pPr indent="-76200" lvl="0" marL="127000" marR="0" rtl="0" algn="l">
                        <a:lnSpc>
                          <a:spcPct val="100000"/>
                        </a:lnSpc>
                        <a:spcBef>
                          <a:spcPts val="0"/>
                        </a:spcBef>
                        <a:spcAft>
                          <a:spcPts val="0"/>
                        </a:spcAft>
                        <a:buClr>
                          <a:srgbClr val="000000"/>
                        </a:buClr>
                        <a:buSzPts val="800"/>
                        <a:buFont typeface="Arial"/>
                        <a:buNone/>
                      </a:pPr>
                      <a:r>
                        <a:t/>
                      </a:r>
                      <a:endParaRPr sz="1100" u="none" cap="none" strike="noStrike">
                        <a:solidFill>
                          <a:srgbClr val="000000"/>
                        </a:solidFill>
                        <a:latin typeface="Calibri"/>
                        <a:ea typeface="Calibri"/>
                        <a:cs typeface="Calibri"/>
                        <a:sym typeface="Calibri"/>
                      </a:endParaRPr>
                    </a:p>
                    <a:p>
                      <a:pPr indent="-127000" lvl="0" marL="127000" marR="0" rtl="0" algn="l">
                        <a:lnSpc>
                          <a:spcPct val="100000"/>
                        </a:lnSpc>
                        <a:spcBef>
                          <a:spcPts val="0"/>
                        </a:spcBef>
                        <a:spcAft>
                          <a:spcPts val="0"/>
                        </a:spcAft>
                        <a:buClr>
                          <a:srgbClr val="000000"/>
                        </a:buClr>
                        <a:buSzPts val="1100"/>
                        <a:buFont typeface="Calibri"/>
                        <a:buChar char="•"/>
                      </a:pPr>
                      <a:r>
                        <a:rPr lang="en" sz="1100" u="none" cap="none" strike="noStrike">
                          <a:solidFill>
                            <a:srgbClr val="000000"/>
                          </a:solidFill>
                          <a:latin typeface="Calibri"/>
                          <a:ea typeface="Calibri"/>
                          <a:cs typeface="Calibri"/>
                          <a:sym typeface="Calibri"/>
                        </a:rPr>
                        <a:t>Published books proving Galen wrong on blood and the heart setting a further precedent for others to criticise and experiment. (science)</a:t>
                      </a:r>
                      <a:endParaRPr sz="1100" u="none" cap="none" strike="noStrike">
                        <a:latin typeface="Calibri"/>
                        <a:ea typeface="Calibri"/>
                        <a:cs typeface="Calibri"/>
                        <a:sym typeface="Calibri"/>
                      </a:endParaRPr>
                    </a:p>
                    <a:p>
                      <a:pPr indent="-76200" lvl="0" marL="127000" marR="0" rtl="0" algn="l">
                        <a:lnSpc>
                          <a:spcPct val="100000"/>
                        </a:lnSpc>
                        <a:spcBef>
                          <a:spcPts val="0"/>
                        </a:spcBef>
                        <a:spcAft>
                          <a:spcPts val="0"/>
                        </a:spcAft>
                        <a:buClr>
                          <a:srgbClr val="000000"/>
                        </a:buClr>
                        <a:buSzPts val="800"/>
                        <a:buFont typeface="Arial"/>
                        <a:buNone/>
                      </a:pPr>
                      <a:r>
                        <a:t/>
                      </a:r>
                      <a:endParaRPr sz="1100" u="none" cap="none" strike="noStrike">
                        <a:solidFill>
                          <a:srgbClr val="000000"/>
                        </a:solidFill>
                        <a:latin typeface="Calibri"/>
                        <a:ea typeface="Calibri"/>
                        <a:cs typeface="Calibri"/>
                        <a:sym typeface="Calibri"/>
                      </a:endParaRPr>
                    </a:p>
                    <a:p>
                      <a:pPr indent="-127000" lvl="0" marL="127000" marR="0" rtl="0" algn="l">
                        <a:lnSpc>
                          <a:spcPct val="100000"/>
                        </a:lnSpc>
                        <a:spcBef>
                          <a:spcPts val="0"/>
                        </a:spcBef>
                        <a:spcAft>
                          <a:spcPts val="0"/>
                        </a:spcAft>
                        <a:buClr>
                          <a:srgbClr val="000000"/>
                        </a:buClr>
                        <a:buSzPts val="1100"/>
                        <a:buFont typeface="Calibri"/>
                        <a:buChar char="•"/>
                      </a:pPr>
                      <a:r>
                        <a:rPr lang="en" sz="1100" u="none" cap="none" strike="noStrike">
                          <a:solidFill>
                            <a:srgbClr val="000000"/>
                          </a:solidFill>
                          <a:latin typeface="Calibri"/>
                          <a:ea typeface="Calibri"/>
                          <a:cs typeface="Calibri"/>
                          <a:sym typeface="Calibri"/>
                        </a:rPr>
                        <a:t>Became physician to James I and Charles I</a:t>
                      </a:r>
                      <a:endParaRPr sz="1100" u="none" cap="none" strike="noStrike">
                        <a:solidFill>
                          <a:srgbClr val="000000"/>
                        </a:solidFill>
                        <a:latin typeface="Calibri"/>
                        <a:ea typeface="Calibri"/>
                        <a:cs typeface="Calibri"/>
                        <a:sym typeface="Calibri"/>
                      </a:endParaRPr>
                    </a:p>
                  </a:txBody>
                  <a:tcPr marT="34300" marB="34300"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127000" lvl="0" marL="127000" marR="0" rtl="0" algn="l">
                        <a:lnSpc>
                          <a:spcPct val="100000"/>
                        </a:lnSpc>
                        <a:spcBef>
                          <a:spcPts val="0"/>
                        </a:spcBef>
                        <a:spcAft>
                          <a:spcPts val="0"/>
                        </a:spcAft>
                        <a:buClr>
                          <a:srgbClr val="000000"/>
                        </a:buClr>
                        <a:buSzPts val="1100"/>
                        <a:buFont typeface="Calibri"/>
                        <a:buChar char="•"/>
                      </a:pPr>
                      <a:r>
                        <a:rPr lang="en" sz="1100" u="none" cap="none" strike="noStrike">
                          <a:latin typeface="Calibri"/>
                          <a:ea typeface="Calibri"/>
                          <a:cs typeface="Calibri"/>
                          <a:sym typeface="Calibri"/>
                        </a:rPr>
                        <a:t>Known as the ‘English Hippocrates’</a:t>
                      </a:r>
                      <a:endParaRPr sz="1100" u="none" cap="none" strike="noStrike">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34300" marB="34300"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515" name="Google Shape;515;p38"/>
          <p:cNvSpPr/>
          <p:nvPr/>
        </p:nvSpPr>
        <p:spPr>
          <a:xfrm>
            <a:off x="6891299" y="132846"/>
            <a:ext cx="556200" cy="445200"/>
          </a:xfrm>
          <a:prstGeom prst="rect">
            <a:avLst/>
          </a:prstGeom>
          <a:solidFill>
            <a:srgbClr val="FFFFFF"/>
          </a:solidFill>
          <a:ln cap="flat" cmpd="sng" w="95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Calibri"/>
                <a:ea typeface="Calibri"/>
                <a:cs typeface="Calibri"/>
                <a:sym typeface="Calibri"/>
              </a:rPr>
              <a:t>p.38</a:t>
            </a:r>
            <a:endParaRPr b="1" i="0" sz="1400" u="none" cap="none" strike="noStrike">
              <a:solidFill>
                <a:srgbClr val="000000"/>
              </a:solidFill>
              <a:latin typeface="Calibri"/>
              <a:ea typeface="Calibri"/>
              <a:cs typeface="Calibri"/>
              <a:sym typeface="Calibri"/>
            </a:endParaRPr>
          </a:p>
        </p:txBody>
      </p:sp>
      <p:sp>
        <p:nvSpPr>
          <p:cNvPr id="516" name="Google Shape;516;p38"/>
          <p:cNvSpPr/>
          <p:nvPr/>
        </p:nvSpPr>
        <p:spPr>
          <a:xfrm>
            <a:off x="0" y="0"/>
            <a:ext cx="5846100" cy="252300"/>
          </a:xfrm>
          <a:prstGeom prst="roundRect">
            <a:avLst>
              <a:gd fmla="val 16667" name="adj"/>
            </a:avLst>
          </a:prstGeom>
          <a:solidFill>
            <a:srgbClr val="FFFF00"/>
          </a:solidFill>
          <a:ln cap="flat" cmpd="sng" w="25400">
            <a:solidFill>
              <a:srgbClr val="88A3A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333399"/>
                </a:solidFill>
                <a:latin typeface="Arial"/>
                <a:ea typeface="Arial"/>
                <a:cs typeface="Arial"/>
                <a:sym typeface="Arial"/>
              </a:rPr>
              <a:t>Review: Medical heroes of the Medical Renaissance c1500-c1700</a:t>
            </a:r>
            <a:endParaRPr b="0" i="0" sz="1400" u="none" cap="none" strike="noStrike">
              <a:solidFill>
                <a:srgbClr val="333399"/>
              </a:solidFill>
              <a:latin typeface="Arial"/>
              <a:ea typeface="Arial"/>
              <a:cs typeface="Arial"/>
              <a:sym typeface="Arial"/>
            </a:endParaRPr>
          </a:p>
        </p:txBody>
      </p:sp>
      <p:pic>
        <p:nvPicPr>
          <p:cNvPr id="517" name="Google Shape;517;p38"/>
          <p:cNvPicPr preferRelativeResize="0"/>
          <p:nvPr/>
        </p:nvPicPr>
        <p:blipFill rotWithShape="1">
          <a:blip r:embed="rId3">
            <a:alphaModFix/>
          </a:blip>
          <a:srcRect b="0" l="0" r="0" t="0"/>
          <a:stretch/>
        </p:blipFill>
        <p:spPr>
          <a:xfrm>
            <a:off x="3831464" y="252300"/>
            <a:ext cx="828000" cy="906000"/>
          </a:xfrm>
          <a:prstGeom prst="rect">
            <a:avLst/>
          </a:prstGeom>
          <a:noFill/>
          <a:ln>
            <a:noFill/>
          </a:ln>
        </p:spPr>
      </p:pic>
      <p:pic>
        <p:nvPicPr>
          <p:cNvPr descr="vesalius04" id="518" name="Google Shape;518;p38"/>
          <p:cNvPicPr preferRelativeResize="0"/>
          <p:nvPr/>
        </p:nvPicPr>
        <p:blipFill rotWithShape="1">
          <a:blip r:embed="rId4">
            <a:alphaModFix/>
          </a:blip>
          <a:srcRect b="7756" l="0" r="0" t="0"/>
          <a:stretch/>
        </p:blipFill>
        <p:spPr>
          <a:xfrm>
            <a:off x="1830050" y="252300"/>
            <a:ext cx="828000" cy="843600"/>
          </a:xfrm>
          <a:prstGeom prst="rect">
            <a:avLst/>
          </a:prstGeom>
          <a:noFill/>
          <a:ln>
            <a:noFill/>
          </a:ln>
        </p:spPr>
      </p:pic>
      <p:pic>
        <p:nvPicPr>
          <p:cNvPr descr="Image result for thomas sydenham" id="519" name="Google Shape;519;p38"/>
          <p:cNvPicPr preferRelativeResize="0"/>
          <p:nvPr/>
        </p:nvPicPr>
        <p:blipFill rotWithShape="1">
          <a:blip r:embed="rId5">
            <a:alphaModFix/>
          </a:blip>
          <a:srcRect b="0" l="0" r="0" t="0"/>
          <a:stretch/>
        </p:blipFill>
        <p:spPr>
          <a:xfrm>
            <a:off x="6090599" y="132846"/>
            <a:ext cx="556201" cy="939988"/>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sp>
        <p:nvSpPr>
          <p:cNvPr id="524" name="Google Shape;524;p39"/>
          <p:cNvSpPr txBox="1"/>
          <p:nvPr>
            <p:ph type="title"/>
          </p:nvPr>
        </p:nvSpPr>
        <p:spPr>
          <a:xfrm>
            <a:off x="506925" y="210100"/>
            <a:ext cx="6229500" cy="445200"/>
          </a:xfrm>
          <a:prstGeom prst="rect">
            <a:avLst/>
          </a:prstGeom>
          <a:solidFill>
            <a:srgbClr val="FFFF00"/>
          </a:solid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000"/>
              <a:buNone/>
            </a:pPr>
            <a:r>
              <a:rPr lang="en" sz="1500"/>
              <a:t>16 mark exam question practice</a:t>
            </a:r>
            <a:endParaRPr sz="1500"/>
          </a:p>
        </p:txBody>
      </p:sp>
      <p:sp>
        <p:nvSpPr>
          <p:cNvPr id="525" name="Google Shape;525;p39"/>
          <p:cNvSpPr txBox="1"/>
          <p:nvPr>
            <p:ph idx="1" type="body"/>
          </p:nvPr>
        </p:nvSpPr>
        <p:spPr>
          <a:xfrm>
            <a:off x="409575" y="777850"/>
            <a:ext cx="6962100" cy="92385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just">
              <a:lnSpc>
                <a:spcPct val="115000"/>
              </a:lnSpc>
              <a:spcBef>
                <a:spcPts val="0"/>
              </a:spcBef>
              <a:spcAft>
                <a:spcPts val="0"/>
              </a:spcAft>
              <a:buSzPts val="1200"/>
              <a:buNone/>
            </a:pPr>
            <a:r>
              <a:rPr b="1" lang="en"/>
              <a:t>TASK: </a:t>
            </a:r>
            <a:r>
              <a:rPr lang="en"/>
              <a:t>Below is an exam style question which asks how far you agree with a specific statement. Below this are a series of general statements which are relevant to the question. Using your own knowledge and the information throughout this key topic, decide whether these statements support of challenge the statement in the question and tick the appropriate box. </a:t>
            </a:r>
            <a:endParaRPr/>
          </a:p>
          <a:p>
            <a:pPr indent="0" lvl="0" marL="0" rtl="0" algn="just">
              <a:lnSpc>
                <a:spcPct val="115000"/>
              </a:lnSpc>
              <a:spcBef>
                <a:spcPts val="1600"/>
              </a:spcBef>
              <a:spcAft>
                <a:spcPts val="0"/>
              </a:spcAft>
              <a:buSzPts val="1200"/>
              <a:buNone/>
            </a:pPr>
            <a:r>
              <a:rPr lang="en" sz="1400"/>
              <a:t>‘</a:t>
            </a:r>
            <a:r>
              <a:rPr b="1" lang="en" sz="1400"/>
              <a:t>Individuals had the most significant impact on medical training between c1500 and c1700.’ How far do you agree? Explain your answer.</a:t>
            </a:r>
            <a:r>
              <a:rPr lang="en" sz="1400"/>
              <a:t> </a:t>
            </a:r>
            <a:endParaRPr sz="1400"/>
          </a:p>
          <a:p>
            <a:pPr indent="0" lvl="0" marL="0" rtl="0" algn="just">
              <a:lnSpc>
                <a:spcPct val="115000"/>
              </a:lnSpc>
              <a:spcBef>
                <a:spcPts val="0"/>
              </a:spcBef>
              <a:spcAft>
                <a:spcPts val="0"/>
              </a:spcAft>
              <a:buSzPts val="1200"/>
              <a:buNone/>
            </a:pPr>
            <a:r>
              <a:rPr lang="en" sz="1400"/>
              <a:t>(16 marks, with a further 4 marks available for spelling, punctuation and grammar.)</a:t>
            </a:r>
            <a:endParaRPr sz="1400"/>
          </a:p>
          <a:p>
            <a:pPr indent="0" lvl="0" marL="0" rtl="0" algn="just">
              <a:lnSpc>
                <a:spcPct val="115000"/>
              </a:lnSpc>
              <a:spcBef>
                <a:spcPts val="0"/>
              </a:spcBef>
              <a:spcAft>
                <a:spcPts val="1600"/>
              </a:spcAft>
              <a:buSzPts val="1200"/>
              <a:buNone/>
            </a:pPr>
            <a:r>
              <a:t/>
            </a:r>
            <a:endParaRPr b="1"/>
          </a:p>
        </p:txBody>
      </p:sp>
      <p:sp>
        <p:nvSpPr>
          <p:cNvPr id="526" name="Google Shape;526;p39"/>
          <p:cNvSpPr/>
          <p:nvPr/>
        </p:nvSpPr>
        <p:spPr>
          <a:xfrm>
            <a:off x="625450" y="2777800"/>
            <a:ext cx="3524100" cy="1257300"/>
          </a:xfrm>
          <a:prstGeom prst="roundRect">
            <a:avLst>
              <a:gd fmla="val 16667" name="adj"/>
            </a:avLst>
          </a:pr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Calibri"/>
                <a:ea typeface="Calibri"/>
                <a:cs typeface="Calibri"/>
                <a:sym typeface="Calibri"/>
              </a:rPr>
              <a:t>You may use the following in your answer:</a:t>
            </a:r>
            <a:endParaRPr b="0" i="0" sz="1200" u="none" cap="none" strike="noStrike">
              <a:solidFill>
                <a:srgbClr val="000000"/>
              </a:solidFill>
              <a:latin typeface="Calibri"/>
              <a:ea typeface="Calibri"/>
              <a:cs typeface="Calibri"/>
              <a:sym typeface="Calibri"/>
            </a:endParaRPr>
          </a:p>
          <a:p>
            <a:pPr indent="-304800" lvl="0" marL="457200" marR="0" rtl="0" algn="l">
              <a:lnSpc>
                <a:spcPct val="100000"/>
              </a:lnSpc>
              <a:spcBef>
                <a:spcPts val="0"/>
              </a:spcBef>
              <a:spcAft>
                <a:spcPts val="0"/>
              </a:spcAft>
              <a:buClr>
                <a:srgbClr val="000000"/>
              </a:buClr>
              <a:buSzPts val="1200"/>
              <a:buFont typeface="Calibri"/>
              <a:buChar char="●"/>
            </a:pPr>
            <a:r>
              <a:rPr b="0" i="0" lang="en" sz="1200" u="none" cap="none" strike="noStrike">
                <a:solidFill>
                  <a:srgbClr val="000000"/>
                </a:solidFill>
                <a:latin typeface="Calibri"/>
                <a:ea typeface="Calibri"/>
                <a:cs typeface="Calibri"/>
                <a:sym typeface="Calibri"/>
              </a:rPr>
              <a:t>Vesalius</a:t>
            </a:r>
            <a:endParaRPr b="0" i="0" sz="1200" u="none" cap="none" strike="noStrike">
              <a:solidFill>
                <a:srgbClr val="000000"/>
              </a:solidFill>
              <a:latin typeface="Calibri"/>
              <a:ea typeface="Calibri"/>
              <a:cs typeface="Calibri"/>
              <a:sym typeface="Calibri"/>
            </a:endParaRPr>
          </a:p>
          <a:p>
            <a:pPr indent="-304800" lvl="0" marL="457200" marR="0" rtl="0" algn="l">
              <a:lnSpc>
                <a:spcPct val="100000"/>
              </a:lnSpc>
              <a:spcBef>
                <a:spcPts val="0"/>
              </a:spcBef>
              <a:spcAft>
                <a:spcPts val="0"/>
              </a:spcAft>
              <a:buClr>
                <a:srgbClr val="000000"/>
              </a:buClr>
              <a:buSzPts val="1200"/>
              <a:buFont typeface="Calibri"/>
              <a:buChar char="●"/>
            </a:pPr>
            <a:r>
              <a:rPr b="0" i="0" lang="en" sz="1200" u="none" cap="none" strike="noStrike">
                <a:solidFill>
                  <a:srgbClr val="000000"/>
                </a:solidFill>
                <a:latin typeface="Calibri"/>
                <a:ea typeface="Calibri"/>
                <a:cs typeface="Calibri"/>
                <a:sym typeface="Calibri"/>
              </a:rPr>
              <a:t>The Royal Society</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Calibri"/>
                <a:ea typeface="Calibri"/>
                <a:cs typeface="Calibri"/>
                <a:sym typeface="Calibri"/>
              </a:rPr>
              <a:t>You </a:t>
            </a:r>
            <a:r>
              <a:rPr b="1" i="0" lang="en" sz="1200" u="none" cap="none" strike="noStrike">
                <a:solidFill>
                  <a:srgbClr val="000000"/>
                </a:solidFill>
                <a:latin typeface="Calibri"/>
                <a:ea typeface="Calibri"/>
                <a:cs typeface="Calibri"/>
                <a:sym typeface="Calibri"/>
              </a:rPr>
              <a:t>must </a:t>
            </a:r>
            <a:r>
              <a:rPr b="0" i="0" lang="en" sz="1200" u="none" cap="none" strike="noStrike">
                <a:solidFill>
                  <a:srgbClr val="000000"/>
                </a:solidFill>
                <a:latin typeface="Calibri"/>
                <a:ea typeface="Calibri"/>
                <a:cs typeface="Calibri"/>
                <a:sym typeface="Calibri"/>
              </a:rPr>
              <a:t>also use some information of your own. </a:t>
            </a:r>
            <a:endParaRPr b="0" i="0" sz="1200" u="none" cap="none" strike="noStrike">
              <a:solidFill>
                <a:srgbClr val="000000"/>
              </a:solidFill>
              <a:latin typeface="Calibri"/>
              <a:ea typeface="Calibri"/>
              <a:cs typeface="Calibri"/>
              <a:sym typeface="Calibri"/>
            </a:endParaRPr>
          </a:p>
        </p:txBody>
      </p:sp>
      <p:graphicFrame>
        <p:nvGraphicFramePr>
          <p:cNvPr id="527" name="Google Shape;527;p39"/>
          <p:cNvGraphicFramePr/>
          <p:nvPr/>
        </p:nvGraphicFramePr>
        <p:xfrm>
          <a:off x="625450" y="4283075"/>
          <a:ext cx="3000000" cy="3000000"/>
        </p:xfrm>
        <a:graphic>
          <a:graphicData uri="http://schemas.openxmlformats.org/drawingml/2006/table">
            <a:tbl>
              <a:tblPr>
                <a:noFill/>
                <a:tableStyleId>{3FE84706-7A58-4A42-A819-6E776F15B5D3}</a:tableStyleId>
              </a:tblPr>
              <a:tblGrid>
                <a:gridCol w="4734150"/>
                <a:gridCol w="957325"/>
                <a:gridCol w="957325"/>
              </a:tblGrid>
              <a:tr h="268575">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latin typeface="Calibri"/>
                          <a:ea typeface="Calibri"/>
                          <a:cs typeface="Calibri"/>
                          <a:sym typeface="Calibri"/>
                        </a:rPr>
                        <a:t>Statement </a:t>
                      </a:r>
                      <a:endParaRPr b="1" sz="1200" u="none" cap="none" strike="noStrike">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latin typeface="Calibri"/>
                          <a:ea typeface="Calibri"/>
                          <a:cs typeface="Calibri"/>
                          <a:sym typeface="Calibri"/>
                        </a:rPr>
                        <a:t>Support</a:t>
                      </a:r>
                      <a:endParaRPr b="1" sz="1200" u="none" cap="none" strike="noStrike">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latin typeface="Calibri"/>
                          <a:ea typeface="Calibri"/>
                          <a:cs typeface="Calibri"/>
                          <a:sym typeface="Calibri"/>
                        </a:rPr>
                        <a:t>Challenge</a:t>
                      </a:r>
                      <a:endParaRPr b="1" sz="1200" u="none" cap="none" strike="noStrike">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544800">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More powerful microscopes were being developed and, in 1683, one allowed for the observation of tiny ‘animalcules’.</a:t>
                      </a:r>
                      <a:endParaRPr sz="1200" u="none" cap="none" strike="noStrike">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544800">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The Royal Society first met in 1660 to share scientific knowledge and encourage new ideas. </a:t>
                      </a:r>
                      <a:endParaRPr sz="1200" u="none" cap="none" strike="noStrike">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544800">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The Theory of the Four Humours was starting to be rejected by physicians.</a:t>
                      </a:r>
                      <a:endParaRPr sz="1200" u="none" cap="none" strike="noStrike">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544800">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Doctors and anatomists were starting to observe the human body themselves rather than relying on old books. </a:t>
                      </a:r>
                      <a:endParaRPr sz="1200" u="none" cap="none" strike="noStrike">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544800">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Thomas Sydenham encouraged doctors to observe their patients and note down their symptoms.</a:t>
                      </a:r>
                      <a:endParaRPr sz="1200" u="none" cap="none" strike="noStrike">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544800">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The newly developed printing press allowed for medical information to be spread quickly and accurately.</a:t>
                      </a:r>
                      <a:endParaRPr sz="1200" u="none" cap="none" strike="noStrike">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544800">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Vesalius dissected human corpses and proved around 300 ideas of Galen incorrect.</a:t>
                      </a:r>
                      <a:endParaRPr sz="1200" u="none" cap="none" strike="noStrike">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544800">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Harvey discovered that blood circulated around the body and that the heart acted as a pump.</a:t>
                      </a:r>
                      <a:endParaRPr sz="1200" u="none" cap="none" strike="noStrike">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544800">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Without a microscope, Harvey was unable to prove that capillaries existed and so many physicians ignored his ideas. </a:t>
                      </a:r>
                      <a:endParaRPr sz="1200" u="none" cap="none" strike="noStrike">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bl>
          </a:graphicData>
        </a:graphic>
      </p:graphicFrame>
      <p:sp>
        <p:nvSpPr>
          <p:cNvPr id="528" name="Google Shape;528;p39"/>
          <p:cNvSpPr/>
          <p:nvPr/>
        </p:nvSpPr>
        <p:spPr>
          <a:xfrm>
            <a:off x="6880150" y="210095"/>
            <a:ext cx="556200" cy="445200"/>
          </a:xfrm>
          <a:prstGeom prst="rect">
            <a:avLst/>
          </a:prstGeom>
          <a:solidFill>
            <a:srgbClr val="FFFFFF"/>
          </a:solidFill>
          <a:ln cap="flat" cmpd="sng" w="95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Calibri"/>
                <a:ea typeface="Calibri"/>
                <a:cs typeface="Calibri"/>
                <a:sym typeface="Calibri"/>
              </a:rPr>
              <a:t>p.39</a:t>
            </a:r>
            <a:endParaRPr b="1" i="0" sz="1400" u="none" cap="none" strike="noStrike">
              <a:solidFill>
                <a:srgbClr val="00000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4"/>
          <p:cNvSpPr/>
          <p:nvPr/>
        </p:nvSpPr>
        <p:spPr>
          <a:xfrm>
            <a:off x="6922200" y="148300"/>
            <a:ext cx="556200" cy="445200"/>
          </a:xfrm>
          <a:prstGeom prst="rect">
            <a:avLst/>
          </a:prstGeom>
          <a:solidFill>
            <a:srgbClr val="FFFFFF"/>
          </a:solidFill>
          <a:ln cap="flat" cmpd="sng" w="95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Calibri"/>
                <a:ea typeface="Calibri"/>
                <a:cs typeface="Calibri"/>
                <a:sym typeface="Calibri"/>
              </a:rPr>
              <a:t>p.4</a:t>
            </a:r>
            <a:endParaRPr b="1" i="0" sz="1400" u="none" cap="none" strike="noStrike">
              <a:solidFill>
                <a:srgbClr val="000000"/>
              </a:solidFill>
              <a:latin typeface="Calibri"/>
              <a:ea typeface="Calibri"/>
              <a:cs typeface="Calibri"/>
              <a:sym typeface="Calibri"/>
            </a:endParaRPr>
          </a:p>
        </p:txBody>
      </p:sp>
      <p:sp>
        <p:nvSpPr>
          <p:cNvPr id="123" name="Google Shape;123;p4"/>
          <p:cNvSpPr txBox="1"/>
          <p:nvPr/>
        </p:nvSpPr>
        <p:spPr>
          <a:xfrm>
            <a:off x="249925" y="655300"/>
            <a:ext cx="7183200" cy="99258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4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a:p>
            <a:pPr indent="0" lvl="0" marL="0" marR="0" rtl="0" algn="l">
              <a:lnSpc>
                <a:spcPct val="140000"/>
              </a:lnSpc>
              <a:spcBef>
                <a:spcPts val="0"/>
              </a:spcBef>
              <a:spcAft>
                <a:spcPts val="0"/>
              </a:spcAft>
              <a:buClr>
                <a:srgbClr val="000000"/>
              </a:buClr>
              <a:buSzPts val="1100"/>
              <a:buFont typeface="Arial"/>
              <a:buNone/>
            </a:pPr>
            <a:r>
              <a:rPr b="0" i="0" lang="en" sz="1100" u="none" cap="none" strike="noStrike">
                <a:solidFill>
                  <a:srgbClr val="000000"/>
                </a:solidFill>
                <a:latin typeface="Calibri"/>
                <a:ea typeface="Calibri"/>
                <a:cs typeface="Calibri"/>
                <a:sym typeface="Calibri"/>
              </a:rPr>
              <a:t>14)  When physicians witnessed a rare autopsy in university, what was being read during the dissection? ___________________________________________________________________________________________</a:t>
            </a:r>
            <a:endParaRPr b="0" i="0" sz="1100" u="none" cap="none" strike="noStrike">
              <a:solidFill>
                <a:srgbClr val="000000"/>
              </a:solidFill>
              <a:latin typeface="Calibri"/>
              <a:ea typeface="Calibri"/>
              <a:cs typeface="Calibri"/>
              <a:sym typeface="Calibri"/>
            </a:endParaRPr>
          </a:p>
          <a:p>
            <a:pPr indent="0" lvl="0" marL="0" marR="0" rtl="0" algn="l">
              <a:lnSpc>
                <a:spcPct val="14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a:p>
            <a:pPr indent="0" lvl="0" marL="0" marR="0" rtl="0" algn="l">
              <a:lnSpc>
                <a:spcPct val="140000"/>
              </a:lnSpc>
              <a:spcBef>
                <a:spcPts val="0"/>
              </a:spcBef>
              <a:spcAft>
                <a:spcPts val="0"/>
              </a:spcAft>
              <a:buClr>
                <a:srgbClr val="000000"/>
              </a:buClr>
              <a:buSzPts val="1100"/>
              <a:buFont typeface="Arial"/>
              <a:buNone/>
            </a:pPr>
            <a:r>
              <a:rPr b="0" i="0" lang="en" sz="1100" u="none" cap="none" strike="noStrike">
                <a:solidFill>
                  <a:srgbClr val="000000"/>
                </a:solidFill>
                <a:latin typeface="Calibri"/>
                <a:ea typeface="Calibri"/>
                <a:cs typeface="Calibri"/>
                <a:sym typeface="Calibri"/>
              </a:rPr>
              <a:t>15)  What was the theory of miasma?</a:t>
            </a:r>
            <a:endParaRPr b="0" i="0" sz="1100" u="none" cap="none" strike="noStrike">
              <a:solidFill>
                <a:srgbClr val="000000"/>
              </a:solidFill>
              <a:latin typeface="Calibri"/>
              <a:ea typeface="Calibri"/>
              <a:cs typeface="Calibri"/>
              <a:sym typeface="Calibri"/>
            </a:endParaRPr>
          </a:p>
          <a:p>
            <a:pPr indent="0" lvl="0" marL="0" marR="0" rtl="0" algn="l">
              <a:lnSpc>
                <a:spcPct val="140000"/>
              </a:lnSpc>
              <a:spcBef>
                <a:spcPts val="0"/>
              </a:spcBef>
              <a:spcAft>
                <a:spcPts val="0"/>
              </a:spcAft>
              <a:buClr>
                <a:srgbClr val="000000"/>
              </a:buClr>
              <a:buSzPts val="800"/>
              <a:buFont typeface="Arial"/>
              <a:buNone/>
            </a:pPr>
            <a:r>
              <a:t/>
            </a:r>
            <a:endParaRPr b="0" i="0" sz="800" u="none" cap="none" strike="noStrike">
              <a:solidFill>
                <a:srgbClr val="000000"/>
              </a:solidFill>
              <a:latin typeface="Calibri"/>
              <a:ea typeface="Calibri"/>
              <a:cs typeface="Calibri"/>
              <a:sym typeface="Calibri"/>
            </a:endParaRPr>
          </a:p>
          <a:p>
            <a:pPr indent="0" lvl="0" marL="0" marR="0" rtl="0" algn="l">
              <a:lnSpc>
                <a:spcPct val="140000"/>
              </a:lnSpc>
              <a:spcBef>
                <a:spcPts val="0"/>
              </a:spcBef>
              <a:spcAft>
                <a:spcPts val="0"/>
              </a:spcAft>
              <a:buClr>
                <a:srgbClr val="000000"/>
              </a:buClr>
              <a:buSzPts val="1100"/>
              <a:buFont typeface="Arial"/>
              <a:buNone/>
            </a:pPr>
            <a:r>
              <a:rPr b="0" i="0" lang="en" sz="1100" u="none" cap="none" strike="noStrike">
                <a:solidFill>
                  <a:srgbClr val="000000"/>
                </a:solidFill>
                <a:latin typeface="Calibri"/>
                <a:ea typeface="Calibri"/>
                <a:cs typeface="Calibri"/>
                <a:sym typeface="Calibri"/>
              </a:rPr>
              <a:t>____________________________________________________________________________________________</a:t>
            </a:r>
            <a:endParaRPr b="0" i="0" sz="1100" u="none" cap="none" strike="noStrike">
              <a:solidFill>
                <a:srgbClr val="000000"/>
              </a:solidFill>
              <a:latin typeface="Calibri"/>
              <a:ea typeface="Calibri"/>
              <a:cs typeface="Calibri"/>
              <a:sym typeface="Calibri"/>
            </a:endParaRPr>
          </a:p>
          <a:p>
            <a:pPr indent="0" lvl="0" marL="0" marR="0" rtl="0" algn="l">
              <a:lnSpc>
                <a:spcPct val="14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a:p>
            <a:pPr indent="0" lvl="0" marL="0" marR="0" rtl="0" algn="l">
              <a:lnSpc>
                <a:spcPct val="140000"/>
              </a:lnSpc>
              <a:spcBef>
                <a:spcPts val="0"/>
              </a:spcBef>
              <a:spcAft>
                <a:spcPts val="0"/>
              </a:spcAft>
              <a:buClr>
                <a:srgbClr val="000000"/>
              </a:buClr>
              <a:buSzPts val="1100"/>
              <a:buFont typeface="Arial"/>
              <a:buNone/>
            </a:pPr>
            <a:r>
              <a:rPr b="0" i="0" lang="en" sz="1100" u="none" cap="none" strike="noStrike">
                <a:solidFill>
                  <a:srgbClr val="000000"/>
                </a:solidFill>
                <a:latin typeface="Calibri"/>
                <a:ea typeface="Calibri"/>
                <a:cs typeface="Calibri"/>
                <a:sym typeface="Calibri"/>
              </a:rPr>
              <a:t>16)  How was a urine chart used for diagnosis?</a:t>
            </a:r>
            <a:endParaRPr b="0" i="0" sz="1100" u="none" cap="none" strike="noStrike">
              <a:solidFill>
                <a:srgbClr val="000000"/>
              </a:solidFill>
              <a:latin typeface="Calibri"/>
              <a:ea typeface="Calibri"/>
              <a:cs typeface="Calibri"/>
              <a:sym typeface="Calibri"/>
            </a:endParaRPr>
          </a:p>
          <a:p>
            <a:pPr indent="0" lvl="0" marL="0" marR="0" rtl="0" algn="l">
              <a:lnSpc>
                <a:spcPct val="140000"/>
              </a:lnSpc>
              <a:spcBef>
                <a:spcPts val="0"/>
              </a:spcBef>
              <a:spcAft>
                <a:spcPts val="0"/>
              </a:spcAft>
              <a:buClr>
                <a:srgbClr val="000000"/>
              </a:buClr>
              <a:buSzPts val="800"/>
              <a:buFont typeface="Arial"/>
              <a:buNone/>
            </a:pPr>
            <a:r>
              <a:t/>
            </a:r>
            <a:endParaRPr b="0" i="0" sz="800" u="none" cap="none" strike="noStrike">
              <a:solidFill>
                <a:srgbClr val="000000"/>
              </a:solidFill>
              <a:latin typeface="Calibri"/>
              <a:ea typeface="Calibri"/>
              <a:cs typeface="Calibri"/>
              <a:sym typeface="Calibri"/>
            </a:endParaRPr>
          </a:p>
          <a:p>
            <a:pPr indent="0" lvl="0" marL="0" marR="0" rtl="0" algn="l">
              <a:lnSpc>
                <a:spcPct val="140000"/>
              </a:lnSpc>
              <a:spcBef>
                <a:spcPts val="0"/>
              </a:spcBef>
              <a:spcAft>
                <a:spcPts val="0"/>
              </a:spcAft>
              <a:buClr>
                <a:srgbClr val="000000"/>
              </a:buClr>
              <a:buSzPts val="1100"/>
              <a:buFont typeface="Arial"/>
              <a:buNone/>
            </a:pPr>
            <a:r>
              <a:rPr b="0" i="0" lang="en" sz="1100" u="none" cap="none" strike="noStrike">
                <a:solidFill>
                  <a:srgbClr val="000000"/>
                </a:solidFill>
                <a:latin typeface="Calibri"/>
                <a:ea typeface="Calibri"/>
                <a:cs typeface="Calibri"/>
                <a:sym typeface="Calibri"/>
              </a:rPr>
              <a:t>____________________________________________________________________________________________</a:t>
            </a:r>
            <a:endParaRPr b="0" i="0" sz="1100" u="none" cap="none" strike="noStrike">
              <a:solidFill>
                <a:srgbClr val="000000"/>
              </a:solidFill>
              <a:latin typeface="Calibri"/>
              <a:ea typeface="Calibri"/>
              <a:cs typeface="Calibri"/>
              <a:sym typeface="Calibri"/>
            </a:endParaRPr>
          </a:p>
          <a:p>
            <a:pPr indent="0" lvl="0" marL="0" marR="0" rtl="0" algn="l">
              <a:lnSpc>
                <a:spcPct val="14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a:p>
            <a:pPr indent="0" lvl="0" marL="0" marR="0" rtl="0" algn="l">
              <a:lnSpc>
                <a:spcPct val="140000"/>
              </a:lnSpc>
              <a:spcBef>
                <a:spcPts val="0"/>
              </a:spcBef>
              <a:spcAft>
                <a:spcPts val="0"/>
              </a:spcAft>
              <a:buClr>
                <a:srgbClr val="000000"/>
              </a:buClr>
              <a:buSzPts val="1100"/>
              <a:buFont typeface="Arial"/>
              <a:buNone/>
            </a:pPr>
            <a:r>
              <a:rPr b="0" i="0" lang="en" sz="1100" u="none" cap="none" strike="noStrike">
                <a:solidFill>
                  <a:srgbClr val="000000"/>
                </a:solidFill>
                <a:latin typeface="Calibri"/>
                <a:ea typeface="Calibri"/>
                <a:cs typeface="Calibri"/>
                <a:sym typeface="Calibri"/>
              </a:rPr>
              <a:t>17)  What were the 3 factors that meant there was continuity in the cause of disease?</a:t>
            </a:r>
            <a:endParaRPr b="0" i="0" sz="1100" u="none" cap="none" strike="noStrike">
              <a:solidFill>
                <a:srgbClr val="000000"/>
              </a:solidFill>
              <a:latin typeface="Calibri"/>
              <a:ea typeface="Calibri"/>
              <a:cs typeface="Calibri"/>
              <a:sym typeface="Calibri"/>
            </a:endParaRPr>
          </a:p>
          <a:p>
            <a:pPr indent="0" lvl="0" marL="0" marR="0" rtl="0" algn="l">
              <a:lnSpc>
                <a:spcPct val="14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a:p>
            <a:pPr indent="0" lvl="0" marL="0" marR="0" rtl="0" algn="l">
              <a:lnSpc>
                <a:spcPct val="140000"/>
              </a:lnSpc>
              <a:spcBef>
                <a:spcPts val="0"/>
              </a:spcBef>
              <a:spcAft>
                <a:spcPts val="0"/>
              </a:spcAft>
              <a:buClr>
                <a:srgbClr val="000000"/>
              </a:buClr>
              <a:buSzPts val="1100"/>
              <a:buFont typeface="Arial"/>
              <a:buNone/>
            </a:pPr>
            <a:r>
              <a:rPr b="0" i="0" lang="en" sz="1100" u="none" cap="none" strike="noStrike">
                <a:solidFill>
                  <a:srgbClr val="000000"/>
                </a:solidFill>
                <a:latin typeface="Calibri"/>
                <a:ea typeface="Calibri"/>
                <a:cs typeface="Calibri"/>
                <a:sym typeface="Calibri"/>
              </a:rPr>
              <a:t>____________________________________________________________________________________________</a:t>
            </a:r>
            <a:endParaRPr b="0" i="0" sz="1100" u="none" cap="none" strike="noStrike">
              <a:solidFill>
                <a:srgbClr val="000000"/>
              </a:solidFill>
              <a:latin typeface="Calibri"/>
              <a:ea typeface="Calibri"/>
              <a:cs typeface="Calibri"/>
              <a:sym typeface="Calibri"/>
            </a:endParaRPr>
          </a:p>
          <a:p>
            <a:pPr indent="0" lvl="0" marL="0" marR="0" rtl="0" algn="l">
              <a:lnSpc>
                <a:spcPct val="14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a:p>
            <a:pPr indent="0" lvl="0" marL="0" marR="0" rtl="0" algn="l">
              <a:lnSpc>
                <a:spcPct val="140000"/>
              </a:lnSpc>
              <a:spcBef>
                <a:spcPts val="0"/>
              </a:spcBef>
              <a:spcAft>
                <a:spcPts val="0"/>
              </a:spcAft>
              <a:buClr>
                <a:srgbClr val="000000"/>
              </a:buClr>
              <a:buSzPts val="1100"/>
              <a:buFont typeface="Arial"/>
              <a:buNone/>
            </a:pPr>
            <a:r>
              <a:rPr b="0" i="0" lang="en" sz="1100" u="none" cap="none" strike="noStrike">
                <a:solidFill>
                  <a:srgbClr val="000000"/>
                </a:solidFill>
                <a:latin typeface="Calibri"/>
                <a:ea typeface="Calibri"/>
                <a:cs typeface="Calibri"/>
                <a:sym typeface="Calibri"/>
              </a:rPr>
              <a:t>18)  Give 3 religious or supernatural treatments for disease.</a:t>
            </a:r>
            <a:endParaRPr b="0" i="0" sz="1100" u="none" cap="none" strike="noStrike">
              <a:solidFill>
                <a:srgbClr val="000000"/>
              </a:solidFill>
              <a:latin typeface="Calibri"/>
              <a:ea typeface="Calibri"/>
              <a:cs typeface="Calibri"/>
              <a:sym typeface="Calibri"/>
            </a:endParaRPr>
          </a:p>
          <a:p>
            <a:pPr indent="0" lvl="0" marL="0" marR="0" rtl="0" algn="l">
              <a:lnSpc>
                <a:spcPct val="140000"/>
              </a:lnSpc>
              <a:spcBef>
                <a:spcPts val="0"/>
              </a:spcBef>
              <a:spcAft>
                <a:spcPts val="0"/>
              </a:spcAft>
              <a:buClr>
                <a:srgbClr val="000000"/>
              </a:buClr>
              <a:buSzPts val="1100"/>
              <a:buFont typeface="Arial"/>
              <a:buNone/>
            </a:pPr>
            <a:r>
              <a:rPr b="0" i="0" lang="en" sz="1100" u="none" cap="none" strike="noStrike">
                <a:solidFill>
                  <a:srgbClr val="000000"/>
                </a:solidFill>
                <a:latin typeface="Calibri"/>
                <a:ea typeface="Calibri"/>
                <a:cs typeface="Calibri"/>
                <a:sym typeface="Calibri"/>
              </a:rPr>
              <a:t>____________________________________________________________________________________________</a:t>
            </a:r>
            <a:endParaRPr b="0" i="0" sz="1100" u="none" cap="none" strike="noStrike">
              <a:solidFill>
                <a:srgbClr val="000000"/>
              </a:solidFill>
              <a:latin typeface="Calibri"/>
              <a:ea typeface="Calibri"/>
              <a:cs typeface="Calibri"/>
              <a:sym typeface="Calibri"/>
            </a:endParaRPr>
          </a:p>
          <a:p>
            <a:pPr indent="0" lvl="0" marL="0" marR="0" rtl="0" algn="l">
              <a:lnSpc>
                <a:spcPct val="14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a:p>
            <a:pPr indent="0" lvl="0" marL="0" marR="0" rtl="0" algn="l">
              <a:lnSpc>
                <a:spcPct val="140000"/>
              </a:lnSpc>
              <a:spcBef>
                <a:spcPts val="0"/>
              </a:spcBef>
              <a:spcAft>
                <a:spcPts val="0"/>
              </a:spcAft>
              <a:buClr>
                <a:srgbClr val="000000"/>
              </a:buClr>
              <a:buSzPts val="1100"/>
              <a:buFont typeface="Arial"/>
              <a:buNone/>
            </a:pPr>
            <a:r>
              <a:rPr b="0" i="0" lang="en" sz="1100" u="none" cap="none" strike="noStrike">
                <a:solidFill>
                  <a:srgbClr val="000000"/>
                </a:solidFill>
                <a:latin typeface="Calibri"/>
                <a:ea typeface="Calibri"/>
                <a:cs typeface="Calibri"/>
                <a:sym typeface="Calibri"/>
              </a:rPr>
              <a:t>20)  Name the 3 types of bloodletting.</a:t>
            </a:r>
            <a:endParaRPr b="0" i="0" sz="1100" u="none" cap="none" strike="noStrike">
              <a:solidFill>
                <a:srgbClr val="000000"/>
              </a:solidFill>
              <a:latin typeface="Calibri"/>
              <a:ea typeface="Calibri"/>
              <a:cs typeface="Calibri"/>
              <a:sym typeface="Calibri"/>
            </a:endParaRPr>
          </a:p>
          <a:p>
            <a:pPr indent="0" lvl="0" marL="0" marR="0" rtl="0" algn="l">
              <a:lnSpc>
                <a:spcPct val="14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a:p>
            <a:pPr indent="0" lvl="0" marL="0" marR="0" rtl="0" algn="l">
              <a:lnSpc>
                <a:spcPct val="140000"/>
              </a:lnSpc>
              <a:spcBef>
                <a:spcPts val="0"/>
              </a:spcBef>
              <a:spcAft>
                <a:spcPts val="0"/>
              </a:spcAft>
              <a:buClr>
                <a:srgbClr val="000000"/>
              </a:buClr>
              <a:buSzPts val="1100"/>
              <a:buFont typeface="Arial"/>
              <a:buNone/>
            </a:pPr>
            <a:r>
              <a:rPr b="0" i="0" lang="en" sz="1100" u="none" cap="none" strike="noStrike">
                <a:solidFill>
                  <a:srgbClr val="000000"/>
                </a:solidFill>
                <a:latin typeface="Calibri"/>
                <a:ea typeface="Calibri"/>
                <a:cs typeface="Calibri"/>
                <a:sym typeface="Calibri"/>
              </a:rPr>
              <a:t>____________________________________________________________________________________________</a:t>
            </a:r>
            <a:endParaRPr b="0" i="0" sz="1100" u="none" cap="none" strike="noStrike">
              <a:solidFill>
                <a:srgbClr val="000000"/>
              </a:solidFill>
              <a:latin typeface="Calibri"/>
              <a:ea typeface="Calibri"/>
              <a:cs typeface="Calibri"/>
              <a:sym typeface="Calibri"/>
            </a:endParaRPr>
          </a:p>
          <a:p>
            <a:pPr indent="0" lvl="0" marL="0" marR="0" rtl="0" algn="l">
              <a:lnSpc>
                <a:spcPct val="14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a:p>
            <a:pPr indent="0" lvl="0" marL="0" marR="0" rtl="0" algn="l">
              <a:lnSpc>
                <a:spcPct val="140000"/>
              </a:lnSpc>
              <a:spcBef>
                <a:spcPts val="0"/>
              </a:spcBef>
              <a:spcAft>
                <a:spcPts val="0"/>
              </a:spcAft>
              <a:buClr>
                <a:srgbClr val="000000"/>
              </a:buClr>
              <a:buSzPts val="1100"/>
              <a:buFont typeface="Arial"/>
              <a:buNone/>
            </a:pPr>
            <a:r>
              <a:rPr b="0" i="0" lang="en" sz="1100" u="none" cap="none" strike="noStrike">
                <a:solidFill>
                  <a:srgbClr val="000000"/>
                </a:solidFill>
                <a:latin typeface="Calibri"/>
                <a:ea typeface="Calibri"/>
                <a:cs typeface="Calibri"/>
                <a:sym typeface="Calibri"/>
              </a:rPr>
              <a:t>21) Besides bloodletting, how else were the humours balanced?</a:t>
            </a:r>
            <a:endParaRPr b="0" i="0" sz="1100" u="none" cap="none" strike="noStrike">
              <a:solidFill>
                <a:srgbClr val="000000"/>
              </a:solidFill>
              <a:latin typeface="Calibri"/>
              <a:ea typeface="Calibri"/>
              <a:cs typeface="Calibri"/>
              <a:sym typeface="Calibri"/>
            </a:endParaRPr>
          </a:p>
          <a:p>
            <a:pPr indent="0" lvl="0" marL="0" marR="0" rtl="0" algn="l">
              <a:lnSpc>
                <a:spcPct val="140000"/>
              </a:lnSpc>
              <a:spcBef>
                <a:spcPts val="0"/>
              </a:spcBef>
              <a:spcAft>
                <a:spcPts val="0"/>
              </a:spcAft>
              <a:buClr>
                <a:srgbClr val="000000"/>
              </a:buClr>
              <a:buSzPts val="800"/>
              <a:buFont typeface="Arial"/>
              <a:buNone/>
            </a:pPr>
            <a:r>
              <a:t/>
            </a:r>
            <a:endParaRPr b="0" i="0" sz="800" u="none" cap="none" strike="noStrike">
              <a:solidFill>
                <a:srgbClr val="000000"/>
              </a:solidFill>
              <a:latin typeface="Calibri"/>
              <a:ea typeface="Calibri"/>
              <a:cs typeface="Calibri"/>
              <a:sym typeface="Calibri"/>
            </a:endParaRPr>
          </a:p>
          <a:p>
            <a:pPr indent="0" lvl="0" marL="0" marR="0" rtl="0" algn="l">
              <a:lnSpc>
                <a:spcPct val="140000"/>
              </a:lnSpc>
              <a:spcBef>
                <a:spcPts val="0"/>
              </a:spcBef>
              <a:spcAft>
                <a:spcPts val="0"/>
              </a:spcAft>
              <a:buClr>
                <a:schemeClr val="dk1"/>
              </a:buClr>
              <a:buSzPts val="1100"/>
              <a:buFont typeface="Arial"/>
              <a:buNone/>
            </a:pPr>
            <a:r>
              <a:rPr b="0" i="0" lang="en" sz="1100" u="none" cap="none" strike="noStrike">
                <a:solidFill>
                  <a:schemeClr val="dk1"/>
                </a:solidFill>
                <a:latin typeface="Calibri"/>
                <a:ea typeface="Calibri"/>
                <a:cs typeface="Calibri"/>
                <a:sym typeface="Calibri"/>
              </a:rPr>
              <a:t>____________________________________________________________________________________________</a:t>
            </a:r>
            <a:endParaRPr b="0" i="0" sz="1100" u="none" cap="none" strike="noStrike">
              <a:solidFill>
                <a:srgbClr val="000000"/>
              </a:solidFill>
              <a:latin typeface="Calibri"/>
              <a:ea typeface="Calibri"/>
              <a:cs typeface="Calibri"/>
              <a:sym typeface="Calibri"/>
            </a:endParaRPr>
          </a:p>
          <a:p>
            <a:pPr indent="0" lvl="0" marL="0" marR="0" rtl="0" algn="l">
              <a:lnSpc>
                <a:spcPct val="14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a:p>
            <a:pPr indent="0" lvl="0" marL="0" marR="0" rtl="0" algn="l">
              <a:lnSpc>
                <a:spcPct val="140000"/>
              </a:lnSpc>
              <a:spcBef>
                <a:spcPts val="0"/>
              </a:spcBef>
              <a:spcAft>
                <a:spcPts val="0"/>
              </a:spcAft>
              <a:buClr>
                <a:srgbClr val="000000"/>
              </a:buClr>
              <a:buSzPts val="1100"/>
              <a:buFont typeface="Arial"/>
              <a:buNone/>
            </a:pPr>
            <a:r>
              <a:rPr b="0" i="0" lang="en" sz="1100" u="none" cap="none" strike="noStrike">
                <a:solidFill>
                  <a:srgbClr val="000000"/>
                </a:solidFill>
                <a:latin typeface="Calibri"/>
                <a:ea typeface="Calibri"/>
                <a:cs typeface="Calibri"/>
                <a:sym typeface="Calibri"/>
              </a:rPr>
              <a:t>22)  What were the issues with blood-letting?</a:t>
            </a:r>
            <a:endParaRPr b="0" i="0" sz="1100" u="none" cap="none" strike="noStrike">
              <a:solidFill>
                <a:srgbClr val="000000"/>
              </a:solidFill>
              <a:latin typeface="Calibri"/>
              <a:ea typeface="Calibri"/>
              <a:cs typeface="Calibri"/>
              <a:sym typeface="Calibri"/>
            </a:endParaRPr>
          </a:p>
          <a:p>
            <a:pPr indent="0" lvl="0" marL="0" marR="0" rtl="0" algn="l">
              <a:lnSpc>
                <a:spcPct val="140000"/>
              </a:lnSpc>
              <a:spcBef>
                <a:spcPts val="0"/>
              </a:spcBef>
              <a:spcAft>
                <a:spcPts val="0"/>
              </a:spcAft>
              <a:buClr>
                <a:srgbClr val="000000"/>
              </a:buClr>
              <a:buSzPts val="1100"/>
              <a:buFont typeface="Arial"/>
              <a:buNone/>
            </a:pPr>
            <a:r>
              <a:rPr b="0" i="0" lang="en" sz="1100" u="none" cap="none" strike="noStrike">
                <a:solidFill>
                  <a:srgbClr val="000000"/>
                </a:solidFill>
                <a:latin typeface="Calibri"/>
                <a:ea typeface="Calibri"/>
                <a:cs typeface="Calibri"/>
                <a:sym typeface="Calibri"/>
              </a:rPr>
              <a:t>____________________________________________________________________________________________</a:t>
            </a:r>
            <a:endParaRPr b="0" i="0" sz="1100" u="none" cap="none" strike="noStrike">
              <a:solidFill>
                <a:srgbClr val="000000"/>
              </a:solidFill>
              <a:latin typeface="Calibri"/>
              <a:ea typeface="Calibri"/>
              <a:cs typeface="Calibri"/>
              <a:sym typeface="Calibri"/>
            </a:endParaRPr>
          </a:p>
          <a:p>
            <a:pPr indent="0" lvl="0" marL="0" marR="0" rtl="0" algn="l">
              <a:lnSpc>
                <a:spcPct val="14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a:p>
            <a:pPr indent="0" lvl="0" marL="0" marR="0" rtl="0" algn="l">
              <a:lnSpc>
                <a:spcPct val="140000"/>
              </a:lnSpc>
              <a:spcBef>
                <a:spcPts val="0"/>
              </a:spcBef>
              <a:spcAft>
                <a:spcPts val="0"/>
              </a:spcAft>
              <a:buClr>
                <a:srgbClr val="000000"/>
              </a:buClr>
              <a:buSzPts val="1100"/>
              <a:buFont typeface="Arial"/>
              <a:buNone/>
            </a:pPr>
            <a:r>
              <a:rPr b="0" i="0" lang="en" sz="1100" u="none" cap="none" strike="noStrike">
                <a:solidFill>
                  <a:srgbClr val="000000"/>
                </a:solidFill>
                <a:latin typeface="Calibri"/>
                <a:ea typeface="Calibri"/>
                <a:cs typeface="Calibri"/>
                <a:sym typeface="Calibri"/>
              </a:rPr>
              <a:t>22)  What was an emetic?</a:t>
            </a:r>
            <a:endParaRPr b="0" i="0" sz="1100" u="none" cap="none" strike="noStrike">
              <a:solidFill>
                <a:srgbClr val="000000"/>
              </a:solidFill>
              <a:latin typeface="Calibri"/>
              <a:ea typeface="Calibri"/>
              <a:cs typeface="Calibri"/>
              <a:sym typeface="Calibri"/>
            </a:endParaRPr>
          </a:p>
          <a:p>
            <a:pPr indent="0" lvl="0" marL="0" marR="0" rtl="0" algn="l">
              <a:lnSpc>
                <a:spcPct val="140000"/>
              </a:lnSpc>
              <a:spcBef>
                <a:spcPts val="0"/>
              </a:spcBef>
              <a:spcAft>
                <a:spcPts val="0"/>
              </a:spcAft>
              <a:buClr>
                <a:srgbClr val="000000"/>
              </a:buClr>
              <a:buSzPts val="1100"/>
              <a:buFont typeface="Arial"/>
              <a:buNone/>
            </a:pPr>
            <a:r>
              <a:rPr b="0" i="0" lang="en" sz="1100" u="none" cap="none" strike="noStrike">
                <a:solidFill>
                  <a:srgbClr val="000000"/>
                </a:solidFill>
                <a:latin typeface="Calibri"/>
                <a:ea typeface="Calibri"/>
                <a:cs typeface="Calibri"/>
                <a:sym typeface="Calibri"/>
              </a:rPr>
              <a:t>____________________________________________________________________________________________</a:t>
            </a:r>
            <a:endParaRPr b="0" i="0" sz="1100" u="none" cap="none" strike="noStrike">
              <a:solidFill>
                <a:srgbClr val="000000"/>
              </a:solidFill>
              <a:latin typeface="Calibri"/>
              <a:ea typeface="Calibri"/>
              <a:cs typeface="Calibri"/>
              <a:sym typeface="Calibri"/>
            </a:endParaRPr>
          </a:p>
          <a:p>
            <a:pPr indent="0" lvl="0" marL="0" marR="0" rtl="0" algn="l">
              <a:lnSpc>
                <a:spcPct val="14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a:p>
            <a:pPr indent="0" lvl="0" marL="0" marR="0" rtl="0" algn="l">
              <a:lnSpc>
                <a:spcPct val="140000"/>
              </a:lnSpc>
              <a:spcBef>
                <a:spcPts val="0"/>
              </a:spcBef>
              <a:spcAft>
                <a:spcPts val="0"/>
              </a:spcAft>
              <a:buClr>
                <a:srgbClr val="000000"/>
              </a:buClr>
              <a:buSzPts val="1100"/>
              <a:buFont typeface="Arial"/>
              <a:buNone/>
            </a:pPr>
            <a:r>
              <a:rPr b="0" i="0" lang="en" sz="1100" u="none" cap="none" strike="noStrike">
                <a:solidFill>
                  <a:srgbClr val="000000"/>
                </a:solidFill>
                <a:latin typeface="Calibri"/>
                <a:ea typeface="Calibri"/>
                <a:cs typeface="Calibri"/>
                <a:sym typeface="Calibri"/>
              </a:rPr>
              <a:t>23)  Name 2 others ways people could purge</a:t>
            </a:r>
            <a:endParaRPr b="0" i="0" sz="1100" u="none" cap="none" strike="noStrike">
              <a:solidFill>
                <a:srgbClr val="000000"/>
              </a:solidFill>
              <a:latin typeface="Calibri"/>
              <a:ea typeface="Calibri"/>
              <a:cs typeface="Calibri"/>
              <a:sym typeface="Calibri"/>
            </a:endParaRPr>
          </a:p>
          <a:p>
            <a:pPr indent="0" lvl="0" marL="0" marR="0" rtl="0" algn="l">
              <a:lnSpc>
                <a:spcPct val="140000"/>
              </a:lnSpc>
              <a:spcBef>
                <a:spcPts val="0"/>
              </a:spcBef>
              <a:spcAft>
                <a:spcPts val="0"/>
              </a:spcAft>
              <a:buClr>
                <a:srgbClr val="000000"/>
              </a:buClr>
              <a:buSzPts val="1100"/>
              <a:buFont typeface="Arial"/>
              <a:buNone/>
            </a:pPr>
            <a:r>
              <a:rPr b="0" i="0" lang="en" sz="1100" u="none" cap="none" strike="noStrike">
                <a:solidFill>
                  <a:srgbClr val="000000"/>
                </a:solidFill>
                <a:latin typeface="Calibri"/>
                <a:ea typeface="Calibri"/>
                <a:cs typeface="Calibri"/>
                <a:sym typeface="Calibri"/>
              </a:rPr>
              <a:t>____________________________________________________________________________________________</a:t>
            </a:r>
            <a:endParaRPr b="0" i="0" sz="1100" u="none" cap="none" strike="noStrike">
              <a:solidFill>
                <a:srgbClr val="000000"/>
              </a:solidFill>
              <a:latin typeface="Calibri"/>
              <a:ea typeface="Calibri"/>
              <a:cs typeface="Calibri"/>
              <a:sym typeface="Calibri"/>
            </a:endParaRPr>
          </a:p>
          <a:p>
            <a:pPr indent="0" lvl="0" marL="0" marR="0" rtl="0" algn="l">
              <a:lnSpc>
                <a:spcPct val="14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a:p>
            <a:pPr indent="0" lvl="0" marL="0" marR="0" rtl="0" algn="l">
              <a:lnSpc>
                <a:spcPct val="140000"/>
              </a:lnSpc>
              <a:spcBef>
                <a:spcPts val="0"/>
              </a:spcBef>
              <a:spcAft>
                <a:spcPts val="0"/>
              </a:spcAft>
              <a:buClr>
                <a:schemeClr val="dk1"/>
              </a:buClr>
              <a:buSzPts val="1100"/>
              <a:buFont typeface="Arial"/>
              <a:buNone/>
            </a:pPr>
            <a:r>
              <a:rPr b="0" i="0" lang="en" sz="1100" u="none" cap="none" strike="noStrike">
                <a:solidFill>
                  <a:schemeClr val="dk1"/>
                </a:solidFill>
                <a:latin typeface="Calibri"/>
                <a:ea typeface="Calibri"/>
                <a:cs typeface="Calibri"/>
                <a:sym typeface="Calibri"/>
              </a:rPr>
              <a:t>24)  What was the theriaca?</a:t>
            </a:r>
            <a:endParaRPr b="0" i="0" sz="1100" u="none" cap="none" strike="noStrike">
              <a:solidFill>
                <a:schemeClr val="dk1"/>
              </a:solidFill>
              <a:latin typeface="Calibri"/>
              <a:ea typeface="Calibri"/>
              <a:cs typeface="Calibri"/>
              <a:sym typeface="Calibri"/>
            </a:endParaRPr>
          </a:p>
          <a:p>
            <a:pPr indent="0" lvl="0" marL="0" marR="0" rtl="0" algn="l">
              <a:lnSpc>
                <a:spcPct val="140000"/>
              </a:lnSpc>
              <a:spcBef>
                <a:spcPts val="0"/>
              </a:spcBef>
              <a:spcAft>
                <a:spcPts val="0"/>
              </a:spcAft>
              <a:buClr>
                <a:schemeClr val="dk1"/>
              </a:buClr>
              <a:buSzPts val="1100"/>
              <a:buFont typeface="Arial"/>
              <a:buNone/>
            </a:pPr>
            <a:r>
              <a:rPr b="0" i="0" lang="en" sz="1100" u="none" cap="none" strike="noStrike">
                <a:solidFill>
                  <a:schemeClr val="dk1"/>
                </a:solidFill>
                <a:latin typeface="Calibri"/>
                <a:ea typeface="Calibri"/>
                <a:cs typeface="Calibri"/>
                <a:sym typeface="Calibri"/>
              </a:rPr>
              <a:t>____________________________________________________________________________________________</a:t>
            </a:r>
            <a:endParaRPr b="0" i="0" sz="1100" u="none" cap="none" strike="noStrike">
              <a:solidFill>
                <a:schemeClr val="dk1"/>
              </a:solidFill>
              <a:latin typeface="Calibri"/>
              <a:ea typeface="Calibri"/>
              <a:cs typeface="Calibri"/>
              <a:sym typeface="Calibri"/>
            </a:endParaRPr>
          </a:p>
          <a:p>
            <a:pPr indent="0" lvl="0" marL="0" marR="0" rtl="0" algn="l">
              <a:lnSpc>
                <a:spcPct val="140000"/>
              </a:lnSpc>
              <a:spcBef>
                <a:spcPts val="0"/>
              </a:spcBef>
              <a:spcAft>
                <a:spcPts val="0"/>
              </a:spcAft>
              <a:buClr>
                <a:schemeClr val="dk1"/>
              </a:buClr>
              <a:buSzPts val="1100"/>
              <a:buFont typeface="Arial"/>
              <a:buNone/>
            </a:pPr>
            <a:r>
              <a:t/>
            </a:r>
            <a:endParaRPr b="0" i="0" sz="1100" u="none" cap="none" strike="noStrike">
              <a:solidFill>
                <a:schemeClr val="dk1"/>
              </a:solidFill>
              <a:latin typeface="Calibri"/>
              <a:ea typeface="Calibri"/>
              <a:cs typeface="Calibri"/>
              <a:sym typeface="Calibri"/>
            </a:endParaRPr>
          </a:p>
          <a:p>
            <a:pPr indent="0" lvl="0" marL="0" marR="0" rtl="0" algn="l">
              <a:lnSpc>
                <a:spcPct val="140000"/>
              </a:lnSpc>
              <a:spcBef>
                <a:spcPts val="0"/>
              </a:spcBef>
              <a:spcAft>
                <a:spcPts val="0"/>
              </a:spcAft>
              <a:buClr>
                <a:schemeClr val="dk1"/>
              </a:buClr>
              <a:buSzPts val="1100"/>
              <a:buFont typeface="Arial"/>
              <a:buNone/>
            </a:pPr>
            <a:r>
              <a:rPr b="0" i="0" lang="en" sz="1100" u="none" cap="none" strike="noStrike">
                <a:solidFill>
                  <a:schemeClr val="dk1"/>
                </a:solidFill>
                <a:latin typeface="Calibri"/>
                <a:ea typeface="Calibri"/>
                <a:cs typeface="Calibri"/>
                <a:sym typeface="Calibri"/>
              </a:rPr>
              <a:t>25)  Why did bathing help balance peoples humours?</a:t>
            </a:r>
            <a:endParaRPr b="0" i="0" sz="1100" u="none" cap="none" strike="noStrike">
              <a:solidFill>
                <a:schemeClr val="dk1"/>
              </a:solidFill>
              <a:latin typeface="Calibri"/>
              <a:ea typeface="Calibri"/>
              <a:cs typeface="Calibri"/>
              <a:sym typeface="Calibri"/>
            </a:endParaRPr>
          </a:p>
          <a:p>
            <a:pPr indent="0" lvl="0" marL="0" marR="0" rtl="0" algn="l">
              <a:lnSpc>
                <a:spcPct val="140000"/>
              </a:lnSpc>
              <a:spcBef>
                <a:spcPts val="0"/>
              </a:spcBef>
              <a:spcAft>
                <a:spcPts val="0"/>
              </a:spcAft>
              <a:buClr>
                <a:schemeClr val="dk1"/>
              </a:buClr>
              <a:buSzPts val="1100"/>
              <a:buFont typeface="Arial"/>
              <a:buNone/>
            </a:pPr>
            <a:r>
              <a:t/>
            </a:r>
            <a:endParaRPr b="0" i="0" sz="1100" u="none" cap="none" strike="noStrike">
              <a:solidFill>
                <a:schemeClr val="dk1"/>
              </a:solidFill>
              <a:latin typeface="Calibri"/>
              <a:ea typeface="Calibri"/>
              <a:cs typeface="Calibri"/>
              <a:sym typeface="Calibri"/>
            </a:endParaRPr>
          </a:p>
          <a:p>
            <a:pPr indent="0" lvl="0" marL="0" marR="0" rtl="0" algn="l">
              <a:lnSpc>
                <a:spcPct val="140000"/>
              </a:lnSpc>
              <a:spcBef>
                <a:spcPts val="0"/>
              </a:spcBef>
              <a:spcAft>
                <a:spcPts val="0"/>
              </a:spcAft>
              <a:buClr>
                <a:schemeClr val="dk1"/>
              </a:buClr>
              <a:buSzPts val="1100"/>
              <a:buFont typeface="Arial"/>
              <a:buNone/>
            </a:pPr>
            <a:r>
              <a:rPr b="0" i="0" lang="en" sz="1100" u="none" cap="none" strike="noStrike">
                <a:solidFill>
                  <a:schemeClr val="dk1"/>
                </a:solidFill>
                <a:latin typeface="Calibri"/>
                <a:ea typeface="Calibri"/>
                <a:cs typeface="Calibri"/>
                <a:sym typeface="Calibri"/>
              </a:rPr>
              <a:t>____________________________________________________________________________________________</a:t>
            </a:r>
            <a:endParaRPr b="0" i="0" sz="1100" u="none" cap="none" strike="noStrike">
              <a:solidFill>
                <a:srgbClr val="000000"/>
              </a:solidFill>
              <a:latin typeface="Calibri"/>
              <a:ea typeface="Calibri"/>
              <a:cs typeface="Calibri"/>
              <a:sym typeface="Calibri"/>
            </a:endParaRPr>
          </a:p>
        </p:txBody>
      </p:sp>
      <p:sp>
        <p:nvSpPr>
          <p:cNvPr id="124" name="Google Shape;124;p4"/>
          <p:cNvSpPr txBox="1"/>
          <p:nvPr/>
        </p:nvSpPr>
        <p:spPr>
          <a:xfrm>
            <a:off x="188400" y="210100"/>
            <a:ext cx="6580500" cy="445200"/>
          </a:xfrm>
          <a:prstGeom prst="rect">
            <a:avLst/>
          </a:prstGeom>
          <a:solidFill>
            <a:srgbClr val="FFFF00"/>
          </a:solid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en" sz="2000" u="none" cap="none" strike="noStrike">
                <a:solidFill>
                  <a:srgbClr val="000000"/>
                </a:solidFill>
                <a:latin typeface="Calibri"/>
                <a:ea typeface="Calibri"/>
                <a:cs typeface="Calibri"/>
                <a:sym typeface="Calibri"/>
              </a:rPr>
              <a:t>Key Topic 1 Quiz - Middle Ages Medicine</a:t>
            </a:r>
            <a:endParaRPr b="0" i="0" sz="2000" u="none" cap="none" strike="noStrike">
              <a:solidFill>
                <a:srgbClr val="000000"/>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sp>
        <p:nvSpPr>
          <p:cNvPr id="533" name="Google Shape;533;p40"/>
          <p:cNvSpPr txBox="1"/>
          <p:nvPr>
            <p:ph type="title"/>
          </p:nvPr>
        </p:nvSpPr>
        <p:spPr>
          <a:xfrm>
            <a:off x="461525" y="87025"/>
            <a:ext cx="6229500" cy="445200"/>
          </a:xfrm>
          <a:prstGeom prst="rect">
            <a:avLst/>
          </a:prstGeom>
          <a:solidFill>
            <a:srgbClr val="FFFF00"/>
          </a:solid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000"/>
              <a:buNone/>
            </a:pPr>
            <a:r>
              <a:rPr lang="en"/>
              <a:t>16 mark exam question practice - </a:t>
            </a:r>
            <a:r>
              <a:rPr b="1" lang="en" sz="1800"/>
              <a:t>I Do. We Do, You Do.</a:t>
            </a:r>
            <a:endParaRPr/>
          </a:p>
        </p:txBody>
      </p:sp>
      <p:sp>
        <p:nvSpPr>
          <p:cNvPr id="534" name="Google Shape;534;p40"/>
          <p:cNvSpPr txBox="1"/>
          <p:nvPr>
            <p:ph idx="1" type="body"/>
          </p:nvPr>
        </p:nvSpPr>
        <p:spPr>
          <a:xfrm>
            <a:off x="409575" y="532225"/>
            <a:ext cx="6962100" cy="97224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just">
              <a:lnSpc>
                <a:spcPct val="100000"/>
              </a:lnSpc>
              <a:spcBef>
                <a:spcPts val="0"/>
              </a:spcBef>
              <a:spcAft>
                <a:spcPts val="0"/>
              </a:spcAft>
              <a:buSzPts val="1200"/>
              <a:buNone/>
            </a:pPr>
            <a:r>
              <a:rPr lang="en" sz="1400"/>
              <a:t>‘</a:t>
            </a:r>
            <a:r>
              <a:rPr b="1" lang="en" sz="1400"/>
              <a:t>Individuals had the most significant impact on medical training between c1500 and c1700.’ How far do you agree? Explain your answer. </a:t>
            </a:r>
            <a:endParaRPr b="1" sz="1400"/>
          </a:p>
          <a:p>
            <a:pPr indent="0" lvl="0" marL="0" rtl="0" algn="just">
              <a:lnSpc>
                <a:spcPct val="100000"/>
              </a:lnSpc>
              <a:spcBef>
                <a:spcPts val="0"/>
              </a:spcBef>
              <a:spcAft>
                <a:spcPts val="0"/>
              </a:spcAft>
              <a:buSzPts val="1200"/>
              <a:buNone/>
            </a:pPr>
            <a:r>
              <a:t/>
            </a:r>
            <a:endParaRPr b="1" sz="600"/>
          </a:p>
          <a:p>
            <a:pPr indent="0" lvl="0" marL="0" rtl="0" algn="just">
              <a:lnSpc>
                <a:spcPct val="100000"/>
              </a:lnSpc>
              <a:spcBef>
                <a:spcPts val="0"/>
              </a:spcBef>
              <a:spcAft>
                <a:spcPts val="0"/>
              </a:spcAft>
              <a:buSzPts val="1200"/>
              <a:buNone/>
            </a:pPr>
            <a:r>
              <a:rPr lang="en"/>
              <a:t>(16 marks, with a further 4 marks available for spelling, punctuation and grammar.)</a:t>
            </a:r>
            <a:endParaRPr/>
          </a:p>
          <a:p>
            <a:pPr indent="0" lvl="0" marL="0" rtl="0" algn="just">
              <a:lnSpc>
                <a:spcPct val="115000"/>
              </a:lnSpc>
              <a:spcBef>
                <a:spcPts val="0"/>
              </a:spcBef>
              <a:spcAft>
                <a:spcPts val="0"/>
              </a:spcAft>
              <a:buSzPts val="1200"/>
              <a:buNone/>
            </a:pPr>
            <a:r>
              <a:t/>
            </a:r>
            <a:endParaRPr b="1"/>
          </a:p>
          <a:p>
            <a:pPr indent="0" lvl="0" marL="0" rtl="0" algn="just">
              <a:lnSpc>
                <a:spcPct val="115000"/>
              </a:lnSpc>
              <a:spcBef>
                <a:spcPts val="1600"/>
              </a:spcBef>
              <a:spcAft>
                <a:spcPts val="0"/>
              </a:spcAft>
              <a:buSzPts val="1200"/>
              <a:buNone/>
            </a:pPr>
            <a:r>
              <a:t/>
            </a:r>
            <a:endParaRPr b="1"/>
          </a:p>
          <a:p>
            <a:pPr indent="0" lvl="0" marL="0" rtl="0" algn="just">
              <a:lnSpc>
                <a:spcPct val="115000"/>
              </a:lnSpc>
              <a:spcBef>
                <a:spcPts val="1600"/>
              </a:spcBef>
              <a:spcAft>
                <a:spcPts val="0"/>
              </a:spcAft>
              <a:buSzPts val="1200"/>
              <a:buNone/>
            </a:pPr>
            <a:r>
              <a:t/>
            </a:r>
            <a:endParaRPr b="1"/>
          </a:p>
          <a:p>
            <a:pPr indent="0" lvl="0" marL="0" rtl="0" algn="just">
              <a:lnSpc>
                <a:spcPct val="100000"/>
              </a:lnSpc>
              <a:spcBef>
                <a:spcPts val="1600"/>
              </a:spcBef>
              <a:spcAft>
                <a:spcPts val="0"/>
              </a:spcAft>
              <a:buSzPts val="1200"/>
              <a:buNone/>
            </a:pPr>
            <a:r>
              <a:rPr b="1" lang="en"/>
              <a:t>I DO - introduction with judgement </a:t>
            </a:r>
            <a:endParaRPr b="1"/>
          </a:p>
          <a:p>
            <a:pPr indent="0" lvl="0" marL="0" rtl="0" algn="just">
              <a:lnSpc>
                <a:spcPct val="100000"/>
              </a:lnSpc>
              <a:spcBef>
                <a:spcPts val="0"/>
              </a:spcBef>
              <a:spcAft>
                <a:spcPts val="0"/>
              </a:spcAft>
              <a:buSzPts val="1200"/>
              <a:buNone/>
            </a:pPr>
            <a:r>
              <a:t/>
            </a:r>
            <a:endParaRPr/>
          </a:p>
          <a:p>
            <a:pPr indent="0" lvl="0" marL="0" rtl="0" algn="just">
              <a:lnSpc>
                <a:spcPct val="100000"/>
              </a:lnSpc>
              <a:spcBef>
                <a:spcPts val="0"/>
              </a:spcBef>
              <a:spcAft>
                <a:spcPts val="0"/>
              </a:spcAft>
              <a:buClr>
                <a:schemeClr val="dk1"/>
              </a:buClr>
              <a:buSzPts val="1100"/>
              <a:buFont typeface="Arial"/>
              <a:buNone/>
            </a:pPr>
            <a:r>
              <a:rPr lang="en">
                <a:solidFill>
                  <a:schemeClr val="dk1"/>
                </a:solidFill>
              </a:rPr>
              <a:t>I somewhat disagree with the statement that the most significant impact on medical training between c1500 and c1700. Even though individuals like Vesalius and Harvey discovered groundbreaking advances in medical training that disproved hundreds of common beliefs at the time, these discoveries were not accepted by the majority of the physicians till the end of the 17th century so therefore had a limited impact on medical training. What clearly caused the biggest impact was technology of the printing press which allowed more freedom to share ideas and was the catalyst for medical progress. </a:t>
            </a:r>
            <a:endParaRPr/>
          </a:p>
          <a:p>
            <a:pPr indent="0" lvl="0" marL="0" rtl="0" algn="just">
              <a:lnSpc>
                <a:spcPct val="100000"/>
              </a:lnSpc>
              <a:spcBef>
                <a:spcPts val="0"/>
              </a:spcBef>
              <a:spcAft>
                <a:spcPts val="0"/>
              </a:spcAft>
              <a:buSzPts val="1200"/>
              <a:buNone/>
            </a:pPr>
            <a:r>
              <a:t/>
            </a:r>
            <a:endParaRPr b="1"/>
          </a:p>
          <a:p>
            <a:pPr indent="0" lvl="0" marL="0" rtl="0" algn="just">
              <a:lnSpc>
                <a:spcPct val="100000"/>
              </a:lnSpc>
              <a:spcBef>
                <a:spcPts val="0"/>
              </a:spcBef>
              <a:spcAft>
                <a:spcPts val="0"/>
              </a:spcAft>
              <a:buSzPts val="1200"/>
              <a:buNone/>
            </a:pPr>
            <a:r>
              <a:rPr b="1" lang="en"/>
              <a:t>We do - On one hand, I the idea that individuals had an impact of medical training is valid.</a:t>
            </a:r>
            <a:endParaRPr b="1"/>
          </a:p>
          <a:p>
            <a:pPr indent="0" lvl="0" marL="0" rtl="0" algn="just">
              <a:lnSpc>
                <a:spcPct val="100000"/>
              </a:lnSpc>
              <a:spcBef>
                <a:spcPts val="0"/>
              </a:spcBef>
              <a:spcAft>
                <a:spcPts val="0"/>
              </a:spcAft>
              <a:buSzPts val="1200"/>
              <a:buNone/>
            </a:pPr>
            <a:r>
              <a:t/>
            </a:r>
            <a:endParaRPr b="1"/>
          </a:p>
          <a:p>
            <a:pPr indent="0" lvl="0" marL="0" rtl="0" algn="just">
              <a:lnSpc>
                <a:spcPct val="200000"/>
              </a:lnSpc>
              <a:spcBef>
                <a:spcPts val="0"/>
              </a:spcBef>
              <a:spcAft>
                <a:spcPts val="1600"/>
              </a:spcAft>
              <a:buClr>
                <a:schemeClr val="dk1"/>
              </a:buClr>
              <a:buSzPts val="1100"/>
              <a:buFont typeface="Arial"/>
              <a:buNone/>
            </a:pPr>
            <a:r>
              <a:rPr lang="en">
                <a:solidFill>
                  <a:schemeClr val="dk1"/>
                </a:solidFill>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a:solidFill>
                <a:schemeClr val="dk1"/>
              </a:solidFill>
            </a:endParaRPr>
          </a:p>
        </p:txBody>
      </p:sp>
      <p:sp>
        <p:nvSpPr>
          <p:cNvPr id="535" name="Google Shape;535;p40"/>
          <p:cNvSpPr/>
          <p:nvPr/>
        </p:nvSpPr>
        <p:spPr>
          <a:xfrm>
            <a:off x="671625" y="1391588"/>
            <a:ext cx="3524100" cy="1045500"/>
          </a:xfrm>
          <a:prstGeom prst="roundRect">
            <a:avLst>
              <a:gd fmla="val 16667" name="adj"/>
            </a:avLst>
          </a:pr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Calibri"/>
                <a:ea typeface="Calibri"/>
                <a:cs typeface="Calibri"/>
                <a:sym typeface="Calibri"/>
              </a:rPr>
              <a:t>You may use the following in your answer:</a:t>
            </a:r>
            <a:endParaRPr b="0" i="0" sz="1200" u="none" cap="none" strike="noStrike">
              <a:solidFill>
                <a:srgbClr val="000000"/>
              </a:solidFill>
              <a:latin typeface="Calibri"/>
              <a:ea typeface="Calibri"/>
              <a:cs typeface="Calibri"/>
              <a:sym typeface="Calibri"/>
            </a:endParaRPr>
          </a:p>
          <a:p>
            <a:pPr indent="-304800" lvl="0" marL="457200" marR="0" rtl="0" algn="l">
              <a:lnSpc>
                <a:spcPct val="100000"/>
              </a:lnSpc>
              <a:spcBef>
                <a:spcPts val="0"/>
              </a:spcBef>
              <a:spcAft>
                <a:spcPts val="0"/>
              </a:spcAft>
              <a:buClr>
                <a:srgbClr val="000000"/>
              </a:buClr>
              <a:buSzPts val="1200"/>
              <a:buFont typeface="Calibri"/>
              <a:buChar char="●"/>
            </a:pPr>
            <a:r>
              <a:rPr b="0" i="0" lang="en" sz="1200" u="none" cap="none" strike="noStrike">
                <a:solidFill>
                  <a:srgbClr val="000000"/>
                </a:solidFill>
                <a:latin typeface="Calibri"/>
                <a:ea typeface="Calibri"/>
                <a:cs typeface="Calibri"/>
                <a:sym typeface="Calibri"/>
              </a:rPr>
              <a:t>Vesalius</a:t>
            </a:r>
            <a:endParaRPr b="0" i="0" sz="1200" u="none" cap="none" strike="noStrike">
              <a:solidFill>
                <a:srgbClr val="000000"/>
              </a:solidFill>
              <a:latin typeface="Calibri"/>
              <a:ea typeface="Calibri"/>
              <a:cs typeface="Calibri"/>
              <a:sym typeface="Calibri"/>
            </a:endParaRPr>
          </a:p>
          <a:p>
            <a:pPr indent="-304800" lvl="0" marL="457200" marR="0" rtl="0" algn="l">
              <a:lnSpc>
                <a:spcPct val="100000"/>
              </a:lnSpc>
              <a:spcBef>
                <a:spcPts val="0"/>
              </a:spcBef>
              <a:spcAft>
                <a:spcPts val="0"/>
              </a:spcAft>
              <a:buClr>
                <a:srgbClr val="000000"/>
              </a:buClr>
              <a:buSzPts val="1200"/>
              <a:buFont typeface="Calibri"/>
              <a:buChar char="●"/>
            </a:pPr>
            <a:r>
              <a:rPr b="0" i="0" lang="en" sz="1200" u="none" cap="none" strike="noStrike">
                <a:solidFill>
                  <a:srgbClr val="000000"/>
                </a:solidFill>
                <a:latin typeface="Calibri"/>
                <a:ea typeface="Calibri"/>
                <a:cs typeface="Calibri"/>
                <a:sym typeface="Calibri"/>
              </a:rPr>
              <a:t>The Royal Society</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Calibri"/>
                <a:ea typeface="Calibri"/>
                <a:cs typeface="Calibri"/>
                <a:sym typeface="Calibri"/>
              </a:rPr>
              <a:t>You </a:t>
            </a:r>
            <a:r>
              <a:rPr b="1" i="0" lang="en" sz="1200" u="none" cap="none" strike="noStrike">
                <a:solidFill>
                  <a:srgbClr val="000000"/>
                </a:solidFill>
                <a:latin typeface="Calibri"/>
                <a:ea typeface="Calibri"/>
                <a:cs typeface="Calibri"/>
                <a:sym typeface="Calibri"/>
              </a:rPr>
              <a:t>must </a:t>
            </a:r>
            <a:r>
              <a:rPr b="0" i="0" lang="en" sz="1200" u="none" cap="none" strike="noStrike">
                <a:solidFill>
                  <a:srgbClr val="000000"/>
                </a:solidFill>
                <a:latin typeface="Calibri"/>
                <a:ea typeface="Calibri"/>
                <a:cs typeface="Calibri"/>
                <a:sym typeface="Calibri"/>
              </a:rPr>
              <a:t>also use some information of your own. </a:t>
            </a:r>
            <a:endParaRPr b="0" i="0" sz="1200" u="none" cap="none" strike="noStrike">
              <a:solidFill>
                <a:srgbClr val="000000"/>
              </a:solidFill>
              <a:latin typeface="Calibri"/>
              <a:ea typeface="Calibri"/>
              <a:cs typeface="Calibri"/>
              <a:sym typeface="Calibri"/>
            </a:endParaRPr>
          </a:p>
        </p:txBody>
      </p:sp>
      <p:sp>
        <p:nvSpPr>
          <p:cNvPr id="536" name="Google Shape;536;p40"/>
          <p:cNvSpPr txBox="1"/>
          <p:nvPr/>
        </p:nvSpPr>
        <p:spPr>
          <a:xfrm>
            <a:off x="461525" y="10285275"/>
            <a:ext cx="6910200" cy="292200"/>
          </a:xfrm>
          <a:prstGeom prst="rect">
            <a:avLst/>
          </a:prstGeom>
          <a:noFill/>
          <a:ln cap="flat" cmpd="sng" w="95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alibri"/>
                <a:ea typeface="Calibri"/>
                <a:cs typeface="Calibri"/>
                <a:sym typeface="Calibri"/>
              </a:rPr>
              <a:t>Copy out the above two parts into your orange assessment book and YOU DO the rest. </a:t>
            </a:r>
            <a:endParaRPr b="0" i="0" sz="1400" u="none" cap="none" strike="noStrike">
              <a:solidFill>
                <a:srgbClr val="000000"/>
              </a:solidFill>
              <a:latin typeface="Calibri"/>
              <a:ea typeface="Calibri"/>
              <a:cs typeface="Calibri"/>
              <a:sym typeface="Calibri"/>
            </a:endParaRPr>
          </a:p>
        </p:txBody>
      </p:sp>
      <p:sp>
        <p:nvSpPr>
          <p:cNvPr id="537" name="Google Shape;537;p40"/>
          <p:cNvSpPr/>
          <p:nvPr/>
        </p:nvSpPr>
        <p:spPr>
          <a:xfrm>
            <a:off x="6906750" y="117395"/>
            <a:ext cx="556200" cy="445200"/>
          </a:xfrm>
          <a:prstGeom prst="rect">
            <a:avLst/>
          </a:prstGeom>
          <a:solidFill>
            <a:srgbClr val="FFFFFF"/>
          </a:solidFill>
          <a:ln cap="flat" cmpd="sng" w="95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Calibri"/>
                <a:ea typeface="Calibri"/>
                <a:cs typeface="Calibri"/>
                <a:sym typeface="Calibri"/>
              </a:rPr>
              <a:t>p.40</a:t>
            </a:r>
            <a:endParaRPr b="1" i="0" sz="1400" u="none" cap="none" strike="noStrike">
              <a:solidFill>
                <a:srgbClr val="000000"/>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sp>
        <p:nvSpPr>
          <p:cNvPr id="542" name="Google Shape;542;p41"/>
          <p:cNvSpPr txBox="1"/>
          <p:nvPr>
            <p:ph type="title"/>
          </p:nvPr>
        </p:nvSpPr>
        <p:spPr>
          <a:xfrm>
            <a:off x="506925" y="210100"/>
            <a:ext cx="6229500" cy="445200"/>
          </a:xfrm>
          <a:prstGeom prst="rect">
            <a:avLst/>
          </a:prstGeom>
          <a:solidFill>
            <a:srgbClr val="FFFF00"/>
          </a:solid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000"/>
              <a:buNone/>
            </a:pPr>
            <a:r>
              <a:rPr lang="en" sz="1500">
                <a:latin typeface="Arial"/>
                <a:ea typeface="Arial"/>
                <a:cs typeface="Arial"/>
                <a:sym typeface="Arial"/>
              </a:rPr>
              <a:t>KT 2.3B -  Dealing with the Great Plague in London 1665</a:t>
            </a:r>
            <a:endParaRPr sz="1500">
              <a:latin typeface="Arial"/>
              <a:ea typeface="Arial"/>
              <a:cs typeface="Arial"/>
              <a:sym typeface="Arial"/>
            </a:endParaRPr>
          </a:p>
        </p:txBody>
      </p:sp>
      <p:sp>
        <p:nvSpPr>
          <p:cNvPr id="543" name="Google Shape;543;p41"/>
          <p:cNvSpPr txBox="1"/>
          <p:nvPr>
            <p:ph idx="1" type="body"/>
          </p:nvPr>
        </p:nvSpPr>
        <p:spPr>
          <a:xfrm>
            <a:off x="409575" y="784600"/>
            <a:ext cx="6962100" cy="94836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just">
              <a:lnSpc>
                <a:spcPct val="115000"/>
              </a:lnSpc>
              <a:spcBef>
                <a:spcPts val="0"/>
              </a:spcBef>
              <a:spcAft>
                <a:spcPts val="0"/>
              </a:spcAft>
              <a:buSzPts val="1200"/>
              <a:buNone/>
            </a:pPr>
            <a:r>
              <a:rPr lang="en">
                <a:solidFill>
                  <a:schemeClr val="dk1"/>
                </a:solidFill>
              </a:rPr>
              <a:t>In 1665, a serious outbreak of the plague swept across the whole of England. Lasting from June until November, the rate of infection of the Great Plague peaked in September, when 7,000 deaths from the disease were recorded in one week. Across the whole outbreak, 100,000 Londoners died – one in five people. It was the last serious outbreak of the disease in England, but people were as helpless to resist it as they had been 300 years earlier. As with previous epidemics, the disease was spread by fleas carried on rats.</a:t>
            </a:r>
            <a:endParaRPr>
              <a:solidFill>
                <a:schemeClr val="dk1"/>
              </a:solidFill>
            </a:endParaRPr>
          </a:p>
          <a:p>
            <a:pPr indent="0" lvl="0" marL="15240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b="1" lang="en" sz="1400">
                <a:solidFill>
                  <a:schemeClr val="dk1"/>
                </a:solidFill>
              </a:rPr>
              <a:t>Ideas about the causes of the Great Plague</a:t>
            </a:r>
            <a:endParaRPr b="1" sz="1400">
              <a:solidFill>
                <a:schemeClr val="dk1"/>
              </a:solidFill>
            </a:endParaRPr>
          </a:p>
          <a:p>
            <a:pPr indent="0" lvl="0" marL="0" rtl="0" algn="just">
              <a:lnSpc>
                <a:spcPct val="115000"/>
              </a:lnSpc>
              <a:spcBef>
                <a:spcPts val="0"/>
              </a:spcBef>
              <a:spcAft>
                <a:spcPts val="0"/>
              </a:spcAft>
              <a:buSzPts val="1200"/>
              <a:buNone/>
            </a:pPr>
            <a:r>
              <a:rPr lang="en">
                <a:solidFill>
                  <a:schemeClr val="dk1"/>
                </a:solidFill>
              </a:rPr>
              <a:t>Although fewer people believed in the Theory of the Four Humours by 1665, it had not been replace with any proven alternative. Still, nobody knew for certain what caused disease in general. Therefore, most people blamed the same things for the Great Plague in 1665 as they had during the Black Death in 1348.</a:t>
            </a:r>
            <a:endParaRPr>
              <a:solidFill>
                <a:schemeClr val="dk1"/>
              </a:solidFill>
            </a:endParaRPr>
          </a:p>
          <a:p>
            <a:pPr indent="0" lvl="0" marL="15240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b="1" lang="en">
                <a:solidFill>
                  <a:schemeClr val="dk1"/>
                </a:solidFill>
              </a:rPr>
              <a:t>Astrology</a:t>
            </a:r>
            <a:endParaRPr b="1">
              <a:solidFill>
                <a:schemeClr val="dk1"/>
              </a:solidFill>
            </a:endParaRPr>
          </a:p>
          <a:p>
            <a:pPr indent="0" lvl="0" marL="0" rtl="0" algn="just">
              <a:lnSpc>
                <a:spcPct val="115000"/>
              </a:lnSpc>
              <a:spcBef>
                <a:spcPts val="0"/>
              </a:spcBef>
              <a:spcAft>
                <a:spcPts val="0"/>
              </a:spcAft>
              <a:buSzPts val="1200"/>
              <a:buNone/>
            </a:pPr>
            <a:r>
              <a:rPr lang="en">
                <a:solidFill>
                  <a:schemeClr val="dk1"/>
                </a:solidFill>
              </a:rPr>
              <a:t>There had been an unusual alignment between Saturn and Jupiter in October 1664, and between Mars and Saturn on 12 November. These were seen as unlucky combinations that suggested there was trouble ahead. Worse still, a comet had been spotted, too.</a:t>
            </a:r>
            <a:endParaRPr>
              <a:solidFill>
                <a:schemeClr val="dk1"/>
              </a:solidFill>
            </a:endParaRPr>
          </a:p>
          <a:p>
            <a:pPr indent="0" lvl="0" marL="15240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b="1" lang="en">
                <a:solidFill>
                  <a:schemeClr val="dk1"/>
                </a:solidFill>
              </a:rPr>
              <a:t>Punishment from God</a:t>
            </a:r>
            <a:endParaRPr b="1">
              <a:solidFill>
                <a:schemeClr val="dk1"/>
              </a:solidFill>
            </a:endParaRPr>
          </a:p>
          <a:p>
            <a:pPr indent="0" lvl="0" marL="0" rtl="0" algn="just">
              <a:lnSpc>
                <a:spcPct val="115000"/>
              </a:lnSpc>
              <a:spcBef>
                <a:spcPts val="0"/>
              </a:spcBef>
              <a:spcAft>
                <a:spcPts val="0"/>
              </a:spcAft>
              <a:buSzPts val="1200"/>
              <a:buNone/>
            </a:pPr>
            <a:r>
              <a:rPr lang="en">
                <a:solidFill>
                  <a:schemeClr val="dk1"/>
                </a:solidFill>
              </a:rPr>
              <a:t>Many people believed the Great Plague was a result of mankind’s wickedness and that God had sent it to clean up his kingdom.</a:t>
            </a:r>
            <a:endParaRPr>
              <a:solidFill>
                <a:schemeClr val="dk1"/>
              </a:solidFill>
            </a:endParaRPr>
          </a:p>
          <a:p>
            <a:pPr indent="0" lvl="0" marL="15240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b="1" lang="en">
                <a:solidFill>
                  <a:schemeClr val="dk1"/>
                </a:solidFill>
              </a:rPr>
              <a:t>Miasma</a:t>
            </a:r>
            <a:endParaRPr b="1">
              <a:solidFill>
                <a:schemeClr val="dk1"/>
              </a:solidFill>
            </a:endParaRPr>
          </a:p>
          <a:p>
            <a:pPr indent="0" lvl="0" marL="0" rtl="0" algn="just">
              <a:lnSpc>
                <a:spcPct val="115000"/>
              </a:lnSpc>
              <a:spcBef>
                <a:spcPts val="0"/>
              </a:spcBef>
              <a:spcAft>
                <a:spcPts val="0"/>
              </a:spcAft>
              <a:buSzPts val="1200"/>
              <a:buNone/>
            </a:pPr>
            <a:r>
              <a:rPr lang="en">
                <a:solidFill>
                  <a:schemeClr val="dk1"/>
                </a:solidFill>
              </a:rPr>
              <a:t>In contrast to the Black Death outbreak in 1348, by far the most popular theory about the spread of the Great Plague in 1665 was that it was caused by a miasma. People believed this miasma had been created by the stinking rubbish and dunghills that were a feature of 17</a:t>
            </a:r>
            <a:r>
              <a:rPr baseline="30000" lang="en">
                <a:solidFill>
                  <a:schemeClr val="dk1"/>
                </a:solidFill>
              </a:rPr>
              <a:t>th</a:t>
            </a:r>
            <a:r>
              <a:rPr lang="en">
                <a:solidFill>
                  <a:schemeClr val="dk1"/>
                </a:solidFill>
              </a:rPr>
              <a:t> century city life. The vapour was present in soil, where it would stay as long as the weather stayed cold. When the weather turned warmer, however, the vapour would pour out of the earth as a plague-carrying miasma. This fitted the pattern of the infection: plague outbreaks generally appeared when the weather began to turn warmer.</a:t>
            </a:r>
            <a:endParaRPr>
              <a:solidFill>
                <a:schemeClr val="dk1"/>
              </a:solidFill>
            </a:endParaRPr>
          </a:p>
          <a:p>
            <a:pPr indent="0" lvl="0" marL="15240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b="1" lang="en">
                <a:solidFill>
                  <a:schemeClr val="dk1"/>
                </a:solidFill>
              </a:rPr>
              <a:t>Other People</a:t>
            </a:r>
            <a:endParaRPr b="1">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By 1665,  many people believed the correct idea that disease could be spread from person to person, although, as there was no proof that this was the case it was not the most popular theory. However, plague victims were still quarantined. Even people who believed a miasma caused the disease believed that, once people had caught it, they could pass it on to others.</a:t>
            </a:r>
            <a:endParaRPr>
              <a:solidFill>
                <a:schemeClr val="dk1"/>
              </a:solidFill>
            </a:endParaRPr>
          </a:p>
          <a:p>
            <a:pPr indent="0" lvl="0" marL="0" rtl="0" algn="just">
              <a:lnSpc>
                <a:spcPct val="115000"/>
              </a:lnSpc>
              <a:spcBef>
                <a:spcPts val="0"/>
              </a:spcBef>
              <a:spcAft>
                <a:spcPts val="0"/>
              </a:spcAft>
              <a:buSzPts val="1200"/>
              <a:buNone/>
            </a:pPr>
            <a:r>
              <a:t/>
            </a:r>
            <a:endParaRPr b="1">
              <a:solidFill>
                <a:schemeClr val="dk1"/>
              </a:solidFill>
            </a:endParaRPr>
          </a:p>
          <a:p>
            <a:pPr indent="0" lvl="0" marL="0" rtl="0" algn="just">
              <a:lnSpc>
                <a:spcPct val="115000"/>
              </a:lnSpc>
              <a:spcBef>
                <a:spcPts val="0"/>
              </a:spcBef>
              <a:spcAft>
                <a:spcPts val="0"/>
              </a:spcAft>
              <a:buClr>
                <a:schemeClr val="dk1"/>
              </a:buClr>
              <a:buSzPts val="1100"/>
              <a:buFont typeface="Arial"/>
              <a:buNone/>
            </a:pPr>
            <a:r>
              <a:rPr b="1" lang="en">
                <a:solidFill>
                  <a:schemeClr val="dk1"/>
                </a:solidFill>
              </a:rPr>
              <a:t>TASK</a:t>
            </a:r>
            <a:r>
              <a:rPr lang="en">
                <a:solidFill>
                  <a:schemeClr val="dk1"/>
                </a:solidFill>
              </a:rPr>
              <a:t>: On the next page create a mind map with 4 branches about the causes of disease. You need to make sure:</a:t>
            </a:r>
            <a:endParaRPr>
              <a:solidFill>
                <a:schemeClr val="dk1"/>
              </a:solidFill>
            </a:endParaRPr>
          </a:p>
          <a:p>
            <a:pPr indent="-304800" lvl="0" marL="457200" rtl="0" algn="just">
              <a:lnSpc>
                <a:spcPct val="115000"/>
              </a:lnSpc>
              <a:spcBef>
                <a:spcPts val="0"/>
              </a:spcBef>
              <a:spcAft>
                <a:spcPts val="0"/>
              </a:spcAft>
              <a:buClr>
                <a:schemeClr val="dk1"/>
              </a:buClr>
              <a:buSzPts val="1200"/>
              <a:buChar char="●"/>
            </a:pPr>
            <a:r>
              <a:rPr lang="en">
                <a:solidFill>
                  <a:schemeClr val="dk1"/>
                </a:solidFill>
              </a:rPr>
              <a:t>That each branch is a different colour</a:t>
            </a:r>
            <a:endParaRPr>
              <a:solidFill>
                <a:schemeClr val="dk1"/>
              </a:solidFill>
            </a:endParaRPr>
          </a:p>
          <a:p>
            <a:pPr indent="-304800" lvl="0" marL="457200" rtl="0" algn="just">
              <a:lnSpc>
                <a:spcPct val="115000"/>
              </a:lnSpc>
              <a:spcBef>
                <a:spcPts val="0"/>
              </a:spcBef>
              <a:spcAft>
                <a:spcPts val="0"/>
              </a:spcAft>
              <a:buClr>
                <a:schemeClr val="dk1"/>
              </a:buClr>
              <a:buSzPts val="1200"/>
              <a:buChar char="●"/>
            </a:pPr>
            <a:r>
              <a:rPr lang="en">
                <a:solidFill>
                  <a:schemeClr val="dk1"/>
                </a:solidFill>
              </a:rPr>
              <a:t>The writing is capitalised</a:t>
            </a:r>
            <a:endParaRPr>
              <a:solidFill>
                <a:schemeClr val="dk1"/>
              </a:solidFill>
            </a:endParaRPr>
          </a:p>
          <a:p>
            <a:pPr indent="-304800" lvl="0" marL="457200" rtl="0" algn="just">
              <a:lnSpc>
                <a:spcPct val="115000"/>
              </a:lnSpc>
              <a:spcBef>
                <a:spcPts val="0"/>
              </a:spcBef>
              <a:spcAft>
                <a:spcPts val="0"/>
              </a:spcAft>
              <a:buClr>
                <a:schemeClr val="dk1"/>
              </a:buClr>
              <a:buSzPts val="1200"/>
              <a:buChar char="●"/>
            </a:pPr>
            <a:r>
              <a:rPr lang="en">
                <a:solidFill>
                  <a:schemeClr val="dk1"/>
                </a:solidFill>
              </a:rPr>
              <a:t>It contains 1 symbol/picture that represents each of the causes.</a:t>
            </a:r>
            <a:endParaRPr>
              <a:solidFill>
                <a:schemeClr val="dk1"/>
              </a:solidFill>
            </a:endParaRPr>
          </a:p>
          <a:p>
            <a:pPr indent="0" lvl="0" marL="0" rtl="0" algn="just">
              <a:lnSpc>
                <a:spcPct val="115000"/>
              </a:lnSpc>
              <a:spcBef>
                <a:spcPts val="0"/>
              </a:spcBef>
              <a:spcAft>
                <a:spcPts val="0"/>
              </a:spcAft>
              <a:buSzPts val="1200"/>
              <a:buNone/>
            </a:pPr>
            <a:r>
              <a:t/>
            </a:r>
            <a:endParaRPr/>
          </a:p>
          <a:p>
            <a:pPr indent="0" lvl="0" marL="0" rtl="0" algn="just">
              <a:lnSpc>
                <a:spcPct val="115000"/>
              </a:lnSpc>
              <a:spcBef>
                <a:spcPts val="1600"/>
              </a:spcBef>
              <a:spcAft>
                <a:spcPts val="1600"/>
              </a:spcAft>
              <a:buSzPts val="1200"/>
              <a:buNone/>
            </a:pPr>
            <a:r>
              <a:t/>
            </a:r>
            <a:endParaRPr b="1"/>
          </a:p>
        </p:txBody>
      </p:sp>
      <p:sp>
        <p:nvSpPr>
          <p:cNvPr id="544" name="Google Shape;544;p41"/>
          <p:cNvSpPr/>
          <p:nvPr/>
        </p:nvSpPr>
        <p:spPr>
          <a:xfrm>
            <a:off x="6891799" y="210093"/>
            <a:ext cx="556200" cy="4452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Calibri"/>
                <a:ea typeface="Calibri"/>
                <a:cs typeface="Calibri"/>
                <a:sym typeface="Calibri"/>
              </a:rPr>
              <a:t>p.31</a:t>
            </a:r>
            <a:endParaRPr b="1" i="0" sz="1200" u="none" cap="none" strike="noStrike">
              <a:solidFill>
                <a:srgbClr val="000000"/>
              </a:solidFill>
              <a:latin typeface="Calibri"/>
              <a:ea typeface="Calibri"/>
              <a:cs typeface="Calibri"/>
              <a:sym typeface="Calibri"/>
            </a:endParaRPr>
          </a:p>
        </p:txBody>
      </p:sp>
      <p:sp>
        <p:nvSpPr>
          <p:cNvPr id="545" name="Google Shape;545;p41"/>
          <p:cNvSpPr/>
          <p:nvPr/>
        </p:nvSpPr>
        <p:spPr>
          <a:xfrm>
            <a:off x="6891800" y="210095"/>
            <a:ext cx="556200" cy="445200"/>
          </a:xfrm>
          <a:prstGeom prst="rect">
            <a:avLst/>
          </a:prstGeom>
          <a:solidFill>
            <a:srgbClr val="FFFFFF"/>
          </a:solidFill>
          <a:ln cap="flat" cmpd="sng" w="95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Calibri"/>
                <a:ea typeface="Calibri"/>
                <a:cs typeface="Calibri"/>
                <a:sym typeface="Calibri"/>
              </a:rPr>
              <a:t>p.41</a:t>
            </a:r>
            <a:endParaRPr b="1" i="0" sz="1400" u="none" cap="none" strike="noStrike">
              <a:solidFill>
                <a:srgbClr val="000000"/>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sp>
        <p:nvSpPr>
          <p:cNvPr id="550" name="Google Shape;550;p42"/>
          <p:cNvSpPr txBox="1"/>
          <p:nvPr>
            <p:ph type="title"/>
          </p:nvPr>
        </p:nvSpPr>
        <p:spPr>
          <a:xfrm>
            <a:off x="506925" y="210100"/>
            <a:ext cx="6229500" cy="445200"/>
          </a:xfrm>
          <a:prstGeom prst="rect">
            <a:avLst/>
          </a:prstGeom>
          <a:solidFill>
            <a:srgbClr val="FFFF00"/>
          </a:solid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000"/>
              <a:buNone/>
            </a:pPr>
            <a:r>
              <a:rPr lang="en" sz="1500">
                <a:latin typeface="Arial"/>
                <a:ea typeface="Arial"/>
                <a:cs typeface="Arial"/>
                <a:sym typeface="Arial"/>
              </a:rPr>
              <a:t>KT 2.3B -  Dealing with the Great Plague in London 1665</a:t>
            </a:r>
            <a:endParaRPr sz="1500">
              <a:latin typeface="Arial"/>
              <a:ea typeface="Arial"/>
              <a:cs typeface="Arial"/>
              <a:sym typeface="Arial"/>
            </a:endParaRPr>
          </a:p>
        </p:txBody>
      </p:sp>
      <p:sp>
        <p:nvSpPr>
          <p:cNvPr id="551" name="Google Shape;551;p42"/>
          <p:cNvSpPr txBox="1"/>
          <p:nvPr>
            <p:ph idx="1" type="body"/>
          </p:nvPr>
        </p:nvSpPr>
        <p:spPr>
          <a:xfrm>
            <a:off x="409575" y="953925"/>
            <a:ext cx="6962100" cy="90624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just">
              <a:lnSpc>
                <a:spcPct val="115000"/>
              </a:lnSpc>
              <a:spcBef>
                <a:spcPts val="0"/>
              </a:spcBef>
              <a:spcAft>
                <a:spcPts val="0"/>
              </a:spcAft>
              <a:buSzPts val="1200"/>
              <a:buNone/>
            </a:pPr>
            <a:r>
              <a:t/>
            </a:r>
            <a:endParaRPr>
              <a:solidFill>
                <a:schemeClr val="dk1"/>
              </a:solidFill>
              <a:latin typeface="Arial"/>
              <a:ea typeface="Arial"/>
              <a:cs typeface="Arial"/>
              <a:sym typeface="Arial"/>
            </a:endParaRPr>
          </a:p>
          <a:p>
            <a:pPr indent="0" lvl="0" marL="0" rtl="0" algn="just">
              <a:lnSpc>
                <a:spcPct val="115000"/>
              </a:lnSpc>
              <a:spcBef>
                <a:spcPts val="0"/>
              </a:spcBef>
              <a:spcAft>
                <a:spcPts val="0"/>
              </a:spcAft>
              <a:buSzPts val="1200"/>
              <a:buNone/>
            </a:pPr>
            <a:r>
              <a:t/>
            </a:r>
            <a:endParaRPr/>
          </a:p>
          <a:p>
            <a:pPr indent="0" lvl="0" marL="0" rtl="0" algn="just">
              <a:lnSpc>
                <a:spcPct val="115000"/>
              </a:lnSpc>
              <a:spcBef>
                <a:spcPts val="1600"/>
              </a:spcBef>
              <a:spcAft>
                <a:spcPts val="1600"/>
              </a:spcAft>
              <a:buSzPts val="1200"/>
              <a:buNone/>
            </a:pPr>
            <a:r>
              <a:t/>
            </a:r>
            <a:endParaRPr b="1"/>
          </a:p>
        </p:txBody>
      </p:sp>
      <p:sp>
        <p:nvSpPr>
          <p:cNvPr id="552" name="Google Shape;552;p42"/>
          <p:cNvSpPr/>
          <p:nvPr/>
        </p:nvSpPr>
        <p:spPr>
          <a:xfrm>
            <a:off x="2810175" y="4865025"/>
            <a:ext cx="2160900" cy="1240200"/>
          </a:xfrm>
          <a:prstGeom prst="roundRect">
            <a:avLst>
              <a:gd fmla="val 16667" name="adj"/>
            </a:avLst>
          </a:pr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Calibri"/>
                <a:ea typeface="Calibri"/>
                <a:cs typeface="Calibri"/>
                <a:sym typeface="Calibri"/>
              </a:rPr>
              <a:t>Ideas about the causes of the Great Plague. </a:t>
            </a:r>
            <a:endParaRPr b="0" i="0" sz="1200" u="none" cap="none" strike="noStrike">
              <a:solidFill>
                <a:srgbClr val="000000"/>
              </a:solidFill>
              <a:latin typeface="Calibri"/>
              <a:ea typeface="Calibri"/>
              <a:cs typeface="Calibri"/>
              <a:sym typeface="Calibri"/>
            </a:endParaRPr>
          </a:p>
        </p:txBody>
      </p:sp>
      <p:sp>
        <p:nvSpPr>
          <p:cNvPr id="553" name="Google Shape;553;p42"/>
          <p:cNvSpPr/>
          <p:nvPr/>
        </p:nvSpPr>
        <p:spPr>
          <a:xfrm>
            <a:off x="6906750" y="117395"/>
            <a:ext cx="556200" cy="445200"/>
          </a:xfrm>
          <a:prstGeom prst="rect">
            <a:avLst/>
          </a:prstGeom>
          <a:solidFill>
            <a:srgbClr val="FFFFFF"/>
          </a:solidFill>
          <a:ln cap="flat" cmpd="sng" w="95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Calibri"/>
                <a:ea typeface="Calibri"/>
                <a:cs typeface="Calibri"/>
                <a:sym typeface="Calibri"/>
              </a:rPr>
              <a:t>p.42</a:t>
            </a:r>
            <a:endParaRPr b="1" i="0" sz="1400" u="none" cap="none" strike="noStrike">
              <a:solidFill>
                <a:srgbClr val="000000"/>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sp>
        <p:nvSpPr>
          <p:cNvPr id="558" name="Google Shape;558;p43"/>
          <p:cNvSpPr txBox="1"/>
          <p:nvPr>
            <p:ph type="title"/>
          </p:nvPr>
        </p:nvSpPr>
        <p:spPr>
          <a:xfrm>
            <a:off x="506925" y="210100"/>
            <a:ext cx="6229500" cy="445200"/>
          </a:xfrm>
          <a:prstGeom prst="rect">
            <a:avLst/>
          </a:prstGeom>
          <a:solidFill>
            <a:srgbClr val="FFFF00"/>
          </a:solid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000"/>
              <a:buNone/>
            </a:pPr>
            <a:r>
              <a:rPr lang="en" sz="1500">
                <a:latin typeface="Arial"/>
                <a:ea typeface="Arial"/>
                <a:cs typeface="Arial"/>
                <a:sym typeface="Arial"/>
              </a:rPr>
              <a:t>KT 2.3B - Dealing with the Great Plague in London 1665</a:t>
            </a:r>
            <a:endParaRPr sz="1500"/>
          </a:p>
        </p:txBody>
      </p:sp>
      <p:sp>
        <p:nvSpPr>
          <p:cNvPr id="559" name="Google Shape;559;p43"/>
          <p:cNvSpPr txBox="1"/>
          <p:nvPr>
            <p:ph idx="1" type="body"/>
          </p:nvPr>
        </p:nvSpPr>
        <p:spPr>
          <a:xfrm>
            <a:off x="409575" y="769200"/>
            <a:ext cx="6962100" cy="92472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b="1" lang="en" sz="1400">
                <a:solidFill>
                  <a:schemeClr val="dk1"/>
                </a:solidFill>
              </a:rPr>
              <a:t>Approaches to treatment of the Great Plague</a:t>
            </a:r>
            <a:endParaRPr b="1" sz="1400">
              <a:solidFill>
                <a:schemeClr val="dk1"/>
              </a:solidFill>
            </a:endParaRPr>
          </a:p>
          <a:p>
            <a:pPr indent="0" lvl="0" marL="0" rtl="0" algn="just">
              <a:lnSpc>
                <a:spcPct val="115000"/>
              </a:lnSpc>
              <a:spcBef>
                <a:spcPts val="0"/>
              </a:spcBef>
              <a:spcAft>
                <a:spcPts val="0"/>
              </a:spcAft>
              <a:buSzPts val="1200"/>
              <a:buNone/>
            </a:pPr>
            <a:r>
              <a:rPr lang="en">
                <a:solidFill>
                  <a:schemeClr val="dk1"/>
                </a:solidFill>
              </a:rPr>
              <a:t>We don’t know a great deal about treatments that were given to plague victims in 1665. This is partly because so many of them were shut up with family members in quarantine, so there are not many records of the methods they attempted to keep people alive.</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0"/>
              </a:spcBef>
              <a:spcAft>
                <a:spcPts val="0"/>
              </a:spcAft>
              <a:buSzPts val="1200"/>
              <a:buNone/>
            </a:pPr>
            <a:r>
              <a:rPr lang="en">
                <a:solidFill>
                  <a:schemeClr val="dk1"/>
                </a:solidFill>
              </a:rPr>
              <a:t>We do know that some of the new ideas about treatment of disease had an impact on plague treatments in 1665. As was the fashion at the time, physicians advised that patients be wrapped in thick woollen cloths and laid by a fire so that they could sweat the disease out. Transference was also a popular idea –methods such as strapping a live chicken to a bubo, or lancing it with a feather plucked from a live chicken, were meant to draw poison and help the patient to recover.</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Recipes for herbal remedies continued to be extremely popular. These took the form of the medicines, poultices or rubs. Quack doctors (somebody who did not have any medical qualifications but who sold their services as a doctor or apothecary) took advantage of the general panic. They mixed remedies and advertised them as fabulous cures, hoping to make some easy money.</a:t>
            </a:r>
            <a:endParaRPr>
              <a:solidFill>
                <a:schemeClr val="dk1"/>
              </a:solidFill>
            </a:endParaRPr>
          </a:p>
          <a:p>
            <a:pPr indent="0" lvl="0" marL="0" rtl="0" algn="just">
              <a:lnSpc>
                <a:spcPct val="115000"/>
              </a:lnSpc>
              <a:spcBef>
                <a:spcPts val="0"/>
              </a:spcBef>
              <a:spcAft>
                <a:spcPts val="0"/>
              </a:spcAft>
              <a:buSzPts val="1200"/>
              <a:buNone/>
            </a:pPr>
            <a:r>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People still did not understand the cause of the Great Plague and therefore could not treat it effectively. The best advice was the same as it had always been: make sure you don’t catch it in the first place.</a:t>
            </a:r>
            <a:endParaRPr>
              <a:solidFill>
                <a:schemeClr val="dk1"/>
              </a:solidFill>
            </a:endParaRPr>
          </a:p>
          <a:p>
            <a:pPr indent="0" lvl="0" marL="0" rtl="0" algn="just">
              <a:lnSpc>
                <a:spcPct val="115000"/>
              </a:lnSpc>
              <a:spcBef>
                <a:spcPts val="0"/>
              </a:spcBef>
              <a:spcAft>
                <a:spcPts val="0"/>
              </a:spcAft>
              <a:buSzPts val="1200"/>
              <a:buNone/>
            </a:pPr>
            <a:r>
              <a:t/>
            </a:r>
            <a:endParaRPr b="1" sz="1400">
              <a:solidFill>
                <a:schemeClr val="dk1"/>
              </a:solidFill>
            </a:endParaRPr>
          </a:p>
          <a:p>
            <a:pPr indent="0" lvl="0" marL="0" rtl="0" algn="just">
              <a:lnSpc>
                <a:spcPct val="115000"/>
              </a:lnSpc>
              <a:spcBef>
                <a:spcPts val="0"/>
              </a:spcBef>
              <a:spcAft>
                <a:spcPts val="0"/>
              </a:spcAft>
              <a:buClr>
                <a:schemeClr val="dk1"/>
              </a:buClr>
              <a:buSzPts val="1100"/>
              <a:buFont typeface="Arial"/>
              <a:buNone/>
            </a:pPr>
            <a:r>
              <a:rPr b="1" lang="en" sz="1400">
                <a:solidFill>
                  <a:schemeClr val="dk1"/>
                </a:solidFill>
              </a:rPr>
              <a:t>Approaches to preventing the Great Plague</a:t>
            </a:r>
            <a:endParaRPr b="1" sz="1400">
              <a:solidFill>
                <a:schemeClr val="dk1"/>
              </a:solidFill>
            </a:endParaRPr>
          </a:p>
          <a:p>
            <a:pPr indent="0" lvl="0" marL="0" rtl="0" algn="just">
              <a:lnSpc>
                <a:spcPct val="115000"/>
              </a:lnSpc>
              <a:spcBef>
                <a:spcPts val="0"/>
              </a:spcBef>
              <a:spcAft>
                <a:spcPts val="0"/>
              </a:spcAft>
              <a:buClr>
                <a:schemeClr val="dk1"/>
              </a:buClr>
              <a:buSzPts val="1100"/>
              <a:buFont typeface="Arial"/>
              <a:buNone/>
            </a:pPr>
            <a:r>
              <a:rPr b="1" lang="en">
                <a:solidFill>
                  <a:schemeClr val="dk1"/>
                </a:solidFill>
              </a:rPr>
              <a:t>Advice from Physicians</a:t>
            </a:r>
            <a:endParaRPr b="1">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The College of Physicians recommended a variety of preventative measures that could be taken to avoid catching the Great Plague.</a:t>
            </a:r>
            <a:endParaRPr>
              <a:solidFill>
                <a:schemeClr val="dk1"/>
              </a:solidFill>
            </a:endParaRPr>
          </a:p>
          <a:p>
            <a:pPr indent="-304800" lvl="0" marL="457200" rtl="0" algn="just">
              <a:lnSpc>
                <a:spcPct val="115000"/>
              </a:lnSpc>
              <a:spcBef>
                <a:spcPts val="0"/>
              </a:spcBef>
              <a:spcAft>
                <a:spcPts val="0"/>
              </a:spcAft>
              <a:buClr>
                <a:schemeClr val="dk1"/>
              </a:buClr>
              <a:buSzPts val="1200"/>
              <a:buChar char="●"/>
            </a:pPr>
            <a:r>
              <a:rPr lang="en">
                <a:solidFill>
                  <a:schemeClr val="dk1"/>
                </a:solidFill>
              </a:rPr>
              <a:t>Prayer and repentance</a:t>
            </a:r>
            <a:endParaRPr>
              <a:solidFill>
                <a:schemeClr val="dk1"/>
              </a:solidFill>
            </a:endParaRPr>
          </a:p>
          <a:p>
            <a:pPr indent="-304800" lvl="0" marL="457200" rtl="0" algn="just">
              <a:lnSpc>
                <a:spcPct val="115000"/>
              </a:lnSpc>
              <a:spcBef>
                <a:spcPts val="0"/>
              </a:spcBef>
              <a:spcAft>
                <a:spcPts val="0"/>
              </a:spcAft>
              <a:buClr>
                <a:schemeClr val="dk1"/>
              </a:buClr>
              <a:buSzPts val="1200"/>
              <a:buChar char="●"/>
            </a:pPr>
            <a:r>
              <a:rPr lang="en">
                <a:solidFill>
                  <a:schemeClr val="dk1"/>
                </a:solidFill>
              </a:rPr>
              <a:t>Quarantine anybody who had the plague</a:t>
            </a:r>
            <a:endParaRPr>
              <a:solidFill>
                <a:schemeClr val="dk1"/>
              </a:solidFill>
            </a:endParaRPr>
          </a:p>
          <a:p>
            <a:pPr indent="-304800" lvl="0" marL="457200" rtl="0" algn="just">
              <a:lnSpc>
                <a:spcPct val="115000"/>
              </a:lnSpc>
              <a:spcBef>
                <a:spcPts val="0"/>
              </a:spcBef>
              <a:spcAft>
                <a:spcPts val="0"/>
              </a:spcAft>
              <a:buClr>
                <a:schemeClr val="dk1"/>
              </a:buClr>
              <a:buSzPts val="1200"/>
              <a:buChar char="●"/>
            </a:pPr>
            <a:r>
              <a:rPr lang="en">
                <a:solidFill>
                  <a:schemeClr val="dk1"/>
                </a:solidFill>
              </a:rPr>
              <a:t>Carrying a pomander was a way to drive away miasma. A pomander was a ball containing perfumed substances.</a:t>
            </a:r>
            <a:endParaRPr>
              <a:solidFill>
                <a:schemeClr val="dk1"/>
              </a:solidFill>
            </a:endParaRPr>
          </a:p>
          <a:p>
            <a:pPr indent="-304800" lvl="0" marL="457200" rtl="0" algn="just">
              <a:lnSpc>
                <a:spcPct val="115000"/>
              </a:lnSpc>
              <a:spcBef>
                <a:spcPts val="0"/>
              </a:spcBef>
              <a:spcAft>
                <a:spcPts val="0"/>
              </a:spcAft>
              <a:buClr>
                <a:schemeClr val="dk1"/>
              </a:buClr>
              <a:buSzPts val="1200"/>
              <a:buChar char="●"/>
            </a:pPr>
            <a:r>
              <a:rPr lang="en">
                <a:solidFill>
                  <a:schemeClr val="dk1"/>
                </a:solidFill>
              </a:rPr>
              <a:t>Various diets were suggested, from eating almost nothing (fasting) to eating a diet heavy with garlic and sage fried in butter.</a:t>
            </a:r>
            <a:endParaRPr>
              <a:solidFill>
                <a:schemeClr val="dk1"/>
              </a:solidFill>
            </a:endParaRPr>
          </a:p>
          <a:p>
            <a:pPr indent="-304800" lvl="0" marL="457200" rtl="0" algn="just">
              <a:lnSpc>
                <a:spcPct val="115000"/>
              </a:lnSpc>
              <a:spcBef>
                <a:spcPts val="0"/>
              </a:spcBef>
              <a:spcAft>
                <a:spcPts val="0"/>
              </a:spcAft>
              <a:buClr>
                <a:schemeClr val="dk1"/>
              </a:buClr>
              <a:buSzPts val="1200"/>
              <a:buChar char="●"/>
            </a:pPr>
            <a:r>
              <a:rPr lang="en">
                <a:solidFill>
                  <a:schemeClr val="dk1"/>
                </a:solidFill>
              </a:rPr>
              <a:t>Plague doctors wore special costumes to avoid catching the plague from their patients. They had hooked, birdlike masks, with sweet-smelling herbs to ward off the miasma. Birds were meant to attract disease, so it was thought that the disease might be attracted to the bird shape and leave the patient. More practically , the physician’s cloak would be treated with wax to make sure that none of the pus of blood from the patient soaked into it.</a:t>
            </a:r>
            <a:endParaRPr>
              <a:solidFill>
                <a:schemeClr val="dk1"/>
              </a:solidFill>
            </a:endParaRPr>
          </a:p>
          <a:p>
            <a:pPr indent="0" lvl="0" marL="0" rtl="0" algn="just">
              <a:lnSpc>
                <a:spcPct val="115000"/>
              </a:lnSpc>
              <a:spcBef>
                <a:spcPts val="0"/>
              </a:spcBef>
              <a:spcAft>
                <a:spcPts val="0"/>
              </a:spcAft>
              <a:buSzPts val="1200"/>
              <a:buNone/>
            </a:pPr>
            <a:r>
              <a:t/>
            </a:r>
            <a:endParaRPr>
              <a:solidFill>
                <a:schemeClr val="dk1"/>
              </a:solidFill>
            </a:endParaRPr>
          </a:p>
          <a:p>
            <a:pPr indent="0" lvl="0" marL="152400" rtl="0" algn="just">
              <a:lnSpc>
                <a:spcPct val="115000"/>
              </a:lnSpc>
              <a:spcBef>
                <a:spcPts val="0"/>
              </a:spcBef>
              <a:spcAft>
                <a:spcPts val="0"/>
              </a:spcAft>
              <a:buSzPts val="1200"/>
              <a:buNone/>
            </a:pPr>
            <a:r>
              <a:rPr b="1" lang="en">
                <a:solidFill>
                  <a:schemeClr val="dk1"/>
                </a:solidFill>
              </a:rPr>
              <a:t>Advice from other healers</a:t>
            </a:r>
            <a:endParaRPr b="1">
              <a:solidFill>
                <a:schemeClr val="dk1"/>
              </a:solidFill>
            </a:endParaRPr>
          </a:p>
          <a:p>
            <a:pPr indent="0" lvl="0" marL="152400" rtl="0" algn="just">
              <a:lnSpc>
                <a:spcPct val="115000"/>
              </a:lnSpc>
              <a:spcBef>
                <a:spcPts val="0"/>
              </a:spcBef>
              <a:spcAft>
                <a:spcPts val="0"/>
              </a:spcAft>
              <a:buClr>
                <a:schemeClr val="dk1"/>
              </a:buClr>
              <a:buSzPts val="1100"/>
              <a:buFont typeface="Arial"/>
              <a:buNone/>
            </a:pPr>
            <a:r>
              <a:t/>
            </a:r>
            <a:endParaRPr b="1">
              <a:solidFill>
                <a:schemeClr val="dk1"/>
              </a:solidFill>
            </a:endParaRPr>
          </a:p>
          <a:p>
            <a:pPr indent="0" lvl="0" marL="152400" rtl="0" algn="just">
              <a:lnSpc>
                <a:spcPct val="115000"/>
              </a:lnSpc>
              <a:spcBef>
                <a:spcPts val="0"/>
              </a:spcBef>
              <a:spcAft>
                <a:spcPts val="0"/>
              </a:spcAft>
              <a:buClr>
                <a:schemeClr val="dk1"/>
              </a:buClr>
              <a:buSzPts val="1100"/>
              <a:buFont typeface="Arial"/>
              <a:buNone/>
            </a:pPr>
            <a:r>
              <a:rPr lang="en">
                <a:solidFill>
                  <a:schemeClr val="dk1"/>
                </a:solidFill>
              </a:rPr>
              <a:t>Most people turned to local healers for help in warding off the plague. Recipes for plague water, a ‘treatment’ for the plague, were popular among apothecaries. Some relied on native herbs that would have been used in England for centuries, such as mint and rosemary, while others contained new, exotic ingredients such as nutmeg and sugar. Smoking tobacco was encouraged to ward off the miasma. </a:t>
            </a:r>
            <a:endParaRPr>
              <a:solidFill>
                <a:schemeClr val="dk1"/>
              </a:solidFill>
            </a:endParaRPr>
          </a:p>
          <a:p>
            <a:pPr indent="0" lvl="0" marL="0" rtl="0" algn="just">
              <a:lnSpc>
                <a:spcPct val="115000"/>
              </a:lnSpc>
              <a:spcBef>
                <a:spcPts val="0"/>
              </a:spcBef>
              <a:spcAft>
                <a:spcPts val="0"/>
              </a:spcAft>
              <a:buSzPts val="1200"/>
              <a:buNone/>
            </a:pPr>
            <a:r>
              <a:t/>
            </a:r>
            <a:endParaRPr/>
          </a:p>
          <a:p>
            <a:pPr indent="0" lvl="0" marL="0" rtl="0" algn="just">
              <a:lnSpc>
                <a:spcPct val="115000"/>
              </a:lnSpc>
              <a:spcBef>
                <a:spcPts val="1600"/>
              </a:spcBef>
              <a:spcAft>
                <a:spcPts val="1600"/>
              </a:spcAft>
              <a:buSzPts val="1200"/>
              <a:buNone/>
            </a:pPr>
            <a:r>
              <a:t/>
            </a:r>
            <a:endParaRPr b="1"/>
          </a:p>
        </p:txBody>
      </p:sp>
      <p:sp>
        <p:nvSpPr>
          <p:cNvPr id="560" name="Google Shape;560;p43"/>
          <p:cNvSpPr/>
          <p:nvPr/>
        </p:nvSpPr>
        <p:spPr>
          <a:xfrm>
            <a:off x="6906750" y="117395"/>
            <a:ext cx="556200" cy="445200"/>
          </a:xfrm>
          <a:prstGeom prst="rect">
            <a:avLst/>
          </a:prstGeom>
          <a:solidFill>
            <a:srgbClr val="FFFFFF"/>
          </a:solidFill>
          <a:ln cap="flat" cmpd="sng" w="95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Calibri"/>
                <a:ea typeface="Calibri"/>
                <a:cs typeface="Calibri"/>
                <a:sym typeface="Calibri"/>
              </a:rPr>
              <a:t>p.43</a:t>
            </a:r>
            <a:endParaRPr b="1" i="0" sz="1400" u="none" cap="none" strike="noStrike">
              <a:solidFill>
                <a:srgbClr val="000000"/>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4" name="Shape 564"/>
        <p:cNvGrpSpPr/>
        <p:nvPr/>
      </p:nvGrpSpPr>
      <p:grpSpPr>
        <a:xfrm>
          <a:off x="0" y="0"/>
          <a:ext cx="0" cy="0"/>
          <a:chOff x="0" y="0"/>
          <a:chExt cx="0" cy="0"/>
        </a:xfrm>
      </p:grpSpPr>
      <p:sp>
        <p:nvSpPr>
          <p:cNvPr id="565" name="Google Shape;565;p44"/>
          <p:cNvSpPr txBox="1"/>
          <p:nvPr>
            <p:ph type="title"/>
          </p:nvPr>
        </p:nvSpPr>
        <p:spPr>
          <a:xfrm>
            <a:off x="506925" y="210100"/>
            <a:ext cx="6229500" cy="445200"/>
          </a:xfrm>
          <a:prstGeom prst="rect">
            <a:avLst/>
          </a:prstGeom>
          <a:solidFill>
            <a:srgbClr val="FFFF00"/>
          </a:solid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000"/>
              <a:buNone/>
            </a:pPr>
            <a:r>
              <a:rPr lang="en" sz="1500">
                <a:latin typeface="Arial"/>
                <a:ea typeface="Arial"/>
                <a:cs typeface="Arial"/>
                <a:sym typeface="Arial"/>
              </a:rPr>
              <a:t>KT 2.3B - Dealing with the Great Plague in London 1665</a:t>
            </a:r>
            <a:endParaRPr sz="1500"/>
          </a:p>
        </p:txBody>
      </p:sp>
      <p:sp>
        <p:nvSpPr>
          <p:cNvPr id="566" name="Google Shape;566;p44"/>
          <p:cNvSpPr txBox="1"/>
          <p:nvPr>
            <p:ph idx="1" type="body"/>
          </p:nvPr>
        </p:nvSpPr>
        <p:spPr>
          <a:xfrm>
            <a:off x="409575" y="725325"/>
            <a:ext cx="6962100" cy="60315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en">
                <a:solidFill>
                  <a:schemeClr val="dk1"/>
                </a:solidFill>
              </a:rPr>
              <a:t>Some people thought that, because buboes were symptoms of both syphilis and the Great Plague, catching syphilis would prevent a person from catching the Great Plague. They weren't out of their way to become infected with syphilis – though this of course did not prevent them catching the Great Plague.</a:t>
            </a:r>
            <a:endParaRPr>
              <a:solidFill>
                <a:schemeClr val="dk1"/>
              </a:solidFill>
            </a:endParaRPr>
          </a:p>
          <a:p>
            <a:pPr indent="0" lvl="0" marL="0" rtl="0" algn="just">
              <a:lnSpc>
                <a:spcPct val="115000"/>
              </a:lnSpc>
              <a:spcBef>
                <a:spcPts val="0"/>
              </a:spcBef>
              <a:spcAft>
                <a:spcPts val="0"/>
              </a:spcAft>
              <a:buSzPts val="1200"/>
              <a:buNone/>
            </a:pPr>
            <a:r>
              <a:t/>
            </a:r>
            <a:endParaRPr b="1">
              <a:solidFill>
                <a:schemeClr val="dk1"/>
              </a:solidFill>
            </a:endParaRPr>
          </a:p>
          <a:p>
            <a:pPr indent="0" lvl="0" marL="0" rtl="0" algn="just">
              <a:lnSpc>
                <a:spcPct val="115000"/>
              </a:lnSpc>
              <a:spcBef>
                <a:spcPts val="0"/>
              </a:spcBef>
              <a:spcAft>
                <a:spcPts val="0"/>
              </a:spcAft>
              <a:buClr>
                <a:schemeClr val="dk1"/>
              </a:buClr>
              <a:buSzPts val="1100"/>
              <a:buFont typeface="Arial"/>
              <a:buNone/>
            </a:pPr>
            <a:r>
              <a:rPr b="1" lang="en">
                <a:solidFill>
                  <a:schemeClr val="dk1"/>
                </a:solidFill>
              </a:rPr>
              <a:t>Government Action</a:t>
            </a:r>
            <a:endParaRPr b="1">
              <a:solidFill>
                <a:schemeClr val="dk1"/>
              </a:solidFill>
            </a:endParaRPr>
          </a:p>
          <a:p>
            <a:pPr indent="0" lvl="0" marL="0" rtl="0" algn="just">
              <a:lnSpc>
                <a:spcPct val="115000"/>
              </a:lnSpc>
              <a:spcBef>
                <a:spcPts val="0"/>
              </a:spcBef>
              <a:spcAft>
                <a:spcPts val="0"/>
              </a:spcAft>
              <a:buSzPts val="1200"/>
              <a:buNone/>
            </a:pPr>
            <a:r>
              <a:rPr lang="en">
                <a:solidFill>
                  <a:schemeClr val="dk1"/>
                </a:solidFill>
              </a:rPr>
              <a:t>Local governments also tried to prevent the plague from spreading. Unlike the first large outbreak of the plague, this time they did more, and so did the king. Charles II decreed that people should fast regularly and made a list of actions to try to stop the spread of the plague. These were carried out by local government officials of each city including the mayor. Public meetings, fairs and even large funerals were banned. Theatres were closed. Streets and alleyways were swept and cleaned. Fires were st to burn on street corners, often in barrels of tar or strewn with sweet-smelling herbs, to drive away the evil miasma. Cats, dogs and pigeons were killed if they were seen on the street. Around 40,000 dogs and 200.000 cats were slaughtered because people thought they were helping to spread the disease. </a:t>
            </a:r>
            <a:endParaRPr>
              <a:solidFill>
                <a:schemeClr val="dk1"/>
              </a:solidFill>
            </a:endParaRPr>
          </a:p>
          <a:p>
            <a:pPr indent="0" lvl="0" marL="0" rtl="0" algn="just">
              <a:lnSpc>
                <a:spcPct val="115000"/>
              </a:lnSpc>
              <a:spcBef>
                <a:spcPts val="0"/>
              </a:spcBef>
              <a:spcAft>
                <a:spcPts val="0"/>
              </a:spcAft>
              <a:buSzPts val="1200"/>
              <a:buNone/>
            </a:pPr>
            <a:r>
              <a:t/>
            </a:r>
            <a:endParaRPr>
              <a:solidFill>
                <a:schemeClr val="dk1"/>
              </a:solidFill>
            </a:endParaRPr>
          </a:p>
          <a:p>
            <a:pPr indent="0" lvl="0" marL="0" rtl="0" algn="just">
              <a:lnSpc>
                <a:spcPct val="115000"/>
              </a:lnSpc>
              <a:spcBef>
                <a:spcPts val="0"/>
              </a:spcBef>
              <a:spcAft>
                <a:spcPts val="0"/>
              </a:spcAft>
              <a:buSzPts val="1200"/>
              <a:buNone/>
            </a:pPr>
            <a:r>
              <a:rPr lang="en">
                <a:solidFill>
                  <a:schemeClr val="dk1"/>
                </a:solidFill>
              </a:rPr>
              <a:t>The mayor also appointed searchers and wardens to monitor the spread of the disease. Searchers would go from house to house, checking to see if there were any plague victims in each one. If a household was infected, the inhabitants were either taken to the pest house or quarantined inside the house for 28 days. The house was painted with a red cross together with the words, ‘Lord have mercy on us’. The parish officials were in charge of bringing them food and other necessities. Every day, carts would travel through the city to collect the bodies of the dead. </a:t>
            </a:r>
            <a:endParaRPr>
              <a:solidFill>
                <a:schemeClr val="dk1"/>
              </a:solidFill>
            </a:endParaRPr>
          </a:p>
          <a:p>
            <a:pPr indent="0" lvl="0" marL="0" rtl="0" algn="just">
              <a:lnSpc>
                <a:spcPct val="115000"/>
              </a:lnSpc>
              <a:spcBef>
                <a:spcPts val="0"/>
              </a:spcBef>
              <a:spcAft>
                <a:spcPts val="0"/>
              </a:spcAft>
              <a:buSzPts val="1200"/>
              <a:buNone/>
            </a:pPr>
            <a:r>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Many people believed the best way to avoid the Great Plague, but they realised that this ignorance could kill them. Since there was no known cure for the disease, people focused on prevention, since methods of prevention had been successful in the past. Rather than attempt wild treatments, they put their energy into stopping the disease from spreading or into escaping it completely.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0"/>
              </a:spcBef>
              <a:spcAft>
                <a:spcPts val="0"/>
              </a:spcAft>
              <a:buSzPts val="1200"/>
              <a:buNone/>
            </a:pPr>
            <a:r>
              <a:rPr b="1" lang="en"/>
              <a:t>TASK: </a:t>
            </a:r>
            <a:r>
              <a:rPr lang="en"/>
              <a:t>Revise what you have learned about the Black Death and fill in the table  looking at the similarities and difference between the Black Death and the Great Plague.</a:t>
            </a:r>
            <a:endParaRPr/>
          </a:p>
          <a:p>
            <a:pPr indent="0" lvl="0" marL="0" rtl="0" algn="just">
              <a:lnSpc>
                <a:spcPct val="115000"/>
              </a:lnSpc>
              <a:spcBef>
                <a:spcPts val="1600"/>
              </a:spcBef>
              <a:spcAft>
                <a:spcPts val="1600"/>
              </a:spcAft>
              <a:buSzPts val="1200"/>
              <a:buNone/>
            </a:pPr>
            <a:r>
              <a:t/>
            </a:r>
            <a:endParaRPr b="1"/>
          </a:p>
        </p:txBody>
      </p:sp>
      <p:graphicFrame>
        <p:nvGraphicFramePr>
          <p:cNvPr id="567" name="Google Shape;567;p44"/>
          <p:cNvGraphicFramePr/>
          <p:nvPr/>
        </p:nvGraphicFramePr>
        <p:xfrm>
          <a:off x="499992" y="6853550"/>
          <a:ext cx="3000000" cy="3000000"/>
        </p:xfrm>
        <a:graphic>
          <a:graphicData uri="http://schemas.openxmlformats.org/drawingml/2006/table">
            <a:tbl>
              <a:tblPr>
                <a:noFill/>
                <a:tableStyleId>{3FE84706-7A58-4A42-A819-6E776F15B5D3}</a:tableStyleId>
              </a:tblPr>
              <a:tblGrid>
                <a:gridCol w="3404775"/>
                <a:gridCol w="3404775"/>
              </a:tblGrid>
              <a:tr h="472000">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latin typeface="Calibri"/>
                          <a:ea typeface="Calibri"/>
                          <a:cs typeface="Calibri"/>
                          <a:sym typeface="Calibri"/>
                        </a:rPr>
                        <a:t>Similarities</a:t>
                      </a:r>
                      <a:endParaRPr b="1" sz="1200" u="none" cap="none" strike="noStrike">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latin typeface="Calibri"/>
                          <a:ea typeface="Calibri"/>
                          <a:cs typeface="Calibri"/>
                          <a:sym typeface="Calibri"/>
                        </a:rPr>
                        <a:t>Differences</a:t>
                      </a:r>
                      <a:endParaRPr b="1" sz="1200" u="none" cap="none" strike="noStrike">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FFFFF"/>
                    </a:solidFill>
                  </a:tcPr>
                </a:tc>
              </a:tr>
              <a:tr h="1609900">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Ideas about the cause of disease</a:t>
                      </a:r>
                      <a:endParaRPr sz="1200" u="none" cap="none" strike="noStrike">
                        <a:latin typeface="Calibri"/>
                        <a:ea typeface="Calibri"/>
                        <a:cs typeface="Calibri"/>
                        <a:sym typeface="Calibri"/>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solidFill>
                            <a:schemeClr val="dk1"/>
                          </a:solidFill>
                          <a:latin typeface="Calibri"/>
                          <a:ea typeface="Calibri"/>
                          <a:cs typeface="Calibri"/>
                          <a:sym typeface="Calibri"/>
                        </a:rPr>
                        <a:t>Ideas about the cause of disease</a:t>
                      </a:r>
                      <a:endParaRPr sz="1200" u="none" cap="none" strike="noStrike">
                        <a:latin typeface="Calibri"/>
                        <a:ea typeface="Calibri"/>
                        <a:cs typeface="Calibri"/>
                        <a:sym typeface="Calibri"/>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FFFFF"/>
                    </a:solidFill>
                  </a:tcPr>
                </a:tc>
              </a:tr>
              <a:tr h="1609900">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Prevention and Treatment</a:t>
                      </a:r>
                      <a:endParaRPr sz="1200" u="none" cap="none" strike="noStrike">
                        <a:latin typeface="Calibri"/>
                        <a:ea typeface="Calibri"/>
                        <a:cs typeface="Calibri"/>
                        <a:sym typeface="Calibri"/>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solidFill>
                            <a:schemeClr val="dk1"/>
                          </a:solidFill>
                          <a:latin typeface="Calibri"/>
                          <a:ea typeface="Calibri"/>
                          <a:cs typeface="Calibri"/>
                          <a:sym typeface="Calibri"/>
                        </a:rPr>
                        <a:t>Prevention and Treatment</a:t>
                      </a:r>
                      <a:endParaRPr sz="1200" u="none" cap="none" strike="noStrike">
                        <a:latin typeface="Calibri"/>
                        <a:ea typeface="Calibri"/>
                        <a:cs typeface="Calibri"/>
                        <a:sym typeface="Calibri"/>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FFFFF"/>
                    </a:solidFill>
                  </a:tcPr>
                </a:tc>
              </a:tr>
            </a:tbl>
          </a:graphicData>
        </a:graphic>
      </p:graphicFrame>
      <p:sp>
        <p:nvSpPr>
          <p:cNvPr id="568" name="Google Shape;568;p44"/>
          <p:cNvSpPr/>
          <p:nvPr/>
        </p:nvSpPr>
        <p:spPr>
          <a:xfrm>
            <a:off x="6906750" y="117395"/>
            <a:ext cx="556200" cy="445200"/>
          </a:xfrm>
          <a:prstGeom prst="rect">
            <a:avLst/>
          </a:prstGeom>
          <a:solidFill>
            <a:srgbClr val="FFFFFF"/>
          </a:solidFill>
          <a:ln cap="flat" cmpd="sng" w="95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Calibri"/>
                <a:ea typeface="Calibri"/>
                <a:cs typeface="Calibri"/>
                <a:sym typeface="Calibri"/>
              </a:rPr>
              <a:t>p.44</a:t>
            </a:r>
            <a:endParaRPr b="1" i="0" sz="1400" u="none" cap="none" strike="noStrike">
              <a:solidFill>
                <a:srgbClr val="000000"/>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2" name="Shape 572"/>
        <p:cNvGrpSpPr/>
        <p:nvPr/>
      </p:nvGrpSpPr>
      <p:grpSpPr>
        <a:xfrm>
          <a:off x="0" y="0"/>
          <a:ext cx="0" cy="0"/>
          <a:chOff x="0" y="0"/>
          <a:chExt cx="0" cy="0"/>
        </a:xfrm>
      </p:grpSpPr>
      <p:sp>
        <p:nvSpPr>
          <p:cNvPr id="573" name="Google Shape;573;p45"/>
          <p:cNvSpPr txBox="1"/>
          <p:nvPr>
            <p:ph type="title"/>
          </p:nvPr>
        </p:nvSpPr>
        <p:spPr>
          <a:xfrm>
            <a:off x="188400" y="210100"/>
            <a:ext cx="6483300" cy="574500"/>
          </a:xfrm>
          <a:prstGeom prst="rect">
            <a:avLst/>
          </a:prstGeom>
          <a:solidFill>
            <a:srgbClr val="FFFF00"/>
          </a:solid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000"/>
              <a:buNone/>
            </a:pPr>
            <a:r>
              <a:rPr lang="en" sz="1500"/>
              <a:t>KT 2.3B - Great Plague of 1665 - </a:t>
            </a:r>
            <a:endParaRPr sz="1500"/>
          </a:p>
          <a:p>
            <a:pPr indent="0" lvl="0" marL="0" rtl="0" algn="ctr">
              <a:lnSpc>
                <a:spcPct val="100000"/>
              </a:lnSpc>
              <a:spcBef>
                <a:spcPts val="0"/>
              </a:spcBef>
              <a:spcAft>
                <a:spcPts val="0"/>
              </a:spcAft>
              <a:buSzPts val="2000"/>
              <a:buNone/>
            </a:pPr>
            <a:r>
              <a:rPr lang="en" sz="1500"/>
              <a:t>Continuity or Change in preventions and treatments?    </a:t>
            </a:r>
            <a:endParaRPr sz="1500"/>
          </a:p>
        </p:txBody>
      </p:sp>
      <p:graphicFrame>
        <p:nvGraphicFramePr>
          <p:cNvPr id="574" name="Google Shape;574;p45"/>
          <p:cNvGraphicFramePr/>
          <p:nvPr/>
        </p:nvGraphicFramePr>
        <p:xfrm>
          <a:off x="362300" y="1999900"/>
          <a:ext cx="3000000" cy="3000000"/>
        </p:xfrm>
        <a:graphic>
          <a:graphicData uri="http://schemas.openxmlformats.org/drawingml/2006/table">
            <a:tbl>
              <a:tblPr bandRow="1">
                <a:noFill/>
                <a:tableStyleId>{AD8A0B48-B7A4-41F4-AA8D-1E5DAAC86298}</a:tableStyleId>
              </a:tblPr>
              <a:tblGrid>
                <a:gridCol w="2405700"/>
                <a:gridCol w="2320825"/>
                <a:gridCol w="2282775"/>
              </a:tblGrid>
              <a:tr h="1154250">
                <a:tc>
                  <a:txBody>
                    <a:bodyPr/>
                    <a:lstStyle/>
                    <a:p>
                      <a:pPr indent="0" lvl="0" marL="0" marR="0" rtl="0" algn="ctr">
                        <a:lnSpc>
                          <a:spcPct val="100000"/>
                        </a:lnSpc>
                        <a:spcBef>
                          <a:spcPts val="0"/>
                        </a:spcBef>
                        <a:spcAft>
                          <a:spcPts val="0"/>
                        </a:spcAft>
                        <a:buClr>
                          <a:srgbClr val="000000"/>
                        </a:buClr>
                        <a:buSzPts val="1100"/>
                        <a:buFont typeface="Arial"/>
                        <a:buNone/>
                      </a:pPr>
                      <a:r>
                        <a:rPr b="1" lang="en" sz="1100" u="none" cap="none" strike="noStrike">
                          <a:latin typeface="Calibri"/>
                          <a:ea typeface="Calibri"/>
                          <a:cs typeface="Calibri"/>
                          <a:sym typeface="Calibri"/>
                        </a:rPr>
                        <a:t>Sweating the disease out</a:t>
                      </a:r>
                      <a:endParaRPr b="1" sz="1100" u="none" cap="none" strike="noStrike">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100"/>
                        <a:buFont typeface="Arial"/>
                        <a:buNone/>
                      </a:pPr>
                      <a:r>
                        <a:t/>
                      </a:r>
                      <a:endParaRPr b="1" sz="1100" u="none" cap="none" strike="noStrike">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lang="en" sz="1100" u="none" cap="none" strike="noStrike">
                          <a:latin typeface="Calibri"/>
                          <a:ea typeface="Calibri"/>
                          <a:cs typeface="Calibri"/>
                          <a:sym typeface="Calibri"/>
                        </a:rPr>
                        <a:t>1. prevention   or     treatment</a:t>
                      </a:r>
                      <a:endParaRPr sz="1100" u="none" cap="none" strike="noStrike">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lang="en" sz="1100" u="none" cap="none" strike="noStrike">
                          <a:latin typeface="Calibri"/>
                          <a:ea typeface="Calibri"/>
                          <a:cs typeface="Calibri"/>
                          <a:sym typeface="Calibri"/>
                        </a:rPr>
                        <a:t>2. </a:t>
                      </a:r>
                      <a:r>
                        <a:rPr lang="en" sz="1100" u="none" cap="none" strike="noStrike">
                          <a:solidFill>
                            <a:srgbClr val="000000"/>
                          </a:solidFill>
                          <a:latin typeface="Calibri"/>
                          <a:ea typeface="Calibri"/>
                          <a:cs typeface="Calibri"/>
                          <a:sym typeface="Calibri"/>
                        </a:rPr>
                        <a:t>‘old’ ideas,    ‘new’ ideas    or   ‘developed’ ideas</a:t>
                      </a:r>
                      <a:endParaRPr sz="1100" u="none" cap="none" strike="noStrike">
                        <a:latin typeface="Calibri"/>
                        <a:ea typeface="Calibri"/>
                        <a:cs typeface="Calibri"/>
                        <a:sym typeface="Calibri"/>
                      </a:endParaRPr>
                    </a:p>
                  </a:txBody>
                  <a:tcPr marT="0" marB="0" marR="73025" marL="73025">
                    <a:solidFill>
                      <a:srgbClr val="FFFF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 sz="1100" u="none" cap="none" strike="noStrike">
                          <a:latin typeface="Calibri"/>
                          <a:ea typeface="Calibri"/>
                          <a:cs typeface="Calibri"/>
                          <a:sym typeface="Calibri"/>
                        </a:rPr>
                        <a:t>Live chicken on buboes</a:t>
                      </a:r>
                      <a:endParaRPr b="1" sz="1100" u="none" cap="none" strike="noStrike">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100"/>
                        <a:buFont typeface="Arial"/>
                        <a:buNone/>
                      </a:pPr>
                      <a:r>
                        <a:t/>
                      </a:r>
                      <a:endParaRPr b="1" sz="1100" u="none" cap="none" strike="noStrike">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lang="en" sz="1100" u="none" cap="none" strike="noStrike">
                          <a:solidFill>
                            <a:srgbClr val="000000"/>
                          </a:solidFill>
                          <a:latin typeface="Calibri"/>
                          <a:ea typeface="Calibri"/>
                          <a:cs typeface="Calibri"/>
                          <a:sym typeface="Calibri"/>
                        </a:rPr>
                        <a:t>1. prevention   or     treatment</a:t>
                      </a:r>
                      <a:endParaRPr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lang="en" sz="1100" u="none" cap="none" strike="noStrike">
                          <a:solidFill>
                            <a:srgbClr val="000000"/>
                          </a:solidFill>
                          <a:latin typeface="Calibri"/>
                          <a:ea typeface="Calibri"/>
                          <a:cs typeface="Calibri"/>
                          <a:sym typeface="Calibri"/>
                        </a:rPr>
                        <a:t>2. ‘old’ ideas,    ‘new’ ideas    or   ‘developed’ ideas</a:t>
                      </a:r>
                      <a:endParaRPr sz="1100" u="none" cap="none" strike="noStrike">
                        <a:latin typeface="Calibri"/>
                        <a:ea typeface="Calibri"/>
                        <a:cs typeface="Calibri"/>
                        <a:sym typeface="Calibri"/>
                      </a:endParaRPr>
                    </a:p>
                  </a:txBody>
                  <a:tcPr marT="0" marB="0" marR="73025" marL="73025">
                    <a:solidFill>
                      <a:srgbClr val="FFFF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 sz="1100" u="none" cap="none" strike="noStrike">
                          <a:latin typeface="Calibri"/>
                          <a:ea typeface="Calibri"/>
                          <a:cs typeface="Calibri"/>
                          <a:sym typeface="Calibri"/>
                        </a:rPr>
                        <a:t>Lancing buboes</a:t>
                      </a:r>
                      <a:endParaRPr b="1" sz="1100" u="none" cap="none" strike="noStrike">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100"/>
                        <a:buFont typeface="Arial"/>
                        <a:buNone/>
                      </a:pPr>
                      <a:r>
                        <a:t/>
                      </a:r>
                      <a:endParaRPr b="1" sz="1100" u="none" cap="none" strike="noStrike">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lang="en" sz="1100" u="none" cap="none" strike="noStrike">
                          <a:solidFill>
                            <a:srgbClr val="000000"/>
                          </a:solidFill>
                          <a:latin typeface="Calibri"/>
                          <a:ea typeface="Calibri"/>
                          <a:cs typeface="Calibri"/>
                          <a:sym typeface="Calibri"/>
                        </a:rPr>
                        <a:t>1. prevention   or     treatment</a:t>
                      </a:r>
                      <a:endParaRPr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lang="en" sz="1100" u="none" cap="none" strike="noStrike">
                          <a:solidFill>
                            <a:srgbClr val="000000"/>
                          </a:solidFill>
                          <a:latin typeface="Calibri"/>
                          <a:ea typeface="Calibri"/>
                          <a:cs typeface="Calibri"/>
                          <a:sym typeface="Calibri"/>
                        </a:rPr>
                        <a:t>2. ‘old’ ideas,    ‘new’ ideas  or   developed’ ideas</a:t>
                      </a:r>
                      <a:r>
                        <a:rPr lang="en" sz="1100" u="none" cap="none" strike="noStrike">
                          <a:latin typeface="Calibri"/>
                          <a:ea typeface="Calibri"/>
                          <a:cs typeface="Calibri"/>
                          <a:sym typeface="Calibri"/>
                        </a:rPr>
                        <a:t> </a:t>
                      </a:r>
                      <a:endParaRPr sz="1100" u="none" cap="none" strike="noStrike">
                        <a:latin typeface="Calibri"/>
                        <a:ea typeface="Calibri"/>
                        <a:cs typeface="Calibri"/>
                        <a:sym typeface="Calibri"/>
                      </a:endParaRPr>
                    </a:p>
                  </a:txBody>
                  <a:tcPr marT="0" marB="0" marR="73025" marL="73025">
                    <a:solidFill>
                      <a:srgbClr val="FFFFFF"/>
                    </a:solidFill>
                  </a:tcPr>
                </a:tc>
              </a:tr>
              <a:tr h="1154250">
                <a:tc>
                  <a:txBody>
                    <a:bodyPr/>
                    <a:lstStyle/>
                    <a:p>
                      <a:pPr indent="0" lvl="0" marL="0" marR="0" rtl="0" algn="ctr">
                        <a:lnSpc>
                          <a:spcPct val="100000"/>
                        </a:lnSpc>
                        <a:spcBef>
                          <a:spcPts val="0"/>
                        </a:spcBef>
                        <a:spcAft>
                          <a:spcPts val="0"/>
                        </a:spcAft>
                        <a:buClr>
                          <a:srgbClr val="000000"/>
                        </a:buClr>
                        <a:buSzPts val="1100"/>
                        <a:buFont typeface="Arial"/>
                        <a:buNone/>
                      </a:pPr>
                      <a:r>
                        <a:rPr b="1" lang="en" sz="1100" u="none" cap="none" strike="noStrike">
                          <a:latin typeface="Calibri"/>
                          <a:ea typeface="Calibri"/>
                          <a:cs typeface="Calibri"/>
                          <a:sym typeface="Calibri"/>
                        </a:rPr>
                        <a:t>Herbal rubs</a:t>
                      </a:r>
                      <a:endParaRPr b="1" sz="1100" u="none" cap="none" strike="noStrike">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100"/>
                        <a:buFont typeface="Arial"/>
                        <a:buNone/>
                      </a:pPr>
                      <a:r>
                        <a:t/>
                      </a:r>
                      <a:endParaRPr b="1" sz="1100" u="none" cap="none" strike="noStrike">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lang="en" sz="1100" u="none" cap="none" strike="noStrike">
                          <a:solidFill>
                            <a:srgbClr val="000000"/>
                          </a:solidFill>
                          <a:latin typeface="Calibri"/>
                          <a:ea typeface="Calibri"/>
                          <a:cs typeface="Calibri"/>
                          <a:sym typeface="Calibri"/>
                        </a:rPr>
                        <a:t>1. prevention   or     treatment</a:t>
                      </a:r>
                      <a:endParaRPr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lang="en" sz="1100" u="none" cap="none" strike="noStrike">
                          <a:solidFill>
                            <a:srgbClr val="000000"/>
                          </a:solidFill>
                          <a:latin typeface="Calibri"/>
                          <a:ea typeface="Calibri"/>
                          <a:cs typeface="Calibri"/>
                          <a:sym typeface="Calibri"/>
                        </a:rPr>
                        <a:t>2. ‘old’ ideas,    ‘new’ ideas    or   ‘developed’ ideas</a:t>
                      </a:r>
                      <a:endParaRPr sz="1100" u="none" cap="none" strike="noStrike">
                        <a:latin typeface="Calibri"/>
                        <a:ea typeface="Calibri"/>
                        <a:cs typeface="Calibri"/>
                        <a:sym typeface="Calibri"/>
                      </a:endParaRPr>
                    </a:p>
                  </a:txBody>
                  <a:tcPr marT="0" marB="0" marR="73025" marL="73025">
                    <a:solidFill>
                      <a:srgbClr val="FFFF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 sz="1100" u="none" cap="none" strike="noStrike">
                          <a:latin typeface="Calibri"/>
                          <a:ea typeface="Calibri"/>
                          <a:cs typeface="Calibri"/>
                          <a:sym typeface="Calibri"/>
                        </a:rPr>
                        <a:t>Herbal suppositories</a:t>
                      </a:r>
                      <a:endParaRPr b="1" sz="1100" u="none" cap="none" strike="noStrike">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100"/>
                        <a:buFont typeface="Arial"/>
                        <a:buNone/>
                      </a:pPr>
                      <a:r>
                        <a:t/>
                      </a:r>
                      <a:endParaRPr b="1" sz="1100" u="none" cap="none" strike="noStrike">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lang="en" sz="1100" u="none" cap="none" strike="noStrike">
                          <a:solidFill>
                            <a:srgbClr val="000000"/>
                          </a:solidFill>
                          <a:latin typeface="Calibri"/>
                          <a:ea typeface="Calibri"/>
                          <a:cs typeface="Calibri"/>
                          <a:sym typeface="Calibri"/>
                        </a:rPr>
                        <a:t>1. prevention   or     treatment</a:t>
                      </a:r>
                      <a:endParaRPr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lang="en" sz="1100" u="none" cap="none" strike="noStrike">
                          <a:solidFill>
                            <a:srgbClr val="000000"/>
                          </a:solidFill>
                          <a:latin typeface="Calibri"/>
                          <a:ea typeface="Calibri"/>
                          <a:cs typeface="Calibri"/>
                          <a:sym typeface="Calibri"/>
                        </a:rPr>
                        <a:t>2. ‘old’ ideas,    ‘new’ ideas    or   ‘developed’ ideas</a:t>
                      </a:r>
                      <a:endParaRPr sz="1100" u="none" cap="none" strike="noStrike">
                        <a:latin typeface="Calibri"/>
                        <a:ea typeface="Calibri"/>
                        <a:cs typeface="Calibri"/>
                        <a:sym typeface="Calibri"/>
                      </a:endParaRPr>
                    </a:p>
                  </a:txBody>
                  <a:tcPr marT="0" marB="0" marR="73025" marL="73025">
                    <a:solidFill>
                      <a:srgbClr val="FFFF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 sz="1100" u="none" cap="none" strike="noStrike">
                          <a:latin typeface="Calibri"/>
                          <a:ea typeface="Calibri"/>
                          <a:cs typeface="Calibri"/>
                          <a:sym typeface="Calibri"/>
                        </a:rPr>
                        <a:t>Prayer and repentance </a:t>
                      </a:r>
                      <a:endParaRPr b="1" sz="1100" u="none" cap="none" strike="noStrike">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100"/>
                        <a:buFont typeface="Arial"/>
                        <a:buNone/>
                      </a:pPr>
                      <a:r>
                        <a:t/>
                      </a:r>
                      <a:endParaRPr b="1" sz="1100" u="none" cap="none" strike="noStrike">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lang="en" sz="1100" u="none" cap="none" strike="noStrike">
                          <a:solidFill>
                            <a:srgbClr val="000000"/>
                          </a:solidFill>
                          <a:latin typeface="Calibri"/>
                          <a:ea typeface="Calibri"/>
                          <a:cs typeface="Calibri"/>
                          <a:sym typeface="Calibri"/>
                        </a:rPr>
                        <a:t>1. prevention   or     treatment</a:t>
                      </a:r>
                      <a:endParaRPr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lang="en" sz="1100" u="none" cap="none" strike="noStrike">
                          <a:solidFill>
                            <a:srgbClr val="000000"/>
                          </a:solidFill>
                          <a:latin typeface="Calibri"/>
                          <a:ea typeface="Calibri"/>
                          <a:cs typeface="Calibri"/>
                          <a:sym typeface="Calibri"/>
                        </a:rPr>
                        <a:t>2. ‘old’ ideas,    ‘new’ ideas    or   ‘developed’ ideas</a:t>
                      </a:r>
                      <a:endParaRPr sz="1100" u="none" cap="none" strike="noStrike">
                        <a:latin typeface="Calibri"/>
                        <a:ea typeface="Calibri"/>
                        <a:cs typeface="Calibri"/>
                        <a:sym typeface="Calibri"/>
                      </a:endParaRPr>
                    </a:p>
                  </a:txBody>
                  <a:tcPr marT="0" marB="0" marR="73025" marL="73025">
                    <a:solidFill>
                      <a:srgbClr val="FFFFFF"/>
                    </a:solidFill>
                  </a:tcPr>
                </a:tc>
              </a:tr>
              <a:tr h="1154250">
                <a:tc>
                  <a:txBody>
                    <a:bodyPr/>
                    <a:lstStyle/>
                    <a:p>
                      <a:pPr indent="0" lvl="0" marL="0" marR="0" rtl="0" algn="ctr">
                        <a:lnSpc>
                          <a:spcPct val="100000"/>
                        </a:lnSpc>
                        <a:spcBef>
                          <a:spcPts val="0"/>
                        </a:spcBef>
                        <a:spcAft>
                          <a:spcPts val="0"/>
                        </a:spcAft>
                        <a:buClr>
                          <a:srgbClr val="000000"/>
                        </a:buClr>
                        <a:buSzPts val="1100"/>
                        <a:buFont typeface="Arial"/>
                        <a:buNone/>
                      </a:pPr>
                      <a:r>
                        <a:rPr b="1" lang="en" sz="1100" u="none" cap="none" strike="noStrike">
                          <a:latin typeface="Calibri"/>
                          <a:ea typeface="Calibri"/>
                          <a:cs typeface="Calibri"/>
                          <a:sym typeface="Calibri"/>
                        </a:rPr>
                        <a:t>Quarantine</a:t>
                      </a:r>
                      <a:endParaRPr b="1" sz="1100" u="none" cap="none" strike="noStrike">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100"/>
                        <a:buFont typeface="Arial"/>
                        <a:buNone/>
                      </a:pPr>
                      <a:r>
                        <a:t/>
                      </a:r>
                      <a:endParaRPr b="1" sz="1100" u="none" cap="none" strike="noStrike">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lang="en" sz="1100" u="none" cap="none" strike="noStrike">
                          <a:solidFill>
                            <a:srgbClr val="000000"/>
                          </a:solidFill>
                          <a:latin typeface="Calibri"/>
                          <a:ea typeface="Calibri"/>
                          <a:cs typeface="Calibri"/>
                          <a:sym typeface="Calibri"/>
                        </a:rPr>
                        <a:t>1. prevention   or     treatment</a:t>
                      </a:r>
                      <a:endParaRPr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lang="en" sz="1100" u="none" cap="none" strike="noStrike">
                          <a:solidFill>
                            <a:srgbClr val="000000"/>
                          </a:solidFill>
                          <a:latin typeface="Calibri"/>
                          <a:ea typeface="Calibri"/>
                          <a:cs typeface="Calibri"/>
                          <a:sym typeface="Calibri"/>
                        </a:rPr>
                        <a:t>2. ‘old’ ideas,    ‘new’ ideas    or   ‘developed’ ideas</a:t>
                      </a:r>
                      <a:endParaRPr sz="1100" u="none" cap="none" strike="noStrike">
                        <a:latin typeface="Calibri"/>
                        <a:ea typeface="Calibri"/>
                        <a:cs typeface="Calibri"/>
                        <a:sym typeface="Calibri"/>
                      </a:endParaRPr>
                    </a:p>
                  </a:txBody>
                  <a:tcPr marT="0" marB="0" marR="73025" marL="73025">
                    <a:solidFill>
                      <a:srgbClr val="FFFF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 sz="1100" u="none" cap="none" strike="noStrike">
                          <a:latin typeface="Calibri"/>
                          <a:ea typeface="Calibri"/>
                          <a:cs typeface="Calibri"/>
                          <a:sym typeface="Calibri"/>
                        </a:rPr>
                        <a:t>Pomanders to drive away miasmas</a:t>
                      </a:r>
                      <a:endParaRPr b="1" sz="1100" u="none" cap="none" strike="noStrike">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100"/>
                        <a:buFont typeface="Arial"/>
                        <a:buNone/>
                      </a:pPr>
                      <a:r>
                        <a:t/>
                      </a:r>
                      <a:endParaRPr b="1" sz="1100" u="none" cap="none" strike="noStrike">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lang="en" sz="1100" u="none" cap="none" strike="noStrike">
                          <a:solidFill>
                            <a:srgbClr val="000000"/>
                          </a:solidFill>
                          <a:latin typeface="Calibri"/>
                          <a:ea typeface="Calibri"/>
                          <a:cs typeface="Calibri"/>
                          <a:sym typeface="Calibri"/>
                        </a:rPr>
                        <a:t>1. prevention   or     treatment</a:t>
                      </a:r>
                      <a:endParaRPr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lang="en" sz="1100" u="none" cap="none" strike="noStrike">
                          <a:solidFill>
                            <a:srgbClr val="000000"/>
                          </a:solidFill>
                          <a:latin typeface="Calibri"/>
                          <a:ea typeface="Calibri"/>
                          <a:cs typeface="Calibri"/>
                          <a:sym typeface="Calibri"/>
                        </a:rPr>
                        <a:t>2. ‘old’ ideas,    ‘new’ ideas    or   ‘developed’ ideas</a:t>
                      </a:r>
                      <a:endParaRPr sz="1100" u="none" cap="none" strike="noStrike">
                        <a:latin typeface="Calibri"/>
                        <a:ea typeface="Calibri"/>
                        <a:cs typeface="Calibri"/>
                        <a:sym typeface="Calibri"/>
                      </a:endParaRPr>
                    </a:p>
                  </a:txBody>
                  <a:tcPr marT="0" marB="0" marR="73025" marL="73025">
                    <a:solidFill>
                      <a:srgbClr val="FFFF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 sz="1100" u="none" cap="none" strike="noStrike">
                          <a:latin typeface="Calibri"/>
                          <a:ea typeface="Calibri"/>
                          <a:cs typeface="Calibri"/>
                          <a:sym typeface="Calibri"/>
                        </a:rPr>
                        <a:t>Fasting and special diets</a:t>
                      </a:r>
                      <a:endParaRPr b="1" sz="1100" u="none" cap="none" strike="noStrike">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100"/>
                        <a:buFont typeface="Arial"/>
                        <a:buNone/>
                      </a:pPr>
                      <a:r>
                        <a:t/>
                      </a:r>
                      <a:endParaRPr b="1" sz="1100" u="none" cap="none" strike="noStrike">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lang="en" sz="1100" u="none" cap="none" strike="noStrike">
                          <a:solidFill>
                            <a:srgbClr val="000000"/>
                          </a:solidFill>
                          <a:latin typeface="Calibri"/>
                          <a:ea typeface="Calibri"/>
                          <a:cs typeface="Calibri"/>
                          <a:sym typeface="Calibri"/>
                        </a:rPr>
                        <a:t>1. prevention   or     treatment</a:t>
                      </a:r>
                      <a:endParaRPr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lang="en" sz="1100" u="none" cap="none" strike="noStrike">
                          <a:solidFill>
                            <a:srgbClr val="000000"/>
                          </a:solidFill>
                          <a:latin typeface="Calibri"/>
                          <a:ea typeface="Calibri"/>
                          <a:cs typeface="Calibri"/>
                          <a:sym typeface="Calibri"/>
                        </a:rPr>
                        <a:t>2. ‘old’ ideas,    ‘new’ ideas    or   ‘developed’ ideas</a:t>
                      </a:r>
                      <a:endParaRPr sz="1100" u="none" cap="none" strike="noStrike">
                        <a:latin typeface="Calibri"/>
                        <a:ea typeface="Calibri"/>
                        <a:cs typeface="Calibri"/>
                        <a:sym typeface="Calibri"/>
                      </a:endParaRPr>
                    </a:p>
                  </a:txBody>
                  <a:tcPr marT="0" marB="0" marR="73025" marL="73025">
                    <a:solidFill>
                      <a:srgbClr val="FFFFFF"/>
                    </a:solidFill>
                  </a:tcPr>
                </a:tc>
              </a:tr>
              <a:tr h="1154250">
                <a:tc>
                  <a:txBody>
                    <a:bodyPr/>
                    <a:lstStyle/>
                    <a:p>
                      <a:pPr indent="0" lvl="0" marL="0" marR="0" rtl="0" algn="ctr">
                        <a:lnSpc>
                          <a:spcPct val="100000"/>
                        </a:lnSpc>
                        <a:spcBef>
                          <a:spcPts val="0"/>
                        </a:spcBef>
                        <a:spcAft>
                          <a:spcPts val="0"/>
                        </a:spcAft>
                        <a:buClr>
                          <a:srgbClr val="000000"/>
                        </a:buClr>
                        <a:buSzPts val="1100"/>
                        <a:buFont typeface="Arial"/>
                        <a:buNone/>
                      </a:pPr>
                      <a:r>
                        <a:rPr b="1" lang="en" sz="1100" u="none" cap="none" strike="noStrike">
                          <a:latin typeface="Calibri"/>
                          <a:ea typeface="Calibri"/>
                          <a:cs typeface="Calibri"/>
                          <a:sym typeface="Calibri"/>
                        </a:rPr>
                        <a:t>Plague costumes</a:t>
                      </a:r>
                      <a:endParaRPr b="1" sz="1100" u="none" cap="none" strike="noStrike">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100"/>
                        <a:buFont typeface="Arial"/>
                        <a:buNone/>
                      </a:pPr>
                      <a:r>
                        <a:t/>
                      </a:r>
                      <a:endParaRPr b="1" sz="1100" u="none" cap="none" strike="noStrike">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lang="en" sz="1100" u="none" cap="none" strike="noStrike">
                          <a:solidFill>
                            <a:srgbClr val="000000"/>
                          </a:solidFill>
                          <a:latin typeface="Calibri"/>
                          <a:ea typeface="Calibri"/>
                          <a:cs typeface="Calibri"/>
                          <a:sym typeface="Calibri"/>
                        </a:rPr>
                        <a:t>1. prevention   or     treatment</a:t>
                      </a:r>
                      <a:endParaRPr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lang="en" sz="1100" u="none" cap="none" strike="noStrike">
                          <a:solidFill>
                            <a:srgbClr val="000000"/>
                          </a:solidFill>
                          <a:latin typeface="Calibri"/>
                          <a:ea typeface="Calibri"/>
                          <a:cs typeface="Calibri"/>
                          <a:sym typeface="Calibri"/>
                        </a:rPr>
                        <a:t>2. ‘old’ ideas,    ‘new’ ideas    or   ‘developed’ ideas</a:t>
                      </a:r>
                      <a:endParaRPr sz="1100" u="none" cap="none" strike="noStrike">
                        <a:latin typeface="Calibri"/>
                        <a:ea typeface="Calibri"/>
                        <a:cs typeface="Calibri"/>
                        <a:sym typeface="Calibri"/>
                      </a:endParaRPr>
                    </a:p>
                  </a:txBody>
                  <a:tcPr marT="0" marB="0" marR="73025" marL="73025">
                    <a:solidFill>
                      <a:srgbClr val="FFFF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 sz="1100" u="none" cap="none" strike="noStrike">
                          <a:latin typeface="Calibri"/>
                          <a:ea typeface="Calibri"/>
                          <a:cs typeface="Calibri"/>
                          <a:sym typeface="Calibri"/>
                        </a:rPr>
                        <a:t>Plague water</a:t>
                      </a:r>
                      <a:endParaRPr b="1" sz="1100" u="none" cap="none" strike="noStrike">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100"/>
                        <a:buFont typeface="Arial"/>
                        <a:buNone/>
                      </a:pPr>
                      <a:r>
                        <a:t/>
                      </a:r>
                      <a:endParaRPr b="1" sz="1100" u="none" cap="none" strike="noStrike">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lang="en" sz="1100" u="none" cap="none" strike="noStrike">
                          <a:solidFill>
                            <a:srgbClr val="000000"/>
                          </a:solidFill>
                          <a:latin typeface="Calibri"/>
                          <a:ea typeface="Calibri"/>
                          <a:cs typeface="Calibri"/>
                          <a:sym typeface="Calibri"/>
                        </a:rPr>
                        <a:t>1. prevention   or     treatment</a:t>
                      </a:r>
                      <a:endParaRPr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lang="en" sz="1100" u="none" cap="none" strike="noStrike">
                          <a:solidFill>
                            <a:srgbClr val="000000"/>
                          </a:solidFill>
                          <a:latin typeface="Calibri"/>
                          <a:ea typeface="Calibri"/>
                          <a:cs typeface="Calibri"/>
                          <a:sym typeface="Calibri"/>
                        </a:rPr>
                        <a:t>2. ‘old’ ideas,    ‘new’ ideas    or   ‘developed’ ideas</a:t>
                      </a:r>
                      <a:endParaRPr sz="1100" u="none" cap="none" strike="noStrike">
                        <a:latin typeface="Calibri"/>
                        <a:ea typeface="Calibri"/>
                        <a:cs typeface="Calibri"/>
                        <a:sym typeface="Calibri"/>
                      </a:endParaRPr>
                    </a:p>
                  </a:txBody>
                  <a:tcPr marT="0" marB="0" marR="73025" marL="73025">
                    <a:solidFill>
                      <a:srgbClr val="FFFF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 sz="1100" u="none" cap="none" strike="noStrike">
                          <a:latin typeface="Calibri"/>
                          <a:ea typeface="Calibri"/>
                          <a:cs typeface="Calibri"/>
                          <a:sym typeface="Calibri"/>
                        </a:rPr>
                        <a:t>Smoking tobacco</a:t>
                      </a:r>
                      <a:endParaRPr b="1" sz="1100" u="none" cap="none" strike="noStrike">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100"/>
                        <a:buFont typeface="Arial"/>
                        <a:buNone/>
                      </a:pPr>
                      <a:r>
                        <a:t/>
                      </a:r>
                      <a:endParaRPr b="1" sz="1100" u="none" cap="none" strike="noStrike">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lang="en" sz="1100" u="none" cap="none" strike="noStrike">
                          <a:solidFill>
                            <a:srgbClr val="000000"/>
                          </a:solidFill>
                          <a:latin typeface="Calibri"/>
                          <a:ea typeface="Calibri"/>
                          <a:cs typeface="Calibri"/>
                          <a:sym typeface="Calibri"/>
                        </a:rPr>
                        <a:t>1. prevention   or     treatment</a:t>
                      </a:r>
                      <a:endParaRPr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lang="en" sz="1100" u="none" cap="none" strike="noStrike">
                          <a:solidFill>
                            <a:srgbClr val="000000"/>
                          </a:solidFill>
                          <a:latin typeface="Calibri"/>
                          <a:ea typeface="Calibri"/>
                          <a:cs typeface="Calibri"/>
                          <a:sym typeface="Calibri"/>
                        </a:rPr>
                        <a:t>2. ‘old’ ideas,    ‘new’ ideas    or   ‘developed’ ideas</a:t>
                      </a:r>
                      <a:endParaRPr sz="1100" u="none" cap="none" strike="noStrike">
                        <a:latin typeface="Calibri"/>
                        <a:ea typeface="Calibri"/>
                        <a:cs typeface="Calibri"/>
                        <a:sym typeface="Calibri"/>
                      </a:endParaRPr>
                    </a:p>
                  </a:txBody>
                  <a:tcPr marT="0" marB="0" marR="73025" marL="73025">
                    <a:solidFill>
                      <a:srgbClr val="FFFFFF"/>
                    </a:solidFill>
                  </a:tcPr>
                </a:tc>
              </a:tr>
              <a:tr h="1154250">
                <a:tc>
                  <a:txBody>
                    <a:bodyPr/>
                    <a:lstStyle/>
                    <a:p>
                      <a:pPr indent="0" lvl="0" marL="0" marR="0" rtl="0" algn="ctr">
                        <a:lnSpc>
                          <a:spcPct val="100000"/>
                        </a:lnSpc>
                        <a:spcBef>
                          <a:spcPts val="0"/>
                        </a:spcBef>
                        <a:spcAft>
                          <a:spcPts val="0"/>
                        </a:spcAft>
                        <a:buClr>
                          <a:srgbClr val="000000"/>
                        </a:buClr>
                        <a:buSzPts val="1100"/>
                        <a:buFont typeface="Arial"/>
                        <a:buNone/>
                      </a:pPr>
                      <a:r>
                        <a:rPr b="1" lang="en" sz="1100" u="none" cap="none" strike="noStrike">
                          <a:latin typeface="Calibri"/>
                          <a:ea typeface="Calibri"/>
                          <a:cs typeface="Calibri"/>
                          <a:sym typeface="Calibri"/>
                        </a:rPr>
                        <a:t>Catching syphilis</a:t>
                      </a:r>
                      <a:endParaRPr b="1" sz="1100" u="none" cap="none" strike="noStrike">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100"/>
                        <a:buFont typeface="Arial"/>
                        <a:buNone/>
                      </a:pPr>
                      <a:r>
                        <a:t/>
                      </a:r>
                      <a:endParaRPr b="1" sz="1100" u="none" cap="none" strike="noStrike">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lang="en" sz="1100" u="none" cap="none" strike="noStrike">
                          <a:solidFill>
                            <a:srgbClr val="000000"/>
                          </a:solidFill>
                          <a:latin typeface="Calibri"/>
                          <a:ea typeface="Calibri"/>
                          <a:cs typeface="Calibri"/>
                          <a:sym typeface="Calibri"/>
                        </a:rPr>
                        <a:t>1. prevention   or     treatment</a:t>
                      </a:r>
                      <a:endParaRPr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lang="en" sz="1100" u="none" cap="none" strike="noStrike">
                          <a:solidFill>
                            <a:srgbClr val="000000"/>
                          </a:solidFill>
                          <a:latin typeface="Calibri"/>
                          <a:ea typeface="Calibri"/>
                          <a:cs typeface="Calibri"/>
                          <a:sym typeface="Calibri"/>
                        </a:rPr>
                        <a:t>2. ‘old’ ideas,    ‘new’ ideas    or   ‘developed’ ideas</a:t>
                      </a:r>
                      <a:endParaRPr sz="1100" u="none" cap="none" strike="noStrike">
                        <a:latin typeface="Calibri"/>
                        <a:ea typeface="Calibri"/>
                        <a:cs typeface="Calibri"/>
                        <a:sym typeface="Calibri"/>
                      </a:endParaRPr>
                    </a:p>
                  </a:txBody>
                  <a:tcPr marT="0" marB="0" marR="73025" marL="73025">
                    <a:solidFill>
                      <a:srgbClr val="FFFF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 sz="1100" u="none" cap="none" strike="noStrike">
                          <a:latin typeface="Calibri"/>
                          <a:ea typeface="Calibri"/>
                          <a:cs typeface="Calibri"/>
                          <a:sym typeface="Calibri"/>
                        </a:rPr>
                        <a:t>Public meetings and fairs banned</a:t>
                      </a:r>
                      <a:endParaRPr b="1" sz="1100" u="none" cap="none" strike="noStrike">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100"/>
                        <a:buFont typeface="Arial"/>
                        <a:buNone/>
                      </a:pPr>
                      <a:r>
                        <a:t/>
                      </a:r>
                      <a:endParaRPr b="1" sz="1100" u="none" cap="none" strike="noStrike">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lang="en" sz="1100" u="none" cap="none" strike="noStrike">
                          <a:solidFill>
                            <a:srgbClr val="000000"/>
                          </a:solidFill>
                          <a:latin typeface="Calibri"/>
                          <a:ea typeface="Calibri"/>
                          <a:cs typeface="Calibri"/>
                          <a:sym typeface="Calibri"/>
                        </a:rPr>
                        <a:t>1. prevention   or     treatment</a:t>
                      </a:r>
                      <a:endParaRPr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lang="en" sz="1100" u="none" cap="none" strike="noStrike">
                          <a:solidFill>
                            <a:srgbClr val="000000"/>
                          </a:solidFill>
                          <a:latin typeface="Calibri"/>
                          <a:ea typeface="Calibri"/>
                          <a:cs typeface="Calibri"/>
                          <a:sym typeface="Calibri"/>
                        </a:rPr>
                        <a:t>2. ‘old’ ideas,    ‘new’ ideas    or   ‘developed’ ideas</a:t>
                      </a:r>
                      <a:endParaRPr sz="1100" u="none" cap="none" strike="noStrike">
                        <a:latin typeface="Calibri"/>
                        <a:ea typeface="Calibri"/>
                        <a:cs typeface="Calibri"/>
                        <a:sym typeface="Calibri"/>
                      </a:endParaRPr>
                    </a:p>
                  </a:txBody>
                  <a:tcPr marT="0" marB="0" marR="73025" marL="73025">
                    <a:solidFill>
                      <a:srgbClr val="FFFF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 sz="1100" u="none" cap="none" strike="noStrike">
                          <a:latin typeface="Calibri"/>
                          <a:ea typeface="Calibri"/>
                          <a:cs typeface="Calibri"/>
                          <a:sym typeface="Calibri"/>
                        </a:rPr>
                        <a:t>Cats and dogs slaughtered</a:t>
                      </a:r>
                      <a:endParaRPr b="1" sz="1100" u="none" cap="none" strike="noStrike">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100"/>
                        <a:buFont typeface="Arial"/>
                        <a:buNone/>
                      </a:pPr>
                      <a:r>
                        <a:t/>
                      </a:r>
                      <a:endParaRPr b="1" sz="1100" u="none" cap="none" strike="noStrike">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lang="en" sz="1100" u="none" cap="none" strike="noStrike">
                          <a:solidFill>
                            <a:srgbClr val="000000"/>
                          </a:solidFill>
                          <a:latin typeface="Calibri"/>
                          <a:ea typeface="Calibri"/>
                          <a:cs typeface="Calibri"/>
                          <a:sym typeface="Calibri"/>
                        </a:rPr>
                        <a:t>1. prevention   or     treatment</a:t>
                      </a:r>
                      <a:endParaRPr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lang="en" sz="1100" u="none" cap="none" strike="noStrike">
                          <a:solidFill>
                            <a:srgbClr val="000000"/>
                          </a:solidFill>
                          <a:latin typeface="Calibri"/>
                          <a:ea typeface="Calibri"/>
                          <a:cs typeface="Calibri"/>
                          <a:sym typeface="Calibri"/>
                        </a:rPr>
                        <a:t>2. ‘old’ ideas,    ‘new’ ideas    or   ‘developed’ ideas</a:t>
                      </a:r>
                      <a:endParaRPr sz="1100" u="none" cap="none" strike="noStrike">
                        <a:latin typeface="Calibri"/>
                        <a:ea typeface="Calibri"/>
                        <a:cs typeface="Calibri"/>
                        <a:sym typeface="Calibri"/>
                      </a:endParaRPr>
                    </a:p>
                  </a:txBody>
                  <a:tcPr marT="0" marB="0" marR="73025" marL="73025">
                    <a:solidFill>
                      <a:srgbClr val="FFFFFF"/>
                    </a:solidFill>
                  </a:tcPr>
                </a:tc>
              </a:tr>
              <a:tr h="1154250">
                <a:tc>
                  <a:txBody>
                    <a:bodyPr/>
                    <a:lstStyle/>
                    <a:p>
                      <a:pPr indent="0" lvl="0" marL="0" marR="0" rtl="0" algn="ctr">
                        <a:lnSpc>
                          <a:spcPct val="100000"/>
                        </a:lnSpc>
                        <a:spcBef>
                          <a:spcPts val="0"/>
                        </a:spcBef>
                        <a:spcAft>
                          <a:spcPts val="0"/>
                        </a:spcAft>
                        <a:buClr>
                          <a:srgbClr val="000000"/>
                        </a:buClr>
                        <a:buSzPts val="1100"/>
                        <a:buFont typeface="Arial"/>
                        <a:buNone/>
                      </a:pPr>
                      <a:r>
                        <a:rPr b="1" lang="en" sz="1100" u="none" cap="none" strike="noStrike">
                          <a:latin typeface="Calibri"/>
                          <a:ea typeface="Calibri"/>
                          <a:cs typeface="Calibri"/>
                          <a:sym typeface="Calibri"/>
                        </a:rPr>
                        <a:t>Searchers appointed</a:t>
                      </a:r>
                      <a:endParaRPr b="1" sz="1100" u="none" cap="none" strike="noStrike">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100"/>
                        <a:buFont typeface="Arial"/>
                        <a:buNone/>
                      </a:pPr>
                      <a:r>
                        <a:t/>
                      </a:r>
                      <a:endParaRPr b="1" sz="1100" u="none" cap="none" strike="noStrike">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lang="en" sz="1100" u="none" cap="none" strike="noStrike">
                          <a:solidFill>
                            <a:srgbClr val="000000"/>
                          </a:solidFill>
                          <a:latin typeface="Calibri"/>
                          <a:ea typeface="Calibri"/>
                          <a:cs typeface="Calibri"/>
                          <a:sym typeface="Calibri"/>
                        </a:rPr>
                        <a:t>1. prevention   or     treatment</a:t>
                      </a:r>
                      <a:endParaRPr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lang="en" sz="1100" u="none" cap="none" strike="noStrike">
                          <a:solidFill>
                            <a:srgbClr val="000000"/>
                          </a:solidFill>
                          <a:latin typeface="Calibri"/>
                          <a:ea typeface="Calibri"/>
                          <a:cs typeface="Calibri"/>
                          <a:sym typeface="Calibri"/>
                        </a:rPr>
                        <a:t>2. ‘old’ ideas,    ‘new’ ideas    or   ‘developed’ ideas</a:t>
                      </a:r>
                      <a:endParaRPr sz="1100" u="none" cap="none" strike="noStrike">
                        <a:latin typeface="Calibri"/>
                        <a:ea typeface="Calibri"/>
                        <a:cs typeface="Calibri"/>
                        <a:sym typeface="Calibri"/>
                      </a:endParaRPr>
                    </a:p>
                  </a:txBody>
                  <a:tcPr marT="0" marB="0" marR="73025" marL="73025">
                    <a:solidFill>
                      <a:srgbClr val="FFFF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 sz="1100" u="none" cap="none" strike="noStrike">
                          <a:latin typeface="Calibri"/>
                          <a:ea typeface="Calibri"/>
                          <a:cs typeface="Calibri"/>
                          <a:sym typeface="Calibri"/>
                        </a:rPr>
                        <a:t>Regular collection of the dead</a:t>
                      </a:r>
                      <a:endParaRPr b="1" sz="1100" u="none" cap="none" strike="noStrike">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100"/>
                        <a:buFont typeface="Arial"/>
                        <a:buNone/>
                      </a:pPr>
                      <a:r>
                        <a:t/>
                      </a:r>
                      <a:endParaRPr b="1" sz="1100" u="none" cap="none" strike="noStrike">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lang="en" sz="1100" u="none" cap="none" strike="noStrike">
                          <a:solidFill>
                            <a:srgbClr val="000000"/>
                          </a:solidFill>
                          <a:latin typeface="Calibri"/>
                          <a:ea typeface="Calibri"/>
                          <a:cs typeface="Calibri"/>
                          <a:sym typeface="Calibri"/>
                        </a:rPr>
                        <a:t>1. prevention   or     treatment</a:t>
                      </a:r>
                      <a:endParaRPr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lang="en" sz="1100" u="none" cap="none" strike="noStrike">
                          <a:solidFill>
                            <a:srgbClr val="000000"/>
                          </a:solidFill>
                          <a:latin typeface="Calibri"/>
                          <a:ea typeface="Calibri"/>
                          <a:cs typeface="Calibri"/>
                          <a:sym typeface="Calibri"/>
                        </a:rPr>
                        <a:t>2. ‘old’ ideas,    ‘new’ ideas    or   ‘developed’ ideas</a:t>
                      </a:r>
                      <a:endParaRPr sz="1100" u="none" cap="none" strike="noStrike">
                        <a:latin typeface="Calibri"/>
                        <a:ea typeface="Calibri"/>
                        <a:cs typeface="Calibri"/>
                        <a:sym typeface="Calibri"/>
                      </a:endParaRPr>
                    </a:p>
                  </a:txBody>
                  <a:tcPr marT="0" marB="0" marR="73025" marL="73025">
                    <a:solidFill>
                      <a:srgbClr val="FFFF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 sz="1100" u="none" cap="none" strike="noStrike">
                          <a:latin typeface="Calibri"/>
                          <a:ea typeface="Calibri"/>
                          <a:cs typeface="Calibri"/>
                          <a:sym typeface="Calibri"/>
                        </a:rPr>
                        <a:t>Running away</a:t>
                      </a:r>
                      <a:endParaRPr b="1" sz="1100" u="none" cap="none" strike="noStrike">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100"/>
                        <a:buFont typeface="Arial"/>
                        <a:buNone/>
                      </a:pPr>
                      <a:r>
                        <a:t/>
                      </a:r>
                      <a:endParaRPr b="1" sz="1100" u="none" cap="none" strike="noStrike">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lang="en" sz="1100" u="none" cap="none" strike="noStrike">
                          <a:solidFill>
                            <a:srgbClr val="000000"/>
                          </a:solidFill>
                          <a:latin typeface="Calibri"/>
                          <a:ea typeface="Calibri"/>
                          <a:cs typeface="Calibri"/>
                          <a:sym typeface="Calibri"/>
                        </a:rPr>
                        <a:t>1. prevention   or     treatment</a:t>
                      </a:r>
                      <a:endParaRPr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lang="en" sz="1100" u="none" cap="none" strike="noStrike">
                          <a:solidFill>
                            <a:srgbClr val="000000"/>
                          </a:solidFill>
                          <a:latin typeface="Calibri"/>
                          <a:ea typeface="Calibri"/>
                          <a:cs typeface="Calibri"/>
                          <a:sym typeface="Calibri"/>
                        </a:rPr>
                        <a:t>2. ‘old’ ideas,    ‘new’ ideas    or   ‘developed’ ideas</a:t>
                      </a:r>
                      <a:endParaRPr sz="1100" u="none" cap="none" strike="noStrike">
                        <a:latin typeface="Calibri"/>
                        <a:ea typeface="Calibri"/>
                        <a:cs typeface="Calibri"/>
                        <a:sym typeface="Calibri"/>
                      </a:endParaRPr>
                    </a:p>
                  </a:txBody>
                  <a:tcPr marT="0" marB="0" marR="73025" marL="73025">
                    <a:solidFill>
                      <a:srgbClr val="FFFFFF"/>
                    </a:solidFill>
                  </a:tcPr>
                </a:tc>
              </a:tr>
            </a:tbl>
          </a:graphicData>
        </a:graphic>
      </p:graphicFrame>
      <p:sp>
        <p:nvSpPr>
          <p:cNvPr id="575" name="Google Shape;575;p45"/>
          <p:cNvSpPr txBox="1"/>
          <p:nvPr/>
        </p:nvSpPr>
        <p:spPr>
          <a:xfrm>
            <a:off x="477675" y="693750"/>
            <a:ext cx="5540700" cy="1153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1. Circle prevention or treatment for each of the reactions.</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2. Circle – ‘old’ ideas, ‘new’ ideas and ‘developed’ ideas (old ideas that have changed slightly or been used for different reasons than before).</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3. Make a decision on whether the reactions to the Great Plague of 1665 is more evidence of continuity or change when it comes to prevention and treatment during the Renaissance. </a:t>
            </a:r>
            <a:endParaRPr b="0" i="0" sz="1000" u="none" cap="none" strike="noStrike">
              <a:solidFill>
                <a:srgbClr val="000000"/>
              </a:solidFill>
              <a:latin typeface="Arial"/>
              <a:ea typeface="Arial"/>
              <a:cs typeface="Arial"/>
              <a:sym typeface="Arial"/>
            </a:endParaRPr>
          </a:p>
        </p:txBody>
      </p:sp>
      <p:pic>
        <p:nvPicPr>
          <p:cNvPr descr="Image result for great plague of london" id="576" name="Google Shape;576;p45"/>
          <p:cNvPicPr preferRelativeResize="0"/>
          <p:nvPr/>
        </p:nvPicPr>
        <p:blipFill rotWithShape="1">
          <a:blip r:embed="rId3">
            <a:alphaModFix/>
          </a:blip>
          <a:srcRect b="0" l="0" r="0" t="0"/>
          <a:stretch/>
        </p:blipFill>
        <p:spPr>
          <a:xfrm>
            <a:off x="6018450" y="655302"/>
            <a:ext cx="1018900" cy="1344650"/>
          </a:xfrm>
          <a:prstGeom prst="rect">
            <a:avLst/>
          </a:prstGeom>
          <a:noFill/>
          <a:ln>
            <a:noFill/>
          </a:ln>
        </p:spPr>
      </p:pic>
      <p:sp>
        <p:nvSpPr>
          <p:cNvPr id="577" name="Google Shape;577;p45"/>
          <p:cNvSpPr/>
          <p:nvPr/>
        </p:nvSpPr>
        <p:spPr>
          <a:xfrm>
            <a:off x="6906750" y="117395"/>
            <a:ext cx="556200" cy="445200"/>
          </a:xfrm>
          <a:prstGeom prst="rect">
            <a:avLst/>
          </a:prstGeom>
          <a:solidFill>
            <a:srgbClr val="FFFFFF"/>
          </a:solidFill>
          <a:ln cap="flat" cmpd="sng" w="95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Calibri"/>
                <a:ea typeface="Calibri"/>
                <a:cs typeface="Calibri"/>
                <a:sym typeface="Calibri"/>
              </a:rPr>
              <a:t>p.44</a:t>
            </a:r>
            <a:endParaRPr b="1" i="0" sz="1400" u="none" cap="none" strike="noStrike">
              <a:solidFill>
                <a:srgbClr val="000000"/>
              </a:solidFill>
              <a:latin typeface="Calibri"/>
              <a:ea typeface="Calibri"/>
              <a:cs typeface="Calibri"/>
              <a:sym typeface="Calibri"/>
            </a:endParaRPr>
          </a:p>
        </p:txBody>
      </p:sp>
      <p:graphicFrame>
        <p:nvGraphicFramePr>
          <p:cNvPr id="578" name="Google Shape;578;p45"/>
          <p:cNvGraphicFramePr/>
          <p:nvPr/>
        </p:nvGraphicFramePr>
        <p:xfrm>
          <a:off x="489475" y="9178275"/>
          <a:ext cx="3000000" cy="3000000"/>
        </p:xfrm>
        <a:graphic>
          <a:graphicData uri="http://schemas.openxmlformats.org/drawingml/2006/table">
            <a:tbl>
              <a:tblPr>
                <a:noFill/>
                <a:tableStyleId>{3FE84706-7A58-4A42-A819-6E776F15B5D3}</a:tableStyleId>
              </a:tblPr>
              <a:tblGrid>
                <a:gridCol w="3377475"/>
                <a:gridCol w="3377475"/>
              </a:tblGrid>
              <a:tr h="503825">
                <a:tc>
                  <a:txBody>
                    <a:bodyPr/>
                    <a:lstStyle/>
                    <a:p>
                      <a:pPr indent="0" lvl="0" marL="0" marR="0" rtl="0" algn="ctr">
                        <a:lnSpc>
                          <a:spcPct val="100000"/>
                        </a:lnSpc>
                        <a:spcBef>
                          <a:spcPts val="0"/>
                        </a:spcBef>
                        <a:spcAft>
                          <a:spcPts val="0"/>
                        </a:spcAft>
                        <a:buClr>
                          <a:srgbClr val="000000"/>
                        </a:buClr>
                        <a:buSzPts val="1100"/>
                        <a:buFont typeface="Arial"/>
                        <a:buNone/>
                      </a:pPr>
                      <a:r>
                        <a:rPr b="1" lang="en" sz="1100" u="none" cap="none" strike="noStrike">
                          <a:latin typeface="Cambria"/>
                          <a:ea typeface="Cambria"/>
                          <a:cs typeface="Cambria"/>
                          <a:sym typeface="Cambria"/>
                        </a:rPr>
                        <a:t>Preventions</a:t>
                      </a:r>
                      <a:endParaRPr b="1" sz="1100" u="none" cap="none" strike="noStrike">
                        <a:latin typeface="Cambria"/>
                        <a:ea typeface="Cambria"/>
                        <a:cs typeface="Cambria"/>
                        <a:sym typeface="Cambria"/>
                      </a:endParaRPr>
                    </a:p>
                  </a:txBody>
                  <a:tcPr marT="91425" marB="91425" marR="91425" marL="9142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1" lang="en" sz="1100" u="none" cap="none" strike="noStrike">
                          <a:latin typeface="Cambria"/>
                          <a:ea typeface="Cambria"/>
                          <a:cs typeface="Cambria"/>
                          <a:sym typeface="Cambria"/>
                        </a:rPr>
                        <a:t>Treatments</a:t>
                      </a:r>
                      <a:endParaRPr b="1" sz="1100" u="none" cap="none" strike="noStrike">
                        <a:latin typeface="Cambria"/>
                        <a:ea typeface="Cambria"/>
                        <a:cs typeface="Cambria"/>
                        <a:sym typeface="Cambria"/>
                      </a:endParaRPr>
                    </a:p>
                  </a:txBody>
                  <a:tcPr marT="91425" marB="91425" marR="91425" marL="9142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503825">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solidFill>
                            <a:schemeClr val="dk1"/>
                          </a:solidFill>
                          <a:latin typeface="Cambria"/>
                          <a:ea typeface="Cambria"/>
                          <a:cs typeface="Cambria"/>
                          <a:sym typeface="Cambria"/>
                        </a:rPr>
                        <a:t>More continuity     or     more change</a:t>
                      </a:r>
                      <a:endParaRPr sz="1100" u="none" cap="none" strike="noStrike">
                        <a:latin typeface="Cambria"/>
                        <a:ea typeface="Cambria"/>
                        <a:cs typeface="Cambria"/>
                        <a:sym typeface="Cambria"/>
                      </a:endParaRPr>
                    </a:p>
                  </a:txBody>
                  <a:tcPr marT="91425" marB="91425" marR="91425" marL="9142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Cambria"/>
                          <a:ea typeface="Cambria"/>
                          <a:cs typeface="Cambria"/>
                          <a:sym typeface="Cambria"/>
                        </a:rPr>
                        <a:t>More continuity     or     more change</a:t>
                      </a:r>
                      <a:endParaRPr sz="1100" u="none" cap="none" strike="noStrike">
                        <a:latin typeface="Cambria"/>
                        <a:ea typeface="Cambria"/>
                        <a:cs typeface="Cambria"/>
                        <a:sym typeface="Cambria"/>
                      </a:endParaRPr>
                    </a:p>
                  </a:txBody>
                  <a:tcPr marT="91425" marB="91425" marR="91425" marL="9142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sp>
        <p:nvSpPr>
          <p:cNvPr id="583" name="Google Shape;583;p46"/>
          <p:cNvSpPr txBox="1"/>
          <p:nvPr>
            <p:ph type="title"/>
          </p:nvPr>
        </p:nvSpPr>
        <p:spPr>
          <a:xfrm>
            <a:off x="714600" y="210100"/>
            <a:ext cx="6115200" cy="445200"/>
          </a:xfrm>
          <a:prstGeom prst="rect">
            <a:avLst/>
          </a:prstGeom>
          <a:solidFill>
            <a:srgbClr val="FFFF00"/>
          </a:solid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000"/>
              <a:buNone/>
            </a:pPr>
            <a:r>
              <a:rPr lang="en" sz="1500"/>
              <a:t>Key Topic 2 Medicine in the Renaissance review</a:t>
            </a:r>
            <a:endParaRPr sz="1500"/>
          </a:p>
        </p:txBody>
      </p:sp>
      <p:sp>
        <p:nvSpPr>
          <p:cNvPr id="584" name="Google Shape;584;p46"/>
          <p:cNvSpPr txBox="1"/>
          <p:nvPr>
            <p:ph idx="1" type="body"/>
          </p:nvPr>
        </p:nvSpPr>
        <p:spPr>
          <a:xfrm>
            <a:off x="714650" y="953925"/>
            <a:ext cx="6657000" cy="9527788"/>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200"/>
              <a:buNone/>
            </a:pPr>
            <a:r>
              <a:rPr b="1" lang="en"/>
              <a:t>Events or historical change?</a:t>
            </a:r>
            <a:endParaRPr b="1"/>
          </a:p>
          <a:p>
            <a:pPr indent="0" lvl="0" marL="0" rtl="0" algn="l">
              <a:lnSpc>
                <a:spcPct val="150000"/>
              </a:lnSpc>
              <a:spcBef>
                <a:spcPts val="1600"/>
              </a:spcBef>
              <a:spcAft>
                <a:spcPts val="0"/>
              </a:spcAft>
              <a:buSzPts val="1200"/>
              <a:buNone/>
            </a:pPr>
            <a:r>
              <a:rPr lang="en"/>
              <a:t>Change is an alteration is an alteration in a situation. Events are when something happens. </a:t>
            </a:r>
            <a:endParaRPr/>
          </a:p>
          <a:p>
            <a:pPr indent="0" lvl="0" marL="0" rtl="0" algn="l">
              <a:lnSpc>
                <a:spcPct val="150000"/>
              </a:lnSpc>
              <a:spcBef>
                <a:spcPts val="0"/>
              </a:spcBef>
              <a:spcAft>
                <a:spcPts val="0"/>
              </a:spcAft>
              <a:buSzPts val="1200"/>
              <a:buNone/>
            </a:pPr>
            <a:r>
              <a:rPr lang="en"/>
              <a:t>Sometimes a situation can be very different before and after an event - this even </a:t>
            </a:r>
            <a:r>
              <a:rPr b="1" lang="en"/>
              <a:t>marks a change.</a:t>
            </a:r>
            <a:endParaRPr/>
          </a:p>
          <a:p>
            <a:pPr indent="0" lvl="0" marL="0" rtl="0" algn="l">
              <a:lnSpc>
                <a:spcPct val="150000"/>
              </a:lnSpc>
              <a:spcBef>
                <a:spcPts val="0"/>
              </a:spcBef>
              <a:spcAft>
                <a:spcPts val="0"/>
              </a:spcAft>
              <a:buSzPts val="1200"/>
              <a:buNone/>
            </a:pPr>
            <a:r>
              <a:rPr lang="en"/>
              <a:t>However, sometimes a situation is the same before and after an event, and sometimes a situation changes without a specific event taking place at all.</a:t>
            </a:r>
            <a:endParaRPr/>
          </a:p>
          <a:p>
            <a:pPr indent="0" lvl="0" marL="0" rtl="0" algn="l">
              <a:lnSpc>
                <a:spcPct val="115000"/>
              </a:lnSpc>
              <a:spcBef>
                <a:spcPts val="0"/>
              </a:spcBef>
              <a:spcAft>
                <a:spcPts val="0"/>
              </a:spcAft>
              <a:buSzPts val="1200"/>
              <a:buNone/>
            </a:pPr>
            <a:r>
              <a:rPr b="1" lang="en"/>
              <a:t>TASK</a:t>
            </a:r>
            <a:r>
              <a:rPr lang="en"/>
              <a:t> study the following events and their changes:</a:t>
            </a:r>
            <a:endParaRPr/>
          </a:p>
          <a:p>
            <a:pPr indent="0" lvl="0" marL="0" rtl="0" algn="l">
              <a:lnSpc>
                <a:spcPct val="115000"/>
              </a:lnSpc>
              <a:spcBef>
                <a:spcPts val="1600"/>
              </a:spcBef>
              <a:spcAft>
                <a:spcPts val="0"/>
              </a:spcAft>
              <a:buSzPts val="1200"/>
              <a:buNone/>
            </a:pPr>
            <a:r>
              <a:t/>
            </a:r>
            <a:endParaRPr/>
          </a:p>
          <a:p>
            <a:pPr indent="0" lvl="0" marL="0" rtl="0" algn="l">
              <a:lnSpc>
                <a:spcPct val="115000"/>
              </a:lnSpc>
              <a:spcBef>
                <a:spcPts val="1600"/>
              </a:spcBef>
              <a:spcAft>
                <a:spcPts val="0"/>
              </a:spcAft>
              <a:buSzPts val="1200"/>
              <a:buNone/>
            </a:pPr>
            <a:r>
              <a:t/>
            </a:r>
            <a:endParaRPr/>
          </a:p>
          <a:p>
            <a:pPr indent="0" lvl="0" marL="0" rtl="0" algn="l">
              <a:lnSpc>
                <a:spcPct val="115000"/>
              </a:lnSpc>
              <a:spcBef>
                <a:spcPts val="1600"/>
              </a:spcBef>
              <a:spcAft>
                <a:spcPts val="0"/>
              </a:spcAft>
              <a:buSzPts val="1200"/>
              <a:buNone/>
            </a:pPr>
            <a:r>
              <a:t/>
            </a:r>
            <a:endParaRPr/>
          </a:p>
          <a:p>
            <a:pPr indent="0" lvl="0" marL="0" rtl="0" algn="l">
              <a:lnSpc>
                <a:spcPct val="115000"/>
              </a:lnSpc>
              <a:spcBef>
                <a:spcPts val="1600"/>
              </a:spcBef>
              <a:spcAft>
                <a:spcPts val="0"/>
              </a:spcAft>
              <a:buSzPts val="1200"/>
              <a:buNone/>
            </a:pPr>
            <a:r>
              <a:t/>
            </a:r>
            <a:endParaRPr/>
          </a:p>
          <a:p>
            <a:pPr indent="0" lvl="0" marL="0" rtl="0" algn="l">
              <a:lnSpc>
                <a:spcPct val="115000"/>
              </a:lnSpc>
              <a:spcBef>
                <a:spcPts val="1600"/>
              </a:spcBef>
              <a:spcAft>
                <a:spcPts val="0"/>
              </a:spcAft>
              <a:buSzPts val="1200"/>
              <a:buNone/>
            </a:pPr>
            <a:r>
              <a:t/>
            </a:r>
            <a:endParaRPr/>
          </a:p>
          <a:p>
            <a:pPr indent="0" lvl="0" marL="0" rtl="0" algn="l">
              <a:lnSpc>
                <a:spcPct val="115000"/>
              </a:lnSpc>
              <a:spcBef>
                <a:spcPts val="1600"/>
              </a:spcBef>
              <a:spcAft>
                <a:spcPts val="0"/>
              </a:spcAft>
              <a:buSzPts val="1200"/>
              <a:buNone/>
            </a:pPr>
            <a:r>
              <a:t/>
            </a:r>
            <a:endParaRPr/>
          </a:p>
          <a:p>
            <a:pPr indent="0" lvl="0" marL="0" rtl="0" algn="l">
              <a:lnSpc>
                <a:spcPct val="115000"/>
              </a:lnSpc>
              <a:spcBef>
                <a:spcPts val="1600"/>
              </a:spcBef>
              <a:spcAft>
                <a:spcPts val="0"/>
              </a:spcAft>
              <a:buSzPts val="1200"/>
              <a:buNone/>
            </a:pPr>
            <a:r>
              <a:rPr b="1" lang="en"/>
              <a:t>TASK:</a:t>
            </a:r>
            <a:endParaRPr b="1"/>
          </a:p>
          <a:p>
            <a:pPr indent="-304800" lvl="0" marL="457200" rtl="0" algn="l">
              <a:lnSpc>
                <a:spcPct val="115000"/>
              </a:lnSpc>
              <a:spcBef>
                <a:spcPts val="1600"/>
              </a:spcBef>
              <a:spcAft>
                <a:spcPts val="0"/>
              </a:spcAft>
              <a:buSzPts val="1200"/>
              <a:buAutoNum type="arabicPeriod"/>
            </a:pPr>
            <a:r>
              <a:rPr lang="en"/>
              <a:t>Sort the above into ‘events’ and ‘changes’ using two colours or symbols. </a:t>
            </a:r>
            <a:endParaRPr/>
          </a:p>
          <a:p>
            <a:pPr indent="-304800" lvl="0" marL="457200" rtl="0" algn="l">
              <a:lnSpc>
                <a:spcPct val="115000"/>
              </a:lnSpc>
              <a:spcBef>
                <a:spcPts val="0"/>
              </a:spcBef>
              <a:spcAft>
                <a:spcPts val="0"/>
              </a:spcAft>
              <a:buSzPts val="1200"/>
              <a:buAutoNum type="arabicPeriod"/>
            </a:pPr>
            <a:r>
              <a:rPr lang="en"/>
              <a:t>Match each even to the change that it marks and write them out below.</a:t>
            </a:r>
            <a:endParaRPr/>
          </a:p>
          <a:p>
            <a:pPr indent="0" lvl="0" marL="0" rtl="0" algn="l">
              <a:lnSpc>
                <a:spcPct val="150000"/>
              </a:lnSpc>
              <a:spcBef>
                <a:spcPts val="1600"/>
              </a:spcBef>
              <a:spcAft>
                <a:spcPts val="0"/>
              </a:spcAft>
              <a:buSzPts val="1200"/>
              <a:buNone/>
            </a:pPr>
            <a:r>
              <a:rPr lang="en"/>
              <a:t>__________________________________________________________________________________________________________________________________________________________________________</a:t>
            </a:r>
            <a:r>
              <a:rPr lang="en">
                <a:solidFill>
                  <a:schemeClr val="dk1"/>
                </a:solidFill>
              </a:rPr>
              <a:t>______________________________________________________________________________________________________________________________________________________________________</a:t>
            </a:r>
            <a:endParaRPr/>
          </a:p>
          <a:p>
            <a:pPr indent="0" lvl="0" marL="0" rtl="0" algn="l">
              <a:lnSpc>
                <a:spcPct val="115000"/>
              </a:lnSpc>
              <a:spcBef>
                <a:spcPts val="1600"/>
              </a:spcBef>
              <a:spcAft>
                <a:spcPts val="0"/>
              </a:spcAft>
              <a:buSzPts val="1200"/>
              <a:buNone/>
            </a:pPr>
            <a:r>
              <a:rPr b="1" lang="en"/>
              <a:t>HOT: </a:t>
            </a:r>
            <a:r>
              <a:rPr lang="en"/>
              <a:t>Can you identify three changes and three continuities between the case studies of the Black Death and the Great Plague? </a:t>
            </a:r>
            <a:endParaRPr/>
          </a:p>
          <a:p>
            <a:pPr indent="0" lvl="0" marL="0" rtl="0" algn="l">
              <a:lnSpc>
                <a:spcPct val="150000"/>
              </a:lnSpc>
              <a:spcBef>
                <a:spcPts val="1600"/>
              </a:spcBef>
              <a:spcAft>
                <a:spcPts val="0"/>
              </a:spcAft>
              <a:buClr>
                <a:schemeClr val="dk1"/>
              </a:buClr>
              <a:buSzPts val="1100"/>
              <a:buFont typeface="Arial"/>
              <a:buNone/>
            </a:pPr>
            <a:r>
              <a:rPr lang="en">
                <a:solidFill>
                  <a:schemeClr val="dk1"/>
                </a:solidFill>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a:p>
          <a:p>
            <a:pPr indent="0" lvl="0" marL="0" rtl="0" algn="just">
              <a:lnSpc>
                <a:spcPct val="115000"/>
              </a:lnSpc>
              <a:spcBef>
                <a:spcPts val="1600"/>
              </a:spcBef>
              <a:spcAft>
                <a:spcPts val="1600"/>
              </a:spcAft>
              <a:buSzPts val="1200"/>
              <a:buNone/>
            </a:pPr>
            <a:r>
              <a:t/>
            </a:r>
            <a:endParaRPr/>
          </a:p>
        </p:txBody>
      </p:sp>
      <p:graphicFrame>
        <p:nvGraphicFramePr>
          <p:cNvPr id="585" name="Google Shape;585;p46"/>
          <p:cNvGraphicFramePr/>
          <p:nvPr/>
        </p:nvGraphicFramePr>
        <p:xfrm>
          <a:off x="952500" y="2974075"/>
          <a:ext cx="3000000" cy="3000000"/>
        </p:xfrm>
        <a:graphic>
          <a:graphicData uri="http://schemas.openxmlformats.org/drawingml/2006/table">
            <a:tbl>
              <a:tblPr>
                <a:noFill/>
                <a:tableStyleId>{3FE84706-7A58-4A42-A819-6E776F15B5D3}</a:tableStyleId>
              </a:tblPr>
              <a:tblGrid>
                <a:gridCol w="1484825"/>
                <a:gridCol w="1484825"/>
                <a:gridCol w="1484825"/>
                <a:gridCol w="1484825"/>
              </a:tblGrid>
              <a:tr h="381000">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The English Reformation reduced the power of the Church. </a:t>
                      </a:r>
                      <a:endParaRPr sz="1200" u="none" cap="none" strike="noStrike">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Vesalius published </a:t>
                      </a:r>
                      <a:r>
                        <a:rPr i="1" lang="en" sz="1200" u="none" cap="none" strike="noStrike">
                          <a:latin typeface="Calibri"/>
                          <a:ea typeface="Calibri"/>
                          <a:cs typeface="Calibri"/>
                          <a:sym typeface="Calibri"/>
                        </a:rPr>
                        <a:t>on the Fabric of the Human Body. </a:t>
                      </a:r>
                      <a:endParaRPr i="1" sz="1200" u="none" cap="none" strike="noStrike">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The Royal Society was founded in 1660.</a:t>
                      </a:r>
                      <a:endParaRPr sz="1200" u="none" cap="none" strike="noStrike">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The ideas of Galen slowly became discredited. </a:t>
                      </a:r>
                      <a:endParaRPr sz="1200" u="none" cap="none" strike="noStrike">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381000">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Careful observation of patients became more important when diagnosing disease. </a:t>
                      </a:r>
                      <a:endParaRPr sz="1200" u="none" cap="none" strike="noStrike">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Most people now recognised that God did not send disease. </a:t>
                      </a:r>
                      <a:endParaRPr sz="1200" u="none" cap="none" strike="noStrike">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Thomas Sydenham published </a:t>
                      </a:r>
                      <a:r>
                        <a:rPr i="1" lang="en" sz="1200" u="none" cap="none" strike="noStrike">
                          <a:latin typeface="Calibri"/>
                          <a:ea typeface="Calibri"/>
                          <a:cs typeface="Calibri"/>
                          <a:sym typeface="Calibri"/>
                        </a:rPr>
                        <a:t>Observationes Medicae</a:t>
                      </a:r>
                      <a:endParaRPr i="1" sz="1200" u="none" cap="none" strike="noStrike">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Improved communications enabled scientists to study each other’s research. </a:t>
                      </a:r>
                      <a:endParaRPr sz="1200" u="none" cap="none" strike="noStrike">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bl>
          </a:graphicData>
        </a:graphic>
      </p:graphicFrame>
      <p:sp>
        <p:nvSpPr>
          <p:cNvPr id="586" name="Google Shape;586;p46"/>
          <p:cNvSpPr/>
          <p:nvPr/>
        </p:nvSpPr>
        <p:spPr>
          <a:xfrm>
            <a:off x="6906750" y="117395"/>
            <a:ext cx="556200" cy="445200"/>
          </a:xfrm>
          <a:prstGeom prst="rect">
            <a:avLst/>
          </a:prstGeom>
          <a:solidFill>
            <a:srgbClr val="FFFFFF"/>
          </a:solidFill>
          <a:ln cap="flat" cmpd="sng" w="95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Calibri"/>
                <a:ea typeface="Calibri"/>
                <a:cs typeface="Calibri"/>
                <a:sym typeface="Calibri"/>
              </a:rPr>
              <a:t>p.46</a:t>
            </a:r>
            <a:endParaRPr b="1" i="0" sz="1400" u="none" cap="none" strike="noStrike">
              <a:solidFill>
                <a:srgbClr val="000000"/>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0" name="Shape 590"/>
        <p:cNvGrpSpPr/>
        <p:nvPr/>
      </p:nvGrpSpPr>
      <p:grpSpPr>
        <a:xfrm>
          <a:off x="0" y="0"/>
          <a:ext cx="0" cy="0"/>
          <a:chOff x="0" y="0"/>
          <a:chExt cx="0" cy="0"/>
        </a:xfrm>
      </p:grpSpPr>
      <p:sp>
        <p:nvSpPr>
          <p:cNvPr id="591" name="Google Shape;591;p47"/>
          <p:cNvSpPr txBox="1"/>
          <p:nvPr>
            <p:ph type="title"/>
          </p:nvPr>
        </p:nvSpPr>
        <p:spPr>
          <a:xfrm>
            <a:off x="678800" y="210100"/>
            <a:ext cx="6030600" cy="445200"/>
          </a:xfrm>
          <a:prstGeom prst="rect">
            <a:avLst/>
          </a:prstGeom>
          <a:solidFill>
            <a:srgbClr val="FFFF00"/>
          </a:solid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000"/>
              <a:buNone/>
            </a:pPr>
            <a:r>
              <a:rPr lang="en" sz="1500"/>
              <a:t>Key Topic 2 Review: Ideas about causes of disease in the Renaissance</a:t>
            </a:r>
            <a:endParaRPr sz="1500"/>
          </a:p>
        </p:txBody>
      </p:sp>
      <p:sp>
        <p:nvSpPr>
          <p:cNvPr id="592" name="Google Shape;592;p47"/>
          <p:cNvSpPr txBox="1"/>
          <p:nvPr>
            <p:ph idx="1" type="body"/>
          </p:nvPr>
        </p:nvSpPr>
        <p:spPr>
          <a:xfrm>
            <a:off x="678900" y="886775"/>
            <a:ext cx="6692700" cy="445200"/>
          </a:xfrm>
          <a:prstGeom prst="rect">
            <a:avLst/>
          </a:pr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SzPts val="1200"/>
              <a:buNone/>
            </a:pPr>
            <a:r>
              <a:rPr b="1" lang="en"/>
              <a:t>TASK: </a:t>
            </a:r>
            <a:r>
              <a:rPr lang="en"/>
              <a:t>Place the following ideas about the causes of disease in the correct section of the venn diagram</a:t>
            </a:r>
            <a:endParaRPr/>
          </a:p>
        </p:txBody>
      </p:sp>
      <p:pic>
        <p:nvPicPr>
          <p:cNvPr id="593" name="Google Shape;593;p47"/>
          <p:cNvPicPr preferRelativeResize="0"/>
          <p:nvPr/>
        </p:nvPicPr>
        <p:blipFill rotWithShape="1">
          <a:blip r:embed="rId3">
            <a:alphaModFix/>
          </a:blip>
          <a:srcRect b="0" l="26007" r="24281" t="0"/>
          <a:stretch/>
        </p:blipFill>
        <p:spPr>
          <a:xfrm>
            <a:off x="590300" y="5782375"/>
            <a:ext cx="796375" cy="1602050"/>
          </a:xfrm>
          <a:prstGeom prst="rect">
            <a:avLst/>
          </a:prstGeom>
          <a:noFill/>
          <a:ln>
            <a:noFill/>
          </a:ln>
        </p:spPr>
      </p:pic>
      <p:sp>
        <p:nvSpPr>
          <p:cNvPr id="594" name="Google Shape;594;p47"/>
          <p:cNvSpPr txBox="1"/>
          <p:nvPr/>
        </p:nvSpPr>
        <p:spPr>
          <a:xfrm>
            <a:off x="1607900" y="6331550"/>
            <a:ext cx="5586300" cy="676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Calibri"/>
                <a:ea typeface="Calibri"/>
                <a:cs typeface="Calibri"/>
                <a:sym typeface="Calibri"/>
              </a:rPr>
              <a:t>TASK: </a:t>
            </a:r>
            <a:r>
              <a:rPr b="0" i="0" lang="en" sz="1200" u="none" cap="none" strike="noStrike">
                <a:solidFill>
                  <a:srgbClr val="000000"/>
                </a:solidFill>
                <a:latin typeface="Calibri"/>
                <a:ea typeface="Calibri"/>
                <a:cs typeface="Calibri"/>
                <a:sym typeface="Calibri"/>
              </a:rPr>
              <a:t>Colour the thermometer to show show how much change there was with the ideas about the causes of disease between the Middle Ages and the Renaissance. The hotter the the temperature, the greater the change.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p:txBody>
      </p:sp>
      <p:sp>
        <p:nvSpPr>
          <p:cNvPr id="595" name="Google Shape;595;p47"/>
          <p:cNvSpPr txBox="1"/>
          <p:nvPr/>
        </p:nvSpPr>
        <p:spPr>
          <a:xfrm>
            <a:off x="1607900" y="7008475"/>
            <a:ext cx="5586300" cy="530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Calibri"/>
                <a:ea typeface="Calibri"/>
                <a:cs typeface="Calibri"/>
                <a:sym typeface="Calibri"/>
              </a:rPr>
              <a:t>TASK: </a:t>
            </a:r>
            <a:r>
              <a:rPr b="0" i="0" lang="en" sz="1200" u="none" cap="none" strike="noStrike">
                <a:solidFill>
                  <a:srgbClr val="000000"/>
                </a:solidFill>
                <a:latin typeface="Calibri"/>
                <a:ea typeface="Calibri"/>
                <a:cs typeface="Calibri"/>
                <a:sym typeface="Calibri"/>
              </a:rPr>
              <a:t>Explain why you have given this rating using specific historical  detail and examples. </a:t>
            </a:r>
            <a:endParaRPr b="0" i="0" sz="1200" u="none" cap="none" strike="noStrike">
              <a:solidFill>
                <a:srgbClr val="000000"/>
              </a:solidFill>
              <a:latin typeface="Calibri"/>
              <a:ea typeface="Calibri"/>
              <a:cs typeface="Calibri"/>
              <a:sym typeface="Calibri"/>
            </a:endParaRPr>
          </a:p>
        </p:txBody>
      </p:sp>
      <p:sp>
        <p:nvSpPr>
          <p:cNvPr id="596" name="Google Shape;596;p47"/>
          <p:cNvSpPr txBox="1"/>
          <p:nvPr/>
        </p:nvSpPr>
        <p:spPr>
          <a:xfrm>
            <a:off x="737800" y="7537300"/>
            <a:ext cx="6559800" cy="2861100"/>
          </a:xfrm>
          <a:prstGeom prst="rect">
            <a:avLst/>
          </a:prstGeom>
          <a:noFill/>
          <a:ln>
            <a:noFill/>
          </a:ln>
        </p:spPr>
        <p:txBody>
          <a:bodyPr anchorCtr="0" anchor="t" bIns="91425" lIns="91425" spcFirstLastPara="1" rIns="91425" wrap="square" tIns="91425">
            <a:noAutofit/>
          </a:bodyPr>
          <a:lstStyle/>
          <a:p>
            <a:pPr indent="0" lvl="0" marL="0" marR="0" rtl="0" algn="l">
              <a:lnSpc>
                <a:spcPct val="175000"/>
              </a:lnSpc>
              <a:spcBef>
                <a:spcPts val="0"/>
              </a:spcBef>
              <a:spcAft>
                <a:spcPts val="0"/>
              </a:spcAft>
              <a:buClr>
                <a:srgbClr val="000000"/>
              </a:buClr>
              <a:buSzPts val="1400"/>
              <a:buFont typeface="Arial"/>
              <a:buNone/>
            </a:pPr>
            <a:r>
              <a:rPr b="0" i="0" lang="en" sz="1400" u="none" cap="none" strike="noStrike">
                <a:solidFill>
                  <a:srgbClr val="000000"/>
                </a:solidFill>
                <a:latin typeface="Calibri"/>
                <a:ea typeface="Calibri"/>
                <a:cs typeface="Calibri"/>
                <a:sym typeface="Calibri"/>
              </a:rPr>
              <a:t>________________________________________________________________________</a:t>
            </a:r>
            <a:r>
              <a:rPr b="0" i="0" lang="en" sz="1400" u="none" cap="none" strike="noStrike">
                <a:solidFill>
                  <a:schemeClr val="dk1"/>
                </a:solidFill>
                <a:latin typeface="Calibri"/>
                <a:ea typeface="Calibri"/>
                <a:cs typeface="Calibri"/>
                <a:sym typeface="Calibri"/>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b="0" i="0" sz="1400" u="none" cap="none" strike="noStrike">
              <a:solidFill>
                <a:srgbClr val="000000"/>
              </a:solidFill>
              <a:latin typeface="Calibri"/>
              <a:ea typeface="Calibri"/>
              <a:cs typeface="Calibri"/>
              <a:sym typeface="Calibri"/>
            </a:endParaRPr>
          </a:p>
        </p:txBody>
      </p:sp>
      <p:sp>
        <p:nvSpPr>
          <p:cNvPr id="597" name="Google Shape;597;p47"/>
          <p:cNvSpPr txBox="1"/>
          <p:nvPr/>
        </p:nvSpPr>
        <p:spPr>
          <a:xfrm>
            <a:off x="1830075" y="2926013"/>
            <a:ext cx="973500" cy="327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1" lang="en" sz="1200" u="none" cap="none" strike="noStrike">
                <a:solidFill>
                  <a:srgbClr val="000000"/>
                </a:solidFill>
                <a:latin typeface="Calibri"/>
                <a:ea typeface="Calibri"/>
                <a:cs typeface="Calibri"/>
                <a:sym typeface="Calibri"/>
              </a:rPr>
              <a:t>Middle Ages</a:t>
            </a:r>
            <a:endParaRPr b="1" i="1" sz="1200" u="none" cap="none" strike="noStrike">
              <a:solidFill>
                <a:srgbClr val="000000"/>
              </a:solidFill>
              <a:latin typeface="Calibri"/>
              <a:ea typeface="Calibri"/>
              <a:cs typeface="Calibri"/>
              <a:sym typeface="Calibri"/>
            </a:endParaRPr>
          </a:p>
        </p:txBody>
      </p:sp>
      <p:sp>
        <p:nvSpPr>
          <p:cNvPr id="598" name="Google Shape;598;p47"/>
          <p:cNvSpPr txBox="1"/>
          <p:nvPr/>
        </p:nvSpPr>
        <p:spPr>
          <a:xfrm>
            <a:off x="5490325" y="2893450"/>
            <a:ext cx="973500" cy="327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1" lang="en" sz="1200" u="none" cap="none" strike="noStrike">
                <a:solidFill>
                  <a:srgbClr val="000000"/>
                </a:solidFill>
                <a:latin typeface="Calibri"/>
                <a:ea typeface="Calibri"/>
                <a:cs typeface="Calibri"/>
                <a:sym typeface="Calibri"/>
              </a:rPr>
              <a:t>Renaissance</a:t>
            </a:r>
            <a:endParaRPr b="1" i="1" sz="1200" u="none" cap="none" strike="noStrike">
              <a:solidFill>
                <a:srgbClr val="000000"/>
              </a:solidFill>
              <a:latin typeface="Calibri"/>
              <a:ea typeface="Calibri"/>
              <a:cs typeface="Calibri"/>
              <a:sym typeface="Calibri"/>
            </a:endParaRPr>
          </a:p>
        </p:txBody>
      </p:sp>
      <p:sp>
        <p:nvSpPr>
          <p:cNvPr id="599" name="Google Shape;599;p47"/>
          <p:cNvSpPr txBox="1"/>
          <p:nvPr/>
        </p:nvSpPr>
        <p:spPr>
          <a:xfrm>
            <a:off x="3567900" y="2893425"/>
            <a:ext cx="973500" cy="327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n" sz="1200" u="sng" cap="none" strike="noStrike">
                <a:solidFill>
                  <a:srgbClr val="000000"/>
                </a:solidFill>
                <a:latin typeface="Calibri"/>
                <a:ea typeface="Calibri"/>
                <a:cs typeface="Calibri"/>
                <a:sym typeface="Calibri"/>
              </a:rPr>
              <a:t>Both</a:t>
            </a:r>
            <a:endParaRPr b="1" i="0" sz="1200" u="sng" cap="none" strike="noStrike">
              <a:solidFill>
                <a:srgbClr val="000000"/>
              </a:solidFill>
              <a:latin typeface="Calibri"/>
              <a:ea typeface="Calibri"/>
              <a:cs typeface="Calibri"/>
              <a:sym typeface="Calibri"/>
            </a:endParaRPr>
          </a:p>
        </p:txBody>
      </p:sp>
      <p:graphicFrame>
        <p:nvGraphicFramePr>
          <p:cNvPr id="600" name="Google Shape;600;p47"/>
          <p:cNvGraphicFramePr/>
          <p:nvPr/>
        </p:nvGraphicFramePr>
        <p:xfrm>
          <a:off x="678875" y="1563450"/>
          <a:ext cx="3000000" cy="3000000"/>
        </p:xfrm>
        <a:graphic>
          <a:graphicData uri="http://schemas.openxmlformats.org/drawingml/2006/table">
            <a:tbl>
              <a:tblPr>
                <a:noFill/>
                <a:tableStyleId>{3FE84706-7A58-4A42-A819-6E776F15B5D3}</a:tableStyleId>
              </a:tblPr>
              <a:tblGrid>
                <a:gridCol w="1338550"/>
                <a:gridCol w="1338550"/>
                <a:gridCol w="1338550"/>
                <a:gridCol w="1338550"/>
                <a:gridCol w="1338550"/>
              </a:tblGrid>
              <a:tr h="523050">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Calibri"/>
                          <a:ea typeface="Calibri"/>
                          <a:cs typeface="Calibri"/>
                          <a:sym typeface="Calibri"/>
                        </a:rPr>
                        <a:t>Miasma</a:t>
                      </a:r>
                      <a:endParaRPr sz="1100" u="none" cap="none" strike="noStrike">
                        <a:latin typeface="Calibri"/>
                        <a:ea typeface="Calibri"/>
                        <a:cs typeface="Calibri"/>
                        <a:sym typeface="Calibri"/>
                      </a:endParaRPr>
                    </a:p>
                  </a:txBody>
                  <a:tcPr marT="91425" marB="91425" marR="91425" marL="91425" anchor="ctr">
                    <a:lnL cap="flat" cmpd="sng" w="28575">
                      <a:solidFill>
                        <a:srgbClr val="000000"/>
                      </a:solidFill>
                      <a:prstDash val="dash"/>
                      <a:round/>
                      <a:headEnd len="sm" w="sm" type="none"/>
                      <a:tailEnd len="sm" w="sm" type="none"/>
                    </a:lnL>
                    <a:lnR cap="flat" cmpd="sng" w="28575">
                      <a:solidFill>
                        <a:srgbClr val="000000"/>
                      </a:solidFill>
                      <a:prstDash val="dash"/>
                      <a:round/>
                      <a:headEnd len="sm" w="sm" type="none"/>
                      <a:tailEnd len="sm" w="sm" type="none"/>
                    </a:lnR>
                    <a:lnT cap="flat" cmpd="sng" w="28575">
                      <a:solidFill>
                        <a:srgbClr val="000000"/>
                      </a:solidFill>
                      <a:prstDash val="dash"/>
                      <a:round/>
                      <a:headEnd len="sm" w="sm" type="none"/>
                      <a:tailEnd len="sm" w="sm" type="none"/>
                    </a:lnT>
                    <a:lnB cap="flat" cmpd="sng" w="28575">
                      <a:solidFill>
                        <a:srgbClr val="000000"/>
                      </a:solidFill>
                      <a:prstDash val="dash"/>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Calibri"/>
                          <a:ea typeface="Calibri"/>
                          <a:cs typeface="Calibri"/>
                          <a:sym typeface="Calibri"/>
                        </a:rPr>
                        <a:t>Imbalance of Four Humors</a:t>
                      </a:r>
                      <a:endParaRPr sz="1100" u="none" cap="none" strike="noStrike">
                        <a:latin typeface="Calibri"/>
                        <a:ea typeface="Calibri"/>
                        <a:cs typeface="Calibri"/>
                        <a:sym typeface="Calibri"/>
                      </a:endParaRPr>
                    </a:p>
                  </a:txBody>
                  <a:tcPr marT="91425" marB="91425" marR="91425" marL="91425" anchor="ctr">
                    <a:lnL cap="flat" cmpd="sng" w="28575">
                      <a:solidFill>
                        <a:srgbClr val="000000"/>
                      </a:solidFill>
                      <a:prstDash val="dash"/>
                      <a:round/>
                      <a:headEnd len="sm" w="sm" type="none"/>
                      <a:tailEnd len="sm" w="sm" type="none"/>
                    </a:lnL>
                    <a:lnR cap="flat" cmpd="sng" w="28575">
                      <a:solidFill>
                        <a:srgbClr val="000000"/>
                      </a:solidFill>
                      <a:prstDash val="dash"/>
                      <a:round/>
                      <a:headEnd len="sm" w="sm" type="none"/>
                      <a:tailEnd len="sm" w="sm" type="none"/>
                    </a:lnR>
                    <a:lnT cap="flat" cmpd="sng" w="28575">
                      <a:solidFill>
                        <a:srgbClr val="000000"/>
                      </a:solidFill>
                      <a:prstDash val="dash"/>
                      <a:round/>
                      <a:headEnd len="sm" w="sm" type="none"/>
                      <a:tailEnd len="sm" w="sm" type="none"/>
                    </a:lnT>
                    <a:lnB cap="flat" cmpd="sng" w="28575">
                      <a:solidFill>
                        <a:srgbClr val="000000"/>
                      </a:solidFill>
                      <a:prstDash val="dash"/>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Calibri"/>
                          <a:ea typeface="Calibri"/>
                          <a:cs typeface="Calibri"/>
                          <a:sym typeface="Calibri"/>
                        </a:rPr>
                        <a:t>God causing disease</a:t>
                      </a:r>
                      <a:endParaRPr sz="1100" u="none" cap="none" strike="noStrike">
                        <a:latin typeface="Calibri"/>
                        <a:ea typeface="Calibri"/>
                        <a:cs typeface="Calibri"/>
                        <a:sym typeface="Calibri"/>
                      </a:endParaRPr>
                    </a:p>
                  </a:txBody>
                  <a:tcPr marT="91425" marB="91425" marR="91425" marL="91425" anchor="ctr">
                    <a:lnL cap="flat" cmpd="sng" w="28575">
                      <a:solidFill>
                        <a:srgbClr val="000000"/>
                      </a:solidFill>
                      <a:prstDash val="dash"/>
                      <a:round/>
                      <a:headEnd len="sm" w="sm" type="none"/>
                      <a:tailEnd len="sm" w="sm" type="none"/>
                    </a:lnL>
                    <a:lnR cap="flat" cmpd="sng" w="28575">
                      <a:solidFill>
                        <a:srgbClr val="000000"/>
                      </a:solidFill>
                      <a:prstDash val="dash"/>
                      <a:round/>
                      <a:headEnd len="sm" w="sm" type="none"/>
                      <a:tailEnd len="sm" w="sm" type="none"/>
                    </a:lnR>
                    <a:lnT cap="flat" cmpd="sng" w="28575">
                      <a:solidFill>
                        <a:srgbClr val="000000"/>
                      </a:solidFill>
                      <a:prstDash val="dash"/>
                      <a:round/>
                      <a:headEnd len="sm" w="sm" type="none"/>
                      <a:tailEnd len="sm" w="sm" type="none"/>
                    </a:lnT>
                    <a:lnB cap="flat" cmpd="sng" w="28575">
                      <a:solidFill>
                        <a:srgbClr val="000000"/>
                      </a:solidFill>
                      <a:prstDash val="dash"/>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Calibri"/>
                          <a:ea typeface="Calibri"/>
                          <a:cs typeface="Calibri"/>
                          <a:sym typeface="Calibri"/>
                        </a:rPr>
                        <a:t>Witches</a:t>
                      </a:r>
                      <a:endParaRPr sz="1100" u="none" cap="none" strike="noStrike">
                        <a:latin typeface="Calibri"/>
                        <a:ea typeface="Calibri"/>
                        <a:cs typeface="Calibri"/>
                        <a:sym typeface="Calibri"/>
                      </a:endParaRPr>
                    </a:p>
                  </a:txBody>
                  <a:tcPr marT="91425" marB="91425" marR="91425" marL="91425" anchor="ctr">
                    <a:lnL cap="flat" cmpd="sng" w="28575">
                      <a:solidFill>
                        <a:srgbClr val="000000"/>
                      </a:solidFill>
                      <a:prstDash val="dash"/>
                      <a:round/>
                      <a:headEnd len="sm" w="sm" type="none"/>
                      <a:tailEnd len="sm" w="sm" type="none"/>
                    </a:lnL>
                    <a:lnR cap="flat" cmpd="sng" w="28575">
                      <a:solidFill>
                        <a:srgbClr val="000000"/>
                      </a:solidFill>
                      <a:prstDash val="dash"/>
                      <a:round/>
                      <a:headEnd len="sm" w="sm" type="none"/>
                      <a:tailEnd len="sm" w="sm" type="none"/>
                    </a:lnR>
                    <a:lnT cap="flat" cmpd="sng" w="28575">
                      <a:solidFill>
                        <a:srgbClr val="000000"/>
                      </a:solidFill>
                      <a:prstDash val="dash"/>
                      <a:round/>
                      <a:headEnd len="sm" w="sm" type="none"/>
                      <a:tailEnd len="sm" w="sm" type="none"/>
                    </a:lnT>
                    <a:lnB cap="flat" cmpd="sng" w="28575">
                      <a:solidFill>
                        <a:srgbClr val="000000"/>
                      </a:solidFill>
                      <a:prstDash val="dash"/>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Calibri"/>
                          <a:ea typeface="Calibri"/>
                          <a:cs typeface="Calibri"/>
                          <a:sym typeface="Calibri"/>
                        </a:rPr>
                        <a:t>seeds spread in the air</a:t>
                      </a:r>
                      <a:endParaRPr sz="1100" u="none" cap="none" strike="noStrike">
                        <a:latin typeface="Calibri"/>
                        <a:ea typeface="Calibri"/>
                        <a:cs typeface="Calibri"/>
                        <a:sym typeface="Calibri"/>
                      </a:endParaRPr>
                    </a:p>
                  </a:txBody>
                  <a:tcPr marT="91425" marB="91425" marR="91425" marL="91425" anchor="ctr">
                    <a:lnL cap="flat" cmpd="sng" w="28575">
                      <a:solidFill>
                        <a:srgbClr val="000000"/>
                      </a:solidFill>
                      <a:prstDash val="dash"/>
                      <a:round/>
                      <a:headEnd len="sm" w="sm" type="none"/>
                      <a:tailEnd len="sm" w="sm" type="none"/>
                    </a:lnL>
                    <a:lnR cap="flat" cmpd="sng" w="28575">
                      <a:solidFill>
                        <a:srgbClr val="000000"/>
                      </a:solidFill>
                      <a:prstDash val="dash"/>
                      <a:round/>
                      <a:headEnd len="sm" w="sm" type="none"/>
                      <a:tailEnd len="sm" w="sm" type="none"/>
                    </a:lnR>
                    <a:lnT cap="flat" cmpd="sng" w="28575">
                      <a:solidFill>
                        <a:srgbClr val="000000"/>
                      </a:solidFill>
                      <a:prstDash val="dash"/>
                      <a:round/>
                      <a:headEnd len="sm" w="sm" type="none"/>
                      <a:tailEnd len="sm" w="sm" type="none"/>
                    </a:lnT>
                    <a:lnB cap="flat" cmpd="sng" w="28575">
                      <a:solidFill>
                        <a:srgbClr val="000000"/>
                      </a:solidFill>
                      <a:prstDash val="dash"/>
                      <a:round/>
                      <a:headEnd len="sm" w="sm" type="none"/>
                      <a:tailEnd len="sm" w="sm" type="none"/>
                    </a:lnB>
                  </a:tcPr>
                </a:tc>
              </a:tr>
              <a:tr h="379050">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Calibri"/>
                          <a:ea typeface="Calibri"/>
                          <a:cs typeface="Calibri"/>
                          <a:sym typeface="Calibri"/>
                        </a:rPr>
                        <a:t>Poor diet</a:t>
                      </a:r>
                      <a:endParaRPr sz="1100" u="none" cap="none" strike="noStrike">
                        <a:latin typeface="Calibri"/>
                        <a:ea typeface="Calibri"/>
                        <a:cs typeface="Calibri"/>
                        <a:sym typeface="Calibri"/>
                      </a:endParaRPr>
                    </a:p>
                  </a:txBody>
                  <a:tcPr marT="91425" marB="91425" marR="91425" marL="91425" anchor="ctr">
                    <a:lnL cap="flat" cmpd="sng" w="28575">
                      <a:solidFill>
                        <a:srgbClr val="000000"/>
                      </a:solidFill>
                      <a:prstDash val="dash"/>
                      <a:round/>
                      <a:headEnd len="sm" w="sm" type="none"/>
                      <a:tailEnd len="sm" w="sm" type="none"/>
                    </a:lnL>
                    <a:lnR cap="flat" cmpd="sng" w="28575">
                      <a:solidFill>
                        <a:srgbClr val="000000"/>
                      </a:solidFill>
                      <a:prstDash val="dash"/>
                      <a:round/>
                      <a:headEnd len="sm" w="sm" type="none"/>
                      <a:tailEnd len="sm" w="sm" type="none"/>
                    </a:lnR>
                    <a:lnT cap="flat" cmpd="sng" w="28575">
                      <a:solidFill>
                        <a:srgbClr val="000000"/>
                      </a:solidFill>
                      <a:prstDash val="dash"/>
                      <a:round/>
                      <a:headEnd len="sm" w="sm" type="none"/>
                      <a:tailEnd len="sm" w="sm" type="none"/>
                    </a:lnT>
                    <a:lnB cap="flat" cmpd="sng" w="28575">
                      <a:solidFill>
                        <a:srgbClr val="000000"/>
                      </a:solidFill>
                      <a:prstDash val="dash"/>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Calibri"/>
                          <a:ea typeface="Calibri"/>
                          <a:cs typeface="Calibri"/>
                          <a:sym typeface="Calibri"/>
                        </a:rPr>
                        <a:t>astrology</a:t>
                      </a:r>
                      <a:endParaRPr sz="1100" u="none" cap="none" strike="noStrike">
                        <a:latin typeface="Calibri"/>
                        <a:ea typeface="Calibri"/>
                        <a:cs typeface="Calibri"/>
                        <a:sym typeface="Calibri"/>
                      </a:endParaRPr>
                    </a:p>
                  </a:txBody>
                  <a:tcPr marT="91425" marB="91425" marR="91425" marL="91425" anchor="ctr">
                    <a:lnL cap="flat" cmpd="sng" w="28575">
                      <a:solidFill>
                        <a:srgbClr val="000000"/>
                      </a:solidFill>
                      <a:prstDash val="dash"/>
                      <a:round/>
                      <a:headEnd len="sm" w="sm" type="none"/>
                      <a:tailEnd len="sm" w="sm" type="none"/>
                    </a:lnL>
                    <a:lnR cap="flat" cmpd="sng" w="28575">
                      <a:solidFill>
                        <a:srgbClr val="000000"/>
                      </a:solidFill>
                      <a:prstDash val="dash"/>
                      <a:round/>
                      <a:headEnd len="sm" w="sm" type="none"/>
                      <a:tailEnd len="sm" w="sm" type="none"/>
                    </a:lnR>
                    <a:lnT cap="flat" cmpd="sng" w="28575">
                      <a:solidFill>
                        <a:srgbClr val="000000"/>
                      </a:solidFill>
                      <a:prstDash val="dash"/>
                      <a:round/>
                      <a:headEnd len="sm" w="sm" type="none"/>
                      <a:tailEnd len="sm" w="sm" type="none"/>
                    </a:lnT>
                    <a:lnB cap="flat" cmpd="sng" w="28575">
                      <a:solidFill>
                        <a:srgbClr val="000000"/>
                      </a:solidFill>
                      <a:prstDash val="dash"/>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Calibri"/>
                          <a:ea typeface="Calibri"/>
                          <a:cs typeface="Calibri"/>
                          <a:sym typeface="Calibri"/>
                        </a:rPr>
                        <a:t>evil spirits</a:t>
                      </a:r>
                      <a:endParaRPr sz="1100" u="none" cap="none" strike="noStrike">
                        <a:latin typeface="Calibri"/>
                        <a:ea typeface="Calibri"/>
                        <a:cs typeface="Calibri"/>
                        <a:sym typeface="Calibri"/>
                      </a:endParaRPr>
                    </a:p>
                  </a:txBody>
                  <a:tcPr marT="91425" marB="91425" marR="91425" marL="91425" anchor="ctr">
                    <a:lnL cap="flat" cmpd="sng" w="28575">
                      <a:solidFill>
                        <a:srgbClr val="000000"/>
                      </a:solidFill>
                      <a:prstDash val="dash"/>
                      <a:round/>
                      <a:headEnd len="sm" w="sm" type="none"/>
                      <a:tailEnd len="sm" w="sm" type="none"/>
                    </a:lnL>
                    <a:lnR cap="flat" cmpd="sng" w="28575">
                      <a:solidFill>
                        <a:srgbClr val="000000"/>
                      </a:solidFill>
                      <a:prstDash val="dash"/>
                      <a:round/>
                      <a:headEnd len="sm" w="sm" type="none"/>
                      <a:tailEnd len="sm" w="sm" type="none"/>
                    </a:lnR>
                    <a:lnT cap="flat" cmpd="sng" w="28575">
                      <a:solidFill>
                        <a:srgbClr val="000000"/>
                      </a:solidFill>
                      <a:prstDash val="dash"/>
                      <a:round/>
                      <a:headEnd len="sm" w="sm" type="none"/>
                      <a:tailEnd len="sm" w="sm" type="none"/>
                    </a:lnT>
                    <a:lnB cap="flat" cmpd="sng" w="28575">
                      <a:solidFill>
                        <a:srgbClr val="000000"/>
                      </a:solidFill>
                      <a:prstDash val="dash"/>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lang="en" sz="1100" u="none" cap="none" strike="noStrike">
                          <a:solidFill>
                            <a:schemeClr val="dk1"/>
                          </a:solidFill>
                          <a:latin typeface="Calibri"/>
                          <a:ea typeface="Calibri"/>
                          <a:cs typeface="Calibri"/>
                          <a:sym typeface="Calibri"/>
                        </a:rPr>
                        <a:t>Jews</a:t>
                      </a:r>
                      <a:endParaRPr sz="1100" u="none" cap="none" strike="noStrike">
                        <a:latin typeface="Calibri"/>
                        <a:ea typeface="Calibri"/>
                        <a:cs typeface="Calibri"/>
                        <a:sym typeface="Calibri"/>
                      </a:endParaRPr>
                    </a:p>
                  </a:txBody>
                  <a:tcPr marT="91425" marB="91425" marR="91425" marL="91425" anchor="ctr">
                    <a:lnL cap="flat" cmpd="sng" w="28575">
                      <a:solidFill>
                        <a:srgbClr val="000000"/>
                      </a:solidFill>
                      <a:prstDash val="dash"/>
                      <a:round/>
                      <a:headEnd len="sm" w="sm" type="none"/>
                      <a:tailEnd len="sm" w="sm" type="none"/>
                    </a:lnL>
                    <a:lnR cap="flat" cmpd="sng" w="28575">
                      <a:solidFill>
                        <a:srgbClr val="000000"/>
                      </a:solidFill>
                      <a:prstDash val="dash"/>
                      <a:round/>
                      <a:headEnd len="sm" w="sm" type="none"/>
                      <a:tailEnd len="sm" w="sm" type="none"/>
                    </a:lnR>
                    <a:lnT cap="flat" cmpd="sng" w="28575">
                      <a:solidFill>
                        <a:srgbClr val="000000"/>
                      </a:solidFill>
                      <a:prstDash val="dash"/>
                      <a:round/>
                      <a:headEnd len="sm" w="sm" type="none"/>
                      <a:tailEnd len="sm" w="sm" type="none"/>
                    </a:lnT>
                    <a:lnB cap="flat" cmpd="sng" w="28575">
                      <a:solidFill>
                        <a:srgbClr val="000000"/>
                      </a:solidFill>
                      <a:prstDash val="dash"/>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Calibri"/>
                          <a:ea typeface="Calibri"/>
                          <a:cs typeface="Calibri"/>
                          <a:sym typeface="Calibri"/>
                        </a:rPr>
                        <a:t>lack of exercise</a:t>
                      </a:r>
                      <a:endParaRPr sz="1100" u="none" cap="none" strike="noStrike">
                        <a:latin typeface="Calibri"/>
                        <a:ea typeface="Calibri"/>
                        <a:cs typeface="Calibri"/>
                        <a:sym typeface="Calibri"/>
                      </a:endParaRPr>
                    </a:p>
                  </a:txBody>
                  <a:tcPr marT="91425" marB="91425" marR="91425" marL="91425" anchor="ctr">
                    <a:lnL cap="flat" cmpd="sng" w="28575">
                      <a:solidFill>
                        <a:srgbClr val="000000"/>
                      </a:solidFill>
                      <a:prstDash val="dash"/>
                      <a:round/>
                      <a:headEnd len="sm" w="sm" type="none"/>
                      <a:tailEnd len="sm" w="sm" type="none"/>
                    </a:lnL>
                    <a:lnR cap="flat" cmpd="sng" w="28575">
                      <a:solidFill>
                        <a:srgbClr val="000000"/>
                      </a:solidFill>
                      <a:prstDash val="dash"/>
                      <a:round/>
                      <a:headEnd len="sm" w="sm" type="none"/>
                      <a:tailEnd len="sm" w="sm" type="none"/>
                    </a:lnR>
                    <a:lnT cap="flat" cmpd="sng" w="28575">
                      <a:solidFill>
                        <a:srgbClr val="000000"/>
                      </a:solidFill>
                      <a:prstDash val="dash"/>
                      <a:round/>
                      <a:headEnd len="sm" w="sm" type="none"/>
                      <a:tailEnd len="sm" w="sm" type="none"/>
                    </a:lnT>
                    <a:lnB cap="flat" cmpd="sng" w="28575">
                      <a:solidFill>
                        <a:srgbClr val="000000"/>
                      </a:solidFill>
                      <a:prstDash val="dash"/>
                      <a:round/>
                      <a:headEnd len="sm" w="sm" type="none"/>
                      <a:tailEnd len="sm" w="sm" type="none"/>
                    </a:lnB>
                  </a:tcPr>
                </a:tc>
              </a:tr>
            </a:tbl>
          </a:graphicData>
        </a:graphic>
      </p:graphicFrame>
      <p:sp>
        <p:nvSpPr>
          <p:cNvPr id="601" name="Google Shape;601;p47"/>
          <p:cNvSpPr/>
          <p:nvPr/>
        </p:nvSpPr>
        <p:spPr>
          <a:xfrm>
            <a:off x="692297" y="3314550"/>
            <a:ext cx="4646100" cy="2922900"/>
          </a:xfrm>
          <a:prstGeom prst="ellipse">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2" name="Google Shape;602;p47"/>
          <p:cNvSpPr/>
          <p:nvPr/>
        </p:nvSpPr>
        <p:spPr>
          <a:xfrm>
            <a:off x="2505797" y="3314550"/>
            <a:ext cx="4934400" cy="2922900"/>
          </a:xfrm>
          <a:prstGeom prst="ellipse">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3" name="Google Shape;603;p47"/>
          <p:cNvSpPr/>
          <p:nvPr/>
        </p:nvSpPr>
        <p:spPr>
          <a:xfrm>
            <a:off x="6906750" y="117395"/>
            <a:ext cx="556200" cy="445200"/>
          </a:xfrm>
          <a:prstGeom prst="rect">
            <a:avLst/>
          </a:prstGeom>
          <a:solidFill>
            <a:srgbClr val="FFFFFF"/>
          </a:solidFill>
          <a:ln cap="flat" cmpd="sng" w="95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Calibri"/>
                <a:ea typeface="Calibri"/>
                <a:cs typeface="Calibri"/>
                <a:sym typeface="Calibri"/>
              </a:rPr>
              <a:t>p.47</a:t>
            </a:r>
            <a:endParaRPr b="1" i="0" sz="1400" u="none" cap="none" strike="noStrike">
              <a:solidFill>
                <a:srgbClr val="000000"/>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7" name="Shape 607"/>
        <p:cNvGrpSpPr/>
        <p:nvPr/>
      </p:nvGrpSpPr>
      <p:grpSpPr>
        <a:xfrm>
          <a:off x="0" y="0"/>
          <a:ext cx="0" cy="0"/>
          <a:chOff x="0" y="0"/>
          <a:chExt cx="0" cy="0"/>
        </a:xfrm>
      </p:grpSpPr>
      <p:sp>
        <p:nvSpPr>
          <p:cNvPr id="608" name="Google Shape;608;p48"/>
          <p:cNvSpPr txBox="1"/>
          <p:nvPr>
            <p:ph type="title"/>
          </p:nvPr>
        </p:nvSpPr>
        <p:spPr>
          <a:xfrm>
            <a:off x="678800" y="210100"/>
            <a:ext cx="6070800" cy="445200"/>
          </a:xfrm>
          <a:prstGeom prst="rect">
            <a:avLst/>
          </a:prstGeom>
          <a:solidFill>
            <a:srgbClr val="FFFF00"/>
          </a:solid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000"/>
              <a:buNone/>
            </a:pPr>
            <a:r>
              <a:rPr lang="en"/>
              <a:t>Review: Approaches to prevention and treatment</a:t>
            </a:r>
            <a:endParaRPr/>
          </a:p>
        </p:txBody>
      </p:sp>
      <p:sp>
        <p:nvSpPr>
          <p:cNvPr id="609" name="Google Shape;609;p48"/>
          <p:cNvSpPr txBox="1"/>
          <p:nvPr>
            <p:ph idx="1" type="body"/>
          </p:nvPr>
        </p:nvSpPr>
        <p:spPr>
          <a:xfrm>
            <a:off x="678925" y="741975"/>
            <a:ext cx="6692700" cy="684300"/>
          </a:xfrm>
          <a:prstGeom prst="rect">
            <a:avLst/>
          </a:pr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SzPts val="1200"/>
              <a:buNone/>
            </a:pPr>
            <a:r>
              <a:rPr b="1" lang="en"/>
              <a:t>TASK: </a:t>
            </a:r>
            <a:r>
              <a:rPr lang="en"/>
              <a:t>Place the following ideas about approaches to prevention and treatment in the correct section of the venn diagram</a:t>
            </a:r>
            <a:endParaRPr/>
          </a:p>
        </p:txBody>
      </p:sp>
      <p:pic>
        <p:nvPicPr>
          <p:cNvPr id="610" name="Google Shape;610;p48"/>
          <p:cNvPicPr preferRelativeResize="0"/>
          <p:nvPr/>
        </p:nvPicPr>
        <p:blipFill rotWithShape="1">
          <a:blip r:embed="rId3">
            <a:alphaModFix/>
          </a:blip>
          <a:srcRect b="0" l="26007" r="24281" t="0"/>
          <a:stretch/>
        </p:blipFill>
        <p:spPr>
          <a:xfrm>
            <a:off x="590300" y="6028525"/>
            <a:ext cx="796375" cy="1602050"/>
          </a:xfrm>
          <a:prstGeom prst="rect">
            <a:avLst/>
          </a:prstGeom>
          <a:noFill/>
          <a:ln>
            <a:noFill/>
          </a:ln>
        </p:spPr>
      </p:pic>
      <p:sp>
        <p:nvSpPr>
          <p:cNvPr id="611" name="Google Shape;611;p48"/>
          <p:cNvSpPr txBox="1"/>
          <p:nvPr/>
        </p:nvSpPr>
        <p:spPr>
          <a:xfrm>
            <a:off x="1607900" y="6237450"/>
            <a:ext cx="5586300" cy="729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Calibri"/>
                <a:ea typeface="Calibri"/>
                <a:cs typeface="Calibri"/>
                <a:sym typeface="Calibri"/>
              </a:rPr>
              <a:t>TASK: </a:t>
            </a:r>
            <a:r>
              <a:rPr b="0" i="0" lang="en" sz="1200" u="none" cap="none" strike="noStrike">
                <a:solidFill>
                  <a:srgbClr val="000000"/>
                </a:solidFill>
                <a:latin typeface="Calibri"/>
                <a:ea typeface="Calibri"/>
                <a:cs typeface="Calibri"/>
                <a:sym typeface="Calibri"/>
              </a:rPr>
              <a:t>Colour the thermometer to show show how much change there was with the ideas about the causes of disease between the Middle Ages and the Renaissance. The hotter the the temperature, the greater the change.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p:txBody>
      </p:sp>
      <p:sp>
        <p:nvSpPr>
          <p:cNvPr id="612" name="Google Shape;612;p48"/>
          <p:cNvSpPr txBox="1"/>
          <p:nvPr/>
        </p:nvSpPr>
        <p:spPr>
          <a:xfrm>
            <a:off x="1607900" y="6967117"/>
            <a:ext cx="5586300" cy="572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Calibri"/>
                <a:ea typeface="Calibri"/>
                <a:cs typeface="Calibri"/>
                <a:sym typeface="Calibri"/>
              </a:rPr>
              <a:t>TASK: </a:t>
            </a:r>
            <a:r>
              <a:rPr b="0" i="0" lang="en" sz="1200" u="none" cap="none" strike="noStrike">
                <a:solidFill>
                  <a:srgbClr val="000000"/>
                </a:solidFill>
                <a:latin typeface="Calibri"/>
                <a:ea typeface="Calibri"/>
                <a:cs typeface="Calibri"/>
                <a:sym typeface="Calibri"/>
              </a:rPr>
              <a:t>Explain why you have given this rating using specific historical  detail and examples. </a:t>
            </a:r>
            <a:endParaRPr b="0" i="0" sz="1200" u="none" cap="none" strike="noStrike">
              <a:solidFill>
                <a:srgbClr val="000000"/>
              </a:solidFill>
              <a:latin typeface="Calibri"/>
              <a:ea typeface="Calibri"/>
              <a:cs typeface="Calibri"/>
              <a:sym typeface="Calibri"/>
            </a:endParaRPr>
          </a:p>
        </p:txBody>
      </p:sp>
      <p:sp>
        <p:nvSpPr>
          <p:cNvPr id="613" name="Google Shape;613;p48"/>
          <p:cNvSpPr txBox="1"/>
          <p:nvPr/>
        </p:nvSpPr>
        <p:spPr>
          <a:xfrm>
            <a:off x="737800" y="7537300"/>
            <a:ext cx="6559800" cy="2861100"/>
          </a:xfrm>
          <a:prstGeom prst="rect">
            <a:avLst/>
          </a:prstGeom>
          <a:noFill/>
          <a:ln>
            <a:noFill/>
          </a:ln>
        </p:spPr>
        <p:txBody>
          <a:bodyPr anchorCtr="0" anchor="t" bIns="91425" lIns="91425" spcFirstLastPara="1" rIns="91425" wrap="square" tIns="91425">
            <a:noAutofit/>
          </a:bodyPr>
          <a:lstStyle/>
          <a:p>
            <a:pPr indent="0" lvl="0" marL="0" marR="0" rtl="0" algn="l">
              <a:lnSpc>
                <a:spcPct val="175000"/>
              </a:lnSpc>
              <a:spcBef>
                <a:spcPts val="0"/>
              </a:spcBef>
              <a:spcAft>
                <a:spcPts val="0"/>
              </a:spcAft>
              <a:buClr>
                <a:srgbClr val="000000"/>
              </a:buClr>
              <a:buSzPts val="1400"/>
              <a:buFont typeface="Arial"/>
              <a:buNone/>
            </a:pPr>
            <a:r>
              <a:rPr b="0" i="0" lang="en" sz="1400" u="none" cap="none" strike="noStrike">
                <a:solidFill>
                  <a:srgbClr val="000000"/>
                </a:solidFill>
                <a:latin typeface="Calibri"/>
                <a:ea typeface="Calibri"/>
                <a:cs typeface="Calibri"/>
                <a:sym typeface="Calibri"/>
              </a:rPr>
              <a:t>________________________________________________________________________</a:t>
            </a:r>
            <a:r>
              <a:rPr b="0" i="0" lang="en" sz="1400" u="none" cap="none" strike="noStrike">
                <a:solidFill>
                  <a:schemeClr val="dk1"/>
                </a:solidFill>
                <a:latin typeface="Calibri"/>
                <a:ea typeface="Calibri"/>
                <a:cs typeface="Calibri"/>
                <a:sym typeface="Calibri"/>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b="0" i="0" sz="1400" u="none" cap="none" strike="noStrike">
              <a:solidFill>
                <a:srgbClr val="000000"/>
              </a:solidFill>
              <a:latin typeface="Calibri"/>
              <a:ea typeface="Calibri"/>
              <a:cs typeface="Calibri"/>
              <a:sym typeface="Calibri"/>
            </a:endParaRPr>
          </a:p>
        </p:txBody>
      </p:sp>
      <p:graphicFrame>
        <p:nvGraphicFramePr>
          <p:cNvPr id="614" name="Google Shape;614;p48"/>
          <p:cNvGraphicFramePr/>
          <p:nvPr/>
        </p:nvGraphicFramePr>
        <p:xfrm>
          <a:off x="678900" y="1686545"/>
          <a:ext cx="3000000" cy="3000000"/>
        </p:xfrm>
        <a:graphic>
          <a:graphicData uri="http://schemas.openxmlformats.org/drawingml/2006/table">
            <a:tbl>
              <a:tblPr>
                <a:noFill/>
                <a:tableStyleId>{3FE84706-7A58-4A42-A819-6E776F15B5D3}</a:tableStyleId>
              </a:tblPr>
              <a:tblGrid>
                <a:gridCol w="1338550"/>
                <a:gridCol w="1338550"/>
                <a:gridCol w="1338550"/>
                <a:gridCol w="1338550"/>
                <a:gridCol w="1338550"/>
              </a:tblGrid>
              <a:tr h="381000">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Bloodletting</a:t>
                      </a:r>
                      <a:endParaRPr sz="1200" u="none" cap="none" strike="noStrike">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Purging</a:t>
                      </a:r>
                      <a:endParaRPr sz="1200" u="none" cap="none" strike="noStrike">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Plants from the new world</a:t>
                      </a:r>
                      <a:endParaRPr sz="1200" u="none" cap="none" strike="noStrike">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transference to animals</a:t>
                      </a:r>
                      <a:endParaRPr sz="1200" u="none" cap="none" strike="noStrike">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Changes in diet</a:t>
                      </a:r>
                      <a:endParaRPr sz="1200" u="none" cap="none" strike="noStrike">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381000">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Rest</a:t>
                      </a:r>
                      <a:endParaRPr sz="1200" u="none" cap="none" strike="noStrike">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Quarantine during plagues</a:t>
                      </a:r>
                      <a:endParaRPr sz="1200" u="none" cap="none" strike="noStrike">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confession</a:t>
                      </a:r>
                      <a:endParaRPr sz="1200" u="none" cap="none" strike="noStrike">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amulets</a:t>
                      </a:r>
                      <a:endParaRPr sz="1200" u="none" cap="none" strike="noStrike">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bathing</a:t>
                      </a:r>
                      <a:endParaRPr sz="1200" u="none" cap="none" strike="noStrike">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bl>
          </a:graphicData>
        </a:graphic>
      </p:graphicFrame>
      <p:sp>
        <p:nvSpPr>
          <p:cNvPr id="615" name="Google Shape;615;p48"/>
          <p:cNvSpPr txBox="1"/>
          <p:nvPr/>
        </p:nvSpPr>
        <p:spPr>
          <a:xfrm>
            <a:off x="1830075" y="2926013"/>
            <a:ext cx="973500" cy="327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1" lang="en" sz="1200" u="none" cap="none" strike="noStrike">
                <a:solidFill>
                  <a:srgbClr val="000000"/>
                </a:solidFill>
                <a:latin typeface="Calibri"/>
                <a:ea typeface="Calibri"/>
                <a:cs typeface="Calibri"/>
                <a:sym typeface="Calibri"/>
              </a:rPr>
              <a:t>Middle Ages</a:t>
            </a:r>
            <a:endParaRPr b="1" i="1" sz="1200" u="none" cap="none" strike="noStrike">
              <a:solidFill>
                <a:srgbClr val="000000"/>
              </a:solidFill>
              <a:latin typeface="Calibri"/>
              <a:ea typeface="Calibri"/>
              <a:cs typeface="Calibri"/>
              <a:sym typeface="Calibri"/>
            </a:endParaRPr>
          </a:p>
        </p:txBody>
      </p:sp>
      <p:sp>
        <p:nvSpPr>
          <p:cNvPr id="616" name="Google Shape;616;p48"/>
          <p:cNvSpPr txBox="1"/>
          <p:nvPr/>
        </p:nvSpPr>
        <p:spPr>
          <a:xfrm>
            <a:off x="5490325" y="2893450"/>
            <a:ext cx="973500" cy="327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1" lang="en" sz="1200" u="none" cap="none" strike="noStrike">
                <a:solidFill>
                  <a:srgbClr val="000000"/>
                </a:solidFill>
                <a:latin typeface="Calibri"/>
                <a:ea typeface="Calibri"/>
                <a:cs typeface="Calibri"/>
                <a:sym typeface="Calibri"/>
              </a:rPr>
              <a:t>Renaissance</a:t>
            </a:r>
            <a:endParaRPr b="1" i="1" sz="1200" u="none" cap="none" strike="noStrike">
              <a:solidFill>
                <a:srgbClr val="000000"/>
              </a:solidFill>
              <a:latin typeface="Calibri"/>
              <a:ea typeface="Calibri"/>
              <a:cs typeface="Calibri"/>
              <a:sym typeface="Calibri"/>
            </a:endParaRPr>
          </a:p>
        </p:txBody>
      </p:sp>
      <p:sp>
        <p:nvSpPr>
          <p:cNvPr id="617" name="Google Shape;617;p48"/>
          <p:cNvSpPr txBox="1"/>
          <p:nvPr/>
        </p:nvSpPr>
        <p:spPr>
          <a:xfrm>
            <a:off x="3567900" y="2893425"/>
            <a:ext cx="973500" cy="327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n" sz="1200" u="sng" cap="none" strike="noStrike">
                <a:solidFill>
                  <a:srgbClr val="000000"/>
                </a:solidFill>
                <a:latin typeface="Calibri"/>
                <a:ea typeface="Calibri"/>
                <a:cs typeface="Calibri"/>
                <a:sym typeface="Calibri"/>
              </a:rPr>
              <a:t>Both</a:t>
            </a:r>
            <a:endParaRPr b="1" i="0" sz="1200" u="sng" cap="none" strike="noStrike">
              <a:solidFill>
                <a:srgbClr val="000000"/>
              </a:solidFill>
              <a:latin typeface="Calibri"/>
              <a:ea typeface="Calibri"/>
              <a:cs typeface="Calibri"/>
              <a:sym typeface="Calibri"/>
            </a:endParaRPr>
          </a:p>
        </p:txBody>
      </p:sp>
      <p:sp>
        <p:nvSpPr>
          <p:cNvPr id="618" name="Google Shape;618;p48"/>
          <p:cNvSpPr/>
          <p:nvPr/>
        </p:nvSpPr>
        <p:spPr>
          <a:xfrm>
            <a:off x="692300" y="3220425"/>
            <a:ext cx="4646100" cy="3017100"/>
          </a:xfrm>
          <a:prstGeom prst="ellipse">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9" name="Google Shape;619;p48"/>
          <p:cNvSpPr/>
          <p:nvPr/>
        </p:nvSpPr>
        <p:spPr>
          <a:xfrm>
            <a:off x="2505800" y="3220425"/>
            <a:ext cx="4934400" cy="3017100"/>
          </a:xfrm>
          <a:prstGeom prst="ellipse">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0" name="Google Shape;620;p48"/>
          <p:cNvSpPr/>
          <p:nvPr/>
        </p:nvSpPr>
        <p:spPr>
          <a:xfrm>
            <a:off x="6906750" y="117395"/>
            <a:ext cx="556200" cy="445200"/>
          </a:xfrm>
          <a:prstGeom prst="rect">
            <a:avLst/>
          </a:prstGeom>
          <a:solidFill>
            <a:srgbClr val="FFFFFF"/>
          </a:solidFill>
          <a:ln cap="flat" cmpd="sng" w="95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Calibri"/>
                <a:ea typeface="Calibri"/>
                <a:cs typeface="Calibri"/>
                <a:sym typeface="Calibri"/>
              </a:rPr>
              <a:t>p.48</a:t>
            </a:r>
            <a:endParaRPr b="1" i="0" sz="1400" u="none" cap="none" strike="noStrike">
              <a:solidFill>
                <a:srgbClr val="000000"/>
              </a:solidFill>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4" name="Shape 624"/>
        <p:cNvGrpSpPr/>
        <p:nvPr/>
      </p:nvGrpSpPr>
      <p:grpSpPr>
        <a:xfrm>
          <a:off x="0" y="0"/>
          <a:ext cx="0" cy="0"/>
          <a:chOff x="0" y="0"/>
          <a:chExt cx="0" cy="0"/>
        </a:xfrm>
      </p:grpSpPr>
      <p:sp>
        <p:nvSpPr>
          <p:cNvPr id="625" name="Google Shape;625;p49"/>
          <p:cNvSpPr/>
          <p:nvPr/>
        </p:nvSpPr>
        <p:spPr>
          <a:xfrm>
            <a:off x="6891299" y="132846"/>
            <a:ext cx="556200" cy="445200"/>
          </a:xfrm>
          <a:prstGeom prst="rect">
            <a:avLst/>
          </a:prstGeom>
          <a:solidFill>
            <a:srgbClr val="FFFFFF"/>
          </a:solidFill>
          <a:ln cap="flat" cmpd="sng" w="95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Calibri"/>
                <a:ea typeface="Calibri"/>
                <a:cs typeface="Calibri"/>
                <a:sym typeface="Calibri"/>
              </a:rPr>
              <a:t>p.49</a:t>
            </a:r>
            <a:endParaRPr b="1" i="0" sz="1400" u="none" cap="none" strike="noStrike">
              <a:solidFill>
                <a:srgbClr val="000000"/>
              </a:solidFill>
              <a:latin typeface="Calibri"/>
              <a:ea typeface="Calibri"/>
              <a:cs typeface="Calibri"/>
              <a:sym typeface="Calibri"/>
            </a:endParaRPr>
          </a:p>
        </p:txBody>
      </p:sp>
      <p:sp>
        <p:nvSpPr>
          <p:cNvPr id="626" name="Google Shape;626;p49"/>
          <p:cNvSpPr txBox="1"/>
          <p:nvPr>
            <p:ph type="title"/>
          </p:nvPr>
        </p:nvSpPr>
        <p:spPr>
          <a:xfrm>
            <a:off x="446150" y="210100"/>
            <a:ext cx="6353700" cy="617700"/>
          </a:xfrm>
          <a:prstGeom prst="rect">
            <a:avLst/>
          </a:prstGeom>
          <a:solidFill>
            <a:srgbClr val="FFFF00"/>
          </a:solid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000"/>
              <a:buNone/>
            </a:pPr>
            <a:r>
              <a:rPr b="1" lang="en" sz="1400"/>
              <a:t>Key Topic 2 Review - Correct the mistakes: </a:t>
            </a:r>
            <a:endParaRPr b="1" sz="1400"/>
          </a:p>
          <a:p>
            <a:pPr indent="0" lvl="0" marL="0" rtl="0" algn="l">
              <a:lnSpc>
                <a:spcPct val="100000"/>
              </a:lnSpc>
              <a:spcBef>
                <a:spcPts val="0"/>
              </a:spcBef>
              <a:spcAft>
                <a:spcPts val="0"/>
              </a:spcAft>
              <a:buSzPts val="2000"/>
              <a:buNone/>
            </a:pPr>
            <a:r>
              <a:rPr lang="en" sz="1400"/>
              <a:t>Why didn’t medical developments during the Medical Renaissance make people healthier?</a:t>
            </a:r>
            <a:endParaRPr sz="1400"/>
          </a:p>
        </p:txBody>
      </p:sp>
      <p:sp>
        <p:nvSpPr>
          <p:cNvPr id="627" name="Google Shape;627;p49"/>
          <p:cNvSpPr txBox="1"/>
          <p:nvPr>
            <p:ph idx="1" type="body"/>
          </p:nvPr>
        </p:nvSpPr>
        <p:spPr>
          <a:xfrm>
            <a:off x="446150" y="953925"/>
            <a:ext cx="6925500" cy="94083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just">
              <a:lnSpc>
                <a:spcPct val="200000"/>
              </a:lnSpc>
              <a:spcBef>
                <a:spcPts val="0"/>
              </a:spcBef>
              <a:spcAft>
                <a:spcPts val="0"/>
              </a:spcAft>
              <a:buClr>
                <a:schemeClr val="dk1"/>
              </a:buClr>
              <a:buSzPts val="1200"/>
              <a:buFont typeface="Arial"/>
              <a:buNone/>
            </a:pPr>
            <a:r>
              <a:rPr lang="en">
                <a:solidFill>
                  <a:schemeClr val="dk1"/>
                </a:solidFill>
              </a:rPr>
              <a:t>One reason why developments made during the Rennysause didn’t positively affect people’s health was that they had to do with onatomy and physiology and not the nature of disease, prevention, or trotment. </a:t>
            </a:r>
            <a:endParaRPr>
              <a:solidFill>
                <a:schemeClr val="dk1"/>
              </a:solidFill>
            </a:endParaRPr>
          </a:p>
          <a:p>
            <a:pPr indent="0" lvl="0" marL="0" rtl="0" algn="just">
              <a:lnSpc>
                <a:spcPct val="200000"/>
              </a:lnSpc>
              <a:spcBef>
                <a:spcPts val="160"/>
              </a:spcBef>
              <a:spcAft>
                <a:spcPts val="0"/>
              </a:spcAft>
              <a:buClr>
                <a:schemeClr val="dk1"/>
              </a:buClr>
              <a:buSzPts val="1200"/>
              <a:buFont typeface="Arial"/>
              <a:buNone/>
            </a:pPr>
            <a:r>
              <a:t/>
            </a:r>
            <a:endParaRPr sz="600">
              <a:solidFill>
                <a:schemeClr val="dk1"/>
              </a:solidFill>
            </a:endParaRPr>
          </a:p>
          <a:p>
            <a:pPr indent="0" lvl="0" marL="0" rtl="0" algn="just">
              <a:lnSpc>
                <a:spcPct val="200000"/>
              </a:lnSpc>
              <a:spcBef>
                <a:spcPts val="300"/>
              </a:spcBef>
              <a:spcAft>
                <a:spcPts val="0"/>
              </a:spcAft>
              <a:buClr>
                <a:schemeClr val="dk1"/>
              </a:buClr>
              <a:buSzPts val="1200"/>
              <a:buFont typeface="Arial"/>
              <a:buNone/>
            </a:pPr>
            <a:r>
              <a:rPr lang="en">
                <a:solidFill>
                  <a:schemeClr val="dk1"/>
                </a:solidFill>
              </a:rPr>
              <a:t>For instance, Andreas Harvey discovered exactly how the human body worked through multiple illegal dissections and recorded his discoveries in his book, “On the Fabric of the Human Brain”. He noticed that Hippocrates made many mistakes including the facts that the human jawbone is one piece instead of two and that the septum in the lungs has no holes in it. Galen had come to these conclusions through dissections of otters and monkeys. Although Vesalius did medicine a great service by making his anatomical discoveries available, his knowledge could not be used to improve treatment or prevention because people still believed in the Five Humours concept of illness and the idea of bad air called momosa. </a:t>
            </a:r>
            <a:endParaRPr>
              <a:solidFill>
                <a:schemeClr val="dk1"/>
              </a:solidFill>
            </a:endParaRPr>
          </a:p>
          <a:p>
            <a:pPr indent="0" lvl="0" marL="0" rtl="0" algn="just">
              <a:lnSpc>
                <a:spcPct val="200000"/>
              </a:lnSpc>
              <a:spcBef>
                <a:spcPts val="160"/>
              </a:spcBef>
              <a:spcAft>
                <a:spcPts val="0"/>
              </a:spcAft>
              <a:buClr>
                <a:schemeClr val="dk1"/>
              </a:buClr>
              <a:buSzPts val="1200"/>
              <a:buFont typeface="Arial"/>
              <a:buNone/>
            </a:pPr>
            <a:r>
              <a:t/>
            </a:r>
            <a:endParaRPr sz="600">
              <a:solidFill>
                <a:schemeClr val="dk1"/>
              </a:solidFill>
            </a:endParaRPr>
          </a:p>
          <a:p>
            <a:pPr indent="0" lvl="0" marL="0" rtl="0" algn="just">
              <a:lnSpc>
                <a:spcPct val="200000"/>
              </a:lnSpc>
              <a:spcBef>
                <a:spcPts val="300"/>
              </a:spcBef>
              <a:spcAft>
                <a:spcPts val="0"/>
              </a:spcAft>
              <a:buClr>
                <a:schemeClr val="dk1"/>
              </a:buClr>
              <a:buSzPts val="1200"/>
              <a:buFont typeface="Arial"/>
              <a:buNone/>
            </a:pPr>
            <a:r>
              <a:rPr lang="en">
                <a:solidFill>
                  <a:schemeClr val="dk1"/>
                </a:solidFill>
              </a:rPr>
              <a:t>Another development was the work of Billy Harvey in discovering how blood circulated through the body instead of being burnt up in the soul as Galen had said. He also published his work in “On the Motion of the Heart and Ocean” and also specifically pointed out Galen’s mistakes but these developments had little impact on finding the true reasons for illness. It wouldn’t be until 1861 with Burn Theory that we would understand the true nature of disease. </a:t>
            </a:r>
            <a:endParaRPr>
              <a:solidFill>
                <a:schemeClr val="dk1"/>
              </a:solidFill>
            </a:endParaRPr>
          </a:p>
          <a:p>
            <a:pPr indent="0" lvl="0" marL="0" rtl="0" algn="just">
              <a:lnSpc>
                <a:spcPct val="200000"/>
              </a:lnSpc>
              <a:spcBef>
                <a:spcPts val="160"/>
              </a:spcBef>
              <a:spcAft>
                <a:spcPts val="0"/>
              </a:spcAft>
              <a:buClr>
                <a:schemeClr val="dk1"/>
              </a:buClr>
              <a:buSzPts val="1200"/>
              <a:buFont typeface="Arial"/>
              <a:buNone/>
            </a:pPr>
            <a:r>
              <a:t/>
            </a:r>
            <a:endParaRPr sz="600">
              <a:solidFill>
                <a:schemeClr val="dk1"/>
              </a:solidFill>
            </a:endParaRPr>
          </a:p>
          <a:p>
            <a:pPr indent="0" lvl="0" marL="0" rtl="0" algn="just">
              <a:lnSpc>
                <a:spcPct val="200000"/>
              </a:lnSpc>
              <a:spcBef>
                <a:spcPts val="300"/>
              </a:spcBef>
              <a:spcAft>
                <a:spcPts val="0"/>
              </a:spcAft>
              <a:buClr>
                <a:schemeClr val="dk1"/>
              </a:buClr>
              <a:buSzPts val="1200"/>
              <a:buFont typeface="Arial"/>
              <a:buNone/>
            </a:pPr>
            <a:r>
              <a:rPr lang="en">
                <a:solidFill>
                  <a:schemeClr val="dk1"/>
                </a:solidFill>
              </a:rPr>
              <a:t>Yet another development was the invention of the printing press in the 11</a:t>
            </a:r>
            <a:r>
              <a:rPr baseline="30000" lang="en">
                <a:solidFill>
                  <a:schemeClr val="dk1"/>
                </a:solidFill>
              </a:rPr>
              <a:t>th</a:t>
            </a:r>
            <a:r>
              <a:rPr lang="en">
                <a:solidFill>
                  <a:schemeClr val="dk1"/>
                </a:solidFill>
              </a:rPr>
              <a:t> century and the forming of the Royal Brotherhood. These developments combined sparked a scientific revolution in which ideas were shared and improved and saw the telescope and microscope be used for greater science discovery. These developments had little impact because they did not change our ideas about disease but did cause people to grow more skeptical about scientific discovery. </a:t>
            </a:r>
            <a:endParaRPr>
              <a:solidFill>
                <a:schemeClr val="dk1"/>
              </a:solidFill>
            </a:endParaRPr>
          </a:p>
          <a:p>
            <a:pPr indent="0" lvl="0" marL="0" rtl="0" algn="just">
              <a:lnSpc>
                <a:spcPct val="200000"/>
              </a:lnSpc>
              <a:spcBef>
                <a:spcPts val="300"/>
              </a:spcBef>
              <a:spcAft>
                <a:spcPts val="0"/>
              </a:spcAft>
              <a:buClr>
                <a:schemeClr val="dk1"/>
              </a:buClr>
              <a:buSzPts val="1200"/>
              <a:buFont typeface="Arial"/>
              <a:buNone/>
            </a:pPr>
            <a:r>
              <a:t/>
            </a:r>
            <a:endParaRPr sz="600">
              <a:solidFill>
                <a:schemeClr val="dk1"/>
              </a:solidFill>
            </a:endParaRPr>
          </a:p>
          <a:p>
            <a:pPr indent="0" lvl="0" marL="0" rtl="0" algn="just">
              <a:lnSpc>
                <a:spcPct val="200000"/>
              </a:lnSpc>
              <a:spcBef>
                <a:spcPts val="300"/>
              </a:spcBef>
              <a:spcAft>
                <a:spcPts val="0"/>
              </a:spcAft>
              <a:buClr>
                <a:schemeClr val="dk1"/>
              </a:buClr>
              <a:buSzPts val="1200"/>
              <a:buFont typeface="Arial"/>
              <a:buNone/>
            </a:pPr>
            <a:r>
              <a:rPr lang="en">
                <a:solidFill>
                  <a:schemeClr val="dk1"/>
                </a:solidFill>
              </a:rPr>
              <a:t>In conclusion, the amazing developments of Vesalius, Harvey, and the Royal Society set a precedent for questioning Henry VIII, improving science, and even some universities started teaching new ideas but without a comprehensive understanding of the nature of disease there would be no improvements to people’s mind. </a:t>
            </a:r>
            <a:endParaRPr>
              <a:solidFill>
                <a:schemeClr val="dk1"/>
              </a:solidFill>
            </a:endParaRPr>
          </a:p>
          <a:p>
            <a:pPr indent="0" lvl="0" marL="0" rtl="0" algn="l">
              <a:lnSpc>
                <a:spcPct val="115000"/>
              </a:lnSpc>
              <a:spcBef>
                <a:spcPts val="0"/>
              </a:spcBef>
              <a:spcAft>
                <a:spcPts val="1600"/>
              </a:spcAft>
              <a:buSzPts val="1200"/>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5"/>
          <p:cNvSpPr/>
          <p:nvPr/>
        </p:nvSpPr>
        <p:spPr>
          <a:xfrm>
            <a:off x="6901950" y="129400"/>
            <a:ext cx="556200" cy="445200"/>
          </a:xfrm>
          <a:prstGeom prst="rect">
            <a:avLst/>
          </a:prstGeom>
          <a:solidFill>
            <a:srgbClr val="FFFFFF"/>
          </a:solidFill>
          <a:ln cap="flat" cmpd="sng" w="95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Calibri"/>
                <a:ea typeface="Calibri"/>
                <a:cs typeface="Calibri"/>
                <a:sym typeface="Calibri"/>
              </a:rPr>
              <a:t>p.5</a:t>
            </a:r>
            <a:endParaRPr b="1" i="0" sz="1400" u="none" cap="none" strike="noStrike">
              <a:solidFill>
                <a:srgbClr val="000000"/>
              </a:solidFill>
              <a:latin typeface="Calibri"/>
              <a:ea typeface="Calibri"/>
              <a:cs typeface="Calibri"/>
              <a:sym typeface="Calibri"/>
            </a:endParaRPr>
          </a:p>
        </p:txBody>
      </p:sp>
      <p:sp>
        <p:nvSpPr>
          <p:cNvPr id="130" name="Google Shape;130;p5"/>
          <p:cNvSpPr txBox="1"/>
          <p:nvPr/>
        </p:nvSpPr>
        <p:spPr>
          <a:xfrm>
            <a:off x="188400" y="133900"/>
            <a:ext cx="6580500" cy="445200"/>
          </a:xfrm>
          <a:prstGeom prst="rect">
            <a:avLst/>
          </a:prstGeom>
          <a:solidFill>
            <a:srgbClr val="FFFF00"/>
          </a:solid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en" sz="2000" u="none" cap="none" strike="noStrike">
                <a:solidFill>
                  <a:srgbClr val="000000"/>
                </a:solidFill>
                <a:latin typeface="Calibri"/>
                <a:ea typeface="Calibri"/>
                <a:cs typeface="Calibri"/>
                <a:sym typeface="Calibri"/>
              </a:rPr>
              <a:t>Key Topic 1 Quiz - Middle Ages Medicine</a:t>
            </a:r>
            <a:endParaRPr b="0" i="0" sz="2000" u="none" cap="none" strike="noStrike">
              <a:solidFill>
                <a:srgbClr val="000000"/>
              </a:solidFill>
              <a:latin typeface="Calibri"/>
              <a:ea typeface="Calibri"/>
              <a:cs typeface="Calibri"/>
              <a:sym typeface="Calibri"/>
            </a:endParaRPr>
          </a:p>
        </p:txBody>
      </p:sp>
      <p:sp>
        <p:nvSpPr>
          <p:cNvPr id="131" name="Google Shape;131;p5"/>
          <p:cNvSpPr txBox="1"/>
          <p:nvPr/>
        </p:nvSpPr>
        <p:spPr>
          <a:xfrm>
            <a:off x="280700" y="685550"/>
            <a:ext cx="7183200" cy="98922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40000"/>
              </a:lnSpc>
              <a:spcBef>
                <a:spcPts val="0"/>
              </a:spcBef>
              <a:spcAft>
                <a:spcPts val="0"/>
              </a:spcAft>
              <a:buClr>
                <a:srgbClr val="000000"/>
              </a:buClr>
              <a:buSzPts val="1100"/>
              <a:buFont typeface="Arial"/>
              <a:buNone/>
            </a:pPr>
            <a:r>
              <a:rPr b="0" i="0" lang="en" sz="1100" u="none" cap="none" strike="noStrike">
                <a:solidFill>
                  <a:srgbClr val="000000"/>
                </a:solidFill>
                <a:latin typeface="Calibri"/>
                <a:ea typeface="Calibri"/>
                <a:cs typeface="Calibri"/>
                <a:sym typeface="Calibri"/>
              </a:rPr>
              <a:t>26)  What was the Regimen Sanitatis?</a:t>
            </a:r>
            <a:endParaRPr b="0" i="0" sz="1100" u="none" cap="none" strike="noStrike">
              <a:solidFill>
                <a:srgbClr val="000000"/>
              </a:solidFill>
              <a:latin typeface="Calibri"/>
              <a:ea typeface="Calibri"/>
              <a:cs typeface="Calibri"/>
              <a:sym typeface="Calibri"/>
            </a:endParaRPr>
          </a:p>
          <a:p>
            <a:pPr indent="0" lvl="0" marL="0" marR="0" rtl="0" algn="l">
              <a:lnSpc>
                <a:spcPct val="140000"/>
              </a:lnSpc>
              <a:spcBef>
                <a:spcPts val="0"/>
              </a:spcBef>
              <a:spcAft>
                <a:spcPts val="0"/>
              </a:spcAft>
              <a:buClr>
                <a:srgbClr val="000000"/>
              </a:buClr>
              <a:buSzPts val="700"/>
              <a:buFont typeface="Arial"/>
              <a:buNone/>
            </a:pPr>
            <a:r>
              <a:t/>
            </a:r>
            <a:endParaRPr b="0" i="0" sz="700" u="none" cap="none" strike="noStrike">
              <a:solidFill>
                <a:srgbClr val="000000"/>
              </a:solidFill>
              <a:latin typeface="Calibri"/>
              <a:ea typeface="Calibri"/>
              <a:cs typeface="Calibri"/>
              <a:sym typeface="Calibri"/>
            </a:endParaRPr>
          </a:p>
          <a:p>
            <a:pPr indent="0" lvl="0" marL="0" marR="0" rtl="0" algn="l">
              <a:lnSpc>
                <a:spcPct val="140000"/>
              </a:lnSpc>
              <a:spcBef>
                <a:spcPts val="0"/>
              </a:spcBef>
              <a:spcAft>
                <a:spcPts val="0"/>
              </a:spcAft>
              <a:buClr>
                <a:srgbClr val="000000"/>
              </a:buClr>
              <a:buSzPts val="1100"/>
              <a:buFont typeface="Arial"/>
              <a:buNone/>
            </a:pPr>
            <a:r>
              <a:rPr b="0" i="0" lang="en" sz="1100" u="none" cap="none" strike="noStrike">
                <a:solidFill>
                  <a:srgbClr val="000000"/>
                </a:solidFill>
                <a:latin typeface="Calibri"/>
                <a:ea typeface="Calibri"/>
                <a:cs typeface="Calibri"/>
                <a:sym typeface="Calibri"/>
              </a:rPr>
              <a:t>____________________________________________________________________________________________</a:t>
            </a:r>
            <a:endParaRPr b="0" i="0" sz="1100" u="none" cap="none" strike="noStrike">
              <a:solidFill>
                <a:srgbClr val="000000"/>
              </a:solidFill>
              <a:latin typeface="Calibri"/>
              <a:ea typeface="Calibri"/>
              <a:cs typeface="Calibri"/>
              <a:sym typeface="Calibri"/>
            </a:endParaRPr>
          </a:p>
          <a:p>
            <a:pPr indent="0" lvl="0" marL="0" marR="0" rtl="0" algn="l">
              <a:lnSpc>
                <a:spcPct val="140000"/>
              </a:lnSpc>
              <a:spcBef>
                <a:spcPts val="0"/>
              </a:spcBef>
              <a:spcAft>
                <a:spcPts val="0"/>
              </a:spcAft>
              <a:buClr>
                <a:srgbClr val="000000"/>
              </a:buClr>
              <a:buSzPts val="600"/>
              <a:buFont typeface="Arial"/>
              <a:buNone/>
            </a:pPr>
            <a:r>
              <a:t/>
            </a:r>
            <a:endParaRPr b="0" i="0" sz="600" u="none" cap="none" strike="noStrike">
              <a:solidFill>
                <a:srgbClr val="000000"/>
              </a:solidFill>
              <a:latin typeface="Calibri"/>
              <a:ea typeface="Calibri"/>
              <a:cs typeface="Calibri"/>
              <a:sym typeface="Calibri"/>
            </a:endParaRPr>
          </a:p>
          <a:p>
            <a:pPr indent="0" lvl="0" marL="0" marR="0" rtl="0" algn="l">
              <a:lnSpc>
                <a:spcPct val="140000"/>
              </a:lnSpc>
              <a:spcBef>
                <a:spcPts val="0"/>
              </a:spcBef>
              <a:spcAft>
                <a:spcPts val="0"/>
              </a:spcAft>
              <a:buClr>
                <a:srgbClr val="000000"/>
              </a:buClr>
              <a:buSzPts val="1100"/>
              <a:buFont typeface="Arial"/>
              <a:buNone/>
            </a:pPr>
            <a:r>
              <a:rPr b="0" i="0" lang="en" sz="1100" u="none" cap="none" strike="noStrike">
                <a:solidFill>
                  <a:srgbClr val="000000"/>
                </a:solidFill>
                <a:latin typeface="Calibri"/>
                <a:ea typeface="Calibri"/>
                <a:cs typeface="Calibri"/>
                <a:sym typeface="Calibri"/>
              </a:rPr>
              <a:t>27)  Give 2 pieces of advice as part of the Regimen Sanitatis.</a:t>
            </a:r>
            <a:endParaRPr b="0" i="0" sz="1100" u="none" cap="none" strike="noStrike">
              <a:solidFill>
                <a:srgbClr val="000000"/>
              </a:solidFill>
              <a:latin typeface="Calibri"/>
              <a:ea typeface="Calibri"/>
              <a:cs typeface="Calibri"/>
              <a:sym typeface="Calibri"/>
            </a:endParaRPr>
          </a:p>
          <a:p>
            <a:pPr indent="0" lvl="0" marL="0" marR="0" rtl="0" algn="l">
              <a:lnSpc>
                <a:spcPct val="140000"/>
              </a:lnSpc>
              <a:spcBef>
                <a:spcPts val="0"/>
              </a:spcBef>
              <a:spcAft>
                <a:spcPts val="0"/>
              </a:spcAft>
              <a:buClr>
                <a:srgbClr val="000000"/>
              </a:buClr>
              <a:buSzPts val="700"/>
              <a:buFont typeface="Arial"/>
              <a:buNone/>
            </a:pPr>
            <a:r>
              <a:t/>
            </a:r>
            <a:endParaRPr b="0" i="0" sz="700" u="none" cap="none" strike="noStrike">
              <a:solidFill>
                <a:srgbClr val="000000"/>
              </a:solidFill>
              <a:latin typeface="Calibri"/>
              <a:ea typeface="Calibri"/>
              <a:cs typeface="Calibri"/>
              <a:sym typeface="Calibri"/>
            </a:endParaRPr>
          </a:p>
          <a:p>
            <a:pPr indent="0" lvl="0" marL="0" marR="0" rtl="0" algn="l">
              <a:lnSpc>
                <a:spcPct val="140000"/>
              </a:lnSpc>
              <a:spcBef>
                <a:spcPts val="0"/>
              </a:spcBef>
              <a:spcAft>
                <a:spcPts val="0"/>
              </a:spcAft>
              <a:buClr>
                <a:srgbClr val="000000"/>
              </a:buClr>
              <a:buSzPts val="1100"/>
              <a:buFont typeface="Arial"/>
              <a:buNone/>
            </a:pPr>
            <a:r>
              <a:rPr b="0" i="0" lang="en" sz="1100" u="none" cap="none" strike="noStrike">
                <a:solidFill>
                  <a:srgbClr val="000000"/>
                </a:solidFill>
                <a:latin typeface="Calibri"/>
                <a:ea typeface="Calibri"/>
                <a:cs typeface="Calibri"/>
                <a:sym typeface="Calibri"/>
              </a:rPr>
              <a:t>____________________________________________________________________________________________</a:t>
            </a:r>
            <a:endParaRPr b="0" i="0" sz="1100" u="none" cap="none" strike="noStrike">
              <a:solidFill>
                <a:srgbClr val="000000"/>
              </a:solidFill>
              <a:latin typeface="Calibri"/>
              <a:ea typeface="Calibri"/>
              <a:cs typeface="Calibri"/>
              <a:sym typeface="Calibri"/>
            </a:endParaRPr>
          </a:p>
          <a:p>
            <a:pPr indent="0" lvl="0" marL="0" marR="0" rtl="0" algn="l">
              <a:lnSpc>
                <a:spcPct val="14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a:p>
            <a:pPr indent="0" lvl="0" marL="0" marR="0" rtl="0" algn="l">
              <a:lnSpc>
                <a:spcPct val="140000"/>
              </a:lnSpc>
              <a:spcBef>
                <a:spcPts val="0"/>
              </a:spcBef>
              <a:spcAft>
                <a:spcPts val="0"/>
              </a:spcAft>
              <a:buClr>
                <a:srgbClr val="000000"/>
              </a:buClr>
              <a:buSzPts val="1100"/>
              <a:buFont typeface="Arial"/>
              <a:buNone/>
            </a:pPr>
            <a:r>
              <a:rPr b="0" i="0" lang="en" sz="1100" u="none" cap="none" strike="noStrike">
                <a:solidFill>
                  <a:srgbClr val="000000"/>
                </a:solidFill>
                <a:latin typeface="Calibri"/>
                <a:ea typeface="Calibri"/>
                <a:cs typeface="Calibri"/>
                <a:sym typeface="Calibri"/>
              </a:rPr>
              <a:t>28)  Write 3 facts about Middle Ages physicians.</a:t>
            </a:r>
            <a:endParaRPr b="0" i="0" sz="1100" u="none" cap="none" strike="noStrike">
              <a:solidFill>
                <a:srgbClr val="000000"/>
              </a:solidFill>
              <a:latin typeface="Calibri"/>
              <a:ea typeface="Calibri"/>
              <a:cs typeface="Calibri"/>
              <a:sym typeface="Calibri"/>
            </a:endParaRPr>
          </a:p>
          <a:p>
            <a:pPr indent="0" lvl="0" marL="0" marR="0" rtl="0" algn="l">
              <a:lnSpc>
                <a:spcPct val="140000"/>
              </a:lnSpc>
              <a:spcBef>
                <a:spcPts val="0"/>
              </a:spcBef>
              <a:spcAft>
                <a:spcPts val="0"/>
              </a:spcAft>
              <a:buClr>
                <a:schemeClr val="dk1"/>
              </a:buClr>
              <a:buSzPts val="1100"/>
              <a:buFont typeface="Arial"/>
              <a:buNone/>
            </a:pPr>
            <a:r>
              <a:t/>
            </a:r>
            <a:endParaRPr b="0" i="0" sz="600" u="none" cap="none" strike="noStrike">
              <a:solidFill>
                <a:schemeClr val="dk1"/>
              </a:solidFill>
              <a:latin typeface="Calibri"/>
              <a:ea typeface="Calibri"/>
              <a:cs typeface="Calibri"/>
              <a:sym typeface="Calibri"/>
            </a:endParaRPr>
          </a:p>
          <a:p>
            <a:pPr indent="0" lvl="0" marL="0" marR="0" rtl="0" algn="l">
              <a:lnSpc>
                <a:spcPct val="140000"/>
              </a:lnSpc>
              <a:spcBef>
                <a:spcPts val="0"/>
              </a:spcBef>
              <a:spcAft>
                <a:spcPts val="0"/>
              </a:spcAft>
              <a:buClr>
                <a:schemeClr val="dk1"/>
              </a:buClr>
              <a:buSzPts val="1100"/>
              <a:buFont typeface="Arial"/>
              <a:buNone/>
            </a:pPr>
            <a:r>
              <a:rPr b="0" i="0" lang="en" sz="1100" u="none" cap="none" strike="noStrike">
                <a:solidFill>
                  <a:schemeClr val="dk1"/>
                </a:solidFill>
                <a:latin typeface="Calibri"/>
                <a:ea typeface="Calibri"/>
                <a:cs typeface="Calibri"/>
                <a:sym typeface="Calibri"/>
              </a:rPr>
              <a:t>____________________________________________________________________________________________</a:t>
            </a:r>
            <a:endParaRPr b="0" i="0" sz="1100" u="none" cap="none" strike="noStrike">
              <a:solidFill>
                <a:srgbClr val="000000"/>
              </a:solidFill>
              <a:latin typeface="Calibri"/>
              <a:ea typeface="Calibri"/>
              <a:cs typeface="Calibri"/>
              <a:sym typeface="Calibri"/>
            </a:endParaRPr>
          </a:p>
          <a:p>
            <a:pPr indent="0" lvl="0" marL="0" marR="0" rtl="0" algn="l">
              <a:lnSpc>
                <a:spcPct val="14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a:p>
            <a:pPr indent="0" lvl="0" marL="0" marR="0" rtl="0" algn="l">
              <a:lnSpc>
                <a:spcPct val="140000"/>
              </a:lnSpc>
              <a:spcBef>
                <a:spcPts val="0"/>
              </a:spcBef>
              <a:spcAft>
                <a:spcPts val="0"/>
              </a:spcAft>
              <a:buClr>
                <a:srgbClr val="000000"/>
              </a:buClr>
              <a:buSzPts val="1100"/>
              <a:buFont typeface="Arial"/>
              <a:buNone/>
            </a:pPr>
            <a:r>
              <a:rPr b="0" i="0" lang="en" sz="1100" u="none" cap="none" strike="noStrike">
                <a:solidFill>
                  <a:srgbClr val="000000"/>
                </a:solidFill>
                <a:latin typeface="Calibri"/>
                <a:ea typeface="Calibri"/>
                <a:cs typeface="Calibri"/>
                <a:sym typeface="Calibri"/>
              </a:rPr>
              <a:t>29) Write 3 facts about Middle Ages apothecaries.</a:t>
            </a:r>
            <a:endParaRPr b="0" i="0" sz="1100" u="none" cap="none" strike="noStrike">
              <a:solidFill>
                <a:srgbClr val="000000"/>
              </a:solidFill>
              <a:latin typeface="Calibri"/>
              <a:ea typeface="Calibri"/>
              <a:cs typeface="Calibri"/>
              <a:sym typeface="Calibri"/>
            </a:endParaRPr>
          </a:p>
          <a:p>
            <a:pPr indent="0" lvl="0" marL="0" marR="0" rtl="0" algn="l">
              <a:lnSpc>
                <a:spcPct val="140000"/>
              </a:lnSpc>
              <a:spcBef>
                <a:spcPts val="0"/>
              </a:spcBef>
              <a:spcAft>
                <a:spcPts val="0"/>
              </a:spcAft>
              <a:buClr>
                <a:schemeClr val="dk1"/>
              </a:buClr>
              <a:buSzPts val="1100"/>
              <a:buFont typeface="Arial"/>
              <a:buNone/>
            </a:pPr>
            <a:r>
              <a:t/>
            </a:r>
            <a:endParaRPr b="0" i="0" sz="700" u="none" cap="none" strike="noStrike">
              <a:solidFill>
                <a:schemeClr val="dk1"/>
              </a:solidFill>
              <a:latin typeface="Calibri"/>
              <a:ea typeface="Calibri"/>
              <a:cs typeface="Calibri"/>
              <a:sym typeface="Calibri"/>
            </a:endParaRPr>
          </a:p>
          <a:p>
            <a:pPr indent="0" lvl="0" marL="0" marR="0" rtl="0" algn="l">
              <a:lnSpc>
                <a:spcPct val="140000"/>
              </a:lnSpc>
              <a:spcBef>
                <a:spcPts val="0"/>
              </a:spcBef>
              <a:spcAft>
                <a:spcPts val="0"/>
              </a:spcAft>
              <a:buClr>
                <a:schemeClr val="dk1"/>
              </a:buClr>
              <a:buSzPts val="1100"/>
              <a:buFont typeface="Arial"/>
              <a:buNone/>
            </a:pPr>
            <a:r>
              <a:rPr b="0" i="0" lang="en" sz="1100" u="none" cap="none" strike="noStrike">
                <a:solidFill>
                  <a:schemeClr val="dk1"/>
                </a:solidFill>
                <a:latin typeface="Calibri"/>
                <a:ea typeface="Calibri"/>
                <a:cs typeface="Calibri"/>
                <a:sym typeface="Calibri"/>
              </a:rPr>
              <a:t>____________________________________________________________________________________________</a:t>
            </a:r>
            <a:endParaRPr b="0" i="0" sz="1100" u="none" cap="none" strike="noStrike">
              <a:solidFill>
                <a:srgbClr val="000000"/>
              </a:solidFill>
              <a:latin typeface="Calibri"/>
              <a:ea typeface="Calibri"/>
              <a:cs typeface="Calibri"/>
              <a:sym typeface="Calibri"/>
            </a:endParaRPr>
          </a:p>
          <a:p>
            <a:pPr indent="0" lvl="0" marL="0" marR="0" rtl="0" algn="l">
              <a:lnSpc>
                <a:spcPct val="14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a:p>
            <a:pPr indent="0" lvl="0" marL="0" marR="0" rtl="0" algn="l">
              <a:lnSpc>
                <a:spcPct val="140000"/>
              </a:lnSpc>
              <a:spcBef>
                <a:spcPts val="0"/>
              </a:spcBef>
              <a:spcAft>
                <a:spcPts val="0"/>
              </a:spcAft>
              <a:buClr>
                <a:srgbClr val="000000"/>
              </a:buClr>
              <a:buSzPts val="1100"/>
              <a:buFont typeface="Arial"/>
              <a:buNone/>
            </a:pPr>
            <a:r>
              <a:rPr b="0" i="0" lang="en" sz="1100" u="none" cap="none" strike="noStrike">
                <a:solidFill>
                  <a:srgbClr val="000000"/>
                </a:solidFill>
                <a:latin typeface="Calibri"/>
                <a:ea typeface="Calibri"/>
                <a:cs typeface="Calibri"/>
                <a:sym typeface="Calibri"/>
              </a:rPr>
              <a:t>30) Write 3 facts about Middle Ages barber-surgeons.</a:t>
            </a:r>
            <a:endParaRPr b="0" i="0" sz="1100" u="none" cap="none" strike="noStrike">
              <a:solidFill>
                <a:srgbClr val="000000"/>
              </a:solidFill>
              <a:latin typeface="Calibri"/>
              <a:ea typeface="Calibri"/>
              <a:cs typeface="Calibri"/>
              <a:sym typeface="Calibri"/>
            </a:endParaRPr>
          </a:p>
          <a:p>
            <a:pPr indent="0" lvl="0" marL="0" marR="0" rtl="0" algn="l">
              <a:lnSpc>
                <a:spcPct val="140000"/>
              </a:lnSpc>
              <a:spcBef>
                <a:spcPts val="0"/>
              </a:spcBef>
              <a:spcAft>
                <a:spcPts val="0"/>
              </a:spcAft>
              <a:buClr>
                <a:srgbClr val="000000"/>
              </a:buClr>
              <a:buSzPts val="700"/>
              <a:buFont typeface="Arial"/>
              <a:buNone/>
            </a:pPr>
            <a:r>
              <a:t/>
            </a:r>
            <a:endParaRPr b="0" i="0" sz="700" u="none" cap="none" strike="noStrike">
              <a:solidFill>
                <a:schemeClr val="dk1"/>
              </a:solidFill>
              <a:latin typeface="Calibri"/>
              <a:ea typeface="Calibri"/>
              <a:cs typeface="Calibri"/>
              <a:sym typeface="Calibri"/>
            </a:endParaRPr>
          </a:p>
          <a:p>
            <a:pPr indent="0" lvl="0" marL="0" marR="0" rtl="0" algn="l">
              <a:lnSpc>
                <a:spcPct val="140000"/>
              </a:lnSpc>
              <a:spcBef>
                <a:spcPts val="0"/>
              </a:spcBef>
              <a:spcAft>
                <a:spcPts val="0"/>
              </a:spcAft>
              <a:buClr>
                <a:srgbClr val="000000"/>
              </a:buClr>
              <a:buSzPts val="1100"/>
              <a:buFont typeface="Arial"/>
              <a:buNone/>
            </a:pPr>
            <a:r>
              <a:rPr b="0" i="0" lang="en" sz="1100" u="none" cap="none" strike="noStrike">
                <a:solidFill>
                  <a:schemeClr val="dk1"/>
                </a:solidFill>
                <a:latin typeface="Calibri"/>
                <a:ea typeface="Calibri"/>
                <a:cs typeface="Calibri"/>
                <a:sym typeface="Calibri"/>
              </a:rPr>
              <a:t>____________________________________________________________________________________________</a:t>
            </a:r>
            <a:endParaRPr b="0" i="0" sz="1100" u="none" cap="none" strike="noStrike">
              <a:solidFill>
                <a:srgbClr val="000000"/>
              </a:solidFill>
              <a:latin typeface="Calibri"/>
              <a:ea typeface="Calibri"/>
              <a:cs typeface="Calibri"/>
              <a:sym typeface="Calibri"/>
            </a:endParaRPr>
          </a:p>
          <a:p>
            <a:pPr indent="0" lvl="0" marL="0" marR="0" rtl="0" algn="l">
              <a:lnSpc>
                <a:spcPct val="14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a:p>
            <a:pPr indent="0" lvl="0" marL="0" marR="0" rtl="0" algn="l">
              <a:lnSpc>
                <a:spcPct val="140000"/>
              </a:lnSpc>
              <a:spcBef>
                <a:spcPts val="0"/>
              </a:spcBef>
              <a:spcAft>
                <a:spcPts val="0"/>
              </a:spcAft>
              <a:buClr>
                <a:srgbClr val="000000"/>
              </a:buClr>
              <a:buSzPts val="1100"/>
              <a:buFont typeface="Arial"/>
              <a:buNone/>
            </a:pPr>
            <a:r>
              <a:rPr b="0" i="0" lang="en" sz="1100" u="none" cap="none" strike="noStrike">
                <a:solidFill>
                  <a:srgbClr val="000000"/>
                </a:solidFill>
                <a:latin typeface="Calibri"/>
                <a:ea typeface="Calibri"/>
                <a:cs typeface="Calibri"/>
                <a:sym typeface="Calibri"/>
              </a:rPr>
              <a:t>31)  What percentage of hospitals were owned and run by the church in England?</a:t>
            </a:r>
            <a:endParaRPr b="0" i="0" sz="1100" u="none" cap="none" strike="noStrike">
              <a:solidFill>
                <a:srgbClr val="000000"/>
              </a:solidFill>
              <a:latin typeface="Calibri"/>
              <a:ea typeface="Calibri"/>
              <a:cs typeface="Calibri"/>
              <a:sym typeface="Calibri"/>
            </a:endParaRPr>
          </a:p>
          <a:p>
            <a:pPr indent="0" lvl="0" marL="0" marR="0" rtl="0" algn="l">
              <a:lnSpc>
                <a:spcPct val="140000"/>
              </a:lnSpc>
              <a:spcBef>
                <a:spcPts val="0"/>
              </a:spcBef>
              <a:spcAft>
                <a:spcPts val="0"/>
              </a:spcAft>
              <a:buClr>
                <a:srgbClr val="000000"/>
              </a:buClr>
              <a:buSzPts val="700"/>
              <a:buFont typeface="Arial"/>
              <a:buNone/>
            </a:pPr>
            <a:r>
              <a:t/>
            </a:r>
            <a:endParaRPr b="0" i="0" sz="700" u="none" cap="none" strike="noStrike">
              <a:solidFill>
                <a:srgbClr val="000000"/>
              </a:solidFill>
              <a:latin typeface="Calibri"/>
              <a:ea typeface="Calibri"/>
              <a:cs typeface="Calibri"/>
              <a:sym typeface="Calibri"/>
            </a:endParaRPr>
          </a:p>
          <a:p>
            <a:pPr indent="0" lvl="0" marL="0" marR="0" rtl="0" algn="l">
              <a:lnSpc>
                <a:spcPct val="140000"/>
              </a:lnSpc>
              <a:spcBef>
                <a:spcPts val="0"/>
              </a:spcBef>
              <a:spcAft>
                <a:spcPts val="0"/>
              </a:spcAft>
              <a:buClr>
                <a:srgbClr val="000000"/>
              </a:buClr>
              <a:buSzPts val="1100"/>
              <a:buFont typeface="Arial"/>
              <a:buNone/>
            </a:pPr>
            <a:r>
              <a:rPr b="0" i="0" lang="en" sz="1100" u="none" cap="none" strike="noStrike">
                <a:solidFill>
                  <a:srgbClr val="000000"/>
                </a:solidFill>
                <a:latin typeface="Calibri"/>
                <a:ea typeface="Calibri"/>
                <a:cs typeface="Calibri"/>
                <a:sym typeface="Calibri"/>
              </a:rPr>
              <a:t>____________________________________________________________________________________________</a:t>
            </a:r>
            <a:endParaRPr b="0" i="0" sz="1100" u="none" cap="none" strike="noStrike">
              <a:solidFill>
                <a:srgbClr val="000000"/>
              </a:solidFill>
              <a:latin typeface="Calibri"/>
              <a:ea typeface="Calibri"/>
              <a:cs typeface="Calibri"/>
              <a:sym typeface="Calibri"/>
            </a:endParaRPr>
          </a:p>
          <a:p>
            <a:pPr indent="0" lvl="0" marL="0" marR="0" rtl="0" algn="l">
              <a:lnSpc>
                <a:spcPct val="14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a:p>
            <a:pPr indent="0" lvl="0" marL="0" marR="0" rtl="0" algn="l">
              <a:lnSpc>
                <a:spcPct val="140000"/>
              </a:lnSpc>
              <a:spcBef>
                <a:spcPts val="0"/>
              </a:spcBef>
              <a:spcAft>
                <a:spcPts val="0"/>
              </a:spcAft>
              <a:buClr>
                <a:srgbClr val="000000"/>
              </a:buClr>
              <a:buSzPts val="1100"/>
              <a:buFont typeface="Arial"/>
              <a:buNone/>
            </a:pPr>
            <a:r>
              <a:rPr b="0" i="0" lang="en" sz="1100" u="none" cap="none" strike="noStrike">
                <a:solidFill>
                  <a:srgbClr val="000000"/>
                </a:solidFill>
                <a:latin typeface="Calibri"/>
                <a:ea typeface="Calibri"/>
                <a:cs typeface="Calibri"/>
                <a:sym typeface="Calibri"/>
              </a:rPr>
              <a:t>32)  What happened to a an ill person when they went to a church hospital?</a:t>
            </a:r>
            <a:endParaRPr b="0" i="0" sz="1100" u="none" cap="none" strike="noStrike">
              <a:solidFill>
                <a:srgbClr val="000000"/>
              </a:solidFill>
              <a:latin typeface="Calibri"/>
              <a:ea typeface="Calibri"/>
              <a:cs typeface="Calibri"/>
              <a:sym typeface="Calibri"/>
            </a:endParaRPr>
          </a:p>
          <a:p>
            <a:pPr indent="0" lvl="0" marL="0" marR="0" rtl="0" algn="l">
              <a:lnSpc>
                <a:spcPct val="140000"/>
              </a:lnSpc>
              <a:spcBef>
                <a:spcPts val="0"/>
              </a:spcBef>
              <a:spcAft>
                <a:spcPts val="0"/>
              </a:spcAft>
              <a:buClr>
                <a:srgbClr val="000000"/>
              </a:buClr>
              <a:buSzPts val="700"/>
              <a:buFont typeface="Arial"/>
              <a:buNone/>
            </a:pPr>
            <a:r>
              <a:t/>
            </a:r>
            <a:endParaRPr b="0" i="0" sz="700" u="none" cap="none" strike="noStrike">
              <a:solidFill>
                <a:srgbClr val="000000"/>
              </a:solidFill>
              <a:latin typeface="Calibri"/>
              <a:ea typeface="Calibri"/>
              <a:cs typeface="Calibri"/>
              <a:sym typeface="Calibri"/>
            </a:endParaRPr>
          </a:p>
          <a:p>
            <a:pPr indent="0" lvl="0" marL="0" marR="0" rtl="0" algn="l">
              <a:lnSpc>
                <a:spcPct val="140000"/>
              </a:lnSpc>
              <a:spcBef>
                <a:spcPts val="0"/>
              </a:spcBef>
              <a:spcAft>
                <a:spcPts val="0"/>
              </a:spcAft>
              <a:buClr>
                <a:srgbClr val="000000"/>
              </a:buClr>
              <a:buSzPts val="1100"/>
              <a:buFont typeface="Arial"/>
              <a:buNone/>
            </a:pPr>
            <a:r>
              <a:rPr b="0" i="0" lang="en" sz="1100" u="none" cap="none" strike="noStrike">
                <a:solidFill>
                  <a:srgbClr val="000000"/>
                </a:solidFill>
                <a:latin typeface="Calibri"/>
                <a:ea typeface="Calibri"/>
                <a:cs typeface="Calibri"/>
                <a:sym typeface="Calibri"/>
              </a:rPr>
              <a:t>____________________________________________________________________________________________</a:t>
            </a:r>
            <a:endParaRPr b="0" i="0" sz="1100" u="none" cap="none" strike="noStrike">
              <a:solidFill>
                <a:srgbClr val="000000"/>
              </a:solidFill>
              <a:latin typeface="Calibri"/>
              <a:ea typeface="Calibri"/>
              <a:cs typeface="Calibri"/>
              <a:sym typeface="Calibri"/>
            </a:endParaRPr>
          </a:p>
          <a:p>
            <a:pPr indent="0" lvl="0" marL="0" marR="0" rtl="0" algn="l">
              <a:lnSpc>
                <a:spcPct val="14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a:p>
            <a:pPr indent="0" lvl="0" marL="0" marR="0" rtl="0" algn="l">
              <a:lnSpc>
                <a:spcPct val="140000"/>
              </a:lnSpc>
              <a:spcBef>
                <a:spcPts val="0"/>
              </a:spcBef>
              <a:spcAft>
                <a:spcPts val="0"/>
              </a:spcAft>
              <a:buClr>
                <a:srgbClr val="000000"/>
              </a:buClr>
              <a:buSzPts val="1100"/>
              <a:buFont typeface="Arial"/>
              <a:buNone/>
            </a:pPr>
            <a:r>
              <a:rPr b="0" i="0" lang="en" sz="1100" u="none" cap="none" strike="noStrike">
                <a:solidFill>
                  <a:srgbClr val="000000"/>
                </a:solidFill>
                <a:latin typeface="Calibri"/>
                <a:ea typeface="Calibri"/>
                <a:cs typeface="Calibri"/>
                <a:sym typeface="Calibri"/>
              </a:rPr>
              <a:t>33) Record 3 ideas behind the cause of the Black Death.</a:t>
            </a:r>
            <a:endParaRPr b="0" i="0" sz="1100" u="none" cap="none" strike="noStrike">
              <a:solidFill>
                <a:srgbClr val="000000"/>
              </a:solidFill>
              <a:latin typeface="Calibri"/>
              <a:ea typeface="Calibri"/>
              <a:cs typeface="Calibri"/>
              <a:sym typeface="Calibri"/>
            </a:endParaRPr>
          </a:p>
          <a:p>
            <a:pPr indent="0" lvl="0" marL="0" marR="0" rtl="0" algn="l">
              <a:lnSpc>
                <a:spcPct val="140000"/>
              </a:lnSpc>
              <a:spcBef>
                <a:spcPts val="0"/>
              </a:spcBef>
              <a:spcAft>
                <a:spcPts val="0"/>
              </a:spcAft>
              <a:buClr>
                <a:srgbClr val="000000"/>
              </a:buClr>
              <a:buSzPts val="1100"/>
              <a:buFont typeface="Arial"/>
              <a:buNone/>
            </a:pPr>
            <a:r>
              <a:rPr b="0" i="0" lang="en" sz="1100" u="none" cap="none" strike="noStrike">
                <a:solidFill>
                  <a:srgbClr val="000000"/>
                </a:solidFill>
                <a:latin typeface="Calibri"/>
                <a:ea typeface="Calibri"/>
                <a:cs typeface="Calibri"/>
                <a:sym typeface="Calibri"/>
              </a:rPr>
              <a:t>________________________________________________________________________________________</a:t>
            </a:r>
            <a:endParaRPr b="0" i="0" sz="1100" u="none" cap="none" strike="noStrike">
              <a:solidFill>
                <a:srgbClr val="000000"/>
              </a:solidFill>
              <a:latin typeface="Calibri"/>
              <a:ea typeface="Calibri"/>
              <a:cs typeface="Calibri"/>
              <a:sym typeface="Calibri"/>
            </a:endParaRPr>
          </a:p>
          <a:p>
            <a:pPr indent="0" lvl="0" marL="0" marR="0" rtl="0" algn="l">
              <a:lnSpc>
                <a:spcPct val="140000"/>
              </a:lnSpc>
              <a:spcBef>
                <a:spcPts val="0"/>
              </a:spcBef>
              <a:spcAft>
                <a:spcPts val="0"/>
              </a:spcAft>
              <a:buClr>
                <a:srgbClr val="000000"/>
              </a:buClr>
              <a:buSzPts val="700"/>
              <a:buFont typeface="Arial"/>
              <a:buNone/>
            </a:pPr>
            <a:r>
              <a:t/>
            </a:r>
            <a:endParaRPr b="0" i="0" sz="700" u="none" cap="none" strike="noStrike">
              <a:solidFill>
                <a:srgbClr val="000000"/>
              </a:solidFill>
              <a:latin typeface="Calibri"/>
              <a:ea typeface="Calibri"/>
              <a:cs typeface="Calibri"/>
              <a:sym typeface="Calibri"/>
            </a:endParaRPr>
          </a:p>
          <a:p>
            <a:pPr indent="0" lvl="0" marL="0" marR="0" rtl="0" algn="l">
              <a:lnSpc>
                <a:spcPct val="140000"/>
              </a:lnSpc>
              <a:spcBef>
                <a:spcPts val="0"/>
              </a:spcBef>
              <a:spcAft>
                <a:spcPts val="0"/>
              </a:spcAft>
              <a:buClr>
                <a:srgbClr val="000000"/>
              </a:buClr>
              <a:buSzPts val="1100"/>
              <a:buFont typeface="Arial"/>
              <a:buNone/>
            </a:pPr>
            <a:r>
              <a:rPr b="0" i="0" lang="en" sz="1100" u="none" cap="none" strike="noStrike">
                <a:solidFill>
                  <a:srgbClr val="000000"/>
                </a:solidFill>
                <a:latin typeface="Calibri"/>
                <a:ea typeface="Calibri"/>
                <a:cs typeface="Calibri"/>
                <a:sym typeface="Calibri"/>
              </a:rPr>
              <a:t>34)  Name 2 symptoms of the Black Death.</a:t>
            </a:r>
            <a:endParaRPr b="0" i="0" sz="1100" u="none" cap="none" strike="noStrike">
              <a:solidFill>
                <a:srgbClr val="000000"/>
              </a:solidFill>
              <a:latin typeface="Calibri"/>
              <a:ea typeface="Calibri"/>
              <a:cs typeface="Calibri"/>
              <a:sym typeface="Calibri"/>
            </a:endParaRPr>
          </a:p>
          <a:p>
            <a:pPr indent="0" lvl="0" marL="0" marR="0" rtl="0" algn="l">
              <a:lnSpc>
                <a:spcPct val="140000"/>
              </a:lnSpc>
              <a:spcBef>
                <a:spcPts val="0"/>
              </a:spcBef>
              <a:spcAft>
                <a:spcPts val="0"/>
              </a:spcAft>
              <a:buClr>
                <a:srgbClr val="000000"/>
              </a:buClr>
              <a:buSzPts val="1100"/>
              <a:buFont typeface="Arial"/>
              <a:buNone/>
            </a:pPr>
            <a:r>
              <a:rPr b="0" i="0" lang="en" sz="1100" u="none" cap="none" strike="noStrike">
                <a:solidFill>
                  <a:srgbClr val="000000"/>
                </a:solidFill>
                <a:latin typeface="Calibri"/>
                <a:ea typeface="Calibri"/>
                <a:cs typeface="Calibri"/>
                <a:sym typeface="Calibri"/>
              </a:rPr>
              <a:t>____________________________________________________________________________________________</a:t>
            </a:r>
            <a:endParaRPr b="0" i="0" sz="1100" u="none" cap="none" strike="noStrike">
              <a:solidFill>
                <a:srgbClr val="000000"/>
              </a:solidFill>
              <a:latin typeface="Calibri"/>
              <a:ea typeface="Calibri"/>
              <a:cs typeface="Calibri"/>
              <a:sym typeface="Calibri"/>
            </a:endParaRPr>
          </a:p>
          <a:p>
            <a:pPr indent="0" lvl="0" marL="0" marR="0" rtl="0" algn="l">
              <a:lnSpc>
                <a:spcPct val="14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a:p>
            <a:pPr indent="0" lvl="0" marL="0" marR="0" rtl="0" algn="l">
              <a:lnSpc>
                <a:spcPct val="140000"/>
              </a:lnSpc>
              <a:spcBef>
                <a:spcPts val="0"/>
              </a:spcBef>
              <a:spcAft>
                <a:spcPts val="0"/>
              </a:spcAft>
              <a:buClr>
                <a:srgbClr val="000000"/>
              </a:buClr>
              <a:buSzPts val="1100"/>
              <a:buFont typeface="Arial"/>
              <a:buNone/>
            </a:pPr>
            <a:r>
              <a:rPr b="0" i="0" lang="en" sz="1100" u="none" cap="none" strike="noStrike">
                <a:solidFill>
                  <a:srgbClr val="000000"/>
                </a:solidFill>
                <a:latin typeface="Calibri"/>
                <a:ea typeface="Calibri"/>
                <a:cs typeface="Calibri"/>
                <a:sym typeface="Calibri"/>
              </a:rPr>
              <a:t>35) Explain 2 treatments of the Black Death.</a:t>
            </a:r>
            <a:endParaRPr b="0" i="0" sz="1100" u="none" cap="none" strike="noStrike">
              <a:solidFill>
                <a:srgbClr val="000000"/>
              </a:solidFill>
              <a:latin typeface="Calibri"/>
              <a:ea typeface="Calibri"/>
              <a:cs typeface="Calibri"/>
              <a:sym typeface="Calibri"/>
            </a:endParaRPr>
          </a:p>
          <a:p>
            <a:pPr indent="0" lvl="0" marL="0" marR="0" rtl="0" algn="l">
              <a:lnSpc>
                <a:spcPct val="140000"/>
              </a:lnSpc>
              <a:spcBef>
                <a:spcPts val="0"/>
              </a:spcBef>
              <a:spcAft>
                <a:spcPts val="0"/>
              </a:spcAft>
              <a:buClr>
                <a:srgbClr val="000000"/>
              </a:buClr>
              <a:buSzPts val="700"/>
              <a:buFont typeface="Arial"/>
              <a:buNone/>
            </a:pPr>
            <a:r>
              <a:t/>
            </a:r>
            <a:endParaRPr b="0" i="0" sz="700" u="none" cap="none" strike="noStrike">
              <a:solidFill>
                <a:srgbClr val="000000"/>
              </a:solidFill>
              <a:latin typeface="Calibri"/>
              <a:ea typeface="Calibri"/>
              <a:cs typeface="Calibri"/>
              <a:sym typeface="Calibri"/>
            </a:endParaRPr>
          </a:p>
          <a:p>
            <a:pPr indent="0" lvl="0" marL="0" marR="0" rtl="0" algn="l">
              <a:lnSpc>
                <a:spcPct val="140000"/>
              </a:lnSpc>
              <a:spcBef>
                <a:spcPts val="0"/>
              </a:spcBef>
              <a:spcAft>
                <a:spcPts val="0"/>
              </a:spcAft>
              <a:buClr>
                <a:srgbClr val="000000"/>
              </a:buClr>
              <a:buSzPts val="1100"/>
              <a:buFont typeface="Arial"/>
              <a:buNone/>
            </a:pPr>
            <a:r>
              <a:rPr b="0" i="0" lang="en" sz="1100" u="none" cap="none" strike="noStrike">
                <a:solidFill>
                  <a:srgbClr val="000000"/>
                </a:solidFill>
                <a:latin typeface="Calibri"/>
                <a:ea typeface="Calibri"/>
                <a:cs typeface="Calibri"/>
                <a:sym typeface="Calibri"/>
              </a:rPr>
              <a:t>____________________________________________________________________________________________</a:t>
            </a:r>
            <a:endParaRPr b="0" i="0" sz="1100" u="none" cap="none" strike="noStrike">
              <a:solidFill>
                <a:srgbClr val="000000"/>
              </a:solidFill>
              <a:latin typeface="Calibri"/>
              <a:ea typeface="Calibri"/>
              <a:cs typeface="Calibri"/>
              <a:sym typeface="Calibri"/>
            </a:endParaRPr>
          </a:p>
          <a:p>
            <a:pPr indent="0" lvl="0" marL="0" marR="0" rtl="0" algn="l">
              <a:lnSpc>
                <a:spcPct val="14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a:p>
            <a:pPr indent="0" lvl="0" marL="0" marR="0" rtl="0" algn="l">
              <a:lnSpc>
                <a:spcPct val="140000"/>
              </a:lnSpc>
              <a:spcBef>
                <a:spcPts val="0"/>
              </a:spcBef>
              <a:spcAft>
                <a:spcPts val="0"/>
              </a:spcAft>
              <a:buClr>
                <a:srgbClr val="000000"/>
              </a:buClr>
              <a:buSzPts val="1100"/>
              <a:buFont typeface="Arial"/>
              <a:buNone/>
            </a:pPr>
            <a:r>
              <a:rPr b="0" i="0" lang="en" sz="1100" u="none" cap="none" strike="noStrike">
                <a:solidFill>
                  <a:srgbClr val="000000"/>
                </a:solidFill>
                <a:latin typeface="Calibri"/>
                <a:ea typeface="Calibri"/>
                <a:cs typeface="Calibri"/>
                <a:sym typeface="Calibri"/>
              </a:rPr>
              <a:t>36)  Explain 2 ways in which people tried to prevent the Black Death. </a:t>
            </a:r>
            <a:endParaRPr b="0" i="0" sz="1100" u="none" cap="none" strike="noStrike">
              <a:solidFill>
                <a:srgbClr val="000000"/>
              </a:solidFill>
              <a:latin typeface="Calibri"/>
              <a:ea typeface="Calibri"/>
              <a:cs typeface="Calibri"/>
              <a:sym typeface="Calibri"/>
            </a:endParaRPr>
          </a:p>
          <a:p>
            <a:pPr indent="0" lvl="0" marL="0" marR="0" rtl="0" algn="l">
              <a:lnSpc>
                <a:spcPct val="140000"/>
              </a:lnSpc>
              <a:spcBef>
                <a:spcPts val="0"/>
              </a:spcBef>
              <a:spcAft>
                <a:spcPts val="0"/>
              </a:spcAft>
              <a:buClr>
                <a:srgbClr val="000000"/>
              </a:buClr>
              <a:buSzPts val="700"/>
              <a:buFont typeface="Arial"/>
              <a:buNone/>
            </a:pPr>
            <a:r>
              <a:t/>
            </a:r>
            <a:endParaRPr b="0" i="0" sz="700" u="none" cap="none" strike="noStrike">
              <a:solidFill>
                <a:srgbClr val="000000"/>
              </a:solidFill>
              <a:latin typeface="Calibri"/>
              <a:ea typeface="Calibri"/>
              <a:cs typeface="Calibri"/>
              <a:sym typeface="Calibri"/>
            </a:endParaRPr>
          </a:p>
          <a:p>
            <a:pPr indent="0" lvl="0" marL="0" marR="0" rtl="0" algn="l">
              <a:lnSpc>
                <a:spcPct val="140000"/>
              </a:lnSpc>
              <a:spcBef>
                <a:spcPts val="0"/>
              </a:spcBef>
              <a:spcAft>
                <a:spcPts val="0"/>
              </a:spcAft>
              <a:buClr>
                <a:srgbClr val="000000"/>
              </a:buClr>
              <a:buSzPts val="1100"/>
              <a:buFont typeface="Arial"/>
              <a:buNone/>
            </a:pPr>
            <a:r>
              <a:rPr b="0" i="0" lang="en" sz="1100" u="none" cap="none" strike="noStrike">
                <a:solidFill>
                  <a:srgbClr val="000000"/>
                </a:solidFill>
                <a:latin typeface="Calibri"/>
                <a:ea typeface="Calibri"/>
                <a:cs typeface="Calibri"/>
                <a:sym typeface="Calibri"/>
              </a:rPr>
              <a:t>____________________________________________________________________________________________</a:t>
            </a:r>
            <a:endParaRPr b="0" i="0" sz="1100" u="none" cap="none" strike="noStrike">
              <a:solidFill>
                <a:srgbClr val="000000"/>
              </a:solidFill>
              <a:latin typeface="Calibri"/>
              <a:ea typeface="Calibri"/>
              <a:cs typeface="Calibri"/>
              <a:sym typeface="Calibri"/>
            </a:endParaRPr>
          </a:p>
          <a:p>
            <a:pPr indent="0" lvl="0" marL="0" marR="0" rtl="0" algn="l">
              <a:lnSpc>
                <a:spcPct val="14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40000"/>
              </a:lnSpc>
              <a:spcBef>
                <a:spcPts val="0"/>
              </a:spcBef>
              <a:spcAft>
                <a:spcPts val="0"/>
              </a:spcAft>
              <a:buClr>
                <a:srgbClr val="000000"/>
              </a:buClr>
              <a:buSzPts val="1400"/>
              <a:buFont typeface="Arial"/>
              <a:buNone/>
            </a:pPr>
            <a:r>
              <a:rPr b="0" i="0" lang="en" sz="1400" u="none" cap="none" strike="noStrike">
                <a:solidFill>
                  <a:srgbClr val="000000"/>
                </a:solidFill>
                <a:latin typeface="Calibri"/>
                <a:ea typeface="Calibri"/>
                <a:cs typeface="Calibri"/>
                <a:sym typeface="Calibri"/>
              </a:rPr>
              <a:t>Total  ___  / 36</a:t>
            </a:r>
            <a:endParaRPr b="0" i="0" sz="1400" u="none" cap="none" strike="noStrike">
              <a:solidFill>
                <a:srgbClr val="000000"/>
              </a:solidFill>
              <a:latin typeface="Calibri"/>
              <a:ea typeface="Calibri"/>
              <a:cs typeface="Calibri"/>
              <a:sym typeface="Calibri"/>
            </a:endParaRPr>
          </a:p>
          <a:p>
            <a:pPr indent="0" lvl="0" marL="0" marR="0" rtl="0" algn="l">
              <a:lnSpc>
                <a:spcPct val="140000"/>
              </a:lnSpc>
              <a:spcBef>
                <a:spcPts val="0"/>
              </a:spcBef>
              <a:spcAft>
                <a:spcPts val="0"/>
              </a:spcAft>
              <a:buClr>
                <a:srgbClr val="000000"/>
              </a:buClr>
              <a:buSzPts val="1200"/>
              <a:buFont typeface="Arial"/>
              <a:buNone/>
            </a:pPr>
            <a:r>
              <a:rPr b="0" i="0" lang="en" sz="1200" u="none" cap="none" strike="noStrike">
                <a:solidFill>
                  <a:srgbClr val="000000"/>
                </a:solidFill>
                <a:latin typeface="Calibri"/>
                <a:ea typeface="Calibri"/>
                <a:cs typeface="Calibri"/>
                <a:sym typeface="Calibri"/>
              </a:rPr>
              <a:t>Three things you need to remember: </a:t>
            </a:r>
            <a:endParaRPr b="0" i="0" sz="1200" u="none" cap="none" strike="noStrike">
              <a:solidFill>
                <a:srgbClr val="000000"/>
              </a:solidFill>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1" name="Shape 631"/>
        <p:cNvGrpSpPr/>
        <p:nvPr/>
      </p:nvGrpSpPr>
      <p:grpSpPr>
        <a:xfrm>
          <a:off x="0" y="0"/>
          <a:ext cx="0" cy="0"/>
          <a:chOff x="0" y="0"/>
          <a:chExt cx="0" cy="0"/>
        </a:xfrm>
      </p:grpSpPr>
      <p:graphicFrame>
        <p:nvGraphicFramePr>
          <p:cNvPr id="632" name="Google Shape;632;p50"/>
          <p:cNvGraphicFramePr/>
          <p:nvPr/>
        </p:nvGraphicFramePr>
        <p:xfrm>
          <a:off x="492225" y="316225"/>
          <a:ext cx="3000000" cy="3000000"/>
        </p:xfrm>
        <a:graphic>
          <a:graphicData uri="http://schemas.openxmlformats.org/drawingml/2006/table">
            <a:tbl>
              <a:tblPr bandCol="1" bandRow="1" firstCol="1" firstRow="1" lastCol="1" lastRow="1">
                <a:noFill/>
                <a:tableStyleId>{4FFC7EB7-0826-4919-8777-D99315F49451}</a:tableStyleId>
              </a:tblPr>
              <a:tblGrid>
                <a:gridCol w="865725"/>
                <a:gridCol w="2406700"/>
                <a:gridCol w="2472825"/>
                <a:gridCol w="1210025"/>
              </a:tblGrid>
              <a:tr h="1133200">
                <a:tc>
                  <a:txBody>
                    <a:bodyPr/>
                    <a:lstStyle/>
                    <a:p>
                      <a:pPr indent="0" lvl="0" marL="0" marR="25400" rtl="0" algn="l">
                        <a:lnSpc>
                          <a:spcPct val="100000"/>
                        </a:lnSpc>
                        <a:spcBef>
                          <a:spcPts val="0"/>
                        </a:spcBef>
                        <a:spcAft>
                          <a:spcPts val="0"/>
                        </a:spcAft>
                        <a:buClr>
                          <a:srgbClr val="000000"/>
                        </a:buClr>
                        <a:buSzPts val="1000"/>
                        <a:buFont typeface="Arial"/>
                        <a:buNone/>
                      </a:pPr>
                      <a:r>
                        <a:t/>
                      </a:r>
                      <a:endParaRPr sz="1000" u="none" cap="none" strike="noStrike">
                        <a:solidFill>
                          <a:srgbClr val="2D2D8A"/>
                        </a:solidFill>
                        <a:latin typeface="Calibri"/>
                        <a:ea typeface="Calibri"/>
                        <a:cs typeface="Calibri"/>
                        <a:sym typeface="Calibri"/>
                      </a:endParaRPr>
                    </a:p>
                  </a:txBody>
                  <a:tcPr marT="15500" marB="15500" marR="39125" marL="391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25400" rtl="0" algn="ctr">
                        <a:lnSpc>
                          <a:spcPct val="100000"/>
                        </a:lnSpc>
                        <a:spcBef>
                          <a:spcPts val="0"/>
                        </a:spcBef>
                        <a:spcAft>
                          <a:spcPts val="0"/>
                        </a:spcAft>
                        <a:buClr>
                          <a:srgbClr val="000000"/>
                        </a:buClr>
                        <a:buSzPts val="1000"/>
                        <a:buFont typeface="Arial"/>
                        <a:buNone/>
                      </a:pPr>
                      <a:r>
                        <a:rPr lang="en" sz="1000" u="none" cap="none" strike="noStrike">
                          <a:solidFill>
                            <a:srgbClr val="000000"/>
                          </a:solidFill>
                          <a:latin typeface="Calibri"/>
                          <a:ea typeface="Calibri"/>
                          <a:cs typeface="Calibri"/>
                          <a:sym typeface="Calibri"/>
                        </a:rPr>
                        <a:t>Medicine c1250-1500</a:t>
                      </a:r>
                      <a:br>
                        <a:rPr b="0" lang="en" sz="1000" u="none" cap="none" strike="noStrike">
                          <a:solidFill>
                            <a:srgbClr val="000000"/>
                          </a:solidFill>
                          <a:latin typeface="Calibri"/>
                          <a:ea typeface="Calibri"/>
                          <a:cs typeface="Calibri"/>
                          <a:sym typeface="Calibri"/>
                        </a:rPr>
                      </a:br>
                      <a:r>
                        <a:rPr b="0" lang="en" sz="1000" u="none" cap="none" strike="noStrike">
                          <a:solidFill>
                            <a:srgbClr val="000000"/>
                          </a:solidFill>
                          <a:latin typeface="Calibri"/>
                          <a:ea typeface="Calibri"/>
                          <a:cs typeface="Calibri"/>
                          <a:sym typeface="Calibri"/>
                        </a:rPr>
                        <a:t>(end of the Middle Ages to start of Renaissance)</a:t>
                      </a:r>
                      <a:endParaRPr b="0" sz="1000" u="none" cap="none" strike="noStrike">
                        <a:solidFill>
                          <a:srgbClr val="000000"/>
                        </a:solidFill>
                        <a:latin typeface="Calibri"/>
                        <a:ea typeface="Calibri"/>
                        <a:cs typeface="Calibri"/>
                        <a:sym typeface="Calibri"/>
                      </a:endParaRPr>
                    </a:p>
                  </a:txBody>
                  <a:tcPr marT="15500" marB="15500" marR="39125" marL="391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2C4A6"/>
                    </a:solidFill>
                  </a:tcPr>
                </a:tc>
                <a:tc>
                  <a:txBody>
                    <a:bodyPr/>
                    <a:lstStyle/>
                    <a:p>
                      <a:pPr indent="0" lvl="0" marL="0" marR="25400" rtl="0" algn="ctr">
                        <a:lnSpc>
                          <a:spcPct val="100000"/>
                        </a:lnSpc>
                        <a:spcBef>
                          <a:spcPts val="0"/>
                        </a:spcBef>
                        <a:spcAft>
                          <a:spcPts val="0"/>
                        </a:spcAft>
                        <a:buClr>
                          <a:srgbClr val="000000"/>
                        </a:buClr>
                        <a:buSzPts val="1000"/>
                        <a:buFont typeface="Arial"/>
                        <a:buNone/>
                      </a:pPr>
                      <a:r>
                        <a:rPr lang="en" sz="1000" u="none" cap="none" strike="noStrike">
                          <a:solidFill>
                            <a:srgbClr val="000000"/>
                          </a:solidFill>
                          <a:latin typeface="Calibri"/>
                          <a:ea typeface="Calibri"/>
                          <a:cs typeface="Calibri"/>
                          <a:sym typeface="Calibri"/>
                        </a:rPr>
                        <a:t>Medicine c.1600-1750 </a:t>
                      </a:r>
                      <a:endParaRPr sz="1000" u="none" cap="none" strike="noStrike">
                        <a:latin typeface="Calibri"/>
                        <a:ea typeface="Calibri"/>
                        <a:cs typeface="Calibri"/>
                        <a:sym typeface="Calibri"/>
                      </a:endParaRPr>
                    </a:p>
                    <a:p>
                      <a:pPr indent="0" lvl="0" marL="0" marR="25400" rtl="0" algn="ctr">
                        <a:lnSpc>
                          <a:spcPct val="100000"/>
                        </a:lnSpc>
                        <a:spcBef>
                          <a:spcPts val="0"/>
                        </a:spcBef>
                        <a:spcAft>
                          <a:spcPts val="0"/>
                        </a:spcAft>
                        <a:buClr>
                          <a:srgbClr val="000000"/>
                        </a:buClr>
                        <a:buSzPts val="1000"/>
                        <a:buFont typeface="Arial"/>
                        <a:buNone/>
                      </a:pPr>
                      <a:r>
                        <a:rPr b="0" lang="en" sz="1000" u="none" cap="none" strike="noStrike">
                          <a:solidFill>
                            <a:srgbClr val="000000"/>
                          </a:solidFill>
                          <a:latin typeface="Calibri"/>
                          <a:ea typeface="Calibri"/>
                          <a:cs typeface="Calibri"/>
                          <a:sym typeface="Calibri"/>
                        </a:rPr>
                        <a:t>(End of the Renaissance + Scientific Revolution + start of Industrial Revolution)</a:t>
                      </a:r>
                      <a:endParaRPr b="0" sz="1000" u="none" cap="none" strike="noStrike">
                        <a:solidFill>
                          <a:srgbClr val="000000"/>
                        </a:solidFill>
                        <a:latin typeface="Calibri"/>
                        <a:ea typeface="Calibri"/>
                        <a:cs typeface="Calibri"/>
                        <a:sym typeface="Calibri"/>
                      </a:endParaRPr>
                    </a:p>
                  </a:txBody>
                  <a:tcPr marT="15500" marB="15500" marR="39125" marL="391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BE0E3"/>
                    </a:solidFill>
                  </a:tcPr>
                </a:tc>
                <a:tc>
                  <a:txBody>
                    <a:bodyPr/>
                    <a:lstStyle/>
                    <a:p>
                      <a:pPr indent="0" lvl="0" marL="0" marR="25400" rtl="0" algn="ctr">
                        <a:lnSpc>
                          <a:spcPct val="100000"/>
                        </a:lnSpc>
                        <a:spcBef>
                          <a:spcPts val="0"/>
                        </a:spcBef>
                        <a:spcAft>
                          <a:spcPts val="0"/>
                        </a:spcAft>
                        <a:buClr>
                          <a:srgbClr val="000000"/>
                        </a:buClr>
                        <a:buSzPts val="1000"/>
                        <a:buFont typeface="Arial"/>
                        <a:buNone/>
                      </a:pPr>
                      <a:r>
                        <a:rPr lang="en" sz="1000" u="none" cap="none" strike="noStrike">
                          <a:solidFill>
                            <a:srgbClr val="000000"/>
                          </a:solidFill>
                          <a:latin typeface="Calibri"/>
                          <a:ea typeface="Calibri"/>
                          <a:cs typeface="Calibri"/>
                          <a:sym typeface="Calibri"/>
                        </a:rPr>
                        <a:t>Progress level: (1-10)</a:t>
                      </a:r>
                      <a:endParaRPr sz="1000" u="none" cap="none" strike="noStrike">
                        <a:solidFill>
                          <a:srgbClr val="000000"/>
                        </a:solidFill>
                        <a:latin typeface="Calibri"/>
                        <a:ea typeface="Calibri"/>
                        <a:cs typeface="Calibri"/>
                        <a:sym typeface="Calibri"/>
                      </a:endParaRPr>
                    </a:p>
                    <a:p>
                      <a:pPr indent="0" lvl="0" marL="0" marR="25400" rtl="0" algn="ctr">
                        <a:lnSpc>
                          <a:spcPct val="100000"/>
                        </a:lnSpc>
                        <a:spcBef>
                          <a:spcPts val="0"/>
                        </a:spcBef>
                        <a:spcAft>
                          <a:spcPts val="0"/>
                        </a:spcAft>
                        <a:buClr>
                          <a:srgbClr val="000000"/>
                        </a:buClr>
                        <a:buSzPts val="900"/>
                        <a:buFont typeface="Arial"/>
                        <a:buNone/>
                      </a:pPr>
                      <a:r>
                        <a:rPr b="0" lang="en" sz="900" u="none" cap="none" strike="noStrike">
                          <a:solidFill>
                            <a:srgbClr val="000000"/>
                          </a:solidFill>
                          <a:latin typeface="Calibri"/>
                          <a:ea typeface="Calibri"/>
                          <a:cs typeface="Calibri"/>
                          <a:sym typeface="Calibri"/>
                        </a:rPr>
                        <a:t>(Think: change, continuity, improvement, stagnation, attitudes (conservative vs. enquiry), continuity vs. change</a:t>
                      </a:r>
                      <a:endParaRPr b="0" sz="900" u="none" cap="none" strike="noStrike">
                        <a:solidFill>
                          <a:srgbClr val="000000"/>
                        </a:solidFill>
                        <a:latin typeface="Calibri"/>
                        <a:ea typeface="Calibri"/>
                        <a:cs typeface="Calibri"/>
                        <a:sym typeface="Calibri"/>
                      </a:endParaRPr>
                    </a:p>
                  </a:txBody>
                  <a:tcPr marT="15500" marB="15500" marR="39125" marL="391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66"/>
                    </a:solidFill>
                  </a:tcPr>
                </a:tc>
              </a:tr>
              <a:tr h="1249175">
                <a:tc>
                  <a:txBody>
                    <a:bodyPr/>
                    <a:lstStyle/>
                    <a:p>
                      <a:pPr indent="0" lvl="0" marL="0" marR="25400" rtl="0" algn="ctr">
                        <a:lnSpc>
                          <a:spcPct val="100000"/>
                        </a:lnSpc>
                        <a:spcBef>
                          <a:spcPts val="0"/>
                        </a:spcBef>
                        <a:spcAft>
                          <a:spcPts val="0"/>
                        </a:spcAft>
                        <a:buClr>
                          <a:srgbClr val="000000"/>
                        </a:buClr>
                        <a:buSzPts val="1100"/>
                        <a:buFont typeface="Arial"/>
                        <a:buNone/>
                      </a:pPr>
                      <a:r>
                        <a:rPr lang="en" sz="1100" u="none" cap="none" strike="noStrike">
                          <a:solidFill>
                            <a:srgbClr val="000000"/>
                          </a:solidFill>
                          <a:latin typeface="Calibri"/>
                          <a:ea typeface="Calibri"/>
                          <a:cs typeface="Calibri"/>
                          <a:sym typeface="Calibri"/>
                        </a:rPr>
                        <a:t>Knowledge of human anatomy</a:t>
                      </a:r>
                      <a:endParaRPr sz="1100" u="none" cap="none" strike="noStrike">
                        <a:solidFill>
                          <a:srgbClr val="000000"/>
                        </a:solidFill>
                        <a:latin typeface="Calibri"/>
                        <a:ea typeface="Calibri"/>
                        <a:cs typeface="Calibri"/>
                        <a:sym typeface="Calibri"/>
                      </a:endParaRPr>
                    </a:p>
                  </a:txBody>
                  <a:tcPr marT="28750" marB="28750" marR="36625" marL="366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25400" rtl="0" algn="l">
                        <a:lnSpc>
                          <a:spcPct val="100000"/>
                        </a:lnSpc>
                        <a:spcBef>
                          <a:spcPts val="0"/>
                        </a:spcBef>
                        <a:spcAft>
                          <a:spcPts val="0"/>
                        </a:spcAft>
                        <a:buClr>
                          <a:srgbClr val="000000"/>
                        </a:buClr>
                        <a:buSzPts val="1100"/>
                        <a:buFont typeface="Arial"/>
                        <a:buNone/>
                      </a:pPr>
                      <a:r>
                        <a:rPr lang="en" sz="1100" u="none" cap="none" strike="noStrike">
                          <a:latin typeface="Calibri"/>
                          <a:ea typeface="Calibri"/>
                          <a:cs typeface="Calibri"/>
                          <a:sym typeface="Calibri"/>
                        </a:rPr>
                        <a:t>- </a:t>
                      </a:r>
                      <a:r>
                        <a:rPr lang="en" sz="1100" u="none" cap="none" strike="noStrike">
                          <a:solidFill>
                            <a:srgbClr val="000000"/>
                          </a:solidFill>
                          <a:latin typeface="Calibri"/>
                          <a:ea typeface="Calibri"/>
                          <a:cs typeface="Calibri"/>
                          <a:sym typeface="Calibri"/>
                        </a:rPr>
                        <a:t>Doctors knew about Greek and Roman discoveries but did not learn any more. </a:t>
                      </a:r>
                      <a:endParaRPr sz="1100" u="none" cap="none" strike="noStrike">
                        <a:solidFill>
                          <a:srgbClr val="000000"/>
                        </a:solidFill>
                        <a:latin typeface="Calibri"/>
                        <a:ea typeface="Calibri"/>
                        <a:cs typeface="Calibri"/>
                        <a:sym typeface="Calibri"/>
                      </a:endParaRPr>
                    </a:p>
                    <a:p>
                      <a:pPr indent="0" lvl="0" marL="0" marR="25400" rtl="0" algn="l">
                        <a:lnSpc>
                          <a:spcPct val="100000"/>
                        </a:lnSpc>
                        <a:spcBef>
                          <a:spcPts val="0"/>
                        </a:spcBef>
                        <a:spcAft>
                          <a:spcPts val="0"/>
                        </a:spcAft>
                        <a:buClr>
                          <a:srgbClr val="000000"/>
                        </a:buClr>
                        <a:buSzPts val="1100"/>
                        <a:buFont typeface="Arial"/>
                        <a:buNone/>
                      </a:pPr>
                      <a:r>
                        <a:rPr lang="en" sz="1100" u="none" cap="none" strike="noStrike">
                          <a:latin typeface="Calibri"/>
                          <a:ea typeface="Calibri"/>
                          <a:cs typeface="Calibri"/>
                          <a:sym typeface="Calibri"/>
                        </a:rPr>
                        <a:t>- </a:t>
                      </a:r>
                      <a:r>
                        <a:rPr lang="en" sz="1100" u="none" cap="none" strike="noStrike">
                          <a:solidFill>
                            <a:srgbClr val="000000"/>
                          </a:solidFill>
                          <a:latin typeface="Calibri"/>
                          <a:ea typeface="Calibri"/>
                          <a:cs typeface="Calibri"/>
                          <a:sym typeface="Calibri"/>
                        </a:rPr>
                        <a:t>Dissection was carried out to illustrate what Galen had said, not to make new discoveries. </a:t>
                      </a:r>
                      <a:endParaRPr sz="1100" u="none" cap="none" strike="noStrike">
                        <a:solidFill>
                          <a:srgbClr val="000000"/>
                        </a:solidFill>
                        <a:latin typeface="Calibri"/>
                        <a:ea typeface="Calibri"/>
                        <a:cs typeface="Calibri"/>
                        <a:sym typeface="Calibri"/>
                      </a:endParaRPr>
                    </a:p>
                  </a:txBody>
                  <a:tcPr marT="28750" marB="28750" marR="36625" marL="366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2C4A6"/>
                    </a:solidFill>
                  </a:tcPr>
                </a:tc>
                <a:tc>
                  <a:txBody>
                    <a:bodyPr/>
                    <a:lstStyle/>
                    <a:p>
                      <a:pPr indent="0" lvl="0" marL="0" marR="25400" rtl="0" algn="l">
                        <a:lnSpc>
                          <a:spcPct val="100000"/>
                        </a:lnSpc>
                        <a:spcBef>
                          <a:spcPts val="0"/>
                        </a:spcBef>
                        <a:spcAft>
                          <a:spcPts val="0"/>
                        </a:spcAft>
                        <a:buClr>
                          <a:srgbClr val="000000"/>
                        </a:buClr>
                        <a:buSzPts val="1100"/>
                        <a:buFont typeface="Arial"/>
                        <a:buNone/>
                      </a:pPr>
                      <a:r>
                        <a:rPr lang="en" sz="1100" u="none" cap="none" strike="noStrike">
                          <a:latin typeface="Calibri"/>
                          <a:ea typeface="Calibri"/>
                          <a:cs typeface="Calibri"/>
                          <a:sym typeface="Calibri"/>
                        </a:rPr>
                        <a:t>- Doctor’s started to question Galen’s theories after he was proved wrong 200 times by Vesalius. </a:t>
                      </a:r>
                      <a:endParaRPr sz="1100" u="none" cap="none" strike="noStrike">
                        <a:latin typeface="Calibri"/>
                        <a:ea typeface="Calibri"/>
                        <a:cs typeface="Calibri"/>
                        <a:sym typeface="Calibri"/>
                      </a:endParaRPr>
                    </a:p>
                    <a:p>
                      <a:pPr indent="0" lvl="0" marL="0" marR="25400" rtl="0" algn="l">
                        <a:lnSpc>
                          <a:spcPct val="100000"/>
                        </a:lnSpc>
                        <a:spcBef>
                          <a:spcPts val="0"/>
                        </a:spcBef>
                        <a:spcAft>
                          <a:spcPts val="0"/>
                        </a:spcAft>
                        <a:buClr>
                          <a:srgbClr val="000000"/>
                        </a:buClr>
                        <a:buSzPts val="1100"/>
                        <a:buFont typeface="Arial"/>
                        <a:buNone/>
                      </a:pPr>
                      <a:r>
                        <a:rPr lang="en" sz="1100" u="none" cap="none" strike="noStrike">
                          <a:latin typeface="Calibri"/>
                          <a:ea typeface="Calibri"/>
                          <a:cs typeface="Calibri"/>
                          <a:sym typeface="Calibri"/>
                        </a:rPr>
                        <a:t>- Vesalius produced detailed anatomical works (Fabrica) </a:t>
                      </a:r>
                      <a:endParaRPr sz="1100" u="none" cap="none" strike="noStrike">
                        <a:latin typeface="Calibri"/>
                        <a:ea typeface="Calibri"/>
                        <a:cs typeface="Calibri"/>
                        <a:sym typeface="Calibri"/>
                      </a:endParaRPr>
                    </a:p>
                    <a:p>
                      <a:pPr indent="0" lvl="0" marL="0" marR="25400" rtl="0" algn="l">
                        <a:lnSpc>
                          <a:spcPct val="100000"/>
                        </a:lnSpc>
                        <a:spcBef>
                          <a:spcPts val="0"/>
                        </a:spcBef>
                        <a:spcAft>
                          <a:spcPts val="0"/>
                        </a:spcAft>
                        <a:buClr>
                          <a:srgbClr val="000000"/>
                        </a:buClr>
                        <a:buSzPts val="1100"/>
                        <a:buFont typeface="Arial"/>
                        <a:buNone/>
                      </a:pPr>
                      <a:r>
                        <a:rPr lang="en" sz="1100" u="none" cap="none" strike="noStrike">
                          <a:latin typeface="Calibri"/>
                          <a:ea typeface="Calibri"/>
                          <a:cs typeface="Calibri"/>
                          <a:sym typeface="Calibri"/>
                        </a:rPr>
                        <a:t> -Dissection became more common in Europe in the 18th century</a:t>
                      </a:r>
                      <a:endParaRPr sz="1100" u="none" cap="none" strike="noStrike">
                        <a:latin typeface="Calibri"/>
                        <a:ea typeface="Calibri"/>
                        <a:cs typeface="Calibri"/>
                        <a:sym typeface="Calibri"/>
                      </a:endParaRPr>
                    </a:p>
                  </a:txBody>
                  <a:tcPr marT="15500" marB="15500" marR="39125" marL="39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BE0E3"/>
                    </a:solidFill>
                  </a:tcPr>
                </a:tc>
                <a:tc>
                  <a:txBody>
                    <a:bodyPr/>
                    <a:lstStyle/>
                    <a:p>
                      <a:pPr indent="0" lvl="0" marL="0" marR="25400" rtl="0" algn="l">
                        <a:lnSpc>
                          <a:spcPct val="140000"/>
                        </a:lnSpc>
                        <a:spcBef>
                          <a:spcPts val="0"/>
                        </a:spcBef>
                        <a:spcAft>
                          <a:spcPts val="0"/>
                        </a:spcAft>
                        <a:buClr>
                          <a:srgbClr val="000000"/>
                        </a:buClr>
                        <a:buSzPts val="1100"/>
                        <a:buFont typeface="Arial"/>
                        <a:buNone/>
                      </a:pPr>
                      <a:r>
                        <a:t/>
                      </a:r>
                      <a:endParaRPr sz="1100" u="none" cap="none" strike="noStrike">
                        <a:solidFill>
                          <a:srgbClr val="000000"/>
                        </a:solidFill>
                        <a:latin typeface="Calibri"/>
                        <a:ea typeface="Calibri"/>
                        <a:cs typeface="Calibri"/>
                        <a:sym typeface="Calibri"/>
                      </a:endParaRPr>
                    </a:p>
                  </a:txBody>
                  <a:tcPr marT="15500" marB="15500" marR="39125" marL="39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66"/>
                    </a:solidFill>
                  </a:tcPr>
                </a:tc>
              </a:tr>
              <a:tr h="1249175">
                <a:tc>
                  <a:txBody>
                    <a:bodyPr/>
                    <a:lstStyle/>
                    <a:p>
                      <a:pPr indent="0" lvl="0" marL="0" marR="25400" rtl="0" algn="ctr">
                        <a:lnSpc>
                          <a:spcPct val="100000"/>
                        </a:lnSpc>
                        <a:spcBef>
                          <a:spcPts val="0"/>
                        </a:spcBef>
                        <a:spcAft>
                          <a:spcPts val="0"/>
                        </a:spcAft>
                        <a:buClr>
                          <a:srgbClr val="000000"/>
                        </a:buClr>
                        <a:buSzPts val="1100"/>
                        <a:buFont typeface="Arial"/>
                        <a:buNone/>
                      </a:pPr>
                      <a:r>
                        <a:rPr lang="en" sz="1100" u="none" cap="none" strike="noStrike">
                          <a:solidFill>
                            <a:srgbClr val="000000"/>
                          </a:solidFill>
                          <a:latin typeface="Calibri"/>
                          <a:ea typeface="Calibri"/>
                          <a:cs typeface="Calibri"/>
                          <a:sym typeface="Calibri"/>
                        </a:rPr>
                        <a:t>Ideas about causes of disease and illness </a:t>
                      </a:r>
                      <a:endParaRPr sz="1100" u="none" cap="none" strike="noStrike">
                        <a:solidFill>
                          <a:srgbClr val="000000"/>
                        </a:solidFill>
                        <a:latin typeface="Calibri"/>
                        <a:ea typeface="Calibri"/>
                        <a:cs typeface="Calibri"/>
                        <a:sym typeface="Calibri"/>
                      </a:endParaRPr>
                    </a:p>
                  </a:txBody>
                  <a:tcPr marT="15500" marB="15500" marR="39125" marL="391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25400" rtl="0" algn="l">
                        <a:lnSpc>
                          <a:spcPct val="100000"/>
                        </a:lnSpc>
                        <a:spcBef>
                          <a:spcPts val="0"/>
                        </a:spcBef>
                        <a:spcAft>
                          <a:spcPts val="0"/>
                        </a:spcAft>
                        <a:buClr>
                          <a:srgbClr val="000000"/>
                        </a:buClr>
                        <a:buSzPts val="1100"/>
                        <a:buFont typeface="Arial"/>
                        <a:buNone/>
                      </a:pPr>
                      <a:r>
                        <a:rPr lang="en" sz="1100" u="none" cap="none" strike="noStrike">
                          <a:latin typeface="Calibri"/>
                          <a:ea typeface="Calibri"/>
                          <a:cs typeface="Calibri"/>
                          <a:sym typeface="Calibri"/>
                        </a:rPr>
                        <a:t>- </a:t>
                      </a:r>
                      <a:r>
                        <a:rPr lang="en" sz="1100" u="none" cap="none" strike="noStrike">
                          <a:solidFill>
                            <a:srgbClr val="000000"/>
                          </a:solidFill>
                          <a:latin typeface="Calibri"/>
                          <a:ea typeface="Calibri"/>
                          <a:cs typeface="Calibri"/>
                          <a:sym typeface="Calibri"/>
                        </a:rPr>
                        <a:t>Many believed that illnesses were sent by God</a:t>
                      </a:r>
                      <a:endParaRPr sz="1100" u="none" cap="none" strike="noStrike">
                        <a:latin typeface="Calibri"/>
                        <a:ea typeface="Calibri"/>
                        <a:cs typeface="Calibri"/>
                        <a:sym typeface="Calibri"/>
                      </a:endParaRPr>
                    </a:p>
                    <a:p>
                      <a:pPr indent="0" lvl="0" marL="0" marR="25400" rtl="0" algn="l">
                        <a:lnSpc>
                          <a:spcPct val="100000"/>
                        </a:lnSpc>
                        <a:spcBef>
                          <a:spcPts val="0"/>
                        </a:spcBef>
                        <a:spcAft>
                          <a:spcPts val="0"/>
                        </a:spcAft>
                        <a:buClr>
                          <a:srgbClr val="000000"/>
                        </a:buClr>
                        <a:buSzPts val="1100"/>
                        <a:buFont typeface="Arial"/>
                        <a:buNone/>
                      </a:pPr>
                      <a:r>
                        <a:rPr lang="en" sz="1100" u="none" cap="none" strike="noStrike">
                          <a:latin typeface="Calibri"/>
                          <a:ea typeface="Calibri"/>
                          <a:cs typeface="Calibri"/>
                          <a:sym typeface="Calibri"/>
                        </a:rPr>
                        <a:t>- </a:t>
                      </a:r>
                      <a:r>
                        <a:rPr lang="en" sz="1100" u="none" cap="none" strike="noStrike">
                          <a:solidFill>
                            <a:srgbClr val="000000"/>
                          </a:solidFill>
                          <a:latin typeface="Calibri"/>
                          <a:ea typeface="Calibri"/>
                          <a:cs typeface="Calibri"/>
                          <a:sym typeface="Calibri"/>
                        </a:rPr>
                        <a:t>Doctors said that many illnesses had natural causes. They followed Hippocrates’ theory that illness was caused when the body’s humours were out of balance.</a:t>
                      </a:r>
                      <a:endParaRPr sz="1100" u="none" cap="none" strike="noStrike">
                        <a:solidFill>
                          <a:srgbClr val="000000"/>
                        </a:solidFill>
                        <a:latin typeface="Calibri"/>
                        <a:ea typeface="Calibri"/>
                        <a:cs typeface="Calibri"/>
                        <a:sym typeface="Calibri"/>
                      </a:endParaRPr>
                    </a:p>
                  </a:txBody>
                  <a:tcPr marT="15500" marB="15500" marR="39125" marL="391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2C4A6"/>
                    </a:solidFill>
                  </a:tcPr>
                </a:tc>
                <a:tc>
                  <a:txBody>
                    <a:bodyPr/>
                    <a:lstStyle/>
                    <a:p>
                      <a:pPr indent="0" lvl="0" marL="0" marR="25400" rtl="0" algn="l">
                        <a:lnSpc>
                          <a:spcPct val="100000"/>
                        </a:lnSpc>
                        <a:spcBef>
                          <a:spcPts val="0"/>
                        </a:spcBef>
                        <a:spcAft>
                          <a:spcPts val="0"/>
                        </a:spcAft>
                        <a:buClr>
                          <a:srgbClr val="000000"/>
                        </a:buClr>
                        <a:buSzPts val="1100"/>
                        <a:buFont typeface="Arial"/>
                        <a:buNone/>
                      </a:pPr>
                      <a:r>
                        <a:rPr lang="en" sz="1100" u="none" cap="none" strike="noStrike">
                          <a:latin typeface="Calibri"/>
                          <a:ea typeface="Calibri"/>
                          <a:cs typeface="Calibri"/>
                          <a:sym typeface="Calibri"/>
                        </a:rPr>
                        <a:t>No replacement was found for older theories:</a:t>
                      </a:r>
                      <a:endParaRPr sz="1100" u="none" cap="none" strike="noStrike">
                        <a:latin typeface="Calibri"/>
                        <a:ea typeface="Calibri"/>
                        <a:cs typeface="Calibri"/>
                        <a:sym typeface="Calibri"/>
                      </a:endParaRPr>
                    </a:p>
                    <a:p>
                      <a:pPr indent="0" lvl="0" marL="0" marR="25400" rtl="0" algn="l">
                        <a:lnSpc>
                          <a:spcPct val="100000"/>
                        </a:lnSpc>
                        <a:spcBef>
                          <a:spcPts val="0"/>
                        </a:spcBef>
                        <a:spcAft>
                          <a:spcPts val="0"/>
                        </a:spcAft>
                        <a:buClr>
                          <a:srgbClr val="000000"/>
                        </a:buClr>
                        <a:buSzPts val="1100"/>
                        <a:buFont typeface="Arial"/>
                        <a:buNone/>
                      </a:pPr>
                      <a:r>
                        <a:rPr lang="en" sz="1100" u="none" cap="none" strike="noStrike">
                          <a:latin typeface="Calibri"/>
                          <a:ea typeface="Calibri"/>
                          <a:cs typeface="Calibri"/>
                          <a:sym typeface="Calibri"/>
                        </a:rPr>
                        <a:t>- 4 humours</a:t>
                      </a:r>
                      <a:endParaRPr sz="1100" u="none" cap="none" strike="noStrike">
                        <a:latin typeface="Calibri"/>
                        <a:ea typeface="Calibri"/>
                        <a:cs typeface="Calibri"/>
                        <a:sym typeface="Calibri"/>
                      </a:endParaRPr>
                    </a:p>
                    <a:p>
                      <a:pPr indent="0" lvl="0" marL="0" marR="25400" rtl="0" algn="l">
                        <a:lnSpc>
                          <a:spcPct val="100000"/>
                        </a:lnSpc>
                        <a:spcBef>
                          <a:spcPts val="0"/>
                        </a:spcBef>
                        <a:spcAft>
                          <a:spcPts val="0"/>
                        </a:spcAft>
                        <a:buClr>
                          <a:srgbClr val="000000"/>
                        </a:buClr>
                        <a:buSzPts val="1100"/>
                        <a:buFont typeface="Arial"/>
                        <a:buNone/>
                      </a:pPr>
                      <a:r>
                        <a:rPr lang="en" sz="1100" u="none" cap="none" strike="noStrike">
                          <a:latin typeface="Calibri"/>
                          <a:ea typeface="Calibri"/>
                          <a:cs typeface="Calibri"/>
                          <a:sym typeface="Calibri"/>
                        </a:rPr>
                        <a:t>- Miasma</a:t>
                      </a:r>
                      <a:endParaRPr sz="1100" u="none" cap="none" strike="noStrike">
                        <a:latin typeface="Calibri"/>
                        <a:ea typeface="Calibri"/>
                        <a:cs typeface="Calibri"/>
                        <a:sym typeface="Calibri"/>
                      </a:endParaRPr>
                    </a:p>
                    <a:p>
                      <a:pPr indent="0" lvl="0" marL="0" marR="25400" rtl="0" algn="l">
                        <a:lnSpc>
                          <a:spcPct val="100000"/>
                        </a:lnSpc>
                        <a:spcBef>
                          <a:spcPts val="0"/>
                        </a:spcBef>
                        <a:spcAft>
                          <a:spcPts val="0"/>
                        </a:spcAft>
                        <a:buClr>
                          <a:srgbClr val="000000"/>
                        </a:buClr>
                        <a:buSzPts val="1100"/>
                        <a:buFont typeface="Arial"/>
                        <a:buNone/>
                      </a:pPr>
                      <a:r>
                        <a:rPr lang="en" sz="1100" u="none" cap="none" strike="noStrike">
                          <a:latin typeface="Calibri"/>
                          <a:ea typeface="Calibri"/>
                          <a:cs typeface="Calibri"/>
                          <a:sym typeface="Calibri"/>
                        </a:rPr>
                        <a:t>- God (Great Plague 1665)</a:t>
                      </a:r>
                      <a:endParaRPr sz="1100" u="none" cap="none" strike="noStrike">
                        <a:latin typeface="Calibri"/>
                        <a:ea typeface="Calibri"/>
                        <a:cs typeface="Calibri"/>
                        <a:sym typeface="Calibri"/>
                      </a:endParaRPr>
                    </a:p>
                  </a:txBody>
                  <a:tcPr marT="15500" marB="15500" marR="39125" marL="39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BE0E3"/>
                    </a:solidFill>
                  </a:tcPr>
                </a:tc>
                <a:tc>
                  <a:txBody>
                    <a:bodyPr/>
                    <a:lstStyle/>
                    <a:p>
                      <a:pPr indent="0" lvl="0" marL="0" marR="25400" rtl="0" algn="l">
                        <a:lnSpc>
                          <a:spcPct val="140000"/>
                        </a:lnSpc>
                        <a:spcBef>
                          <a:spcPts val="0"/>
                        </a:spcBef>
                        <a:spcAft>
                          <a:spcPts val="0"/>
                        </a:spcAft>
                        <a:buClr>
                          <a:srgbClr val="000000"/>
                        </a:buClr>
                        <a:buSzPts val="1100"/>
                        <a:buFont typeface="Arial"/>
                        <a:buNone/>
                      </a:pPr>
                      <a:r>
                        <a:t/>
                      </a:r>
                      <a:endParaRPr sz="1100" u="none" cap="none" strike="noStrike">
                        <a:solidFill>
                          <a:srgbClr val="000000"/>
                        </a:solidFill>
                        <a:latin typeface="Calibri"/>
                        <a:ea typeface="Calibri"/>
                        <a:cs typeface="Calibri"/>
                        <a:sym typeface="Calibri"/>
                      </a:endParaRPr>
                    </a:p>
                  </a:txBody>
                  <a:tcPr marT="15500" marB="15500" marR="39125" marL="39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66"/>
                    </a:solidFill>
                  </a:tcPr>
                </a:tc>
              </a:tr>
              <a:tr h="1316100">
                <a:tc>
                  <a:txBody>
                    <a:bodyPr/>
                    <a:lstStyle/>
                    <a:p>
                      <a:pPr indent="0" lvl="0" marL="0" marR="25400" rtl="0" algn="ctr">
                        <a:lnSpc>
                          <a:spcPct val="100000"/>
                        </a:lnSpc>
                        <a:spcBef>
                          <a:spcPts val="0"/>
                        </a:spcBef>
                        <a:spcAft>
                          <a:spcPts val="0"/>
                        </a:spcAft>
                        <a:buClr>
                          <a:srgbClr val="000000"/>
                        </a:buClr>
                        <a:buSzPts val="1100"/>
                        <a:buFont typeface="Arial"/>
                        <a:buNone/>
                      </a:pPr>
                      <a:r>
                        <a:rPr lang="en" sz="1100" u="none" cap="none" strike="noStrike">
                          <a:solidFill>
                            <a:srgbClr val="000000"/>
                          </a:solidFill>
                          <a:latin typeface="Calibri"/>
                          <a:ea typeface="Calibri"/>
                          <a:cs typeface="Calibri"/>
                          <a:sym typeface="Calibri"/>
                        </a:rPr>
                        <a:t> Everyday treatments</a:t>
                      </a:r>
                      <a:endParaRPr sz="1100" u="none" cap="none" strike="noStrike">
                        <a:solidFill>
                          <a:srgbClr val="000000"/>
                        </a:solidFill>
                        <a:latin typeface="Calibri"/>
                        <a:ea typeface="Calibri"/>
                        <a:cs typeface="Calibri"/>
                        <a:sym typeface="Calibri"/>
                      </a:endParaRPr>
                    </a:p>
                  </a:txBody>
                  <a:tcPr marT="15500" marB="15500" marR="39125" marL="391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25400" rtl="0" algn="l">
                        <a:lnSpc>
                          <a:spcPct val="100000"/>
                        </a:lnSpc>
                        <a:spcBef>
                          <a:spcPts val="0"/>
                        </a:spcBef>
                        <a:spcAft>
                          <a:spcPts val="0"/>
                        </a:spcAft>
                        <a:buClr>
                          <a:srgbClr val="000000"/>
                        </a:buClr>
                        <a:buSzPts val="1100"/>
                        <a:buFont typeface="Arial"/>
                        <a:buNone/>
                      </a:pPr>
                      <a:r>
                        <a:rPr lang="en" sz="1100" u="none" cap="none" strike="noStrike">
                          <a:solidFill>
                            <a:srgbClr val="000000"/>
                          </a:solidFill>
                          <a:latin typeface="Calibri"/>
                          <a:ea typeface="Calibri"/>
                          <a:cs typeface="Calibri"/>
                          <a:sym typeface="Calibri"/>
                        </a:rPr>
                        <a:t>a) Herbal Remedies</a:t>
                      </a:r>
                      <a:endParaRPr sz="1100" u="none" cap="none" strike="noStrike">
                        <a:solidFill>
                          <a:srgbClr val="000000"/>
                        </a:solidFill>
                        <a:latin typeface="Calibri"/>
                        <a:ea typeface="Calibri"/>
                        <a:cs typeface="Calibri"/>
                        <a:sym typeface="Calibri"/>
                      </a:endParaRPr>
                    </a:p>
                    <a:p>
                      <a:pPr indent="0" lvl="0" marL="0" marR="25400" rtl="0" algn="l">
                        <a:lnSpc>
                          <a:spcPct val="100000"/>
                        </a:lnSpc>
                        <a:spcBef>
                          <a:spcPts val="0"/>
                        </a:spcBef>
                        <a:spcAft>
                          <a:spcPts val="0"/>
                        </a:spcAft>
                        <a:buClr>
                          <a:srgbClr val="000000"/>
                        </a:buClr>
                        <a:buSzPts val="1100"/>
                        <a:buFont typeface="Arial"/>
                        <a:buNone/>
                      </a:pPr>
                      <a:r>
                        <a:rPr lang="en" sz="1100" u="none" cap="none" strike="noStrike">
                          <a:solidFill>
                            <a:srgbClr val="000000"/>
                          </a:solidFill>
                          <a:latin typeface="Calibri"/>
                          <a:ea typeface="Calibri"/>
                          <a:cs typeface="Calibri"/>
                          <a:sym typeface="Calibri"/>
                        </a:rPr>
                        <a:t>b) Prayers, charms and rhymes.</a:t>
                      </a:r>
                      <a:endParaRPr sz="1100" u="none" cap="none" strike="noStrike">
                        <a:solidFill>
                          <a:srgbClr val="000000"/>
                        </a:solidFill>
                        <a:latin typeface="Calibri"/>
                        <a:ea typeface="Calibri"/>
                        <a:cs typeface="Calibri"/>
                        <a:sym typeface="Calibri"/>
                      </a:endParaRPr>
                    </a:p>
                    <a:p>
                      <a:pPr indent="0" lvl="0" marL="0" marR="25400" rtl="0" algn="l">
                        <a:lnSpc>
                          <a:spcPct val="100000"/>
                        </a:lnSpc>
                        <a:spcBef>
                          <a:spcPts val="0"/>
                        </a:spcBef>
                        <a:spcAft>
                          <a:spcPts val="0"/>
                        </a:spcAft>
                        <a:buClr>
                          <a:srgbClr val="000000"/>
                        </a:buClr>
                        <a:buSzPts val="1100"/>
                        <a:buFont typeface="Arial"/>
                        <a:buNone/>
                      </a:pPr>
                      <a:r>
                        <a:rPr lang="en" sz="1100" u="none" cap="none" strike="noStrike">
                          <a:solidFill>
                            <a:srgbClr val="000000"/>
                          </a:solidFill>
                          <a:latin typeface="Calibri"/>
                          <a:ea typeface="Calibri"/>
                          <a:cs typeface="Calibri"/>
                          <a:sym typeface="Calibri"/>
                        </a:rPr>
                        <a:t>c) Bleeding, purging and other methods to restore the proper balance of the humours, following Galen’s methods</a:t>
                      </a:r>
                      <a:endParaRPr sz="1100" u="none" cap="none" strike="noStrike">
                        <a:solidFill>
                          <a:srgbClr val="000000"/>
                        </a:solidFill>
                        <a:latin typeface="Calibri"/>
                        <a:ea typeface="Calibri"/>
                        <a:cs typeface="Calibri"/>
                        <a:sym typeface="Calibri"/>
                      </a:endParaRPr>
                    </a:p>
                    <a:p>
                      <a:pPr indent="0" lvl="0" marL="0" marR="25400" rtl="0" algn="l">
                        <a:lnSpc>
                          <a:spcPct val="100000"/>
                        </a:lnSpc>
                        <a:spcBef>
                          <a:spcPts val="0"/>
                        </a:spcBef>
                        <a:spcAft>
                          <a:spcPts val="0"/>
                        </a:spcAft>
                        <a:buClr>
                          <a:srgbClr val="000000"/>
                        </a:buClr>
                        <a:buSzPts val="1100"/>
                        <a:buFont typeface="Arial"/>
                        <a:buNone/>
                      </a:pPr>
                      <a:r>
                        <a:rPr lang="en" sz="1100" u="none" cap="none" strike="noStrike">
                          <a:solidFill>
                            <a:srgbClr val="000000"/>
                          </a:solidFill>
                          <a:latin typeface="Calibri"/>
                          <a:ea typeface="Calibri"/>
                          <a:cs typeface="Calibri"/>
                          <a:sym typeface="Calibri"/>
                        </a:rPr>
                        <a:t>d) Rest, exercise and diet.</a:t>
                      </a:r>
                      <a:endParaRPr sz="1100" u="none" cap="none" strike="noStrike">
                        <a:solidFill>
                          <a:srgbClr val="000000"/>
                        </a:solidFill>
                        <a:latin typeface="Calibri"/>
                        <a:ea typeface="Calibri"/>
                        <a:cs typeface="Calibri"/>
                        <a:sym typeface="Calibri"/>
                      </a:endParaRPr>
                    </a:p>
                  </a:txBody>
                  <a:tcPr marT="15500" marB="15500" marR="39125" marL="391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2C4A6"/>
                    </a:solidFill>
                  </a:tcPr>
                </a:tc>
                <a:tc>
                  <a:txBody>
                    <a:bodyPr/>
                    <a:lstStyle/>
                    <a:p>
                      <a:pPr indent="0" lvl="0" marL="0" marR="25400" rtl="0" algn="l">
                        <a:lnSpc>
                          <a:spcPct val="100000"/>
                        </a:lnSpc>
                        <a:spcBef>
                          <a:spcPts val="0"/>
                        </a:spcBef>
                        <a:spcAft>
                          <a:spcPts val="0"/>
                        </a:spcAft>
                        <a:buClr>
                          <a:srgbClr val="000000"/>
                        </a:buClr>
                        <a:buSzPts val="1100"/>
                        <a:buFont typeface="Arial"/>
                        <a:buNone/>
                      </a:pPr>
                      <a:r>
                        <a:rPr lang="en" sz="1100" u="none" cap="none" strike="noStrike">
                          <a:latin typeface="Calibri"/>
                          <a:ea typeface="Calibri"/>
                          <a:cs typeface="Calibri"/>
                          <a:sym typeface="Calibri"/>
                        </a:rPr>
                        <a:t>- Bloodletting and purging common</a:t>
                      </a:r>
                      <a:endParaRPr sz="1100" u="none" cap="none" strike="noStrike">
                        <a:latin typeface="Calibri"/>
                        <a:ea typeface="Calibri"/>
                        <a:cs typeface="Calibri"/>
                        <a:sym typeface="Calibri"/>
                      </a:endParaRPr>
                    </a:p>
                    <a:p>
                      <a:pPr indent="0" lvl="0" marL="0" marR="25400" rtl="0" algn="l">
                        <a:lnSpc>
                          <a:spcPct val="100000"/>
                        </a:lnSpc>
                        <a:spcBef>
                          <a:spcPts val="0"/>
                        </a:spcBef>
                        <a:spcAft>
                          <a:spcPts val="0"/>
                        </a:spcAft>
                        <a:buClr>
                          <a:srgbClr val="000000"/>
                        </a:buClr>
                        <a:buSzPts val="1100"/>
                        <a:buFont typeface="Arial"/>
                        <a:buNone/>
                      </a:pPr>
                      <a:r>
                        <a:rPr lang="en" sz="1100" u="none" cap="none" strike="noStrike">
                          <a:latin typeface="Calibri"/>
                          <a:ea typeface="Calibri"/>
                          <a:cs typeface="Calibri"/>
                          <a:sym typeface="Calibri"/>
                        </a:rPr>
                        <a:t>- New plants and herbs from exploration of the New World</a:t>
                      </a:r>
                      <a:endParaRPr sz="1100" u="none" cap="none" strike="noStrike">
                        <a:latin typeface="Calibri"/>
                        <a:ea typeface="Calibri"/>
                        <a:cs typeface="Calibri"/>
                        <a:sym typeface="Calibri"/>
                      </a:endParaRPr>
                    </a:p>
                    <a:p>
                      <a:pPr indent="0" lvl="0" marL="0" marR="25400" rtl="0" algn="l">
                        <a:lnSpc>
                          <a:spcPct val="100000"/>
                        </a:lnSpc>
                        <a:spcBef>
                          <a:spcPts val="0"/>
                        </a:spcBef>
                        <a:spcAft>
                          <a:spcPts val="0"/>
                        </a:spcAft>
                        <a:buClr>
                          <a:srgbClr val="000000"/>
                        </a:buClr>
                        <a:buSzPts val="1100"/>
                        <a:buFont typeface="Arial"/>
                        <a:buNone/>
                      </a:pPr>
                      <a:r>
                        <a:rPr lang="en" sz="1100" u="none" cap="none" strike="noStrike">
                          <a:latin typeface="Calibri"/>
                          <a:ea typeface="Calibri"/>
                          <a:cs typeface="Calibri"/>
                          <a:sym typeface="Calibri"/>
                        </a:rPr>
                        <a:t>- Religion declining as a factor for disease</a:t>
                      </a:r>
                      <a:endParaRPr sz="1100" u="none" cap="none" strike="noStrike">
                        <a:latin typeface="Calibri"/>
                        <a:ea typeface="Calibri"/>
                        <a:cs typeface="Calibri"/>
                        <a:sym typeface="Calibri"/>
                      </a:endParaRPr>
                    </a:p>
                    <a:p>
                      <a:pPr indent="0" lvl="0" marL="0" marR="25400" rtl="0" algn="l">
                        <a:lnSpc>
                          <a:spcPct val="100000"/>
                        </a:lnSpc>
                        <a:spcBef>
                          <a:spcPts val="0"/>
                        </a:spcBef>
                        <a:spcAft>
                          <a:spcPts val="0"/>
                        </a:spcAft>
                        <a:buClr>
                          <a:srgbClr val="000000"/>
                        </a:buClr>
                        <a:buSzPts val="1100"/>
                        <a:buFont typeface="Arial"/>
                        <a:buNone/>
                      </a:pPr>
                      <a:r>
                        <a:rPr lang="en" sz="1100" u="none" cap="none" strike="noStrike">
                          <a:latin typeface="Calibri"/>
                          <a:ea typeface="Calibri"/>
                          <a:cs typeface="Calibri"/>
                          <a:sym typeface="Calibri"/>
                        </a:rPr>
                        <a:t>- medical chemistry</a:t>
                      </a:r>
                      <a:endParaRPr sz="1100" u="none" cap="none" strike="noStrike">
                        <a:latin typeface="Calibri"/>
                        <a:ea typeface="Calibri"/>
                        <a:cs typeface="Calibri"/>
                        <a:sym typeface="Calibri"/>
                      </a:endParaRPr>
                    </a:p>
                    <a:p>
                      <a:pPr indent="0" lvl="0" marL="0" marR="25400" rtl="0" algn="l">
                        <a:lnSpc>
                          <a:spcPct val="100000"/>
                        </a:lnSpc>
                        <a:spcBef>
                          <a:spcPts val="0"/>
                        </a:spcBef>
                        <a:spcAft>
                          <a:spcPts val="0"/>
                        </a:spcAft>
                        <a:buClr>
                          <a:srgbClr val="000000"/>
                        </a:buClr>
                        <a:buSzPts val="1100"/>
                        <a:buFont typeface="Arial"/>
                        <a:buNone/>
                      </a:pPr>
                      <a:r>
                        <a:rPr lang="en" sz="1100" u="none" cap="none" strike="noStrike">
                          <a:latin typeface="Calibri"/>
                          <a:ea typeface="Calibri"/>
                          <a:cs typeface="Calibri"/>
                          <a:sym typeface="Calibri"/>
                        </a:rPr>
                        <a:t>- transference</a:t>
                      </a:r>
                      <a:endParaRPr sz="1100" u="none" cap="none" strike="noStrike">
                        <a:latin typeface="Calibri"/>
                        <a:ea typeface="Calibri"/>
                        <a:cs typeface="Calibri"/>
                        <a:sym typeface="Calibri"/>
                      </a:endParaRPr>
                    </a:p>
                  </a:txBody>
                  <a:tcPr marT="15500" marB="15500" marR="39125" marL="39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BE0E3"/>
                    </a:solidFill>
                  </a:tcPr>
                </a:tc>
                <a:tc>
                  <a:txBody>
                    <a:bodyPr/>
                    <a:lstStyle/>
                    <a:p>
                      <a:pPr indent="0" lvl="0" marL="0" marR="25400" rtl="0" algn="l">
                        <a:lnSpc>
                          <a:spcPct val="140000"/>
                        </a:lnSpc>
                        <a:spcBef>
                          <a:spcPts val="0"/>
                        </a:spcBef>
                        <a:spcAft>
                          <a:spcPts val="0"/>
                        </a:spcAft>
                        <a:buClr>
                          <a:srgbClr val="000000"/>
                        </a:buClr>
                        <a:buSzPts val="1100"/>
                        <a:buFont typeface="Arial"/>
                        <a:buNone/>
                      </a:pPr>
                      <a:r>
                        <a:t/>
                      </a:r>
                      <a:endParaRPr sz="1100" u="none" cap="none" strike="noStrike">
                        <a:solidFill>
                          <a:srgbClr val="000000"/>
                        </a:solidFill>
                        <a:latin typeface="Calibri"/>
                        <a:ea typeface="Calibri"/>
                        <a:cs typeface="Calibri"/>
                        <a:sym typeface="Calibri"/>
                      </a:endParaRPr>
                    </a:p>
                  </a:txBody>
                  <a:tcPr marT="15500" marB="15500" marR="39125" marL="39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66"/>
                    </a:solidFill>
                  </a:tcPr>
                </a:tc>
              </a:tr>
              <a:tr h="998850">
                <a:tc>
                  <a:txBody>
                    <a:bodyPr/>
                    <a:lstStyle/>
                    <a:p>
                      <a:pPr indent="0" lvl="0" marL="0" marR="25400" rtl="0" algn="ctr">
                        <a:lnSpc>
                          <a:spcPct val="100000"/>
                        </a:lnSpc>
                        <a:spcBef>
                          <a:spcPts val="0"/>
                        </a:spcBef>
                        <a:spcAft>
                          <a:spcPts val="0"/>
                        </a:spcAft>
                        <a:buClr>
                          <a:srgbClr val="000000"/>
                        </a:buClr>
                        <a:buSzPts val="1100"/>
                        <a:buFont typeface="Arial"/>
                        <a:buNone/>
                      </a:pPr>
                      <a:r>
                        <a:rPr lang="en" sz="1100" u="none" cap="none" strike="noStrike">
                          <a:solidFill>
                            <a:srgbClr val="000000"/>
                          </a:solidFill>
                          <a:latin typeface="Calibri"/>
                          <a:ea typeface="Calibri"/>
                          <a:cs typeface="Calibri"/>
                          <a:sym typeface="Calibri"/>
                        </a:rPr>
                        <a:t>Preventions</a:t>
                      </a:r>
                      <a:endParaRPr sz="1100" u="none" cap="none" strike="noStrike">
                        <a:solidFill>
                          <a:srgbClr val="000000"/>
                        </a:solidFill>
                        <a:latin typeface="Calibri"/>
                        <a:ea typeface="Calibri"/>
                        <a:cs typeface="Calibri"/>
                        <a:sym typeface="Calibri"/>
                      </a:endParaRPr>
                    </a:p>
                  </a:txBody>
                  <a:tcPr marT="28750" marB="28750" marR="36625" marL="366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25400" rtl="0" algn="l">
                        <a:lnSpc>
                          <a:spcPct val="100000"/>
                        </a:lnSpc>
                        <a:spcBef>
                          <a:spcPts val="0"/>
                        </a:spcBef>
                        <a:spcAft>
                          <a:spcPts val="0"/>
                        </a:spcAft>
                        <a:buClr>
                          <a:srgbClr val="000000"/>
                        </a:buClr>
                        <a:buSzPts val="1100"/>
                        <a:buFont typeface="Arial"/>
                        <a:buNone/>
                      </a:pPr>
                      <a:r>
                        <a:rPr lang="en" sz="1100" u="none" cap="none" strike="noStrike">
                          <a:latin typeface="Calibri"/>
                          <a:ea typeface="Calibri"/>
                          <a:cs typeface="Calibri"/>
                          <a:sym typeface="Calibri"/>
                        </a:rPr>
                        <a:t>- Religious preventions - (confession and living a sin free life)</a:t>
                      </a:r>
                      <a:endParaRPr sz="1100" u="none" cap="none" strike="noStrike">
                        <a:latin typeface="Calibri"/>
                        <a:ea typeface="Calibri"/>
                        <a:cs typeface="Calibri"/>
                        <a:sym typeface="Calibri"/>
                      </a:endParaRPr>
                    </a:p>
                    <a:p>
                      <a:pPr indent="0" lvl="0" marL="0" marR="25400" rtl="0" algn="l">
                        <a:lnSpc>
                          <a:spcPct val="100000"/>
                        </a:lnSpc>
                        <a:spcBef>
                          <a:spcPts val="0"/>
                        </a:spcBef>
                        <a:spcAft>
                          <a:spcPts val="0"/>
                        </a:spcAft>
                        <a:buClr>
                          <a:srgbClr val="000000"/>
                        </a:buClr>
                        <a:buSzPts val="1100"/>
                        <a:buFont typeface="Arial"/>
                        <a:buNone/>
                      </a:pPr>
                      <a:r>
                        <a:rPr lang="en" sz="1100" u="none" cap="none" strike="noStrike">
                          <a:latin typeface="Calibri"/>
                          <a:ea typeface="Calibri"/>
                          <a:cs typeface="Calibri"/>
                          <a:sym typeface="Calibri"/>
                        </a:rPr>
                        <a:t>- Natural preventions - bathing, laxatives, diet, rest, bloodletting</a:t>
                      </a:r>
                      <a:endParaRPr sz="1100" u="none" cap="none" strike="noStrike">
                        <a:latin typeface="Calibri"/>
                        <a:ea typeface="Calibri"/>
                        <a:cs typeface="Calibri"/>
                        <a:sym typeface="Calibri"/>
                      </a:endParaRPr>
                    </a:p>
                  </a:txBody>
                  <a:tcPr marT="28750" marB="28750" marR="36625" marL="366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2C4A6"/>
                    </a:solidFill>
                  </a:tcPr>
                </a:tc>
                <a:tc>
                  <a:txBody>
                    <a:bodyPr/>
                    <a:lstStyle/>
                    <a:p>
                      <a:pPr indent="0" lvl="0" marL="0" marR="25400" rtl="0" algn="l">
                        <a:lnSpc>
                          <a:spcPct val="100000"/>
                        </a:lnSpc>
                        <a:spcBef>
                          <a:spcPts val="0"/>
                        </a:spcBef>
                        <a:spcAft>
                          <a:spcPts val="0"/>
                        </a:spcAft>
                        <a:buClr>
                          <a:srgbClr val="000000"/>
                        </a:buClr>
                        <a:buSzPts val="1100"/>
                        <a:buFont typeface="Arial"/>
                        <a:buNone/>
                      </a:pPr>
                      <a:r>
                        <a:rPr lang="en" sz="1100" u="none" cap="none" strike="noStrike">
                          <a:latin typeface="Calibri"/>
                          <a:ea typeface="Calibri"/>
                          <a:cs typeface="Calibri"/>
                          <a:sym typeface="Calibri"/>
                        </a:rPr>
                        <a:t>-  Less emphasis on prayer except during the Great Plague</a:t>
                      </a:r>
                      <a:endParaRPr sz="1100" u="none" cap="none" strike="noStrike">
                        <a:latin typeface="Calibri"/>
                        <a:ea typeface="Calibri"/>
                        <a:cs typeface="Calibri"/>
                        <a:sym typeface="Calibri"/>
                      </a:endParaRPr>
                    </a:p>
                    <a:p>
                      <a:pPr indent="0" lvl="0" marL="0" marR="25400" rtl="0" algn="l">
                        <a:lnSpc>
                          <a:spcPct val="100000"/>
                        </a:lnSpc>
                        <a:spcBef>
                          <a:spcPts val="0"/>
                        </a:spcBef>
                        <a:spcAft>
                          <a:spcPts val="0"/>
                        </a:spcAft>
                        <a:buClr>
                          <a:srgbClr val="000000"/>
                        </a:buClr>
                        <a:buSzPts val="1100"/>
                        <a:buFont typeface="Arial"/>
                        <a:buNone/>
                      </a:pPr>
                      <a:r>
                        <a:rPr lang="en" sz="1100" u="none" cap="none" strike="noStrike">
                          <a:latin typeface="Calibri"/>
                          <a:ea typeface="Calibri"/>
                          <a:cs typeface="Calibri"/>
                          <a:sym typeface="Calibri"/>
                        </a:rPr>
                        <a:t>- God not seen to be huge factor for disease in everyday life</a:t>
                      </a:r>
                      <a:endParaRPr sz="1100" u="none" cap="none" strike="noStrike">
                        <a:latin typeface="Calibri"/>
                        <a:ea typeface="Calibri"/>
                        <a:cs typeface="Calibri"/>
                        <a:sym typeface="Calibri"/>
                      </a:endParaRPr>
                    </a:p>
                    <a:p>
                      <a:pPr indent="0" lvl="0" marL="0" marR="25400" rtl="0" algn="l">
                        <a:lnSpc>
                          <a:spcPct val="100000"/>
                        </a:lnSpc>
                        <a:spcBef>
                          <a:spcPts val="0"/>
                        </a:spcBef>
                        <a:spcAft>
                          <a:spcPts val="0"/>
                        </a:spcAft>
                        <a:buClr>
                          <a:srgbClr val="000000"/>
                        </a:buClr>
                        <a:buSzPts val="1100"/>
                        <a:buFont typeface="Arial"/>
                        <a:buNone/>
                      </a:pPr>
                      <a:r>
                        <a:rPr lang="en" sz="1100" u="none" cap="none" strike="noStrike">
                          <a:latin typeface="Calibri"/>
                          <a:ea typeface="Calibri"/>
                          <a:cs typeface="Calibri"/>
                          <a:sym typeface="Calibri"/>
                        </a:rPr>
                        <a:t>- Quarantine and Isolation used during Great Plague 1665</a:t>
                      </a:r>
                      <a:endParaRPr sz="1100" u="none" cap="none" strike="noStrike">
                        <a:latin typeface="Calibri"/>
                        <a:ea typeface="Calibri"/>
                        <a:cs typeface="Calibri"/>
                        <a:sym typeface="Calibri"/>
                      </a:endParaRPr>
                    </a:p>
                  </a:txBody>
                  <a:tcPr marT="15500" marB="15500" marR="39125" marL="39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BE0E3"/>
                    </a:solidFill>
                  </a:tcPr>
                </a:tc>
                <a:tc>
                  <a:txBody>
                    <a:bodyPr/>
                    <a:lstStyle/>
                    <a:p>
                      <a:pPr indent="0" lvl="0" marL="0" marR="25400" rtl="0" algn="l">
                        <a:lnSpc>
                          <a:spcPct val="140000"/>
                        </a:lnSpc>
                        <a:spcBef>
                          <a:spcPts val="0"/>
                        </a:spcBef>
                        <a:spcAft>
                          <a:spcPts val="0"/>
                        </a:spcAft>
                        <a:buClr>
                          <a:srgbClr val="000000"/>
                        </a:buClr>
                        <a:buSzPts val="1100"/>
                        <a:buFont typeface="Arial"/>
                        <a:buNone/>
                      </a:pPr>
                      <a:r>
                        <a:t/>
                      </a:r>
                      <a:endParaRPr sz="1100" u="none" cap="none" strike="noStrike">
                        <a:solidFill>
                          <a:srgbClr val="000000"/>
                        </a:solidFill>
                        <a:latin typeface="Calibri"/>
                        <a:ea typeface="Calibri"/>
                        <a:cs typeface="Calibri"/>
                        <a:sym typeface="Calibri"/>
                      </a:endParaRPr>
                    </a:p>
                  </a:txBody>
                  <a:tcPr marT="15500" marB="15500" marR="39125" marL="39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66"/>
                    </a:solidFill>
                  </a:tcPr>
                </a:tc>
              </a:tr>
              <a:tr h="1597100">
                <a:tc>
                  <a:txBody>
                    <a:bodyPr/>
                    <a:lstStyle/>
                    <a:p>
                      <a:pPr indent="0" lvl="0" marL="0" marR="25400" rtl="0" algn="ctr">
                        <a:lnSpc>
                          <a:spcPct val="100000"/>
                        </a:lnSpc>
                        <a:spcBef>
                          <a:spcPts val="0"/>
                        </a:spcBef>
                        <a:spcAft>
                          <a:spcPts val="0"/>
                        </a:spcAft>
                        <a:buClr>
                          <a:srgbClr val="000000"/>
                        </a:buClr>
                        <a:buSzPts val="1100"/>
                        <a:buFont typeface="Arial"/>
                        <a:buNone/>
                      </a:pPr>
                      <a:r>
                        <a:rPr lang="en" sz="1100" u="none" cap="none" strike="noStrike">
                          <a:solidFill>
                            <a:srgbClr val="000000"/>
                          </a:solidFill>
                          <a:latin typeface="Calibri"/>
                          <a:ea typeface="Calibri"/>
                          <a:cs typeface="Calibri"/>
                          <a:sym typeface="Calibri"/>
                        </a:rPr>
                        <a:t>Growth of science</a:t>
                      </a:r>
                      <a:endParaRPr sz="1100" u="none" cap="none" strike="noStrike">
                        <a:solidFill>
                          <a:srgbClr val="000000"/>
                        </a:solidFill>
                        <a:latin typeface="Calibri"/>
                        <a:ea typeface="Calibri"/>
                        <a:cs typeface="Calibri"/>
                        <a:sym typeface="Calibri"/>
                      </a:endParaRPr>
                    </a:p>
                  </a:txBody>
                  <a:tcPr marT="28750" marB="28750" marR="36625" marL="366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25400" rtl="0" algn="l">
                        <a:lnSpc>
                          <a:spcPct val="100000"/>
                        </a:lnSpc>
                        <a:spcBef>
                          <a:spcPts val="0"/>
                        </a:spcBef>
                        <a:spcAft>
                          <a:spcPts val="0"/>
                        </a:spcAft>
                        <a:buClr>
                          <a:srgbClr val="000000"/>
                        </a:buClr>
                        <a:buSzPts val="1100"/>
                        <a:buFont typeface="Arial"/>
                        <a:buNone/>
                      </a:pPr>
                      <a:r>
                        <a:rPr lang="en" sz="1100" u="none" cap="none" strike="noStrike">
                          <a:latin typeface="Calibri"/>
                          <a:ea typeface="Calibri"/>
                          <a:cs typeface="Calibri"/>
                          <a:sym typeface="Calibri"/>
                        </a:rPr>
                        <a:t>- </a:t>
                      </a:r>
                      <a:r>
                        <a:rPr lang="en" sz="1100" u="none" cap="none" strike="noStrike">
                          <a:solidFill>
                            <a:srgbClr val="000000"/>
                          </a:solidFill>
                          <a:latin typeface="Calibri"/>
                          <a:ea typeface="Calibri"/>
                          <a:cs typeface="Calibri"/>
                          <a:sym typeface="Calibri"/>
                        </a:rPr>
                        <a:t>There was no understanding of the modern scientific method of asking questions and testing hypotheses through experiment and observation.</a:t>
                      </a:r>
                      <a:endParaRPr sz="1100" u="none" cap="none" strike="noStrike">
                        <a:latin typeface="Calibri"/>
                        <a:ea typeface="Calibri"/>
                        <a:cs typeface="Calibri"/>
                        <a:sym typeface="Calibri"/>
                      </a:endParaRPr>
                    </a:p>
                    <a:p>
                      <a:pPr indent="0" lvl="0" marL="0" marR="25400" rtl="0" algn="l">
                        <a:lnSpc>
                          <a:spcPct val="100000"/>
                        </a:lnSpc>
                        <a:spcBef>
                          <a:spcPts val="0"/>
                        </a:spcBef>
                        <a:spcAft>
                          <a:spcPts val="0"/>
                        </a:spcAft>
                        <a:buClr>
                          <a:srgbClr val="000000"/>
                        </a:buClr>
                        <a:buSzPts val="1100"/>
                        <a:buFont typeface="Arial"/>
                        <a:buNone/>
                      </a:pPr>
                      <a:r>
                        <a:rPr lang="en" sz="1100" u="none" cap="none" strike="noStrike">
                          <a:latin typeface="Calibri"/>
                          <a:ea typeface="Calibri"/>
                          <a:cs typeface="Calibri"/>
                          <a:sym typeface="Calibri"/>
                        </a:rPr>
                        <a:t>- </a:t>
                      </a:r>
                      <a:r>
                        <a:rPr lang="en" sz="1100" u="none" cap="none" strike="noStrike">
                          <a:solidFill>
                            <a:srgbClr val="000000"/>
                          </a:solidFill>
                          <a:latin typeface="Calibri"/>
                          <a:ea typeface="Calibri"/>
                          <a:cs typeface="Calibri"/>
                          <a:sym typeface="Calibri"/>
                        </a:rPr>
                        <a:t>Physicians simply learned the writings of Galen and others and were not expected to question traditional ideas.</a:t>
                      </a:r>
                      <a:endParaRPr sz="1100" u="none" cap="none" strike="noStrike">
                        <a:solidFill>
                          <a:srgbClr val="000000"/>
                        </a:solidFill>
                        <a:latin typeface="Calibri"/>
                        <a:ea typeface="Calibri"/>
                        <a:cs typeface="Calibri"/>
                        <a:sym typeface="Calibri"/>
                      </a:endParaRPr>
                    </a:p>
                  </a:txBody>
                  <a:tcPr marT="28750" marB="28750" marR="36625" marL="366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2C4A6"/>
                    </a:solidFill>
                  </a:tcPr>
                </a:tc>
                <a:tc>
                  <a:txBody>
                    <a:bodyPr/>
                    <a:lstStyle/>
                    <a:p>
                      <a:pPr indent="0" lvl="0" marL="0" marR="25400" rtl="0" algn="l">
                        <a:lnSpc>
                          <a:spcPct val="100000"/>
                        </a:lnSpc>
                        <a:spcBef>
                          <a:spcPts val="0"/>
                        </a:spcBef>
                        <a:spcAft>
                          <a:spcPts val="0"/>
                        </a:spcAft>
                        <a:buClr>
                          <a:srgbClr val="000000"/>
                        </a:buClr>
                        <a:buSzPts val="1100"/>
                        <a:buFont typeface="Arial"/>
                        <a:buNone/>
                      </a:pPr>
                      <a:r>
                        <a:rPr lang="en" sz="1100" u="none" cap="none" strike="noStrike">
                          <a:latin typeface="Calibri"/>
                          <a:ea typeface="Calibri"/>
                          <a:cs typeface="Calibri"/>
                          <a:sym typeface="Calibri"/>
                        </a:rPr>
                        <a:t>- Printing Press (1440) allowed communication of ideas</a:t>
                      </a:r>
                      <a:endParaRPr sz="1100" u="none" cap="none" strike="noStrike">
                        <a:latin typeface="Calibri"/>
                        <a:ea typeface="Calibri"/>
                        <a:cs typeface="Calibri"/>
                        <a:sym typeface="Calibri"/>
                      </a:endParaRPr>
                    </a:p>
                    <a:p>
                      <a:pPr indent="0" lvl="0" marL="0" marR="25400" rtl="0" algn="l">
                        <a:lnSpc>
                          <a:spcPct val="100000"/>
                        </a:lnSpc>
                        <a:spcBef>
                          <a:spcPts val="0"/>
                        </a:spcBef>
                        <a:spcAft>
                          <a:spcPts val="0"/>
                        </a:spcAft>
                        <a:buClr>
                          <a:srgbClr val="000000"/>
                        </a:buClr>
                        <a:buSzPts val="1100"/>
                        <a:buFont typeface="Arial"/>
                        <a:buNone/>
                      </a:pPr>
                      <a:r>
                        <a:rPr lang="en" sz="1100" u="none" cap="none" strike="noStrike">
                          <a:latin typeface="Calibri"/>
                          <a:ea typeface="Calibri"/>
                          <a:cs typeface="Calibri"/>
                          <a:sym typeface="Calibri"/>
                        </a:rPr>
                        <a:t>- Galen proven wrong through ‘scientific method’ by Vesalius, Harvey and Sydenham</a:t>
                      </a:r>
                      <a:endParaRPr sz="1100" u="none" cap="none" strike="noStrike">
                        <a:latin typeface="Calibri"/>
                        <a:ea typeface="Calibri"/>
                        <a:cs typeface="Calibri"/>
                        <a:sym typeface="Calibri"/>
                      </a:endParaRPr>
                    </a:p>
                    <a:p>
                      <a:pPr indent="0" lvl="0" marL="0" marR="25400" rtl="0" algn="l">
                        <a:lnSpc>
                          <a:spcPct val="100000"/>
                        </a:lnSpc>
                        <a:spcBef>
                          <a:spcPts val="0"/>
                        </a:spcBef>
                        <a:spcAft>
                          <a:spcPts val="0"/>
                        </a:spcAft>
                        <a:buClr>
                          <a:srgbClr val="000000"/>
                        </a:buClr>
                        <a:buSzPts val="1100"/>
                        <a:buFont typeface="Arial"/>
                        <a:buNone/>
                      </a:pPr>
                      <a:r>
                        <a:rPr lang="en" sz="1100" u="none" cap="none" strike="noStrike">
                          <a:latin typeface="Calibri"/>
                          <a:ea typeface="Calibri"/>
                          <a:cs typeface="Calibri"/>
                          <a:sym typeface="Calibri"/>
                        </a:rPr>
                        <a:t>- Royal Society formed ( ) and met to discuss weekly in England (Hooke, Boyle, Newton)</a:t>
                      </a:r>
                      <a:endParaRPr sz="1100" u="none" cap="none" strike="noStrike">
                        <a:latin typeface="Calibri"/>
                        <a:ea typeface="Calibri"/>
                        <a:cs typeface="Calibri"/>
                        <a:sym typeface="Calibri"/>
                      </a:endParaRPr>
                    </a:p>
                    <a:p>
                      <a:pPr indent="0" lvl="0" marL="0" marR="25400" rtl="0" algn="l">
                        <a:lnSpc>
                          <a:spcPct val="100000"/>
                        </a:lnSpc>
                        <a:spcBef>
                          <a:spcPts val="0"/>
                        </a:spcBef>
                        <a:spcAft>
                          <a:spcPts val="0"/>
                        </a:spcAft>
                        <a:buClr>
                          <a:srgbClr val="000000"/>
                        </a:buClr>
                        <a:buSzPts val="1100"/>
                        <a:buFont typeface="Arial"/>
                        <a:buNone/>
                      </a:pPr>
                      <a:r>
                        <a:rPr lang="en" sz="1100" u="none" cap="none" strike="noStrike">
                          <a:latin typeface="Calibri"/>
                          <a:ea typeface="Calibri"/>
                          <a:cs typeface="Calibri"/>
                          <a:sym typeface="Calibri"/>
                        </a:rPr>
                        <a:t>- New texts (Fabric + Motion) caused many to question old theories</a:t>
                      </a:r>
                      <a:endParaRPr sz="1100" u="none" cap="none" strike="noStrike">
                        <a:latin typeface="Calibri"/>
                        <a:ea typeface="Calibri"/>
                        <a:cs typeface="Calibri"/>
                        <a:sym typeface="Calibri"/>
                      </a:endParaRPr>
                    </a:p>
                  </a:txBody>
                  <a:tcPr marT="15500" marB="15500" marR="39125" marL="39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BE0E3"/>
                    </a:solidFill>
                  </a:tcPr>
                </a:tc>
                <a:tc>
                  <a:txBody>
                    <a:bodyPr/>
                    <a:lstStyle/>
                    <a:p>
                      <a:pPr indent="0" lvl="0" marL="0" marR="25400" rtl="0" algn="l">
                        <a:lnSpc>
                          <a:spcPct val="140000"/>
                        </a:lnSpc>
                        <a:spcBef>
                          <a:spcPts val="0"/>
                        </a:spcBef>
                        <a:spcAft>
                          <a:spcPts val="0"/>
                        </a:spcAft>
                        <a:buClr>
                          <a:srgbClr val="000000"/>
                        </a:buClr>
                        <a:buSzPts val="1100"/>
                        <a:buFont typeface="Arial"/>
                        <a:buNone/>
                      </a:pPr>
                      <a:r>
                        <a:t/>
                      </a:r>
                      <a:endParaRPr sz="1100" u="none" cap="none" strike="noStrike">
                        <a:solidFill>
                          <a:srgbClr val="000000"/>
                        </a:solidFill>
                        <a:latin typeface="Calibri"/>
                        <a:ea typeface="Calibri"/>
                        <a:cs typeface="Calibri"/>
                        <a:sym typeface="Calibri"/>
                      </a:endParaRPr>
                    </a:p>
                  </a:txBody>
                  <a:tcPr marT="15500" marB="15500" marR="39125" marL="39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66"/>
                    </a:solidFill>
                  </a:tcPr>
                </a:tc>
              </a:tr>
              <a:tr h="1276075">
                <a:tc>
                  <a:txBody>
                    <a:bodyPr/>
                    <a:lstStyle/>
                    <a:p>
                      <a:pPr indent="0" lvl="0" marL="0" marR="25400" rtl="0" algn="ctr">
                        <a:lnSpc>
                          <a:spcPct val="100000"/>
                        </a:lnSpc>
                        <a:spcBef>
                          <a:spcPts val="0"/>
                        </a:spcBef>
                        <a:spcAft>
                          <a:spcPts val="0"/>
                        </a:spcAft>
                        <a:buClr>
                          <a:srgbClr val="000000"/>
                        </a:buClr>
                        <a:buSzPts val="1100"/>
                        <a:buFont typeface="Arial"/>
                        <a:buNone/>
                      </a:pPr>
                      <a:r>
                        <a:rPr lang="en" sz="1100" u="none" cap="none" strike="noStrike">
                          <a:solidFill>
                            <a:srgbClr val="000000"/>
                          </a:solidFill>
                          <a:latin typeface="Calibri"/>
                          <a:ea typeface="Calibri"/>
                          <a:cs typeface="Calibri"/>
                          <a:sym typeface="Calibri"/>
                        </a:rPr>
                        <a:t>Physicians and their training</a:t>
                      </a:r>
                      <a:endParaRPr sz="1100" u="none" cap="none" strike="noStrike">
                        <a:solidFill>
                          <a:srgbClr val="000000"/>
                        </a:solidFill>
                        <a:latin typeface="Calibri"/>
                        <a:ea typeface="Calibri"/>
                        <a:cs typeface="Calibri"/>
                        <a:sym typeface="Calibri"/>
                      </a:endParaRPr>
                    </a:p>
                  </a:txBody>
                  <a:tcPr marT="28750" marB="28750" marR="36625" marL="366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25400" rtl="0" algn="l">
                        <a:lnSpc>
                          <a:spcPct val="100000"/>
                        </a:lnSpc>
                        <a:spcBef>
                          <a:spcPts val="0"/>
                        </a:spcBef>
                        <a:spcAft>
                          <a:spcPts val="0"/>
                        </a:spcAft>
                        <a:buClr>
                          <a:srgbClr val="000000"/>
                        </a:buClr>
                        <a:buSzPts val="1100"/>
                        <a:buFont typeface="Arial"/>
                        <a:buNone/>
                      </a:pPr>
                      <a:r>
                        <a:rPr lang="en" sz="1100" u="none" cap="none" strike="noStrike">
                          <a:latin typeface="Calibri"/>
                          <a:ea typeface="Calibri"/>
                          <a:cs typeface="Calibri"/>
                          <a:sym typeface="Calibri"/>
                        </a:rPr>
                        <a:t>-</a:t>
                      </a:r>
                      <a:r>
                        <a:rPr lang="en" sz="1100" u="none" cap="none" strike="noStrike">
                          <a:solidFill>
                            <a:srgbClr val="000000"/>
                          </a:solidFill>
                          <a:latin typeface="Calibri"/>
                          <a:ea typeface="Calibri"/>
                          <a:cs typeface="Calibri"/>
                          <a:sym typeface="Calibri"/>
                        </a:rPr>
                        <a:t>Physicians trained at universities by reading the books by Hippocrates and Galen and some Arab medical writers.</a:t>
                      </a:r>
                      <a:endParaRPr sz="1100" u="none" cap="none" strike="noStrike">
                        <a:latin typeface="Calibri"/>
                        <a:ea typeface="Calibri"/>
                        <a:cs typeface="Calibri"/>
                        <a:sym typeface="Calibri"/>
                      </a:endParaRPr>
                    </a:p>
                    <a:p>
                      <a:pPr indent="0" lvl="0" marL="0" marR="25400" rtl="0" algn="l">
                        <a:lnSpc>
                          <a:spcPct val="100000"/>
                        </a:lnSpc>
                        <a:spcBef>
                          <a:spcPts val="0"/>
                        </a:spcBef>
                        <a:spcAft>
                          <a:spcPts val="0"/>
                        </a:spcAft>
                        <a:buClr>
                          <a:srgbClr val="000000"/>
                        </a:buClr>
                        <a:buSzPts val="1100"/>
                        <a:buFont typeface="Arial"/>
                        <a:buNone/>
                      </a:pPr>
                      <a:r>
                        <a:rPr lang="en" sz="1100" u="none" cap="none" strike="noStrike">
                          <a:latin typeface="Calibri"/>
                          <a:ea typeface="Calibri"/>
                          <a:cs typeface="Calibri"/>
                          <a:sym typeface="Calibri"/>
                        </a:rPr>
                        <a:t>- </a:t>
                      </a:r>
                      <a:r>
                        <a:rPr lang="en" sz="1100" u="none" cap="none" strike="noStrike">
                          <a:solidFill>
                            <a:srgbClr val="000000"/>
                          </a:solidFill>
                          <a:latin typeface="Calibri"/>
                          <a:ea typeface="Calibri"/>
                          <a:cs typeface="Calibri"/>
                          <a:sym typeface="Calibri"/>
                        </a:rPr>
                        <a:t>Mothers and family members treated most illnesses.</a:t>
                      </a:r>
                      <a:endParaRPr sz="1100" u="none" cap="none" strike="noStrike">
                        <a:latin typeface="Calibri"/>
                        <a:ea typeface="Calibri"/>
                        <a:cs typeface="Calibri"/>
                        <a:sym typeface="Calibri"/>
                      </a:endParaRPr>
                    </a:p>
                    <a:p>
                      <a:pPr indent="0" lvl="0" marL="0" marR="25400" rtl="0" algn="l">
                        <a:lnSpc>
                          <a:spcPct val="100000"/>
                        </a:lnSpc>
                        <a:spcBef>
                          <a:spcPts val="0"/>
                        </a:spcBef>
                        <a:spcAft>
                          <a:spcPts val="0"/>
                        </a:spcAft>
                        <a:buClr>
                          <a:srgbClr val="000000"/>
                        </a:buClr>
                        <a:buSzPts val="1100"/>
                        <a:buFont typeface="Arial"/>
                        <a:buNone/>
                      </a:pPr>
                      <a:r>
                        <a:rPr lang="en" sz="1100" u="none" cap="none" strike="noStrike">
                          <a:latin typeface="Calibri"/>
                          <a:ea typeface="Calibri"/>
                          <a:cs typeface="Calibri"/>
                          <a:sym typeface="Calibri"/>
                        </a:rPr>
                        <a:t>- Barber surgeons were trained as apprentices to a master. </a:t>
                      </a:r>
                      <a:endParaRPr sz="1100" u="none" cap="none" strike="noStrike">
                        <a:latin typeface="Calibri"/>
                        <a:ea typeface="Calibri"/>
                        <a:cs typeface="Calibri"/>
                        <a:sym typeface="Calibri"/>
                      </a:endParaRPr>
                    </a:p>
                  </a:txBody>
                  <a:tcPr marT="28750" marB="28750" marR="36625" marL="366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2C4A6"/>
                    </a:solidFill>
                  </a:tcPr>
                </a:tc>
                <a:tc>
                  <a:txBody>
                    <a:bodyPr/>
                    <a:lstStyle/>
                    <a:p>
                      <a:pPr indent="0" lvl="0" marL="0" marR="25400" rtl="0" algn="l">
                        <a:lnSpc>
                          <a:spcPct val="100000"/>
                        </a:lnSpc>
                        <a:spcBef>
                          <a:spcPts val="0"/>
                        </a:spcBef>
                        <a:spcAft>
                          <a:spcPts val="0"/>
                        </a:spcAft>
                        <a:buClr>
                          <a:srgbClr val="000000"/>
                        </a:buClr>
                        <a:buSzPts val="1100"/>
                        <a:buFont typeface="Arial"/>
                        <a:buNone/>
                      </a:pPr>
                      <a:r>
                        <a:rPr lang="en" sz="1100" u="none" cap="none" strike="noStrike">
                          <a:latin typeface="Calibri"/>
                          <a:ea typeface="Calibri"/>
                          <a:cs typeface="Calibri"/>
                          <a:sym typeface="Calibri"/>
                        </a:rPr>
                        <a:t>- Less reliance on urine charts for diagnosis and astrology</a:t>
                      </a:r>
                      <a:endParaRPr sz="1100" u="none" cap="none" strike="noStrike">
                        <a:latin typeface="Calibri"/>
                        <a:ea typeface="Calibri"/>
                        <a:cs typeface="Calibri"/>
                        <a:sym typeface="Calibri"/>
                      </a:endParaRPr>
                    </a:p>
                    <a:p>
                      <a:pPr indent="0" lvl="0" marL="0" marR="25400" rtl="0" algn="l">
                        <a:lnSpc>
                          <a:spcPct val="100000"/>
                        </a:lnSpc>
                        <a:spcBef>
                          <a:spcPts val="0"/>
                        </a:spcBef>
                        <a:spcAft>
                          <a:spcPts val="0"/>
                        </a:spcAft>
                        <a:buClr>
                          <a:srgbClr val="000000"/>
                        </a:buClr>
                        <a:buSzPts val="1100"/>
                        <a:buFont typeface="Arial"/>
                        <a:buNone/>
                      </a:pPr>
                      <a:r>
                        <a:rPr lang="en" sz="1100" u="none" cap="none" strike="noStrike">
                          <a:latin typeface="Calibri"/>
                          <a:ea typeface="Calibri"/>
                          <a:cs typeface="Calibri"/>
                          <a:sym typeface="Calibri"/>
                        </a:rPr>
                        <a:t>- Practical training started to be carried out in a few hospitals</a:t>
                      </a:r>
                      <a:endParaRPr sz="1100" u="none" cap="none" strike="noStrike">
                        <a:latin typeface="Calibri"/>
                        <a:ea typeface="Calibri"/>
                        <a:cs typeface="Calibri"/>
                        <a:sym typeface="Calibri"/>
                      </a:endParaRPr>
                    </a:p>
                    <a:p>
                      <a:pPr indent="0" lvl="0" marL="0" marR="25400" rtl="0" algn="l">
                        <a:lnSpc>
                          <a:spcPct val="100000"/>
                        </a:lnSpc>
                        <a:spcBef>
                          <a:spcPts val="0"/>
                        </a:spcBef>
                        <a:spcAft>
                          <a:spcPts val="0"/>
                        </a:spcAft>
                        <a:buClr>
                          <a:srgbClr val="000000"/>
                        </a:buClr>
                        <a:buSzPts val="1100"/>
                        <a:buFont typeface="Arial"/>
                        <a:buNone/>
                      </a:pPr>
                      <a:r>
                        <a:rPr lang="en" sz="1100" u="none" cap="none" strike="noStrike">
                          <a:latin typeface="Calibri"/>
                          <a:ea typeface="Calibri"/>
                          <a:cs typeface="Calibri"/>
                          <a:sym typeface="Calibri"/>
                        </a:rPr>
                        <a:t>- Training still heavy on the academic (book study)</a:t>
                      </a:r>
                      <a:endParaRPr sz="1100" u="none" cap="none" strike="noStrike">
                        <a:latin typeface="Calibri"/>
                        <a:ea typeface="Calibri"/>
                        <a:cs typeface="Calibri"/>
                        <a:sym typeface="Calibri"/>
                      </a:endParaRPr>
                    </a:p>
                  </a:txBody>
                  <a:tcPr marT="15500" marB="15500" marR="39125" marL="39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BE0E3"/>
                    </a:solidFill>
                  </a:tcPr>
                </a:tc>
                <a:tc>
                  <a:txBody>
                    <a:bodyPr/>
                    <a:lstStyle/>
                    <a:p>
                      <a:pPr indent="0" lvl="0" marL="0" marR="25400" rtl="0" algn="l">
                        <a:lnSpc>
                          <a:spcPct val="140000"/>
                        </a:lnSpc>
                        <a:spcBef>
                          <a:spcPts val="0"/>
                        </a:spcBef>
                        <a:spcAft>
                          <a:spcPts val="0"/>
                        </a:spcAft>
                        <a:buClr>
                          <a:srgbClr val="000000"/>
                        </a:buClr>
                        <a:buSzPts val="1100"/>
                        <a:buFont typeface="Arial"/>
                        <a:buNone/>
                      </a:pPr>
                      <a:r>
                        <a:t/>
                      </a:r>
                      <a:endParaRPr sz="1100" u="none" cap="none" strike="noStrike">
                        <a:solidFill>
                          <a:srgbClr val="000000"/>
                        </a:solidFill>
                        <a:latin typeface="Calibri"/>
                        <a:ea typeface="Calibri"/>
                        <a:cs typeface="Calibri"/>
                        <a:sym typeface="Calibri"/>
                      </a:endParaRPr>
                    </a:p>
                  </a:txBody>
                  <a:tcPr marT="15500" marB="15500" marR="39125" marL="39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66"/>
                    </a:solidFill>
                  </a:tcPr>
                </a:tc>
              </a:tr>
              <a:tr h="1249175">
                <a:tc>
                  <a:txBody>
                    <a:bodyPr/>
                    <a:lstStyle/>
                    <a:p>
                      <a:pPr indent="0" lvl="0" marL="0" marR="25400" rtl="0" algn="ctr">
                        <a:lnSpc>
                          <a:spcPct val="100000"/>
                        </a:lnSpc>
                        <a:spcBef>
                          <a:spcPts val="0"/>
                        </a:spcBef>
                        <a:spcAft>
                          <a:spcPts val="0"/>
                        </a:spcAft>
                        <a:buClr>
                          <a:srgbClr val="000000"/>
                        </a:buClr>
                        <a:buSzPts val="1100"/>
                        <a:buFont typeface="Arial"/>
                        <a:buNone/>
                      </a:pPr>
                      <a:r>
                        <a:rPr lang="en" sz="1100" u="none" cap="none" strike="noStrike">
                          <a:solidFill>
                            <a:srgbClr val="000000"/>
                          </a:solidFill>
                          <a:latin typeface="Calibri"/>
                          <a:ea typeface="Calibri"/>
                          <a:cs typeface="Calibri"/>
                          <a:sym typeface="Calibri"/>
                        </a:rPr>
                        <a:t>Hospitals</a:t>
                      </a:r>
                      <a:endParaRPr sz="1100" u="none" cap="none" strike="noStrike">
                        <a:solidFill>
                          <a:srgbClr val="000000"/>
                        </a:solidFill>
                        <a:latin typeface="Calibri"/>
                        <a:ea typeface="Calibri"/>
                        <a:cs typeface="Calibri"/>
                        <a:sym typeface="Calibri"/>
                      </a:endParaRPr>
                    </a:p>
                  </a:txBody>
                  <a:tcPr marT="15500" marB="15500" marR="39125" marL="391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25400" rtl="0" algn="l">
                        <a:lnSpc>
                          <a:spcPct val="100000"/>
                        </a:lnSpc>
                        <a:spcBef>
                          <a:spcPts val="0"/>
                        </a:spcBef>
                        <a:spcAft>
                          <a:spcPts val="0"/>
                        </a:spcAft>
                        <a:buClr>
                          <a:srgbClr val="000000"/>
                        </a:buClr>
                        <a:buSzPts val="1100"/>
                        <a:buFont typeface="Arial"/>
                        <a:buNone/>
                      </a:pPr>
                      <a:r>
                        <a:rPr b="0" lang="en" sz="1100" u="none" cap="none" strike="noStrike">
                          <a:solidFill>
                            <a:srgbClr val="000000"/>
                          </a:solidFill>
                          <a:latin typeface="Calibri"/>
                          <a:ea typeface="Calibri"/>
                          <a:cs typeface="Calibri"/>
                          <a:sym typeface="Calibri"/>
                        </a:rPr>
                        <a:t>- Hospitals run by monks and nuns provided warmth, food and prayer for the poor. </a:t>
                      </a:r>
                      <a:endParaRPr b="0" sz="1100" u="none" cap="none" strike="noStrike">
                        <a:latin typeface="Calibri"/>
                        <a:ea typeface="Calibri"/>
                        <a:cs typeface="Calibri"/>
                        <a:sym typeface="Calibri"/>
                      </a:endParaRPr>
                    </a:p>
                    <a:p>
                      <a:pPr indent="0" lvl="0" marL="0" marR="25400" rtl="0" algn="l">
                        <a:lnSpc>
                          <a:spcPct val="100000"/>
                        </a:lnSpc>
                        <a:spcBef>
                          <a:spcPts val="0"/>
                        </a:spcBef>
                        <a:spcAft>
                          <a:spcPts val="0"/>
                        </a:spcAft>
                        <a:buClr>
                          <a:srgbClr val="000000"/>
                        </a:buClr>
                        <a:buSzPts val="1100"/>
                        <a:buFont typeface="Arial"/>
                        <a:buNone/>
                      </a:pPr>
                      <a:r>
                        <a:rPr b="0" lang="en" sz="1100" u="none" cap="none" strike="noStrike">
                          <a:solidFill>
                            <a:srgbClr val="000000"/>
                          </a:solidFill>
                          <a:latin typeface="Calibri"/>
                          <a:ea typeface="Calibri"/>
                          <a:cs typeface="Calibri"/>
                          <a:sym typeface="Calibri"/>
                        </a:rPr>
                        <a:t>- There were hundreds of small hospitals but they did not admit people with infectious diseases in case the disease spread among residents. </a:t>
                      </a:r>
                      <a:endParaRPr b="0" sz="1100" u="none" cap="none" strike="noStrike">
                        <a:solidFill>
                          <a:srgbClr val="000000"/>
                        </a:solidFill>
                        <a:latin typeface="Calibri"/>
                        <a:ea typeface="Calibri"/>
                        <a:cs typeface="Calibri"/>
                        <a:sym typeface="Calibri"/>
                      </a:endParaRPr>
                    </a:p>
                  </a:txBody>
                  <a:tcPr marT="15500" marB="15500" marR="39125" marL="391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2C4A6"/>
                    </a:solidFill>
                  </a:tcPr>
                </a:tc>
                <a:tc>
                  <a:txBody>
                    <a:bodyPr/>
                    <a:lstStyle/>
                    <a:p>
                      <a:pPr indent="0" lvl="0" marL="0" marR="25400" rtl="0" algn="l">
                        <a:lnSpc>
                          <a:spcPct val="100000"/>
                        </a:lnSpc>
                        <a:spcBef>
                          <a:spcPts val="0"/>
                        </a:spcBef>
                        <a:spcAft>
                          <a:spcPts val="0"/>
                        </a:spcAft>
                        <a:buClr>
                          <a:srgbClr val="000000"/>
                        </a:buClr>
                        <a:buSzPts val="1100"/>
                        <a:buFont typeface="Arial"/>
                        <a:buNone/>
                      </a:pPr>
                      <a:r>
                        <a:rPr b="0" lang="en" sz="1100" u="none" cap="none" strike="noStrike">
                          <a:solidFill>
                            <a:srgbClr val="000000"/>
                          </a:solidFill>
                          <a:latin typeface="Calibri"/>
                          <a:ea typeface="Calibri"/>
                          <a:cs typeface="Calibri"/>
                          <a:sym typeface="Calibri"/>
                        </a:rPr>
                        <a:t> - Church Hospitals closed during Henry VIII’s English Reformation</a:t>
                      </a:r>
                      <a:endParaRPr b="0" sz="1100" u="none" cap="none" strike="noStrike">
                        <a:solidFill>
                          <a:srgbClr val="000000"/>
                        </a:solidFill>
                        <a:latin typeface="Calibri"/>
                        <a:ea typeface="Calibri"/>
                        <a:cs typeface="Calibri"/>
                        <a:sym typeface="Calibri"/>
                      </a:endParaRPr>
                    </a:p>
                    <a:p>
                      <a:pPr indent="0" lvl="0" marL="0" marR="25400" rtl="0" algn="l">
                        <a:lnSpc>
                          <a:spcPct val="100000"/>
                        </a:lnSpc>
                        <a:spcBef>
                          <a:spcPts val="0"/>
                        </a:spcBef>
                        <a:spcAft>
                          <a:spcPts val="0"/>
                        </a:spcAft>
                        <a:buClr>
                          <a:srgbClr val="000000"/>
                        </a:buClr>
                        <a:buSzPts val="1100"/>
                        <a:buFont typeface="Arial"/>
                        <a:buNone/>
                      </a:pPr>
                      <a:r>
                        <a:rPr b="0" lang="en" sz="1100" u="none" cap="none" strike="noStrike">
                          <a:solidFill>
                            <a:srgbClr val="000000"/>
                          </a:solidFill>
                          <a:latin typeface="Calibri"/>
                          <a:ea typeface="Calibri"/>
                          <a:cs typeface="Calibri"/>
                          <a:sym typeface="Calibri"/>
                        </a:rPr>
                        <a:t>- A few opened by town councils and wealthy patrons</a:t>
                      </a:r>
                      <a:endParaRPr b="0" sz="1100" u="none" cap="none" strike="noStrike">
                        <a:solidFill>
                          <a:srgbClr val="000000"/>
                        </a:solidFill>
                        <a:latin typeface="Calibri"/>
                        <a:ea typeface="Calibri"/>
                        <a:cs typeface="Calibri"/>
                        <a:sym typeface="Calibri"/>
                      </a:endParaRPr>
                    </a:p>
                    <a:p>
                      <a:pPr indent="0" lvl="0" marL="0" marR="25400" rtl="0" algn="l">
                        <a:lnSpc>
                          <a:spcPct val="100000"/>
                        </a:lnSpc>
                        <a:spcBef>
                          <a:spcPts val="0"/>
                        </a:spcBef>
                        <a:spcAft>
                          <a:spcPts val="0"/>
                        </a:spcAft>
                        <a:buClr>
                          <a:srgbClr val="000000"/>
                        </a:buClr>
                        <a:buSzPts val="1100"/>
                        <a:buFont typeface="Arial"/>
                        <a:buNone/>
                      </a:pPr>
                      <a:r>
                        <a:rPr b="0" lang="en" sz="1100" u="none" cap="none" strike="noStrike">
                          <a:solidFill>
                            <a:srgbClr val="000000"/>
                          </a:solidFill>
                          <a:latin typeface="Calibri"/>
                          <a:ea typeface="Calibri"/>
                          <a:cs typeface="Calibri"/>
                          <a:sym typeface="Calibri"/>
                        </a:rPr>
                        <a:t>- No real treatment centres for infectious diseases</a:t>
                      </a:r>
                      <a:endParaRPr b="0" sz="1100" u="none" cap="none" strike="noStrike">
                        <a:solidFill>
                          <a:srgbClr val="000000"/>
                        </a:solidFill>
                        <a:latin typeface="Calibri"/>
                        <a:ea typeface="Calibri"/>
                        <a:cs typeface="Calibri"/>
                        <a:sym typeface="Calibri"/>
                      </a:endParaRPr>
                    </a:p>
                  </a:txBody>
                  <a:tcPr marT="15500" marB="15500" marR="39125" marL="39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BE0E3"/>
                    </a:solidFill>
                  </a:tcPr>
                </a:tc>
                <a:tc>
                  <a:txBody>
                    <a:bodyPr/>
                    <a:lstStyle/>
                    <a:p>
                      <a:pPr indent="0" lvl="0" marL="0" marR="25400" rtl="0" algn="l">
                        <a:lnSpc>
                          <a:spcPct val="140000"/>
                        </a:lnSpc>
                        <a:spcBef>
                          <a:spcPts val="0"/>
                        </a:spcBef>
                        <a:spcAft>
                          <a:spcPts val="0"/>
                        </a:spcAft>
                        <a:buClr>
                          <a:srgbClr val="000000"/>
                        </a:buClr>
                        <a:buSzPts val="1100"/>
                        <a:buFont typeface="Arial"/>
                        <a:buNone/>
                      </a:pPr>
                      <a:r>
                        <a:rPr lang="en" sz="1100" u="none" cap="none" strike="noStrike">
                          <a:solidFill>
                            <a:srgbClr val="000000"/>
                          </a:solidFill>
                          <a:latin typeface="Calibri"/>
                          <a:ea typeface="Calibri"/>
                          <a:cs typeface="Calibri"/>
                          <a:sym typeface="Calibri"/>
                        </a:rPr>
                        <a:t>  </a:t>
                      </a:r>
                      <a:endParaRPr sz="1100" u="none" cap="none" strike="noStrike">
                        <a:solidFill>
                          <a:srgbClr val="000000"/>
                        </a:solidFill>
                        <a:latin typeface="Calibri"/>
                        <a:ea typeface="Calibri"/>
                        <a:cs typeface="Calibri"/>
                        <a:sym typeface="Calibri"/>
                      </a:endParaRPr>
                    </a:p>
                  </a:txBody>
                  <a:tcPr marT="15500" marB="15500" marR="39125" marL="39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66"/>
                    </a:solidFill>
                  </a:tcPr>
                </a:tc>
              </a:tr>
            </a:tbl>
          </a:graphicData>
        </a:graphic>
      </p:graphicFrame>
      <p:sp>
        <p:nvSpPr>
          <p:cNvPr id="633" name="Google Shape;633;p50"/>
          <p:cNvSpPr/>
          <p:nvPr/>
        </p:nvSpPr>
        <p:spPr>
          <a:xfrm>
            <a:off x="5681274" y="86696"/>
            <a:ext cx="556200" cy="445200"/>
          </a:xfrm>
          <a:prstGeom prst="rect">
            <a:avLst/>
          </a:prstGeom>
          <a:solidFill>
            <a:srgbClr val="FFFFFF"/>
          </a:solidFill>
          <a:ln cap="flat" cmpd="sng" w="95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Calibri"/>
                <a:ea typeface="Calibri"/>
                <a:cs typeface="Calibri"/>
                <a:sym typeface="Calibri"/>
              </a:rPr>
              <a:t>p.50</a:t>
            </a:r>
            <a:endParaRPr b="1" i="0" sz="1400" u="none" cap="none" strike="noStrike">
              <a:solidFill>
                <a:srgbClr val="000000"/>
              </a:solidFill>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7" name="Shape 637"/>
        <p:cNvGrpSpPr/>
        <p:nvPr/>
      </p:nvGrpSpPr>
      <p:grpSpPr>
        <a:xfrm>
          <a:off x="0" y="0"/>
          <a:ext cx="0" cy="0"/>
          <a:chOff x="0" y="0"/>
          <a:chExt cx="0" cy="0"/>
        </a:xfrm>
      </p:grpSpPr>
      <p:cxnSp>
        <p:nvCxnSpPr>
          <p:cNvPr id="638" name="Google Shape;638;p51"/>
          <p:cNvCxnSpPr>
            <a:stCxn id="639" idx="2"/>
            <a:endCxn id="640" idx="0"/>
          </p:cNvCxnSpPr>
          <p:nvPr/>
        </p:nvCxnSpPr>
        <p:spPr>
          <a:xfrm flipH="1" rot="10800000">
            <a:off x="3820240" y="2241053"/>
            <a:ext cx="515100" cy="3002400"/>
          </a:xfrm>
          <a:prstGeom prst="straightConnector1">
            <a:avLst/>
          </a:prstGeom>
          <a:noFill/>
          <a:ln cap="flat" cmpd="sng" w="9525">
            <a:solidFill>
              <a:srgbClr val="595959"/>
            </a:solidFill>
            <a:prstDash val="solid"/>
            <a:round/>
            <a:headEnd len="sm" w="sm" type="none"/>
            <a:tailEnd len="sm" w="sm" type="none"/>
          </a:ln>
        </p:spPr>
      </p:cxnSp>
      <p:cxnSp>
        <p:nvCxnSpPr>
          <p:cNvPr id="641" name="Google Shape;641;p51"/>
          <p:cNvCxnSpPr>
            <a:stCxn id="639" idx="0"/>
            <a:endCxn id="642" idx="2"/>
          </p:cNvCxnSpPr>
          <p:nvPr/>
        </p:nvCxnSpPr>
        <p:spPr>
          <a:xfrm rot="10800000">
            <a:off x="1956340" y="1606553"/>
            <a:ext cx="866100" cy="3636900"/>
          </a:xfrm>
          <a:prstGeom prst="straightConnector1">
            <a:avLst/>
          </a:prstGeom>
          <a:noFill/>
          <a:ln cap="flat" cmpd="sng" w="9525">
            <a:solidFill>
              <a:srgbClr val="595959"/>
            </a:solidFill>
            <a:prstDash val="solid"/>
            <a:round/>
            <a:headEnd len="sm" w="sm" type="none"/>
            <a:tailEnd len="sm" w="sm" type="none"/>
          </a:ln>
        </p:spPr>
      </p:cxnSp>
      <p:sp>
        <p:nvSpPr>
          <p:cNvPr id="639" name="Google Shape;639;p51"/>
          <p:cNvSpPr/>
          <p:nvPr/>
        </p:nvSpPr>
        <p:spPr>
          <a:xfrm rot="-5400000">
            <a:off x="2269540" y="4744553"/>
            <a:ext cx="2103600" cy="997800"/>
          </a:xfrm>
          <a:prstGeom prst="roundRect">
            <a:avLst>
              <a:gd fmla="val 16667" name="adj"/>
            </a:avLst>
          </a:prstGeom>
          <a:solidFill>
            <a:srgbClr val="FFFF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i="0" lang="en" sz="1100" u="none" cap="none" strike="noStrike">
                <a:solidFill>
                  <a:srgbClr val="000000"/>
                </a:solidFill>
                <a:latin typeface="Calibri"/>
                <a:ea typeface="Calibri"/>
                <a:cs typeface="Calibri"/>
                <a:sym typeface="Calibri"/>
              </a:rPr>
              <a:t>The medical Renaissance in England c1500 -c1700</a:t>
            </a:r>
            <a:endParaRPr b="1" i="0" sz="11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Calibri"/>
                <a:ea typeface="Calibri"/>
                <a:cs typeface="Calibri"/>
                <a:sym typeface="Calibri"/>
              </a:rPr>
              <a:t>p.40-65</a:t>
            </a:r>
            <a:endParaRPr b="0" i="0" sz="1100" u="none" cap="none" strike="noStrike">
              <a:solidFill>
                <a:srgbClr val="000000"/>
              </a:solidFill>
              <a:latin typeface="Calibri"/>
              <a:ea typeface="Calibri"/>
              <a:cs typeface="Calibri"/>
              <a:sym typeface="Calibri"/>
            </a:endParaRPr>
          </a:p>
        </p:txBody>
      </p:sp>
      <p:sp>
        <p:nvSpPr>
          <p:cNvPr id="643" name="Google Shape;643;p51"/>
          <p:cNvSpPr/>
          <p:nvPr/>
        </p:nvSpPr>
        <p:spPr>
          <a:xfrm rot="-5400000">
            <a:off x="1997210" y="6150068"/>
            <a:ext cx="987600" cy="431400"/>
          </a:xfrm>
          <a:prstGeom prst="rect">
            <a:avLst/>
          </a:prstGeom>
          <a:solidFill>
            <a:srgbClr val="FCE5CD"/>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Calibri"/>
                <a:ea typeface="Calibri"/>
                <a:cs typeface="Calibri"/>
                <a:sym typeface="Calibri"/>
              </a:rPr>
              <a:t>Important </a:t>
            </a:r>
            <a:endParaRPr b="1" i="0" sz="12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Calibri"/>
                <a:ea typeface="Calibri"/>
                <a:cs typeface="Calibri"/>
                <a:sym typeface="Calibri"/>
              </a:rPr>
              <a:t>Individuals</a:t>
            </a:r>
            <a:endParaRPr b="1" i="0" sz="1200" u="none" cap="none" strike="noStrike">
              <a:solidFill>
                <a:srgbClr val="000000"/>
              </a:solidFill>
              <a:latin typeface="Calibri"/>
              <a:ea typeface="Calibri"/>
              <a:cs typeface="Calibri"/>
              <a:sym typeface="Calibri"/>
            </a:endParaRPr>
          </a:p>
        </p:txBody>
      </p:sp>
      <p:cxnSp>
        <p:nvCxnSpPr>
          <p:cNvPr id="644" name="Google Shape;644;p51"/>
          <p:cNvCxnSpPr>
            <a:stCxn id="643" idx="3"/>
            <a:endCxn id="639" idx="0"/>
          </p:cNvCxnSpPr>
          <p:nvPr/>
        </p:nvCxnSpPr>
        <p:spPr>
          <a:xfrm flipH="1" rot="10800000">
            <a:off x="2491010" y="5243468"/>
            <a:ext cx="331500" cy="628500"/>
          </a:xfrm>
          <a:prstGeom prst="straightConnector1">
            <a:avLst/>
          </a:prstGeom>
          <a:noFill/>
          <a:ln cap="flat" cmpd="sng" w="9525">
            <a:solidFill>
              <a:srgbClr val="595959"/>
            </a:solidFill>
            <a:prstDash val="solid"/>
            <a:round/>
            <a:headEnd len="sm" w="sm" type="none"/>
            <a:tailEnd len="sm" w="sm" type="none"/>
          </a:ln>
        </p:spPr>
      </p:cxnSp>
      <p:sp>
        <p:nvSpPr>
          <p:cNvPr id="642" name="Google Shape;642;p51"/>
          <p:cNvSpPr/>
          <p:nvPr/>
        </p:nvSpPr>
        <p:spPr>
          <a:xfrm rot="-5400000">
            <a:off x="-236202" y="887775"/>
            <a:ext cx="2947500" cy="1437600"/>
          </a:xfrm>
          <a:prstGeom prst="rect">
            <a:avLst/>
          </a:prstGeom>
          <a:solidFill>
            <a:srgbClr val="FFF2CC"/>
          </a:solidFill>
          <a:ln cap="flat" cmpd="sng" w="9525">
            <a:solidFill>
              <a:srgbClr val="59595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Calibri"/>
                <a:ea typeface="Calibri"/>
                <a:cs typeface="Calibri"/>
                <a:sym typeface="Calibri"/>
              </a:rPr>
              <a:t>New discoveries</a:t>
            </a:r>
            <a:endParaRPr b="1" i="0" sz="1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Calibri"/>
                <a:ea typeface="Calibri"/>
                <a:cs typeface="Calibri"/>
                <a:sym typeface="Calibri"/>
              </a:rPr>
              <a:t>- Chemical treatments to replace some herbal ones (</a:t>
            </a:r>
            <a:r>
              <a:rPr b="1" i="0" lang="en" sz="1000" u="none" cap="none" strike="noStrike">
                <a:solidFill>
                  <a:srgbClr val="000000"/>
                </a:solidFill>
                <a:latin typeface="Calibri"/>
                <a:ea typeface="Calibri"/>
                <a:cs typeface="Calibri"/>
                <a:sym typeface="Calibri"/>
              </a:rPr>
              <a:t>iatrochemistry</a:t>
            </a:r>
            <a:r>
              <a:rPr b="0" i="0" lang="en" sz="1000" u="none" cap="none" strike="noStrike">
                <a:solidFill>
                  <a:srgbClr val="000000"/>
                </a:solidFill>
                <a:latin typeface="Calibri"/>
                <a:ea typeface="Calibri"/>
                <a:cs typeface="Calibri"/>
                <a:sym typeface="Calibri"/>
              </a:rPr>
              <a:t> or </a:t>
            </a:r>
            <a:r>
              <a:rPr b="1" i="0" lang="en" sz="1000" u="none" cap="none" strike="noStrike">
                <a:solidFill>
                  <a:srgbClr val="000000"/>
                </a:solidFill>
                <a:latin typeface="Calibri"/>
                <a:ea typeface="Calibri"/>
                <a:cs typeface="Calibri"/>
                <a:sym typeface="Calibri"/>
              </a:rPr>
              <a:t>medical chemistry</a:t>
            </a:r>
            <a:r>
              <a:rPr b="0" i="0" lang="en" sz="1000" u="none" cap="none" strike="noStrike">
                <a:solidFill>
                  <a:srgbClr val="000000"/>
                </a:solidFill>
                <a:latin typeface="Calibri"/>
                <a:ea typeface="Calibri"/>
                <a:cs typeface="Calibri"/>
                <a:sym typeface="Calibri"/>
              </a:rPr>
              <a:t>)</a:t>
            </a:r>
            <a:endParaRPr b="0" i="0" sz="1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Calibri"/>
                <a:ea typeface="Calibri"/>
                <a:cs typeface="Calibri"/>
                <a:sym typeface="Calibri"/>
              </a:rPr>
              <a:t>- sarsaparilla (Brazil)  - helps treat the Great Pox (syphilis) </a:t>
            </a:r>
            <a:endParaRPr b="0" i="0" sz="1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Calibri"/>
                <a:ea typeface="Calibri"/>
                <a:cs typeface="Calibri"/>
                <a:sym typeface="Calibri"/>
              </a:rPr>
              <a:t>- cinchona (Peru) - helps treat malaria</a:t>
            </a:r>
            <a:endParaRPr b="0" i="0" sz="1000" u="none" cap="none" strike="noStrike">
              <a:solidFill>
                <a:srgbClr val="000000"/>
              </a:solidFill>
              <a:latin typeface="Calibri"/>
              <a:ea typeface="Calibri"/>
              <a:cs typeface="Calibri"/>
              <a:sym typeface="Calibri"/>
            </a:endParaRPr>
          </a:p>
        </p:txBody>
      </p:sp>
      <p:sp>
        <p:nvSpPr>
          <p:cNvPr id="645" name="Google Shape;645;p51"/>
          <p:cNvSpPr/>
          <p:nvPr/>
        </p:nvSpPr>
        <p:spPr>
          <a:xfrm rot="-5400000">
            <a:off x="1307964" y="962128"/>
            <a:ext cx="3722100" cy="2159700"/>
          </a:xfrm>
          <a:prstGeom prst="rect">
            <a:avLst/>
          </a:prstGeom>
          <a:solidFill>
            <a:srgbClr val="EFEFEF"/>
          </a:solidFill>
          <a:ln cap="flat" cmpd="sng" w="9525">
            <a:solidFill>
              <a:srgbClr val="59595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Calibri"/>
                <a:ea typeface="Calibri"/>
                <a:cs typeface="Calibri"/>
                <a:sym typeface="Calibri"/>
              </a:rPr>
              <a:t>New ideas</a:t>
            </a:r>
            <a:endParaRPr b="1" i="0" sz="1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Calibri"/>
                <a:ea typeface="Calibri"/>
                <a:cs typeface="Calibri"/>
                <a:sym typeface="Calibri"/>
              </a:rPr>
              <a:t>- Thomas Sydenham theorised that disease came from outside the body instead of inside (4 humours) </a:t>
            </a:r>
            <a:endParaRPr b="0" i="0" sz="1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Calibri"/>
                <a:ea typeface="Calibri"/>
                <a:cs typeface="Calibri"/>
                <a:sym typeface="Calibri"/>
              </a:rPr>
              <a:t>- Urine was disregarded as a way to diagnose illness</a:t>
            </a:r>
            <a:endParaRPr b="0" i="0" sz="1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Calibri"/>
                <a:ea typeface="Calibri"/>
                <a:cs typeface="Calibri"/>
                <a:sym typeface="Calibri"/>
              </a:rPr>
              <a:t>- Microbiology born as Hooke’s microscope opened up an invisible world</a:t>
            </a:r>
            <a:endParaRPr b="0" i="0" sz="1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Calibri"/>
                <a:ea typeface="Calibri"/>
                <a:cs typeface="Calibri"/>
                <a:sym typeface="Calibri"/>
              </a:rPr>
              <a:t>- Animalcules (germs) discovered by Leeuwenhoek but not connected to disease</a:t>
            </a:r>
            <a:endParaRPr b="0" i="0" sz="1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Calibri"/>
                <a:ea typeface="Calibri"/>
                <a:cs typeface="Calibri"/>
                <a:sym typeface="Calibri"/>
              </a:rPr>
              <a:t>- </a:t>
            </a:r>
            <a:r>
              <a:rPr b="1" i="0" lang="en" sz="1000" u="none" cap="none" strike="noStrike">
                <a:solidFill>
                  <a:srgbClr val="000000"/>
                </a:solidFill>
                <a:latin typeface="Calibri"/>
                <a:ea typeface="Calibri"/>
                <a:cs typeface="Calibri"/>
                <a:sym typeface="Calibri"/>
              </a:rPr>
              <a:t>Humanism </a:t>
            </a:r>
            <a:r>
              <a:rPr b="0" i="0" lang="en" sz="1000" u="none" cap="none" strike="noStrike">
                <a:solidFill>
                  <a:srgbClr val="000000"/>
                </a:solidFill>
                <a:latin typeface="Calibri"/>
                <a:ea typeface="Calibri"/>
                <a:cs typeface="Calibri"/>
                <a:sym typeface="Calibri"/>
              </a:rPr>
              <a:t>- a love of learning and independent thinking. </a:t>
            </a:r>
            <a:endParaRPr b="0" i="0" sz="1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Calibri"/>
                <a:ea typeface="Calibri"/>
                <a:cs typeface="Calibri"/>
                <a:sym typeface="Calibri"/>
              </a:rPr>
              <a:t>- </a:t>
            </a:r>
            <a:r>
              <a:rPr b="1" i="0" lang="en" sz="1000" u="none" cap="none" strike="noStrike">
                <a:solidFill>
                  <a:srgbClr val="000000"/>
                </a:solidFill>
                <a:latin typeface="Calibri"/>
                <a:ea typeface="Calibri"/>
                <a:cs typeface="Calibri"/>
                <a:sym typeface="Calibri"/>
              </a:rPr>
              <a:t>Dissection </a:t>
            </a:r>
            <a:r>
              <a:rPr b="0" i="0" lang="en" sz="1000" u="none" cap="none" strike="noStrike">
                <a:solidFill>
                  <a:srgbClr val="000000"/>
                </a:solidFill>
                <a:latin typeface="Calibri"/>
                <a:ea typeface="Calibri"/>
                <a:cs typeface="Calibri"/>
                <a:sym typeface="Calibri"/>
              </a:rPr>
              <a:t>legalised due to declining power of the Church but still not always common in training</a:t>
            </a:r>
            <a:endParaRPr b="0" i="0" sz="1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Calibri"/>
                <a:ea typeface="Calibri"/>
                <a:cs typeface="Calibri"/>
                <a:sym typeface="Calibri"/>
              </a:rPr>
              <a:t>- More focus on training physicians and apothecaries formally. </a:t>
            </a:r>
            <a:endParaRPr b="0" i="0" sz="1000" u="none" cap="none" strike="noStrike">
              <a:solidFill>
                <a:srgbClr val="000000"/>
              </a:solidFill>
              <a:latin typeface="Calibri"/>
              <a:ea typeface="Calibri"/>
              <a:cs typeface="Calibri"/>
              <a:sym typeface="Calibri"/>
            </a:endParaRPr>
          </a:p>
        </p:txBody>
      </p:sp>
      <p:sp>
        <p:nvSpPr>
          <p:cNvPr id="640" name="Google Shape;640;p51"/>
          <p:cNvSpPr/>
          <p:nvPr/>
        </p:nvSpPr>
        <p:spPr>
          <a:xfrm rot="-5400000">
            <a:off x="3136141" y="1332177"/>
            <a:ext cx="4216500" cy="1818000"/>
          </a:xfrm>
          <a:prstGeom prst="rect">
            <a:avLst/>
          </a:prstGeom>
          <a:solidFill>
            <a:srgbClr val="D9EAD3"/>
          </a:solidFill>
          <a:ln cap="flat" cmpd="sng" w="9525">
            <a:solidFill>
              <a:srgbClr val="59595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Calibri"/>
                <a:ea typeface="Calibri"/>
                <a:cs typeface="Calibri"/>
                <a:sym typeface="Calibri"/>
              </a:rPr>
              <a:t>The Royal Society</a:t>
            </a:r>
            <a:endParaRPr b="1" i="0" sz="1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Calibri"/>
                <a:ea typeface="Calibri"/>
                <a:cs typeface="Calibri"/>
                <a:sym typeface="Calibri"/>
              </a:rPr>
              <a:t>- Met for the first time in 1660 and had King Charles II backing which gave it credibility. </a:t>
            </a:r>
            <a:endParaRPr b="0" i="0" sz="1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Calibri"/>
                <a:ea typeface="Calibri"/>
                <a:cs typeface="Calibri"/>
                <a:sym typeface="Calibri"/>
              </a:rPr>
              <a:t>- Group of scientists meeting to talk about new discoveries and ideas. </a:t>
            </a:r>
            <a:endParaRPr b="0" i="0" sz="1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Calibri"/>
                <a:ea typeface="Calibri"/>
                <a:cs typeface="Calibri"/>
                <a:sym typeface="Calibri"/>
              </a:rPr>
              <a:t>- Promoted the sharing of ideas and questioning everything</a:t>
            </a:r>
            <a:endParaRPr b="0" i="0" sz="1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Calibri"/>
                <a:ea typeface="Calibri"/>
                <a:cs typeface="Calibri"/>
                <a:sym typeface="Calibri"/>
              </a:rPr>
              <a:t>- Published ‘Philosophical Transactions’, a scientific journal that still runs today that makes it possible for scientists to share ideas. </a:t>
            </a:r>
            <a:endParaRPr b="0" i="0" sz="1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Calibri"/>
                <a:ea typeface="Calibri"/>
                <a:cs typeface="Calibri"/>
                <a:sym typeface="Calibri"/>
              </a:rPr>
              <a:t>- Set the stage for a Scientific Revolution and attitude change away from ‘conservatism’ towards ‘enquiry’</a:t>
            </a:r>
            <a:endParaRPr b="0" i="0" sz="1000" u="none" cap="none" strike="noStrike">
              <a:solidFill>
                <a:srgbClr val="000000"/>
              </a:solidFill>
              <a:latin typeface="Calibri"/>
              <a:ea typeface="Calibri"/>
              <a:cs typeface="Calibri"/>
              <a:sym typeface="Calibri"/>
            </a:endParaRPr>
          </a:p>
        </p:txBody>
      </p:sp>
      <p:sp>
        <p:nvSpPr>
          <p:cNvPr id="646" name="Google Shape;646;p51"/>
          <p:cNvSpPr/>
          <p:nvPr/>
        </p:nvSpPr>
        <p:spPr>
          <a:xfrm rot="-5400000">
            <a:off x="4123660" y="4333702"/>
            <a:ext cx="1926000" cy="2096100"/>
          </a:xfrm>
          <a:prstGeom prst="rect">
            <a:avLst/>
          </a:prstGeom>
          <a:solidFill>
            <a:srgbClr val="D9D2E9"/>
          </a:solidFill>
          <a:ln cap="flat" cmpd="sng" w="9525">
            <a:solidFill>
              <a:srgbClr val="59595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Calibri"/>
                <a:ea typeface="Calibri"/>
                <a:cs typeface="Calibri"/>
                <a:sym typeface="Calibri"/>
              </a:rPr>
              <a:t>New technologies</a:t>
            </a:r>
            <a:endParaRPr b="1" i="0" sz="1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Calibri"/>
                <a:ea typeface="Calibri"/>
                <a:cs typeface="Calibri"/>
                <a:sym typeface="Calibri"/>
              </a:rPr>
              <a:t>- Robert Hooke’s microscope (not common until 18th century)</a:t>
            </a:r>
            <a:endParaRPr b="0" i="0" sz="1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Calibri"/>
                <a:ea typeface="Calibri"/>
                <a:cs typeface="Calibri"/>
                <a:sym typeface="Calibri"/>
              </a:rPr>
              <a:t>- barometers and thermometers to measure and record weather conditions</a:t>
            </a:r>
            <a:endParaRPr b="0" i="0" sz="1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Calibri"/>
                <a:ea typeface="Calibri"/>
                <a:cs typeface="Calibri"/>
                <a:sym typeface="Calibri"/>
              </a:rPr>
              <a:t>- Printing Press allows new medical textbooks to spread widely and criticism of Galen increased</a:t>
            </a:r>
            <a:endParaRPr b="0" i="0" sz="1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Calibri"/>
              <a:ea typeface="Calibri"/>
              <a:cs typeface="Calibri"/>
              <a:sym typeface="Calibri"/>
            </a:endParaRPr>
          </a:p>
        </p:txBody>
      </p:sp>
      <p:cxnSp>
        <p:nvCxnSpPr>
          <p:cNvPr id="647" name="Google Shape;647;p51"/>
          <p:cNvCxnSpPr>
            <a:stCxn id="639" idx="3"/>
            <a:endCxn id="645" idx="1"/>
          </p:cNvCxnSpPr>
          <p:nvPr/>
        </p:nvCxnSpPr>
        <p:spPr>
          <a:xfrm rot="10800000">
            <a:off x="3168940" y="3903053"/>
            <a:ext cx="152400" cy="288600"/>
          </a:xfrm>
          <a:prstGeom prst="straightConnector1">
            <a:avLst/>
          </a:prstGeom>
          <a:noFill/>
          <a:ln cap="flat" cmpd="sng" w="9525">
            <a:solidFill>
              <a:srgbClr val="595959"/>
            </a:solidFill>
            <a:prstDash val="solid"/>
            <a:round/>
            <a:headEnd len="sm" w="sm" type="none"/>
            <a:tailEnd len="sm" w="sm" type="none"/>
          </a:ln>
        </p:spPr>
      </p:cxnSp>
      <p:cxnSp>
        <p:nvCxnSpPr>
          <p:cNvPr id="648" name="Google Shape;648;p51"/>
          <p:cNvCxnSpPr>
            <a:stCxn id="639" idx="2"/>
            <a:endCxn id="646" idx="0"/>
          </p:cNvCxnSpPr>
          <p:nvPr/>
        </p:nvCxnSpPr>
        <p:spPr>
          <a:xfrm>
            <a:off x="3820240" y="5243453"/>
            <a:ext cx="218400" cy="138300"/>
          </a:xfrm>
          <a:prstGeom prst="straightConnector1">
            <a:avLst/>
          </a:prstGeom>
          <a:noFill/>
          <a:ln cap="flat" cmpd="sng" w="9525">
            <a:solidFill>
              <a:srgbClr val="595959"/>
            </a:solidFill>
            <a:prstDash val="solid"/>
            <a:round/>
            <a:headEnd len="sm" w="sm" type="none"/>
            <a:tailEnd len="sm" w="sm" type="none"/>
          </a:ln>
        </p:spPr>
      </p:cxnSp>
      <p:sp>
        <p:nvSpPr>
          <p:cNvPr id="649" name="Google Shape;649;p51"/>
          <p:cNvSpPr/>
          <p:nvPr/>
        </p:nvSpPr>
        <p:spPr>
          <a:xfrm rot="-5400000">
            <a:off x="2401415" y="7639727"/>
            <a:ext cx="3321900" cy="1750500"/>
          </a:xfrm>
          <a:prstGeom prst="rect">
            <a:avLst/>
          </a:prstGeom>
          <a:solidFill>
            <a:srgbClr val="F4CCCC"/>
          </a:solidFill>
          <a:ln cap="flat" cmpd="sng" w="9525">
            <a:solidFill>
              <a:srgbClr val="59595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000" u="sng" cap="none" strike="noStrike">
                <a:solidFill>
                  <a:srgbClr val="000000"/>
                </a:solidFill>
                <a:latin typeface="Calibri"/>
                <a:ea typeface="Calibri"/>
                <a:cs typeface="Calibri"/>
                <a:sym typeface="Calibri"/>
              </a:rPr>
              <a:t>Events</a:t>
            </a:r>
            <a:endParaRPr b="1" i="0" sz="1000" u="sng"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Calibri"/>
                <a:ea typeface="Calibri"/>
                <a:cs typeface="Calibri"/>
                <a:sym typeface="Calibri"/>
              </a:rPr>
              <a:t>- Exploration of the New World leads to new herbs and plants</a:t>
            </a:r>
            <a:endParaRPr b="0" i="0" sz="1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Calibri"/>
                <a:ea typeface="Calibri"/>
                <a:cs typeface="Calibri"/>
                <a:sym typeface="Calibri"/>
              </a:rPr>
              <a:t>- Far less Church authority over people’s lives and education</a:t>
            </a:r>
            <a:endParaRPr b="0" i="0" sz="1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Calibri"/>
                <a:ea typeface="Calibri"/>
                <a:cs typeface="Calibri"/>
                <a:sym typeface="Calibri"/>
              </a:rPr>
              <a:t> - 1400 Gutenberg's printing press </a:t>
            </a:r>
            <a:endParaRPr b="0" i="0" sz="1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Calibri"/>
                <a:ea typeface="Calibri"/>
                <a:cs typeface="Calibri"/>
                <a:sym typeface="Calibri"/>
              </a:rPr>
              <a:t>- 1660 Birth of the Royal Society</a:t>
            </a:r>
            <a:endParaRPr b="0" i="0" sz="1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Calibri"/>
                <a:ea typeface="Calibri"/>
                <a:cs typeface="Calibri"/>
                <a:sym typeface="Calibri"/>
              </a:rPr>
              <a:t>- 1665 Great Plague</a:t>
            </a:r>
            <a:endParaRPr b="0" i="0" sz="1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Calibri"/>
                <a:ea typeface="Calibri"/>
                <a:cs typeface="Calibri"/>
                <a:sym typeface="Calibri"/>
              </a:rPr>
              <a:t>- 1665 ‘Micrographia’ published</a:t>
            </a:r>
            <a:endParaRPr b="0" i="0" sz="1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Calibri"/>
                <a:ea typeface="Calibri"/>
                <a:cs typeface="Calibri"/>
                <a:sym typeface="Calibri"/>
              </a:rPr>
              <a:t>- 1683 - Leeuwenhoek discovered animalcules (germs)</a:t>
            </a:r>
            <a:endParaRPr b="0" i="0" sz="1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Calibri"/>
              <a:ea typeface="Calibri"/>
              <a:cs typeface="Calibri"/>
              <a:sym typeface="Calibri"/>
            </a:endParaRPr>
          </a:p>
        </p:txBody>
      </p:sp>
      <p:sp>
        <p:nvSpPr>
          <p:cNvPr id="650" name="Google Shape;650;p51"/>
          <p:cNvSpPr/>
          <p:nvPr/>
        </p:nvSpPr>
        <p:spPr>
          <a:xfrm rot="-5400000">
            <a:off x="1921346" y="4728170"/>
            <a:ext cx="987600" cy="431400"/>
          </a:xfrm>
          <a:prstGeom prst="rect">
            <a:avLst/>
          </a:prstGeom>
          <a:solidFill>
            <a:srgbClr val="CFE2F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Calibri"/>
                <a:ea typeface="Calibri"/>
                <a:cs typeface="Calibri"/>
                <a:sym typeface="Calibri"/>
              </a:rPr>
              <a:t>Care </a:t>
            </a:r>
            <a:endParaRPr b="1" i="0" sz="12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Calibri"/>
                <a:ea typeface="Calibri"/>
                <a:cs typeface="Calibri"/>
                <a:sym typeface="Calibri"/>
              </a:rPr>
              <a:t>p. 55-56</a:t>
            </a:r>
            <a:endParaRPr b="0" i="0" sz="1000" u="none" cap="none" strike="noStrike">
              <a:solidFill>
                <a:srgbClr val="000000"/>
              </a:solidFill>
              <a:latin typeface="Calibri"/>
              <a:ea typeface="Calibri"/>
              <a:cs typeface="Calibri"/>
              <a:sym typeface="Calibri"/>
            </a:endParaRPr>
          </a:p>
        </p:txBody>
      </p:sp>
      <p:cxnSp>
        <p:nvCxnSpPr>
          <p:cNvPr id="651" name="Google Shape;651;p51"/>
          <p:cNvCxnSpPr>
            <a:stCxn id="650" idx="2"/>
            <a:endCxn id="639" idx="0"/>
          </p:cNvCxnSpPr>
          <p:nvPr/>
        </p:nvCxnSpPr>
        <p:spPr>
          <a:xfrm>
            <a:off x="2630846" y="4943870"/>
            <a:ext cx="191700" cy="299700"/>
          </a:xfrm>
          <a:prstGeom prst="straightConnector1">
            <a:avLst/>
          </a:prstGeom>
          <a:noFill/>
          <a:ln cap="flat" cmpd="sng" w="9525">
            <a:solidFill>
              <a:srgbClr val="595959"/>
            </a:solidFill>
            <a:prstDash val="solid"/>
            <a:round/>
            <a:headEnd len="sm" w="sm" type="none"/>
            <a:tailEnd len="sm" w="sm" type="none"/>
          </a:ln>
        </p:spPr>
      </p:cxnSp>
      <p:sp>
        <p:nvSpPr>
          <p:cNvPr id="652" name="Google Shape;652;p51"/>
          <p:cNvSpPr txBox="1"/>
          <p:nvPr/>
        </p:nvSpPr>
        <p:spPr>
          <a:xfrm rot="-5400000">
            <a:off x="1180166" y="8387250"/>
            <a:ext cx="2899200" cy="9978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0" lang="en" sz="700" u="none" cap="none" strike="noStrike">
                <a:solidFill>
                  <a:srgbClr val="000000"/>
                </a:solidFill>
                <a:latin typeface="Calibri"/>
                <a:ea typeface="Calibri"/>
                <a:cs typeface="Calibri"/>
                <a:sym typeface="Calibri"/>
              </a:rPr>
              <a:t>Thomas Sydenham</a:t>
            </a:r>
            <a:endParaRPr b="0" i="0" sz="700" u="none" cap="none" strike="noStrike">
              <a:solidFill>
                <a:srgbClr val="000000"/>
              </a:solidFill>
              <a:latin typeface="Calibri"/>
              <a:ea typeface="Calibri"/>
              <a:cs typeface="Calibri"/>
              <a:sym typeface="Calibri"/>
            </a:endParaRPr>
          </a:p>
        </p:txBody>
      </p:sp>
      <p:cxnSp>
        <p:nvCxnSpPr>
          <p:cNvPr id="653" name="Google Shape;653;p51"/>
          <p:cNvCxnSpPr>
            <a:stCxn id="649" idx="3"/>
            <a:endCxn id="639" idx="1"/>
          </p:cNvCxnSpPr>
          <p:nvPr/>
        </p:nvCxnSpPr>
        <p:spPr>
          <a:xfrm rot="10800000">
            <a:off x="3321365" y="6295127"/>
            <a:ext cx="741000" cy="558900"/>
          </a:xfrm>
          <a:prstGeom prst="straightConnector1">
            <a:avLst/>
          </a:prstGeom>
          <a:noFill/>
          <a:ln cap="flat" cmpd="sng" w="9525">
            <a:solidFill>
              <a:srgbClr val="595959"/>
            </a:solidFill>
            <a:prstDash val="solid"/>
            <a:round/>
            <a:headEnd len="sm" w="sm" type="none"/>
            <a:tailEnd len="sm" w="sm" type="none"/>
          </a:ln>
        </p:spPr>
      </p:cxnSp>
      <p:sp>
        <p:nvSpPr>
          <p:cNvPr id="654" name="Google Shape;654;p51"/>
          <p:cNvSpPr/>
          <p:nvPr/>
        </p:nvSpPr>
        <p:spPr>
          <a:xfrm rot="-5400000">
            <a:off x="218325" y="8481666"/>
            <a:ext cx="2899200" cy="808800"/>
          </a:xfrm>
          <a:prstGeom prst="rect">
            <a:avLst/>
          </a:prstGeom>
          <a:solidFill>
            <a:srgbClr val="FFFFFF"/>
          </a:solidFill>
          <a:ln cap="flat" cmpd="sng" w="9525">
            <a:solidFill>
              <a:srgbClr val="59595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 sz="700" u="none" cap="none" strike="noStrike">
                <a:solidFill>
                  <a:srgbClr val="000000"/>
                </a:solidFill>
                <a:latin typeface="Calibri"/>
                <a:ea typeface="Calibri"/>
                <a:cs typeface="Calibri"/>
                <a:sym typeface="Calibri"/>
              </a:rPr>
              <a:t>William Harvey</a:t>
            </a:r>
            <a:endParaRPr b="0" i="0" sz="700" u="none" cap="none" strike="noStrike">
              <a:solidFill>
                <a:srgbClr val="000000"/>
              </a:solidFill>
              <a:latin typeface="Calibri"/>
              <a:ea typeface="Calibri"/>
              <a:cs typeface="Calibri"/>
              <a:sym typeface="Calibri"/>
            </a:endParaRPr>
          </a:p>
        </p:txBody>
      </p:sp>
      <p:sp>
        <p:nvSpPr>
          <p:cNvPr id="655" name="Google Shape;655;p51"/>
          <p:cNvSpPr txBox="1"/>
          <p:nvPr/>
        </p:nvSpPr>
        <p:spPr>
          <a:xfrm rot="-5400000">
            <a:off x="-675975" y="8481666"/>
            <a:ext cx="2899200" cy="8088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0" lang="en" sz="700" u="none" cap="none" strike="noStrike">
                <a:solidFill>
                  <a:srgbClr val="000000"/>
                </a:solidFill>
                <a:latin typeface="Calibri"/>
                <a:ea typeface="Calibri"/>
                <a:cs typeface="Calibri"/>
                <a:sym typeface="Calibri"/>
              </a:rPr>
              <a:t>Andreas Vesalius</a:t>
            </a:r>
            <a:endParaRPr b="0" i="0" sz="700" u="none" cap="none" strike="noStrike">
              <a:solidFill>
                <a:srgbClr val="000000"/>
              </a:solidFill>
              <a:latin typeface="Calibri"/>
              <a:ea typeface="Calibri"/>
              <a:cs typeface="Calibri"/>
              <a:sym typeface="Calibri"/>
            </a:endParaRPr>
          </a:p>
        </p:txBody>
      </p:sp>
      <p:cxnSp>
        <p:nvCxnSpPr>
          <p:cNvPr id="656" name="Google Shape;656;p51"/>
          <p:cNvCxnSpPr>
            <a:stCxn id="654" idx="3"/>
            <a:endCxn id="643" idx="1"/>
          </p:cNvCxnSpPr>
          <p:nvPr/>
        </p:nvCxnSpPr>
        <p:spPr>
          <a:xfrm flipH="1" rot="10800000">
            <a:off x="1667925" y="6859566"/>
            <a:ext cx="823200" cy="576900"/>
          </a:xfrm>
          <a:prstGeom prst="straightConnector1">
            <a:avLst/>
          </a:prstGeom>
          <a:noFill/>
          <a:ln cap="flat" cmpd="sng" w="9525">
            <a:solidFill>
              <a:srgbClr val="595959"/>
            </a:solidFill>
            <a:prstDash val="solid"/>
            <a:round/>
            <a:headEnd len="sm" w="sm" type="none"/>
            <a:tailEnd len="sm" w="sm" type="none"/>
          </a:ln>
        </p:spPr>
      </p:cxnSp>
      <p:cxnSp>
        <p:nvCxnSpPr>
          <p:cNvPr id="657" name="Google Shape;657;p51"/>
          <p:cNvCxnSpPr>
            <a:stCxn id="655" idx="3"/>
            <a:endCxn id="643" idx="1"/>
          </p:cNvCxnSpPr>
          <p:nvPr/>
        </p:nvCxnSpPr>
        <p:spPr>
          <a:xfrm flipH="1" rot="10800000">
            <a:off x="773625" y="6859566"/>
            <a:ext cx="1717500" cy="576900"/>
          </a:xfrm>
          <a:prstGeom prst="straightConnector1">
            <a:avLst/>
          </a:prstGeom>
          <a:noFill/>
          <a:ln cap="flat" cmpd="sng" w="9525">
            <a:solidFill>
              <a:srgbClr val="595959"/>
            </a:solidFill>
            <a:prstDash val="solid"/>
            <a:round/>
            <a:headEnd len="sm" w="sm" type="none"/>
            <a:tailEnd len="sm" w="sm" type="none"/>
          </a:ln>
        </p:spPr>
      </p:cxnSp>
      <p:cxnSp>
        <p:nvCxnSpPr>
          <p:cNvPr id="658" name="Google Shape;658;p51"/>
          <p:cNvCxnSpPr>
            <a:stCxn id="652" idx="3"/>
            <a:endCxn id="643" idx="1"/>
          </p:cNvCxnSpPr>
          <p:nvPr/>
        </p:nvCxnSpPr>
        <p:spPr>
          <a:xfrm rot="10800000">
            <a:off x="2490866" y="6859650"/>
            <a:ext cx="138900" cy="576900"/>
          </a:xfrm>
          <a:prstGeom prst="straightConnector1">
            <a:avLst/>
          </a:prstGeom>
          <a:noFill/>
          <a:ln cap="flat" cmpd="sng" w="9525">
            <a:solidFill>
              <a:srgbClr val="595959"/>
            </a:solidFill>
            <a:prstDash val="solid"/>
            <a:round/>
            <a:headEnd len="sm" w="sm" type="none"/>
            <a:tailEnd len="sm" w="sm" type="none"/>
          </a:ln>
        </p:spPr>
      </p:cxnSp>
      <p:sp>
        <p:nvSpPr>
          <p:cNvPr id="659" name="Google Shape;659;p51"/>
          <p:cNvSpPr/>
          <p:nvPr/>
        </p:nvSpPr>
        <p:spPr>
          <a:xfrm rot="-5400000">
            <a:off x="420602" y="5659981"/>
            <a:ext cx="1429200" cy="1428300"/>
          </a:xfrm>
          <a:prstGeom prst="rect">
            <a:avLst/>
          </a:prstGeom>
          <a:solidFill>
            <a:srgbClr val="FFFFFF"/>
          </a:solidFill>
          <a:ln cap="flat" cmpd="sng" w="9525">
            <a:solidFill>
              <a:srgbClr val="59595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 sz="700" u="none" cap="none" strike="noStrike">
                <a:solidFill>
                  <a:srgbClr val="000000"/>
                </a:solidFill>
                <a:latin typeface="Calibri"/>
                <a:ea typeface="Calibri"/>
                <a:cs typeface="Calibri"/>
                <a:sym typeface="Calibri"/>
              </a:rPr>
              <a:t>Hospitals</a:t>
            </a:r>
            <a:endParaRPr b="0" i="0" sz="700" u="none" cap="none" strike="noStrike">
              <a:solidFill>
                <a:srgbClr val="000000"/>
              </a:solidFill>
              <a:latin typeface="Calibri"/>
              <a:ea typeface="Calibri"/>
              <a:cs typeface="Calibri"/>
              <a:sym typeface="Calibri"/>
            </a:endParaRPr>
          </a:p>
        </p:txBody>
      </p:sp>
      <p:sp>
        <p:nvSpPr>
          <p:cNvPr id="660" name="Google Shape;660;p51"/>
          <p:cNvSpPr/>
          <p:nvPr/>
        </p:nvSpPr>
        <p:spPr>
          <a:xfrm rot="-5400000">
            <a:off x="525302" y="4245262"/>
            <a:ext cx="1219800" cy="1428300"/>
          </a:xfrm>
          <a:prstGeom prst="rect">
            <a:avLst/>
          </a:prstGeom>
          <a:solidFill>
            <a:srgbClr val="FFFFFF"/>
          </a:solidFill>
          <a:ln cap="flat" cmpd="sng" w="9525">
            <a:solidFill>
              <a:srgbClr val="59595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 sz="700" u="none" cap="none" strike="noStrike">
                <a:solidFill>
                  <a:srgbClr val="000000"/>
                </a:solidFill>
                <a:latin typeface="Calibri"/>
                <a:ea typeface="Calibri"/>
                <a:cs typeface="Calibri"/>
                <a:sym typeface="Calibri"/>
              </a:rPr>
              <a:t>Pest houses</a:t>
            </a:r>
            <a:endParaRPr b="0" i="0" sz="700" u="none" cap="none" strike="noStrike">
              <a:solidFill>
                <a:srgbClr val="000000"/>
              </a:solidFill>
              <a:latin typeface="Calibri"/>
              <a:ea typeface="Calibri"/>
              <a:cs typeface="Calibri"/>
              <a:sym typeface="Calibri"/>
            </a:endParaRPr>
          </a:p>
        </p:txBody>
      </p:sp>
      <p:sp>
        <p:nvSpPr>
          <p:cNvPr id="661" name="Google Shape;661;p51"/>
          <p:cNvSpPr/>
          <p:nvPr/>
        </p:nvSpPr>
        <p:spPr>
          <a:xfrm rot="-5400000">
            <a:off x="565202" y="3026156"/>
            <a:ext cx="1140000" cy="1428300"/>
          </a:xfrm>
          <a:prstGeom prst="rect">
            <a:avLst/>
          </a:prstGeom>
          <a:solidFill>
            <a:srgbClr val="FFFFFF"/>
          </a:solidFill>
          <a:ln cap="flat" cmpd="sng" w="9525">
            <a:solidFill>
              <a:srgbClr val="59595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 sz="700" u="none" cap="none" strike="noStrike">
                <a:solidFill>
                  <a:srgbClr val="000000"/>
                </a:solidFill>
                <a:latin typeface="Calibri"/>
                <a:ea typeface="Calibri"/>
                <a:cs typeface="Calibri"/>
                <a:sym typeface="Calibri"/>
              </a:rPr>
              <a:t>Community care</a:t>
            </a:r>
            <a:endParaRPr b="0" i="0" sz="700" u="none" cap="none" strike="noStrike">
              <a:solidFill>
                <a:srgbClr val="000000"/>
              </a:solidFill>
              <a:latin typeface="Calibri"/>
              <a:ea typeface="Calibri"/>
              <a:cs typeface="Calibri"/>
              <a:sym typeface="Calibri"/>
            </a:endParaRPr>
          </a:p>
        </p:txBody>
      </p:sp>
      <p:cxnSp>
        <p:nvCxnSpPr>
          <p:cNvPr id="662" name="Google Shape;662;p51"/>
          <p:cNvCxnSpPr>
            <a:stCxn id="659" idx="2"/>
            <a:endCxn id="650" idx="0"/>
          </p:cNvCxnSpPr>
          <p:nvPr/>
        </p:nvCxnSpPr>
        <p:spPr>
          <a:xfrm flipH="1" rot="10800000">
            <a:off x="1849352" y="4943731"/>
            <a:ext cx="350100" cy="1430400"/>
          </a:xfrm>
          <a:prstGeom prst="straightConnector1">
            <a:avLst/>
          </a:prstGeom>
          <a:noFill/>
          <a:ln cap="flat" cmpd="sng" w="9525">
            <a:solidFill>
              <a:srgbClr val="595959"/>
            </a:solidFill>
            <a:prstDash val="solid"/>
            <a:round/>
            <a:headEnd len="sm" w="sm" type="none"/>
            <a:tailEnd len="sm" w="sm" type="none"/>
          </a:ln>
        </p:spPr>
      </p:cxnSp>
      <p:cxnSp>
        <p:nvCxnSpPr>
          <p:cNvPr id="663" name="Google Shape;663;p51"/>
          <p:cNvCxnSpPr>
            <a:stCxn id="661" idx="2"/>
            <a:endCxn id="650" idx="0"/>
          </p:cNvCxnSpPr>
          <p:nvPr/>
        </p:nvCxnSpPr>
        <p:spPr>
          <a:xfrm>
            <a:off x="1849352" y="3740306"/>
            <a:ext cx="350100" cy="1203600"/>
          </a:xfrm>
          <a:prstGeom prst="straightConnector1">
            <a:avLst/>
          </a:prstGeom>
          <a:noFill/>
          <a:ln cap="flat" cmpd="sng" w="9525">
            <a:solidFill>
              <a:srgbClr val="595959"/>
            </a:solidFill>
            <a:prstDash val="solid"/>
            <a:round/>
            <a:headEnd len="sm" w="sm" type="none"/>
            <a:tailEnd len="sm" w="sm" type="none"/>
          </a:ln>
        </p:spPr>
      </p:cxnSp>
      <p:cxnSp>
        <p:nvCxnSpPr>
          <p:cNvPr id="664" name="Google Shape;664;p51"/>
          <p:cNvCxnSpPr>
            <a:stCxn id="660" idx="2"/>
            <a:endCxn id="650" idx="0"/>
          </p:cNvCxnSpPr>
          <p:nvPr/>
        </p:nvCxnSpPr>
        <p:spPr>
          <a:xfrm flipH="1" rot="10800000">
            <a:off x="1849352" y="4943812"/>
            <a:ext cx="350100" cy="15600"/>
          </a:xfrm>
          <a:prstGeom prst="straightConnector1">
            <a:avLst/>
          </a:prstGeom>
          <a:noFill/>
          <a:ln cap="flat" cmpd="sng" w="9525">
            <a:solidFill>
              <a:srgbClr val="595959"/>
            </a:solidFill>
            <a:prstDash val="solid"/>
            <a:round/>
            <a:headEnd len="sm" w="sm" type="none"/>
            <a:tailEnd len="sm" w="sm" type="none"/>
          </a:ln>
        </p:spPr>
      </p:cxnSp>
      <p:sp>
        <p:nvSpPr>
          <p:cNvPr id="665" name="Google Shape;665;p51"/>
          <p:cNvSpPr/>
          <p:nvPr/>
        </p:nvSpPr>
        <p:spPr>
          <a:xfrm rot="-5400000">
            <a:off x="4067792" y="7442167"/>
            <a:ext cx="3916800" cy="1860600"/>
          </a:xfrm>
          <a:prstGeom prst="roundRect">
            <a:avLst>
              <a:gd fmla="val 16667" name="adj"/>
            </a:avLst>
          </a:prstGeom>
          <a:solidFill>
            <a:srgbClr val="FFFFFF"/>
          </a:solidFill>
          <a:ln cap="flat" cmpd="sng" w="19050">
            <a:solidFill>
              <a:srgbClr val="000000"/>
            </a:solidFill>
            <a:prstDash val="dash"/>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000000"/>
                </a:solidFill>
                <a:latin typeface="Architects Daughter"/>
                <a:ea typeface="Architects Daughter"/>
                <a:cs typeface="Architects Daughter"/>
                <a:sym typeface="Architects Daughter"/>
              </a:rPr>
              <a:t>Additional notes</a:t>
            </a:r>
            <a:endParaRPr b="0" i="0" sz="800" u="none" cap="none" strike="noStrike">
              <a:solidFill>
                <a:srgbClr val="000000"/>
              </a:solidFill>
              <a:latin typeface="Architects Daughter"/>
              <a:ea typeface="Architects Daughter"/>
              <a:cs typeface="Architects Daughter"/>
              <a:sym typeface="Architects Daughter"/>
            </a:endParaRPr>
          </a:p>
        </p:txBody>
      </p:sp>
      <p:pic>
        <p:nvPicPr>
          <p:cNvPr descr="Image result for royal society" id="666" name="Google Shape;666;p51"/>
          <p:cNvPicPr preferRelativeResize="0"/>
          <p:nvPr/>
        </p:nvPicPr>
        <p:blipFill rotWithShape="1">
          <a:blip r:embed="rId3">
            <a:alphaModFix/>
          </a:blip>
          <a:srcRect b="0" l="0" r="0" t="0"/>
          <a:stretch/>
        </p:blipFill>
        <p:spPr>
          <a:xfrm rot="-5400000">
            <a:off x="6488972" y="616811"/>
            <a:ext cx="844531" cy="957075"/>
          </a:xfrm>
          <a:prstGeom prst="rect">
            <a:avLst/>
          </a:prstGeom>
          <a:noFill/>
          <a:ln>
            <a:noFill/>
          </a:ln>
        </p:spPr>
      </p:pic>
      <p:pic>
        <p:nvPicPr>
          <p:cNvPr descr="Image result for robert hooke" id="667" name="Google Shape;667;p51"/>
          <p:cNvPicPr preferRelativeResize="0"/>
          <p:nvPr/>
        </p:nvPicPr>
        <p:blipFill rotWithShape="1">
          <a:blip r:embed="rId4">
            <a:alphaModFix/>
          </a:blip>
          <a:srcRect b="0" l="0" r="0" t="0"/>
          <a:stretch/>
        </p:blipFill>
        <p:spPr>
          <a:xfrm rot="-5400000">
            <a:off x="6549987" y="2768898"/>
            <a:ext cx="765209" cy="864268"/>
          </a:xfrm>
          <a:prstGeom prst="rect">
            <a:avLst/>
          </a:prstGeom>
          <a:noFill/>
          <a:ln>
            <a:noFill/>
          </a:ln>
        </p:spPr>
      </p:pic>
      <p:pic>
        <p:nvPicPr>
          <p:cNvPr descr="Image result for newton" id="668" name="Google Shape;668;p51"/>
          <p:cNvPicPr preferRelativeResize="0"/>
          <p:nvPr/>
        </p:nvPicPr>
        <p:blipFill rotWithShape="1">
          <a:blip r:embed="rId5">
            <a:alphaModFix/>
          </a:blip>
          <a:srcRect b="0" l="0" r="0" t="0"/>
          <a:stretch/>
        </p:blipFill>
        <p:spPr>
          <a:xfrm rot="-5400000">
            <a:off x="6607148" y="1617095"/>
            <a:ext cx="608193" cy="916125"/>
          </a:xfrm>
          <a:prstGeom prst="rect">
            <a:avLst/>
          </a:prstGeom>
          <a:noFill/>
          <a:ln>
            <a:noFill/>
          </a:ln>
        </p:spPr>
      </p:pic>
      <p:pic>
        <p:nvPicPr>
          <p:cNvPr id="669" name="Google Shape;669;p51"/>
          <p:cNvPicPr preferRelativeResize="0"/>
          <p:nvPr/>
        </p:nvPicPr>
        <p:blipFill rotWithShape="1">
          <a:blip r:embed="rId6">
            <a:alphaModFix/>
          </a:blip>
          <a:srcRect b="0" l="0" r="0" t="0"/>
          <a:stretch/>
        </p:blipFill>
        <p:spPr>
          <a:xfrm rot="-5400000">
            <a:off x="6256976" y="4418996"/>
            <a:ext cx="1065900" cy="875400"/>
          </a:xfrm>
          <a:prstGeom prst="rect">
            <a:avLst/>
          </a:prstGeom>
          <a:noFill/>
          <a:ln cap="flat" cmpd="sng" w="9525">
            <a:solidFill>
              <a:srgbClr val="000000">
                <a:alpha val="0"/>
              </a:srgbClr>
            </a:solidFill>
            <a:prstDash val="solid"/>
            <a:round/>
            <a:headEnd len="sm" w="sm" type="none"/>
            <a:tailEnd len="sm" w="sm" type="none"/>
          </a:ln>
        </p:spPr>
      </p:pic>
      <p:pic>
        <p:nvPicPr>
          <p:cNvPr descr="Image result for printing press" id="670" name="Google Shape;670;p51"/>
          <p:cNvPicPr preferRelativeResize="0"/>
          <p:nvPr/>
        </p:nvPicPr>
        <p:blipFill rotWithShape="1">
          <a:blip r:embed="rId7">
            <a:alphaModFix/>
          </a:blip>
          <a:srcRect b="0" l="0" r="0" t="0"/>
          <a:stretch/>
        </p:blipFill>
        <p:spPr>
          <a:xfrm rot="-5400000">
            <a:off x="6513881" y="5390192"/>
            <a:ext cx="565440" cy="980479"/>
          </a:xfrm>
          <a:prstGeom prst="rect">
            <a:avLst/>
          </a:prstGeom>
          <a:noFill/>
          <a:ln cap="flat" cmpd="sng" w="9525">
            <a:solidFill>
              <a:srgbClr val="000000"/>
            </a:solidFill>
            <a:prstDash val="solid"/>
            <a:round/>
            <a:headEnd len="sm" w="sm" type="none"/>
            <a:tailEnd len="sm" w="sm" type="none"/>
          </a:ln>
        </p:spPr>
      </p:pic>
      <p:sp>
        <p:nvSpPr>
          <p:cNvPr id="671" name="Google Shape;671;p51"/>
          <p:cNvSpPr/>
          <p:nvPr/>
        </p:nvSpPr>
        <p:spPr>
          <a:xfrm>
            <a:off x="6891299" y="132846"/>
            <a:ext cx="556200" cy="445200"/>
          </a:xfrm>
          <a:prstGeom prst="rect">
            <a:avLst/>
          </a:prstGeom>
          <a:solidFill>
            <a:srgbClr val="FFFFFF"/>
          </a:solidFill>
          <a:ln cap="flat" cmpd="sng" w="95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Calibri"/>
                <a:ea typeface="Calibri"/>
                <a:cs typeface="Calibri"/>
                <a:sym typeface="Calibri"/>
              </a:rPr>
              <a:t>p.51</a:t>
            </a:r>
            <a:endParaRPr b="1" i="0" sz="1400" u="none" cap="none" strike="noStrike">
              <a:solidFill>
                <a:srgbClr val="000000"/>
              </a:solidFill>
              <a:latin typeface="Calibri"/>
              <a:ea typeface="Calibri"/>
              <a:cs typeface="Calibri"/>
              <a:sym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5" name="Shape 675"/>
        <p:cNvGrpSpPr/>
        <p:nvPr/>
      </p:nvGrpSpPr>
      <p:grpSpPr>
        <a:xfrm>
          <a:off x="0" y="0"/>
          <a:ext cx="0" cy="0"/>
          <a:chOff x="0" y="0"/>
          <a:chExt cx="0" cy="0"/>
        </a:xfrm>
      </p:grpSpPr>
      <p:sp>
        <p:nvSpPr>
          <p:cNvPr id="676" name="Google Shape;676;p52"/>
          <p:cNvSpPr txBox="1"/>
          <p:nvPr/>
        </p:nvSpPr>
        <p:spPr>
          <a:xfrm>
            <a:off x="708325" y="37225"/>
            <a:ext cx="6508200" cy="1156200"/>
          </a:xfrm>
          <a:prstGeom prst="rect">
            <a:avLst/>
          </a:prstGeom>
          <a:solidFill>
            <a:srgbClr val="C9DAF8"/>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 sz="1100" u="none" cap="none" strike="noStrike">
                <a:solidFill>
                  <a:srgbClr val="000000"/>
                </a:solidFill>
                <a:latin typeface="Calibri"/>
                <a:ea typeface="Calibri"/>
                <a:cs typeface="Calibri"/>
                <a:sym typeface="Calibri"/>
              </a:rPr>
              <a:t>“There was little improvement in medicine in the years c.1350 – c.1750”. </a:t>
            </a:r>
            <a:r>
              <a:rPr b="0" i="0" lang="en" sz="1100" u="none" cap="none" strike="noStrike">
                <a:solidFill>
                  <a:srgbClr val="000000"/>
                </a:solidFill>
                <a:latin typeface="Calibri"/>
                <a:ea typeface="Calibri"/>
                <a:cs typeface="Calibri"/>
                <a:sym typeface="Calibri"/>
              </a:rPr>
              <a:t> </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Calibri"/>
                <a:ea typeface="Calibri"/>
                <a:cs typeface="Calibri"/>
                <a:sym typeface="Calibri"/>
              </a:rPr>
              <a:t>How far do you agree? Explain your answer.</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Calibri"/>
                <a:ea typeface="Calibri"/>
                <a:cs typeface="Calibri"/>
                <a:sym typeface="Calibri"/>
              </a:rPr>
              <a:t>You may use the following in your answer:</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Calibri"/>
                <a:ea typeface="Calibri"/>
                <a:cs typeface="Calibri"/>
                <a:sym typeface="Calibri"/>
              </a:rPr>
              <a:t>• Galen’s ideas</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Calibri"/>
                <a:ea typeface="Calibri"/>
                <a:cs typeface="Calibri"/>
                <a:sym typeface="Calibri"/>
              </a:rPr>
              <a:t>• The Royal Society</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Calibri"/>
                <a:ea typeface="Calibri"/>
                <a:cs typeface="Calibri"/>
                <a:sym typeface="Calibri"/>
              </a:rPr>
              <a:t>You must also use information of your own.     (16 marks)</a:t>
            </a:r>
            <a:endParaRPr b="0" i="0" sz="1100" u="none" cap="none" strike="noStrike">
              <a:solidFill>
                <a:srgbClr val="000000"/>
              </a:solidFill>
              <a:latin typeface="Calibri"/>
              <a:ea typeface="Calibri"/>
              <a:cs typeface="Calibri"/>
              <a:sym typeface="Calibri"/>
            </a:endParaRPr>
          </a:p>
        </p:txBody>
      </p:sp>
      <p:sp>
        <p:nvSpPr>
          <p:cNvPr id="677" name="Google Shape;677;p52"/>
          <p:cNvSpPr txBox="1"/>
          <p:nvPr/>
        </p:nvSpPr>
        <p:spPr>
          <a:xfrm>
            <a:off x="712932" y="1254325"/>
            <a:ext cx="6617100" cy="294300"/>
          </a:xfrm>
          <a:prstGeom prst="rect">
            <a:avLst/>
          </a:prstGeom>
          <a:solidFill>
            <a:srgbClr val="EFEFE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Calibri"/>
                <a:ea typeface="Calibri"/>
                <a:cs typeface="Calibri"/>
                <a:sym typeface="Calibri"/>
              </a:rPr>
              <a:t>Read the question carefully and find command word(s).  Ask yourself what the examiner wants to know.  </a:t>
            </a:r>
            <a:endParaRPr b="0" i="0" sz="1100" u="none" cap="none" strike="noStrike">
              <a:solidFill>
                <a:srgbClr val="000000"/>
              </a:solidFill>
              <a:latin typeface="Calibri"/>
              <a:ea typeface="Calibri"/>
              <a:cs typeface="Calibri"/>
              <a:sym typeface="Calibri"/>
            </a:endParaRPr>
          </a:p>
        </p:txBody>
      </p:sp>
      <p:sp>
        <p:nvSpPr>
          <p:cNvPr id="678" name="Google Shape;678;p52"/>
          <p:cNvSpPr txBox="1"/>
          <p:nvPr/>
        </p:nvSpPr>
        <p:spPr>
          <a:xfrm>
            <a:off x="711750" y="1609525"/>
            <a:ext cx="6735900" cy="1357500"/>
          </a:xfrm>
          <a:prstGeom prst="rect">
            <a:avLst/>
          </a:prstGeom>
          <a:solidFill>
            <a:srgbClr val="FFF2CC"/>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 sz="1100" u="none" cap="none" strike="noStrike">
                <a:solidFill>
                  <a:srgbClr val="000000"/>
                </a:solidFill>
                <a:latin typeface="Calibri"/>
                <a:ea typeface="Calibri"/>
                <a:cs typeface="Calibri"/>
                <a:sym typeface="Calibri"/>
              </a:rPr>
              <a:t>Paragraph 1</a:t>
            </a:r>
            <a:r>
              <a:rPr b="0" i="0" lang="en" sz="1100" u="none" cap="none" strike="noStrike">
                <a:solidFill>
                  <a:srgbClr val="000000"/>
                </a:solidFill>
                <a:latin typeface="Calibri"/>
                <a:ea typeface="Calibri"/>
                <a:cs typeface="Calibri"/>
                <a:sym typeface="Calibri"/>
              </a:rPr>
              <a:t>: Write a large paragraph (1+ pages) </a:t>
            </a:r>
            <a:r>
              <a:rPr b="1" i="0" lang="en" sz="1100" u="none" cap="none" strike="noStrike">
                <a:solidFill>
                  <a:srgbClr val="000000"/>
                </a:solidFill>
                <a:latin typeface="Calibri"/>
                <a:ea typeface="Calibri"/>
                <a:cs typeface="Calibri"/>
                <a:sym typeface="Calibri"/>
              </a:rPr>
              <a:t>agreeing </a:t>
            </a:r>
            <a:r>
              <a:rPr b="0" i="0" lang="en" sz="1100" u="none" cap="none" strike="noStrike">
                <a:solidFill>
                  <a:srgbClr val="000000"/>
                </a:solidFill>
                <a:latin typeface="Calibri"/>
                <a:ea typeface="Calibri"/>
                <a:cs typeface="Calibri"/>
                <a:sym typeface="Calibri"/>
              </a:rPr>
              <a:t>with the statement:</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Calibri"/>
                <a:ea typeface="Calibri"/>
                <a:cs typeface="Calibri"/>
                <a:sym typeface="Calibri"/>
              </a:rPr>
              <a:t>- Discuss the complete lack of new ideas for the cause of disease to replace the four humours. No new theories = no new methods to treat disease</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Calibri"/>
                <a:ea typeface="Calibri"/>
                <a:cs typeface="Calibri"/>
                <a:sym typeface="Calibri"/>
              </a:rPr>
              <a:t>- Although church declined there was still religious reactions during the Great Plague 1665</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Calibri"/>
                <a:ea typeface="Calibri"/>
                <a:cs typeface="Calibri"/>
                <a:sym typeface="Calibri"/>
              </a:rPr>
              <a:t>- Treatments (bloodletting, purging) largely remained ineffective. Transference was new but equally incorrect. </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Calibri"/>
                <a:ea typeface="Calibri"/>
                <a:cs typeface="Calibri"/>
                <a:sym typeface="Calibri"/>
              </a:rPr>
              <a:t>- Preventions did not advance as they were limited by the lack of new ideas about cause of disease</a:t>
            </a:r>
            <a:endParaRPr b="0" i="0" sz="1100" u="none" cap="none" strike="noStrike">
              <a:solidFill>
                <a:srgbClr val="000000"/>
              </a:solidFill>
              <a:latin typeface="Calibri"/>
              <a:ea typeface="Calibri"/>
              <a:cs typeface="Calibri"/>
              <a:sym typeface="Calibri"/>
            </a:endParaRPr>
          </a:p>
        </p:txBody>
      </p:sp>
      <p:sp>
        <p:nvSpPr>
          <p:cNvPr id="679" name="Google Shape;679;p52"/>
          <p:cNvSpPr txBox="1"/>
          <p:nvPr/>
        </p:nvSpPr>
        <p:spPr>
          <a:xfrm>
            <a:off x="708325" y="3128100"/>
            <a:ext cx="5008800" cy="1956600"/>
          </a:xfrm>
          <a:prstGeom prst="rect">
            <a:avLst/>
          </a:prstGeom>
          <a:solidFill>
            <a:srgbClr val="F6B26B"/>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 sz="1100" u="none" cap="none" strike="noStrike">
                <a:solidFill>
                  <a:srgbClr val="000000"/>
                </a:solidFill>
                <a:latin typeface="Calibri"/>
                <a:ea typeface="Calibri"/>
                <a:cs typeface="Calibri"/>
                <a:sym typeface="Calibri"/>
              </a:rPr>
              <a:t>Paragraph 2</a:t>
            </a:r>
            <a:r>
              <a:rPr b="0" i="0" lang="en" sz="1100" u="none" cap="none" strike="noStrike">
                <a:solidFill>
                  <a:srgbClr val="000000"/>
                </a:solidFill>
                <a:latin typeface="Calibri"/>
                <a:ea typeface="Calibri"/>
                <a:cs typeface="Calibri"/>
                <a:sym typeface="Calibri"/>
              </a:rPr>
              <a:t>: Write a large paragraph (1+ pages) </a:t>
            </a:r>
            <a:r>
              <a:rPr b="1" i="0" lang="en" sz="1100" u="none" cap="none" strike="noStrike">
                <a:solidFill>
                  <a:srgbClr val="000000"/>
                </a:solidFill>
                <a:latin typeface="Calibri"/>
                <a:ea typeface="Calibri"/>
                <a:cs typeface="Calibri"/>
                <a:sym typeface="Calibri"/>
              </a:rPr>
              <a:t>disagreeing </a:t>
            </a:r>
            <a:r>
              <a:rPr b="0" i="0" lang="en" sz="1100" u="none" cap="none" strike="noStrike">
                <a:solidFill>
                  <a:srgbClr val="000000"/>
                </a:solidFill>
                <a:latin typeface="Calibri"/>
                <a:ea typeface="Calibri"/>
                <a:cs typeface="Calibri"/>
                <a:sym typeface="Calibri"/>
              </a:rPr>
              <a:t>with the statement:</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Calibri"/>
                <a:ea typeface="Calibri"/>
                <a:cs typeface="Calibri"/>
                <a:sym typeface="Calibri"/>
              </a:rPr>
              <a:t>- Anatomical understanding increased exponentially due to the work of Vesalius and Harvey</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Calibri"/>
                <a:ea typeface="Calibri"/>
                <a:cs typeface="Calibri"/>
                <a:sym typeface="Calibri"/>
              </a:rPr>
              <a:t>- Galen was criticised openly through the works of Vesalius, Harvey and Sydenham </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Calibri"/>
                <a:ea typeface="Calibri"/>
                <a:cs typeface="Calibri"/>
                <a:sym typeface="Calibri"/>
              </a:rPr>
              <a:t>- Hospitals and community care showed limited improvements </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Calibri"/>
                <a:ea typeface="Calibri"/>
                <a:cs typeface="Calibri"/>
                <a:sym typeface="Calibri"/>
              </a:rPr>
              <a:t>- Real science and investigation was born with the Royal Society</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Calibri"/>
                <a:ea typeface="Calibri"/>
                <a:cs typeface="Calibri"/>
                <a:sym typeface="Calibri"/>
              </a:rPr>
              <a:t>- New technology would allow for the transformation of medical knowledge and understanding</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Calibri"/>
                <a:ea typeface="Calibri"/>
                <a:cs typeface="Calibri"/>
                <a:sym typeface="Calibri"/>
              </a:rPr>
              <a:t>- Physician training became marginally more practical (although still very academic) </a:t>
            </a:r>
            <a:endParaRPr b="0" i="0" sz="1100" u="none" cap="none" strike="noStrike">
              <a:solidFill>
                <a:srgbClr val="000000"/>
              </a:solidFill>
              <a:latin typeface="Calibri"/>
              <a:ea typeface="Calibri"/>
              <a:cs typeface="Calibri"/>
              <a:sym typeface="Calibri"/>
            </a:endParaRPr>
          </a:p>
        </p:txBody>
      </p:sp>
      <p:sp>
        <p:nvSpPr>
          <p:cNvPr id="680" name="Google Shape;680;p52"/>
          <p:cNvSpPr txBox="1"/>
          <p:nvPr/>
        </p:nvSpPr>
        <p:spPr>
          <a:xfrm>
            <a:off x="708325" y="5211596"/>
            <a:ext cx="5008800" cy="919500"/>
          </a:xfrm>
          <a:prstGeom prst="rect">
            <a:avLst/>
          </a:prstGeom>
          <a:solidFill>
            <a:srgbClr val="EAD1DC"/>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 sz="1100" u="none" cap="none" strike="noStrike">
                <a:solidFill>
                  <a:srgbClr val="000000"/>
                </a:solidFill>
                <a:latin typeface="Calibri"/>
                <a:ea typeface="Calibri"/>
                <a:cs typeface="Calibri"/>
                <a:sym typeface="Calibri"/>
              </a:rPr>
              <a:t>Paragraph 3</a:t>
            </a:r>
            <a:r>
              <a:rPr b="0" i="0" lang="en" sz="1100" u="none" cap="none" strike="noStrike">
                <a:solidFill>
                  <a:srgbClr val="000000"/>
                </a:solidFill>
                <a:latin typeface="Calibri"/>
                <a:ea typeface="Calibri"/>
                <a:cs typeface="Calibri"/>
                <a:sym typeface="Calibri"/>
              </a:rPr>
              <a:t>: Write a smaller paragraph on any other context you want to add:</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Calibri"/>
                <a:ea typeface="Calibri"/>
                <a:cs typeface="Calibri"/>
                <a:sym typeface="Calibri"/>
              </a:rPr>
              <a:t>-  Change in attitude from conservatism to enquiry</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Calibri"/>
                <a:ea typeface="Calibri"/>
                <a:cs typeface="Calibri"/>
                <a:sym typeface="Calibri"/>
              </a:rPr>
              <a:t>- Factors promoting change: decline of church power, birth of science, communications</a:t>
            </a:r>
            <a:endParaRPr b="0" i="0" sz="1100" u="none" cap="none" strike="noStrike">
              <a:solidFill>
                <a:srgbClr val="000000"/>
              </a:solidFill>
              <a:latin typeface="Calibri"/>
              <a:ea typeface="Calibri"/>
              <a:cs typeface="Calibri"/>
              <a:sym typeface="Calibri"/>
            </a:endParaRPr>
          </a:p>
        </p:txBody>
      </p:sp>
      <p:sp>
        <p:nvSpPr>
          <p:cNvPr id="681" name="Google Shape;681;p52"/>
          <p:cNvSpPr txBox="1"/>
          <p:nvPr/>
        </p:nvSpPr>
        <p:spPr>
          <a:xfrm>
            <a:off x="711746" y="6238134"/>
            <a:ext cx="5008800" cy="608400"/>
          </a:xfrm>
          <a:prstGeom prst="rect">
            <a:avLst/>
          </a:prstGeom>
          <a:solidFill>
            <a:srgbClr val="D9D2E9"/>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 sz="1100" u="none" cap="none" strike="noStrike">
                <a:solidFill>
                  <a:srgbClr val="000000"/>
                </a:solidFill>
                <a:latin typeface="Calibri"/>
                <a:ea typeface="Calibri"/>
                <a:cs typeface="Calibri"/>
                <a:sym typeface="Calibri"/>
              </a:rPr>
              <a:t>Paragraph 4</a:t>
            </a:r>
            <a:r>
              <a:rPr b="0" i="0" lang="en" sz="1100" u="none" cap="none" strike="noStrike">
                <a:solidFill>
                  <a:srgbClr val="000000"/>
                </a:solidFill>
                <a:latin typeface="Calibri"/>
                <a:ea typeface="Calibri"/>
                <a:cs typeface="Calibri"/>
                <a:sym typeface="Calibri"/>
              </a:rPr>
              <a:t>: Judgement / Conclusion</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Calibri"/>
                <a:ea typeface="Calibri"/>
                <a:cs typeface="Calibri"/>
                <a:sym typeface="Calibri"/>
              </a:rPr>
              <a:t>-  You choose this time. :)</a:t>
            </a:r>
            <a:endParaRPr b="0" i="0" sz="1100" u="none" cap="none" strike="noStrike">
              <a:solidFill>
                <a:srgbClr val="000000"/>
              </a:solidFill>
              <a:latin typeface="Calibri"/>
              <a:ea typeface="Calibri"/>
              <a:cs typeface="Calibri"/>
              <a:sym typeface="Calibri"/>
            </a:endParaRPr>
          </a:p>
        </p:txBody>
      </p:sp>
      <p:sp>
        <p:nvSpPr>
          <p:cNvPr id="682" name="Google Shape;682;p52"/>
          <p:cNvSpPr/>
          <p:nvPr/>
        </p:nvSpPr>
        <p:spPr>
          <a:xfrm>
            <a:off x="6891299" y="132846"/>
            <a:ext cx="556200" cy="445200"/>
          </a:xfrm>
          <a:prstGeom prst="rect">
            <a:avLst/>
          </a:prstGeom>
          <a:solidFill>
            <a:srgbClr val="FFFFFF"/>
          </a:solidFill>
          <a:ln cap="flat" cmpd="sng" w="95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Calibri"/>
                <a:ea typeface="Calibri"/>
                <a:cs typeface="Calibri"/>
                <a:sym typeface="Calibri"/>
              </a:rPr>
              <a:t>p.52</a:t>
            </a:r>
            <a:endParaRPr b="1" i="0" sz="1400" u="none" cap="none" strike="noStrike">
              <a:solidFill>
                <a:srgbClr val="000000"/>
              </a:solidFill>
              <a:latin typeface="Calibri"/>
              <a:ea typeface="Calibri"/>
              <a:cs typeface="Calibri"/>
              <a:sym typeface="Calibri"/>
            </a:endParaRPr>
          </a:p>
        </p:txBody>
      </p:sp>
      <p:sp>
        <p:nvSpPr>
          <p:cNvPr id="683" name="Google Shape;683;p52"/>
          <p:cNvSpPr txBox="1"/>
          <p:nvPr/>
        </p:nvSpPr>
        <p:spPr>
          <a:xfrm>
            <a:off x="306625" y="7056693"/>
            <a:ext cx="2128800" cy="232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Comfortaa"/>
                <a:ea typeface="Comfortaa"/>
                <a:cs typeface="Comfortaa"/>
                <a:sym typeface="Comfortaa"/>
              </a:rPr>
              <a:t>Student Mark scheme</a:t>
            </a:r>
            <a:endParaRPr b="0" i="0" sz="1100" u="none" cap="none" strike="noStrike">
              <a:solidFill>
                <a:srgbClr val="000000"/>
              </a:solidFill>
              <a:latin typeface="Comfortaa"/>
              <a:ea typeface="Comfortaa"/>
              <a:cs typeface="Comfortaa"/>
              <a:sym typeface="Comfortaa"/>
            </a:endParaRPr>
          </a:p>
        </p:txBody>
      </p:sp>
      <p:graphicFrame>
        <p:nvGraphicFramePr>
          <p:cNvPr id="684" name="Google Shape;684;p52"/>
          <p:cNvGraphicFramePr/>
          <p:nvPr/>
        </p:nvGraphicFramePr>
        <p:xfrm>
          <a:off x="306638" y="7346676"/>
          <a:ext cx="3000000" cy="3000000"/>
        </p:xfrm>
        <a:graphic>
          <a:graphicData uri="http://schemas.openxmlformats.org/drawingml/2006/table">
            <a:tbl>
              <a:tblPr>
                <a:noFill/>
                <a:tableStyleId>{3FE84706-7A58-4A42-A819-6E776F15B5D3}</a:tableStyleId>
              </a:tblPr>
              <a:tblGrid>
                <a:gridCol w="759350"/>
                <a:gridCol w="1392550"/>
                <a:gridCol w="1669875"/>
                <a:gridCol w="1188350"/>
                <a:gridCol w="2096400"/>
              </a:tblGrid>
              <a:tr h="217700">
                <a:tc rowSpan="2">
                  <a:txBody>
                    <a:bodyPr/>
                    <a:lstStyle/>
                    <a:p>
                      <a:pPr indent="0" lvl="0" marL="0" marR="0" rtl="0" algn="ctr">
                        <a:lnSpc>
                          <a:spcPct val="100000"/>
                        </a:lnSpc>
                        <a:spcBef>
                          <a:spcPts val="0"/>
                        </a:spcBef>
                        <a:spcAft>
                          <a:spcPts val="0"/>
                        </a:spcAft>
                        <a:buClr>
                          <a:srgbClr val="000000"/>
                        </a:buClr>
                        <a:buSzPts val="1000"/>
                        <a:buFont typeface="Arial"/>
                        <a:buNone/>
                      </a:pPr>
                      <a:r>
                        <a:rPr b="1" lang="en" sz="1000" u="none" cap="none" strike="noStrike">
                          <a:latin typeface="Calibri"/>
                          <a:ea typeface="Calibri"/>
                          <a:cs typeface="Calibri"/>
                          <a:sym typeface="Calibri"/>
                        </a:rPr>
                        <a:t>A01</a:t>
                      </a:r>
                      <a:endParaRPr b="1" sz="1000" u="none" cap="none" strike="noStrike">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000"/>
                        <a:buFont typeface="Arial"/>
                        <a:buNone/>
                      </a:pPr>
                      <a:r>
                        <a:rPr b="1" lang="en" sz="1000" u="none" cap="none" strike="noStrike">
                          <a:latin typeface="Calibri"/>
                          <a:ea typeface="Calibri"/>
                          <a:cs typeface="Calibri"/>
                          <a:sym typeface="Calibri"/>
                        </a:rPr>
                        <a:t>Own </a:t>
                      </a:r>
                      <a:r>
                        <a:rPr b="1" lang="en" sz="900" u="none" cap="none" strike="noStrike">
                          <a:latin typeface="Calibri"/>
                          <a:ea typeface="Calibri"/>
                          <a:cs typeface="Calibri"/>
                          <a:sym typeface="Calibri"/>
                        </a:rPr>
                        <a:t>Knowledge</a:t>
                      </a:r>
                      <a:endParaRPr b="1" sz="900" u="none" cap="none" strike="noStrike">
                        <a:latin typeface="Calibri"/>
                        <a:ea typeface="Calibri"/>
                        <a:cs typeface="Calibri"/>
                        <a:sym typeface="Calibri"/>
                      </a:endParaRPr>
                    </a:p>
                  </a:txBody>
                  <a:tcPr marT="18000" marB="18000" marR="18000" marL="18000"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FF2CC"/>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 sz="1100" u="none" cap="none" strike="noStrike">
                          <a:latin typeface="Calibri"/>
                          <a:ea typeface="Calibri"/>
                          <a:cs typeface="Calibri"/>
                          <a:sym typeface="Calibri"/>
                        </a:rPr>
                        <a:t>L1 </a:t>
                      </a:r>
                      <a:endParaRPr b="1" sz="1100" u="none" cap="none" strike="noStrike">
                        <a:latin typeface="Calibri"/>
                        <a:ea typeface="Calibri"/>
                        <a:cs typeface="Calibri"/>
                        <a:sym typeface="Calibri"/>
                      </a:endParaRPr>
                    </a:p>
                  </a:txBody>
                  <a:tcPr marT="18000" marB="18000" marR="18000" marL="18000"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FF2CC"/>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 sz="1100" u="none" cap="none" strike="noStrike">
                          <a:latin typeface="Calibri"/>
                          <a:ea typeface="Calibri"/>
                          <a:cs typeface="Calibri"/>
                          <a:sym typeface="Calibri"/>
                        </a:rPr>
                        <a:t>L2 </a:t>
                      </a:r>
                      <a:endParaRPr b="1" sz="1100" u="none" cap="none" strike="noStrike">
                        <a:latin typeface="Calibri"/>
                        <a:ea typeface="Calibri"/>
                        <a:cs typeface="Calibri"/>
                        <a:sym typeface="Calibri"/>
                      </a:endParaRPr>
                    </a:p>
                  </a:txBody>
                  <a:tcPr marT="18000" marB="18000" marR="18000" marL="18000"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FF2CC"/>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 sz="1100" u="none" cap="none" strike="noStrike">
                          <a:latin typeface="Calibri"/>
                          <a:ea typeface="Calibri"/>
                          <a:cs typeface="Calibri"/>
                          <a:sym typeface="Calibri"/>
                        </a:rPr>
                        <a:t>L3</a:t>
                      </a:r>
                      <a:endParaRPr b="1" sz="1100" u="none" cap="none" strike="noStrike">
                        <a:latin typeface="Calibri"/>
                        <a:ea typeface="Calibri"/>
                        <a:cs typeface="Calibri"/>
                        <a:sym typeface="Calibri"/>
                      </a:endParaRPr>
                    </a:p>
                  </a:txBody>
                  <a:tcPr marT="18000" marB="18000" marR="18000" marL="18000"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FF2CC"/>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 sz="1100" u="none" cap="none" strike="noStrike">
                          <a:latin typeface="Calibri"/>
                          <a:ea typeface="Calibri"/>
                          <a:cs typeface="Calibri"/>
                          <a:sym typeface="Calibri"/>
                        </a:rPr>
                        <a:t>L4</a:t>
                      </a:r>
                      <a:endParaRPr b="1" sz="1100" u="none" cap="none" strike="noStrike">
                        <a:latin typeface="Calibri"/>
                        <a:ea typeface="Calibri"/>
                        <a:cs typeface="Calibri"/>
                        <a:sym typeface="Calibri"/>
                      </a:endParaRPr>
                    </a:p>
                  </a:txBody>
                  <a:tcPr marT="18000" marB="18000" marR="18000" marL="18000"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FF2CC"/>
                    </a:solidFill>
                  </a:tcPr>
                </a:tc>
              </a:tr>
              <a:tr h="677450">
                <a:tc vMerge="1"/>
                <a:tc>
                  <a:txBody>
                    <a:bodyPr/>
                    <a:lstStyle/>
                    <a:p>
                      <a:pPr indent="0" lvl="0" marL="0" marR="0" rtl="0" algn="ctr">
                        <a:lnSpc>
                          <a:spcPct val="100000"/>
                        </a:lnSpc>
                        <a:spcBef>
                          <a:spcPts val="0"/>
                        </a:spcBef>
                        <a:spcAft>
                          <a:spcPts val="0"/>
                        </a:spcAft>
                        <a:buClr>
                          <a:srgbClr val="000000"/>
                        </a:buClr>
                        <a:buSzPts val="1100"/>
                        <a:buFont typeface="Arial"/>
                        <a:buNone/>
                      </a:pPr>
                      <a:r>
                        <a:rPr lang="en" sz="1000" u="none" cap="none" strike="noStrike">
                          <a:solidFill>
                            <a:srgbClr val="000000"/>
                          </a:solidFill>
                          <a:latin typeface="Calibri"/>
                          <a:ea typeface="Calibri"/>
                          <a:cs typeface="Calibri"/>
                          <a:sym typeface="Calibri"/>
                        </a:rPr>
                        <a:t>Limited knowledge and understanding</a:t>
                      </a:r>
                      <a:endParaRPr sz="1000" u="none" cap="none" strike="noStrike">
                        <a:latin typeface="Calibri"/>
                        <a:ea typeface="Calibri"/>
                        <a:cs typeface="Calibri"/>
                        <a:sym typeface="Calibri"/>
                      </a:endParaRPr>
                    </a:p>
                  </a:txBody>
                  <a:tcPr marT="18000" marB="18000" marR="18000" marL="18000"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FF2CC"/>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000" u="none" cap="none" strike="noStrike">
                          <a:latin typeface="Calibri"/>
                          <a:ea typeface="Calibri"/>
                          <a:cs typeface="Calibri"/>
                          <a:sym typeface="Calibri"/>
                        </a:rPr>
                        <a:t>Some knowledge and understanding of the period.</a:t>
                      </a:r>
                      <a:endParaRPr sz="1000" u="none" cap="none" strike="noStrike">
                        <a:latin typeface="Calibri"/>
                        <a:ea typeface="Calibri"/>
                        <a:cs typeface="Calibri"/>
                        <a:sym typeface="Calibri"/>
                      </a:endParaRPr>
                    </a:p>
                  </a:txBody>
                  <a:tcPr marT="18000" marB="18000" marR="18000" marL="18000"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FF2CC"/>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000" u="none" cap="none" strike="noStrike">
                          <a:latin typeface="Calibri"/>
                          <a:ea typeface="Calibri"/>
                          <a:cs typeface="Calibri"/>
                          <a:sym typeface="Calibri"/>
                        </a:rPr>
                        <a:t>Good knowledge and understanding</a:t>
                      </a:r>
                      <a:endParaRPr sz="1000" u="none" cap="none" strike="noStrike">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000"/>
                        <a:buFont typeface="Arial"/>
                        <a:buNone/>
                      </a:pPr>
                      <a:r>
                        <a:t/>
                      </a:r>
                      <a:endParaRPr sz="1000" u="none" cap="none" strike="noStrike">
                        <a:latin typeface="Calibri"/>
                        <a:ea typeface="Calibri"/>
                        <a:cs typeface="Calibri"/>
                        <a:sym typeface="Calibri"/>
                      </a:endParaRPr>
                    </a:p>
                  </a:txBody>
                  <a:tcPr marT="18000" marB="18000" marR="18000" marL="18000"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FF2CC"/>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n" sz="1000" u="none" cap="none" strike="noStrike">
                          <a:latin typeface="Calibri"/>
                          <a:ea typeface="Calibri"/>
                          <a:cs typeface="Calibri"/>
                          <a:sym typeface="Calibri"/>
                        </a:rPr>
                        <a:t>Wide-ranging knowledge and understanding of the required (Accurate and relevant information is precisely selected)</a:t>
                      </a:r>
                      <a:endParaRPr sz="1000" u="none" cap="none" strike="noStrike">
                        <a:latin typeface="Calibri"/>
                        <a:ea typeface="Calibri"/>
                        <a:cs typeface="Calibri"/>
                        <a:sym typeface="Calibri"/>
                      </a:endParaRPr>
                    </a:p>
                  </a:txBody>
                  <a:tcPr marT="18000" marB="18000" marR="18000" marL="18000"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FF2CC"/>
                    </a:solidFill>
                  </a:tcPr>
                </a:tc>
              </a:tr>
            </a:tbl>
          </a:graphicData>
        </a:graphic>
      </p:graphicFrame>
      <p:graphicFrame>
        <p:nvGraphicFramePr>
          <p:cNvPr id="685" name="Google Shape;685;p52"/>
          <p:cNvGraphicFramePr/>
          <p:nvPr/>
        </p:nvGraphicFramePr>
        <p:xfrm>
          <a:off x="306638" y="8382574"/>
          <a:ext cx="3000000" cy="3000000"/>
        </p:xfrm>
        <a:graphic>
          <a:graphicData uri="http://schemas.openxmlformats.org/drawingml/2006/table">
            <a:tbl>
              <a:tblPr>
                <a:noFill/>
                <a:tableStyleId>{3FE84706-7A58-4A42-A819-6E776F15B5D3}</a:tableStyleId>
              </a:tblPr>
              <a:tblGrid>
                <a:gridCol w="851650"/>
                <a:gridCol w="1081200"/>
                <a:gridCol w="1743700"/>
                <a:gridCol w="1724325"/>
                <a:gridCol w="1705650"/>
              </a:tblGrid>
              <a:tr h="127000">
                <a:tc rowSpan="2">
                  <a:txBody>
                    <a:bodyPr/>
                    <a:lstStyle/>
                    <a:p>
                      <a:pPr indent="0" lvl="0" marL="0" marR="0" rtl="0" algn="ctr">
                        <a:lnSpc>
                          <a:spcPct val="100000"/>
                        </a:lnSpc>
                        <a:spcBef>
                          <a:spcPts val="0"/>
                        </a:spcBef>
                        <a:spcAft>
                          <a:spcPts val="0"/>
                        </a:spcAft>
                        <a:buClr>
                          <a:srgbClr val="000000"/>
                        </a:buClr>
                        <a:buSzPts val="1000"/>
                        <a:buFont typeface="Arial"/>
                        <a:buNone/>
                      </a:pPr>
                      <a:r>
                        <a:rPr b="1" lang="en" sz="1000" u="none" cap="none" strike="noStrike">
                          <a:latin typeface="Calibri"/>
                          <a:ea typeface="Calibri"/>
                          <a:cs typeface="Calibri"/>
                          <a:sym typeface="Calibri"/>
                        </a:rPr>
                        <a:t>A02</a:t>
                      </a:r>
                      <a:endParaRPr b="1" sz="1000" u="none" cap="none" strike="noStrike">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000"/>
                        <a:buFont typeface="Arial"/>
                        <a:buNone/>
                      </a:pPr>
                      <a:r>
                        <a:rPr b="1" lang="en" sz="1000" u="none" cap="none" strike="noStrike">
                          <a:latin typeface="Calibri"/>
                          <a:ea typeface="Calibri"/>
                          <a:cs typeface="Calibri"/>
                          <a:sym typeface="Calibri"/>
                        </a:rPr>
                        <a:t>Argument for change or</a:t>
                      </a:r>
                      <a:endParaRPr b="1" sz="1000" u="none" cap="none" strike="noStrike">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000"/>
                        <a:buFont typeface="Arial"/>
                        <a:buNone/>
                      </a:pPr>
                      <a:r>
                        <a:rPr b="1" lang="en" sz="1000" u="none" cap="none" strike="noStrike">
                          <a:latin typeface="Calibri"/>
                          <a:ea typeface="Calibri"/>
                          <a:cs typeface="Calibri"/>
                          <a:sym typeface="Calibri"/>
                        </a:rPr>
                        <a:t>continuity.</a:t>
                      </a:r>
                      <a:endParaRPr b="1" sz="1000" u="none" cap="none" strike="noStrike">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CE5CD"/>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1" lang="en" sz="1000" u="none" cap="none" strike="noStrike">
                          <a:latin typeface="Calibri"/>
                          <a:ea typeface="Calibri"/>
                          <a:cs typeface="Calibri"/>
                          <a:sym typeface="Calibri"/>
                        </a:rPr>
                        <a:t>L1</a:t>
                      </a:r>
                      <a:endParaRPr b="1" sz="1000" u="none" cap="none" strike="noStrike">
                        <a:latin typeface="Calibri"/>
                        <a:ea typeface="Calibri"/>
                        <a:cs typeface="Calibri"/>
                        <a:sym typeface="Calibri"/>
                      </a:endParaRPr>
                    </a:p>
                  </a:txBody>
                  <a:tcPr marT="18000" marB="18000"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CE5CD"/>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1" lang="en" sz="1000" u="none" cap="none" strike="noStrike">
                          <a:latin typeface="Calibri"/>
                          <a:ea typeface="Calibri"/>
                          <a:cs typeface="Calibri"/>
                          <a:sym typeface="Calibri"/>
                        </a:rPr>
                        <a:t>L2</a:t>
                      </a:r>
                      <a:endParaRPr b="1" sz="1000" u="none" cap="none" strike="noStrike">
                        <a:latin typeface="Calibri"/>
                        <a:ea typeface="Calibri"/>
                        <a:cs typeface="Calibri"/>
                        <a:sym typeface="Calibri"/>
                      </a:endParaRPr>
                    </a:p>
                  </a:txBody>
                  <a:tcPr marT="18000" marB="18000"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CE5CD"/>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1" lang="en" sz="1000" u="none" cap="none" strike="noStrike">
                          <a:latin typeface="Calibri"/>
                          <a:ea typeface="Calibri"/>
                          <a:cs typeface="Calibri"/>
                          <a:sym typeface="Calibri"/>
                        </a:rPr>
                        <a:t>L3</a:t>
                      </a:r>
                      <a:endParaRPr b="1" sz="1000" u="none" cap="none" strike="noStrike">
                        <a:latin typeface="Calibri"/>
                        <a:ea typeface="Calibri"/>
                        <a:cs typeface="Calibri"/>
                        <a:sym typeface="Calibri"/>
                      </a:endParaRPr>
                    </a:p>
                  </a:txBody>
                  <a:tcPr marT="18000" marB="18000"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CE5CD"/>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1" lang="en" sz="1000" u="none" cap="none" strike="noStrike">
                          <a:latin typeface="Calibri"/>
                          <a:ea typeface="Calibri"/>
                          <a:cs typeface="Calibri"/>
                          <a:sym typeface="Calibri"/>
                        </a:rPr>
                        <a:t>L4</a:t>
                      </a:r>
                      <a:endParaRPr b="1" sz="1000" u="none" cap="none" strike="noStrike">
                        <a:latin typeface="Calibri"/>
                        <a:ea typeface="Calibri"/>
                        <a:cs typeface="Calibri"/>
                        <a:sym typeface="Calibri"/>
                      </a:endParaRPr>
                    </a:p>
                  </a:txBody>
                  <a:tcPr marT="18000" marB="18000"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CE5CD"/>
                    </a:solidFill>
                  </a:tcPr>
                </a:tc>
              </a:tr>
              <a:tr h="731275">
                <a:tc vMerge="1"/>
                <a:tc>
                  <a:txBody>
                    <a:bodyPr/>
                    <a:lstStyle/>
                    <a:p>
                      <a:pPr indent="0" lvl="0" marL="0" marR="0" rtl="0" algn="ctr">
                        <a:lnSpc>
                          <a:spcPct val="100000"/>
                        </a:lnSpc>
                        <a:spcBef>
                          <a:spcPts val="0"/>
                        </a:spcBef>
                        <a:spcAft>
                          <a:spcPts val="0"/>
                        </a:spcAft>
                        <a:buClr>
                          <a:srgbClr val="000000"/>
                        </a:buClr>
                        <a:buSzPts val="1100"/>
                        <a:buFont typeface="Arial"/>
                        <a:buNone/>
                      </a:pPr>
                      <a:r>
                        <a:rPr lang="en" sz="1000" u="none" cap="none" strike="noStrike">
                          <a:solidFill>
                            <a:srgbClr val="000000"/>
                          </a:solidFill>
                          <a:latin typeface="Calibri"/>
                          <a:ea typeface="Calibri"/>
                          <a:cs typeface="Calibri"/>
                          <a:sym typeface="Calibri"/>
                        </a:rPr>
                        <a:t>Generalised. lacking development and organisation.</a:t>
                      </a:r>
                      <a:endParaRPr sz="1000" u="none" cap="none" strike="noStrike">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CE5CD"/>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n" sz="1000" u="none" cap="none" strike="noStrike">
                          <a:latin typeface="Calibri"/>
                          <a:ea typeface="Calibri"/>
                          <a:cs typeface="Calibri"/>
                          <a:sym typeface="Calibri"/>
                        </a:rPr>
                        <a:t>Some development and organisation of material, but a line of reasoning is not sustained.</a:t>
                      </a:r>
                      <a:endParaRPr sz="1000" u="none" cap="none" strike="noStrike">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CE5CD"/>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000" u="none" cap="none" strike="noStrike">
                          <a:latin typeface="Calibri"/>
                          <a:ea typeface="Calibri"/>
                          <a:cs typeface="Calibri"/>
                          <a:sym typeface="Calibri"/>
                        </a:rPr>
                        <a:t>Reasoning that is generally</a:t>
                      </a:r>
                      <a:endParaRPr sz="1000" u="none" cap="none" strike="noStrike">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100"/>
                        <a:buFont typeface="Arial"/>
                        <a:buNone/>
                      </a:pPr>
                      <a:r>
                        <a:rPr lang="en" sz="1000" u="none" cap="none" strike="noStrike">
                          <a:latin typeface="Calibri"/>
                          <a:ea typeface="Calibri"/>
                          <a:cs typeface="Calibri"/>
                          <a:sym typeface="Calibri"/>
                        </a:rPr>
                        <a:t>sustained,</a:t>
                      </a:r>
                      <a:endParaRPr sz="1000" u="none" cap="none" strike="noStrike">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100"/>
                        <a:buFont typeface="Arial"/>
                        <a:buNone/>
                      </a:pPr>
                      <a:r>
                        <a:rPr lang="en" sz="1000" u="none" cap="none" strike="noStrike">
                          <a:latin typeface="Calibri"/>
                          <a:ea typeface="Calibri"/>
                          <a:cs typeface="Calibri"/>
                          <a:sym typeface="Calibri"/>
                        </a:rPr>
                        <a:t>(some analysis)</a:t>
                      </a:r>
                      <a:endParaRPr sz="1000" u="none" cap="none" strike="noStrike">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CE5CD"/>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n" sz="1000" u="none" cap="none" strike="noStrike">
                          <a:latin typeface="Calibri"/>
                          <a:ea typeface="Calibri"/>
                          <a:cs typeface="Calibri"/>
                          <a:sym typeface="Calibri"/>
                        </a:rPr>
                        <a:t>Showing a line of reasoning that is coherent, sustained and logically structured.</a:t>
                      </a:r>
                      <a:endParaRPr sz="1000" u="none" cap="none" strike="noStrike">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CE5CD"/>
                    </a:solidFill>
                  </a:tcPr>
                </a:tc>
              </a:tr>
            </a:tbl>
          </a:graphicData>
        </a:graphic>
      </p:graphicFrame>
      <p:graphicFrame>
        <p:nvGraphicFramePr>
          <p:cNvPr id="686" name="Google Shape;686;p52"/>
          <p:cNvGraphicFramePr/>
          <p:nvPr/>
        </p:nvGraphicFramePr>
        <p:xfrm>
          <a:off x="5987225" y="3063094"/>
          <a:ext cx="3000000" cy="3000000"/>
        </p:xfrm>
        <a:graphic>
          <a:graphicData uri="http://schemas.openxmlformats.org/drawingml/2006/table">
            <a:tbl>
              <a:tblPr>
                <a:noFill/>
                <a:tableStyleId>{3FE84706-7A58-4A42-A819-6E776F15B5D3}</a:tableStyleId>
              </a:tblPr>
              <a:tblGrid>
                <a:gridCol w="478575"/>
                <a:gridCol w="864225"/>
              </a:tblGrid>
              <a:tr h="136700">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Calibri"/>
                          <a:ea typeface="Calibri"/>
                          <a:cs typeface="Calibri"/>
                          <a:sym typeface="Calibri"/>
                        </a:rPr>
                        <a:t>LVL</a:t>
                      </a:r>
                      <a:endParaRPr sz="1100" u="none" cap="none" strike="noStrike">
                        <a:latin typeface="Calibri"/>
                        <a:ea typeface="Calibri"/>
                        <a:cs typeface="Calibri"/>
                        <a:sym typeface="Calibri"/>
                      </a:endParaRPr>
                    </a:p>
                  </a:txBody>
                  <a:tcPr marT="50400" marB="50400"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Calibri"/>
                          <a:ea typeface="Calibri"/>
                          <a:cs typeface="Calibri"/>
                          <a:sym typeface="Calibri"/>
                        </a:rPr>
                        <a:t>Marks</a:t>
                      </a:r>
                      <a:endParaRPr sz="1100" u="none" cap="none" strike="noStrike">
                        <a:latin typeface="Calibri"/>
                        <a:ea typeface="Calibri"/>
                        <a:cs typeface="Calibri"/>
                        <a:sym typeface="Calibri"/>
                      </a:endParaRPr>
                    </a:p>
                  </a:txBody>
                  <a:tcPr marT="50400" marB="50400"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FFFFF"/>
                    </a:solidFill>
                  </a:tcPr>
                </a:tc>
              </a:tr>
              <a:tr h="136700">
                <a:tc rowSpan="4">
                  <a:txBody>
                    <a:bodyPr/>
                    <a:lstStyle/>
                    <a:p>
                      <a:pPr indent="0" lvl="0" marL="0" marR="0" rtl="0" algn="ctr">
                        <a:lnSpc>
                          <a:spcPct val="100000"/>
                        </a:lnSpc>
                        <a:spcBef>
                          <a:spcPts val="0"/>
                        </a:spcBef>
                        <a:spcAft>
                          <a:spcPts val="0"/>
                        </a:spcAft>
                        <a:buClr>
                          <a:srgbClr val="000000"/>
                        </a:buClr>
                        <a:buSzPts val="1100"/>
                        <a:buFont typeface="Arial"/>
                        <a:buNone/>
                      </a:pPr>
                      <a:r>
                        <a:rPr b="1" lang="en" sz="1100" u="none" cap="none" strike="noStrike">
                          <a:latin typeface="Calibri"/>
                          <a:ea typeface="Calibri"/>
                          <a:cs typeface="Calibri"/>
                          <a:sym typeface="Calibri"/>
                        </a:rPr>
                        <a:t>4</a:t>
                      </a:r>
                      <a:endParaRPr b="1" sz="1100" u="none" cap="none" strike="noStrike">
                        <a:latin typeface="Calibri"/>
                        <a:ea typeface="Calibri"/>
                        <a:cs typeface="Calibri"/>
                        <a:sym typeface="Calibri"/>
                      </a:endParaRPr>
                    </a:p>
                  </a:txBody>
                  <a:tcPr marT="50400" marB="50400"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Calibri"/>
                          <a:ea typeface="Calibri"/>
                          <a:cs typeface="Calibri"/>
                          <a:sym typeface="Calibri"/>
                        </a:rPr>
                        <a:t>16</a:t>
                      </a:r>
                      <a:endParaRPr sz="1100" u="none" cap="none" strike="noStrike">
                        <a:latin typeface="Calibri"/>
                        <a:ea typeface="Calibri"/>
                        <a:cs typeface="Calibri"/>
                        <a:sym typeface="Calibri"/>
                      </a:endParaRPr>
                    </a:p>
                  </a:txBody>
                  <a:tcPr marT="50400" marB="50400"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FFFFF"/>
                    </a:solidFill>
                  </a:tcPr>
                </a:tc>
              </a:tr>
              <a:tr h="136700">
                <a:tc vMerge="1"/>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Calibri"/>
                          <a:ea typeface="Calibri"/>
                          <a:cs typeface="Calibri"/>
                          <a:sym typeface="Calibri"/>
                        </a:rPr>
                        <a:t>15</a:t>
                      </a:r>
                      <a:endParaRPr sz="1100" u="none" cap="none" strike="noStrike">
                        <a:latin typeface="Calibri"/>
                        <a:ea typeface="Calibri"/>
                        <a:cs typeface="Calibri"/>
                        <a:sym typeface="Calibri"/>
                      </a:endParaRPr>
                    </a:p>
                  </a:txBody>
                  <a:tcPr marT="50400" marB="50400"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FFFFF"/>
                    </a:solidFill>
                  </a:tcPr>
                </a:tc>
              </a:tr>
              <a:tr h="136700">
                <a:tc vMerge="1"/>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Calibri"/>
                          <a:ea typeface="Calibri"/>
                          <a:cs typeface="Calibri"/>
                          <a:sym typeface="Calibri"/>
                        </a:rPr>
                        <a:t>14</a:t>
                      </a:r>
                      <a:endParaRPr sz="1100" u="none" cap="none" strike="noStrike">
                        <a:latin typeface="Calibri"/>
                        <a:ea typeface="Calibri"/>
                        <a:cs typeface="Calibri"/>
                        <a:sym typeface="Calibri"/>
                      </a:endParaRPr>
                    </a:p>
                  </a:txBody>
                  <a:tcPr marT="50400" marB="50400"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FFFFF"/>
                    </a:solidFill>
                  </a:tcPr>
                </a:tc>
              </a:tr>
              <a:tr h="136700">
                <a:tc vMerge="1"/>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Calibri"/>
                          <a:ea typeface="Calibri"/>
                          <a:cs typeface="Calibri"/>
                          <a:sym typeface="Calibri"/>
                        </a:rPr>
                        <a:t>13</a:t>
                      </a:r>
                      <a:endParaRPr sz="1100" u="none" cap="none" strike="noStrike">
                        <a:latin typeface="Calibri"/>
                        <a:ea typeface="Calibri"/>
                        <a:cs typeface="Calibri"/>
                        <a:sym typeface="Calibri"/>
                      </a:endParaRPr>
                    </a:p>
                  </a:txBody>
                  <a:tcPr marT="50400" marB="50400"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FFFFF"/>
                    </a:solidFill>
                  </a:tcPr>
                </a:tc>
              </a:tr>
              <a:tr h="136700">
                <a:tc rowSpan="4">
                  <a:txBody>
                    <a:bodyPr/>
                    <a:lstStyle/>
                    <a:p>
                      <a:pPr indent="0" lvl="0" marL="0" marR="0" rtl="0" algn="ctr">
                        <a:lnSpc>
                          <a:spcPct val="100000"/>
                        </a:lnSpc>
                        <a:spcBef>
                          <a:spcPts val="0"/>
                        </a:spcBef>
                        <a:spcAft>
                          <a:spcPts val="0"/>
                        </a:spcAft>
                        <a:buClr>
                          <a:srgbClr val="000000"/>
                        </a:buClr>
                        <a:buSzPts val="1100"/>
                        <a:buFont typeface="Arial"/>
                        <a:buNone/>
                      </a:pPr>
                      <a:r>
                        <a:rPr b="1" lang="en" sz="1100" u="none" cap="none" strike="noStrike">
                          <a:latin typeface="Calibri"/>
                          <a:ea typeface="Calibri"/>
                          <a:cs typeface="Calibri"/>
                          <a:sym typeface="Calibri"/>
                        </a:rPr>
                        <a:t>3</a:t>
                      </a:r>
                      <a:endParaRPr b="1" sz="1100" u="none" cap="none" strike="noStrike">
                        <a:latin typeface="Calibri"/>
                        <a:ea typeface="Calibri"/>
                        <a:cs typeface="Calibri"/>
                        <a:sym typeface="Calibri"/>
                      </a:endParaRPr>
                    </a:p>
                  </a:txBody>
                  <a:tcPr marT="50400" marB="50400"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Calibri"/>
                          <a:ea typeface="Calibri"/>
                          <a:cs typeface="Calibri"/>
                          <a:sym typeface="Calibri"/>
                        </a:rPr>
                        <a:t>12</a:t>
                      </a:r>
                      <a:endParaRPr sz="1100" u="none" cap="none" strike="noStrike">
                        <a:latin typeface="Calibri"/>
                        <a:ea typeface="Calibri"/>
                        <a:cs typeface="Calibri"/>
                        <a:sym typeface="Calibri"/>
                      </a:endParaRPr>
                    </a:p>
                  </a:txBody>
                  <a:tcPr marT="50400" marB="50400"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FFFFF"/>
                    </a:solidFill>
                  </a:tcPr>
                </a:tc>
              </a:tr>
              <a:tr h="136700">
                <a:tc vMerge="1"/>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Calibri"/>
                          <a:ea typeface="Calibri"/>
                          <a:cs typeface="Calibri"/>
                          <a:sym typeface="Calibri"/>
                        </a:rPr>
                        <a:t>11</a:t>
                      </a:r>
                      <a:endParaRPr sz="1100" u="none" cap="none" strike="noStrike">
                        <a:latin typeface="Calibri"/>
                        <a:ea typeface="Calibri"/>
                        <a:cs typeface="Calibri"/>
                        <a:sym typeface="Calibri"/>
                      </a:endParaRPr>
                    </a:p>
                  </a:txBody>
                  <a:tcPr marT="50400" marB="50400"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FFFFF"/>
                    </a:solidFill>
                  </a:tcPr>
                </a:tc>
              </a:tr>
              <a:tr h="136700">
                <a:tc vMerge="1"/>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Calibri"/>
                          <a:ea typeface="Calibri"/>
                          <a:cs typeface="Calibri"/>
                          <a:sym typeface="Calibri"/>
                        </a:rPr>
                        <a:t>10</a:t>
                      </a:r>
                      <a:endParaRPr sz="1100" u="none" cap="none" strike="noStrike">
                        <a:latin typeface="Calibri"/>
                        <a:ea typeface="Calibri"/>
                        <a:cs typeface="Calibri"/>
                        <a:sym typeface="Calibri"/>
                      </a:endParaRPr>
                    </a:p>
                  </a:txBody>
                  <a:tcPr marT="50400" marB="50400"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FFFFF"/>
                    </a:solidFill>
                  </a:tcPr>
                </a:tc>
              </a:tr>
              <a:tr h="136700">
                <a:tc vMerge="1"/>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Calibri"/>
                          <a:ea typeface="Calibri"/>
                          <a:cs typeface="Calibri"/>
                          <a:sym typeface="Calibri"/>
                        </a:rPr>
                        <a:t>9</a:t>
                      </a:r>
                      <a:endParaRPr sz="1100" u="none" cap="none" strike="noStrike">
                        <a:latin typeface="Calibri"/>
                        <a:ea typeface="Calibri"/>
                        <a:cs typeface="Calibri"/>
                        <a:sym typeface="Calibri"/>
                      </a:endParaRPr>
                    </a:p>
                  </a:txBody>
                  <a:tcPr marT="50400" marB="50400"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FFFFF"/>
                    </a:solidFill>
                  </a:tcPr>
                </a:tc>
              </a:tr>
              <a:tr h="136700">
                <a:tc rowSpan="4">
                  <a:txBody>
                    <a:bodyPr/>
                    <a:lstStyle/>
                    <a:p>
                      <a:pPr indent="0" lvl="0" marL="0" marR="0" rtl="0" algn="ctr">
                        <a:lnSpc>
                          <a:spcPct val="100000"/>
                        </a:lnSpc>
                        <a:spcBef>
                          <a:spcPts val="0"/>
                        </a:spcBef>
                        <a:spcAft>
                          <a:spcPts val="0"/>
                        </a:spcAft>
                        <a:buClr>
                          <a:srgbClr val="000000"/>
                        </a:buClr>
                        <a:buSzPts val="1100"/>
                        <a:buFont typeface="Arial"/>
                        <a:buNone/>
                      </a:pPr>
                      <a:r>
                        <a:rPr b="1" lang="en" sz="1100" u="none" cap="none" strike="noStrike">
                          <a:latin typeface="Calibri"/>
                          <a:ea typeface="Calibri"/>
                          <a:cs typeface="Calibri"/>
                          <a:sym typeface="Calibri"/>
                        </a:rPr>
                        <a:t>2</a:t>
                      </a:r>
                      <a:endParaRPr b="1" sz="1100" u="none" cap="none" strike="noStrike">
                        <a:latin typeface="Calibri"/>
                        <a:ea typeface="Calibri"/>
                        <a:cs typeface="Calibri"/>
                        <a:sym typeface="Calibri"/>
                      </a:endParaRPr>
                    </a:p>
                  </a:txBody>
                  <a:tcPr marT="50400" marB="50400"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Calibri"/>
                          <a:ea typeface="Calibri"/>
                          <a:cs typeface="Calibri"/>
                          <a:sym typeface="Calibri"/>
                        </a:rPr>
                        <a:t>8</a:t>
                      </a:r>
                      <a:endParaRPr sz="1100" u="none" cap="none" strike="noStrike">
                        <a:latin typeface="Calibri"/>
                        <a:ea typeface="Calibri"/>
                        <a:cs typeface="Calibri"/>
                        <a:sym typeface="Calibri"/>
                      </a:endParaRPr>
                    </a:p>
                  </a:txBody>
                  <a:tcPr marT="50400" marB="50400"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FFFFF"/>
                    </a:solidFill>
                  </a:tcPr>
                </a:tc>
              </a:tr>
              <a:tr h="136700">
                <a:tc vMerge="1"/>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Calibri"/>
                          <a:ea typeface="Calibri"/>
                          <a:cs typeface="Calibri"/>
                          <a:sym typeface="Calibri"/>
                        </a:rPr>
                        <a:t>7</a:t>
                      </a:r>
                      <a:endParaRPr sz="1100" u="none" cap="none" strike="noStrike">
                        <a:latin typeface="Calibri"/>
                        <a:ea typeface="Calibri"/>
                        <a:cs typeface="Calibri"/>
                        <a:sym typeface="Calibri"/>
                      </a:endParaRPr>
                    </a:p>
                  </a:txBody>
                  <a:tcPr marT="50400" marB="50400"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FFFFF"/>
                    </a:solidFill>
                  </a:tcPr>
                </a:tc>
              </a:tr>
              <a:tr h="136700">
                <a:tc vMerge="1"/>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Calibri"/>
                          <a:ea typeface="Calibri"/>
                          <a:cs typeface="Calibri"/>
                          <a:sym typeface="Calibri"/>
                        </a:rPr>
                        <a:t>6</a:t>
                      </a:r>
                      <a:endParaRPr sz="1100" u="none" cap="none" strike="noStrike">
                        <a:latin typeface="Calibri"/>
                        <a:ea typeface="Calibri"/>
                        <a:cs typeface="Calibri"/>
                        <a:sym typeface="Calibri"/>
                      </a:endParaRPr>
                    </a:p>
                  </a:txBody>
                  <a:tcPr marT="50400" marB="50400"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FFFFF"/>
                    </a:solidFill>
                  </a:tcPr>
                </a:tc>
              </a:tr>
              <a:tr h="136700">
                <a:tc vMerge="1"/>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Calibri"/>
                          <a:ea typeface="Calibri"/>
                          <a:cs typeface="Calibri"/>
                          <a:sym typeface="Calibri"/>
                        </a:rPr>
                        <a:t>5</a:t>
                      </a:r>
                      <a:endParaRPr sz="1100" u="none" cap="none" strike="noStrike">
                        <a:latin typeface="Calibri"/>
                        <a:ea typeface="Calibri"/>
                        <a:cs typeface="Calibri"/>
                        <a:sym typeface="Calibri"/>
                      </a:endParaRPr>
                    </a:p>
                  </a:txBody>
                  <a:tcPr marT="50400" marB="50400"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FFFFF"/>
                    </a:solidFill>
                  </a:tcPr>
                </a:tc>
              </a:tr>
              <a:tr h="141475">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latin typeface="Advent Pro"/>
                          <a:ea typeface="Advent Pro"/>
                          <a:cs typeface="Advent Pro"/>
                          <a:sym typeface="Advent Pro"/>
                        </a:rPr>
                        <a:t>1</a:t>
                      </a:r>
                      <a:endParaRPr b="1" sz="1200" u="none" cap="none" strike="noStrike">
                        <a:latin typeface="Advent Pro"/>
                        <a:ea typeface="Advent Pro"/>
                        <a:cs typeface="Advent Pro"/>
                        <a:sym typeface="Advent Pro"/>
                      </a:endParaRPr>
                    </a:p>
                  </a:txBody>
                  <a:tcPr marT="50400" marB="50400"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Architects Daughter"/>
                          <a:ea typeface="Architects Daughter"/>
                          <a:cs typeface="Architects Daughter"/>
                          <a:sym typeface="Architects Daughter"/>
                        </a:rPr>
                        <a:t>1-4</a:t>
                      </a:r>
                      <a:endParaRPr sz="1200" u="none" cap="none" strike="noStrike">
                        <a:latin typeface="Architects Daughter"/>
                        <a:ea typeface="Architects Daughter"/>
                        <a:cs typeface="Architects Daughter"/>
                        <a:sym typeface="Architects Daughter"/>
                      </a:endParaRPr>
                    </a:p>
                  </a:txBody>
                  <a:tcPr marT="50400" marB="50400"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FFFFF"/>
                    </a:solidFill>
                  </a:tcPr>
                </a:tc>
              </a:tr>
            </a:tbl>
          </a:graphicData>
        </a:graphic>
      </p:graphicFrame>
      <p:graphicFrame>
        <p:nvGraphicFramePr>
          <p:cNvPr id="687" name="Google Shape;687;p52"/>
          <p:cNvGraphicFramePr/>
          <p:nvPr/>
        </p:nvGraphicFramePr>
        <p:xfrm>
          <a:off x="306638" y="9557774"/>
          <a:ext cx="3000000" cy="3000000"/>
        </p:xfrm>
        <a:graphic>
          <a:graphicData uri="http://schemas.openxmlformats.org/drawingml/2006/table">
            <a:tbl>
              <a:tblPr>
                <a:noFill/>
                <a:tableStyleId>{3FE84706-7A58-4A42-A819-6E776F15B5D3}</a:tableStyleId>
              </a:tblPr>
              <a:tblGrid>
                <a:gridCol w="851650"/>
                <a:gridCol w="1300250"/>
                <a:gridCol w="1669875"/>
                <a:gridCol w="1556175"/>
                <a:gridCol w="1728600"/>
              </a:tblGrid>
              <a:tr h="255100">
                <a:tc rowSpan="2">
                  <a:txBody>
                    <a:bodyPr/>
                    <a:lstStyle/>
                    <a:p>
                      <a:pPr indent="0" lvl="0" marL="0" marR="0" rtl="0" algn="ctr">
                        <a:lnSpc>
                          <a:spcPct val="100000"/>
                        </a:lnSpc>
                        <a:spcBef>
                          <a:spcPts val="0"/>
                        </a:spcBef>
                        <a:spcAft>
                          <a:spcPts val="0"/>
                        </a:spcAft>
                        <a:buClr>
                          <a:srgbClr val="000000"/>
                        </a:buClr>
                        <a:buSzPts val="1000"/>
                        <a:buFont typeface="Arial"/>
                        <a:buNone/>
                      </a:pPr>
                      <a:r>
                        <a:rPr b="1" lang="en" sz="1000" u="none" cap="none" strike="noStrike">
                          <a:latin typeface="Calibri"/>
                          <a:ea typeface="Calibri"/>
                          <a:cs typeface="Calibri"/>
                          <a:sym typeface="Calibri"/>
                        </a:rPr>
                        <a:t>A02</a:t>
                      </a:r>
                      <a:endParaRPr b="1" sz="1000" u="none" cap="none" strike="noStrike">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000"/>
                        <a:buFont typeface="Arial"/>
                        <a:buNone/>
                      </a:pPr>
                      <a:r>
                        <a:rPr b="1" lang="en" sz="1000" u="none" cap="none" strike="noStrike">
                          <a:latin typeface="Calibri"/>
                          <a:ea typeface="Calibri"/>
                          <a:cs typeface="Calibri"/>
                          <a:sym typeface="Calibri"/>
                        </a:rPr>
                        <a:t>Judgement on ‘how far’ you agree</a:t>
                      </a:r>
                      <a:endParaRPr b="1" sz="1000" u="none" cap="none" strike="noStrike">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3F3F3"/>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1" lang="en" sz="1000" u="none" cap="none" strike="noStrike">
                          <a:latin typeface="Calibri"/>
                          <a:ea typeface="Calibri"/>
                          <a:cs typeface="Calibri"/>
                          <a:sym typeface="Calibri"/>
                        </a:rPr>
                        <a:t>L1</a:t>
                      </a:r>
                      <a:endParaRPr b="1" sz="1000" u="none" cap="none" strike="noStrike">
                        <a:latin typeface="Calibri"/>
                        <a:ea typeface="Calibri"/>
                        <a:cs typeface="Calibri"/>
                        <a:sym typeface="Calibri"/>
                      </a:endParaRPr>
                    </a:p>
                  </a:txBody>
                  <a:tcPr marT="18000" marB="18000"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3F3F3"/>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1" lang="en" sz="1000" u="none" cap="none" strike="noStrike">
                          <a:latin typeface="Calibri"/>
                          <a:ea typeface="Calibri"/>
                          <a:cs typeface="Calibri"/>
                          <a:sym typeface="Calibri"/>
                        </a:rPr>
                        <a:t>L2</a:t>
                      </a:r>
                      <a:endParaRPr b="1" sz="1000" u="none" cap="none" strike="noStrike">
                        <a:latin typeface="Calibri"/>
                        <a:ea typeface="Calibri"/>
                        <a:cs typeface="Calibri"/>
                        <a:sym typeface="Calibri"/>
                      </a:endParaRPr>
                    </a:p>
                  </a:txBody>
                  <a:tcPr marT="18000" marB="18000"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3F3F3"/>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1" lang="en" sz="1000" u="none" cap="none" strike="noStrike">
                          <a:latin typeface="Calibri"/>
                          <a:ea typeface="Calibri"/>
                          <a:cs typeface="Calibri"/>
                          <a:sym typeface="Calibri"/>
                        </a:rPr>
                        <a:t>L3</a:t>
                      </a:r>
                      <a:endParaRPr b="1" sz="1000" u="none" cap="none" strike="noStrike">
                        <a:latin typeface="Calibri"/>
                        <a:ea typeface="Calibri"/>
                        <a:cs typeface="Calibri"/>
                        <a:sym typeface="Calibri"/>
                      </a:endParaRPr>
                    </a:p>
                  </a:txBody>
                  <a:tcPr marT="18000" marB="18000"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3F3F3"/>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1" lang="en" sz="1000" u="none" cap="none" strike="noStrike">
                          <a:latin typeface="Calibri"/>
                          <a:ea typeface="Calibri"/>
                          <a:cs typeface="Calibri"/>
                          <a:sym typeface="Calibri"/>
                        </a:rPr>
                        <a:t>L4</a:t>
                      </a:r>
                      <a:endParaRPr b="1" sz="1000" u="none" cap="none" strike="noStrike">
                        <a:latin typeface="Calibri"/>
                        <a:ea typeface="Calibri"/>
                        <a:cs typeface="Calibri"/>
                        <a:sym typeface="Calibri"/>
                      </a:endParaRPr>
                    </a:p>
                  </a:txBody>
                  <a:tcPr marT="18000" marB="18000"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3F3F3"/>
                    </a:solidFill>
                  </a:tcPr>
                </a:tc>
              </a:tr>
              <a:tr h="628575">
                <a:tc vMerge="1"/>
                <a:tc>
                  <a:txBody>
                    <a:bodyPr/>
                    <a:lstStyle/>
                    <a:p>
                      <a:pPr indent="0" lvl="0" marL="0" marR="0" rtl="0" algn="ctr">
                        <a:lnSpc>
                          <a:spcPct val="100000"/>
                        </a:lnSpc>
                        <a:spcBef>
                          <a:spcPts val="0"/>
                        </a:spcBef>
                        <a:spcAft>
                          <a:spcPts val="0"/>
                        </a:spcAft>
                        <a:buClr>
                          <a:srgbClr val="000000"/>
                        </a:buClr>
                        <a:buSzPts val="1100"/>
                        <a:buFont typeface="Arial"/>
                        <a:buNone/>
                      </a:pPr>
                      <a:r>
                        <a:rPr lang="en" sz="1000" u="none" cap="none" strike="noStrike">
                          <a:solidFill>
                            <a:srgbClr val="000000"/>
                          </a:solidFill>
                          <a:latin typeface="Calibri"/>
                          <a:ea typeface="Calibri"/>
                          <a:cs typeface="Calibri"/>
                          <a:sym typeface="Calibri"/>
                        </a:rPr>
                        <a:t>No judgement on ‘how far?’</a:t>
                      </a:r>
                      <a:endParaRPr sz="1000" u="none" cap="none" strike="noStrike">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3F3F3"/>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n" sz="1000" u="none" cap="none" strike="noStrike">
                          <a:latin typeface="Calibri"/>
                          <a:ea typeface="Calibri"/>
                          <a:cs typeface="Calibri"/>
                          <a:sym typeface="Calibri"/>
                        </a:rPr>
                        <a:t>Weak judgement on ‘how far?’ that is not well developed or supported.</a:t>
                      </a:r>
                      <a:endParaRPr sz="1000" u="none" cap="none" strike="noStrike">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3F3F3"/>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000" u="none" cap="none" strike="noStrike">
                          <a:latin typeface="Calibri"/>
                          <a:ea typeface="Calibri"/>
                          <a:cs typeface="Calibri"/>
                          <a:sym typeface="Calibri"/>
                        </a:rPr>
                        <a:t>Some justification for judgement on ‘how far?’</a:t>
                      </a:r>
                      <a:endParaRPr sz="1000" u="none" cap="none" strike="noStrike">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3F3F3"/>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n" sz="1000" u="none" cap="none" strike="noStrike">
                          <a:latin typeface="Calibri"/>
                          <a:ea typeface="Calibri"/>
                          <a:cs typeface="Calibri"/>
                          <a:sym typeface="Calibri"/>
                        </a:rPr>
                        <a:t>Clear judgement using on how far with enough support or criteria to be convincing. </a:t>
                      </a:r>
                      <a:endParaRPr sz="1000" u="none" cap="none" strike="noStrike">
                        <a:latin typeface="Calibri"/>
                        <a:ea typeface="Calibri"/>
                        <a:cs typeface="Calibri"/>
                        <a:sym typeface="Calibri"/>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3F3F3"/>
                    </a:solidFill>
                  </a:tcPr>
                </a:tc>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1" name="Shape 691"/>
        <p:cNvGrpSpPr/>
        <p:nvPr/>
      </p:nvGrpSpPr>
      <p:grpSpPr>
        <a:xfrm>
          <a:off x="0" y="0"/>
          <a:ext cx="0" cy="0"/>
          <a:chOff x="0" y="0"/>
          <a:chExt cx="0" cy="0"/>
        </a:xfrm>
      </p:grpSpPr>
      <p:sp>
        <p:nvSpPr>
          <p:cNvPr id="692" name="Google Shape;692;p53"/>
          <p:cNvSpPr/>
          <p:nvPr/>
        </p:nvSpPr>
        <p:spPr>
          <a:xfrm>
            <a:off x="6891299" y="132846"/>
            <a:ext cx="556200" cy="445200"/>
          </a:xfrm>
          <a:prstGeom prst="rect">
            <a:avLst/>
          </a:prstGeom>
          <a:solidFill>
            <a:srgbClr val="FFFFFF"/>
          </a:solidFill>
          <a:ln cap="flat" cmpd="sng" w="95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Calibri"/>
                <a:ea typeface="Calibri"/>
                <a:cs typeface="Calibri"/>
                <a:sym typeface="Calibri"/>
              </a:rPr>
              <a:t>p.53</a:t>
            </a:r>
            <a:endParaRPr b="1" i="0" sz="1400" u="none" cap="none" strike="noStrike">
              <a:solidFill>
                <a:srgbClr val="000000"/>
              </a:solidFill>
              <a:latin typeface="Calibri"/>
              <a:ea typeface="Calibri"/>
              <a:cs typeface="Calibri"/>
              <a:sym typeface="Calibri"/>
            </a:endParaRPr>
          </a:p>
        </p:txBody>
      </p:sp>
      <p:cxnSp>
        <p:nvCxnSpPr>
          <p:cNvPr id="693" name="Google Shape;693;p53"/>
          <p:cNvCxnSpPr/>
          <p:nvPr/>
        </p:nvCxnSpPr>
        <p:spPr>
          <a:xfrm flipH="1" rot="10800000">
            <a:off x="1266155" y="7597134"/>
            <a:ext cx="5510700" cy="1500"/>
          </a:xfrm>
          <a:prstGeom prst="straightConnector1">
            <a:avLst/>
          </a:prstGeom>
          <a:noFill/>
          <a:ln cap="flat" cmpd="sng" w="9525">
            <a:solidFill>
              <a:srgbClr val="00B050"/>
            </a:solidFill>
            <a:prstDash val="solid"/>
            <a:round/>
            <a:headEnd len="sm" w="sm" type="none"/>
            <a:tailEnd len="med" w="med" type="stealth"/>
          </a:ln>
        </p:spPr>
      </p:cxnSp>
      <p:cxnSp>
        <p:nvCxnSpPr>
          <p:cNvPr id="694" name="Google Shape;694;p53"/>
          <p:cNvCxnSpPr/>
          <p:nvPr/>
        </p:nvCxnSpPr>
        <p:spPr>
          <a:xfrm flipH="1" rot="10800000">
            <a:off x="1379140" y="3381397"/>
            <a:ext cx="5493600" cy="8700"/>
          </a:xfrm>
          <a:prstGeom prst="straightConnector1">
            <a:avLst/>
          </a:prstGeom>
          <a:noFill/>
          <a:ln cap="flat" cmpd="sng" w="9525">
            <a:solidFill>
              <a:srgbClr val="FF9900"/>
            </a:solidFill>
            <a:prstDash val="solid"/>
            <a:round/>
            <a:headEnd len="sm" w="sm" type="none"/>
            <a:tailEnd len="med" w="med" type="stealth"/>
          </a:ln>
        </p:spPr>
      </p:cxnSp>
      <p:sp>
        <p:nvSpPr>
          <p:cNvPr id="695" name="Google Shape;695;p53"/>
          <p:cNvSpPr/>
          <p:nvPr/>
        </p:nvSpPr>
        <p:spPr>
          <a:xfrm rot="5400000">
            <a:off x="87907" y="1825526"/>
            <a:ext cx="1380600" cy="625200"/>
          </a:xfrm>
          <a:prstGeom prst="rect">
            <a:avLst/>
          </a:prstGeom>
          <a:solidFill>
            <a:srgbClr val="FFAB40"/>
          </a:solidFill>
          <a:ln cap="flat" cmpd="sng" w="9525">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FFFFFF"/>
                </a:solidFill>
                <a:latin typeface="Calibri"/>
                <a:ea typeface="Calibri"/>
                <a:cs typeface="Calibri"/>
                <a:sym typeface="Calibri"/>
              </a:rPr>
              <a:t>ideas about the cause of disease and illness</a:t>
            </a:r>
            <a:endParaRPr b="0" i="0" sz="1200" u="none" cap="none" strike="noStrike">
              <a:solidFill>
                <a:srgbClr val="FFFFFF"/>
              </a:solidFill>
              <a:latin typeface="Calibri"/>
              <a:ea typeface="Calibri"/>
              <a:cs typeface="Calibri"/>
              <a:sym typeface="Calibri"/>
            </a:endParaRPr>
          </a:p>
        </p:txBody>
      </p:sp>
      <p:sp>
        <p:nvSpPr>
          <p:cNvPr id="696" name="Google Shape;696;p53"/>
          <p:cNvSpPr/>
          <p:nvPr/>
        </p:nvSpPr>
        <p:spPr>
          <a:xfrm rot="5400000">
            <a:off x="222902" y="5445576"/>
            <a:ext cx="1110600" cy="606300"/>
          </a:xfrm>
          <a:prstGeom prst="rect">
            <a:avLst/>
          </a:prstGeom>
          <a:solidFill>
            <a:srgbClr val="0B5394"/>
          </a:solidFill>
          <a:ln cap="flat" cmpd="sng" w="9525">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FFFFFF"/>
                </a:solidFill>
                <a:latin typeface="Calibri"/>
                <a:ea typeface="Calibri"/>
                <a:cs typeface="Calibri"/>
                <a:sym typeface="Calibri"/>
              </a:rPr>
              <a:t>prevention of disease and illness</a:t>
            </a:r>
            <a:endParaRPr b="0" i="0" sz="1200" u="none" cap="none" strike="noStrike">
              <a:solidFill>
                <a:srgbClr val="FFFFFF"/>
              </a:solidFill>
              <a:latin typeface="Calibri"/>
              <a:ea typeface="Calibri"/>
              <a:cs typeface="Calibri"/>
              <a:sym typeface="Calibri"/>
            </a:endParaRPr>
          </a:p>
        </p:txBody>
      </p:sp>
      <p:sp>
        <p:nvSpPr>
          <p:cNvPr id="697" name="Google Shape;697;p53"/>
          <p:cNvSpPr/>
          <p:nvPr/>
        </p:nvSpPr>
        <p:spPr>
          <a:xfrm rot="5400000">
            <a:off x="436803" y="6861148"/>
            <a:ext cx="682800" cy="546000"/>
          </a:xfrm>
          <a:prstGeom prst="rect">
            <a:avLst/>
          </a:prstGeom>
          <a:solidFill>
            <a:srgbClr val="00B050"/>
          </a:solidFill>
          <a:ln cap="flat" cmpd="sng" w="9525">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FFFFFF"/>
                </a:solidFill>
                <a:latin typeface="Calibri"/>
                <a:ea typeface="Calibri"/>
                <a:cs typeface="Calibri"/>
                <a:sym typeface="Calibri"/>
              </a:rPr>
              <a:t>public health</a:t>
            </a:r>
            <a:endParaRPr b="0" i="0" sz="1200" u="none" cap="none" strike="noStrike">
              <a:solidFill>
                <a:srgbClr val="FFFFFF"/>
              </a:solidFill>
              <a:latin typeface="Calibri"/>
              <a:ea typeface="Calibri"/>
              <a:cs typeface="Calibri"/>
              <a:sym typeface="Calibri"/>
            </a:endParaRPr>
          </a:p>
        </p:txBody>
      </p:sp>
      <p:cxnSp>
        <p:nvCxnSpPr>
          <p:cNvPr id="698" name="Google Shape;698;p53"/>
          <p:cNvCxnSpPr/>
          <p:nvPr/>
        </p:nvCxnSpPr>
        <p:spPr>
          <a:xfrm>
            <a:off x="1371055" y="1478782"/>
            <a:ext cx="5509800" cy="0"/>
          </a:xfrm>
          <a:prstGeom prst="straightConnector1">
            <a:avLst/>
          </a:prstGeom>
          <a:noFill/>
          <a:ln cap="flat" cmpd="sng" w="9525">
            <a:solidFill>
              <a:srgbClr val="666699">
                <a:alpha val="25098"/>
              </a:srgbClr>
            </a:solidFill>
            <a:prstDash val="solid"/>
            <a:round/>
            <a:headEnd len="sm" w="sm" type="none"/>
            <a:tailEnd len="sm" w="sm" type="none"/>
          </a:ln>
        </p:spPr>
      </p:cxnSp>
      <p:sp>
        <p:nvSpPr>
          <p:cNvPr id="699" name="Google Shape;699;p53"/>
          <p:cNvSpPr txBox="1"/>
          <p:nvPr/>
        </p:nvSpPr>
        <p:spPr>
          <a:xfrm>
            <a:off x="4616449" y="631300"/>
            <a:ext cx="1775400" cy="599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Calibri"/>
                <a:ea typeface="Calibri"/>
                <a:cs typeface="Calibri"/>
                <a:sym typeface="Calibri"/>
              </a:rPr>
              <a:t>Renaissance </a:t>
            </a:r>
            <a:r>
              <a:rPr b="0" i="0" lang="en" sz="1400" u="none" cap="none" strike="noStrike">
                <a:solidFill>
                  <a:srgbClr val="000000"/>
                </a:solidFill>
                <a:latin typeface="Calibri"/>
                <a:ea typeface="Calibri"/>
                <a:cs typeface="Calibri"/>
                <a:sym typeface="Calibri"/>
              </a:rPr>
              <a:t>1500-1699</a:t>
            </a:r>
            <a:endParaRPr b="0" i="0" sz="14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alibri"/>
                <a:ea typeface="Calibri"/>
                <a:cs typeface="Calibri"/>
                <a:sym typeface="Calibri"/>
              </a:rPr>
              <a:t>16th - 17th centuries</a:t>
            </a:r>
            <a:endParaRPr b="0" i="0" sz="1400" u="none" cap="none" strike="noStrike">
              <a:solidFill>
                <a:srgbClr val="000000"/>
              </a:solidFill>
              <a:latin typeface="Calibri"/>
              <a:ea typeface="Calibri"/>
              <a:cs typeface="Calibri"/>
              <a:sym typeface="Calibri"/>
            </a:endParaRPr>
          </a:p>
        </p:txBody>
      </p:sp>
      <p:cxnSp>
        <p:nvCxnSpPr>
          <p:cNvPr id="700" name="Google Shape;700;p53"/>
          <p:cNvCxnSpPr/>
          <p:nvPr/>
        </p:nvCxnSpPr>
        <p:spPr>
          <a:xfrm>
            <a:off x="1393787" y="6573711"/>
            <a:ext cx="5501700" cy="0"/>
          </a:xfrm>
          <a:prstGeom prst="straightConnector1">
            <a:avLst/>
          </a:prstGeom>
          <a:noFill/>
          <a:ln cap="flat" cmpd="sng" w="9525">
            <a:solidFill>
              <a:srgbClr val="1155CC"/>
            </a:solidFill>
            <a:prstDash val="solid"/>
            <a:round/>
            <a:headEnd len="sm" w="sm" type="none"/>
            <a:tailEnd len="med" w="med" type="stealth"/>
          </a:ln>
        </p:spPr>
      </p:cxnSp>
      <p:sp>
        <p:nvSpPr>
          <p:cNvPr id="701" name="Google Shape;701;p53"/>
          <p:cNvSpPr txBox="1"/>
          <p:nvPr/>
        </p:nvSpPr>
        <p:spPr>
          <a:xfrm>
            <a:off x="1422725" y="696000"/>
            <a:ext cx="2477400" cy="599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Calibri"/>
                <a:ea typeface="Calibri"/>
                <a:cs typeface="Calibri"/>
                <a:sym typeface="Calibri"/>
              </a:rPr>
              <a:t>Middle Ages Britain</a:t>
            </a:r>
            <a:endParaRPr b="1" i="0" sz="14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alibri"/>
                <a:ea typeface="Calibri"/>
                <a:cs typeface="Calibri"/>
                <a:sym typeface="Calibri"/>
              </a:rPr>
              <a:t>1250-1499</a:t>
            </a:r>
            <a:endParaRPr b="0" i="0" sz="14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alibri"/>
                <a:ea typeface="Calibri"/>
                <a:cs typeface="Calibri"/>
                <a:sym typeface="Calibri"/>
              </a:rPr>
              <a:t>13th through 15th centuries</a:t>
            </a:r>
            <a:endParaRPr b="0" i="0" sz="1400" u="none" cap="none" strike="noStrike">
              <a:solidFill>
                <a:srgbClr val="000000"/>
              </a:solidFill>
              <a:latin typeface="Calibri"/>
              <a:ea typeface="Calibri"/>
              <a:cs typeface="Calibri"/>
              <a:sym typeface="Calibri"/>
            </a:endParaRPr>
          </a:p>
        </p:txBody>
      </p:sp>
      <p:cxnSp>
        <p:nvCxnSpPr>
          <p:cNvPr id="702" name="Google Shape;702;p53"/>
          <p:cNvCxnSpPr/>
          <p:nvPr/>
        </p:nvCxnSpPr>
        <p:spPr>
          <a:xfrm>
            <a:off x="4097189" y="1109286"/>
            <a:ext cx="25800" cy="8921100"/>
          </a:xfrm>
          <a:prstGeom prst="straightConnector1">
            <a:avLst/>
          </a:prstGeom>
          <a:noFill/>
          <a:ln cap="flat" cmpd="sng" w="28575">
            <a:solidFill>
              <a:srgbClr val="000000">
                <a:alpha val="25098"/>
              </a:srgbClr>
            </a:solidFill>
            <a:prstDash val="solid"/>
            <a:round/>
            <a:headEnd len="sm" w="sm" type="none"/>
            <a:tailEnd len="sm" w="sm" type="none"/>
          </a:ln>
        </p:spPr>
      </p:cxnSp>
      <p:sp>
        <p:nvSpPr>
          <p:cNvPr id="703" name="Google Shape;703;p53"/>
          <p:cNvSpPr/>
          <p:nvPr/>
        </p:nvSpPr>
        <p:spPr>
          <a:xfrm rot="5400000">
            <a:off x="127050" y="3822986"/>
            <a:ext cx="1302300" cy="631800"/>
          </a:xfrm>
          <a:prstGeom prst="rect">
            <a:avLst/>
          </a:prstGeom>
          <a:solidFill>
            <a:srgbClr val="E06666"/>
          </a:solidFill>
          <a:ln cap="flat" cmpd="sng" w="9525">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FFFFFF"/>
                </a:solidFill>
                <a:latin typeface="Calibri"/>
                <a:ea typeface="Calibri"/>
                <a:cs typeface="Calibri"/>
                <a:sym typeface="Calibri"/>
              </a:rPr>
              <a:t>treatment of disease and illness</a:t>
            </a:r>
            <a:endParaRPr b="0" i="0" sz="1200" u="none" cap="none" strike="noStrike">
              <a:solidFill>
                <a:srgbClr val="FFFFFF"/>
              </a:solidFill>
              <a:latin typeface="Calibri"/>
              <a:ea typeface="Calibri"/>
              <a:cs typeface="Calibri"/>
              <a:sym typeface="Calibri"/>
            </a:endParaRPr>
          </a:p>
        </p:txBody>
      </p:sp>
      <p:sp>
        <p:nvSpPr>
          <p:cNvPr id="704" name="Google Shape;704;p53"/>
          <p:cNvSpPr/>
          <p:nvPr/>
        </p:nvSpPr>
        <p:spPr>
          <a:xfrm rot="5400000">
            <a:off x="373055" y="7911242"/>
            <a:ext cx="810300" cy="546000"/>
          </a:xfrm>
          <a:prstGeom prst="rect">
            <a:avLst/>
          </a:prstGeom>
          <a:solidFill>
            <a:srgbClr val="999999"/>
          </a:solidFill>
          <a:ln cap="flat" cmpd="sng" w="9525">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FFFFFF"/>
                </a:solidFill>
                <a:latin typeface="Calibri"/>
                <a:ea typeface="Calibri"/>
                <a:cs typeface="Calibri"/>
                <a:sym typeface="Calibri"/>
              </a:rPr>
              <a:t>hospitals</a:t>
            </a:r>
            <a:endParaRPr b="0" i="0" sz="1200" u="none" cap="none" strike="noStrike">
              <a:solidFill>
                <a:srgbClr val="FFFFFF"/>
              </a:solidFill>
              <a:latin typeface="Calibri"/>
              <a:ea typeface="Calibri"/>
              <a:cs typeface="Calibri"/>
              <a:sym typeface="Calibri"/>
            </a:endParaRPr>
          </a:p>
        </p:txBody>
      </p:sp>
      <p:cxnSp>
        <p:nvCxnSpPr>
          <p:cNvPr id="705" name="Google Shape;705;p53"/>
          <p:cNvCxnSpPr/>
          <p:nvPr/>
        </p:nvCxnSpPr>
        <p:spPr>
          <a:xfrm>
            <a:off x="1383626" y="4969154"/>
            <a:ext cx="5493900" cy="25500"/>
          </a:xfrm>
          <a:prstGeom prst="straightConnector1">
            <a:avLst/>
          </a:prstGeom>
          <a:noFill/>
          <a:ln cap="flat" cmpd="sng" w="9525">
            <a:solidFill>
              <a:srgbClr val="E06666"/>
            </a:solidFill>
            <a:prstDash val="solid"/>
            <a:round/>
            <a:headEnd len="sm" w="sm" type="none"/>
            <a:tailEnd len="med" w="med" type="stealth"/>
          </a:ln>
        </p:spPr>
      </p:cxnSp>
      <p:cxnSp>
        <p:nvCxnSpPr>
          <p:cNvPr id="706" name="Google Shape;706;p53"/>
          <p:cNvCxnSpPr/>
          <p:nvPr/>
        </p:nvCxnSpPr>
        <p:spPr>
          <a:xfrm>
            <a:off x="1391530" y="8664270"/>
            <a:ext cx="5506200" cy="8400"/>
          </a:xfrm>
          <a:prstGeom prst="straightConnector1">
            <a:avLst/>
          </a:prstGeom>
          <a:noFill/>
          <a:ln cap="flat" cmpd="sng" w="9525">
            <a:solidFill>
              <a:srgbClr val="999999"/>
            </a:solidFill>
            <a:prstDash val="solid"/>
            <a:round/>
            <a:headEnd len="sm" w="sm" type="none"/>
            <a:tailEnd len="med" w="med" type="stealth"/>
          </a:ln>
        </p:spPr>
      </p:cxnSp>
      <p:sp>
        <p:nvSpPr>
          <p:cNvPr id="707" name="Google Shape;707;p53"/>
          <p:cNvSpPr txBox="1"/>
          <p:nvPr/>
        </p:nvSpPr>
        <p:spPr>
          <a:xfrm>
            <a:off x="1393775" y="1557350"/>
            <a:ext cx="2535300" cy="1562100"/>
          </a:xfrm>
          <a:prstGeom prst="rect">
            <a:avLst/>
          </a:prstGeom>
          <a:noFill/>
          <a:ln>
            <a:noFill/>
          </a:ln>
        </p:spPr>
        <p:txBody>
          <a:bodyPr anchorCtr="0" anchor="t" bIns="91425" lIns="91425" spcFirstLastPara="1" rIns="91425" wrap="square" tIns="91425">
            <a:noAutofit/>
          </a:bodyPr>
          <a:lstStyle/>
          <a:p>
            <a:pPr indent="0" lvl="0" marL="0" marR="0" rtl="0" algn="l">
              <a:lnSpc>
                <a:spcPct val="110000"/>
              </a:lnSpc>
              <a:spcBef>
                <a:spcPts val="0"/>
              </a:spcBef>
              <a:spcAft>
                <a:spcPts val="0"/>
              </a:spcAft>
              <a:buClr>
                <a:srgbClr val="000000"/>
              </a:buClr>
              <a:buSzPts val="1100"/>
              <a:buFont typeface="Arial"/>
              <a:buNone/>
            </a:pPr>
            <a:r>
              <a:rPr b="1" i="0" lang="en" sz="1100" u="none" cap="none" strike="noStrike">
                <a:solidFill>
                  <a:srgbClr val="000000"/>
                </a:solidFill>
                <a:latin typeface="Calibri"/>
                <a:ea typeface="Calibri"/>
                <a:cs typeface="Calibri"/>
                <a:sym typeface="Calibri"/>
              </a:rPr>
              <a:t>- imbalance of the 4 humours </a:t>
            </a:r>
            <a:r>
              <a:rPr b="0" i="0" lang="en" sz="1100" u="none" cap="none" strike="noStrike">
                <a:solidFill>
                  <a:srgbClr val="000000"/>
                </a:solidFill>
                <a:latin typeface="Calibri"/>
                <a:ea typeface="Calibri"/>
                <a:cs typeface="Calibri"/>
                <a:sym typeface="Calibri"/>
              </a:rPr>
              <a:t>(Galen)</a:t>
            </a:r>
            <a:endParaRPr b="0" i="0" sz="1100" u="none" cap="none" strike="noStrike">
              <a:solidFill>
                <a:srgbClr val="000000"/>
              </a:solidFill>
              <a:latin typeface="Calibri"/>
              <a:ea typeface="Calibri"/>
              <a:cs typeface="Calibri"/>
              <a:sym typeface="Calibri"/>
            </a:endParaRPr>
          </a:p>
          <a:p>
            <a:pPr indent="0" lvl="0" marL="0" marR="0" rtl="0" algn="l">
              <a:lnSpc>
                <a:spcPct val="110000"/>
              </a:lnSpc>
              <a:spcBef>
                <a:spcPts val="0"/>
              </a:spcBef>
              <a:spcAft>
                <a:spcPts val="0"/>
              </a:spcAft>
              <a:buClr>
                <a:srgbClr val="000000"/>
              </a:buClr>
              <a:buSzPts val="1100"/>
              <a:buFont typeface="Arial"/>
              <a:buNone/>
            </a:pPr>
            <a:r>
              <a:rPr b="0" i="0" lang="en" sz="1100" u="none" cap="none" strike="noStrike">
                <a:solidFill>
                  <a:srgbClr val="000000"/>
                </a:solidFill>
                <a:latin typeface="Calibri"/>
                <a:ea typeface="Calibri"/>
                <a:cs typeface="Calibri"/>
                <a:sym typeface="Calibri"/>
              </a:rPr>
              <a:t>- </a:t>
            </a:r>
            <a:r>
              <a:rPr b="1" i="0" lang="en" sz="1100" u="none" cap="none" strike="noStrike">
                <a:solidFill>
                  <a:srgbClr val="000000"/>
                </a:solidFill>
                <a:latin typeface="Calibri"/>
                <a:ea typeface="Calibri"/>
                <a:cs typeface="Calibri"/>
                <a:sym typeface="Calibri"/>
              </a:rPr>
              <a:t>urine charts for diagnosis</a:t>
            </a:r>
            <a:endParaRPr b="1" i="0" sz="1100" u="none" cap="none" strike="noStrike">
              <a:solidFill>
                <a:srgbClr val="000000"/>
              </a:solidFill>
              <a:latin typeface="Calibri"/>
              <a:ea typeface="Calibri"/>
              <a:cs typeface="Calibri"/>
              <a:sym typeface="Calibri"/>
            </a:endParaRPr>
          </a:p>
          <a:p>
            <a:pPr indent="0" lvl="0" marL="0" marR="0" rtl="0" algn="l">
              <a:lnSpc>
                <a:spcPct val="110000"/>
              </a:lnSpc>
              <a:spcBef>
                <a:spcPts val="0"/>
              </a:spcBef>
              <a:spcAft>
                <a:spcPts val="0"/>
              </a:spcAft>
              <a:buClr>
                <a:srgbClr val="000000"/>
              </a:buClr>
              <a:buSzPts val="1100"/>
              <a:buFont typeface="Arial"/>
              <a:buNone/>
            </a:pPr>
            <a:r>
              <a:rPr b="1" i="0" lang="en" sz="1100" u="none" cap="none" strike="noStrike">
                <a:solidFill>
                  <a:srgbClr val="000000"/>
                </a:solidFill>
                <a:latin typeface="Calibri"/>
                <a:ea typeface="Calibri"/>
                <a:cs typeface="Calibri"/>
                <a:sym typeface="Calibri"/>
              </a:rPr>
              <a:t>- God’s punishment </a:t>
            </a:r>
            <a:r>
              <a:rPr b="0" i="0" lang="en" sz="1100" u="none" cap="none" strike="noStrike">
                <a:solidFill>
                  <a:srgbClr val="000000"/>
                </a:solidFill>
                <a:latin typeface="Calibri"/>
                <a:ea typeface="Calibri"/>
                <a:cs typeface="Calibri"/>
                <a:sym typeface="Calibri"/>
              </a:rPr>
              <a:t>(Catholic Church)</a:t>
            </a:r>
            <a:endParaRPr b="0" i="0" sz="1100" u="none" cap="none" strike="noStrike">
              <a:solidFill>
                <a:srgbClr val="000000"/>
              </a:solidFill>
              <a:latin typeface="Calibri"/>
              <a:ea typeface="Calibri"/>
              <a:cs typeface="Calibri"/>
              <a:sym typeface="Calibri"/>
            </a:endParaRPr>
          </a:p>
          <a:p>
            <a:pPr indent="0" lvl="0" marL="0" marR="0" rtl="0" algn="l">
              <a:lnSpc>
                <a:spcPct val="110000"/>
              </a:lnSpc>
              <a:spcBef>
                <a:spcPts val="0"/>
              </a:spcBef>
              <a:spcAft>
                <a:spcPts val="0"/>
              </a:spcAft>
              <a:buClr>
                <a:srgbClr val="000000"/>
              </a:buClr>
              <a:buSzPts val="1100"/>
              <a:buFont typeface="Arial"/>
              <a:buNone/>
            </a:pPr>
            <a:r>
              <a:rPr b="0" i="0" lang="en" sz="1100" u="none" cap="none" strike="noStrike">
                <a:solidFill>
                  <a:srgbClr val="000000"/>
                </a:solidFill>
                <a:latin typeface="Calibri"/>
                <a:ea typeface="Calibri"/>
                <a:cs typeface="Calibri"/>
                <a:sym typeface="Calibri"/>
              </a:rPr>
              <a:t>- </a:t>
            </a:r>
            <a:r>
              <a:rPr b="1" i="0" lang="en" sz="1100" u="none" cap="none" strike="noStrike">
                <a:solidFill>
                  <a:srgbClr val="000000"/>
                </a:solidFill>
                <a:latin typeface="Calibri"/>
                <a:ea typeface="Calibri"/>
                <a:cs typeface="Calibri"/>
                <a:sym typeface="Calibri"/>
              </a:rPr>
              <a:t>evil spirits</a:t>
            </a:r>
            <a:endParaRPr b="1" i="0" sz="1100" u="none" cap="none" strike="noStrike">
              <a:solidFill>
                <a:srgbClr val="000000"/>
              </a:solidFill>
              <a:latin typeface="Calibri"/>
              <a:ea typeface="Calibri"/>
              <a:cs typeface="Calibri"/>
              <a:sym typeface="Calibri"/>
            </a:endParaRPr>
          </a:p>
          <a:p>
            <a:pPr indent="0" lvl="0" marL="0" marR="0" rtl="0" algn="l">
              <a:lnSpc>
                <a:spcPct val="110000"/>
              </a:lnSpc>
              <a:spcBef>
                <a:spcPts val="0"/>
              </a:spcBef>
              <a:spcAft>
                <a:spcPts val="0"/>
              </a:spcAft>
              <a:buClr>
                <a:srgbClr val="000000"/>
              </a:buClr>
              <a:buSzPts val="1100"/>
              <a:buFont typeface="Arial"/>
              <a:buNone/>
            </a:pPr>
            <a:r>
              <a:rPr b="1" i="0" lang="en" sz="1100" u="none" cap="none" strike="noStrike">
                <a:solidFill>
                  <a:srgbClr val="000000"/>
                </a:solidFill>
                <a:latin typeface="Calibri"/>
                <a:ea typeface="Calibri"/>
                <a:cs typeface="Calibri"/>
                <a:sym typeface="Calibri"/>
              </a:rPr>
              <a:t>- miasma</a:t>
            </a:r>
            <a:endParaRPr b="1" i="0" sz="1100" u="none" cap="none" strike="noStrike">
              <a:solidFill>
                <a:srgbClr val="000000"/>
              </a:solidFill>
              <a:latin typeface="Calibri"/>
              <a:ea typeface="Calibri"/>
              <a:cs typeface="Calibri"/>
              <a:sym typeface="Calibri"/>
            </a:endParaRPr>
          </a:p>
          <a:p>
            <a:pPr indent="0" lvl="0" marL="0" marR="0" rtl="0" algn="l">
              <a:lnSpc>
                <a:spcPct val="110000"/>
              </a:lnSpc>
              <a:spcBef>
                <a:spcPts val="0"/>
              </a:spcBef>
              <a:spcAft>
                <a:spcPts val="0"/>
              </a:spcAft>
              <a:buClr>
                <a:srgbClr val="000000"/>
              </a:buClr>
              <a:buSzPts val="1100"/>
              <a:buFont typeface="Arial"/>
              <a:buNone/>
            </a:pPr>
            <a:r>
              <a:rPr b="1" i="0" lang="en" sz="1100" u="none" cap="none" strike="noStrike">
                <a:solidFill>
                  <a:srgbClr val="000000"/>
                </a:solidFill>
                <a:latin typeface="Calibri"/>
                <a:ea typeface="Calibri"/>
                <a:cs typeface="Calibri"/>
                <a:sym typeface="Calibri"/>
              </a:rPr>
              <a:t>- astrology (planets alignment) </a:t>
            </a:r>
            <a:endParaRPr b="1" i="0" sz="1100" u="none" cap="none" strike="noStrike">
              <a:solidFill>
                <a:srgbClr val="000000"/>
              </a:solidFill>
              <a:latin typeface="Calibri"/>
              <a:ea typeface="Calibri"/>
              <a:cs typeface="Calibri"/>
              <a:sym typeface="Calibri"/>
            </a:endParaRPr>
          </a:p>
          <a:p>
            <a:pPr indent="0" lvl="0" marL="0" marR="0" rtl="0" algn="l">
              <a:lnSpc>
                <a:spcPct val="110000"/>
              </a:lnSpc>
              <a:spcBef>
                <a:spcPts val="0"/>
              </a:spcBef>
              <a:spcAft>
                <a:spcPts val="0"/>
              </a:spcAft>
              <a:buClr>
                <a:srgbClr val="000000"/>
              </a:buClr>
              <a:buSzPts val="1100"/>
              <a:buFont typeface="Arial"/>
              <a:buNone/>
            </a:pPr>
            <a:r>
              <a:rPr b="1" i="0" lang="en" sz="1100" u="none" cap="none" strike="noStrike">
                <a:solidFill>
                  <a:srgbClr val="000000"/>
                </a:solidFill>
                <a:latin typeface="Calibri"/>
                <a:ea typeface="Calibri"/>
                <a:cs typeface="Calibri"/>
                <a:sym typeface="Calibri"/>
              </a:rPr>
              <a:t>- diet and hygiene </a:t>
            </a:r>
            <a:r>
              <a:rPr b="0" i="0" lang="en" sz="1100" u="none" cap="none" strike="noStrike">
                <a:solidFill>
                  <a:srgbClr val="000000"/>
                </a:solidFill>
                <a:latin typeface="Calibri"/>
                <a:ea typeface="Calibri"/>
                <a:cs typeface="Calibri"/>
                <a:sym typeface="Calibri"/>
              </a:rPr>
              <a:t>(not common)</a:t>
            </a:r>
            <a:endParaRPr b="1" i="0" sz="1100" u="none" cap="none" strike="noStrike">
              <a:solidFill>
                <a:srgbClr val="000000"/>
              </a:solidFill>
              <a:latin typeface="Calibri"/>
              <a:ea typeface="Calibri"/>
              <a:cs typeface="Calibri"/>
              <a:sym typeface="Calibri"/>
            </a:endParaRPr>
          </a:p>
        </p:txBody>
      </p:sp>
      <p:sp>
        <p:nvSpPr>
          <p:cNvPr id="708" name="Google Shape;708;p53"/>
          <p:cNvSpPr/>
          <p:nvPr/>
        </p:nvSpPr>
        <p:spPr>
          <a:xfrm rot="5400000">
            <a:off x="-10775" y="9091925"/>
            <a:ext cx="1415100" cy="769200"/>
          </a:xfrm>
          <a:prstGeom prst="rect">
            <a:avLst/>
          </a:prstGeom>
          <a:solidFill>
            <a:srgbClr val="8E7CC3"/>
          </a:solidFill>
          <a:ln cap="flat" cmpd="sng" w="9525">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FFFFFF"/>
                </a:solidFill>
                <a:latin typeface="Calibri"/>
                <a:ea typeface="Calibri"/>
                <a:cs typeface="Calibri"/>
                <a:sym typeface="Calibri"/>
              </a:rPr>
              <a:t>major diseases and reasons for illness</a:t>
            </a:r>
            <a:endParaRPr b="0" i="0" sz="1200" u="none" cap="none" strike="noStrike">
              <a:solidFill>
                <a:srgbClr val="FFFFFF"/>
              </a:solidFill>
              <a:latin typeface="Calibri"/>
              <a:ea typeface="Calibri"/>
              <a:cs typeface="Calibri"/>
              <a:sym typeface="Calibri"/>
            </a:endParaRPr>
          </a:p>
        </p:txBody>
      </p:sp>
      <p:sp>
        <p:nvSpPr>
          <p:cNvPr id="709" name="Google Shape;709;p53"/>
          <p:cNvSpPr txBox="1"/>
          <p:nvPr/>
        </p:nvSpPr>
        <p:spPr>
          <a:xfrm>
            <a:off x="1457094" y="5291863"/>
            <a:ext cx="2401500" cy="984600"/>
          </a:xfrm>
          <a:prstGeom prst="rect">
            <a:avLst/>
          </a:prstGeom>
          <a:noFill/>
          <a:ln>
            <a:noFill/>
          </a:ln>
        </p:spPr>
        <p:txBody>
          <a:bodyPr anchorCtr="0" anchor="t" bIns="91425" lIns="91425" spcFirstLastPara="1" rIns="91425" wrap="square" tIns="91425">
            <a:noAutofit/>
          </a:bodyPr>
          <a:lstStyle/>
          <a:p>
            <a:pPr indent="0" lvl="0" marL="0" marR="0" rtl="0" algn="l">
              <a:lnSpc>
                <a:spcPct val="110000"/>
              </a:lnSpc>
              <a:spcBef>
                <a:spcPts val="0"/>
              </a:spcBef>
              <a:spcAft>
                <a:spcPts val="0"/>
              </a:spcAft>
              <a:buClr>
                <a:srgbClr val="000000"/>
              </a:buClr>
              <a:buSzPts val="1100"/>
              <a:buFont typeface="Arial"/>
              <a:buNone/>
            </a:pPr>
            <a:r>
              <a:rPr b="1" i="0" lang="en" sz="1100" u="none" cap="none" strike="noStrike">
                <a:solidFill>
                  <a:srgbClr val="000000"/>
                </a:solidFill>
                <a:latin typeface="Calibri"/>
                <a:ea typeface="Calibri"/>
                <a:cs typeface="Calibri"/>
                <a:sym typeface="Calibri"/>
              </a:rPr>
              <a:t>- religious (confession, righteousness)</a:t>
            </a:r>
            <a:endParaRPr b="1" i="0" sz="1100" u="none" cap="none" strike="noStrike">
              <a:solidFill>
                <a:srgbClr val="000000"/>
              </a:solidFill>
              <a:latin typeface="Calibri"/>
              <a:ea typeface="Calibri"/>
              <a:cs typeface="Calibri"/>
              <a:sym typeface="Calibri"/>
            </a:endParaRPr>
          </a:p>
          <a:p>
            <a:pPr indent="0" lvl="0" marL="0" marR="0" rtl="0" algn="l">
              <a:lnSpc>
                <a:spcPct val="110000"/>
              </a:lnSpc>
              <a:spcBef>
                <a:spcPts val="0"/>
              </a:spcBef>
              <a:spcAft>
                <a:spcPts val="0"/>
              </a:spcAft>
              <a:buClr>
                <a:srgbClr val="000000"/>
              </a:buClr>
              <a:buSzPts val="1100"/>
              <a:buFont typeface="Arial"/>
              <a:buNone/>
            </a:pPr>
            <a:r>
              <a:rPr b="1" i="0" lang="en" sz="1100" u="none" cap="none" strike="noStrike">
                <a:solidFill>
                  <a:srgbClr val="000000"/>
                </a:solidFill>
                <a:latin typeface="Calibri"/>
                <a:ea typeface="Calibri"/>
                <a:cs typeface="Calibri"/>
                <a:sym typeface="Calibri"/>
              </a:rPr>
              <a:t>- natural (bathing, laxatives, diet, rest)</a:t>
            </a:r>
            <a:endParaRPr b="1" i="0" sz="1100" u="none" cap="none" strike="noStrike">
              <a:solidFill>
                <a:srgbClr val="000000"/>
              </a:solidFill>
              <a:latin typeface="Calibri"/>
              <a:ea typeface="Calibri"/>
              <a:cs typeface="Calibri"/>
              <a:sym typeface="Calibri"/>
            </a:endParaRPr>
          </a:p>
          <a:p>
            <a:pPr indent="0" lvl="0" marL="0" marR="0" rtl="0" algn="l">
              <a:lnSpc>
                <a:spcPct val="110000"/>
              </a:lnSpc>
              <a:spcBef>
                <a:spcPts val="0"/>
              </a:spcBef>
              <a:spcAft>
                <a:spcPts val="0"/>
              </a:spcAft>
              <a:buClr>
                <a:srgbClr val="000000"/>
              </a:buClr>
              <a:buSzPts val="1100"/>
              <a:buFont typeface="Arial"/>
              <a:buNone/>
            </a:pPr>
            <a:r>
              <a:rPr b="1" i="0" lang="en" sz="1100" u="none" cap="none" strike="noStrike">
                <a:solidFill>
                  <a:srgbClr val="000000"/>
                </a:solidFill>
                <a:latin typeface="Calibri"/>
                <a:ea typeface="Calibri"/>
                <a:cs typeface="Calibri"/>
                <a:sym typeface="Calibri"/>
              </a:rPr>
              <a:t>- bloodletting</a:t>
            </a:r>
            <a:endParaRPr b="1" i="0" sz="1100" u="none" cap="none" strike="noStrike">
              <a:solidFill>
                <a:srgbClr val="000000"/>
              </a:solidFill>
              <a:latin typeface="Calibri"/>
              <a:ea typeface="Calibri"/>
              <a:cs typeface="Calibri"/>
              <a:sym typeface="Calibri"/>
            </a:endParaRPr>
          </a:p>
          <a:p>
            <a:pPr indent="0" lvl="0" marL="0" marR="0" rtl="0" algn="l">
              <a:lnSpc>
                <a:spcPct val="110000"/>
              </a:lnSpc>
              <a:spcBef>
                <a:spcPts val="0"/>
              </a:spcBef>
              <a:spcAft>
                <a:spcPts val="0"/>
              </a:spcAft>
              <a:buClr>
                <a:srgbClr val="000000"/>
              </a:buClr>
              <a:buSzPts val="1100"/>
              <a:buFont typeface="Arial"/>
              <a:buNone/>
            </a:pPr>
            <a:r>
              <a:rPr b="1" i="0" lang="en" sz="1100" u="none" cap="none" strike="noStrike">
                <a:solidFill>
                  <a:srgbClr val="000000"/>
                </a:solidFill>
                <a:latin typeface="Calibri"/>
                <a:ea typeface="Calibri"/>
                <a:cs typeface="Calibri"/>
                <a:sym typeface="Calibri"/>
              </a:rPr>
              <a:t>- Regimen Sanitatis (for wealthy)</a:t>
            </a:r>
            <a:endParaRPr b="1" i="0" sz="1100" u="none" cap="none" strike="noStrike">
              <a:solidFill>
                <a:srgbClr val="000000"/>
              </a:solidFill>
              <a:latin typeface="Calibri"/>
              <a:ea typeface="Calibri"/>
              <a:cs typeface="Calibri"/>
              <a:sym typeface="Calibri"/>
            </a:endParaRPr>
          </a:p>
        </p:txBody>
      </p:sp>
      <p:sp>
        <p:nvSpPr>
          <p:cNvPr id="710" name="Google Shape;710;p53"/>
          <p:cNvSpPr txBox="1"/>
          <p:nvPr/>
        </p:nvSpPr>
        <p:spPr>
          <a:xfrm>
            <a:off x="1392749" y="3579500"/>
            <a:ext cx="2745900" cy="1194300"/>
          </a:xfrm>
          <a:prstGeom prst="rect">
            <a:avLst/>
          </a:prstGeom>
          <a:noFill/>
          <a:ln>
            <a:noFill/>
          </a:ln>
        </p:spPr>
        <p:txBody>
          <a:bodyPr anchorCtr="0" anchor="ctr" bIns="91425" lIns="91425" spcFirstLastPara="1" rIns="91425" wrap="square" tIns="91425">
            <a:noAutofit/>
          </a:bodyPr>
          <a:lstStyle/>
          <a:p>
            <a:pPr indent="0" lvl="0" marL="0" marR="0" rtl="0" algn="l">
              <a:lnSpc>
                <a:spcPct val="110000"/>
              </a:lnSpc>
              <a:spcBef>
                <a:spcPts val="0"/>
              </a:spcBef>
              <a:spcAft>
                <a:spcPts val="0"/>
              </a:spcAft>
              <a:buClr>
                <a:srgbClr val="000000"/>
              </a:buClr>
              <a:buSzPts val="1100"/>
              <a:buFont typeface="Arial"/>
              <a:buNone/>
            </a:pPr>
            <a:r>
              <a:rPr b="1" i="0" lang="en" sz="1100" u="none" cap="none" strike="noStrike">
                <a:solidFill>
                  <a:srgbClr val="000000"/>
                </a:solidFill>
                <a:latin typeface="Calibri"/>
                <a:ea typeface="Calibri"/>
                <a:cs typeface="Calibri"/>
                <a:sym typeface="Calibri"/>
              </a:rPr>
              <a:t>- Christian (prayer, penance, pilgrimage)</a:t>
            </a:r>
            <a:endParaRPr b="1" i="0" sz="1100" u="none" cap="none" strike="noStrike">
              <a:solidFill>
                <a:srgbClr val="000000"/>
              </a:solidFill>
              <a:latin typeface="Calibri"/>
              <a:ea typeface="Calibri"/>
              <a:cs typeface="Calibri"/>
              <a:sym typeface="Calibri"/>
            </a:endParaRPr>
          </a:p>
          <a:p>
            <a:pPr indent="0" lvl="0" marL="0" marR="0" rtl="0" algn="l">
              <a:lnSpc>
                <a:spcPct val="110000"/>
              </a:lnSpc>
              <a:spcBef>
                <a:spcPts val="0"/>
              </a:spcBef>
              <a:spcAft>
                <a:spcPts val="0"/>
              </a:spcAft>
              <a:buClr>
                <a:srgbClr val="000000"/>
              </a:buClr>
              <a:buSzPts val="1100"/>
              <a:buFont typeface="Arial"/>
              <a:buNone/>
            </a:pPr>
            <a:r>
              <a:rPr b="1" i="0" lang="en" sz="1100" u="none" cap="none" strike="noStrike">
                <a:solidFill>
                  <a:srgbClr val="000000"/>
                </a:solidFill>
                <a:latin typeface="Calibri"/>
                <a:ea typeface="Calibri"/>
                <a:cs typeface="Calibri"/>
                <a:sym typeface="Calibri"/>
              </a:rPr>
              <a:t>- amulets for evil spirits</a:t>
            </a:r>
            <a:endParaRPr b="1" i="0" sz="1100" u="none" cap="none" strike="noStrike">
              <a:solidFill>
                <a:srgbClr val="000000"/>
              </a:solidFill>
              <a:latin typeface="Calibri"/>
              <a:ea typeface="Calibri"/>
              <a:cs typeface="Calibri"/>
              <a:sym typeface="Calibri"/>
            </a:endParaRPr>
          </a:p>
          <a:p>
            <a:pPr indent="0" lvl="0" marL="0" marR="0" rtl="0" algn="l">
              <a:lnSpc>
                <a:spcPct val="110000"/>
              </a:lnSpc>
              <a:spcBef>
                <a:spcPts val="0"/>
              </a:spcBef>
              <a:spcAft>
                <a:spcPts val="0"/>
              </a:spcAft>
              <a:buClr>
                <a:srgbClr val="000000"/>
              </a:buClr>
              <a:buSzPts val="1100"/>
              <a:buFont typeface="Arial"/>
              <a:buNone/>
            </a:pPr>
            <a:r>
              <a:rPr b="1" i="0" lang="en" sz="1100" u="none" cap="none" strike="noStrike">
                <a:solidFill>
                  <a:srgbClr val="000000"/>
                </a:solidFill>
                <a:latin typeface="Calibri"/>
                <a:ea typeface="Calibri"/>
                <a:cs typeface="Calibri"/>
                <a:sym typeface="Calibri"/>
              </a:rPr>
              <a:t>- natural </a:t>
            </a:r>
            <a:r>
              <a:rPr b="0" i="0" lang="en" sz="1100" u="none" cap="none" strike="noStrike">
                <a:solidFill>
                  <a:srgbClr val="000000"/>
                </a:solidFill>
                <a:latin typeface="Calibri"/>
                <a:ea typeface="Calibri"/>
                <a:cs typeface="Calibri"/>
                <a:sym typeface="Calibri"/>
              </a:rPr>
              <a:t>(bathing, laxatives, diet, rest)</a:t>
            </a:r>
            <a:endParaRPr b="0" i="0" sz="1100" u="none" cap="none" strike="noStrike">
              <a:solidFill>
                <a:srgbClr val="000000"/>
              </a:solidFill>
              <a:latin typeface="Calibri"/>
              <a:ea typeface="Calibri"/>
              <a:cs typeface="Calibri"/>
              <a:sym typeface="Calibri"/>
            </a:endParaRPr>
          </a:p>
          <a:p>
            <a:pPr indent="0" lvl="0" marL="0" marR="0" rtl="0" algn="l">
              <a:lnSpc>
                <a:spcPct val="110000"/>
              </a:lnSpc>
              <a:spcBef>
                <a:spcPts val="0"/>
              </a:spcBef>
              <a:spcAft>
                <a:spcPts val="0"/>
              </a:spcAft>
              <a:buClr>
                <a:srgbClr val="000000"/>
              </a:buClr>
              <a:buSzPts val="1100"/>
              <a:buFont typeface="Arial"/>
              <a:buNone/>
            </a:pPr>
            <a:r>
              <a:rPr b="1" i="0" lang="en" sz="1100" u="none" cap="none" strike="noStrike">
                <a:solidFill>
                  <a:srgbClr val="000000"/>
                </a:solidFill>
                <a:latin typeface="Calibri"/>
                <a:ea typeface="Calibri"/>
                <a:cs typeface="Calibri"/>
                <a:sym typeface="Calibri"/>
              </a:rPr>
              <a:t>- Humours: </a:t>
            </a:r>
            <a:r>
              <a:rPr b="0" i="0" lang="en" sz="1100" u="none" cap="none" strike="noStrike">
                <a:solidFill>
                  <a:srgbClr val="000000"/>
                </a:solidFill>
                <a:latin typeface="Calibri"/>
                <a:ea typeface="Calibri"/>
                <a:cs typeface="Calibri"/>
                <a:sym typeface="Calibri"/>
              </a:rPr>
              <a:t>bloodletting, purging, enemas</a:t>
            </a:r>
            <a:endParaRPr b="0" i="0" sz="1100" u="none" cap="none" strike="noStrike">
              <a:solidFill>
                <a:srgbClr val="000000"/>
              </a:solidFill>
              <a:latin typeface="Calibri"/>
              <a:ea typeface="Calibri"/>
              <a:cs typeface="Calibri"/>
              <a:sym typeface="Calibri"/>
            </a:endParaRPr>
          </a:p>
          <a:p>
            <a:pPr indent="0" lvl="0" marL="0" marR="0" rtl="0" algn="l">
              <a:lnSpc>
                <a:spcPct val="110000"/>
              </a:lnSpc>
              <a:spcBef>
                <a:spcPts val="0"/>
              </a:spcBef>
              <a:spcAft>
                <a:spcPts val="0"/>
              </a:spcAft>
              <a:buClr>
                <a:srgbClr val="000000"/>
              </a:buClr>
              <a:buSzPts val="1100"/>
              <a:buFont typeface="Arial"/>
              <a:buNone/>
            </a:pPr>
            <a:r>
              <a:rPr b="1" i="0" lang="en" sz="1100" u="none" cap="none" strike="noStrike">
                <a:solidFill>
                  <a:srgbClr val="000000"/>
                </a:solidFill>
                <a:latin typeface="Calibri"/>
                <a:ea typeface="Calibri"/>
                <a:cs typeface="Calibri"/>
                <a:sym typeface="Calibri"/>
              </a:rPr>
              <a:t>- Herbal remedies: plants and spices</a:t>
            </a:r>
            <a:endParaRPr b="1" i="0" sz="1100" u="none" cap="none" strike="noStrike">
              <a:solidFill>
                <a:srgbClr val="000000"/>
              </a:solidFill>
              <a:latin typeface="Calibri"/>
              <a:ea typeface="Calibri"/>
              <a:cs typeface="Calibri"/>
              <a:sym typeface="Calibri"/>
            </a:endParaRPr>
          </a:p>
          <a:p>
            <a:pPr indent="0" lvl="0" marL="0" marR="0" rtl="0" algn="l">
              <a:lnSpc>
                <a:spcPct val="110000"/>
              </a:lnSpc>
              <a:spcBef>
                <a:spcPts val="0"/>
              </a:spcBef>
              <a:spcAft>
                <a:spcPts val="0"/>
              </a:spcAft>
              <a:buClr>
                <a:srgbClr val="000000"/>
              </a:buClr>
              <a:buSzPts val="1100"/>
              <a:buFont typeface="Arial"/>
              <a:buNone/>
            </a:pPr>
            <a:r>
              <a:rPr b="1" i="0" lang="en" sz="1100" u="none" cap="none" strike="noStrike">
                <a:solidFill>
                  <a:srgbClr val="000000"/>
                </a:solidFill>
                <a:latin typeface="Calibri"/>
                <a:ea typeface="Calibri"/>
                <a:cs typeface="Calibri"/>
                <a:sym typeface="Calibri"/>
              </a:rPr>
              <a:t>- Bathing </a:t>
            </a:r>
            <a:endParaRPr b="1" i="0" sz="1100" u="none" cap="none" strike="noStrike">
              <a:solidFill>
                <a:srgbClr val="000000"/>
              </a:solidFill>
              <a:latin typeface="Calibri"/>
              <a:ea typeface="Calibri"/>
              <a:cs typeface="Calibri"/>
              <a:sym typeface="Calibri"/>
            </a:endParaRPr>
          </a:p>
        </p:txBody>
      </p:sp>
      <p:sp>
        <p:nvSpPr>
          <p:cNvPr id="711" name="Google Shape;711;p53"/>
          <p:cNvSpPr txBox="1"/>
          <p:nvPr/>
        </p:nvSpPr>
        <p:spPr>
          <a:xfrm>
            <a:off x="1577594" y="8982057"/>
            <a:ext cx="2233500" cy="789300"/>
          </a:xfrm>
          <a:prstGeom prst="rect">
            <a:avLst/>
          </a:prstGeom>
          <a:noFill/>
          <a:ln>
            <a:noFill/>
          </a:ln>
        </p:spPr>
        <p:txBody>
          <a:bodyPr anchorCtr="0" anchor="t" bIns="91425" lIns="91425" spcFirstLastPara="1" rIns="91425" wrap="square" tIns="91425">
            <a:noAutofit/>
          </a:bodyPr>
          <a:lstStyle/>
          <a:p>
            <a:pPr indent="0" lvl="0" marL="0" marR="0" rtl="0" algn="l">
              <a:lnSpc>
                <a:spcPct val="110000"/>
              </a:lnSpc>
              <a:spcBef>
                <a:spcPts val="0"/>
              </a:spcBef>
              <a:spcAft>
                <a:spcPts val="0"/>
              </a:spcAft>
              <a:buClr>
                <a:srgbClr val="000000"/>
              </a:buClr>
              <a:buSzPts val="1100"/>
              <a:buFont typeface="Arial"/>
              <a:buNone/>
            </a:pPr>
            <a:r>
              <a:rPr b="1" i="0" lang="en" sz="1100" u="none" cap="none" strike="noStrike">
                <a:solidFill>
                  <a:srgbClr val="000000"/>
                </a:solidFill>
                <a:latin typeface="Calibri"/>
                <a:ea typeface="Calibri"/>
                <a:cs typeface="Calibri"/>
                <a:sym typeface="Calibri"/>
              </a:rPr>
              <a:t>- Black Death 1348-49</a:t>
            </a:r>
            <a:endParaRPr b="1" i="0" sz="1100" u="none" cap="none" strike="noStrike">
              <a:solidFill>
                <a:srgbClr val="000000"/>
              </a:solidFill>
              <a:latin typeface="Calibri"/>
              <a:ea typeface="Calibri"/>
              <a:cs typeface="Calibri"/>
              <a:sym typeface="Calibri"/>
            </a:endParaRPr>
          </a:p>
          <a:p>
            <a:pPr indent="0" lvl="0" marL="0" marR="0" rtl="0" algn="l">
              <a:lnSpc>
                <a:spcPct val="110000"/>
              </a:lnSpc>
              <a:spcBef>
                <a:spcPts val="0"/>
              </a:spcBef>
              <a:spcAft>
                <a:spcPts val="0"/>
              </a:spcAft>
              <a:buClr>
                <a:srgbClr val="000000"/>
              </a:buClr>
              <a:buSzPts val="1100"/>
              <a:buFont typeface="Arial"/>
              <a:buNone/>
            </a:pPr>
            <a:r>
              <a:rPr b="1" i="0" lang="en" sz="1100" u="none" cap="none" strike="noStrike">
                <a:solidFill>
                  <a:srgbClr val="000000"/>
                </a:solidFill>
                <a:latin typeface="Calibri"/>
                <a:ea typeface="Calibri"/>
                <a:cs typeface="Calibri"/>
                <a:sym typeface="Calibri"/>
              </a:rPr>
              <a:t>- Leprosy</a:t>
            </a:r>
            <a:endParaRPr b="1" i="0" sz="1100" u="none" cap="none" strike="noStrike">
              <a:solidFill>
                <a:srgbClr val="000000"/>
              </a:solidFill>
              <a:latin typeface="Calibri"/>
              <a:ea typeface="Calibri"/>
              <a:cs typeface="Calibri"/>
              <a:sym typeface="Calibri"/>
            </a:endParaRPr>
          </a:p>
          <a:p>
            <a:pPr indent="0" lvl="0" marL="0" marR="0" rtl="0" algn="l">
              <a:lnSpc>
                <a:spcPct val="110000"/>
              </a:lnSpc>
              <a:spcBef>
                <a:spcPts val="0"/>
              </a:spcBef>
              <a:spcAft>
                <a:spcPts val="0"/>
              </a:spcAft>
              <a:buClr>
                <a:srgbClr val="000000"/>
              </a:buClr>
              <a:buSzPts val="1100"/>
              <a:buFont typeface="Arial"/>
              <a:buNone/>
            </a:pPr>
            <a:r>
              <a:rPr b="1" i="0" lang="en" sz="1100" u="none" cap="none" strike="noStrike">
                <a:solidFill>
                  <a:srgbClr val="000000"/>
                </a:solidFill>
                <a:latin typeface="Calibri"/>
                <a:ea typeface="Calibri"/>
                <a:cs typeface="Calibri"/>
                <a:sym typeface="Calibri"/>
              </a:rPr>
              <a:t>- dysentery</a:t>
            </a:r>
            <a:endParaRPr b="1" i="0" sz="1100" u="none" cap="none" strike="noStrike">
              <a:solidFill>
                <a:srgbClr val="000000"/>
              </a:solidFill>
              <a:latin typeface="Calibri"/>
              <a:ea typeface="Calibri"/>
              <a:cs typeface="Calibri"/>
              <a:sym typeface="Calibri"/>
            </a:endParaRPr>
          </a:p>
        </p:txBody>
      </p:sp>
      <p:sp>
        <p:nvSpPr>
          <p:cNvPr id="712" name="Google Shape;712;p53"/>
          <p:cNvSpPr txBox="1"/>
          <p:nvPr/>
        </p:nvSpPr>
        <p:spPr>
          <a:xfrm>
            <a:off x="1416730" y="6716286"/>
            <a:ext cx="2233500" cy="599400"/>
          </a:xfrm>
          <a:prstGeom prst="rect">
            <a:avLst/>
          </a:prstGeom>
          <a:noFill/>
          <a:ln>
            <a:noFill/>
          </a:ln>
        </p:spPr>
        <p:txBody>
          <a:bodyPr anchorCtr="0" anchor="t" bIns="91425" lIns="91425" spcFirstLastPara="1" rIns="91425" wrap="square" tIns="91425">
            <a:noAutofit/>
          </a:bodyPr>
          <a:lstStyle/>
          <a:p>
            <a:pPr indent="0" lvl="0" marL="0" marR="0" rtl="0" algn="l">
              <a:lnSpc>
                <a:spcPct val="110000"/>
              </a:lnSpc>
              <a:spcBef>
                <a:spcPts val="0"/>
              </a:spcBef>
              <a:spcAft>
                <a:spcPts val="0"/>
              </a:spcAft>
              <a:buClr>
                <a:srgbClr val="000000"/>
              </a:buClr>
              <a:buSzPts val="1100"/>
              <a:buFont typeface="Arial"/>
              <a:buNone/>
            </a:pPr>
            <a:r>
              <a:rPr b="1" i="0" lang="en" sz="1100" u="none" cap="none" strike="noStrike">
                <a:solidFill>
                  <a:srgbClr val="000000"/>
                </a:solidFill>
                <a:latin typeface="Calibri"/>
                <a:ea typeface="Calibri"/>
                <a:cs typeface="Calibri"/>
                <a:sym typeface="Calibri"/>
              </a:rPr>
              <a:t>-  Government action rare</a:t>
            </a:r>
            <a:endParaRPr b="1" i="0" sz="1100" u="none" cap="none" strike="noStrike">
              <a:solidFill>
                <a:srgbClr val="000000"/>
              </a:solidFill>
              <a:latin typeface="Calibri"/>
              <a:ea typeface="Calibri"/>
              <a:cs typeface="Calibri"/>
              <a:sym typeface="Calibri"/>
            </a:endParaRPr>
          </a:p>
          <a:p>
            <a:pPr indent="0" lvl="0" marL="0" marR="0" rtl="0" algn="l">
              <a:lnSpc>
                <a:spcPct val="110000"/>
              </a:lnSpc>
              <a:spcBef>
                <a:spcPts val="0"/>
              </a:spcBef>
              <a:spcAft>
                <a:spcPts val="0"/>
              </a:spcAft>
              <a:buClr>
                <a:srgbClr val="000000"/>
              </a:buClr>
              <a:buSzPts val="1100"/>
              <a:buFont typeface="Arial"/>
              <a:buNone/>
            </a:pPr>
            <a:r>
              <a:rPr b="1" i="0" lang="en" sz="1100" u="none" cap="none" strike="noStrike">
                <a:solidFill>
                  <a:srgbClr val="000000"/>
                </a:solidFill>
                <a:latin typeface="Calibri"/>
                <a:ea typeface="Calibri"/>
                <a:cs typeface="Calibri"/>
                <a:sym typeface="Calibri"/>
              </a:rPr>
              <a:t>-  Rich had access to spring water</a:t>
            </a:r>
            <a:endParaRPr b="1" i="0" sz="1100" u="none" cap="none" strike="noStrike">
              <a:solidFill>
                <a:srgbClr val="000000"/>
              </a:solidFill>
              <a:latin typeface="Calibri"/>
              <a:ea typeface="Calibri"/>
              <a:cs typeface="Calibri"/>
              <a:sym typeface="Calibri"/>
            </a:endParaRPr>
          </a:p>
        </p:txBody>
      </p:sp>
      <p:sp>
        <p:nvSpPr>
          <p:cNvPr id="713" name="Google Shape;713;p53"/>
          <p:cNvSpPr txBox="1"/>
          <p:nvPr/>
        </p:nvSpPr>
        <p:spPr>
          <a:xfrm>
            <a:off x="1373525" y="7755500"/>
            <a:ext cx="2880000" cy="599400"/>
          </a:xfrm>
          <a:prstGeom prst="rect">
            <a:avLst/>
          </a:prstGeom>
          <a:noFill/>
          <a:ln>
            <a:noFill/>
          </a:ln>
        </p:spPr>
        <p:txBody>
          <a:bodyPr anchorCtr="0" anchor="t" bIns="91425" lIns="91425" spcFirstLastPara="1" rIns="91425" wrap="square" tIns="91425">
            <a:noAutofit/>
          </a:bodyPr>
          <a:lstStyle/>
          <a:p>
            <a:pPr indent="0" lvl="0" marL="0" marR="0" rtl="0" algn="l">
              <a:lnSpc>
                <a:spcPct val="110000"/>
              </a:lnSpc>
              <a:spcBef>
                <a:spcPts val="0"/>
              </a:spcBef>
              <a:spcAft>
                <a:spcPts val="0"/>
              </a:spcAft>
              <a:buClr>
                <a:srgbClr val="000000"/>
              </a:buClr>
              <a:buSzPts val="1100"/>
              <a:buFont typeface="Arial"/>
              <a:buNone/>
            </a:pPr>
            <a:r>
              <a:rPr b="1" i="0" lang="en" sz="1100" u="none" cap="none" strike="noStrike">
                <a:solidFill>
                  <a:srgbClr val="000000"/>
                </a:solidFill>
                <a:latin typeface="Calibri"/>
                <a:ea typeface="Calibri"/>
                <a:cs typeface="Calibri"/>
                <a:sym typeface="Calibri"/>
              </a:rPr>
              <a:t>-  Religious hospitals run by monks and nuns</a:t>
            </a:r>
            <a:endParaRPr b="1" i="0" sz="1100" u="none" cap="none" strike="noStrike">
              <a:solidFill>
                <a:srgbClr val="000000"/>
              </a:solidFill>
              <a:latin typeface="Calibri"/>
              <a:ea typeface="Calibri"/>
              <a:cs typeface="Calibri"/>
              <a:sym typeface="Calibri"/>
            </a:endParaRPr>
          </a:p>
          <a:p>
            <a:pPr indent="0" lvl="0" marL="0" marR="0" rtl="0" algn="l">
              <a:lnSpc>
                <a:spcPct val="110000"/>
              </a:lnSpc>
              <a:spcBef>
                <a:spcPts val="0"/>
              </a:spcBef>
              <a:spcAft>
                <a:spcPts val="0"/>
              </a:spcAft>
              <a:buClr>
                <a:srgbClr val="000000"/>
              </a:buClr>
              <a:buSzPts val="1100"/>
              <a:buFont typeface="Arial"/>
              <a:buNone/>
            </a:pPr>
            <a:r>
              <a:rPr b="1" i="0" lang="en" sz="1100" u="none" cap="none" strike="noStrike">
                <a:solidFill>
                  <a:srgbClr val="000000"/>
                </a:solidFill>
                <a:latin typeface="Calibri"/>
                <a:ea typeface="Calibri"/>
                <a:cs typeface="Calibri"/>
                <a:sym typeface="Calibri"/>
              </a:rPr>
              <a:t>- Care not cure</a:t>
            </a:r>
            <a:endParaRPr b="1" i="0" sz="1100" u="none" cap="none" strike="noStrike">
              <a:solidFill>
                <a:srgbClr val="000000"/>
              </a:solidFill>
              <a:latin typeface="Calibri"/>
              <a:ea typeface="Calibri"/>
              <a:cs typeface="Calibri"/>
              <a:sym typeface="Calibri"/>
            </a:endParaRPr>
          </a:p>
        </p:txBody>
      </p:sp>
      <p:sp>
        <p:nvSpPr>
          <p:cNvPr id="714" name="Google Shape;714;p53"/>
          <p:cNvSpPr txBox="1"/>
          <p:nvPr/>
        </p:nvSpPr>
        <p:spPr>
          <a:xfrm>
            <a:off x="4291125" y="1694500"/>
            <a:ext cx="2963700" cy="1223100"/>
          </a:xfrm>
          <a:prstGeom prst="rect">
            <a:avLst/>
          </a:prstGeom>
          <a:noFill/>
          <a:ln>
            <a:noFill/>
          </a:ln>
        </p:spPr>
        <p:txBody>
          <a:bodyPr anchorCtr="0" anchor="t" bIns="91425" lIns="91425" spcFirstLastPara="1" rIns="91425" wrap="square" tIns="91425">
            <a:noAutofit/>
          </a:bodyPr>
          <a:lstStyle/>
          <a:p>
            <a:pPr indent="0" lvl="0" marL="0" marR="0" rtl="0" algn="l">
              <a:lnSpc>
                <a:spcPct val="110000"/>
              </a:lnSpc>
              <a:spcBef>
                <a:spcPts val="0"/>
              </a:spcBef>
              <a:spcAft>
                <a:spcPts val="0"/>
              </a:spcAft>
              <a:buClr>
                <a:srgbClr val="000000"/>
              </a:buClr>
              <a:buSzPts val="1100"/>
              <a:buFont typeface="Arial"/>
              <a:buNone/>
            </a:pPr>
            <a:r>
              <a:rPr b="1" i="0" lang="en" sz="1100" u="none" cap="none" strike="noStrike">
                <a:solidFill>
                  <a:srgbClr val="980000"/>
                </a:solidFill>
                <a:latin typeface="Calibri"/>
                <a:ea typeface="Calibri"/>
                <a:cs typeface="Calibri"/>
                <a:sym typeface="Calibri"/>
              </a:rPr>
              <a:t>- imbalance of the 4 humours </a:t>
            </a:r>
            <a:r>
              <a:rPr b="0" i="0" lang="en" sz="1100" u="none" cap="none" strike="noStrike">
                <a:solidFill>
                  <a:srgbClr val="980000"/>
                </a:solidFill>
                <a:latin typeface="Calibri"/>
                <a:ea typeface="Calibri"/>
                <a:cs typeface="Calibri"/>
                <a:sym typeface="Calibri"/>
              </a:rPr>
              <a:t>(discredited and questioned but widely followed)</a:t>
            </a:r>
            <a:endParaRPr b="0" i="0" sz="1100" u="none" cap="none" strike="noStrike">
              <a:solidFill>
                <a:srgbClr val="980000"/>
              </a:solidFill>
              <a:latin typeface="Calibri"/>
              <a:ea typeface="Calibri"/>
              <a:cs typeface="Calibri"/>
              <a:sym typeface="Calibri"/>
            </a:endParaRPr>
          </a:p>
          <a:p>
            <a:pPr indent="0" lvl="0" marL="0" marR="0" rtl="0" algn="l">
              <a:lnSpc>
                <a:spcPct val="110000"/>
              </a:lnSpc>
              <a:spcBef>
                <a:spcPts val="0"/>
              </a:spcBef>
              <a:spcAft>
                <a:spcPts val="0"/>
              </a:spcAft>
              <a:buClr>
                <a:srgbClr val="000000"/>
              </a:buClr>
              <a:buSzPts val="1100"/>
              <a:buFont typeface="Arial"/>
              <a:buNone/>
            </a:pPr>
            <a:r>
              <a:rPr b="1" i="0" lang="en" sz="1100" u="none" cap="none" strike="noStrike">
                <a:solidFill>
                  <a:srgbClr val="980000"/>
                </a:solidFill>
                <a:latin typeface="Calibri"/>
                <a:ea typeface="Calibri"/>
                <a:cs typeface="Calibri"/>
                <a:sym typeface="Calibri"/>
              </a:rPr>
              <a:t>- God’s punishment </a:t>
            </a:r>
            <a:r>
              <a:rPr b="0" i="0" lang="en" sz="1100" u="none" cap="none" strike="noStrike">
                <a:solidFill>
                  <a:srgbClr val="980000"/>
                </a:solidFill>
                <a:latin typeface="Calibri"/>
                <a:ea typeface="Calibri"/>
                <a:cs typeface="Calibri"/>
                <a:sym typeface="Calibri"/>
              </a:rPr>
              <a:t>(reducing in validity)</a:t>
            </a:r>
            <a:endParaRPr b="0" i="0" sz="1100" u="none" cap="none" strike="noStrike">
              <a:solidFill>
                <a:srgbClr val="980000"/>
              </a:solidFill>
              <a:latin typeface="Calibri"/>
              <a:ea typeface="Calibri"/>
              <a:cs typeface="Calibri"/>
              <a:sym typeface="Calibri"/>
            </a:endParaRPr>
          </a:p>
          <a:p>
            <a:pPr indent="0" lvl="0" marL="0" marR="0" rtl="0" algn="l">
              <a:lnSpc>
                <a:spcPct val="110000"/>
              </a:lnSpc>
              <a:spcBef>
                <a:spcPts val="0"/>
              </a:spcBef>
              <a:spcAft>
                <a:spcPts val="0"/>
              </a:spcAft>
              <a:buClr>
                <a:srgbClr val="000000"/>
              </a:buClr>
              <a:buSzPts val="1100"/>
              <a:buFont typeface="Arial"/>
              <a:buNone/>
            </a:pPr>
            <a:r>
              <a:rPr b="1" i="0" lang="en" sz="1100" u="none" cap="none" strike="noStrike">
                <a:solidFill>
                  <a:srgbClr val="980000"/>
                </a:solidFill>
                <a:latin typeface="Calibri"/>
                <a:ea typeface="Calibri"/>
                <a:cs typeface="Calibri"/>
                <a:sym typeface="Calibri"/>
              </a:rPr>
              <a:t>- miasma</a:t>
            </a:r>
            <a:endParaRPr b="1" i="0" sz="1100" u="none" cap="none" strike="noStrike">
              <a:solidFill>
                <a:srgbClr val="980000"/>
              </a:solidFill>
              <a:latin typeface="Calibri"/>
              <a:ea typeface="Calibri"/>
              <a:cs typeface="Calibri"/>
              <a:sym typeface="Calibri"/>
            </a:endParaRPr>
          </a:p>
          <a:p>
            <a:pPr indent="0" lvl="0" marL="0" marR="0" rtl="0" algn="l">
              <a:lnSpc>
                <a:spcPct val="110000"/>
              </a:lnSpc>
              <a:spcBef>
                <a:spcPts val="0"/>
              </a:spcBef>
              <a:spcAft>
                <a:spcPts val="0"/>
              </a:spcAft>
              <a:buClr>
                <a:srgbClr val="000000"/>
              </a:buClr>
              <a:buSzPts val="1100"/>
              <a:buFont typeface="Arial"/>
              <a:buNone/>
            </a:pPr>
            <a:r>
              <a:rPr b="1" i="0" lang="en" sz="1100" u="none" cap="none" strike="noStrike">
                <a:solidFill>
                  <a:srgbClr val="980000"/>
                </a:solidFill>
                <a:latin typeface="Calibri"/>
                <a:ea typeface="Calibri"/>
                <a:cs typeface="Calibri"/>
                <a:sym typeface="Calibri"/>
              </a:rPr>
              <a:t>- diet and hygiene</a:t>
            </a:r>
            <a:endParaRPr b="1" i="0" sz="1100" u="none" cap="none" strike="noStrike">
              <a:solidFill>
                <a:srgbClr val="980000"/>
              </a:solidFill>
              <a:latin typeface="Calibri"/>
              <a:ea typeface="Calibri"/>
              <a:cs typeface="Calibri"/>
              <a:sym typeface="Calibri"/>
            </a:endParaRPr>
          </a:p>
        </p:txBody>
      </p:sp>
      <p:sp>
        <p:nvSpPr>
          <p:cNvPr id="715" name="Google Shape;715;p53"/>
          <p:cNvSpPr txBox="1"/>
          <p:nvPr/>
        </p:nvSpPr>
        <p:spPr>
          <a:xfrm>
            <a:off x="4307324" y="3582475"/>
            <a:ext cx="2880000" cy="1194300"/>
          </a:xfrm>
          <a:prstGeom prst="rect">
            <a:avLst/>
          </a:prstGeom>
          <a:noFill/>
          <a:ln>
            <a:noFill/>
          </a:ln>
        </p:spPr>
        <p:txBody>
          <a:bodyPr anchorCtr="0" anchor="ctr" bIns="91425" lIns="91425" spcFirstLastPara="1" rIns="91425" wrap="square" tIns="91425">
            <a:noAutofit/>
          </a:bodyPr>
          <a:lstStyle/>
          <a:p>
            <a:pPr indent="0" lvl="0" marL="0" marR="0" rtl="0" algn="l">
              <a:lnSpc>
                <a:spcPct val="110000"/>
              </a:lnSpc>
              <a:spcBef>
                <a:spcPts val="0"/>
              </a:spcBef>
              <a:spcAft>
                <a:spcPts val="0"/>
              </a:spcAft>
              <a:buClr>
                <a:srgbClr val="000000"/>
              </a:buClr>
              <a:buSzPts val="1100"/>
              <a:buFont typeface="Arial"/>
              <a:buNone/>
            </a:pPr>
            <a:r>
              <a:rPr b="1" i="0" lang="en" sz="1100" u="none" cap="none" strike="noStrike">
                <a:solidFill>
                  <a:srgbClr val="980000"/>
                </a:solidFill>
                <a:latin typeface="Calibri"/>
                <a:ea typeface="Calibri"/>
                <a:cs typeface="Calibri"/>
                <a:sym typeface="Calibri"/>
              </a:rPr>
              <a:t>- Christian treatments </a:t>
            </a:r>
            <a:r>
              <a:rPr b="0" i="0" lang="en" sz="1100" u="none" cap="none" strike="noStrike">
                <a:solidFill>
                  <a:srgbClr val="980000"/>
                </a:solidFill>
                <a:latin typeface="Calibri"/>
                <a:ea typeface="Calibri"/>
                <a:cs typeface="Calibri"/>
                <a:sym typeface="Calibri"/>
              </a:rPr>
              <a:t>(less common)</a:t>
            </a:r>
            <a:endParaRPr b="0" i="0" sz="1100" u="none" cap="none" strike="noStrike">
              <a:solidFill>
                <a:srgbClr val="980000"/>
              </a:solidFill>
              <a:latin typeface="Calibri"/>
              <a:ea typeface="Calibri"/>
              <a:cs typeface="Calibri"/>
              <a:sym typeface="Calibri"/>
            </a:endParaRPr>
          </a:p>
          <a:p>
            <a:pPr indent="0" lvl="0" marL="0" marR="0" rtl="0" algn="l">
              <a:lnSpc>
                <a:spcPct val="110000"/>
              </a:lnSpc>
              <a:spcBef>
                <a:spcPts val="0"/>
              </a:spcBef>
              <a:spcAft>
                <a:spcPts val="0"/>
              </a:spcAft>
              <a:buClr>
                <a:srgbClr val="000000"/>
              </a:buClr>
              <a:buSzPts val="1100"/>
              <a:buFont typeface="Arial"/>
              <a:buNone/>
            </a:pPr>
            <a:r>
              <a:rPr b="1" i="0" lang="en" sz="1100" u="none" cap="none" strike="noStrike">
                <a:solidFill>
                  <a:srgbClr val="980000"/>
                </a:solidFill>
                <a:latin typeface="Calibri"/>
                <a:ea typeface="Calibri"/>
                <a:cs typeface="Calibri"/>
                <a:sym typeface="Calibri"/>
              </a:rPr>
              <a:t>- natural </a:t>
            </a:r>
            <a:r>
              <a:rPr b="0" i="0" lang="en" sz="1100" u="none" cap="none" strike="noStrike">
                <a:solidFill>
                  <a:srgbClr val="980000"/>
                </a:solidFill>
                <a:latin typeface="Calibri"/>
                <a:ea typeface="Calibri"/>
                <a:cs typeface="Calibri"/>
                <a:sym typeface="Calibri"/>
              </a:rPr>
              <a:t>(bathing, laxatives, diet, rest)</a:t>
            </a:r>
            <a:endParaRPr b="0" i="0" sz="1100" u="none" cap="none" strike="noStrike">
              <a:solidFill>
                <a:srgbClr val="980000"/>
              </a:solidFill>
              <a:latin typeface="Calibri"/>
              <a:ea typeface="Calibri"/>
              <a:cs typeface="Calibri"/>
              <a:sym typeface="Calibri"/>
            </a:endParaRPr>
          </a:p>
          <a:p>
            <a:pPr indent="0" lvl="0" marL="0" marR="0" rtl="0" algn="l">
              <a:lnSpc>
                <a:spcPct val="110000"/>
              </a:lnSpc>
              <a:spcBef>
                <a:spcPts val="0"/>
              </a:spcBef>
              <a:spcAft>
                <a:spcPts val="0"/>
              </a:spcAft>
              <a:buClr>
                <a:srgbClr val="000000"/>
              </a:buClr>
              <a:buSzPts val="1100"/>
              <a:buFont typeface="Arial"/>
              <a:buNone/>
            </a:pPr>
            <a:r>
              <a:rPr b="1" i="0" lang="en" sz="1100" u="none" cap="none" strike="noStrike">
                <a:solidFill>
                  <a:srgbClr val="980000"/>
                </a:solidFill>
                <a:latin typeface="Calibri"/>
                <a:ea typeface="Calibri"/>
                <a:cs typeface="Calibri"/>
                <a:sym typeface="Calibri"/>
              </a:rPr>
              <a:t>- Humours: </a:t>
            </a:r>
            <a:r>
              <a:rPr b="0" i="0" lang="en" sz="1100" u="none" cap="none" strike="noStrike">
                <a:solidFill>
                  <a:srgbClr val="980000"/>
                </a:solidFill>
                <a:latin typeface="Calibri"/>
                <a:ea typeface="Calibri"/>
                <a:cs typeface="Calibri"/>
                <a:sym typeface="Calibri"/>
              </a:rPr>
              <a:t>bloodletting, purging, enemas</a:t>
            </a:r>
            <a:endParaRPr b="0" i="0" sz="1100" u="none" cap="none" strike="noStrike">
              <a:solidFill>
                <a:srgbClr val="980000"/>
              </a:solidFill>
              <a:latin typeface="Calibri"/>
              <a:ea typeface="Calibri"/>
              <a:cs typeface="Calibri"/>
              <a:sym typeface="Calibri"/>
            </a:endParaRPr>
          </a:p>
          <a:p>
            <a:pPr indent="0" lvl="0" marL="0" marR="0" rtl="0" algn="l">
              <a:lnSpc>
                <a:spcPct val="110000"/>
              </a:lnSpc>
              <a:spcBef>
                <a:spcPts val="0"/>
              </a:spcBef>
              <a:spcAft>
                <a:spcPts val="0"/>
              </a:spcAft>
              <a:buClr>
                <a:srgbClr val="000000"/>
              </a:buClr>
              <a:buSzPts val="1100"/>
              <a:buFont typeface="Arial"/>
              <a:buNone/>
            </a:pPr>
            <a:r>
              <a:rPr b="1" i="0" lang="en" sz="1100" u="none" cap="none" strike="noStrike">
                <a:solidFill>
                  <a:srgbClr val="980000"/>
                </a:solidFill>
                <a:latin typeface="Calibri"/>
                <a:ea typeface="Calibri"/>
                <a:cs typeface="Calibri"/>
                <a:sym typeface="Calibri"/>
              </a:rPr>
              <a:t>- Herbal remedies: </a:t>
            </a:r>
            <a:r>
              <a:rPr b="0" i="0" lang="en" sz="1100" u="none" cap="none" strike="noStrike">
                <a:solidFill>
                  <a:srgbClr val="980000"/>
                </a:solidFill>
                <a:latin typeface="Calibri"/>
                <a:ea typeface="Calibri"/>
                <a:cs typeface="Calibri"/>
                <a:sym typeface="Calibri"/>
              </a:rPr>
              <a:t>plants and spices</a:t>
            </a:r>
            <a:endParaRPr b="0" i="0" sz="1100" u="none" cap="none" strike="noStrike">
              <a:solidFill>
                <a:srgbClr val="980000"/>
              </a:solidFill>
              <a:latin typeface="Calibri"/>
              <a:ea typeface="Calibri"/>
              <a:cs typeface="Calibri"/>
              <a:sym typeface="Calibri"/>
            </a:endParaRPr>
          </a:p>
          <a:p>
            <a:pPr indent="0" lvl="0" marL="0" marR="0" rtl="0" algn="l">
              <a:lnSpc>
                <a:spcPct val="110000"/>
              </a:lnSpc>
              <a:spcBef>
                <a:spcPts val="0"/>
              </a:spcBef>
              <a:spcAft>
                <a:spcPts val="0"/>
              </a:spcAft>
              <a:buClr>
                <a:srgbClr val="000000"/>
              </a:buClr>
              <a:buSzPts val="1100"/>
              <a:buFont typeface="Arial"/>
              <a:buNone/>
            </a:pPr>
            <a:r>
              <a:rPr b="1" i="0" lang="en" sz="1100" u="none" cap="none" strike="noStrike">
                <a:solidFill>
                  <a:srgbClr val="980000"/>
                </a:solidFill>
                <a:latin typeface="Calibri"/>
                <a:ea typeface="Calibri"/>
                <a:cs typeface="Calibri"/>
                <a:sym typeface="Calibri"/>
              </a:rPr>
              <a:t>- Bathing</a:t>
            </a:r>
            <a:endParaRPr b="1" i="0" sz="1100" u="none" cap="none" strike="noStrike">
              <a:solidFill>
                <a:srgbClr val="980000"/>
              </a:solidFill>
              <a:latin typeface="Calibri"/>
              <a:ea typeface="Calibri"/>
              <a:cs typeface="Calibri"/>
              <a:sym typeface="Calibri"/>
            </a:endParaRPr>
          </a:p>
          <a:p>
            <a:pPr indent="0" lvl="0" marL="0" marR="0" rtl="0" algn="l">
              <a:lnSpc>
                <a:spcPct val="110000"/>
              </a:lnSpc>
              <a:spcBef>
                <a:spcPts val="0"/>
              </a:spcBef>
              <a:spcAft>
                <a:spcPts val="0"/>
              </a:spcAft>
              <a:buClr>
                <a:srgbClr val="000000"/>
              </a:buClr>
              <a:buSzPts val="1100"/>
              <a:buFont typeface="Arial"/>
              <a:buNone/>
            </a:pPr>
            <a:r>
              <a:rPr b="1" i="0" lang="en" sz="1100" u="none" cap="none" strike="noStrike">
                <a:solidFill>
                  <a:srgbClr val="38761D"/>
                </a:solidFill>
                <a:latin typeface="Calibri"/>
                <a:ea typeface="Calibri"/>
                <a:cs typeface="Calibri"/>
                <a:sym typeface="Calibri"/>
              </a:rPr>
              <a:t>- transference </a:t>
            </a:r>
            <a:endParaRPr b="1" i="0" sz="1100" u="none" cap="none" strike="noStrike">
              <a:solidFill>
                <a:srgbClr val="38761D"/>
              </a:solidFill>
              <a:latin typeface="Calibri"/>
              <a:ea typeface="Calibri"/>
              <a:cs typeface="Calibri"/>
              <a:sym typeface="Calibri"/>
            </a:endParaRPr>
          </a:p>
        </p:txBody>
      </p:sp>
      <p:sp>
        <p:nvSpPr>
          <p:cNvPr id="716" name="Google Shape;716;p53"/>
          <p:cNvSpPr txBox="1"/>
          <p:nvPr/>
        </p:nvSpPr>
        <p:spPr>
          <a:xfrm>
            <a:off x="4234325" y="5291868"/>
            <a:ext cx="2401500" cy="984600"/>
          </a:xfrm>
          <a:prstGeom prst="rect">
            <a:avLst/>
          </a:prstGeom>
          <a:noFill/>
          <a:ln>
            <a:noFill/>
          </a:ln>
        </p:spPr>
        <p:txBody>
          <a:bodyPr anchorCtr="0" anchor="t" bIns="91425" lIns="91425" spcFirstLastPara="1" rIns="91425" wrap="square" tIns="91425">
            <a:noAutofit/>
          </a:bodyPr>
          <a:lstStyle/>
          <a:p>
            <a:pPr indent="0" lvl="0" marL="0" marR="0" rtl="0" algn="l">
              <a:lnSpc>
                <a:spcPct val="110000"/>
              </a:lnSpc>
              <a:spcBef>
                <a:spcPts val="0"/>
              </a:spcBef>
              <a:spcAft>
                <a:spcPts val="0"/>
              </a:spcAft>
              <a:buClr>
                <a:srgbClr val="000000"/>
              </a:buClr>
              <a:buSzPts val="1100"/>
              <a:buFont typeface="Arial"/>
              <a:buNone/>
            </a:pPr>
            <a:r>
              <a:rPr b="1" i="0" lang="en" sz="1100" u="none" cap="none" strike="noStrike">
                <a:solidFill>
                  <a:srgbClr val="980000"/>
                </a:solidFill>
                <a:latin typeface="Calibri"/>
                <a:ea typeface="Calibri"/>
                <a:cs typeface="Calibri"/>
                <a:sym typeface="Calibri"/>
              </a:rPr>
              <a:t>- religious </a:t>
            </a:r>
            <a:r>
              <a:rPr b="0" i="0" lang="en" sz="1100" u="none" cap="none" strike="noStrike">
                <a:solidFill>
                  <a:srgbClr val="980000"/>
                </a:solidFill>
                <a:latin typeface="Calibri"/>
                <a:ea typeface="Calibri"/>
                <a:cs typeface="Calibri"/>
                <a:sym typeface="Calibri"/>
              </a:rPr>
              <a:t>(confession, righteousness)</a:t>
            </a:r>
            <a:endParaRPr b="0" i="0" sz="1100" u="none" cap="none" strike="noStrike">
              <a:solidFill>
                <a:srgbClr val="980000"/>
              </a:solidFill>
              <a:latin typeface="Calibri"/>
              <a:ea typeface="Calibri"/>
              <a:cs typeface="Calibri"/>
              <a:sym typeface="Calibri"/>
            </a:endParaRPr>
          </a:p>
          <a:p>
            <a:pPr indent="0" lvl="0" marL="0" marR="0" rtl="0" algn="l">
              <a:lnSpc>
                <a:spcPct val="110000"/>
              </a:lnSpc>
              <a:spcBef>
                <a:spcPts val="0"/>
              </a:spcBef>
              <a:spcAft>
                <a:spcPts val="0"/>
              </a:spcAft>
              <a:buClr>
                <a:srgbClr val="000000"/>
              </a:buClr>
              <a:buSzPts val="1100"/>
              <a:buFont typeface="Arial"/>
              <a:buNone/>
            </a:pPr>
            <a:r>
              <a:rPr b="1" i="0" lang="en" sz="1100" u="none" cap="none" strike="noStrike">
                <a:solidFill>
                  <a:srgbClr val="980000"/>
                </a:solidFill>
                <a:latin typeface="Calibri"/>
                <a:ea typeface="Calibri"/>
                <a:cs typeface="Calibri"/>
                <a:sym typeface="Calibri"/>
              </a:rPr>
              <a:t>- natural </a:t>
            </a:r>
            <a:r>
              <a:rPr b="0" i="0" lang="en" sz="1100" u="none" cap="none" strike="noStrike">
                <a:solidFill>
                  <a:srgbClr val="980000"/>
                </a:solidFill>
                <a:latin typeface="Calibri"/>
                <a:ea typeface="Calibri"/>
                <a:cs typeface="Calibri"/>
                <a:sym typeface="Calibri"/>
              </a:rPr>
              <a:t>(laxatives, diet, rest)</a:t>
            </a:r>
            <a:endParaRPr b="0" i="0" sz="1100" u="none" cap="none" strike="noStrike">
              <a:solidFill>
                <a:srgbClr val="980000"/>
              </a:solidFill>
              <a:latin typeface="Calibri"/>
              <a:ea typeface="Calibri"/>
              <a:cs typeface="Calibri"/>
              <a:sym typeface="Calibri"/>
            </a:endParaRPr>
          </a:p>
          <a:p>
            <a:pPr indent="0" lvl="0" marL="0" marR="0" rtl="0" algn="l">
              <a:lnSpc>
                <a:spcPct val="110000"/>
              </a:lnSpc>
              <a:spcBef>
                <a:spcPts val="0"/>
              </a:spcBef>
              <a:spcAft>
                <a:spcPts val="0"/>
              </a:spcAft>
              <a:buClr>
                <a:srgbClr val="000000"/>
              </a:buClr>
              <a:buSzPts val="1100"/>
              <a:buFont typeface="Arial"/>
              <a:buNone/>
            </a:pPr>
            <a:r>
              <a:rPr b="0" i="0" lang="en" sz="1100" u="none" cap="none" strike="noStrike">
                <a:solidFill>
                  <a:srgbClr val="980000"/>
                </a:solidFill>
                <a:latin typeface="Calibri"/>
                <a:ea typeface="Calibri"/>
                <a:cs typeface="Calibri"/>
                <a:sym typeface="Calibri"/>
              </a:rPr>
              <a:t>- bathing less popular</a:t>
            </a:r>
            <a:endParaRPr b="0" i="0" sz="1100" u="none" cap="none" strike="noStrike">
              <a:solidFill>
                <a:srgbClr val="980000"/>
              </a:solidFill>
              <a:latin typeface="Calibri"/>
              <a:ea typeface="Calibri"/>
              <a:cs typeface="Calibri"/>
              <a:sym typeface="Calibri"/>
            </a:endParaRPr>
          </a:p>
          <a:p>
            <a:pPr indent="0" lvl="0" marL="0" marR="0" rtl="0" algn="l">
              <a:lnSpc>
                <a:spcPct val="110000"/>
              </a:lnSpc>
              <a:spcBef>
                <a:spcPts val="0"/>
              </a:spcBef>
              <a:spcAft>
                <a:spcPts val="0"/>
              </a:spcAft>
              <a:buClr>
                <a:srgbClr val="000000"/>
              </a:buClr>
              <a:buSzPts val="1100"/>
              <a:buFont typeface="Arial"/>
              <a:buNone/>
            </a:pPr>
            <a:r>
              <a:rPr b="1" i="0" lang="en" sz="1100" u="none" cap="none" strike="noStrike">
                <a:solidFill>
                  <a:srgbClr val="980000"/>
                </a:solidFill>
                <a:latin typeface="Calibri"/>
                <a:ea typeface="Calibri"/>
                <a:cs typeface="Calibri"/>
                <a:sym typeface="Calibri"/>
              </a:rPr>
              <a:t>- bloodletting</a:t>
            </a:r>
            <a:endParaRPr b="1" i="0" sz="1100" u="none" cap="none" strike="noStrike">
              <a:solidFill>
                <a:srgbClr val="980000"/>
              </a:solidFill>
              <a:latin typeface="Calibri"/>
              <a:ea typeface="Calibri"/>
              <a:cs typeface="Calibri"/>
              <a:sym typeface="Calibri"/>
            </a:endParaRPr>
          </a:p>
          <a:p>
            <a:pPr indent="0" lvl="0" marL="0" marR="0" rtl="0" algn="l">
              <a:lnSpc>
                <a:spcPct val="110000"/>
              </a:lnSpc>
              <a:spcBef>
                <a:spcPts val="0"/>
              </a:spcBef>
              <a:spcAft>
                <a:spcPts val="0"/>
              </a:spcAft>
              <a:buClr>
                <a:srgbClr val="000000"/>
              </a:buClr>
              <a:buSzPts val="1100"/>
              <a:buFont typeface="Arial"/>
              <a:buNone/>
            </a:pPr>
            <a:r>
              <a:rPr b="1" i="0" lang="en" sz="1100" u="none" cap="none" strike="noStrike">
                <a:solidFill>
                  <a:srgbClr val="980000"/>
                </a:solidFill>
                <a:latin typeface="Calibri"/>
                <a:ea typeface="Calibri"/>
                <a:cs typeface="Calibri"/>
                <a:sym typeface="Calibri"/>
              </a:rPr>
              <a:t>- Regimen Sanitatis </a:t>
            </a:r>
            <a:endParaRPr b="1" i="0" sz="1100" u="none" cap="none" strike="noStrike">
              <a:solidFill>
                <a:srgbClr val="980000"/>
              </a:solidFill>
              <a:latin typeface="Calibri"/>
              <a:ea typeface="Calibri"/>
              <a:cs typeface="Calibri"/>
              <a:sym typeface="Calibri"/>
            </a:endParaRPr>
          </a:p>
        </p:txBody>
      </p:sp>
      <p:sp>
        <p:nvSpPr>
          <p:cNvPr id="717" name="Google Shape;717;p53"/>
          <p:cNvSpPr txBox="1"/>
          <p:nvPr/>
        </p:nvSpPr>
        <p:spPr>
          <a:xfrm>
            <a:off x="4284575" y="6671100"/>
            <a:ext cx="2745900" cy="926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 sz="1100" u="none" cap="none" strike="noStrike">
                <a:solidFill>
                  <a:srgbClr val="38761D"/>
                </a:solidFill>
                <a:latin typeface="Calibri"/>
                <a:ea typeface="Calibri"/>
                <a:cs typeface="Calibri"/>
                <a:sym typeface="Calibri"/>
              </a:rPr>
              <a:t>-  Rare except for towns that had a wealth patron who paid for clean water </a:t>
            </a:r>
            <a:endParaRPr b="1" i="0" sz="1100" u="none" cap="none" strike="noStrike">
              <a:solidFill>
                <a:srgbClr val="38761D"/>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b="1" i="0" lang="en" sz="1100" u="none" cap="none" strike="noStrike">
                <a:solidFill>
                  <a:srgbClr val="38761D"/>
                </a:solidFill>
                <a:latin typeface="Calibri"/>
                <a:ea typeface="Calibri"/>
                <a:cs typeface="Calibri"/>
                <a:sym typeface="Calibri"/>
              </a:rPr>
              <a:t>- Some steps to remove rubbish /sewage</a:t>
            </a:r>
            <a:endParaRPr b="1" i="0" sz="1100" u="none" cap="none" strike="noStrike">
              <a:solidFill>
                <a:srgbClr val="38761D"/>
              </a:solidFill>
              <a:latin typeface="Calibri"/>
              <a:ea typeface="Calibri"/>
              <a:cs typeface="Calibri"/>
              <a:sym typeface="Calibri"/>
            </a:endParaRPr>
          </a:p>
        </p:txBody>
      </p:sp>
      <p:sp>
        <p:nvSpPr>
          <p:cNvPr id="718" name="Google Shape;718;p53"/>
          <p:cNvSpPr txBox="1"/>
          <p:nvPr/>
        </p:nvSpPr>
        <p:spPr>
          <a:xfrm>
            <a:off x="4253375" y="7760200"/>
            <a:ext cx="2535300" cy="848100"/>
          </a:xfrm>
          <a:prstGeom prst="rect">
            <a:avLst/>
          </a:prstGeom>
          <a:noFill/>
          <a:ln>
            <a:noFill/>
          </a:ln>
        </p:spPr>
        <p:txBody>
          <a:bodyPr anchorCtr="0" anchor="t" bIns="91425" lIns="91425" spcFirstLastPara="1" rIns="91425" wrap="square" tIns="91425">
            <a:noAutofit/>
          </a:bodyPr>
          <a:lstStyle/>
          <a:p>
            <a:pPr indent="0" lvl="0" marL="0" marR="0" rtl="0" algn="l">
              <a:lnSpc>
                <a:spcPct val="110000"/>
              </a:lnSpc>
              <a:spcBef>
                <a:spcPts val="0"/>
              </a:spcBef>
              <a:spcAft>
                <a:spcPts val="0"/>
              </a:spcAft>
              <a:buClr>
                <a:srgbClr val="000000"/>
              </a:buClr>
              <a:buSzPts val="1100"/>
              <a:buFont typeface="Arial"/>
              <a:buNone/>
            </a:pPr>
            <a:r>
              <a:rPr b="1" i="0" lang="en" sz="1100" u="none" cap="none" strike="noStrike">
                <a:solidFill>
                  <a:srgbClr val="38761D"/>
                </a:solidFill>
                <a:latin typeface="Calibri"/>
                <a:ea typeface="Calibri"/>
                <a:cs typeface="Calibri"/>
                <a:sym typeface="Calibri"/>
              </a:rPr>
              <a:t>-  Religious hospitals closed in 1541 by Henry VIII as part of the Dissolution of the Monasteries </a:t>
            </a:r>
            <a:endParaRPr b="1" i="0" sz="1100" u="none" cap="none" strike="noStrike">
              <a:solidFill>
                <a:srgbClr val="38761D"/>
              </a:solidFill>
              <a:latin typeface="Calibri"/>
              <a:ea typeface="Calibri"/>
              <a:cs typeface="Calibri"/>
              <a:sym typeface="Calibri"/>
            </a:endParaRPr>
          </a:p>
          <a:p>
            <a:pPr indent="0" lvl="0" marL="0" marR="0" rtl="0" algn="l">
              <a:lnSpc>
                <a:spcPct val="110000"/>
              </a:lnSpc>
              <a:spcBef>
                <a:spcPts val="0"/>
              </a:spcBef>
              <a:spcAft>
                <a:spcPts val="0"/>
              </a:spcAft>
              <a:buClr>
                <a:srgbClr val="000000"/>
              </a:buClr>
              <a:buSzPts val="1100"/>
              <a:buFont typeface="Arial"/>
              <a:buNone/>
            </a:pPr>
            <a:r>
              <a:rPr b="1" i="0" lang="en" sz="1100" u="none" cap="none" strike="noStrike">
                <a:solidFill>
                  <a:srgbClr val="38761D"/>
                </a:solidFill>
                <a:latin typeface="Calibri"/>
                <a:ea typeface="Calibri"/>
                <a:cs typeface="Calibri"/>
                <a:sym typeface="Calibri"/>
              </a:rPr>
              <a:t>(The English Reformation)</a:t>
            </a:r>
            <a:endParaRPr b="1" i="0" sz="1100" u="none" cap="none" strike="noStrike">
              <a:solidFill>
                <a:srgbClr val="38761D"/>
              </a:solidFill>
              <a:latin typeface="Calibri"/>
              <a:ea typeface="Calibri"/>
              <a:cs typeface="Calibri"/>
              <a:sym typeface="Calibri"/>
            </a:endParaRPr>
          </a:p>
        </p:txBody>
      </p:sp>
      <p:sp>
        <p:nvSpPr>
          <p:cNvPr id="719" name="Google Shape;719;p53"/>
          <p:cNvSpPr txBox="1"/>
          <p:nvPr/>
        </p:nvSpPr>
        <p:spPr>
          <a:xfrm>
            <a:off x="4307316" y="8977319"/>
            <a:ext cx="2233500" cy="789300"/>
          </a:xfrm>
          <a:prstGeom prst="rect">
            <a:avLst/>
          </a:prstGeom>
          <a:noFill/>
          <a:ln>
            <a:noFill/>
          </a:ln>
        </p:spPr>
        <p:txBody>
          <a:bodyPr anchorCtr="0" anchor="ctr" bIns="91425" lIns="91425" spcFirstLastPara="1" rIns="91425" wrap="square" tIns="91425">
            <a:noAutofit/>
          </a:bodyPr>
          <a:lstStyle/>
          <a:p>
            <a:pPr indent="0" lvl="0" marL="0" marR="0" rtl="0" algn="l">
              <a:lnSpc>
                <a:spcPct val="110000"/>
              </a:lnSpc>
              <a:spcBef>
                <a:spcPts val="0"/>
              </a:spcBef>
              <a:spcAft>
                <a:spcPts val="0"/>
              </a:spcAft>
              <a:buClr>
                <a:srgbClr val="000000"/>
              </a:buClr>
              <a:buSzPts val="1100"/>
              <a:buFont typeface="Arial"/>
              <a:buNone/>
            </a:pPr>
            <a:r>
              <a:rPr b="1" i="0" lang="en" sz="1100" u="none" cap="none" strike="noStrike">
                <a:solidFill>
                  <a:srgbClr val="000000"/>
                </a:solidFill>
                <a:latin typeface="Calibri"/>
                <a:ea typeface="Calibri"/>
                <a:cs typeface="Calibri"/>
                <a:sym typeface="Calibri"/>
              </a:rPr>
              <a:t>- Great Plague 1665</a:t>
            </a:r>
            <a:endParaRPr b="1" i="0" sz="1100" u="none" cap="none" strike="noStrike">
              <a:solidFill>
                <a:srgbClr val="000000"/>
              </a:solidFill>
              <a:latin typeface="Calibri"/>
              <a:ea typeface="Calibri"/>
              <a:cs typeface="Calibri"/>
              <a:sym typeface="Calibri"/>
            </a:endParaRPr>
          </a:p>
          <a:p>
            <a:pPr indent="0" lvl="0" marL="0" marR="0" rtl="0" algn="l">
              <a:lnSpc>
                <a:spcPct val="110000"/>
              </a:lnSpc>
              <a:spcBef>
                <a:spcPts val="0"/>
              </a:spcBef>
              <a:spcAft>
                <a:spcPts val="0"/>
              </a:spcAft>
              <a:buClr>
                <a:srgbClr val="000000"/>
              </a:buClr>
              <a:buSzPts val="1100"/>
              <a:buFont typeface="Arial"/>
              <a:buNone/>
            </a:pPr>
            <a:r>
              <a:rPr b="1" i="0" lang="en" sz="1100" u="none" cap="none" strike="noStrike">
                <a:solidFill>
                  <a:srgbClr val="000000"/>
                </a:solidFill>
                <a:latin typeface="Calibri"/>
                <a:ea typeface="Calibri"/>
                <a:cs typeface="Calibri"/>
                <a:sym typeface="Calibri"/>
              </a:rPr>
              <a:t>- Great Pox (syphilis)</a:t>
            </a:r>
            <a:endParaRPr b="1" i="0" sz="1100" u="none" cap="none" strike="noStrike">
              <a:solidFill>
                <a:srgbClr val="000000"/>
              </a:solidFill>
              <a:latin typeface="Calibri"/>
              <a:ea typeface="Calibri"/>
              <a:cs typeface="Calibri"/>
              <a:sym typeface="Calibri"/>
            </a:endParaRPr>
          </a:p>
          <a:p>
            <a:pPr indent="0" lvl="0" marL="0" marR="0" rtl="0" algn="l">
              <a:lnSpc>
                <a:spcPct val="110000"/>
              </a:lnSpc>
              <a:spcBef>
                <a:spcPts val="0"/>
              </a:spcBef>
              <a:spcAft>
                <a:spcPts val="0"/>
              </a:spcAft>
              <a:buClr>
                <a:srgbClr val="000000"/>
              </a:buClr>
              <a:buSzPts val="1100"/>
              <a:buFont typeface="Arial"/>
              <a:buNone/>
            </a:pPr>
            <a:r>
              <a:rPr b="1" i="0" lang="en" sz="1100" u="none" cap="none" strike="noStrike">
                <a:solidFill>
                  <a:srgbClr val="000000"/>
                </a:solidFill>
                <a:latin typeface="Calibri"/>
                <a:ea typeface="Calibri"/>
                <a:cs typeface="Calibri"/>
                <a:sym typeface="Calibri"/>
              </a:rPr>
              <a:t>- Smallpox</a:t>
            </a:r>
            <a:endParaRPr b="1" i="0" sz="1100" u="none" cap="none" strike="noStrike">
              <a:solidFill>
                <a:srgbClr val="000000"/>
              </a:solidFill>
              <a:latin typeface="Calibri"/>
              <a:ea typeface="Calibri"/>
              <a:cs typeface="Calibri"/>
              <a:sym typeface="Calibri"/>
            </a:endParaRPr>
          </a:p>
          <a:p>
            <a:pPr indent="0" lvl="0" marL="0" marR="0" rtl="0" algn="l">
              <a:lnSpc>
                <a:spcPct val="110000"/>
              </a:lnSpc>
              <a:spcBef>
                <a:spcPts val="0"/>
              </a:spcBef>
              <a:spcAft>
                <a:spcPts val="0"/>
              </a:spcAft>
              <a:buClr>
                <a:srgbClr val="000000"/>
              </a:buClr>
              <a:buSzPts val="1100"/>
              <a:buFont typeface="Arial"/>
              <a:buNone/>
            </a:pPr>
            <a:r>
              <a:rPr b="1" i="0" lang="en" sz="1100" u="none" cap="none" strike="noStrike">
                <a:solidFill>
                  <a:srgbClr val="000000"/>
                </a:solidFill>
                <a:latin typeface="Calibri"/>
                <a:ea typeface="Calibri"/>
                <a:cs typeface="Calibri"/>
                <a:sym typeface="Calibri"/>
              </a:rPr>
              <a:t>- sweating sickness</a:t>
            </a:r>
            <a:endParaRPr b="1" i="0" sz="1100" u="none" cap="none" strike="noStrike">
              <a:solidFill>
                <a:srgbClr val="000000"/>
              </a:solidFill>
              <a:latin typeface="Calibri"/>
              <a:ea typeface="Calibri"/>
              <a:cs typeface="Calibri"/>
              <a:sym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3" name="Shape 723"/>
        <p:cNvGrpSpPr/>
        <p:nvPr/>
      </p:nvGrpSpPr>
      <p:grpSpPr>
        <a:xfrm>
          <a:off x="0" y="0"/>
          <a:ext cx="0" cy="0"/>
          <a:chOff x="0" y="0"/>
          <a:chExt cx="0" cy="0"/>
        </a:xfrm>
      </p:grpSpPr>
      <p:sp>
        <p:nvSpPr>
          <p:cNvPr id="724" name="Google Shape;724;p54"/>
          <p:cNvSpPr txBox="1"/>
          <p:nvPr>
            <p:ph type="title"/>
          </p:nvPr>
        </p:nvSpPr>
        <p:spPr>
          <a:xfrm>
            <a:off x="188400" y="57700"/>
            <a:ext cx="7183200" cy="445200"/>
          </a:xfrm>
          <a:prstGeom prst="rect">
            <a:avLst/>
          </a:prstGeom>
          <a:solidFill>
            <a:srgbClr val="FFF2CC"/>
          </a:solid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000"/>
              <a:buNone/>
            </a:pPr>
            <a:r>
              <a:rPr lang="en"/>
              <a:t>Middle Ages and Renaissance Medicine Review  ____26 </a:t>
            </a:r>
            <a:endParaRPr/>
          </a:p>
        </p:txBody>
      </p:sp>
      <p:sp>
        <p:nvSpPr>
          <p:cNvPr id="725" name="Google Shape;725;p54"/>
          <p:cNvSpPr txBox="1"/>
          <p:nvPr>
            <p:ph idx="1" type="body"/>
          </p:nvPr>
        </p:nvSpPr>
        <p:spPr>
          <a:xfrm>
            <a:off x="188400" y="578050"/>
            <a:ext cx="7183200" cy="99294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298450" lvl="0" marL="457200" rtl="0" algn="l">
              <a:lnSpc>
                <a:spcPct val="220000"/>
              </a:lnSpc>
              <a:spcBef>
                <a:spcPts val="0"/>
              </a:spcBef>
              <a:spcAft>
                <a:spcPts val="0"/>
              </a:spcAft>
              <a:buSzPts val="1100"/>
              <a:buAutoNum type="arabicPeriod"/>
            </a:pPr>
            <a:r>
              <a:rPr lang="en" sz="1100"/>
              <a:t>When does the Middle Ages begin and end for our exam </a:t>
            </a:r>
            <a:endParaRPr sz="1100"/>
          </a:p>
          <a:p>
            <a:pPr indent="-298450" lvl="0" marL="457200" rtl="0" algn="l">
              <a:lnSpc>
                <a:spcPct val="220000"/>
              </a:lnSpc>
              <a:spcBef>
                <a:spcPts val="0"/>
              </a:spcBef>
              <a:spcAft>
                <a:spcPts val="0"/>
              </a:spcAft>
              <a:buSzPts val="1100"/>
              <a:buAutoNum type="arabicPeriod"/>
            </a:pPr>
            <a:r>
              <a:rPr lang="en" sz="1100"/>
              <a:t>What is dissection and why is it so important for physician training?</a:t>
            </a:r>
            <a:endParaRPr sz="1100"/>
          </a:p>
          <a:p>
            <a:pPr indent="-298450" lvl="0" marL="457200" rtl="0" algn="l">
              <a:lnSpc>
                <a:spcPct val="220000"/>
              </a:lnSpc>
              <a:spcBef>
                <a:spcPts val="0"/>
              </a:spcBef>
              <a:spcAft>
                <a:spcPts val="0"/>
              </a:spcAft>
              <a:buSzPts val="1100"/>
              <a:buAutoNum type="arabicPeriod"/>
            </a:pPr>
            <a:r>
              <a:rPr lang="en" sz="1100"/>
              <a:t>What is the Theory of the Four Humours and who created it?</a:t>
            </a:r>
            <a:endParaRPr sz="1100"/>
          </a:p>
          <a:p>
            <a:pPr indent="-298450" lvl="0" marL="457200" rtl="0" algn="l">
              <a:lnSpc>
                <a:spcPct val="220000"/>
              </a:lnSpc>
              <a:spcBef>
                <a:spcPts val="0"/>
              </a:spcBef>
              <a:spcAft>
                <a:spcPts val="0"/>
              </a:spcAft>
              <a:buSzPts val="1100"/>
              <a:buAutoNum type="arabicPeriod"/>
            </a:pPr>
            <a:r>
              <a:rPr lang="en" sz="1100"/>
              <a:t>What is the Theory of Opposites and who created it?</a:t>
            </a:r>
            <a:endParaRPr sz="1100"/>
          </a:p>
          <a:p>
            <a:pPr indent="-298450" lvl="0" marL="457200" rtl="0" algn="l">
              <a:lnSpc>
                <a:spcPct val="220000"/>
              </a:lnSpc>
              <a:spcBef>
                <a:spcPts val="0"/>
              </a:spcBef>
              <a:spcAft>
                <a:spcPts val="0"/>
              </a:spcAft>
              <a:buSzPts val="1100"/>
              <a:buAutoNum type="arabicPeriod"/>
            </a:pPr>
            <a:r>
              <a:rPr lang="en" sz="1100"/>
              <a:t>Name 4 different kinds of medieval healers.</a:t>
            </a:r>
            <a:endParaRPr sz="1100"/>
          </a:p>
          <a:p>
            <a:pPr indent="-298450" lvl="0" marL="457200" rtl="0" algn="l">
              <a:lnSpc>
                <a:spcPct val="220000"/>
              </a:lnSpc>
              <a:spcBef>
                <a:spcPts val="0"/>
              </a:spcBef>
              <a:spcAft>
                <a:spcPts val="0"/>
              </a:spcAft>
              <a:buSzPts val="1100"/>
              <a:buAutoNum type="arabicPeriod"/>
            </a:pPr>
            <a:r>
              <a:rPr lang="en" sz="1100"/>
              <a:t>List 4 ideas people had about the cause of disease in the Middle Ages</a:t>
            </a:r>
            <a:endParaRPr sz="1100"/>
          </a:p>
          <a:p>
            <a:pPr indent="-298450" lvl="0" marL="457200" rtl="0" algn="l">
              <a:lnSpc>
                <a:spcPct val="220000"/>
              </a:lnSpc>
              <a:spcBef>
                <a:spcPts val="0"/>
              </a:spcBef>
              <a:spcAft>
                <a:spcPts val="0"/>
              </a:spcAft>
              <a:buSzPts val="1100"/>
              <a:buAutoNum type="arabicPeriod"/>
            </a:pPr>
            <a:r>
              <a:rPr lang="en" sz="1100"/>
              <a:t>List 3 kinds of treatments used in the Middle Ages in order of popularity</a:t>
            </a:r>
            <a:endParaRPr sz="1100"/>
          </a:p>
          <a:p>
            <a:pPr indent="-298450" lvl="0" marL="457200" rtl="0" algn="l">
              <a:lnSpc>
                <a:spcPct val="220000"/>
              </a:lnSpc>
              <a:spcBef>
                <a:spcPts val="0"/>
              </a:spcBef>
              <a:spcAft>
                <a:spcPts val="0"/>
              </a:spcAft>
              <a:buSzPts val="1100"/>
              <a:buAutoNum type="arabicPeriod"/>
            </a:pPr>
            <a:r>
              <a:rPr lang="en" sz="1100"/>
              <a:t>When did the Black Death arrive in England and what percentage of people did it kill?</a:t>
            </a:r>
            <a:endParaRPr sz="1100"/>
          </a:p>
          <a:p>
            <a:pPr indent="-298450" lvl="0" marL="457200" rtl="0" algn="l">
              <a:lnSpc>
                <a:spcPct val="220000"/>
              </a:lnSpc>
              <a:spcBef>
                <a:spcPts val="0"/>
              </a:spcBef>
              <a:spcAft>
                <a:spcPts val="0"/>
              </a:spcAft>
              <a:buSzPts val="1100"/>
              <a:buAutoNum type="arabicPeriod"/>
            </a:pPr>
            <a:r>
              <a:rPr lang="en" sz="1100"/>
              <a:t>Give 3 reasons why it was hard to keep medieval towns clean.</a:t>
            </a:r>
            <a:endParaRPr sz="1100"/>
          </a:p>
          <a:p>
            <a:pPr indent="-298450" lvl="0" marL="457200" rtl="0" algn="l">
              <a:lnSpc>
                <a:spcPct val="220000"/>
              </a:lnSpc>
              <a:spcBef>
                <a:spcPts val="0"/>
              </a:spcBef>
              <a:spcAft>
                <a:spcPts val="0"/>
              </a:spcAft>
              <a:buSzPts val="1100"/>
              <a:buAutoNum type="arabicPeriod"/>
            </a:pPr>
            <a:r>
              <a:rPr lang="en" sz="1100"/>
              <a:t>List 3 reasons why people continued to believe the ideas of Hippocrates and Galen well into the 17th century. </a:t>
            </a:r>
            <a:endParaRPr sz="1100"/>
          </a:p>
          <a:p>
            <a:pPr indent="-298450" lvl="0" marL="457200" rtl="0" algn="l">
              <a:lnSpc>
                <a:spcPct val="220000"/>
              </a:lnSpc>
              <a:spcBef>
                <a:spcPts val="0"/>
              </a:spcBef>
              <a:spcAft>
                <a:spcPts val="0"/>
              </a:spcAft>
              <a:buSzPts val="1100"/>
              <a:buAutoNum type="arabicPeriod"/>
            </a:pPr>
            <a:r>
              <a:rPr lang="en" sz="1100"/>
              <a:t>Which 3 factors were most important in inhibiting (preventing) change in medicine in the Middle Ages?</a:t>
            </a:r>
            <a:endParaRPr sz="1100"/>
          </a:p>
          <a:p>
            <a:pPr indent="-298450" lvl="0" marL="457200" rtl="0" algn="l">
              <a:lnSpc>
                <a:spcPct val="220000"/>
              </a:lnSpc>
              <a:spcBef>
                <a:spcPts val="0"/>
              </a:spcBef>
              <a:spcAft>
                <a:spcPts val="0"/>
              </a:spcAft>
              <a:buSzPts val="1100"/>
              <a:buAutoNum type="arabicPeriod"/>
            </a:pPr>
            <a:r>
              <a:rPr lang="en" sz="1100"/>
              <a:t>When does the Renaissance period begin and end?</a:t>
            </a:r>
            <a:endParaRPr sz="1100"/>
          </a:p>
          <a:p>
            <a:pPr indent="-298450" lvl="0" marL="457200" rtl="0" algn="l">
              <a:lnSpc>
                <a:spcPct val="220000"/>
              </a:lnSpc>
              <a:spcBef>
                <a:spcPts val="0"/>
              </a:spcBef>
              <a:spcAft>
                <a:spcPts val="0"/>
              </a:spcAft>
              <a:buSzPts val="1100"/>
              <a:buAutoNum type="arabicPeriod"/>
            </a:pPr>
            <a:r>
              <a:rPr lang="en" sz="1100"/>
              <a:t>What discovery did Harvey make and in which century did he make it?</a:t>
            </a:r>
            <a:endParaRPr sz="1100"/>
          </a:p>
          <a:p>
            <a:pPr indent="-298450" lvl="0" marL="457200" rtl="0" algn="l">
              <a:lnSpc>
                <a:spcPct val="220000"/>
              </a:lnSpc>
              <a:spcBef>
                <a:spcPts val="0"/>
              </a:spcBef>
              <a:spcAft>
                <a:spcPts val="0"/>
              </a:spcAft>
              <a:buSzPts val="1100"/>
              <a:buAutoNum type="arabicPeriod"/>
            </a:pPr>
            <a:r>
              <a:rPr lang="en" sz="1100"/>
              <a:t>List 3 ideas people had about the cause of disease in the Middle Ages that carried over to the Renaissance.</a:t>
            </a:r>
            <a:endParaRPr sz="1100"/>
          </a:p>
          <a:p>
            <a:pPr indent="-298450" lvl="0" marL="457200" rtl="0" algn="l">
              <a:lnSpc>
                <a:spcPct val="220000"/>
              </a:lnSpc>
              <a:spcBef>
                <a:spcPts val="0"/>
              </a:spcBef>
              <a:spcAft>
                <a:spcPts val="0"/>
              </a:spcAft>
              <a:buSzPts val="1100"/>
              <a:buAutoNum type="arabicPeriod"/>
            </a:pPr>
            <a:r>
              <a:rPr lang="en" sz="1100"/>
              <a:t>List 3 kinds of treatment used during the Renaissance period of 1500 and 1700.</a:t>
            </a:r>
            <a:endParaRPr sz="1100"/>
          </a:p>
          <a:p>
            <a:pPr indent="-298450" lvl="0" marL="457200" rtl="0" algn="l">
              <a:lnSpc>
                <a:spcPct val="220000"/>
              </a:lnSpc>
              <a:spcBef>
                <a:spcPts val="0"/>
              </a:spcBef>
              <a:spcAft>
                <a:spcPts val="0"/>
              </a:spcAft>
              <a:buSzPts val="1100"/>
              <a:buAutoNum type="arabicPeriod"/>
            </a:pPr>
            <a:r>
              <a:rPr lang="en" sz="1100"/>
              <a:t>Why was Vesalius important in the history of medicine and in which century did he do his work?</a:t>
            </a:r>
            <a:endParaRPr sz="1100"/>
          </a:p>
          <a:p>
            <a:pPr indent="-298450" lvl="0" marL="457200" rtl="0" algn="l">
              <a:lnSpc>
                <a:spcPct val="220000"/>
              </a:lnSpc>
              <a:spcBef>
                <a:spcPts val="0"/>
              </a:spcBef>
              <a:spcAft>
                <a:spcPts val="0"/>
              </a:spcAft>
              <a:buSzPts val="1100"/>
              <a:buAutoNum type="arabicPeriod"/>
            </a:pPr>
            <a:r>
              <a:rPr lang="en" sz="1100"/>
              <a:t>What was the name of Vesalius’ book and when was it published?</a:t>
            </a:r>
            <a:endParaRPr sz="1100"/>
          </a:p>
          <a:p>
            <a:pPr indent="-298450" lvl="0" marL="457200" rtl="0" algn="l">
              <a:lnSpc>
                <a:spcPct val="220000"/>
              </a:lnSpc>
              <a:spcBef>
                <a:spcPts val="0"/>
              </a:spcBef>
              <a:spcAft>
                <a:spcPts val="0"/>
              </a:spcAft>
              <a:buSzPts val="1100"/>
              <a:buAutoNum type="arabicPeriod"/>
            </a:pPr>
            <a:r>
              <a:rPr lang="en" sz="1100"/>
              <a:t>Give two preventions used  to prevent plague spreading in 1665.</a:t>
            </a:r>
            <a:endParaRPr sz="1100"/>
          </a:p>
          <a:p>
            <a:pPr indent="-298450" lvl="0" marL="457200" rtl="0" algn="l">
              <a:lnSpc>
                <a:spcPct val="220000"/>
              </a:lnSpc>
              <a:spcBef>
                <a:spcPts val="0"/>
              </a:spcBef>
              <a:spcAft>
                <a:spcPts val="0"/>
              </a:spcAft>
              <a:buSzPts val="1100"/>
              <a:buAutoNum type="arabicPeriod"/>
            </a:pPr>
            <a:r>
              <a:rPr lang="en" sz="1100"/>
              <a:t>Why was Thomas Sydenham’s work important to the development of ideas about disease?</a:t>
            </a:r>
            <a:endParaRPr sz="1100"/>
          </a:p>
          <a:p>
            <a:pPr indent="-298450" lvl="0" marL="457200" rtl="0" algn="l">
              <a:lnSpc>
                <a:spcPct val="220000"/>
              </a:lnSpc>
              <a:spcBef>
                <a:spcPts val="0"/>
              </a:spcBef>
              <a:spcAft>
                <a:spcPts val="0"/>
              </a:spcAft>
              <a:buSzPts val="1100"/>
              <a:buAutoNum type="arabicPeriod"/>
            </a:pPr>
            <a:r>
              <a:rPr lang="en" sz="1100"/>
              <a:t>List 3 reasons why some physicians still believed the ideas of Hippocrates and Galen in the 1600s.</a:t>
            </a:r>
            <a:endParaRPr sz="1100"/>
          </a:p>
          <a:p>
            <a:pPr indent="-298450" lvl="0" marL="457200" rtl="0" algn="l">
              <a:lnSpc>
                <a:spcPct val="220000"/>
              </a:lnSpc>
              <a:spcBef>
                <a:spcPts val="0"/>
              </a:spcBef>
              <a:spcAft>
                <a:spcPts val="0"/>
              </a:spcAft>
              <a:buSzPts val="1100"/>
              <a:buAutoNum type="arabicPeriod"/>
            </a:pPr>
            <a:r>
              <a:rPr lang="en" sz="1100"/>
              <a:t>Name 3 reasons why some changes were taking place in medicine by 1700.</a:t>
            </a:r>
            <a:endParaRPr sz="1100"/>
          </a:p>
          <a:p>
            <a:pPr indent="-298450" lvl="0" marL="457200" rtl="0" algn="l">
              <a:lnSpc>
                <a:spcPct val="220000"/>
              </a:lnSpc>
              <a:spcBef>
                <a:spcPts val="0"/>
              </a:spcBef>
              <a:spcAft>
                <a:spcPts val="0"/>
              </a:spcAft>
              <a:buSzPts val="1100"/>
              <a:buAutoNum type="arabicPeriod"/>
            </a:pPr>
            <a:r>
              <a:rPr lang="en" sz="1100"/>
              <a:t>Why did the power of the Catholic Church decline in the Renaissance period?</a:t>
            </a:r>
            <a:endParaRPr sz="1100"/>
          </a:p>
          <a:p>
            <a:pPr indent="-298450" lvl="0" marL="457200" rtl="0" algn="l">
              <a:lnSpc>
                <a:spcPct val="220000"/>
              </a:lnSpc>
              <a:spcBef>
                <a:spcPts val="0"/>
              </a:spcBef>
              <a:spcAft>
                <a:spcPts val="0"/>
              </a:spcAft>
              <a:buSzPts val="1100"/>
              <a:buAutoNum type="arabicPeriod"/>
            </a:pPr>
            <a:r>
              <a:rPr lang="en" sz="1100"/>
              <a:t>What impact did the printing press have on medicine during the Renaissance?</a:t>
            </a:r>
            <a:endParaRPr sz="1100"/>
          </a:p>
          <a:p>
            <a:pPr indent="-298450" lvl="0" marL="457200" rtl="0" algn="l">
              <a:lnSpc>
                <a:spcPct val="220000"/>
              </a:lnSpc>
              <a:spcBef>
                <a:spcPts val="0"/>
              </a:spcBef>
              <a:spcAft>
                <a:spcPts val="0"/>
              </a:spcAft>
              <a:buSzPts val="1100"/>
              <a:buAutoNum type="arabicPeriod"/>
            </a:pPr>
            <a:r>
              <a:rPr lang="en" sz="1100"/>
              <a:t>What changed in Medicine during the Renaissance period?</a:t>
            </a:r>
            <a:endParaRPr sz="1100"/>
          </a:p>
          <a:p>
            <a:pPr indent="-298450" lvl="0" marL="457200" rtl="0" algn="l">
              <a:lnSpc>
                <a:spcPct val="220000"/>
              </a:lnSpc>
              <a:spcBef>
                <a:spcPts val="0"/>
              </a:spcBef>
              <a:spcAft>
                <a:spcPts val="0"/>
              </a:spcAft>
              <a:buSzPts val="1100"/>
              <a:buAutoNum type="arabicPeriod"/>
            </a:pPr>
            <a:r>
              <a:rPr lang="en" sz="1100"/>
              <a:t>Was there more change or continuity during the Renaissance period?</a:t>
            </a:r>
            <a:endParaRPr sz="1100"/>
          </a:p>
          <a:p>
            <a:pPr indent="-298450" lvl="0" marL="457200" rtl="0" algn="l">
              <a:lnSpc>
                <a:spcPct val="220000"/>
              </a:lnSpc>
              <a:spcBef>
                <a:spcPts val="0"/>
              </a:spcBef>
              <a:spcAft>
                <a:spcPts val="0"/>
              </a:spcAft>
              <a:buSzPts val="1100"/>
              <a:buAutoNum type="arabicPeriod"/>
            </a:pPr>
            <a:r>
              <a:rPr lang="en" sz="1100"/>
              <a:t>Was the reaction to the Great Plague 1665 more similar or different than the reaction to the Black Death in 1348?</a:t>
            </a:r>
            <a:endParaRPr sz="1100"/>
          </a:p>
        </p:txBody>
      </p:sp>
      <p:sp>
        <p:nvSpPr>
          <p:cNvPr id="726" name="Google Shape;726;p54"/>
          <p:cNvSpPr/>
          <p:nvPr/>
        </p:nvSpPr>
        <p:spPr>
          <a:xfrm>
            <a:off x="6891299" y="132846"/>
            <a:ext cx="556200" cy="445200"/>
          </a:xfrm>
          <a:prstGeom prst="rect">
            <a:avLst/>
          </a:prstGeom>
          <a:solidFill>
            <a:srgbClr val="FFFFFF"/>
          </a:solidFill>
          <a:ln cap="flat" cmpd="sng" w="95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Calibri"/>
                <a:ea typeface="Calibri"/>
                <a:cs typeface="Calibri"/>
                <a:sym typeface="Calibri"/>
              </a:rPr>
              <a:t>p.54</a:t>
            </a:r>
            <a:endParaRPr b="1" i="0" sz="1400" u="none" cap="none" strike="noStrike">
              <a:solidFill>
                <a:srgbClr val="000000"/>
              </a:solidFill>
              <a:latin typeface="Calibri"/>
              <a:ea typeface="Calibri"/>
              <a:cs typeface="Calibri"/>
              <a:sym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0" name="Shape 730"/>
        <p:cNvGrpSpPr/>
        <p:nvPr/>
      </p:nvGrpSpPr>
      <p:grpSpPr>
        <a:xfrm>
          <a:off x="0" y="0"/>
          <a:ext cx="0" cy="0"/>
          <a:chOff x="0" y="0"/>
          <a:chExt cx="0" cy="0"/>
        </a:xfrm>
      </p:grpSpPr>
      <p:sp>
        <p:nvSpPr>
          <p:cNvPr id="731" name="Google Shape;731;p55"/>
          <p:cNvSpPr txBox="1"/>
          <p:nvPr>
            <p:ph type="title"/>
          </p:nvPr>
        </p:nvSpPr>
        <p:spPr>
          <a:xfrm>
            <a:off x="188400" y="210100"/>
            <a:ext cx="7183200" cy="445200"/>
          </a:xfrm>
          <a:prstGeom prst="rect">
            <a:avLst/>
          </a:prstGeom>
          <a:solidFill>
            <a:srgbClr val="FFFF00"/>
          </a:solid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000"/>
              <a:buNone/>
            </a:pPr>
            <a:r>
              <a:rPr lang="en"/>
              <a:t>Notes</a:t>
            </a:r>
            <a:endParaRPr/>
          </a:p>
        </p:txBody>
      </p:sp>
      <p:sp>
        <p:nvSpPr>
          <p:cNvPr id="732" name="Google Shape;732;p55"/>
          <p:cNvSpPr txBox="1"/>
          <p:nvPr>
            <p:ph idx="1" type="body"/>
          </p:nvPr>
        </p:nvSpPr>
        <p:spPr>
          <a:xfrm>
            <a:off x="188400" y="953925"/>
            <a:ext cx="7183200" cy="90624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just">
              <a:lnSpc>
                <a:spcPct val="150000"/>
              </a:lnSpc>
              <a:spcBef>
                <a:spcPts val="0"/>
              </a:spcBef>
              <a:spcAft>
                <a:spcPts val="0"/>
              </a:spcAft>
              <a:buSzPts val="1200"/>
              <a:buNone/>
            </a:pPr>
            <a:r>
              <a:rPr lang="en">
                <a:solidFill>
                  <a:schemeClr val="dk1"/>
                </a:solidFill>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a:solidFill>
                <a:schemeClr val="dk1"/>
              </a:solidFill>
            </a:endParaRPr>
          </a:p>
          <a:p>
            <a:pPr indent="0" lvl="0" marL="0" rtl="0" algn="just">
              <a:lnSpc>
                <a:spcPct val="150000"/>
              </a:lnSpc>
              <a:spcBef>
                <a:spcPts val="1600"/>
              </a:spcBef>
              <a:spcAft>
                <a:spcPts val="0"/>
              </a:spcAft>
              <a:buSzPts val="1200"/>
              <a:buNone/>
            </a:pPr>
            <a:r>
              <a:t/>
            </a:r>
            <a:endParaRPr>
              <a:solidFill>
                <a:schemeClr val="dk1"/>
              </a:solidFill>
            </a:endParaRPr>
          </a:p>
          <a:p>
            <a:pPr indent="0" lvl="0" marL="0" rtl="0" algn="just">
              <a:lnSpc>
                <a:spcPct val="150000"/>
              </a:lnSpc>
              <a:spcBef>
                <a:spcPts val="160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1600"/>
              </a:spcBef>
              <a:spcAft>
                <a:spcPts val="1600"/>
              </a:spcAft>
              <a:buSzPts val="1200"/>
              <a:buNone/>
            </a:pPr>
            <a:r>
              <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6" name="Shape 736"/>
        <p:cNvGrpSpPr/>
        <p:nvPr/>
      </p:nvGrpSpPr>
      <p:grpSpPr>
        <a:xfrm>
          <a:off x="0" y="0"/>
          <a:ext cx="0" cy="0"/>
          <a:chOff x="0" y="0"/>
          <a:chExt cx="0" cy="0"/>
        </a:xfrm>
      </p:grpSpPr>
      <p:sp>
        <p:nvSpPr>
          <p:cNvPr id="737" name="Google Shape;737;p56"/>
          <p:cNvSpPr txBox="1"/>
          <p:nvPr>
            <p:ph type="title"/>
          </p:nvPr>
        </p:nvSpPr>
        <p:spPr>
          <a:xfrm>
            <a:off x="188400" y="210100"/>
            <a:ext cx="7183200" cy="445200"/>
          </a:xfrm>
          <a:prstGeom prst="rect">
            <a:avLst/>
          </a:prstGeom>
          <a:solidFill>
            <a:srgbClr val="FFFF00"/>
          </a:solid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000"/>
              <a:buNone/>
            </a:pPr>
            <a:r>
              <a:rPr lang="en"/>
              <a:t>Notes</a:t>
            </a:r>
            <a:endParaRPr/>
          </a:p>
        </p:txBody>
      </p:sp>
      <p:sp>
        <p:nvSpPr>
          <p:cNvPr id="738" name="Google Shape;738;p56"/>
          <p:cNvSpPr txBox="1"/>
          <p:nvPr>
            <p:ph idx="1" type="body"/>
          </p:nvPr>
        </p:nvSpPr>
        <p:spPr>
          <a:xfrm>
            <a:off x="188400" y="953925"/>
            <a:ext cx="7183200" cy="90624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just">
              <a:lnSpc>
                <a:spcPct val="150000"/>
              </a:lnSpc>
              <a:spcBef>
                <a:spcPts val="0"/>
              </a:spcBef>
              <a:spcAft>
                <a:spcPts val="0"/>
              </a:spcAft>
              <a:buSzPts val="1200"/>
              <a:buNone/>
            </a:pPr>
            <a:r>
              <a:rPr lang="en">
                <a:solidFill>
                  <a:schemeClr val="dk1"/>
                </a:solidFill>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a:solidFill>
                <a:schemeClr val="dk1"/>
              </a:solidFill>
            </a:endParaRPr>
          </a:p>
          <a:p>
            <a:pPr indent="0" lvl="0" marL="0" rtl="0" algn="just">
              <a:lnSpc>
                <a:spcPct val="150000"/>
              </a:lnSpc>
              <a:spcBef>
                <a:spcPts val="1600"/>
              </a:spcBef>
              <a:spcAft>
                <a:spcPts val="0"/>
              </a:spcAft>
              <a:buSzPts val="1200"/>
              <a:buNone/>
            </a:pPr>
            <a:r>
              <a:t/>
            </a:r>
            <a:endParaRPr>
              <a:solidFill>
                <a:schemeClr val="dk1"/>
              </a:solidFill>
            </a:endParaRPr>
          </a:p>
          <a:p>
            <a:pPr indent="0" lvl="0" marL="0" rtl="0" algn="just">
              <a:lnSpc>
                <a:spcPct val="150000"/>
              </a:lnSpc>
              <a:spcBef>
                <a:spcPts val="1600"/>
              </a:spcBef>
              <a:spcAft>
                <a:spcPts val="0"/>
              </a:spcAft>
              <a:buSzPts val="1200"/>
              <a:buNone/>
            </a:pPr>
            <a:r>
              <a:t/>
            </a:r>
            <a:endParaRPr>
              <a:solidFill>
                <a:schemeClr val="dk1"/>
              </a:solidFill>
            </a:endParaRPr>
          </a:p>
          <a:p>
            <a:pPr indent="0" lvl="0" marL="0" rtl="0" algn="l">
              <a:lnSpc>
                <a:spcPct val="115000"/>
              </a:lnSpc>
              <a:spcBef>
                <a:spcPts val="1600"/>
              </a:spcBef>
              <a:spcAft>
                <a:spcPts val="1600"/>
              </a:spcAft>
              <a:buSzPts val="1200"/>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6"/>
          <p:cNvSpPr txBox="1"/>
          <p:nvPr>
            <p:ph type="title"/>
          </p:nvPr>
        </p:nvSpPr>
        <p:spPr>
          <a:xfrm>
            <a:off x="364600" y="125700"/>
            <a:ext cx="5707800" cy="4128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000"/>
              <a:buNone/>
            </a:pPr>
            <a:r>
              <a:rPr lang="en" sz="2000"/>
              <a:t>Medicine Key Topic </a:t>
            </a:r>
            <a:r>
              <a:rPr lang="en"/>
              <a:t>2</a:t>
            </a:r>
            <a:r>
              <a:rPr lang="en" sz="2000"/>
              <a:t> </a:t>
            </a:r>
            <a:r>
              <a:rPr lang="en"/>
              <a:t>Renaissance</a:t>
            </a:r>
            <a:r>
              <a:rPr lang="en" sz="2000"/>
              <a:t> Key Words p1</a:t>
            </a:r>
            <a:endParaRPr sz="2000"/>
          </a:p>
        </p:txBody>
      </p:sp>
      <p:graphicFrame>
        <p:nvGraphicFramePr>
          <p:cNvPr id="137" name="Google Shape;137;p6"/>
          <p:cNvGraphicFramePr/>
          <p:nvPr/>
        </p:nvGraphicFramePr>
        <p:xfrm>
          <a:off x="435250" y="601774"/>
          <a:ext cx="3000000" cy="3000000"/>
        </p:xfrm>
        <a:graphic>
          <a:graphicData uri="http://schemas.openxmlformats.org/drawingml/2006/table">
            <a:tbl>
              <a:tblPr bandRow="1">
                <a:noFill/>
                <a:tableStyleId>{BE759C9B-027E-424A-9D3E-25BB042D253A}</a:tableStyleId>
              </a:tblPr>
              <a:tblGrid>
                <a:gridCol w="389025"/>
                <a:gridCol w="1193800"/>
                <a:gridCol w="5440325"/>
              </a:tblGrid>
              <a:tr h="315400">
                <a:tc>
                  <a:txBody>
                    <a:bodyPr/>
                    <a:lstStyle/>
                    <a:p>
                      <a:pPr indent="0" lvl="0" marL="0" marR="0" rtl="0" algn="ctr">
                        <a:lnSpc>
                          <a:spcPct val="100000"/>
                        </a:lnSpc>
                        <a:spcBef>
                          <a:spcPts val="0"/>
                        </a:spcBef>
                        <a:spcAft>
                          <a:spcPts val="0"/>
                        </a:spcAft>
                        <a:buClr>
                          <a:srgbClr val="000000"/>
                        </a:buClr>
                        <a:buSzPts val="1000"/>
                        <a:buFont typeface="Arial"/>
                        <a:buNone/>
                      </a:pPr>
                      <a:r>
                        <a:rPr lang="en" sz="1000" u="none" cap="none" strike="noStrike">
                          <a:latin typeface="Calibri"/>
                          <a:ea typeface="Calibri"/>
                          <a:cs typeface="Calibri"/>
                          <a:sym typeface="Calibri"/>
                        </a:rPr>
                        <a:t>1</a:t>
                      </a:r>
                      <a:endParaRPr sz="1000" u="none" cap="none" strike="noStrike"/>
                    </a:p>
                  </a:txBody>
                  <a:tcPr marT="25400" marB="25400" marR="25400" marL="254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b="1" lang="en" sz="1300" u="none" cap="none" strike="noStrike">
                          <a:latin typeface="Calibri"/>
                          <a:ea typeface="Calibri"/>
                          <a:cs typeface="Calibri"/>
                          <a:sym typeface="Calibri"/>
                        </a:rPr>
                        <a:t>apothecary</a:t>
                      </a:r>
                      <a:endParaRPr b="1" sz="1300" u="none" cap="none" strike="noStrike">
                        <a:latin typeface="Calibri"/>
                        <a:ea typeface="Calibri"/>
                        <a:cs typeface="Calibri"/>
                        <a:sym typeface="Calibri"/>
                      </a:endParaRPr>
                    </a:p>
                  </a:txBody>
                  <a:tcPr marT="25400" marB="25400" marR="25400" marL="254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300"/>
                        <a:buFont typeface="Arial"/>
                        <a:buNone/>
                      </a:pPr>
                      <a:r>
                        <a:rPr lang="en" sz="1300" u="none" cap="none" strike="noStrike">
                          <a:latin typeface="Calibri"/>
                          <a:ea typeface="Calibri"/>
                          <a:cs typeface="Calibri"/>
                          <a:sym typeface="Calibri"/>
                        </a:rPr>
                        <a:t>Affordable chemists from Middle Ages through the Renaissance who made herbal remedies and medicines. Often a cheap alternative to a doctor they did not swear to the Hippocratic Oath and would often prescribe poison in addition to helpful herbal cures. </a:t>
                      </a:r>
                      <a:r>
                        <a:rPr b="1" lang="en" sz="1300" u="none" cap="none" strike="noStrike">
                          <a:latin typeface="Calibri"/>
                          <a:ea typeface="Calibri"/>
                          <a:cs typeface="Calibri"/>
                          <a:sym typeface="Calibri"/>
                        </a:rPr>
                        <a:t>(MA, RE) </a:t>
                      </a:r>
                      <a:endParaRPr b="1" sz="1300" u="none" cap="none" strike="noStrike">
                        <a:latin typeface="Calibri"/>
                        <a:ea typeface="Calibri"/>
                        <a:cs typeface="Calibri"/>
                        <a:sym typeface="Calibri"/>
                      </a:endParaRPr>
                    </a:p>
                  </a:txBody>
                  <a:tcPr marT="0" marB="0" marR="68575" marL="6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559125">
                <a:tc>
                  <a:txBody>
                    <a:bodyPr/>
                    <a:lstStyle/>
                    <a:p>
                      <a:pPr indent="0" lvl="0" marL="0" marR="0" rtl="0" algn="ctr">
                        <a:lnSpc>
                          <a:spcPct val="100000"/>
                        </a:lnSpc>
                        <a:spcBef>
                          <a:spcPts val="0"/>
                        </a:spcBef>
                        <a:spcAft>
                          <a:spcPts val="0"/>
                        </a:spcAft>
                        <a:buClr>
                          <a:srgbClr val="000000"/>
                        </a:buClr>
                        <a:buSzPts val="1000"/>
                        <a:buFont typeface="Arial"/>
                        <a:buNone/>
                      </a:pPr>
                      <a:r>
                        <a:rPr lang="en" sz="1000" u="none" cap="none" strike="noStrike">
                          <a:latin typeface="Calibri"/>
                          <a:ea typeface="Calibri"/>
                          <a:cs typeface="Calibri"/>
                          <a:sym typeface="Calibri"/>
                        </a:rPr>
                        <a:t>2</a:t>
                      </a:r>
                      <a:endParaRPr sz="1000" u="none" cap="none" strike="noStrike">
                        <a:latin typeface="Calibri"/>
                        <a:ea typeface="Calibri"/>
                        <a:cs typeface="Calibri"/>
                        <a:sym typeface="Calibri"/>
                      </a:endParaRPr>
                    </a:p>
                  </a:txBody>
                  <a:tcPr marT="25400" marB="25400" marR="25400" marL="254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b="1" lang="en" sz="1300" u="none" cap="none" strike="noStrike">
                          <a:latin typeface="Calibri"/>
                          <a:ea typeface="Calibri"/>
                          <a:cs typeface="Calibri"/>
                          <a:sym typeface="Calibri"/>
                        </a:rPr>
                        <a:t>Catholic Church</a:t>
                      </a:r>
                      <a:endParaRPr b="1" sz="1300" u="none" cap="none" strike="noStrike">
                        <a:latin typeface="Calibri"/>
                        <a:ea typeface="Calibri"/>
                        <a:cs typeface="Calibri"/>
                        <a:sym typeface="Calibri"/>
                      </a:endParaRPr>
                    </a:p>
                  </a:txBody>
                  <a:tcPr marT="25400" marB="25400" marR="25400" marL="254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n" sz="1300" u="none" cap="none" strike="noStrike">
                          <a:latin typeface="Calibri"/>
                          <a:ea typeface="Calibri"/>
                          <a:cs typeface="Calibri"/>
                          <a:sym typeface="Calibri"/>
                        </a:rPr>
                        <a:t>Also known simply as ‘The Church’. Controlled medical training in Middle Ages universities and promoted Galen’s teaching and superstition in medicine. Also funded hospitals in monasteries that would give the sick a clean place to recover and encouraged hospitality for the poor. The Church lost influence in the 16th century due to the Reformation and the Renaissance. </a:t>
                      </a:r>
                      <a:r>
                        <a:rPr b="1" lang="en" sz="1300" u="none" cap="none" strike="noStrike">
                          <a:latin typeface="Calibri"/>
                          <a:ea typeface="Calibri"/>
                          <a:cs typeface="Calibri"/>
                          <a:sym typeface="Calibri"/>
                        </a:rPr>
                        <a:t>(MA, RE)</a:t>
                      </a:r>
                      <a:r>
                        <a:rPr lang="en" sz="1300" u="none" cap="none" strike="noStrike">
                          <a:latin typeface="Calibri"/>
                          <a:ea typeface="Calibri"/>
                          <a:cs typeface="Calibri"/>
                          <a:sym typeface="Calibri"/>
                        </a:rPr>
                        <a:t> </a:t>
                      </a:r>
                      <a:endParaRPr sz="1300" u="none" cap="none" strike="noStrike">
                        <a:latin typeface="Calibri"/>
                        <a:ea typeface="Calibri"/>
                        <a:cs typeface="Calibri"/>
                        <a:sym typeface="Calibri"/>
                      </a:endParaRPr>
                    </a:p>
                  </a:txBody>
                  <a:tcPr marT="0" marB="0" marR="68575" marL="6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745500">
                <a:tc>
                  <a:txBody>
                    <a:bodyPr/>
                    <a:lstStyle/>
                    <a:p>
                      <a:pPr indent="0" lvl="0" marL="0" marR="0" rtl="0" algn="ctr">
                        <a:lnSpc>
                          <a:spcPct val="100000"/>
                        </a:lnSpc>
                        <a:spcBef>
                          <a:spcPts val="0"/>
                        </a:spcBef>
                        <a:spcAft>
                          <a:spcPts val="0"/>
                        </a:spcAft>
                        <a:buClr>
                          <a:srgbClr val="000000"/>
                        </a:buClr>
                        <a:buSzPts val="1000"/>
                        <a:buFont typeface="Arial"/>
                        <a:buNone/>
                      </a:pPr>
                      <a:r>
                        <a:rPr lang="en" sz="1000" u="none" cap="none" strike="noStrike">
                          <a:latin typeface="Calibri"/>
                          <a:ea typeface="Calibri"/>
                          <a:cs typeface="Calibri"/>
                          <a:sym typeface="Calibri"/>
                        </a:rPr>
                        <a:t>3</a:t>
                      </a:r>
                      <a:endParaRPr sz="1000" u="none" cap="none" strike="noStrike">
                        <a:latin typeface="Calibri"/>
                        <a:ea typeface="Calibri"/>
                        <a:cs typeface="Calibri"/>
                        <a:sym typeface="Calibri"/>
                      </a:endParaRPr>
                    </a:p>
                  </a:txBody>
                  <a:tcPr marT="25400" marB="25400" marR="25400" marL="254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b="1" lang="en" sz="1300" u="none" cap="none" strike="noStrike">
                          <a:latin typeface="Calibri"/>
                          <a:ea typeface="Calibri"/>
                          <a:cs typeface="Calibri"/>
                          <a:sym typeface="Calibri"/>
                        </a:rPr>
                        <a:t>Dissolution of the Monasteries, 1541</a:t>
                      </a:r>
                      <a:endParaRPr b="1" sz="1300" u="none" cap="none" strike="noStrike">
                        <a:latin typeface="Calibri"/>
                        <a:ea typeface="Calibri"/>
                        <a:cs typeface="Calibri"/>
                        <a:sym typeface="Calibri"/>
                      </a:endParaRPr>
                    </a:p>
                  </a:txBody>
                  <a:tcPr marT="25400" marB="25400" marR="25400" marL="254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n" sz="1300" u="none" cap="none" strike="noStrike">
                          <a:latin typeface="Calibri"/>
                          <a:ea typeface="Calibri"/>
                          <a:cs typeface="Calibri"/>
                          <a:sym typeface="Calibri"/>
                        </a:rPr>
                        <a:t>Between 1536 and 1541 Henry VIII closed monasteries and convents to obtain their land and wealth. Destroyed the network of Church hospitals open to the poor and invalid. </a:t>
                      </a:r>
                      <a:r>
                        <a:rPr b="1" lang="en" sz="1300" u="none" cap="none" strike="noStrike">
                          <a:latin typeface="Calibri"/>
                          <a:ea typeface="Calibri"/>
                          <a:cs typeface="Calibri"/>
                          <a:sym typeface="Calibri"/>
                        </a:rPr>
                        <a:t>(MA)</a:t>
                      </a:r>
                      <a:endParaRPr sz="1300" u="none" cap="none" strike="noStrike">
                        <a:latin typeface="Calibri"/>
                        <a:ea typeface="Calibri"/>
                        <a:cs typeface="Calibri"/>
                        <a:sym typeface="Calibri"/>
                      </a:endParaRPr>
                    </a:p>
                  </a:txBody>
                  <a:tcPr marT="0" marB="0" marR="68575" marL="6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559125">
                <a:tc>
                  <a:txBody>
                    <a:bodyPr/>
                    <a:lstStyle/>
                    <a:p>
                      <a:pPr indent="0" lvl="0" marL="0" marR="0" rtl="0" algn="ctr">
                        <a:lnSpc>
                          <a:spcPct val="100000"/>
                        </a:lnSpc>
                        <a:spcBef>
                          <a:spcPts val="0"/>
                        </a:spcBef>
                        <a:spcAft>
                          <a:spcPts val="0"/>
                        </a:spcAft>
                        <a:buClr>
                          <a:srgbClr val="000000"/>
                        </a:buClr>
                        <a:buSzPts val="1000"/>
                        <a:buFont typeface="Arial"/>
                        <a:buNone/>
                      </a:pPr>
                      <a:r>
                        <a:rPr lang="en" sz="1000" u="none" cap="none" strike="noStrike">
                          <a:latin typeface="Calibri"/>
                          <a:ea typeface="Calibri"/>
                          <a:cs typeface="Calibri"/>
                          <a:sym typeface="Calibri"/>
                        </a:rPr>
                        <a:t>4</a:t>
                      </a:r>
                      <a:endParaRPr sz="1000" u="none" cap="none" strike="noStrike">
                        <a:latin typeface="Calibri"/>
                        <a:ea typeface="Calibri"/>
                        <a:cs typeface="Calibri"/>
                        <a:sym typeface="Calibri"/>
                      </a:endParaRPr>
                    </a:p>
                  </a:txBody>
                  <a:tcPr marT="25400" marB="25400" marR="25400" marL="254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b="1" lang="en" sz="1300" u="none" cap="none" strike="noStrike">
                          <a:latin typeface="Calibri"/>
                          <a:ea typeface="Calibri"/>
                          <a:cs typeface="Calibri"/>
                          <a:sym typeface="Calibri"/>
                        </a:rPr>
                        <a:t>English Reformation</a:t>
                      </a:r>
                      <a:endParaRPr b="1" sz="1300" u="none" cap="none" strike="noStrike">
                        <a:latin typeface="Calibri"/>
                        <a:ea typeface="Calibri"/>
                        <a:cs typeface="Calibri"/>
                        <a:sym typeface="Calibri"/>
                      </a:endParaRPr>
                    </a:p>
                  </a:txBody>
                  <a:tcPr marT="25400" marB="25400" marR="25400" marL="254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n" sz="1300" u="none" cap="none" strike="noStrike">
                          <a:latin typeface="Calibri"/>
                          <a:ea typeface="Calibri"/>
                          <a:cs typeface="Calibri"/>
                          <a:sym typeface="Calibri"/>
                        </a:rPr>
                        <a:t>A series of events in 16th century England by which the Church of England broke away from the authority of Catholic Church. </a:t>
                      </a:r>
                      <a:r>
                        <a:rPr b="1" lang="en" sz="1300" u="none" cap="none" strike="noStrike">
                          <a:latin typeface="Calibri"/>
                          <a:ea typeface="Calibri"/>
                          <a:cs typeface="Calibri"/>
                          <a:sym typeface="Calibri"/>
                        </a:rPr>
                        <a:t>(RE)</a:t>
                      </a:r>
                      <a:endParaRPr b="1" sz="1300" u="none" cap="none" strike="noStrike">
                        <a:latin typeface="Calibri"/>
                        <a:ea typeface="Calibri"/>
                        <a:cs typeface="Calibri"/>
                        <a:sym typeface="Calibri"/>
                      </a:endParaRPr>
                    </a:p>
                  </a:txBody>
                  <a:tcPr marT="0" marB="0" marR="68575" marL="6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1017550">
                <a:tc>
                  <a:txBody>
                    <a:bodyPr/>
                    <a:lstStyle/>
                    <a:p>
                      <a:pPr indent="0" lvl="0" marL="0" marR="0" rtl="0" algn="ctr">
                        <a:lnSpc>
                          <a:spcPct val="100000"/>
                        </a:lnSpc>
                        <a:spcBef>
                          <a:spcPts val="0"/>
                        </a:spcBef>
                        <a:spcAft>
                          <a:spcPts val="0"/>
                        </a:spcAft>
                        <a:buClr>
                          <a:srgbClr val="000000"/>
                        </a:buClr>
                        <a:buSzPts val="1000"/>
                        <a:buFont typeface="Arial"/>
                        <a:buNone/>
                      </a:pPr>
                      <a:r>
                        <a:rPr lang="en" sz="1000" u="none" cap="none" strike="noStrike">
                          <a:latin typeface="Calibri"/>
                          <a:ea typeface="Calibri"/>
                          <a:cs typeface="Calibri"/>
                          <a:sym typeface="Calibri"/>
                        </a:rPr>
                        <a:t>5</a:t>
                      </a:r>
                      <a:endParaRPr sz="1000" u="none" cap="none" strike="noStrike">
                        <a:latin typeface="Calibri"/>
                        <a:ea typeface="Calibri"/>
                        <a:cs typeface="Calibri"/>
                        <a:sym typeface="Calibri"/>
                      </a:endParaRPr>
                    </a:p>
                  </a:txBody>
                  <a:tcPr marT="25400" marB="25400" marR="25400" marL="254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b="1" lang="en" sz="1300" u="none" cap="none" strike="noStrike">
                          <a:latin typeface="Calibri"/>
                          <a:ea typeface="Calibri"/>
                          <a:cs typeface="Calibri"/>
                          <a:sym typeface="Calibri"/>
                        </a:rPr>
                        <a:t>Great Plague,  1665</a:t>
                      </a:r>
                      <a:endParaRPr b="1" sz="1300" u="none" cap="none" strike="noStrike">
                        <a:latin typeface="Calibri"/>
                        <a:ea typeface="Calibri"/>
                        <a:cs typeface="Calibri"/>
                        <a:sym typeface="Calibri"/>
                      </a:endParaRPr>
                    </a:p>
                  </a:txBody>
                  <a:tcPr marT="25400" marB="25400" marR="25400" marL="254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n" sz="1300" u="none" cap="none" strike="noStrike">
                          <a:latin typeface="Calibri"/>
                          <a:ea typeface="Calibri"/>
                          <a:cs typeface="Calibri"/>
                          <a:sym typeface="Calibri"/>
                        </a:rPr>
                        <a:t>Lasting from 1665 to 1666, was the last major epidemic of the bubonic plague (Black Death) to occur in England and killed an estimated 100,000 people—almost a quarter of London's population—in 18 months. On a far smaller scale than the earlier Black Death pandemic. Physicians recommend a variety of cures including prayer, fasting, smelling perfume, quarantine, smoking tobacco and visiting plague doctors dressed as birds. Local authorities (government) took actions including plague searchers to look for the sick, quarantining the ill for 28 days, banning public events, lighting fires and killing 40,000 dogs and 200,000 cats.  </a:t>
                      </a:r>
                      <a:r>
                        <a:rPr b="1" lang="en" sz="1300" u="none" cap="none" strike="noStrike">
                          <a:latin typeface="Calibri"/>
                          <a:ea typeface="Calibri"/>
                          <a:cs typeface="Calibri"/>
                          <a:sym typeface="Calibri"/>
                        </a:rPr>
                        <a:t>(RE)</a:t>
                      </a:r>
                      <a:endParaRPr b="1" sz="1300" u="none" cap="none" strike="noStrike">
                        <a:latin typeface="Calibri"/>
                        <a:ea typeface="Calibri"/>
                        <a:cs typeface="Calibri"/>
                        <a:sym typeface="Calibri"/>
                      </a:endParaRPr>
                    </a:p>
                  </a:txBody>
                  <a:tcPr marT="0" marB="0" marR="68575" marL="6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320075">
                <a:tc>
                  <a:txBody>
                    <a:bodyPr/>
                    <a:lstStyle/>
                    <a:p>
                      <a:pPr indent="0" lvl="0" marL="0" marR="0" rtl="0" algn="ctr">
                        <a:lnSpc>
                          <a:spcPct val="100000"/>
                        </a:lnSpc>
                        <a:spcBef>
                          <a:spcPts val="0"/>
                        </a:spcBef>
                        <a:spcAft>
                          <a:spcPts val="0"/>
                        </a:spcAft>
                        <a:buClr>
                          <a:srgbClr val="000000"/>
                        </a:buClr>
                        <a:buSzPts val="1000"/>
                        <a:buFont typeface="Arial"/>
                        <a:buNone/>
                      </a:pPr>
                      <a:r>
                        <a:rPr lang="en" sz="1000" u="none" cap="none" strike="noStrike">
                          <a:latin typeface="Calibri"/>
                          <a:ea typeface="Calibri"/>
                          <a:cs typeface="Calibri"/>
                          <a:sym typeface="Calibri"/>
                        </a:rPr>
                        <a:t>6</a:t>
                      </a:r>
                      <a:endParaRPr sz="1000" u="none" cap="none" strike="noStrike">
                        <a:latin typeface="Calibri"/>
                        <a:ea typeface="Calibri"/>
                        <a:cs typeface="Calibri"/>
                        <a:sym typeface="Calibri"/>
                      </a:endParaRPr>
                    </a:p>
                  </a:txBody>
                  <a:tcPr marT="25400" marB="25400" marR="25400" marL="254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b="1" lang="en" sz="1300" u="none" cap="none" strike="noStrike">
                          <a:latin typeface="Calibri"/>
                          <a:ea typeface="Calibri"/>
                          <a:cs typeface="Calibri"/>
                          <a:sym typeface="Calibri"/>
                        </a:rPr>
                        <a:t>Harvey, William</a:t>
                      </a:r>
                      <a:endParaRPr b="1" sz="1300" u="none" cap="none" strike="noStrike">
                        <a:latin typeface="Calibri"/>
                        <a:ea typeface="Calibri"/>
                        <a:cs typeface="Calibri"/>
                        <a:sym typeface="Calibri"/>
                      </a:endParaRPr>
                    </a:p>
                  </a:txBody>
                  <a:tcPr marT="25400" marB="25400" marR="25400" marL="254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n" sz="1300" u="none" cap="none" strike="noStrike">
                          <a:latin typeface="Calibri"/>
                          <a:ea typeface="Calibri"/>
                          <a:cs typeface="Calibri"/>
                          <a:sym typeface="Calibri"/>
                        </a:rPr>
                        <a:t>English doctor who wrote "The Motion of the Heart and Blood in Animals" in 1628 and discovered that blood circulated around the body instead of being burnt up like fuel as Galen taught. Also proved the existence of veins in bringing blood back to the heart.  </a:t>
                      </a:r>
                      <a:r>
                        <a:rPr b="1" lang="en" sz="1300" u="none" cap="none" strike="noStrike">
                          <a:latin typeface="Calibri"/>
                          <a:ea typeface="Calibri"/>
                          <a:cs typeface="Calibri"/>
                          <a:sym typeface="Calibri"/>
                        </a:rPr>
                        <a:t>(RE)</a:t>
                      </a:r>
                      <a:endParaRPr b="1" sz="1300" u="none" cap="none" strike="noStrike">
                        <a:latin typeface="Calibri"/>
                        <a:ea typeface="Calibri"/>
                        <a:cs typeface="Calibri"/>
                        <a:sym typeface="Calibri"/>
                      </a:endParaRPr>
                    </a:p>
                  </a:txBody>
                  <a:tcPr marT="0" marB="0" marR="68575" marL="6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372725">
                <a:tc>
                  <a:txBody>
                    <a:bodyPr/>
                    <a:lstStyle/>
                    <a:p>
                      <a:pPr indent="0" lvl="0" marL="0" marR="0" rtl="0" algn="ctr">
                        <a:lnSpc>
                          <a:spcPct val="100000"/>
                        </a:lnSpc>
                        <a:spcBef>
                          <a:spcPts val="0"/>
                        </a:spcBef>
                        <a:spcAft>
                          <a:spcPts val="0"/>
                        </a:spcAft>
                        <a:buClr>
                          <a:srgbClr val="000000"/>
                        </a:buClr>
                        <a:buSzPts val="1000"/>
                        <a:buFont typeface="Arial"/>
                        <a:buNone/>
                      </a:pPr>
                      <a:r>
                        <a:rPr lang="en" sz="1000" u="none" cap="none" strike="noStrike">
                          <a:latin typeface="Calibri"/>
                          <a:ea typeface="Calibri"/>
                          <a:cs typeface="Calibri"/>
                          <a:sym typeface="Calibri"/>
                        </a:rPr>
                        <a:t>7</a:t>
                      </a:r>
                      <a:endParaRPr sz="1000" u="none" cap="none" strike="noStrike">
                        <a:latin typeface="Calibri"/>
                        <a:ea typeface="Calibri"/>
                        <a:cs typeface="Calibri"/>
                        <a:sym typeface="Calibri"/>
                      </a:endParaRPr>
                    </a:p>
                  </a:txBody>
                  <a:tcPr marT="25400" marB="25400" marR="25400" marL="254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b="1" lang="en" sz="1300" u="none" cap="none" strike="noStrike">
                          <a:latin typeface="Calibri"/>
                          <a:ea typeface="Calibri"/>
                          <a:cs typeface="Calibri"/>
                          <a:sym typeface="Calibri"/>
                        </a:rPr>
                        <a:t>humanism</a:t>
                      </a:r>
                      <a:endParaRPr b="1" sz="1300" u="none" cap="none" strike="noStrike">
                        <a:latin typeface="Calibri"/>
                        <a:ea typeface="Calibri"/>
                        <a:cs typeface="Calibri"/>
                        <a:sym typeface="Calibri"/>
                      </a:endParaRPr>
                    </a:p>
                  </a:txBody>
                  <a:tcPr marT="25400" marB="25400" marR="25400" marL="254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n" sz="1300" u="none" cap="none" strike="noStrike">
                          <a:latin typeface="Calibri"/>
                          <a:ea typeface="Calibri"/>
                          <a:cs typeface="Calibri"/>
                          <a:sym typeface="Calibri"/>
                        </a:rPr>
                        <a:t>Humanism is a cultural movement that emerged during the Renaissance from the 14th through 16th centuries that emphasized the value of human beings and generally prefered critical thinking and evidence over acceptance of dogma or superstition. Lead to the increased emphasis on education and the reduction in Church authority in Europe. </a:t>
                      </a:r>
                      <a:r>
                        <a:rPr b="1" lang="en" sz="1300" u="none" cap="none" strike="noStrike">
                          <a:latin typeface="Calibri"/>
                          <a:ea typeface="Calibri"/>
                          <a:cs typeface="Calibri"/>
                          <a:sym typeface="Calibri"/>
                        </a:rPr>
                        <a:t>(RE)</a:t>
                      </a:r>
                      <a:endParaRPr sz="1300" u="none" cap="none" strike="noStrike">
                        <a:latin typeface="Calibri"/>
                        <a:ea typeface="Calibri"/>
                        <a:cs typeface="Calibri"/>
                        <a:sym typeface="Calibri"/>
                      </a:endParaRPr>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931850">
                <a:tc>
                  <a:txBody>
                    <a:bodyPr/>
                    <a:lstStyle/>
                    <a:p>
                      <a:pPr indent="0" lvl="0" marL="0" marR="0" rtl="0" algn="ctr">
                        <a:lnSpc>
                          <a:spcPct val="100000"/>
                        </a:lnSpc>
                        <a:spcBef>
                          <a:spcPts val="0"/>
                        </a:spcBef>
                        <a:spcAft>
                          <a:spcPts val="0"/>
                        </a:spcAft>
                        <a:buClr>
                          <a:srgbClr val="000000"/>
                        </a:buClr>
                        <a:buSzPts val="1000"/>
                        <a:buFont typeface="Arial"/>
                        <a:buNone/>
                      </a:pPr>
                      <a:r>
                        <a:rPr lang="en" sz="1000" u="none" cap="none" strike="noStrike">
                          <a:latin typeface="Calibri"/>
                          <a:ea typeface="Calibri"/>
                          <a:cs typeface="Calibri"/>
                          <a:sym typeface="Calibri"/>
                        </a:rPr>
                        <a:t>8</a:t>
                      </a:r>
                      <a:endParaRPr sz="1000" u="none" cap="none" strike="noStrike">
                        <a:latin typeface="Calibri"/>
                        <a:ea typeface="Calibri"/>
                        <a:cs typeface="Calibri"/>
                        <a:sym typeface="Calibri"/>
                      </a:endParaRPr>
                    </a:p>
                  </a:txBody>
                  <a:tcPr marT="25400" marB="25400" marR="25400" marL="254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b="1" lang="en" sz="1300" u="none" cap="none" strike="noStrike">
                          <a:latin typeface="Calibri"/>
                          <a:ea typeface="Calibri"/>
                          <a:cs typeface="Calibri"/>
                          <a:sym typeface="Calibri"/>
                        </a:rPr>
                        <a:t>king's touch (royal touch)</a:t>
                      </a:r>
                      <a:endParaRPr b="1" sz="1300" u="none" cap="none" strike="noStrike">
                        <a:latin typeface="Calibri"/>
                        <a:ea typeface="Calibri"/>
                        <a:cs typeface="Calibri"/>
                        <a:sym typeface="Calibri"/>
                      </a:endParaRPr>
                    </a:p>
                  </a:txBody>
                  <a:tcPr marT="25400" marB="25400" marR="25400" marL="254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n" sz="1300" u="none" cap="none" strike="noStrike">
                          <a:latin typeface="Calibri"/>
                          <a:ea typeface="Calibri"/>
                          <a:cs typeface="Calibri"/>
                          <a:sym typeface="Calibri"/>
                        </a:rPr>
                        <a:t>A form of laying on of hands, whereby English monarchs touched their subjects, regardless of social classes, with the intent to cure them of various diseases and conditions. Most commonly used to treat scrofula (tuberculosis) </a:t>
                      </a:r>
                      <a:r>
                        <a:rPr b="1" lang="en" sz="1300" u="none" cap="none" strike="noStrike">
                          <a:latin typeface="Calibri"/>
                          <a:ea typeface="Calibri"/>
                          <a:cs typeface="Calibri"/>
                          <a:sym typeface="Calibri"/>
                        </a:rPr>
                        <a:t>(MA, RE)</a:t>
                      </a:r>
                      <a:endParaRPr b="1" sz="1300" u="none" cap="none" strike="noStrike">
                        <a:latin typeface="Calibri"/>
                        <a:ea typeface="Calibri"/>
                        <a:cs typeface="Calibri"/>
                        <a:sym typeface="Calibri"/>
                      </a:endParaRPr>
                    </a:p>
                  </a:txBody>
                  <a:tcPr marT="0" marB="0" marR="68575" marL="6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372725">
                <a:tc>
                  <a:txBody>
                    <a:bodyPr/>
                    <a:lstStyle/>
                    <a:p>
                      <a:pPr indent="0" lvl="0" marL="0" marR="0" rtl="0" algn="ctr">
                        <a:lnSpc>
                          <a:spcPct val="100000"/>
                        </a:lnSpc>
                        <a:spcBef>
                          <a:spcPts val="0"/>
                        </a:spcBef>
                        <a:spcAft>
                          <a:spcPts val="0"/>
                        </a:spcAft>
                        <a:buClr>
                          <a:srgbClr val="000000"/>
                        </a:buClr>
                        <a:buSzPts val="1000"/>
                        <a:buFont typeface="Arial"/>
                        <a:buNone/>
                      </a:pPr>
                      <a:r>
                        <a:rPr lang="en" sz="1000" u="none" cap="none" strike="noStrike">
                          <a:latin typeface="Calibri"/>
                          <a:ea typeface="Calibri"/>
                          <a:cs typeface="Calibri"/>
                          <a:sym typeface="Calibri"/>
                        </a:rPr>
                        <a:t>9</a:t>
                      </a:r>
                      <a:endParaRPr sz="1000" u="none" cap="none" strike="noStrike">
                        <a:latin typeface="Calibri"/>
                        <a:ea typeface="Calibri"/>
                        <a:cs typeface="Calibri"/>
                        <a:sym typeface="Calibri"/>
                      </a:endParaRPr>
                    </a:p>
                  </a:txBody>
                  <a:tcPr marT="25400" marB="25400" marR="25400" marL="254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b="1" lang="en" sz="1300" u="none" cap="none" strike="noStrike">
                          <a:latin typeface="Calibri"/>
                          <a:ea typeface="Calibri"/>
                          <a:cs typeface="Calibri"/>
                          <a:sym typeface="Calibri"/>
                        </a:rPr>
                        <a:t>medical chemistry / iatrochemistry</a:t>
                      </a:r>
                      <a:endParaRPr b="1" sz="1300" u="none" cap="none" strike="noStrike">
                        <a:latin typeface="Calibri"/>
                        <a:ea typeface="Calibri"/>
                        <a:cs typeface="Calibri"/>
                        <a:sym typeface="Calibri"/>
                      </a:endParaRPr>
                    </a:p>
                  </a:txBody>
                  <a:tcPr marT="25400" marB="25400" marR="25400" marL="254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n" sz="1300" u="none" cap="none" strike="noStrike">
                          <a:latin typeface="Calibri"/>
                          <a:ea typeface="Calibri"/>
                          <a:cs typeface="Calibri"/>
                          <a:sym typeface="Calibri"/>
                        </a:rPr>
                        <a:t>The increased use of scientific chemistry to create medicines and treatments as opposed to herbs. Starting in the 17th century by Paracelsus, doctors commonly used metals, salts and minerals to attempt to cure minor ailments. The </a:t>
                      </a:r>
                      <a:r>
                        <a:rPr i="1" lang="en" sz="1300" u="none" cap="none" strike="noStrike">
                          <a:latin typeface="Calibri"/>
                          <a:ea typeface="Calibri"/>
                          <a:cs typeface="Calibri"/>
                          <a:sym typeface="Calibri"/>
                        </a:rPr>
                        <a:t>Pharmacopoeia Londinensis</a:t>
                      </a:r>
                      <a:r>
                        <a:rPr lang="en" sz="1300" u="none" cap="none" strike="noStrike">
                          <a:latin typeface="Calibri"/>
                          <a:ea typeface="Calibri"/>
                          <a:cs typeface="Calibri"/>
                          <a:sym typeface="Calibri"/>
                        </a:rPr>
                        <a:t> published by the College of Physicians described 2,140 remedies based upon 122 different chemical preparations including the use of mercury which was poisonous. </a:t>
                      </a:r>
                      <a:r>
                        <a:rPr i="1" lang="en" sz="1300" u="none" cap="none" strike="noStrike">
                          <a:latin typeface="Calibri"/>
                          <a:ea typeface="Calibri"/>
                          <a:cs typeface="Calibri"/>
                          <a:sym typeface="Calibri"/>
                        </a:rPr>
                        <a:t> </a:t>
                      </a:r>
                      <a:r>
                        <a:rPr b="1" lang="en" sz="1300" u="none" cap="none" strike="noStrike">
                          <a:latin typeface="Calibri"/>
                          <a:ea typeface="Calibri"/>
                          <a:cs typeface="Calibri"/>
                          <a:sym typeface="Calibri"/>
                        </a:rPr>
                        <a:t>(RE)</a:t>
                      </a:r>
                      <a:endParaRPr b="1" sz="1300" u="none" cap="none" strike="noStrike">
                        <a:latin typeface="Calibri"/>
                        <a:ea typeface="Calibri"/>
                        <a:cs typeface="Calibri"/>
                        <a:sym typeface="Calibri"/>
                      </a:endParaRPr>
                    </a:p>
                  </a:txBody>
                  <a:tcPr marT="0" marB="0" marR="68575" marL="6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372725">
                <a:tc>
                  <a:txBody>
                    <a:bodyPr/>
                    <a:lstStyle/>
                    <a:p>
                      <a:pPr indent="0" lvl="0" marL="0" marR="0" rtl="0" algn="ctr">
                        <a:lnSpc>
                          <a:spcPct val="100000"/>
                        </a:lnSpc>
                        <a:spcBef>
                          <a:spcPts val="0"/>
                        </a:spcBef>
                        <a:spcAft>
                          <a:spcPts val="0"/>
                        </a:spcAft>
                        <a:buClr>
                          <a:srgbClr val="000000"/>
                        </a:buClr>
                        <a:buSzPts val="1000"/>
                        <a:buFont typeface="Arial"/>
                        <a:buNone/>
                      </a:pPr>
                      <a:r>
                        <a:rPr lang="en" sz="1000" u="none" cap="none" strike="noStrike">
                          <a:latin typeface="Calibri"/>
                          <a:ea typeface="Calibri"/>
                          <a:cs typeface="Calibri"/>
                          <a:sym typeface="Calibri"/>
                        </a:rPr>
                        <a:t>10</a:t>
                      </a:r>
                      <a:endParaRPr sz="1000" u="none" cap="none" strike="noStrike">
                        <a:latin typeface="Calibri"/>
                        <a:ea typeface="Calibri"/>
                        <a:cs typeface="Calibri"/>
                        <a:sym typeface="Calibri"/>
                      </a:endParaRPr>
                    </a:p>
                  </a:txBody>
                  <a:tcPr marT="25400" marB="25400" marR="25400" marL="254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b="1" lang="en" sz="1300" u="none" cap="none" strike="noStrike">
                          <a:latin typeface="Calibri"/>
                          <a:ea typeface="Calibri"/>
                          <a:cs typeface="Calibri"/>
                          <a:sym typeface="Calibri"/>
                        </a:rPr>
                        <a:t>miasma / miasmata</a:t>
                      </a:r>
                      <a:endParaRPr b="1" sz="1300" u="none" cap="none" strike="noStrike">
                        <a:latin typeface="Calibri"/>
                        <a:ea typeface="Calibri"/>
                        <a:cs typeface="Calibri"/>
                        <a:sym typeface="Calibri"/>
                      </a:endParaRPr>
                    </a:p>
                  </a:txBody>
                  <a:tcPr marT="25400" marB="25400" marR="25400" marL="254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n" sz="1300" u="none" cap="none" strike="noStrike">
                          <a:latin typeface="Calibri"/>
                          <a:ea typeface="Calibri"/>
                          <a:cs typeface="Calibri"/>
                          <a:sym typeface="Calibri"/>
                        </a:rPr>
                        <a:t>Theory that disease is produced from bad smells or pollution. Caused many to try and clean up the streets during epidemics like the Black Death, bathe, and generally avoid pungent odors. </a:t>
                      </a:r>
                      <a:r>
                        <a:rPr b="1" lang="en" sz="1300" u="none" cap="none" strike="noStrike">
                          <a:latin typeface="Calibri"/>
                          <a:ea typeface="Calibri"/>
                          <a:cs typeface="Calibri"/>
                          <a:sym typeface="Calibri"/>
                        </a:rPr>
                        <a:t>(MA, RE, IR)</a:t>
                      </a:r>
                      <a:endParaRPr b="1" sz="1300" u="none" cap="none" strike="noStrike">
                        <a:latin typeface="Calibri"/>
                        <a:ea typeface="Calibri"/>
                        <a:cs typeface="Calibri"/>
                        <a:sym typeface="Calibri"/>
                      </a:endParaRPr>
                    </a:p>
                  </a:txBody>
                  <a:tcPr marT="0" marB="0" marR="68575" marL="6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372725">
                <a:tc>
                  <a:txBody>
                    <a:bodyPr/>
                    <a:lstStyle/>
                    <a:p>
                      <a:pPr indent="0" lvl="0" marL="0" marR="0" rtl="0" algn="ctr">
                        <a:lnSpc>
                          <a:spcPct val="100000"/>
                        </a:lnSpc>
                        <a:spcBef>
                          <a:spcPts val="0"/>
                        </a:spcBef>
                        <a:spcAft>
                          <a:spcPts val="0"/>
                        </a:spcAft>
                        <a:buClr>
                          <a:srgbClr val="000000"/>
                        </a:buClr>
                        <a:buSzPts val="1000"/>
                        <a:buFont typeface="Arial"/>
                        <a:buNone/>
                      </a:pPr>
                      <a:r>
                        <a:rPr lang="en" sz="1000" u="none" cap="none" strike="noStrike">
                          <a:latin typeface="Calibri"/>
                          <a:ea typeface="Calibri"/>
                          <a:cs typeface="Calibri"/>
                          <a:sym typeface="Calibri"/>
                        </a:rPr>
                        <a:t>11</a:t>
                      </a:r>
                      <a:endParaRPr sz="1000" u="none" cap="none" strike="noStrike">
                        <a:latin typeface="Calibri"/>
                        <a:ea typeface="Calibri"/>
                        <a:cs typeface="Calibri"/>
                        <a:sym typeface="Calibri"/>
                      </a:endParaRPr>
                    </a:p>
                  </a:txBody>
                  <a:tcPr marT="25400" marB="25400" marR="25400" marL="254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b="1" lang="en" sz="1300" u="none" cap="none" strike="noStrike">
                          <a:latin typeface="Calibri"/>
                          <a:ea typeface="Calibri"/>
                          <a:cs typeface="Calibri"/>
                          <a:sym typeface="Calibri"/>
                        </a:rPr>
                        <a:t>New World</a:t>
                      </a:r>
                      <a:endParaRPr b="1" sz="1300" u="none" cap="none" strike="noStrike">
                        <a:latin typeface="Calibri"/>
                        <a:ea typeface="Calibri"/>
                        <a:cs typeface="Calibri"/>
                        <a:sym typeface="Calibri"/>
                      </a:endParaRPr>
                    </a:p>
                  </a:txBody>
                  <a:tcPr marT="25400" marB="25400" marR="25400" marL="254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n" sz="1300" u="none" cap="none" strike="noStrike">
                          <a:latin typeface="Calibri"/>
                          <a:ea typeface="Calibri"/>
                          <a:cs typeface="Calibri"/>
                          <a:sym typeface="Calibri"/>
                        </a:rPr>
                        <a:t>The ‘discovery’ of North America by Europe after 1492 which led to the increase in herbs and medicines available for treatment and prevention. </a:t>
                      </a:r>
                      <a:r>
                        <a:rPr b="1" lang="en" sz="1300" u="none" cap="none" strike="noStrike">
                          <a:latin typeface="Calibri"/>
                          <a:ea typeface="Calibri"/>
                          <a:cs typeface="Calibri"/>
                          <a:sym typeface="Calibri"/>
                        </a:rPr>
                        <a:t>(RE)</a:t>
                      </a:r>
                      <a:endParaRPr b="1" sz="1300" u="none" cap="none" strike="noStrike">
                        <a:latin typeface="Calibri"/>
                        <a:ea typeface="Calibri"/>
                        <a:cs typeface="Calibri"/>
                        <a:sym typeface="Calibri"/>
                      </a:endParaRPr>
                    </a:p>
                  </a:txBody>
                  <a:tcPr marT="0" marB="0" marR="68575" marL="6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bl>
          </a:graphicData>
        </a:graphic>
      </p:graphicFrame>
      <p:sp>
        <p:nvSpPr>
          <p:cNvPr id="138" name="Google Shape;138;p6"/>
          <p:cNvSpPr/>
          <p:nvPr/>
        </p:nvSpPr>
        <p:spPr>
          <a:xfrm>
            <a:off x="6906750" y="117395"/>
            <a:ext cx="556200" cy="445200"/>
          </a:xfrm>
          <a:prstGeom prst="rect">
            <a:avLst/>
          </a:prstGeom>
          <a:solidFill>
            <a:srgbClr val="FFFFFF"/>
          </a:solidFill>
          <a:ln cap="flat" cmpd="sng" w="95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Calibri"/>
                <a:ea typeface="Calibri"/>
                <a:cs typeface="Calibri"/>
                <a:sym typeface="Calibri"/>
              </a:rPr>
              <a:t>p.6</a:t>
            </a:r>
            <a:endParaRPr b="1" i="0" sz="1400" u="none" cap="none" strike="noStrike">
              <a:solidFill>
                <a:srgbClr val="00000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7"/>
          <p:cNvSpPr txBox="1"/>
          <p:nvPr>
            <p:ph type="title"/>
          </p:nvPr>
        </p:nvSpPr>
        <p:spPr>
          <a:xfrm>
            <a:off x="364600" y="125700"/>
            <a:ext cx="5707800" cy="4128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lang="en"/>
              <a:t>Medicine Key Topic 2 Renaissance Key Words p2</a:t>
            </a:r>
            <a:endParaRPr sz="2000"/>
          </a:p>
        </p:txBody>
      </p:sp>
      <p:graphicFrame>
        <p:nvGraphicFramePr>
          <p:cNvPr id="144" name="Google Shape;144;p7"/>
          <p:cNvGraphicFramePr/>
          <p:nvPr/>
        </p:nvGraphicFramePr>
        <p:xfrm>
          <a:off x="435250" y="754174"/>
          <a:ext cx="3000000" cy="3000000"/>
        </p:xfrm>
        <a:graphic>
          <a:graphicData uri="http://schemas.openxmlformats.org/drawingml/2006/table">
            <a:tbl>
              <a:tblPr bandRow="1">
                <a:noFill/>
                <a:tableStyleId>{BE759C9B-027E-424A-9D3E-25BB042D253A}</a:tableStyleId>
              </a:tblPr>
              <a:tblGrid>
                <a:gridCol w="389025"/>
                <a:gridCol w="1193800"/>
                <a:gridCol w="5440325"/>
              </a:tblGrid>
              <a:tr h="663000">
                <a:tc>
                  <a:txBody>
                    <a:bodyPr/>
                    <a:lstStyle/>
                    <a:p>
                      <a:pPr indent="0" lvl="0" marL="0" marR="0" rtl="0" algn="ctr">
                        <a:lnSpc>
                          <a:spcPct val="100000"/>
                        </a:lnSpc>
                        <a:spcBef>
                          <a:spcPts val="0"/>
                        </a:spcBef>
                        <a:spcAft>
                          <a:spcPts val="0"/>
                        </a:spcAft>
                        <a:buClr>
                          <a:srgbClr val="000000"/>
                        </a:buClr>
                        <a:buSzPts val="1000"/>
                        <a:buFont typeface="Arial"/>
                        <a:buNone/>
                      </a:pPr>
                      <a:r>
                        <a:rPr lang="en" sz="1000" u="none" cap="none" strike="noStrike">
                          <a:latin typeface="Calibri"/>
                          <a:ea typeface="Calibri"/>
                          <a:cs typeface="Calibri"/>
                          <a:sym typeface="Calibri"/>
                        </a:rPr>
                        <a:t>12</a:t>
                      </a:r>
                      <a:endParaRPr sz="1000" u="none" cap="none" strike="noStrike">
                        <a:latin typeface="Calibri"/>
                        <a:ea typeface="Calibri"/>
                        <a:cs typeface="Calibri"/>
                        <a:sym typeface="Calibri"/>
                      </a:endParaRPr>
                    </a:p>
                  </a:txBody>
                  <a:tcPr marT="25400" marB="25400" marR="25400" marL="254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b="1" lang="en" sz="1300" u="none" cap="none" strike="noStrike">
                          <a:latin typeface="Calibri"/>
                          <a:ea typeface="Calibri"/>
                          <a:cs typeface="Calibri"/>
                          <a:sym typeface="Calibri"/>
                        </a:rPr>
                        <a:t>pest houses</a:t>
                      </a:r>
                      <a:endParaRPr b="1" sz="1300" u="none" cap="none" strike="noStrike">
                        <a:latin typeface="Calibri"/>
                        <a:ea typeface="Calibri"/>
                        <a:cs typeface="Calibri"/>
                        <a:sym typeface="Calibri"/>
                      </a:endParaRPr>
                    </a:p>
                  </a:txBody>
                  <a:tcPr marT="25400" marB="25400" marR="25400" marL="254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n" sz="1300" u="none" cap="none" strike="noStrike">
                          <a:latin typeface="Calibri"/>
                          <a:ea typeface="Calibri"/>
                          <a:cs typeface="Calibri"/>
                          <a:sym typeface="Calibri"/>
                        </a:rPr>
                        <a:t>A hospital for people suffering from severe infectious diseases, especially the plague. Also known as plague houses or poxhouses, these new locations would attempt to treat those rejected by typical Medieval hospitals. </a:t>
                      </a:r>
                      <a:r>
                        <a:rPr b="1" lang="en" sz="1300" u="none" cap="none" strike="noStrike">
                          <a:latin typeface="Calibri"/>
                          <a:ea typeface="Calibri"/>
                          <a:cs typeface="Calibri"/>
                          <a:sym typeface="Calibri"/>
                        </a:rPr>
                        <a:t>(MA, RE)</a:t>
                      </a:r>
                      <a:endParaRPr b="1" sz="1300" u="none" cap="none" strike="noStrike">
                        <a:latin typeface="Calibri"/>
                        <a:ea typeface="Calibri"/>
                        <a:cs typeface="Calibri"/>
                        <a:sym typeface="Calibri"/>
                      </a:endParaRPr>
                    </a:p>
                  </a:txBody>
                  <a:tcPr marT="0" marB="0" marR="68575" marL="6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884025">
                <a:tc>
                  <a:txBody>
                    <a:bodyPr/>
                    <a:lstStyle/>
                    <a:p>
                      <a:pPr indent="0" lvl="0" marL="0" marR="0" rtl="0" algn="ctr">
                        <a:lnSpc>
                          <a:spcPct val="100000"/>
                        </a:lnSpc>
                        <a:spcBef>
                          <a:spcPts val="0"/>
                        </a:spcBef>
                        <a:spcAft>
                          <a:spcPts val="0"/>
                        </a:spcAft>
                        <a:buClr>
                          <a:srgbClr val="000000"/>
                        </a:buClr>
                        <a:buSzPts val="1000"/>
                        <a:buFont typeface="Arial"/>
                        <a:buNone/>
                      </a:pPr>
                      <a:r>
                        <a:rPr lang="en" sz="1000" u="none" cap="none" strike="noStrike">
                          <a:latin typeface="Calibri"/>
                          <a:ea typeface="Calibri"/>
                          <a:cs typeface="Calibri"/>
                          <a:sym typeface="Calibri"/>
                        </a:rPr>
                        <a:t>13</a:t>
                      </a:r>
                      <a:endParaRPr sz="1000" u="none" cap="none" strike="noStrike">
                        <a:latin typeface="Calibri"/>
                        <a:ea typeface="Calibri"/>
                        <a:cs typeface="Calibri"/>
                        <a:sym typeface="Calibri"/>
                      </a:endParaRPr>
                    </a:p>
                  </a:txBody>
                  <a:tcPr marT="25400" marB="25400" marR="25400" marL="254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b="1" lang="en" sz="1300" u="none" cap="none" strike="noStrike">
                          <a:latin typeface="Calibri"/>
                          <a:ea typeface="Calibri"/>
                          <a:cs typeface="Calibri"/>
                          <a:sym typeface="Calibri"/>
                        </a:rPr>
                        <a:t>Printing Press</a:t>
                      </a:r>
                      <a:endParaRPr b="1" sz="1300" u="none" cap="none" strike="noStrike">
                        <a:latin typeface="Calibri"/>
                        <a:ea typeface="Calibri"/>
                        <a:cs typeface="Calibri"/>
                        <a:sym typeface="Calibri"/>
                      </a:endParaRPr>
                    </a:p>
                  </a:txBody>
                  <a:tcPr marT="25400" marB="25400" marR="25400" marL="254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n" sz="1300" u="none" cap="none" strike="noStrike">
                          <a:latin typeface="Calibri"/>
                          <a:ea typeface="Calibri"/>
                          <a:cs typeface="Calibri"/>
                          <a:sym typeface="Calibri"/>
                        </a:rPr>
                        <a:t>Created by Johann Gutenberg in 1440, the press allowed for the wide distribution of texts, books and pamphlets. It dramatically increased the literacy rates in Europe leading to increased scientific inquiry, communications and medical progress. </a:t>
                      </a:r>
                      <a:r>
                        <a:rPr b="1" lang="en" sz="1300" u="none" cap="none" strike="noStrike">
                          <a:latin typeface="Calibri"/>
                          <a:ea typeface="Calibri"/>
                          <a:cs typeface="Calibri"/>
                          <a:sym typeface="Calibri"/>
                        </a:rPr>
                        <a:t>(RE)</a:t>
                      </a:r>
                      <a:endParaRPr b="1" sz="1300" u="none" cap="none" strike="noStrike">
                        <a:latin typeface="Calibri"/>
                        <a:ea typeface="Calibri"/>
                        <a:cs typeface="Calibri"/>
                        <a:sym typeface="Calibri"/>
                      </a:endParaRPr>
                    </a:p>
                  </a:txBody>
                  <a:tcPr marT="0" marB="0" marR="68575" marL="6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442000">
                <a:tc>
                  <a:txBody>
                    <a:bodyPr/>
                    <a:lstStyle/>
                    <a:p>
                      <a:pPr indent="0" lvl="0" marL="0" marR="0" rtl="0" algn="ctr">
                        <a:lnSpc>
                          <a:spcPct val="100000"/>
                        </a:lnSpc>
                        <a:spcBef>
                          <a:spcPts val="0"/>
                        </a:spcBef>
                        <a:spcAft>
                          <a:spcPts val="0"/>
                        </a:spcAft>
                        <a:buClr>
                          <a:srgbClr val="000000"/>
                        </a:buClr>
                        <a:buSzPts val="1000"/>
                        <a:buFont typeface="Arial"/>
                        <a:buNone/>
                      </a:pPr>
                      <a:r>
                        <a:rPr lang="en" sz="1000" u="none" cap="none" strike="noStrike">
                          <a:latin typeface="Calibri"/>
                          <a:ea typeface="Calibri"/>
                          <a:cs typeface="Calibri"/>
                          <a:sym typeface="Calibri"/>
                        </a:rPr>
                        <a:t>14</a:t>
                      </a:r>
                      <a:endParaRPr sz="1000" u="none" cap="none" strike="noStrike">
                        <a:latin typeface="Calibri"/>
                        <a:ea typeface="Calibri"/>
                        <a:cs typeface="Calibri"/>
                        <a:sym typeface="Calibri"/>
                      </a:endParaRPr>
                    </a:p>
                  </a:txBody>
                  <a:tcPr marT="25400" marB="25400" marR="25400" marL="254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b="1" lang="en" sz="1300" u="none" cap="none" strike="noStrike">
                          <a:latin typeface="Calibri"/>
                          <a:ea typeface="Calibri"/>
                          <a:cs typeface="Calibri"/>
                          <a:sym typeface="Calibri"/>
                        </a:rPr>
                        <a:t>quack doctors</a:t>
                      </a:r>
                      <a:endParaRPr b="1" sz="1300" u="none" cap="none" strike="noStrike">
                        <a:latin typeface="Calibri"/>
                        <a:ea typeface="Calibri"/>
                        <a:cs typeface="Calibri"/>
                        <a:sym typeface="Calibri"/>
                      </a:endParaRPr>
                    </a:p>
                  </a:txBody>
                  <a:tcPr marT="25400" marB="25400" marR="25400" marL="254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n" sz="1300" u="none" cap="none" strike="noStrike">
                          <a:latin typeface="Calibri"/>
                          <a:ea typeface="Calibri"/>
                          <a:cs typeface="Calibri"/>
                          <a:sym typeface="Calibri"/>
                        </a:rPr>
                        <a:t>Fake doctors who would sell ‘cure-all’ remedies preying on people’s superstitions and ignorance </a:t>
                      </a:r>
                      <a:r>
                        <a:rPr b="1" lang="en" sz="1300" u="none" cap="none" strike="noStrike">
                          <a:latin typeface="Calibri"/>
                          <a:ea typeface="Calibri"/>
                          <a:cs typeface="Calibri"/>
                          <a:sym typeface="Calibri"/>
                        </a:rPr>
                        <a:t>(MA, RE)</a:t>
                      </a:r>
                      <a:endParaRPr b="1" sz="1300" u="none" cap="none" strike="noStrike">
                        <a:latin typeface="Calibri"/>
                        <a:ea typeface="Calibri"/>
                        <a:cs typeface="Calibri"/>
                        <a:sym typeface="Calibri"/>
                      </a:endParaRPr>
                    </a:p>
                  </a:txBody>
                  <a:tcPr marT="0" marB="0" marR="68575" marL="6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1105025">
                <a:tc>
                  <a:txBody>
                    <a:bodyPr/>
                    <a:lstStyle/>
                    <a:p>
                      <a:pPr indent="0" lvl="0" marL="0" marR="0" rtl="0" algn="ctr">
                        <a:lnSpc>
                          <a:spcPct val="100000"/>
                        </a:lnSpc>
                        <a:spcBef>
                          <a:spcPts val="0"/>
                        </a:spcBef>
                        <a:spcAft>
                          <a:spcPts val="0"/>
                        </a:spcAft>
                        <a:buClr>
                          <a:srgbClr val="000000"/>
                        </a:buClr>
                        <a:buSzPts val="1000"/>
                        <a:buFont typeface="Arial"/>
                        <a:buNone/>
                      </a:pPr>
                      <a:r>
                        <a:rPr lang="en" sz="1000" u="none" cap="none" strike="noStrike">
                          <a:latin typeface="Calibri"/>
                          <a:ea typeface="Calibri"/>
                          <a:cs typeface="Calibri"/>
                          <a:sym typeface="Calibri"/>
                        </a:rPr>
                        <a:t>15</a:t>
                      </a:r>
                      <a:endParaRPr sz="1000" u="none" cap="none" strike="noStrike">
                        <a:latin typeface="Calibri"/>
                        <a:ea typeface="Calibri"/>
                        <a:cs typeface="Calibri"/>
                        <a:sym typeface="Calibri"/>
                      </a:endParaRPr>
                    </a:p>
                  </a:txBody>
                  <a:tcPr marT="25400" marB="25400" marR="25400" marL="254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b="1" lang="en" sz="1300" u="none" cap="none" strike="noStrike">
                          <a:latin typeface="Calibri"/>
                          <a:ea typeface="Calibri"/>
                          <a:cs typeface="Calibri"/>
                          <a:sym typeface="Calibri"/>
                        </a:rPr>
                        <a:t>quarantine</a:t>
                      </a:r>
                      <a:endParaRPr b="1" sz="1300" u="none" cap="none" strike="noStrike">
                        <a:latin typeface="Calibri"/>
                        <a:ea typeface="Calibri"/>
                        <a:cs typeface="Calibri"/>
                        <a:sym typeface="Calibri"/>
                      </a:endParaRPr>
                    </a:p>
                  </a:txBody>
                  <a:tcPr marT="25400" marB="25400" marR="25400" marL="254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n" sz="1300" u="none" cap="none" strike="noStrike">
                          <a:latin typeface="Calibri"/>
                          <a:ea typeface="Calibri"/>
                          <a:cs typeface="Calibri"/>
                          <a:sym typeface="Calibri"/>
                        </a:rPr>
                        <a:t>The act of isolating a person in their home or closing off a town to fight the spread of an epidemic. Used during both the Black Death (1348) and the Great Plague (1665-66) as people who contracted the disease were locked in their homes to die and a red cross was put above their door to warn others. </a:t>
                      </a:r>
                      <a:r>
                        <a:rPr b="1" lang="en" sz="1300" u="none" cap="none" strike="noStrike">
                          <a:latin typeface="Calibri"/>
                          <a:ea typeface="Calibri"/>
                          <a:cs typeface="Calibri"/>
                          <a:sym typeface="Calibri"/>
                        </a:rPr>
                        <a:t>(MA, RE)</a:t>
                      </a:r>
                      <a:endParaRPr sz="1300" u="none" cap="none" strike="noStrike">
                        <a:latin typeface="Calibri"/>
                        <a:ea typeface="Calibri"/>
                        <a:cs typeface="Calibri"/>
                        <a:sym typeface="Calibri"/>
                      </a:endParaRPr>
                    </a:p>
                  </a:txBody>
                  <a:tcPr marT="0" marB="0" marR="68575" marL="6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1326025">
                <a:tc>
                  <a:txBody>
                    <a:bodyPr/>
                    <a:lstStyle/>
                    <a:p>
                      <a:pPr indent="0" lvl="0" marL="0" marR="0" rtl="0" algn="ctr">
                        <a:lnSpc>
                          <a:spcPct val="100000"/>
                        </a:lnSpc>
                        <a:spcBef>
                          <a:spcPts val="0"/>
                        </a:spcBef>
                        <a:spcAft>
                          <a:spcPts val="0"/>
                        </a:spcAft>
                        <a:buClr>
                          <a:srgbClr val="000000"/>
                        </a:buClr>
                        <a:buSzPts val="1000"/>
                        <a:buFont typeface="Arial"/>
                        <a:buNone/>
                      </a:pPr>
                      <a:r>
                        <a:rPr lang="en" sz="1000" u="none" cap="none" strike="noStrike">
                          <a:latin typeface="Calibri"/>
                          <a:ea typeface="Calibri"/>
                          <a:cs typeface="Calibri"/>
                          <a:sym typeface="Calibri"/>
                        </a:rPr>
                        <a:t>15</a:t>
                      </a:r>
                      <a:endParaRPr sz="1000" u="none" cap="none" strike="noStrike">
                        <a:latin typeface="Calibri"/>
                        <a:ea typeface="Calibri"/>
                        <a:cs typeface="Calibri"/>
                        <a:sym typeface="Calibri"/>
                      </a:endParaRPr>
                    </a:p>
                  </a:txBody>
                  <a:tcPr marT="25400" marB="25400" marR="25400" marL="254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b="1" lang="en" sz="1300" u="none" cap="none" strike="noStrike">
                          <a:latin typeface="Calibri"/>
                          <a:ea typeface="Calibri"/>
                          <a:cs typeface="Calibri"/>
                          <a:sym typeface="Calibri"/>
                        </a:rPr>
                        <a:t>Royal Society</a:t>
                      </a:r>
                      <a:endParaRPr b="1" sz="1300" u="none" cap="none" strike="noStrike">
                        <a:latin typeface="Calibri"/>
                        <a:ea typeface="Calibri"/>
                        <a:cs typeface="Calibri"/>
                        <a:sym typeface="Calibri"/>
                      </a:endParaRPr>
                    </a:p>
                  </a:txBody>
                  <a:tcPr marT="25400" marB="25400" marR="25400" marL="254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n" sz="1300" u="none" cap="none" strike="noStrike">
                          <a:latin typeface="Calibri"/>
                          <a:ea typeface="Calibri"/>
                          <a:cs typeface="Calibri"/>
                          <a:sym typeface="Calibri"/>
                        </a:rPr>
                        <a:t>Founded in November 1660, it was granted a royal charter by King Charles II and included famous members such as Isaac Newton, Robert Hooke, Christopher Wren and Robert Boyle. The group of scientists were responsible for establishing the scientific method in England and promoting scientific knowledge and argument in the 17th through the 19th centuries.  </a:t>
                      </a:r>
                      <a:r>
                        <a:rPr b="1" lang="en" sz="1300" u="none" cap="none" strike="noStrike">
                          <a:latin typeface="Calibri"/>
                          <a:ea typeface="Calibri"/>
                          <a:cs typeface="Calibri"/>
                          <a:sym typeface="Calibri"/>
                        </a:rPr>
                        <a:t>(RE, IR)</a:t>
                      </a:r>
                      <a:endParaRPr b="1" sz="1300" u="none" cap="none" strike="noStrike">
                        <a:latin typeface="Calibri"/>
                        <a:ea typeface="Calibri"/>
                        <a:cs typeface="Calibri"/>
                        <a:sym typeface="Calibri"/>
                      </a:endParaRPr>
                    </a:p>
                  </a:txBody>
                  <a:tcPr marT="0" marB="0" marR="68575" marL="6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1105025">
                <a:tc>
                  <a:txBody>
                    <a:bodyPr/>
                    <a:lstStyle/>
                    <a:p>
                      <a:pPr indent="0" lvl="0" marL="0" marR="0" rtl="0" algn="ctr">
                        <a:lnSpc>
                          <a:spcPct val="100000"/>
                        </a:lnSpc>
                        <a:spcBef>
                          <a:spcPts val="0"/>
                        </a:spcBef>
                        <a:spcAft>
                          <a:spcPts val="0"/>
                        </a:spcAft>
                        <a:buClr>
                          <a:srgbClr val="000000"/>
                        </a:buClr>
                        <a:buSzPts val="1000"/>
                        <a:buFont typeface="Arial"/>
                        <a:buNone/>
                      </a:pPr>
                      <a:r>
                        <a:rPr lang="en" sz="1000" u="none" cap="none" strike="noStrike">
                          <a:latin typeface="Calibri"/>
                          <a:ea typeface="Calibri"/>
                          <a:cs typeface="Calibri"/>
                          <a:sym typeface="Calibri"/>
                        </a:rPr>
                        <a:t>17</a:t>
                      </a:r>
                      <a:endParaRPr sz="1000" u="none" cap="none" strike="noStrike">
                        <a:latin typeface="Calibri"/>
                        <a:ea typeface="Calibri"/>
                        <a:cs typeface="Calibri"/>
                        <a:sym typeface="Calibri"/>
                      </a:endParaRPr>
                    </a:p>
                  </a:txBody>
                  <a:tcPr marT="25400" marB="25400" marR="25400" marL="254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b="1" lang="en" sz="1300" u="none" cap="none" strike="noStrike">
                          <a:latin typeface="Calibri"/>
                          <a:ea typeface="Calibri"/>
                          <a:cs typeface="Calibri"/>
                          <a:sym typeface="Calibri"/>
                        </a:rPr>
                        <a:t>Scientific Revolution</a:t>
                      </a:r>
                      <a:endParaRPr b="1" sz="1300" u="none" cap="none" strike="noStrike">
                        <a:latin typeface="Calibri"/>
                        <a:ea typeface="Calibri"/>
                        <a:cs typeface="Calibri"/>
                        <a:sym typeface="Calibri"/>
                      </a:endParaRPr>
                    </a:p>
                  </a:txBody>
                  <a:tcPr marT="25400" marB="25400" marR="25400" marL="254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n" sz="1300" u="none" cap="none" strike="noStrike">
                          <a:latin typeface="Calibri"/>
                          <a:ea typeface="Calibri"/>
                          <a:cs typeface="Calibri"/>
                          <a:sym typeface="Calibri"/>
                        </a:rPr>
                        <a:t>A concept used by historians to describe the emergence of modern science during the 16th through 18th centuries, when developments in mathematics, physics, astronomy, biology, anatomy and chemistry transformed the views of society about nature. </a:t>
                      </a:r>
                      <a:r>
                        <a:rPr b="1" lang="en" sz="1300" u="none" cap="none" strike="noStrike">
                          <a:latin typeface="Calibri"/>
                          <a:ea typeface="Calibri"/>
                          <a:cs typeface="Calibri"/>
                          <a:sym typeface="Calibri"/>
                        </a:rPr>
                        <a:t>(MA, RE)</a:t>
                      </a:r>
                      <a:endParaRPr b="1" sz="1300" u="none" cap="none" strike="noStrike">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300"/>
                        <a:buFont typeface="Arial"/>
                        <a:buNone/>
                      </a:pPr>
                      <a:r>
                        <a:t/>
                      </a:r>
                      <a:endParaRPr b="1" sz="1300" u="none" cap="none" strike="noStrike">
                        <a:latin typeface="Calibri"/>
                        <a:ea typeface="Calibri"/>
                        <a:cs typeface="Calibri"/>
                        <a:sym typeface="Calibri"/>
                      </a:endParaRPr>
                    </a:p>
                  </a:txBody>
                  <a:tcPr marT="0" marB="0" marR="68575" marL="6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442000">
                <a:tc>
                  <a:txBody>
                    <a:bodyPr/>
                    <a:lstStyle/>
                    <a:p>
                      <a:pPr indent="0" lvl="0" marL="0" marR="0" rtl="0" algn="ctr">
                        <a:lnSpc>
                          <a:spcPct val="100000"/>
                        </a:lnSpc>
                        <a:spcBef>
                          <a:spcPts val="0"/>
                        </a:spcBef>
                        <a:spcAft>
                          <a:spcPts val="0"/>
                        </a:spcAft>
                        <a:buClr>
                          <a:srgbClr val="000000"/>
                        </a:buClr>
                        <a:buSzPts val="1000"/>
                        <a:buFont typeface="Arial"/>
                        <a:buNone/>
                      </a:pPr>
                      <a:r>
                        <a:rPr lang="en" sz="1000" u="none" cap="none" strike="noStrike">
                          <a:latin typeface="Calibri"/>
                          <a:ea typeface="Calibri"/>
                          <a:cs typeface="Calibri"/>
                          <a:sym typeface="Calibri"/>
                        </a:rPr>
                        <a:t>18</a:t>
                      </a:r>
                      <a:endParaRPr sz="1000" u="none" cap="none" strike="noStrike">
                        <a:latin typeface="Calibri"/>
                        <a:ea typeface="Calibri"/>
                        <a:cs typeface="Calibri"/>
                        <a:sym typeface="Calibri"/>
                      </a:endParaRPr>
                    </a:p>
                  </a:txBody>
                  <a:tcPr marT="25400" marB="25400" marR="25400" marL="254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b="1" lang="en" sz="1300" u="none" cap="none" strike="noStrike">
                          <a:latin typeface="Calibri"/>
                          <a:ea typeface="Calibri"/>
                          <a:cs typeface="Calibri"/>
                          <a:sym typeface="Calibri"/>
                        </a:rPr>
                        <a:t>scrofula</a:t>
                      </a:r>
                      <a:endParaRPr b="1" sz="1300" u="none" cap="none" strike="noStrike">
                        <a:latin typeface="Calibri"/>
                        <a:ea typeface="Calibri"/>
                        <a:cs typeface="Calibri"/>
                        <a:sym typeface="Calibri"/>
                      </a:endParaRPr>
                    </a:p>
                  </a:txBody>
                  <a:tcPr marT="25400" marB="25400" marR="25400" marL="254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n" sz="1300" u="none" cap="none" strike="noStrike">
                          <a:latin typeface="Calibri"/>
                          <a:ea typeface="Calibri"/>
                          <a:cs typeface="Calibri"/>
                          <a:sym typeface="Calibri"/>
                        </a:rPr>
                        <a:t>A form of tuberculosis common in the Middle Ages and Renaissance. Many believed it could be cured by touching a King. </a:t>
                      </a:r>
                      <a:r>
                        <a:rPr b="1" lang="en" sz="1300" u="none" cap="none" strike="noStrike">
                          <a:latin typeface="Calibri"/>
                          <a:ea typeface="Calibri"/>
                          <a:cs typeface="Calibri"/>
                          <a:sym typeface="Calibri"/>
                        </a:rPr>
                        <a:t>(MA, RE)</a:t>
                      </a:r>
                      <a:endParaRPr b="1" sz="1300" u="none" cap="none" strike="noStrike">
                        <a:latin typeface="Calibri"/>
                        <a:ea typeface="Calibri"/>
                        <a:cs typeface="Calibri"/>
                        <a:sym typeface="Calibri"/>
                      </a:endParaRPr>
                    </a:p>
                  </a:txBody>
                  <a:tcPr marT="0" marB="0" marR="68575" marL="6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1326025">
                <a:tc>
                  <a:txBody>
                    <a:bodyPr/>
                    <a:lstStyle/>
                    <a:p>
                      <a:pPr indent="0" lvl="0" marL="0" marR="0" rtl="0" algn="ctr">
                        <a:lnSpc>
                          <a:spcPct val="100000"/>
                        </a:lnSpc>
                        <a:spcBef>
                          <a:spcPts val="0"/>
                        </a:spcBef>
                        <a:spcAft>
                          <a:spcPts val="0"/>
                        </a:spcAft>
                        <a:buClr>
                          <a:srgbClr val="000000"/>
                        </a:buClr>
                        <a:buSzPts val="1000"/>
                        <a:buFont typeface="Arial"/>
                        <a:buNone/>
                      </a:pPr>
                      <a:r>
                        <a:rPr lang="en" sz="1000" u="none" cap="none" strike="noStrike">
                          <a:latin typeface="Calibri"/>
                          <a:ea typeface="Calibri"/>
                          <a:cs typeface="Calibri"/>
                          <a:sym typeface="Calibri"/>
                        </a:rPr>
                        <a:t>19</a:t>
                      </a:r>
                      <a:endParaRPr sz="1000" u="none" cap="none" strike="noStrike">
                        <a:latin typeface="Calibri"/>
                        <a:ea typeface="Calibri"/>
                        <a:cs typeface="Calibri"/>
                        <a:sym typeface="Calibri"/>
                      </a:endParaRPr>
                    </a:p>
                  </a:txBody>
                  <a:tcPr marT="25400" marB="25400" marR="25400" marL="254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b="1" lang="en" sz="1300" u="none" cap="none" strike="noStrike">
                          <a:latin typeface="Calibri"/>
                          <a:ea typeface="Calibri"/>
                          <a:cs typeface="Calibri"/>
                          <a:sym typeface="Calibri"/>
                        </a:rPr>
                        <a:t>Sydenham, Thomas</a:t>
                      </a:r>
                      <a:endParaRPr b="1" sz="1300" u="none" cap="none" strike="noStrike">
                        <a:latin typeface="Calibri"/>
                        <a:ea typeface="Calibri"/>
                        <a:cs typeface="Calibri"/>
                        <a:sym typeface="Calibri"/>
                      </a:endParaRPr>
                    </a:p>
                  </a:txBody>
                  <a:tcPr marT="25400" marB="25400" marR="25400" marL="254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n" sz="1300" u="none" cap="none" strike="noStrike">
                          <a:latin typeface="Calibri"/>
                          <a:ea typeface="Calibri"/>
                          <a:cs typeface="Calibri"/>
                          <a:sym typeface="Calibri"/>
                        </a:rPr>
                        <a:t>English physician who wrote </a:t>
                      </a:r>
                      <a:r>
                        <a:rPr i="1" lang="en" sz="1300" u="none" cap="none" strike="noStrike">
                          <a:latin typeface="Calibri"/>
                          <a:ea typeface="Calibri"/>
                          <a:cs typeface="Calibri"/>
                          <a:sym typeface="Calibri"/>
                        </a:rPr>
                        <a:t>Observationes Medicae</a:t>
                      </a:r>
                      <a:r>
                        <a:rPr lang="en" sz="1300" u="none" cap="none" strike="noStrike">
                          <a:latin typeface="Calibri"/>
                          <a:ea typeface="Calibri"/>
                          <a:cs typeface="Calibri"/>
                          <a:sym typeface="Calibri"/>
                        </a:rPr>
                        <a:t> in 1676 which theorised that illness was caused by external factors rather than the Four Humours. He encouraged clinical observation and stated that the nature of the patient had little to do with disease. Sydenham also pioneered new treatments such as successfully using cinchona bark from Peru, which contains quinine, to treat malaria. </a:t>
                      </a:r>
                      <a:r>
                        <a:rPr b="1" lang="en" sz="1300" u="none" cap="none" strike="noStrike">
                          <a:latin typeface="Calibri"/>
                          <a:ea typeface="Calibri"/>
                          <a:cs typeface="Calibri"/>
                          <a:sym typeface="Calibri"/>
                        </a:rPr>
                        <a:t>(RE)</a:t>
                      </a:r>
                      <a:endParaRPr b="1" sz="1300" u="none" cap="none" strike="noStrike">
                        <a:latin typeface="Calibri"/>
                        <a:ea typeface="Calibri"/>
                        <a:cs typeface="Calibri"/>
                        <a:sym typeface="Calibri"/>
                      </a:endParaRPr>
                    </a:p>
                  </a:txBody>
                  <a:tcPr marT="0" marB="0" marR="68575" marL="6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823675">
                <a:tc>
                  <a:txBody>
                    <a:bodyPr/>
                    <a:lstStyle/>
                    <a:p>
                      <a:pPr indent="0" lvl="0" marL="0" marR="0" rtl="0" algn="ctr">
                        <a:lnSpc>
                          <a:spcPct val="100000"/>
                        </a:lnSpc>
                        <a:spcBef>
                          <a:spcPts val="0"/>
                        </a:spcBef>
                        <a:spcAft>
                          <a:spcPts val="0"/>
                        </a:spcAft>
                        <a:buClr>
                          <a:srgbClr val="000000"/>
                        </a:buClr>
                        <a:buSzPts val="1000"/>
                        <a:buFont typeface="Arial"/>
                        <a:buNone/>
                      </a:pPr>
                      <a:r>
                        <a:rPr lang="en" sz="1000" u="none" cap="none" strike="noStrike">
                          <a:latin typeface="Calibri"/>
                          <a:ea typeface="Calibri"/>
                          <a:cs typeface="Calibri"/>
                          <a:sym typeface="Calibri"/>
                        </a:rPr>
                        <a:t>20</a:t>
                      </a:r>
                      <a:endParaRPr sz="1000" u="none" cap="none" strike="noStrike">
                        <a:latin typeface="Calibri"/>
                        <a:ea typeface="Calibri"/>
                        <a:cs typeface="Calibri"/>
                        <a:sym typeface="Calibri"/>
                      </a:endParaRPr>
                    </a:p>
                  </a:txBody>
                  <a:tcPr marT="25400" marB="25400" marR="25400" marL="254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b="1" lang="en" sz="1300" u="none" cap="none" strike="noStrike">
                          <a:latin typeface="Calibri"/>
                          <a:ea typeface="Calibri"/>
                          <a:cs typeface="Calibri"/>
                          <a:sym typeface="Calibri"/>
                        </a:rPr>
                        <a:t>transference</a:t>
                      </a:r>
                      <a:endParaRPr b="1" sz="1300" u="none" cap="none" strike="noStrike">
                        <a:latin typeface="Calibri"/>
                        <a:ea typeface="Calibri"/>
                        <a:cs typeface="Calibri"/>
                        <a:sym typeface="Calibri"/>
                      </a:endParaRPr>
                    </a:p>
                  </a:txBody>
                  <a:tcPr marT="25400" marB="25400" marR="25400" marL="254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n" sz="1300" u="none" cap="none" strike="noStrike">
                          <a:latin typeface="Calibri"/>
                          <a:ea typeface="Calibri"/>
                          <a:cs typeface="Calibri"/>
                          <a:sym typeface="Calibri"/>
                        </a:rPr>
                        <a:t>Mistaken 17th century belief that an illness or disease could be transferred onto something else. People would commonly rub inanimate objects on warts or boils in the attempt to transfer them away from their body. </a:t>
                      </a:r>
                      <a:r>
                        <a:rPr b="1" lang="en" sz="1300" u="none" cap="none" strike="noStrike">
                          <a:latin typeface="Calibri"/>
                          <a:ea typeface="Calibri"/>
                          <a:cs typeface="Calibri"/>
                          <a:sym typeface="Calibri"/>
                        </a:rPr>
                        <a:t>(RE)</a:t>
                      </a:r>
                      <a:endParaRPr b="1" sz="1300" u="none" cap="none" strike="noStrike">
                        <a:latin typeface="Calibri"/>
                        <a:ea typeface="Calibri"/>
                        <a:cs typeface="Calibri"/>
                        <a:sym typeface="Calibri"/>
                      </a:endParaRPr>
                    </a:p>
                  </a:txBody>
                  <a:tcPr marT="0" marB="0" marR="68575" marL="6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1547025">
                <a:tc>
                  <a:txBody>
                    <a:bodyPr/>
                    <a:lstStyle/>
                    <a:p>
                      <a:pPr indent="0" lvl="0" marL="0" marR="0" rtl="0" algn="ctr">
                        <a:lnSpc>
                          <a:spcPct val="100000"/>
                        </a:lnSpc>
                        <a:spcBef>
                          <a:spcPts val="0"/>
                        </a:spcBef>
                        <a:spcAft>
                          <a:spcPts val="0"/>
                        </a:spcAft>
                        <a:buClr>
                          <a:srgbClr val="000000"/>
                        </a:buClr>
                        <a:buSzPts val="1000"/>
                        <a:buFont typeface="Arial"/>
                        <a:buNone/>
                      </a:pPr>
                      <a:r>
                        <a:rPr lang="en" sz="1000" u="none" cap="none" strike="noStrike">
                          <a:latin typeface="Calibri"/>
                          <a:ea typeface="Calibri"/>
                          <a:cs typeface="Calibri"/>
                          <a:sym typeface="Calibri"/>
                        </a:rPr>
                        <a:t>21</a:t>
                      </a:r>
                      <a:endParaRPr sz="1000" u="none" cap="none" strike="noStrike">
                        <a:latin typeface="Calibri"/>
                        <a:ea typeface="Calibri"/>
                        <a:cs typeface="Calibri"/>
                        <a:sym typeface="Calibri"/>
                      </a:endParaRPr>
                    </a:p>
                  </a:txBody>
                  <a:tcPr marT="25400" marB="25400" marR="25400" marL="254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b="1" lang="en" sz="1300" u="none" cap="none" strike="noStrike">
                          <a:latin typeface="Calibri"/>
                          <a:ea typeface="Calibri"/>
                          <a:cs typeface="Calibri"/>
                          <a:sym typeface="Calibri"/>
                        </a:rPr>
                        <a:t>Vesalius, Andreas</a:t>
                      </a:r>
                      <a:endParaRPr b="1" sz="1300" u="none" cap="none" strike="noStrike">
                        <a:latin typeface="Calibri"/>
                        <a:ea typeface="Calibri"/>
                        <a:cs typeface="Calibri"/>
                        <a:sym typeface="Calibri"/>
                      </a:endParaRPr>
                    </a:p>
                  </a:txBody>
                  <a:tcPr marT="25400" marB="25400" marR="25400" marL="254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n" sz="1300" u="none" cap="none" strike="noStrike">
                          <a:latin typeface="Calibri"/>
                          <a:ea typeface="Calibri"/>
                          <a:cs typeface="Calibri"/>
                          <a:sym typeface="Calibri"/>
                        </a:rPr>
                        <a:t>Belgian physician who wrote "The Fabric of the Human Body" in 1543 with detailed illustrations of anatomy and correcting around 300 mistakes of Galen. These included the fact the human jawbone was one part and not two and that men did not have fewer ribs than women. Vesalius’ work promoted the understanding of anatomy and encouraged physicians to challenge old Galenic ideas although it did not overthrow the Theory of the Four Humours as not alternative causes for illness were found. </a:t>
                      </a:r>
                      <a:r>
                        <a:rPr b="1" lang="en" sz="1300" u="none" cap="none" strike="noStrike">
                          <a:latin typeface="Calibri"/>
                          <a:ea typeface="Calibri"/>
                          <a:cs typeface="Calibri"/>
                          <a:sym typeface="Calibri"/>
                        </a:rPr>
                        <a:t>(RE)</a:t>
                      </a:r>
                      <a:endParaRPr b="1" sz="1300" u="none" cap="none" strike="noStrike">
                        <a:latin typeface="Calibri"/>
                        <a:ea typeface="Calibri"/>
                        <a:cs typeface="Calibri"/>
                        <a:sym typeface="Calibri"/>
                      </a:endParaRPr>
                    </a:p>
                  </a:txBody>
                  <a:tcPr marT="0" marB="0" marR="68575" marL="6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bl>
          </a:graphicData>
        </a:graphic>
      </p:graphicFrame>
      <p:sp>
        <p:nvSpPr>
          <p:cNvPr id="145" name="Google Shape;145;p7"/>
          <p:cNvSpPr/>
          <p:nvPr/>
        </p:nvSpPr>
        <p:spPr>
          <a:xfrm>
            <a:off x="6906750" y="117395"/>
            <a:ext cx="556200" cy="445200"/>
          </a:xfrm>
          <a:prstGeom prst="rect">
            <a:avLst/>
          </a:prstGeom>
          <a:solidFill>
            <a:srgbClr val="FFFFFF"/>
          </a:solidFill>
          <a:ln cap="flat" cmpd="sng" w="95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Calibri"/>
                <a:ea typeface="Calibri"/>
                <a:cs typeface="Calibri"/>
                <a:sym typeface="Calibri"/>
              </a:rPr>
              <a:t>p.7</a:t>
            </a:r>
            <a:endParaRPr b="1" i="0" sz="1400" u="none" cap="none" strike="noStrike">
              <a:solidFill>
                <a:srgbClr val="000000"/>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8"/>
          <p:cNvSpPr/>
          <p:nvPr/>
        </p:nvSpPr>
        <p:spPr>
          <a:xfrm>
            <a:off x="6906750" y="117395"/>
            <a:ext cx="556200" cy="445200"/>
          </a:xfrm>
          <a:prstGeom prst="rect">
            <a:avLst/>
          </a:prstGeom>
          <a:solidFill>
            <a:srgbClr val="FFFFFF"/>
          </a:solidFill>
          <a:ln cap="flat" cmpd="sng" w="95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Calibri"/>
                <a:ea typeface="Calibri"/>
                <a:cs typeface="Calibri"/>
                <a:sym typeface="Calibri"/>
              </a:rPr>
              <a:t>p.8</a:t>
            </a:r>
            <a:endParaRPr b="1" i="0" sz="1400" u="none" cap="none" strike="noStrike">
              <a:solidFill>
                <a:srgbClr val="000000"/>
              </a:solidFill>
              <a:latin typeface="Calibri"/>
              <a:ea typeface="Calibri"/>
              <a:cs typeface="Calibri"/>
              <a:sym typeface="Calibri"/>
            </a:endParaRPr>
          </a:p>
        </p:txBody>
      </p:sp>
      <p:sp>
        <p:nvSpPr>
          <p:cNvPr id="151" name="Google Shape;151;p8"/>
          <p:cNvSpPr txBox="1"/>
          <p:nvPr/>
        </p:nvSpPr>
        <p:spPr>
          <a:xfrm>
            <a:off x="280700" y="210100"/>
            <a:ext cx="6459900" cy="352500"/>
          </a:xfrm>
          <a:prstGeom prst="rect">
            <a:avLst/>
          </a:prstGeom>
          <a:solidFill>
            <a:srgbClr val="FFFF00"/>
          </a:solid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en" sz="1500" u="none" cap="none" strike="noStrike">
                <a:solidFill>
                  <a:schemeClr val="dk1"/>
                </a:solidFill>
                <a:latin typeface="Calibri"/>
                <a:ea typeface="Calibri"/>
                <a:cs typeface="Calibri"/>
                <a:sym typeface="Calibri"/>
              </a:rPr>
              <a:t>KT 2.1 - Ideas about the cause of disease and illness in the Renaissance</a:t>
            </a:r>
            <a:endParaRPr b="0" i="0" sz="1500" u="none" cap="none" strike="noStrike">
              <a:solidFill>
                <a:srgbClr val="000000"/>
              </a:solidFill>
              <a:latin typeface="Calibri"/>
              <a:ea typeface="Calibri"/>
              <a:cs typeface="Calibri"/>
              <a:sym typeface="Calibri"/>
            </a:endParaRPr>
          </a:p>
        </p:txBody>
      </p:sp>
      <p:sp>
        <p:nvSpPr>
          <p:cNvPr id="152" name="Google Shape;152;p8"/>
          <p:cNvSpPr txBox="1"/>
          <p:nvPr/>
        </p:nvSpPr>
        <p:spPr>
          <a:xfrm>
            <a:off x="280700" y="649125"/>
            <a:ext cx="7183200" cy="98790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200"/>
              <a:buFont typeface="Arial"/>
              <a:buNone/>
            </a:pPr>
            <a:r>
              <a:rPr b="1" i="0" lang="en" sz="1200" u="sng" cap="none" strike="noStrike">
                <a:solidFill>
                  <a:srgbClr val="000000"/>
                </a:solidFill>
                <a:latin typeface="Calibri"/>
                <a:ea typeface="Calibri"/>
                <a:cs typeface="Calibri"/>
                <a:sym typeface="Calibri"/>
              </a:rPr>
              <a:t>C1500-c1700: The Medical Renaissance in England</a:t>
            </a:r>
            <a:endParaRPr b="1" i="0" sz="1200" u="sng" cap="none" strike="noStrike">
              <a:solidFill>
                <a:srgbClr val="000000"/>
              </a:solidFill>
              <a:latin typeface="Calibri"/>
              <a:ea typeface="Calibri"/>
              <a:cs typeface="Calibri"/>
              <a:sym typeface="Calibri"/>
            </a:endParaRPr>
          </a:p>
          <a:p>
            <a:pPr indent="0" lvl="0" marL="0" marR="0" rtl="0" algn="just">
              <a:lnSpc>
                <a:spcPct val="115000"/>
              </a:lnSpc>
              <a:spcBef>
                <a:spcPts val="1600"/>
              </a:spcBef>
              <a:spcAft>
                <a:spcPts val="0"/>
              </a:spcAft>
              <a:buClr>
                <a:srgbClr val="000000"/>
              </a:buClr>
              <a:buSzPts val="1200"/>
              <a:buFont typeface="Arial"/>
              <a:buNone/>
            </a:pPr>
            <a:r>
              <a:rPr b="0" i="0" lang="en" sz="1200" u="none" cap="none" strike="noStrike">
                <a:solidFill>
                  <a:srgbClr val="000000"/>
                </a:solidFill>
                <a:latin typeface="Calibri"/>
                <a:ea typeface="Calibri"/>
                <a:cs typeface="Calibri"/>
                <a:sym typeface="Calibri"/>
              </a:rPr>
              <a:t>‘Renaissance’ is a French word that means </a:t>
            </a:r>
            <a:r>
              <a:rPr b="0" i="0" lang="en" sz="1200" u="sng" cap="none" strike="noStrike">
                <a:solidFill>
                  <a:srgbClr val="000000"/>
                </a:solidFill>
                <a:latin typeface="Calibri"/>
                <a:ea typeface="Calibri"/>
                <a:cs typeface="Calibri"/>
                <a:sym typeface="Calibri"/>
              </a:rPr>
              <a:t>rebirth</a:t>
            </a:r>
            <a:r>
              <a:rPr b="0" i="0" lang="en" sz="1200" u="none" cap="none" strike="noStrike">
                <a:solidFill>
                  <a:srgbClr val="000000"/>
                </a:solidFill>
                <a:latin typeface="Calibri"/>
                <a:ea typeface="Calibri"/>
                <a:cs typeface="Calibri"/>
                <a:sym typeface="Calibri"/>
              </a:rPr>
              <a:t>. The Medical Renaissance refers to a period when new ideas were beginning to influence medicine. These new ideas were slowly breaking down old beliefs and rethinking the way the world worked. At this time, Protestantism challenged the teachings of the Catholic Church - this made the Catholic Church much less able to promote its preferred beliefs about science and nature.  </a:t>
            </a:r>
            <a:endParaRPr b="0" i="0" sz="1200" u="none" cap="none" strike="noStrike">
              <a:solidFill>
                <a:srgbClr val="000000"/>
              </a:solidFill>
              <a:latin typeface="Calibri"/>
              <a:ea typeface="Calibri"/>
              <a:cs typeface="Calibri"/>
              <a:sym typeface="Calibri"/>
            </a:endParaRPr>
          </a:p>
          <a:p>
            <a:pPr indent="0" lvl="0" marL="0" marR="0" rtl="0" algn="just">
              <a:lnSpc>
                <a:spcPct val="115000"/>
              </a:lnSpc>
              <a:spcBef>
                <a:spcPts val="1600"/>
              </a:spcBef>
              <a:spcAft>
                <a:spcPts val="0"/>
              </a:spcAft>
              <a:buClr>
                <a:srgbClr val="000000"/>
              </a:buClr>
              <a:buSzPts val="1200"/>
              <a:buFont typeface="Arial"/>
              <a:buNone/>
            </a:pPr>
            <a:r>
              <a:rPr b="0" i="0" lang="en" sz="1200" u="none" cap="none" strike="noStrike">
                <a:solidFill>
                  <a:srgbClr val="000000"/>
                </a:solidFill>
                <a:latin typeface="Calibri"/>
                <a:ea typeface="Calibri"/>
                <a:cs typeface="Calibri"/>
                <a:sym typeface="Calibri"/>
              </a:rPr>
              <a:t>Scientists provided evidence that the Greek and Roman teachings about how the world worked were incorrect. Vesalius, a doctor working in Padua, proved through dissection that Galen’s work on anatomy was wrong. Although these ideas took a long time to become widespread, the new printing presses meant that they could be published and spread even though they went against the teachings of the Church. </a:t>
            </a:r>
            <a:endParaRPr b="0" i="0" sz="1200" u="none" cap="none" strike="noStrike">
              <a:solidFill>
                <a:srgbClr val="000000"/>
              </a:solidFill>
              <a:latin typeface="Calibri"/>
              <a:ea typeface="Calibri"/>
              <a:cs typeface="Calibri"/>
              <a:sym typeface="Calibri"/>
            </a:endParaRPr>
          </a:p>
          <a:p>
            <a:pPr indent="0" lvl="0" marL="0" marR="0" rtl="0" algn="just">
              <a:lnSpc>
                <a:spcPct val="115000"/>
              </a:lnSpc>
              <a:spcBef>
                <a:spcPts val="1600"/>
              </a:spcBef>
              <a:spcAft>
                <a:spcPts val="0"/>
              </a:spcAft>
              <a:buClr>
                <a:srgbClr val="000000"/>
              </a:buClr>
              <a:buSzPts val="1200"/>
              <a:buFont typeface="Arial"/>
              <a:buNone/>
            </a:pPr>
            <a:r>
              <a:rPr b="0" i="0" lang="en" sz="1200" u="none" cap="none" strike="noStrike">
                <a:solidFill>
                  <a:srgbClr val="000000"/>
                </a:solidFill>
                <a:latin typeface="Calibri"/>
                <a:ea typeface="Calibri"/>
                <a:cs typeface="Calibri"/>
                <a:sym typeface="Calibri"/>
              </a:rPr>
              <a:t>Between the years 1500 and 1700, there were certainly a lot of new, exciting ideas. However, as you will see, the impact that these ideas had on medical treatments during this period was minimal. It took a long time for people to let go of their old trusted beliefs about the Theory of the Four Humours. Therefore, this period was more about laying the foundations for changes in medicine to come, rather than changes in medicine at the time. </a:t>
            </a:r>
            <a:endParaRPr b="0" i="0" sz="1200" u="none" cap="none" strike="noStrike">
              <a:solidFill>
                <a:srgbClr val="000000"/>
              </a:solidFill>
              <a:latin typeface="Calibri"/>
              <a:ea typeface="Calibri"/>
              <a:cs typeface="Calibri"/>
              <a:sym typeface="Calibri"/>
            </a:endParaRPr>
          </a:p>
          <a:p>
            <a:pPr indent="0" lvl="0" marL="0" marR="0" rtl="0" algn="just">
              <a:lnSpc>
                <a:spcPct val="115000"/>
              </a:lnSpc>
              <a:spcBef>
                <a:spcPts val="1600"/>
              </a:spcBef>
              <a:spcAft>
                <a:spcPts val="0"/>
              </a:spcAft>
              <a:buClr>
                <a:srgbClr val="000000"/>
              </a:buClr>
              <a:buSzPts val="1200"/>
              <a:buFont typeface="Arial"/>
              <a:buNone/>
            </a:pPr>
            <a:r>
              <a:rPr b="1" i="0" lang="en" sz="1200" u="sng" cap="none" strike="noStrike">
                <a:solidFill>
                  <a:srgbClr val="000000"/>
                </a:solidFill>
                <a:latin typeface="Calibri"/>
                <a:ea typeface="Calibri"/>
                <a:cs typeface="Calibri"/>
                <a:sym typeface="Calibri"/>
              </a:rPr>
              <a:t>TASK</a:t>
            </a:r>
            <a:r>
              <a:rPr b="0" i="0" lang="en" sz="1200" u="none" cap="none" strike="noStrike">
                <a:solidFill>
                  <a:srgbClr val="000000"/>
                </a:solidFill>
                <a:latin typeface="Calibri"/>
                <a:ea typeface="Calibri"/>
                <a:cs typeface="Calibri"/>
                <a:sym typeface="Calibri"/>
              </a:rPr>
              <a:t> - Highlight the one sentence you feel is the most important in each of the above paragraphs.Rewrite the sentences below in the order you think is the most important. </a:t>
            </a:r>
            <a:endParaRPr b="0" i="0" sz="1200" u="none" cap="none" strike="noStrike">
              <a:solidFill>
                <a:srgbClr val="000000"/>
              </a:solidFill>
              <a:latin typeface="Calibri"/>
              <a:ea typeface="Calibri"/>
              <a:cs typeface="Calibri"/>
              <a:sym typeface="Calibri"/>
            </a:endParaRPr>
          </a:p>
          <a:p>
            <a:pPr indent="0" lvl="0" marL="0" marR="0" rtl="0" algn="just">
              <a:lnSpc>
                <a:spcPct val="180000"/>
              </a:lnSpc>
              <a:spcBef>
                <a:spcPts val="1600"/>
              </a:spcBef>
              <a:spcAft>
                <a:spcPts val="1600"/>
              </a:spcAft>
              <a:buClr>
                <a:srgbClr val="000000"/>
              </a:buClr>
              <a:buSzPts val="1200"/>
              <a:buFont typeface="Arial"/>
              <a:buNone/>
            </a:pPr>
            <a:r>
              <a:rPr b="0" i="0" lang="en" sz="1200" u="none" cap="none" strike="noStrike">
                <a:solidFill>
                  <a:srgbClr val="000000"/>
                </a:solidFill>
                <a:latin typeface="Calibri"/>
                <a:ea typeface="Calibri"/>
                <a:cs typeface="Calibri"/>
                <a:sym typeface="Calibri"/>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r>
              <a:rPr b="0" i="0" lang="en" sz="1200" u="none" cap="none" strike="noStrike">
                <a:solidFill>
                  <a:schemeClr val="dk1"/>
                </a:solidFill>
                <a:latin typeface="Calibri"/>
                <a:ea typeface="Calibri"/>
                <a:cs typeface="Calibri"/>
                <a:sym typeface="Calibri"/>
              </a:rPr>
              <a:t>________________________________________________________________________________________________________________________________________________________________________________________</a:t>
            </a:r>
            <a:endParaRPr b="0" i="0" sz="1200" u="none" cap="none" strike="noStrike">
              <a:solidFill>
                <a:srgbClr val="000000"/>
              </a:solidFill>
              <a:latin typeface="Calibri"/>
              <a:ea typeface="Calibri"/>
              <a:cs typeface="Calibri"/>
              <a:sym typeface="Calibri"/>
            </a:endParaRPr>
          </a:p>
        </p:txBody>
      </p:sp>
      <p:pic>
        <p:nvPicPr>
          <p:cNvPr id="153" name="Google Shape;153;p8"/>
          <p:cNvPicPr preferRelativeResize="0"/>
          <p:nvPr/>
        </p:nvPicPr>
        <p:blipFill rotWithShape="1">
          <a:blip r:embed="rId3">
            <a:alphaModFix/>
          </a:blip>
          <a:srcRect b="0" l="0" r="0" t="0"/>
          <a:stretch/>
        </p:blipFill>
        <p:spPr>
          <a:xfrm>
            <a:off x="280700" y="7518275"/>
            <a:ext cx="5757326" cy="3009775"/>
          </a:xfrm>
          <a:prstGeom prst="rect">
            <a:avLst/>
          </a:prstGeom>
          <a:noFill/>
          <a:ln cap="flat" cmpd="sng" w="9525">
            <a:solidFill>
              <a:srgbClr val="595959"/>
            </a:solidFill>
            <a:prstDash val="solid"/>
            <a:round/>
            <a:headEnd len="sm" w="sm" type="none"/>
            <a:tailEnd len="sm" w="sm" type="none"/>
          </a:ln>
        </p:spPr>
      </p:pic>
      <p:pic>
        <p:nvPicPr>
          <p:cNvPr id="154" name="Google Shape;154;p8"/>
          <p:cNvPicPr preferRelativeResize="0"/>
          <p:nvPr/>
        </p:nvPicPr>
        <p:blipFill rotWithShape="1">
          <a:blip r:embed="rId4">
            <a:alphaModFix/>
          </a:blip>
          <a:srcRect b="0" l="0" r="0" t="0"/>
          <a:stretch/>
        </p:blipFill>
        <p:spPr>
          <a:xfrm>
            <a:off x="6886875" y="4721010"/>
            <a:ext cx="392100" cy="3921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9"/>
          <p:cNvSpPr/>
          <p:nvPr/>
        </p:nvSpPr>
        <p:spPr>
          <a:xfrm>
            <a:off x="6891299" y="101944"/>
            <a:ext cx="556200" cy="445200"/>
          </a:xfrm>
          <a:prstGeom prst="rect">
            <a:avLst/>
          </a:prstGeom>
          <a:solidFill>
            <a:srgbClr val="FFFFFF"/>
          </a:solidFill>
          <a:ln cap="flat" cmpd="sng" w="95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Calibri"/>
                <a:ea typeface="Calibri"/>
                <a:cs typeface="Calibri"/>
                <a:sym typeface="Calibri"/>
              </a:rPr>
              <a:t>p.9</a:t>
            </a:r>
            <a:endParaRPr b="1" i="0" sz="1400" u="none" cap="none" strike="noStrike">
              <a:solidFill>
                <a:srgbClr val="000000"/>
              </a:solidFill>
              <a:latin typeface="Calibri"/>
              <a:ea typeface="Calibri"/>
              <a:cs typeface="Calibri"/>
              <a:sym typeface="Calibri"/>
            </a:endParaRPr>
          </a:p>
        </p:txBody>
      </p:sp>
      <p:sp>
        <p:nvSpPr>
          <p:cNvPr id="160" name="Google Shape;160;p9"/>
          <p:cNvSpPr txBox="1"/>
          <p:nvPr/>
        </p:nvSpPr>
        <p:spPr>
          <a:xfrm>
            <a:off x="1777500" y="1235075"/>
            <a:ext cx="4005000" cy="75897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just">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Calibri"/>
                <a:ea typeface="Calibri"/>
                <a:cs typeface="Calibri"/>
                <a:sym typeface="Calibri"/>
              </a:rPr>
              <a:t>People who fell ill during the period 1500 to 1700 were likely to believe the same things about the cause of their illness as their medieval ancestors. Very little really changed in the practice of medicine during this period. However, all across Europe, enormous shifts were taking place in other areas of daily life. Beautiful art was being created in new styles and with new techniques; beliefs were changing, with new forms of Christianity and a more secular society developing; and understanding of the surrounding world was increasing with scientific discoveries.</a:t>
            </a:r>
            <a:endParaRPr b="0" i="0" sz="1200" u="none" cap="none" strike="noStrike">
              <a:solidFill>
                <a:srgbClr val="000000"/>
              </a:solidFill>
              <a:latin typeface="Calibri"/>
              <a:ea typeface="Calibri"/>
              <a:cs typeface="Calibri"/>
              <a:sym typeface="Calibri"/>
            </a:endParaRPr>
          </a:p>
          <a:p>
            <a:pPr indent="0" lvl="0" marL="0" marR="0" rtl="0" algn="just">
              <a:lnSpc>
                <a:spcPct val="115000"/>
              </a:lnSpc>
              <a:spcBef>
                <a:spcPts val="1600"/>
              </a:spcBef>
              <a:spcAft>
                <a:spcPts val="0"/>
              </a:spcAft>
              <a:buClr>
                <a:srgbClr val="000000"/>
              </a:buClr>
              <a:buSzPts val="1200"/>
              <a:buFont typeface="Arial"/>
              <a:buNone/>
            </a:pPr>
            <a:r>
              <a:rPr b="0" i="0" lang="en" sz="1200" u="none" cap="none" strike="noStrike">
                <a:solidFill>
                  <a:srgbClr val="000000"/>
                </a:solidFill>
                <a:latin typeface="Calibri"/>
                <a:ea typeface="Calibri"/>
                <a:cs typeface="Calibri"/>
                <a:sym typeface="Calibri"/>
              </a:rPr>
              <a:t>Because of these changes, medical knowledge grew with the changing attitudes of ordinary people. The general population of Europe wanted better answers to the questions about what caused disease. Epidemics of the plague and other killer diseases, such as smallpox, the Great Pox (syphilis) and sweating sickness, could not be easily explained by the Theory of the Four Humours. They affected everybody in the same way and were not cured by traditional humoural treatments, like bloodletting and purging.  </a:t>
            </a:r>
            <a:endParaRPr b="0" i="0" sz="1200" u="none" cap="none" strike="noStrike">
              <a:solidFill>
                <a:srgbClr val="000000"/>
              </a:solidFill>
              <a:latin typeface="Calibri"/>
              <a:ea typeface="Calibri"/>
              <a:cs typeface="Calibri"/>
              <a:sym typeface="Calibri"/>
            </a:endParaRPr>
          </a:p>
          <a:p>
            <a:pPr indent="0" lvl="0" marL="0" marR="0" rtl="0" algn="just">
              <a:lnSpc>
                <a:spcPct val="115000"/>
              </a:lnSpc>
              <a:spcBef>
                <a:spcPts val="1600"/>
              </a:spcBef>
              <a:spcAft>
                <a:spcPts val="0"/>
              </a:spcAft>
              <a:buClr>
                <a:srgbClr val="000000"/>
              </a:buClr>
              <a:buSzPts val="1200"/>
              <a:buFont typeface="Arial"/>
              <a:buNone/>
            </a:pPr>
            <a:r>
              <a:rPr b="0" i="0" lang="en" sz="1200" u="none" cap="none" strike="noStrike">
                <a:solidFill>
                  <a:srgbClr val="000000"/>
                </a:solidFill>
                <a:latin typeface="Calibri"/>
                <a:ea typeface="Calibri"/>
                <a:cs typeface="Calibri"/>
                <a:sym typeface="Calibri"/>
              </a:rPr>
              <a:t>There was still widespread belief in miasmata (miasma) as a cause of humoural imbalance and disease. A miasma could be the product of rotten vegetables, decaying bodies of humans or animals, excrement or any swampy, smelly, dirty place. However, even this did not provide a satisfactory explanation for the spread of disease when people took such care to avoid miasma. </a:t>
            </a:r>
            <a:endParaRPr b="0" i="0" sz="1200" u="none" cap="none" strike="noStrike">
              <a:solidFill>
                <a:srgbClr val="000000"/>
              </a:solidFill>
              <a:latin typeface="Calibri"/>
              <a:ea typeface="Calibri"/>
              <a:cs typeface="Calibri"/>
              <a:sym typeface="Calibri"/>
            </a:endParaRPr>
          </a:p>
          <a:p>
            <a:pPr indent="0" lvl="0" marL="0" marR="0" rtl="0" algn="just">
              <a:lnSpc>
                <a:spcPct val="115000"/>
              </a:lnSpc>
              <a:spcBef>
                <a:spcPts val="1600"/>
              </a:spcBef>
              <a:spcAft>
                <a:spcPts val="1600"/>
              </a:spcAft>
              <a:buClr>
                <a:srgbClr val="000000"/>
              </a:buClr>
              <a:buSzPts val="1200"/>
              <a:buFont typeface="Arial"/>
              <a:buNone/>
            </a:pPr>
            <a:r>
              <a:rPr b="0" i="0" lang="en" sz="1200" u="none" cap="none" strike="noStrike">
                <a:solidFill>
                  <a:srgbClr val="000000"/>
                </a:solidFill>
                <a:latin typeface="Calibri"/>
                <a:ea typeface="Calibri"/>
                <a:cs typeface="Calibri"/>
                <a:sym typeface="Calibri"/>
              </a:rPr>
              <a:t>Some people came up with new ideas about the causes of disease and illness. They included new ideas based on alchemy and new discoveries about the body. Some of these new ideas are listed in the table on the next page, together with the name of the scientist or doctor who discovered them. </a:t>
            </a:r>
            <a:endParaRPr b="0" i="0" sz="1200" u="none" cap="none" strike="noStrike">
              <a:solidFill>
                <a:srgbClr val="000000"/>
              </a:solidFill>
              <a:latin typeface="Calibri"/>
              <a:ea typeface="Calibri"/>
              <a:cs typeface="Calibri"/>
              <a:sym typeface="Calibri"/>
            </a:endParaRPr>
          </a:p>
        </p:txBody>
      </p:sp>
      <p:sp>
        <p:nvSpPr>
          <p:cNvPr id="161" name="Google Shape;161;p9"/>
          <p:cNvSpPr txBox="1"/>
          <p:nvPr/>
        </p:nvSpPr>
        <p:spPr>
          <a:xfrm>
            <a:off x="1476300" y="858575"/>
            <a:ext cx="4607400" cy="3765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Calibri"/>
                <a:ea typeface="Calibri"/>
                <a:cs typeface="Calibri"/>
                <a:sym typeface="Calibri"/>
              </a:rPr>
              <a:t>Highlight the KEY information in each paragraph, be brief.</a:t>
            </a:r>
            <a:endParaRPr b="0" i="0" sz="1200" u="none" cap="none" strike="noStrike">
              <a:solidFill>
                <a:srgbClr val="000000"/>
              </a:solidFill>
              <a:latin typeface="Calibri"/>
              <a:ea typeface="Calibri"/>
              <a:cs typeface="Calibri"/>
              <a:sym typeface="Calibri"/>
            </a:endParaRPr>
          </a:p>
        </p:txBody>
      </p:sp>
      <p:sp>
        <p:nvSpPr>
          <p:cNvPr id="162" name="Google Shape;162;p9"/>
          <p:cNvSpPr txBox="1"/>
          <p:nvPr/>
        </p:nvSpPr>
        <p:spPr>
          <a:xfrm>
            <a:off x="188175" y="858575"/>
            <a:ext cx="955500" cy="798900"/>
          </a:xfrm>
          <a:prstGeom prst="rect">
            <a:avLst/>
          </a:prstGeom>
          <a:noFill/>
          <a:ln cap="flat" cmpd="sng" w="95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Calibri"/>
                <a:ea typeface="Calibri"/>
                <a:cs typeface="Calibri"/>
                <a:sym typeface="Calibri"/>
              </a:rPr>
              <a:t>Add a title for each paragraph</a:t>
            </a:r>
            <a:endParaRPr b="0" i="0" sz="1000" u="none" cap="none" strike="noStrike">
              <a:solidFill>
                <a:srgbClr val="000000"/>
              </a:solidFill>
              <a:latin typeface="Calibri"/>
              <a:ea typeface="Calibri"/>
              <a:cs typeface="Calibri"/>
              <a:sym typeface="Calibri"/>
            </a:endParaRPr>
          </a:p>
        </p:txBody>
      </p:sp>
      <p:sp>
        <p:nvSpPr>
          <p:cNvPr id="163" name="Google Shape;163;p9"/>
          <p:cNvSpPr txBox="1"/>
          <p:nvPr/>
        </p:nvSpPr>
        <p:spPr>
          <a:xfrm>
            <a:off x="6416325" y="858575"/>
            <a:ext cx="955500" cy="798900"/>
          </a:xfrm>
          <a:prstGeom prst="rect">
            <a:avLst/>
          </a:prstGeom>
          <a:noFill/>
          <a:ln cap="flat" cmpd="sng" w="95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Calibri"/>
                <a:ea typeface="Calibri"/>
                <a:cs typeface="Calibri"/>
                <a:sym typeface="Calibri"/>
              </a:rPr>
              <a:t>Summarise each paragraph in 1-2 bullets.</a:t>
            </a:r>
            <a:endParaRPr b="0" i="0" sz="1000" u="none" cap="none" strike="noStrike">
              <a:solidFill>
                <a:srgbClr val="000000"/>
              </a:solidFill>
              <a:latin typeface="Calibri"/>
              <a:ea typeface="Calibri"/>
              <a:cs typeface="Calibri"/>
              <a:sym typeface="Calibri"/>
            </a:endParaRPr>
          </a:p>
        </p:txBody>
      </p:sp>
      <p:sp>
        <p:nvSpPr>
          <p:cNvPr id="164" name="Google Shape;164;p9"/>
          <p:cNvSpPr txBox="1"/>
          <p:nvPr/>
        </p:nvSpPr>
        <p:spPr>
          <a:xfrm>
            <a:off x="294600" y="9142575"/>
            <a:ext cx="5926500" cy="1224000"/>
          </a:xfrm>
          <a:prstGeom prst="rect">
            <a:avLst/>
          </a:prstGeom>
          <a:solidFill>
            <a:srgbClr val="FFF2CC"/>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n" sz="1200" u="sng" cap="none" strike="noStrike">
                <a:solidFill>
                  <a:srgbClr val="000000"/>
                </a:solidFill>
                <a:latin typeface="Calibri"/>
                <a:ea typeface="Calibri"/>
                <a:cs typeface="Calibri"/>
                <a:sym typeface="Calibri"/>
              </a:rPr>
              <a:t>Keywords</a:t>
            </a:r>
            <a:endParaRPr b="1" i="0" sz="1200" u="sng"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200"/>
              <a:buFont typeface="Arial"/>
              <a:buNone/>
            </a:pPr>
            <a:r>
              <a:t/>
            </a:r>
            <a:endParaRPr b="1" i="0" sz="1200" u="sng"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Calibri"/>
                <a:ea typeface="Calibri"/>
                <a:cs typeface="Calibri"/>
                <a:sym typeface="Calibri"/>
              </a:rPr>
              <a:t>Secular </a:t>
            </a:r>
            <a:r>
              <a:rPr b="0" i="0" lang="en" sz="1200" u="none" cap="none" strike="noStrike">
                <a:solidFill>
                  <a:srgbClr val="000000"/>
                </a:solidFill>
                <a:latin typeface="Calibri"/>
                <a:ea typeface="Calibri"/>
                <a:cs typeface="Calibri"/>
                <a:sym typeface="Calibri"/>
              </a:rPr>
              <a:t>- Not religious or in any way connected with spiritual beliefs.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Calibri"/>
                <a:ea typeface="Calibri"/>
                <a:cs typeface="Calibri"/>
                <a:sym typeface="Calibri"/>
              </a:rPr>
              <a:t>Alchemy  - </a:t>
            </a:r>
            <a:r>
              <a:rPr b="0" i="0" lang="en" sz="1200" u="none" cap="none" strike="noStrike">
                <a:solidFill>
                  <a:srgbClr val="000000"/>
                </a:solidFill>
                <a:latin typeface="Calibri"/>
                <a:ea typeface="Calibri"/>
                <a:cs typeface="Calibri"/>
                <a:sym typeface="Calibri"/>
              </a:rPr>
              <a:t>This was an early form of chemistry. Alchemists tried to turn one material into another: mostly, they were trying to discover a way of making gold. </a:t>
            </a:r>
            <a:endParaRPr b="0" i="0" sz="1200" u="none" cap="none" strike="noStrike">
              <a:solidFill>
                <a:srgbClr val="000000"/>
              </a:solidFill>
              <a:latin typeface="Calibri"/>
              <a:ea typeface="Calibri"/>
              <a:cs typeface="Calibri"/>
              <a:sym typeface="Calibri"/>
            </a:endParaRPr>
          </a:p>
        </p:txBody>
      </p:sp>
      <p:pic>
        <p:nvPicPr>
          <p:cNvPr id="165" name="Google Shape;165;p9"/>
          <p:cNvPicPr preferRelativeResize="0"/>
          <p:nvPr/>
        </p:nvPicPr>
        <p:blipFill rotWithShape="1">
          <a:blip r:embed="rId3">
            <a:alphaModFix/>
          </a:blip>
          <a:srcRect b="0" l="0" r="0" t="0"/>
          <a:stretch/>
        </p:blipFill>
        <p:spPr>
          <a:xfrm>
            <a:off x="6312525" y="8455575"/>
            <a:ext cx="955500" cy="955500"/>
          </a:xfrm>
          <a:prstGeom prst="rect">
            <a:avLst/>
          </a:prstGeom>
          <a:noFill/>
          <a:ln>
            <a:noFill/>
          </a:ln>
        </p:spPr>
      </p:pic>
      <p:pic>
        <p:nvPicPr>
          <p:cNvPr id="166" name="Google Shape;166;p9"/>
          <p:cNvPicPr preferRelativeResize="0"/>
          <p:nvPr/>
        </p:nvPicPr>
        <p:blipFill rotWithShape="1">
          <a:blip r:embed="rId4">
            <a:alphaModFix/>
          </a:blip>
          <a:srcRect b="0" l="0" r="0" t="0"/>
          <a:stretch/>
        </p:blipFill>
        <p:spPr>
          <a:xfrm>
            <a:off x="6416325" y="9411075"/>
            <a:ext cx="955500" cy="955500"/>
          </a:xfrm>
          <a:prstGeom prst="rect">
            <a:avLst/>
          </a:prstGeom>
          <a:noFill/>
          <a:ln>
            <a:noFill/>
          </a:ln>
        </p:spPr>
      </p:pic>
      <p:sp>
        <p:nvSpPr>
          <p:cNvPr id="167" name="Google Shape;167;p9"/>
          <p:cNvSpPr txBox="1"/>
          <p:nvPr/>
        </p:nvSpPr>
        <p:spPr>
          <a:xfrm>
            <a:off x="188400" y="210100"/>
            <a:ext cx="6459900" cy="376500"/>
          </a:xfrm>
          <a:prstGeom prst="rect">
            <a:avLst/>
          </a:prstGeom>
          <a:solidFill>
            <a:srgbClr val="FFFF00"/>
          </a:solid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 sz="1600" u="none" cap="none" strike="noStrike">
                <a:solidFill>
                  <a:schemeClr val="dk1"/>
                </a:solidFill>
                <a:latin typeface="Calibri"/>
                <a:ea typeface="Calibri"/>
                <a:cs typeface="Calibri"/>
                <a:sym typeface="Calibri"/>
              </a:rPr>
              <a:t>KT 2.1 - Ideas about the cause of disease and illness in the Renaissance</a:t>
            </a:r>
            <a:endParaRPr b="0" i="0" sz="2000" u="none" cap="none" strike="noStrike">
              <a:solidFill>
                <a:srgbClr val="00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