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5"/>
    <p:sldMasterId id="2147483660"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Lst>
  <p:sldSz cy="10691800" cx="7559675"/>
  <p:notesSz cx="6858000" cy="9144000"/>
  <p:embeddedFontLst>
    <p:embeddedFont>
      <p:font typeface="Architects Daughter"/>
      <p:regular r:id="rId67"/>
    </p:embeddedFont>
    <p:embeddedFont>
      <p:font typeface="Advent Pro"/>
      <p:regular r:id="rId68"/>
      <p:bold r:id="rId69"/>
    </p:embeddedFont>
    <p:embeddedFont>
      <p:font typeface="Comfortaa"/>
      <p:regular r:id="rId70"/>
      <p:bold r:id="rId71"/>
    </p:embeddedFont>
    <p:embeddedFont>
      <p:font typeface="Asap"/>
      <p:regular r:id="rId72"/>
      <p:bold r:id="rId73"/>
      <p:italic r:id="rId74"/>
      <p:boldItalic r:id="rId7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368">
          <p15:clr>
            <a:srgbClr val="A4A3A4"/>
          </p15:clr>
        </p15:guide>
        <p15:guide id="2" pos="2381">
          <p15:clr>
            <a:srgbClr val="A4A3A4"/>
          </p15:clr>
        </p15:guide>
      </p15:sldGuideLst>
    </p:ext>
    <p:ext uri="http://customooxmlschemas.google.com/">
      <go:slidesCustomData xmlns:go="http://customooxmlschemas.google.com/" r:id="rId76" roundtripDataSignature="AMtx7miKu1umf6dADo/VX5wH3PTU9cQeT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894700E-7943-4C00-8ABA-FA2D4BF3E738}">
  <a:tblStyle styleId="{1894700E-7943-4C00-8ABA-FA2D4BF3E738}" styleName="Table_0">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B582C15B-8F40-4677-AFF7-5701DFDC342F}" styleName="Table_1">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DD1572DE-EB6D-4EC9-B0AF-178744D4C878}" styleName="Table_2">
    <a:wholeTbl>
      <a:tcTxStyle b="off" i="off">
        <a:font>
          <a:latin typeface="Arial"/>
          <a:ea typeface="Arial"/>
          <a:cs typeface="Arial"/>
        </a:font>
        <a:srgbClr val="000000"/>
      </a:tcTxStyle>
      <a:tcStyle>
        <a:tcBdr>
          <a:left>
            <a:ln cap="flat" cmpd="sng" w="9525">
              <a:solidFill>
                <a:srgbClr val="000000"/>
              </a:solidFill>
              <a:prstDash val="solid"/>
              <a:round/>
              <a:headEnd len="sm" w="sm" type="none"/>
              <a:tailEnd len="sm" w="sm" type="none"/>
            </a:ln>
          </a:left>
          <a:right>
            <a:ln cap="flat" cmpd="sng" w="9525">
              <a:solidFill>
                <a:srgbClr val="000000"/>
              </a:solidFill>
              <a:prstDash val="solid"/>
              <a:round/>
              <a:headEnd len="sm" w="sm" type="none"/>
              <a:tailEnd len="sm" w="sm" type="none"/>
            </a:ln>
          </a:right>
          <a:top>
            <a:ln cap="flat" cmpd="sng" w="9525">
              <a:solidFill>
                <a:srgbClr val="000000"/>
              </a:solidFill>
              <a:prstDash val="solid"/>
              <a:round/>
              <a:headEnd len="sm" w="sm" type="none"/>
              <a:tailEnd len="sm" w="sm" type="none"/>
            </a:ln>
          </a:top>
          <a:bottom>
            <a:ln cap="flat" cmpd="sng" w="9525">
              <a:solidFill>
                <a:srgbClr val="000000"/>
              </a:solidFill>
              <a:prstDash val="solid"/>
              <a:round/>
              <a:headEnd len="sm" w="sm" type="none"/>
              <a:tailEnd len="sm" w="sm" type="none"/>
            </a:ln>
          </a:bottom>
          <a:insideH>
            <a:ln cap="flat" cmpd="sng" w="9525">
              <a:solidFill>
                <a:srgbClr val="000000"/>
              </a:solidFill>
              <a:prstDash val="solid"/>
              <a:round/>
              <a:headEnd len="sm" w="sm" type="none"/>
              <a:tailEnd len="sm" w="sm" type="none"/>
            </a:ln>
          </a:insideH>
          <a:insideV>
            <a:ln cap="flat" cmpd="sng" w="9525">
              <a:solidFill>
                <a:srgbClr val="000000"/>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F6237738-1162-4965-800F-3597A27227D8}" styleName="Table_3">
    <a:wholeTbl>
      <a:tcTxStyle b="off" i="off">
        <a:font>
          <a:latin typeface="Calibri"/>
          <a:ea typeface="Calibri"/>
          <a:cs typeface="Calibri"/>
        </a:font>
        <a:schemeClr val="dk1"/>
      </a:tcTxStyle>
      <a:tcStyle>
        <a:tcBdr>
          <a:left>
            <a:ln cap="flat" cmpd="sng" w="12700">
              <a:solidFill>
                <a:schemeClr val="dk1"/>
              </a:solidFill>
              <a:prstDash val="solid"/>
              <a:round/>
              <a:headEnd len="sm" w="sm" type="none"/>
              <a:tailEnd len="sm" w="sm" type="none"/>
            </a:ln>
          </a:left>
          <a:right>
            <a:ln cap="flat" cmpd="sng" w="12700">
              <a:solidFill>
                <a:schemeClr val="dk1"/>
              </a:solidFill>
              <a:prstDash val="solid"/>
              <a:round/>
              <a:headEnd len="sm" w="sm" type="none"/>
              <a:tailEnd len="sm" w="sm" type="none"/>
            </a:ln>
          </a:right>
          <a:top>
            <a:ln cap="flat" cmpd="sng" w="12700">
              <a:solidFill>
                <a:schemeClr val="dk1"/>
              </a:solidFill>
              <a:prstDash val="solid"/>
              <a:round/>
              <a:headEnd len="sm" w="sm" type="none"/>
              <a:tailEnd len="sm" w="sm" type="none"/>
            </a:ln>
          </a:top>
          <a:bottom>
            <a:ln cap="flat" cmpd="sng" w="12700">
              <a:solidFill>
                <a:schemeClr val="dk1"/>
              </a:solidFill>
              <a:prstDash val="solid"/>
              <a:round/>
              <a:headEnd len="sm" w="sm" type="none"/>
              <a:tailEnd len="sm" w="sm" type="none"/>
            </a:ln>
          </a:bottom>
          <a:insideH>
            <a:ln cap="flat" cmpd="sng" w="12700">
              <a:solidFill>
                <a:schemeClr val="dk1"/>
              </a:solidFill>
              <a:prstDash val="solid"/>
              <a:round/>
              <a:headEnd len="sm" w="sm" type="none"/>
              <a:tailEnd len="sm" w="sm" type="none"/>
            </a:ln>
          </a:insideH>
          <a:insideV>
            <a:ln cap="flat" cmpd="sng" w="12700">
              <a:solidFill>
                <a:schemeClr val="dk1"/>
              </a:solidFill>
              <a:prstDash val="solid"/>
              <a:round/>
              <a:headEnd len="sm" w="sm" type="none"/>
              <a:tailEnd len="sm" w="sm" type="none"/>
            </a:ln>
          </a:insideV>
        </a:tcBdr>
        <a:fill>
          <a:solidFill>
            <a:srgbClr val="FFFFFF">
              <a:alpha val="0"/>
            </a:srgbClr>
          </a:solidFill>
        </a:fill>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CAD863AA-39E9-4134-BFB2-C818906AD820}" styleName="Table_4">
    <a:wholeTbl>
      <a:tcTxStyle b="off" i="off">
        <a:font>
          <a:latin typeface="Calibri"/>
          <a:ea typeface="Calibri"/>
          <a:cs typeface="Calibri"/>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fill>
          <a:solidFill>
            <a:srgbClr val="FFFFFF">
              <a:alpha val="0"/>
            </a:srgbClr>
          </a:solidFill>
        </a:fill>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368" orient="horz"/>
        <p:guide pos="2381"/>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font" Target="fonts/Asap-bold.fntdata"/><Relationship Id="rId72" Type="http://schemas.openxmlformats.org/officeDocument/2006/relationships/font" Target="fonts/Asap-regular.fntdata"/><Relationship Id="rId31" Type="http://schemas.openxmlformats.org/officeDocument/2006/relationships/slide" Target="slides/slide24.xml"/><Relationship Id="rId75" Type="http://schemas.openxmlformats.org/officeDocument/2006/relationships/font" Target="fonts/Asap-boldItalic.fntdata"/><Relationship Id="rId30" Type="http://schemas.openxmlformats.org/officeDocument/2006/relationships/slide" Target="slides/slide23.xml"/><Relationship Id="rId74" Type="http://schemas.openxmlformats.org/officeDocument/2006/relationships/font" Target="fonts/Asap-italic.fntdata"/><Relationship Id="rId33" Type="http://schemas.openxmlformats.org/officeDocument/2006/relationships/slide" Target="slides/slide26.xml"/><Relationship Id="rId32" Type="http://schemas.openxmlformats.org/officeDocument/2006/relationships/slide" Target="slides/slide25.xml"/><Relationship Id="rId76" Type="http://customschemas.google.com/relationships/presentationmetadata" Target="metadata"/><Relationship Id="rId35" Type="http://schemas.openxmlformats.org/officeDocument/2006/relationships/slide" Target="slides/slide28.xml"/><Relationship Id="rId34" Type="http://schemas.openxmlformats.org/officeDocument/2006/relationships/slide" Target="slides/slide27.xml"/><Relationship Id="rId71" Type="http://schemas.openxmlformats.org/officeDocument/2006/relationships/font" Target="fonts/Comfortaa-bold.fntdata"/><Relationship Id="rId70" Type="http://schemas.openxmlformats.org/officeDocument/2006/relationships/font" Target="fonts/Comfortaa-regular.fntdata"/><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slide" Target="slides/slide55.xml"/><Relationship Id="rId61" Type="http://schemas.openxmlformats.org/officeDocument/2006/relationships/slide" Target="slides/slide54.xml"/><Relationship Id="rId20" Type="http://schemas.openxmlformats.org/officeDocument/2006/relationships/slide" Target="slides/slide13.xml"/><Relationship Id="rId64" Type="http://schemas.openxmlformats.org/officeDocument/2006/relationships/slide" Target="slides/slide57.xml"/><Relationship Id="rId63" Type="http://schemas.openxmlformats.org/officeDocument/2006/relationships/slide" Target="slides/slide56.xml"/><Relationship Id="rId22" Type="http://schemas.openxmlformats.org/officeDocument/2006/relationships/slide" Target="slides/slide15.xml"/><Relationship Id="rId66" Type="http://schemas.openxmlformats.org/officeDocument/2006/relationships/slide" Target="slides/slide59.xml"/><Relationship Id="rId21" Type="http://schemas.openxmlformats.org/officeDocument/2006/relationships/slide" Target="slides/slide14.xml"/><Relationship Id="rId65" Type="http://schemas.openxmlformats.org/officeDocument/2006/relationships/slide" Target="slides/slide58.xml"/><Relationship Id="rId24" Type="http://schemas.openxmlformats.org/officeDocument/2006/relationships/slide" Target="slides/slide17.xml"/><Relationship Id="rId68" Type="http://schemas.openxmlformats.org/officeDocument/2006/relationships/font" Target="fonts/AdventPro-regular.fntdata"/><Relationship Id="rId23" Type="http://schemas.openxmlformats.org/officeDocument/2006/relationships/slide" Target="slides/slide16.xml"/><Relationship Id="rId67" Type="http://schemas.openxmlformats.org/officeDocument/2006/relationships/font" Target="fonts/ArchitectsDaughter-regular.fntdata"/><Relationship Id="rId60" Type="http://schemas.openxmlformats.org/officeDocument/2006/relationships/slide" Target="slides/slide53.xml"/><Relationship Id="rId26" Type="http://schemas.openxmlformats.org/officeDocument/2006/relationships/slide" Target="slides/slide19.xml"/><Relationship Id="rId25" Type="http://schemas.openxmlformats.org/officeDocument/2006/relationships/slide" Target="slides/slide18.xml"/><Relationship Id="rId69" Type="http://schemas.openxmlformats.org/officeDocument/2006/relationships/font" Target="fonts/AdventPro-bold.fntdata"/><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11" Type="http://schemas.openxmlformats.org/officeDocument/2006/relationships/slide" Target="slides/slide4.xml"/><Relationship Id="rId55" Type="http://schemas.openxmlformats.org/officeDocument/2006/relationships/slide" Target="slides/slide48.xml"/><Relationship Id="rId10" Type="http://schemas.openxmlformats.org/officeDocument/2006/relationships/slide" Target="slides/slide3.xml"/><Relationship Id="rId54" Type="http://schemas.openxmlformats.org/officeDocument/2006/relationships/slide" Target="slides/slide47.xml"/><Relationship Id="rId13" Type="http://schemas.openxmlformats.org/officeDocument/2006/relationships/slide" Target="slides/slide6.xml"/><Relationship Id="rId57" Type="http://schemas.openxmlformats.org/officeDocument/2006/relationships/slide" Target="slides/slide50.xml"/><Relationship Id="rId12" Type="http://schemas.openxmlformats.org/officeDocument/2006/relationships/slide" Target="slides/slide5.xml"/><Relationship Id="rId56" Type="http://schemas.openxmlformats.org/officeDocument/2006/relationships/slide" Target="slides/slide49.xml"/><Relationship Id="rId15" Type="http://schemas.openxmlformats.org/officeDocument/2006/relationships/slide" Target="slides/slide8.xml"/><Relationship Id="rId59" Type="http://schemas.openxmlformats.org/officeDocument/2006/relationships/slide" Target="slides/slide52.xml"/><Relationship Id="rId14" Type="http://schemas.openxmlformats.org/officeDocument/2006/relationships/slide" Target="slides/slide7.xml"/><Relationship Id="rId58" Type="http://schemas.openxmlformats.org/officeDocument/2006/relationships/slide" Target="slides/slide51.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2217037"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1:notes"/>
          <p:cNvSpPr/>
          <p:nvPr>
            <p:ph idx="2" type="sldImg"/>
          </p:nvPr>
        </p:nvSpPr>
        <p:spPr>
          <a:xfrm>
            <a:off x="2217037"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7" name="Google Shape;97;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2400">
                <a:solidFill>
                  <a:srgbClr val="222222"/>
                </a:solidFill>
                <a:highlight>
                  <a:srgbClr val="FFFFFF"/>
                </a:highlight>
              </a:rPr>
              <a:t>21.0 x 29.7 cm</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10:notes"/>
          <p:cNvSpPr/>
          <p:nvPr>
            <p:ph idx="2" type="sldImg"/>
          </p:nvPr>
        </p:nvSpPr>
        <p:spPr>
          <a:xfrm>
            <a:off x="2217738" y="685800"/>
            <a:ext cx="2424112"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8" name="Google Shape;188;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11:notes"/>
          <p:cNvSpPr/>
          <p:nvPr>
            <p:ph idx="2" type="sldImg"/>
          </p:nvPr>
        </p:nvSpPr>
        <p:spPr>
          <a:xfrm>
            <a:off x="2217738" y="685800"/>
            <a:ext cx="2424112"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0" name="Google Shape;200;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12:notes"/>
          <p:cNvSpPr/>
          <p:nvPr>
            <p:ph idx="2" type="sldImg"/>
          </p:nvPr>
        </p:nvSpPr>
        <p:spPr>
          <a:xfrm>
            <a:off x="2217738" y="685800"/>
            <a:ext cx="2424112"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3" name="Google Shape;213;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13:notes"/>
          <p:cNvSpPr/>
          <p:nvPr>
            <p:ph idx="2" type="sldImg"/>
          </p:nvPr>
        </p:nvSpPr>
        <p:spPr>
          <a:xfrm>
            <a:off x="2217738" y="685800"/>
            <a:ext cx="2424112"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8" name="Google Shape;238;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14:notes"/>
          <p:cNvSpPr/>
          <p:nvPr>
            <p:ph idx="2" type="sldImg"/>
          </p:nvPr>
        </p:nvSpPr>
        <p:spPr>
          <a:xfrm>
            <a:off x="2217738" y="685800"/>
            <a:ext cx="2424112"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1" name="Google Shape;251;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15:notes"/>
          <p:cNvSpPr/>
          <p:nvPr>
            <p:ph idx="2" type="sldImg"/>
          </p:nvPr>
        </p:nvSpPr>
        <p:spPr>
          <a:xfrm>
            <a:off x="2217738" y="685800"/>
            <a:ext cx="2424112"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8" name="Google Shape;258;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10d5c694dda_0_0:notes"/>
          <p:cNvSpPr/>
          <p:nvPr>
            <p:ph idx="2" type="sldImg"/>
          </p:nvPr>
        </p:nvSpPr>
        <p:spPr>
          <a:xfrm>
            <a:off x="2217738" y="685800"/>
            <a:ext cx="2424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9" name="Google Shape;269;g10d5c694dda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p16:notes"/>
          <p:cNvSpPr/>
          <p:nvPr>
            <p:ph idx="2" type="sldImg"/>
          </p:nvPr>
        </p:nvSpPr>
        <p:spPr>
          <a:xfrm>
            <a:off x="2217738" y="685800"/>
            <a:ext cx="2424112"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0" name="Google Shape;280;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p17:notes"/>
          <p:cNvSpPr/>
          <p:nvPr>
            <p:ph idx="2" type="sldImg"/>
          </p:nvPr>
        </p:nvSpPr>
        <p:spPr>
          <a:xfrm>
            <a:off x="2217738" y="685800"/>
            <a:ext cx="2424112"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1" name="Google Shape;291;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18:notes"/>
          <p:cNvSpPr/>
          <p:nvPr>
            <p:ph idx="2" type="sldImg"/>
          </p:nvPr>
        </p:nvSpPr>
        <p:spPr>
          <a:xfrm>
            <a:off x="2217738" y="685800"/>
            <a:ext cx="2424112"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5" name="Google Shape;305;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2:notes"/>
          <p:cNvSpPr/>
          <p:nvPr>
            <p:ph idx="2" type="sldImg"/>
          </p:nvPr>
        </p:nvSpPr>
        <p:spPr>
          <a:xfrm>
            <a:off x="2217738" y="685800"/>
            <a:ext cx="2424112"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7" name="Google Shape;107;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p19:notes"/>
          <p:cNvSpPr/>
          <p:nvPr>
            <p:ph idx="2" type="sldImg"/>
          </p:nvPr>
        </p:nvSpPr>
        <p:spPr>
          <a:xfrm>
            <a:off x="2217738" y="685800"/>
            <a:ext cx="2424112"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5" name="Google Shape;365;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p20:notes"/>
          <p:cNvSpPr/>
          <p:nvPr>
            <p:ph idx="2" type="sldImg"/>
          </p:nvPr>
        </p:nvSpPr>
        <p:spPr>
          <a:xfrm>
            <a:off x="2217738" y="685800"/>
            <a:ext cx="2424112"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0" name="Google Shape;380;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p21:notes"/>
          <p:cNvSpPr/>
          <p:nvPr>
            <p:ph idx="2" type="sldImg"/>
          </p:nvPr>
        </p:nvSpPr>
        <p:spPr>
          <a:xfrm>
            <a:off x="2217738" y="685800"/>
            <a:ext cx="2424112"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7" name="Google Shape;387;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p22:notes"/>
          <p:cNvSpPr/>
          <p:nvPr>
            <p:ph idx="2" type="sldImg"/>
          </p:nvPr>
        </p:nvSpPr>
        <p:spPr>
          <a:xfrm>
            <a:off x="2217738" y="685800"/>
            <a:ext cx="2424112"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1" name="Google Shape;401;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p23:notes"/>
          <p:cNvSpPr/>
          <p:nvPr>
            <p:ph idx="2" type="sldImg"/>
          </p:nvPr>
        </p:nvSpPr>
        <p:spPr>
          <a:xfrm>
            <a:off x="2217738" y="685800"/>
            <a:ext cx="2424112"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5" name="Google Shape;425;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p24:notes"/>
          <p:cNvSpPr/>
          <p:nvPr>
            <p:ph idx="2" type="sldImg"/>
          </p:nvPr>
        </p:nvSpPr>
        <p:spPr>
          <a:xfrm>
            <a:off x="2217738" y="685800"/>
            <a:ext cx="2424112"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9" name="Google Shape;439;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p25:notes"/>
          <p:cNvSpPr/>
          <p:nvPr>
            <p:ph idx="2" type="sldImg"/>
          </p:nvPr>
        </p:nvSpPr>
        <p:spPr>
          <a:xfrm>
            <a:off x="2217738" y="685800"/>
            <a:ext cx="2424112"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3" name="Google Shape;453;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p26:notes"/>
          <p:cNvSpPr/>
          <p:nvPr>
            <p:ph idx="2" type="sldImg"/>
          </p:nvPr>
        </p:nvSpPr>
        <p:spPr>
          <a:xfrm>
            <a:off x="2217738" y="685800"/>
            <a:ext cx="2424112"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8" name="Google Shape;498;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p27:notes"/>
          <p:cNvSpPr/>
          <p:nvPr>
            <p:ph idx="2" type="sldImg"/>
          </p:nvPr>
        </p:nvSpPr>
        <p:spPr>
          <a:xfrm>
            <a:off x="2217738" y="685800"/>
            <a:ext cx="2424112"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6" name="Google Shape;516;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p28:notes"/>
          <p:cNvSpPr/>
          <p:nvPr>
            <p:ph idx="2" type="sldImg"/>
          </p:nvPr>
        </p:nvSpPr>
        <p:spPr>
          <a:xfrm>
            <a:off x="2217738" y="685800"/>
            <a:ext cx="2424112"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1" name="Google Shape;531;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3:notes"/>
          <p:cNvSpPr/>
          <p:nvPr>
            <p:ph idx="2" type="sldImg"/>
          </p:nvPr>
        </p:nvSpPr>
        <p:spPr>
          <a:xfrm>
            <a:off x="2217738" y="685800"/>
            <a:ext cx="2424112"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4" name="Google Shape;114;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p29:notes"/>
          <p:cNvSpPr/>
          <p:nvPr>
            <p:ph idx="2" type="sldImg"/>
          </p:nvPr>
        </p:nvSpPr>
        <p:spPr>
          <a:xfrm>
            <a:off x="2217738" y="685800"/>
            <a:ext cx="2424112"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9" name="Google Shape;539;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p30:notes"/>
          <p:cNvSpPr/>
          <p:nvPr>
            <p:ph idx="2" type="sldImg"/>
          </p:nvPr>
        </p:nvSpPr>
        <p:spPr>
          <a:xfrm>
            <a:off x="2217738" y="685800"/>
            <a:ext cx="2424112"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1" name="Google Shape;551;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p31:notes"/>
          <p:cNvSpPr/>
          <p:nvPr>
            <p:ph idx="2" type="sldImg"/>
          </p:nvPr>
        </p:nvSpPr>
        <p:spPr>
          <a:xfrm>
            <a:off x="2217738" y="685800"/>
            <a:ext cx="2424112"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4" name="Google Shape;564;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p32:notes"/>
          <p:cNvSpPr/>
          <p:nvPr>
            <p:ph idx="2" type="sldImg"/>
          </p:nvPr>
        </p:nvSpPr>
        <p:spPr>
          <a:xfrm>
            <a:off x="2217738" y="685800"/>
            <a:ext cx="2424112"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2" name="Google Shape;572;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p33:notes"/>
          <p:cNvSpPr/>
          <p:nvPr>
            <p:ph idx="2" type="sldImg"/>
          </p:nvPr>
        </p:nvSpPr>
        <p:spPr>
          <a:xfrm>
            <a:off x="2217738" y="685800"/>
            <a:ext cx="2424112"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8" name="Google Shape;588;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p34:notes"/>
          <p:cNvSpPr/>
          <p:nvPr>
            <p:ph idx="2" type="sldImg"/>
          </p:nvPr>
        </p:nvSpPr>
        <p:spPr>
          <a:xfrm>
            <a:off x="2217738" y="685800"/>
            <a:ext cx="2424112"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2" name="Google Shape;602;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p35:notes"/>
          <p:cNvSpPr/>
          <p:nvPr>
            <p:ph idx="2" type="sldImg"/>
          </p:nvPr>
        </p:nvSpPr>
        <p:spPr>
          <a:xfrm>
            <a:off x="2217738" y="685800"/>
            <a:ext cx="2424112"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4" name="Google Shape;614;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p36:notes"/>
          <p:cNvSpPr/>
          <p:nvPr>
            <p:ph idx="2" type="sldImg"/>
          </p:nvPr>
        </p:nvSpPr>
        <p:spPr>
          <a:xfrm>
            <a:off x="2217738" y="685800"/>
            <a:ext cx="2424112"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9" name="Google Shape;629;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p37:notes"/>
          <p:cNvSpPr/>
          <p:nvPr>
            <p:ph idx="2" type="sldImg"/>
          </p:nvPr>
        </p:nvSpPr>
        <p:spPr>
          <a:xfrm>
            <a:off x="2217738" y="685800"/>
            <a:ext cx="2424112"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0" name="Google Shape;640;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p38:notes"/>
          <p:cNvSpPr/>
          <p:nvPr>
            <p:ph idx="2" type="sldImg"/>
          </p:nvPr>
        </p:nvSpPr>
        <p:spPr>
          <a:xfrm>
            <a:off x="2217738" y="685800"/>
            <a:ext cx="2424112"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2" name="Google Shape;662;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4:notes"/>
          <p:cNvSpPr/>
          <p:nvPr>
            <p:ph idx="2" type="sldImg"/>
          </p:nvPr>
        </p:nvSpPr>
        <p:spPr>
          <a:xfrm>
            <a:off x="2217738" y="685800"/>
            <a:ext cx="2424112"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2" name="Google Shape;122;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9" name="Shape 669"/>
        <p:cNvGrpSpPr/>
        <p:nvPr/>
      </p:nvGrpSpPr>
      <p:grpSpPr>
        <a:xfrm>
          <a:off x="0" y="0"/>
          <a:ext cx="0" cy="0"/>
          <a:chOff x="0" y="0"/>
          <a:chExt cx="0" cy="0"/>
        </a:xfrm>
      </p:grpSpPr>
      <p:sp>
        <p:nvSpPr>
          <p:cNvPr id="670" name="Google Shape;670;p39:notes"/>
          <p:cNvSpPr/>
          <p:nvPr>
            <p:ph idx="2" type="sldImg"/>
          </p:nvPr>
        </p:nvSpPr>
        <p:spPr>
          <a:xfrm>
            <a:off x="2217738" y="685800"/>
            <a:ext cx="2424112"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71" name="Google Shape;671;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p40:notes"/>
          <p:cNvSpPr/>
          <p:nvPr>
            <p:ph idx="2" type="sldImg"/>
          </p:nvPr>
        </p:nvSpPr>
        <p:spPr>
          <a:xfrm>
            <a:off x="2217738" y="685800"/>
            <a:ext cx="2424112"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1" name="Google Shape;681;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9" name="Shape 689"/>
        <p:cNvGrpSpPr/>
        <p:nvPr/>
      </p:nvGrpSpPr>
      <p:grpSpPr>
        <a:xfrm>
          <a:off x="0" y="0"/>
          <a:ext cx="0" cy="0"/>
          <a:chOff x="0" y="0"/>
          <a:chExt cx="0" cy="0"/>
        </a:xfrm>
      </p:grpSpPr>
      <p:sp>
        <p:nvSpPr>
          <p:cNvPr id="690" name="Google Shape;690;p41:notes"/>
          <p:cNvSpPr/>
          <p:nvPr>
            <p:ph idx="2" type="sldImg"/>
          </p:nvPr>
        </p:nvSpPr>
        <p:spPr>
          <a:xfrm>
            <a:off x="2217738" y="685800"/>
            <a:ext cx="2424112"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91" name="Google Shape;691;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4" name="Shape 704"/>
        <p:cNvGrpSpPr/>
        <p:nvPr/>
      </p:nvGrpSpPr>
      <p:grpSpPr>
        <a:xfrm>
          <a:off x="0" y="0"/>
          <a:ext cx="0" cy="0"/>
          <a:chOff x="0" y="0"/>
          <a:chExt cx="0" cy="0"/>
        </a:xfrm>
      </p:grpSpPr>
      <p:sp>
        <p:nvSpPr>
          <p:cNvPr id="705" name="Google Shape;705;p42:notes"/>
          <p:cNvSpPr/>
          <p:nvPr>
            <p:ph idx="2" type="sldImg"/>
          </p:nvPr>
        </p:nvSpPr>
        <p:spPr>
          <a:xfrm>
            <a:off x="2217738" y="685800"/>
            <a:ext cx="2424112"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06" name="Google Shape;706;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0" name="Shape 720"/>
        <p:cNvGrpSpPr/>
        <p:nvPr/>
      </p:nvGrpSpPr>
      <p:grpSpPr>
        <a:xfrm>
          <a:off x="0" y="0"/>
          <a:ext cx="0" cy="0"/>
          <a:chOff x="0" y="0"/>
          <a:chExt cx="0" cy="0"/>
        </a:xfrm>
      </p:grpSpPr>
      <p:sp>
        <p:nvSpPr>
          <p:cNvPr id="721" name="Google Shape;721;p43:notes"/>
          <p:cNvSpPr/>
          <p:nvPr>
            <p:ph idx="2" type="sldImg"/>
          </p:nvPr>
        </p:nvSpPr>
        <p:spPr>
          <a:xfrm>
            <a:off x="2217738" y="685800"/>
            <a:ext cx="2424112"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2" name="Google Shape;722;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3" name="Shape 733"/>
        <p:cNvGrpSpPr/>
        <p:nvPr/>
      </p:nvGrpSpPr>
      <p:grpSpPr>
        <a:xfrm>
          <a:off x="0" y="0"/>
          <a:ext cx="0" cy="0"/>
          <a:chOff x="0" y="0"/>
          <a:chExt cx="0" cy="0"/>
        </a:xfrm>
      </p:grpSpPr>
      <p:sp>
        <p:nvSpPr>
          <p:cNvPr id="734" name="Google Shape;734;p44:notes"/>
          <p:cNvSpPr/>
          <p:nvPr>
            <p:ph idx="2" type="sldImg"/>
          </p:nvPr>
        </p:nvSpPr>
        <p:spPr>
          <a:xfrm>
            <a:off x="2217738" y="685800"/>
            <a:ext cx="2424112"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5" name="Google Shape;735;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8" name="Shape 748"/>
        <p:cNvGrpSpPr/>
        <p:nvPr/>
      </p:nvGrpSpPr>
      <p:grpSpPr>
        <a:xfrm>
          <a:off x="0" y="0"/>
          <a:ext cx="0" cy="0"/>
          <a:chOff x="0" y="0"/>
          <a:chExt cx="0" cy="0"/>
        </a:xfrm>
      </p:grpSpPr>
      <p:sp>
        <p:nvSpPr>
          <p:cNvPr id="749" name="Google Shape;749;p45:notes"/>
          <p:cNvSpPr/>
          <p:nvPr>
            <p:ph idx="2" type="sldImg"/>
          </p:nvPr>
        </p:nvSpPr>
        <p:spPr>
          <a:xfrm>
            <a:off x="2217738" y="685800"/>
            <a:ext cx="2424112"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0" name="Google Shape;750;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6" name="Shape 776"/>
        <p:cNvGrpSpPr/>
        <p:nvPr/>
      </p:nvGrpSpPr>
      <p:grpSpPr>
        <a:xfrm>
          <a:off x="0" y="0"/>
          <a:ext cx="0" cy="0"/>
          <a:chOff x="0" y="0"/>
          <a:chExt cx="0" cy="0"/>
        </a:xfrm>
      </p:grpSpPr>
      <p:sp>
        <p:nvSpPr>
          <p:cNvPr id="777" name="Google Shape;777;p46:notes"/>
          <p:cNvSpPr/>
          <p:nvPr>
            <p:ph idx="2" type="sldImg"/>
          </p:nvPr>
        </p:nvSpPr>
        <p:spPr>
          <a:xfrm>
            <a:off x="2217738" y="685800"/>
            <a:ext cx="2424112"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78" name="Google Shape;778;p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7" name="Shape 787"/>
        <p:cNvGrpSpPr/>
        <p:nvPr/>
      </p:nvGrpSpPr>
      <p:grpSpPr>
        <a:xfrm>
          <a:off x="0" y="0"/>
          <a:ext cx="0" cy="0"/>
          <a:chOff x="0" y="0"/>
          <a:chExt cx="0" cy="0"/>
        </a:xfrm>
      </p:grpSpPr>
      <p:sp>
        <p:nvSpPr>
          <p:cNvPr id="788" name="Google Shape;788;p47:notes"/>
          <p:cNvSpPr/>
          <p:nvPr>
            <p:ph idx="2" type="sldImg"/>
          </p:nvPr>
        </p:nvSpPr>
        <p:spPr>
          <a:xfrm>
            <a:off x="2217738" y="685800"/>
            <a:ext cx="2424112"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9" name="Google Shape;789;p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9" name="Shape 799"/>
        <p:cNvGrpSpPr/>
        <p:nvPr/>
      </p:nvGrpSpPr>
      <p:grpSpPr>
        <a:xfrm>
          <a:off x="0" y="0"/>
          <a:ext cx="0" cy="0"/>
          <a:chOff x="0" y="0"/>
          <a:chExt cx="0" cy="0"/>
        </a:xfrm>
      </p:grpSpPr>
      <p:sp>
        <p:nvSpPr>
          <p:cNvPr id="800" name="Google Shape;800;p48:notes"/>
          <p:cNvSpPr/>
          <p:nvPr>
            <p:ph idx="2" type="sldImg"/>
          </p:nvPr>
        </p:nvSpPr>
        <p:spPr>
          <a:xfrm>
            <a:off x="2217738" y="685800"/>
            <a:ext cx="2424112"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01" name="Google Shape;801;p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5:notes"/>
          <p:cNvSpPr/>
          <p:nvPr>
            <p:ph idx="2" type="sldImg"/>
          </p:nvPr>
        </p:nvSpPr>
        <p:spPr>
          <a:xfrm>
            <a:off x="2217738" y="685800"/>
            <a:ext cx="2424112"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3" name="Google Shape;133;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7" name="Shape 807"/>
        <p:cNvGrpSpPr/>
        <p:nvPr/>
      </p:nvGrpSpPr>
      <p:grpSpPr>
        <a:xfrm>
          <a:off x="0" y="0"/>
          <a:ext cx="0" cy="0"/>
          <a:chOff x="0" y="0"/>
          <a:chExt cx="0" cy="0"/>
        </a:xfrm>
      </p:grpSpPr>
      <p:sp>
        <p:nvSpPr>
          <p:cNvPr id="808" name="Google Shape;808;p49:notes"/>
          <p:cNvSpPr/>
          <p:nvPr>
            <p:ph idx="2" type="sldImg"/>
          </p:nvPr>
        </p:nvSpPr>
        <p:spPr>
          <a:xfrm>
            <a:off x="2217738" y="685800"/>
            <a:ext cx="2424112"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09" name="Google Shape;809;p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4" name="Shape 814"/>
        <p:cNvGrpSpPr/>
        <p:nvPr/>
      </p:nvGrpSpPr>
      <p:grpSpPr>
        <a:xfrm>
          <a:off x="0" y="0"/>
          <a:ext cx="0" cy="0"/>
          <a:chOff x="0" y="0"/>
          <a:chExt cx="0" cy="0"/>
        </a:xfrm>
      </p:grpSpPr>
      <p:sp>
        <p:nvSpPr>
          <p:cNvPr id="815" name="Google Shape;815;p50:notes"/>
          <p:cNvSpPr/>
          <p:nvPr>
            <p:ph idx="2" type="sldImg"/>
          </p:nvPr>
        </p:nvSpPr>
        <p:spPr>
          <a:xfrm>
            <a:off x="2217738" y="685800"/>
            <a:ext cx="2424112"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16" name="Google Shape;816;p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1" name="Shape 821"/>
        <p:cNvGrpSpPr/>
        <p:nvPr/>
      </p:nvGrpSpPr>
      <p:grpSpPr>
        <a:xfrm>
          <a:off x="0" y="0"/>
          <a:ext cx="0" cy="0"/>
          <a:chOff x="0" y="0"/>
          <a:chExt cx="0" cy="0"/>
        </a:xfrm>
      </p:grpSpPr>
      <p:sp>
        <p:nvSpPr>
          <p:cNvPr id="822" name="Google Shape;822;p51:notes"/>
          <p:cNvSpPr/>
          <p:nvPr>
            <p:ph idx="2" type="sldImg"/>
          </p:nvPr>
        </p:nvSpPr>
        <p:spPr>
          <a:xfrm>
            <a:off x="2217738" y="685800"/>
            <a:ext cx="2424112"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23" name="Google Shape;823;p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9" name="Shape 829"/>
        <p:cNvGrpSpPr/>
        <p:nvPr/>
      </p:nvGrpSpPr>
      <p:grpSpPr>
        <a:xfrm>
          <a:off x="0" y="0"/>
          <a:ext cx="0" cy="0"/>
          <a:chOff x="0" y="0"/>
          <a:chExt cx="0" cy="0"/>
        </a:xfrm>
      </p:grpSpPr>
      <p:sp>
        <p:nvSpPr>
          <p:cNvPr id="830" name="Google Shape;830;p52:notes"/>
          <p:cNvSpPr/>
          <p:nvPr>
            <p:ph idx="2" type="sldImg"/>
          </p:nvPr>
        </p:nvSpPr>
        <p:spPr>
          <a:xfrm>
            <a:off x="2217738" y="685800"/>
            <a:ext cx="2424112"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31" name="Google Shape;831;p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5" name="Shape 835"/>
        <p:cNvGrpSpPr/>
        <p:nvPr/>
      </p:nvGrpSpPr>
      <p:grpSpPr>
        <a:xfrm>
          <a:off x="0" y="0"/>
          <a:ext cx="0" cy="0"/>
          <a:chOff x="0" y="0"/>
          <a:chExt cx="0" cy="0"/>
        </a:xfrm>
      </p:grpSpPr>
      <p:sp>
        <p:nvSpPr>
          <p:cNvPr id="836" name="Google Shape;836;p53:notes"/>
          <p:cNvSpPr/>
          <p:nvPr>
            <p:ph idx="2" type="sldImg"/>
          </p:nvPr>
        </p:nvSpPr>
        <p:spPr>
          <a:xfrm>
            <a:off x="2217738" y="685800"/>
            <a:ext cx="2424112"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37" name="Google Shape;837;p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3" name="Shape 843"/>
        <p:cNvGrpSpPr/>
        <p:nvPr/>
      </p:nvGrpSpPr>
      <p:grpSpPr>
        <a:xfrm>
          <a:off x="0" y="0"/>
          <a:ext cx="0" cy="0"/>
          <a:chOff x="0" y="0"/>
          <a:chExt cx="0" cy="0"/>
        </a:xfrm>
      </p:grpSpPr>
      <p:sp>
        <p:nvSpPr>
          <p:cNvPr id="844" name="Google Shape;844;p54:notes"/>
          <p:cNvSpPr/>
          <p:nvPr>
            <p:ph idx="2" type="sldImg"/>
          </p:nvPr>
        </p:nvSpPr>
        <p:spPr>
          <a:xfrm>
            <a:off x="2217738" y="685800"/>
            <a:ext cx="2424112"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45" name="Google Shape;845;p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9" name="Shape 849"/>
        <p:cNvGrpSpPr/>
        <p:nvPr/>
      </p:nvGrpSpPr>
      <p:grpSpPr>
        <a:xfrm>
          <a:off x="0" y="0"/>
          <a:ext cx="0" cy="0"/>
          <a:chOff x="0" y="0"/>
          <a:chExt cx="0" cy="0"/>
        </a:xfrm>
      </p:grpSpPr>
      <p:sp>
        <p:nvSpPr>
          <p:cNvPr id="850" name="Google Shape;850;p55:notes"/>
          <p:cNvSpPr/>
          <p:nvPr>
            <p:ph idx="2" type="sldImg"/>
          </p:nvPr>
        </p:nvSpPr>
        <p:spPr>
          <a:xfrm>
            <a:off x="2217037"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51" name="Google Shape;851;p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5" name="Shape 855"/>
        <p:cNvGrpSpPr/>
        <p:nvPr/>
      </p:nvGrpSpPr>
      <p:grpSpPr>
        <a:xfrm>
          <a:off x="0" y="0"/>
          <a:ext cx="0" cy="0"/>
          <a:chOff x="0" y="0"/>
          <a:chExt cx="0" cy="0"/>
        </a:xfrm>
      </p:grpSpPr>
      <p:sp>
        <p:nvSpPr>
          <p:cNvPr id="856" name="Google Shape;856;p56:notes"/>
          <p:cNvSpPr/>
          <p:nvPr>
            <p:ph idx="2" type="sldImg"/>
          </p:nvPr>
        </p:nvSpPr>
        <p:spPr>
          <a:xfrm>
            <a:off x="2217037"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57" name="Google Shape;857;p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1" name="Shape 861"/>
        <p:cNvGrpSpPr/>
        <p:nvPr/>
      </p:nvGrpSpPr>
      <p:grpSpPr>
        <a:xfrm>
          <a:off x="0" y="0"/>
          <a:ext cx="0" cy="0"/>
          <a:chOff x="0" y="0"/>
          <a:chExt cx="0" cy="0"/>
        </a:xfrm>
      </p:grpSpPr>
      <p:sp>
        <p:nvSpPr>
          <p:cNvPr id="862" name="Google Shape;862;p57:notes"/>
          <p:cNvSpPr/>
          <p:nvPr>
            <p:ph idx="2" type="sldImg"/>
          </p:nvPr>
        </p:nvSpPr>
        <p:spPr>
          <a:xfrm>
            <a:off x="2217037"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63" name="Google Shape;863;p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7" name="Shape 867"/>
        <p:cNvGrpSpPr/>
        <p:nvPr/>
      </p:nvGrpSpPr>
      <p:grpSpPr>
        <a:xfrm>
          <a:off x="0" y="0"/>
          <a:ext cx="0" cy="0"/>
          <a:chOff x="0" y="0"/>
          <a:chExt cx="0" cy="0"/>
        </a:xfrm>
      </p:grpSpPr>
      <p:sp>
        <p:nvSpPr>
          <p:cNvPr id="868" name="Google Shape;868;p58:notes"/>
          <p:cNvSpPr/>
          <p:nvPr>
            <p:ph idx="2" type="sldImg"/>
          </p:nvPr>
        </p:nvSpPr>
        <p:spPr>
          <a:xfrm>
            <a:off x="2217037"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69" name="Google Shape;869;p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6:notes"/>
          <p:cNvSpPr/>
          <p:nvPr>
            <p:ph idx="2" type="sldImg"/>
          </p:nvPr>
        </p:nvSpPr>
        <p:spPr>
          <a:xfrm>
            <a:off x="2217738" y="685800"/>
            <a:ext cx="2424112"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0" name="Google Shape;140;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7:notes"/>
          <p:cNvSpPr/>
          <p:nvPr>
            <p:ph idx="2" type="sldImg"/>
          </p:nvPr>
        </p:nvSpPr>
        <p:spPr>
          <a:xfrm>
            <a:off x="2217738" y="685800"/>
            <a:ext cx="2424112"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9" name="Google Shape;149;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8:notes"/>
          <p:cNvSpPr/>
          <p:nvPr>
            <p:ph idx="2" type="sldImg"/>
          </p:nvPr>
        </p:nvSpPr>
        <p:spPr>
          <a:xfrm>
            <a:off x="2217738" y="685800"/>
            <a:ext cx="2424112"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7" name="Google Shape;157;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9:notes"/>
          <p:cNvSpPr/>
          <p:nvPr>
            <p:ph idx="2" type="sldImg"/>
          </p:nvPr>
        </p:nvSpPr>
        <p:spPr>
          <a:xfrm>
            <a:off x="2217738" y="685800"/>
            <a:ext cx="2424112"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7" name="Google Shape;177;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60"/>
          <p:cNvSpPr txBox="1"/>
          <p:nvPr>
            <p:ph type="ctrTitle"/>
          </p:nvPr>
        </p:nvSpPr>
        <p:spPr>
          <a:xfrm>
            <a:off x="257712" y="1547778"/>
            <a:ext cx="7044600" cy="4266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60"/>
          <p:cNvSpPr txBox="1"/>
          <p:nvPr>
            <p:ph idx="1" type="subTitle"/>
          </p:nvPr>
        </p:nvSpPr>
        <p:spPr>
          <a:xfrm>
            <a:off x="257705" y="5891409"/>
            <a:ext cx="7044600" cy="16479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60"/>
          <p:cNvSpPr txBox="1"/>
          <p:nvPr>
            <p:ph idx="12" type="sldNum"/>
          </p:nvPr>
        </p:nvSpPr>
        <p:spPr>
          <a:xfrm>
            <a:off x="99925" y="10299375"/>
            <a:ext cx="392100" cy="2928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1pPr>
            <a:lvl2pPr indent="0" lvl="1"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2pPr>
            <a:lvl3pPr indent="0" lvl="2"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3pPr>
            <a:lvl4pPr indent="0" lvl="3"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4pPr>
            <a:lvl5pPr indent="0" lvl="4"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5pPr>
            <a:lvl6pPr indent="0" lvl="5"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6pPr>
            <a:lvl7pPr indent="0" lvl="6"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7pPr>
            <a:lvl8pPr indent="0" lvl="7"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8pPr>
            <a:lvl9pPr indent="0" lvl="8"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3" name="Shape 43"/>
        <p:cNvGrpSpPr/>
        <p:nvPr/>
      </p:nvGrpSpPr>
      <p:grpSpPr>
        <a:xfrm>
          <a:off x="0" y="0"/>
          <a:ext cx="0" cy="0"/>
          <a:chOff x="0" y="0"/>
          <a:chExt cx="0" cy="0"/>
        </a:xfrm>
      </p:grpSpPr>
      <p:sp>
        <p:nvSpPr>
          <p:cNvPr id="44" name="Google Shape;44;p72"/>
          <p:cNvSpPr txBox="1"/>
          <p:nvPr>
            <p:ph idx="1" type="body"/>
          </p:nvPr>
        </p:nvSpPr>
        <p:spPr>
          <a:xfrm>
            <a:off x="257705" y="8794266"/>
            <a:ext cx="4959600" cy="12576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45" name="Google Shape;45;p72"/>
          <p:cNvSpPr txBox="1"/>
          <p:nvPr>
            <p:ph idx="12" type="sldNum"/>
          </p:nvPr>
        </p:nvSpPr>
        <p:spPr>
          <a:xfrm>
            <a:off x="99925" y="10299375"/>
            <a:ext cx="392100" cy="2928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1pPr>
            <a:lvl2pPr indent="0" lvl="1"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2pPr>
            <a:lvl3pPr indent="0" lvl="2"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3pPr>
            <a:lvl4pPr indent="0" lvl="3"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4pPr>
            <a:lvl5pPr indent="0" lvl="4"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5pPr>
            <a:lvl6pPr indent="0" lvl="5"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6pPr>
            <a:lvl7pPr indent="0" lvl="6"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7pPr>
            <a:lvl8pPr indent="0" lvl="7"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8pPr>
            <a:lvl9pPr indent="0" lvl="8"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6" name="Shape 46"/>
        <p:cNvGrpSpPr/>
        <p:nvPr/>
      </p:nvGrpSpPr>
      <p:grpSpPr>
        <a:xfrm>
          <a:off x="0" y="0"/>
          <a:ext cx="0" cy="0"/>
          <a:chOff x="0" y="0"/>
          <a:chExt cx="0" cy="0"/>
        </a:xfrm>
      </p:grpSpPr>
      <p:sp>
        <p:nvSpPr>
          <p:cNvPr id="47" name="Google Shape;47;p73"/>
          <p:cNvSpPr txBox="1"/>
          <p:nvPr>
            <p:ph hasCustomPrompt="1" type="title"/>
          </p:nvPr>
        </p:nvSpPr>
        <p:spPr>
          <a:xfrm>
            <a:off x="257705" y="2299346"/>
            <a:ext cx="7044600" cy="40818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8" name="Google Shape;48;p73"/>
          <p:cNvSpPr txBox="1"/>
          <p:nvPr>
            <p:ph idx="1" type="body"/>
          </p:nvPr>
        </p:nvSpPr>
        <p:spPr>
          <a:xfrm>
            <a:off x="257705" y="6552657"/>
            <a:ext cx="7044600" cy="27039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49" name="Google Shape;49;p73"/>
          <p:cNvSpPr txBox="1"/>
          <p:nvPr>
            <p:ph idx="12" type="sldNum"/>
          </p:nvPr>
        </p:nvSpPr>
        <p:spPr>
          <a:xfrm>
            <a:off x="99925" y="10299375"/>
            <a:ext cx="392100" cy="2928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1pPr>
            <a:lvl2pPr indent="0" lvl="1"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2pPr>
            <a:lvl3pPr indent="0" lvl="2"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3pPr>
            <a:lvl4pPr indent="0" lvl="3"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4pPr>
            <a:lvl5pPr indent="0" lvl="4"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5pPr>
            <a:lvl6pPr indent="0" lvl="5"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6pPr>
            <a:lvl7pPr indent="0" lvl="6"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7pPr>
            <a:lvl8pPr indent="0" lvl="7"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8pPr>
            <a:lvl9pPr indent="0" lvl="8"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4" name="Shape 54"/>
        <p:cNvGrpSpPr/>
        <p:nvPr/>
      </p:nvGrpSpPr>
      <p:grpSpPr>
        <a:xfrm>
          <a:off x="0" y="0"/>
          <a:ext cx="0" cy="0"/>
          <a:chOff x="0" y="0"/>
          <a:chExt cx="0" cy="0"/>
        </a:xfrm>
      </p:grpSpPr>
      <p:sp>
        <p:nvSpPr>
          <p:cNvPr id="55" name="Google Shape;55;p62"/>
          <p:cNvSpPr txBox="1"/>
          <p:nvPr>
            <p:ph type="title"/>
          </p:nvPr>
        </p:nvSpPr>
        <p:spPr>
          <a:xfrm>
            <a:off x="188400" y="210100"/>
            <a:ext cx="7183200" cy="445200"/>
          </a:xfrm>
          <a:prstGeom prst="rect">
            <a:avLst/>
          </a:prstGeom>
          <a:solidFill>
            <a:srgbClr val="FFFF00"/>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56" name="Google Shape;56;p62"/>
          <p:cNvSpPr txBox="1"/>
          <p:nvPr>
            <p:ph idx="1" type="body"/>
          </p:nvPr>
        </p:nvSpPr>
        <p:spPr>
          <a:xfrm>
            <a:off x="188400" y="953925"/>
            <a:ext cx="7183200" cy="90624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Clr>
                <a:srgbClr val="000000"/>
              </a:buClr>
              <a:buSzPts val="1200"/>
              <a:buChar char="●"/>
              <a:defRPr sz="1200">
                <a:solidFill>
                  <a:srgbClr val="000000"/>
                </a:solidFill>
              </a:defRPr>
            </a:lvl1pPr>
            <a:lvl2pPr indent="-317500" lvl="1" marL="914400" algn="l">
              <a:lnSpc>
                <a:spcPct val="115000"/>
              </a:lnSpc>
              <a:spcBef>
                <a:spcPts val="1600"/>
              </a:spcBef>
              <a:spcAft>
                <a:spcPts val="0"/>
              </a:spcAft>
              <a:buClr>
                <a:srgbClr val="000000"/>
              </a:buClr>
              <a:buSzPts val="1400"/>
              <a:buChar char="○"/>
              <a:defRPr>
                <a:solidFill>
                  <a:srgbClr val="000000"/>
                </a:solidFill>
              </a:defRPr>
            </a:lvl2pPr>
            <a:lvl3pPr indent="-317500" lvl="2" marL="1371600" algn="l">
              <a:lnSpc>
                <a:spcPct val="115000"/>
              </a:lnSpc>
              <a:spcBef>
                <a:spcPts val="1600"/>
              </a:spcBef>
              <a:spcAft>
                <a:spcPts val="0"/>
              </a:spcAft>
              <a:buClr>
                <a:srgbClr val="000000"/>
              </a:buClr>
              <a:buSzPts val="1400"/>
              <a:buChar char="■"/>
              <a:defRPr>
                <a:solidFill>
                  <a:srgbClr val="000000"/>
                </a:solidFill>
              </a:defRPr>
            </a:lvl3pPr>
            <a:lvl4pPr indent="-317500" lvl="3" marL="1828800" algn="l">
              <a:lnSpc>
                <a:spcPct val="115000"/>
              </a:lnSpc>
              <a:spcBef>
                <a:spcPts val="1600"/>
              </a:spcBef>
              <a:spcAft>
                <a:spcPts val="0"/>
              </a:spcAft>
              <a:buClr>
                <a:srgbClr val="000000"/>
              </a:buClr>
              <a:buSzPts val="1400"/>
              <a:buChar char="●"/>
              <a:defRPr>
                <a:solidFill>
                  <a:srgbClr val="000000"/>
                </a:solidFill>
              </a:defRPr>
            </a:lvl4pPr>
            <a:lvl5pPr indent="-317500" lvl="4" marL="2286000" algn="l">
              <a:lnSpc>
                <a:spcPct val="115000"/>
              </a:lnSpc>
              <a:spcBef>
                <a:spcPts val="1600"/>
              </a:spcBef>
              <a:spcAft>
                <a:spcPts val="0"/>
              </a:spcAft>
              <a:buClr>
                <a:srgbClr val="000000"/>
              </a:buClr>
              <a:buSzPts val="1400"/>
              <a:buChar char="○"/>
              <a:defRPr>
                <a:solidFill>
                  <a:srgbClr val="000000"/>
                </a:solidFill>
              </a:defRPr>
            </a:lvl5pPr>
            <a:lvl6pPr indent="-317500" lvl="5" marL="2743200" algn="l">
              <a:lnSpc>
                <a:spcPct val="115000"/>
              </a:lnSpc>
              <a:spcBef>
                <a:spcPts val="1600"/>
              </a:spcBef>
              <a:spcAft>
                <a:spcPts val="0"/>
              </a:spcAft>
              <a:buClr>
                <a:srgbClr val="000000"/>
              </a:buClr>
              <a:buSzPts val="1400"/>
              <a:buChar char="■"/>
              <a:defRPr>
                <a:solidFill>
                  <a:srgbClr val="000000"/>
                </a:solidFill>
              </a:defRPr>
            </a:lvl6pPr>
            <a:lvl7pPr indent="-317500" lvl="6" marL="3200400" algn="l">
              <a:lnSpc>
                <a:spcPct val="115000"/>
              </a:lnSpc>
              <a:spcBef>
                <a:spcPts val="1600"/>
              </a:spcBef>
              <a:spcAft>
                <a:spcPts val="0"/>
              </a:spcAft>
              <a:buClr>
                <a:srgbClr val="000000"/>
              </a:buClr>
              <a:buSzPts val="1400"/>
              <a:buChar char="●"/>
              <a:defRPr>
                <a:solidFill>
                  <a:srgbClr val="000000"/>
                </a:solidFill>
              </a:defRPr>
            </a:lvl7pPr>
            <a:lvl8pPr indent="-317500" lvl="7" marL="3657600" algn="l">
              <a:lnSpc>
                <a:spcPct val="115000"/>
              </a:lnSpc>
              <a:spcBef>
                <a:spcPts val="1600"/>
              </a:spcBef>
              <a:spcAft>
                <a:spcPts val="0"/>
              </a:spcAft>
              <a:buClr>
                <a:srgbClr val="000000"/>
              </a:buClr>
              <a:buSzPts val="1400"/>
              <a:buChar char="○"/>
              <a:defRPr>
                <a:solidFill>
                  <a:srgbClr val="000000"/>
                </a:solidFill>
              </a:defRPr>
            </a:lvl8pPr>
            <a:lvl9pPr indent="-317500" lvl="8" marL="4114800" algn="l">
              <a:lnSpc>
                <a:spcPct val="115000"/>
              </a:lnSpc>
              <a:spcBef>
                <a:spcPts val="1600"/>
              </a:spcBef>
              <a:spcAft>
                <a:spcPts val="1600"/>
              </a:spcAft>
              <a:buClr>
                <a:srgbClr val="000000"/>
              </a:buClr>
              <a:buSzPts val="1400"/>
              <a:buChar char="■"/>
              <a:defRPr>
                <a:solidFill>
                  <a:srgbClr val="000000"/>
                </a:solidFill>
              </a:defRPr>
            </a:lvl9pPr>
          </a:lstStyle>
          <a:p/>
        </p:txBody>
      </p:sp>
      <p:sp>
        <p:nvSpPr>
          <p:cNvPr id="57" name="Google Shape;57;p62"/>
          <p:cNvSpPr txBox="1"/>
          <p:nvPr>
            <p:ph idx="12" type="sldNum"/>
          </p:nvPr>
        </p:nvSpPr>
        <p:spPr>
          <a:xfrm>
            <a:off x="99925" y="10299375"/>
            <a:ext cx="392100" cy="2928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1pPr>
            <a:lvl2pPr indent="0" lvl="1"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2pPr>
            <a:lvl3pPr indent="0" lvl="2"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3pPr>
            <a:lvl4pPr indent="0" lvl="3"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4pPr>
            <a:lvl5pPr indent="0" lvl="4"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5pPr>
            <a:lvl6pPr indent="0" lvl="5"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6pPr>
            <a:lvl7pPr indent="0" lvl="6"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7pPr>
            <a:lvl8pPr indent="0" lvl="7"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8pPr>
            <a:lvl9pPr indent="0" lvl="8"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8" name="Shape 58"/>
        <p:cNvGrpSpPr/>
        <p:nvPr/>
      </p:nvGrpSpPr>
      <p:grpSpPr>
        <a:xfrm>
          <a:off x="0" y="0"/>
          <a:ext cx="0" cy="0"/>
          <a:chOff x="0" y="0"/>
          <a:chExt cx="0" cy="0"/>
        </a:xfrm>
      </p:grpSpPr>
      <p:sp>
        <p:nvSpPr>
          <p:cNvPr id="59" name="Google Shape;59;p65"/>
          <p:cNvSpPr txBox="1"/>
          <p:nvPr>
            <p:ph idx="12" type="sldNum"/>
          </p:nvPr>
        </p:nvSpPr>
        <p:spPr>
          <a:xfrm>
            <a:off x="99925" y="10299375"/>
            <a:ext cx="392100" cy="2928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1pPr>
            <a:lvl2pPr indent="0" lvl="1"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2pPr>
            <a:lvl3pPr indent="0" lvl="2"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3pPr>
            <a:lvl4pPr indent="0" lvl="3"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4pPr>
            <a:lvl5pPr indent="0" lvl="4"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5pPr>
            <a:lvl6pPr indent="0" lvl="5"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6pPr>
            <a:lvl7pPr indent="0" lvl="6"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7pPr>
            <a:lvl8pPr indent="0" lvl="7"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8pPr>
            <a:lvl9pPr indent="0" lvl="8"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0" name="Shape 60"/>
        <p:cNvGrpSpPr/>
        <p:nvPr/>
      </p:nvGrpSpPr>
      <p:grpSpPr>
        <a:xfrm>
          <a:off x="0" y="0"/>
          <a:ext cx="0" cy="0"/>
          <a:chOff x="0" y="0"/>
          <a:chExt cx="0" cy="0"/>
        </a:xfrm>
      </p:grpSpPr>
      <p:sp>
        <p:nvSpPr>
          <p:cNvPr id="61" name="Google Shape;61;p74"/>
          <p:cNvSpPr txBox="1"/>
          <p:nvPr>
            <p:ph type="ctrTitle"/>
          </p:nvPr>
        </p:nvSpPr>
        <p:spPr>
          <a:xfrm>
            <a:off x="257712" y="1547778"/>
            <a:ext cx="7044600" cy="4266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62" name="Google Shape;62;p74"/>
          <p:cNvSpPr txBox="1"/>
          <p:nvPr>
            <p:ph idx="1" type="subTitle"/>
          </p:nvPr>
        </p:nvSpPr>
        <p:spPr>
          <a:xfrm>
            <a:off x="257705" y="5891409"/>
            <a:ext cx="7044600" cy="16479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63" name="Google Shape;63;p74"/>
          <p:cNvSpPr txBox="1"/>
          <p:nvPr>
            <p:ph idx="12" type="sldNum"/>
          </p:nvPr>
        </p:nvSpPr>
        <p:spPr>
          <a:xfrm>
            <a:off x="99925" y="10299375"/>
            <a:ext cx="392100" cy="292800"/>
          </a:xfrm>
          <a:prstGeom prst="rect">
            <a:avLst/>
          </a:prstGeom>
          <a:solidFill>
            <a:srgbClr val="FFFFFF"/>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1pPr>
            <a:lvl2pPr indent="0" lvl="1"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2pPr>
            <a:lvl3pPr indent="0" lvl="2"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3pPr>
            <a:lvl4pPr indent="0" lvl="3"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4pPr>
            <a:lvl5pPr indent="0" lvl="4"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5pPr>
            <a:lvl6pPr indent="0" lvl="5"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6pPr>
            <a:lvl7pPr indent="0" lvl="6"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7pPr>
            <a:lvl8pPr indent="0" lvl="7"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8pPr>
            <a:lvl9pPr indent="0" lvl="8"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4" name="Shape 64"/>
        <p:cNvGrpSpPr/>
        <p:nvPr/>
      </p:nvGrpSpPr>
      <p:grpSpPr>
        <a:xfrm>
          <a:off x="0" y="0"/>
          <a:ext cx="0" cy="0"/>
          <a:chOff x="0" y="0"/>
          <a:chExt cx="0" cy="0"/>
        </a:xfrm>
      </p:grpSpPr>
      <p:sp>
        <p:nvSpPr>
          <p:cNvPr id="65" name="Google Shape;65;p75"/>
          <p:cNvSpPr txBox="1"/>
          <p:nvPr>
            <p:ph type="title"/>
          </p:nvPr>
        </p:nvSpPr>
        <p:spPr>
          <a:xfrm>
            <a:off x="257705" y="4471058"/>
            <a:ext cx="7044600" cy="17496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66" name="Google Shape;66;p75"/>
          <p:cNvSpPr txBox="1"/>
          <p:nvPr>
            <p:ph idx="12" type="sldNum"/>
          </p:nvPr>
        </p:nvSpPr>
        <p:spPr>
          <a:xfrm>
            <a:off x="99925" y="10299375"/>
            <a:ext cx="392100" cy="2928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1pPr>
            <a:lvl2pPr indent="0" lvl="1"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2pPr>
            <a:lvl3pPr indent="0" lvl="2"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3pPr>
            <a:lvl4pPr indent="0" lvl="3"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4pPr>
            <a:lvl5pPr indent="0" lvl="4"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5pPr>
            <a:lvl6pPr indent="0" lvl="5"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6pPr>
            <a:lvl7pPr indent="0" lvl="6"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7pPr>
            <a:lvl8pPr indent="0" lvl="7"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8pPr>
            <a:lvl9pPr indent="0" lvl="8"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7" name="Shape 67"/>
        <p:cNvGrpSpPr/>
        <p:nvPr/>
      </p:nvGrpSpPr>
      <p:grpSpPr>
        <a:xfrm>
          <a:off x="0" y="0"/>
          <a:ext cx="0" cy="0"/>
          <a:chOff x="0" y="0"/>
          <a:chExt cx="0" cy="0"/>
        </a:xfrm>
      </p:grpSpPr>
      <p:sp>
        <p:nvSpPr>
          <p:cNvPr id="68" name="Google Shape;68;p76"/>
          <p:cNvSpPr txBox="1"/>
          <p:nvPr>
            <p:ph type="title"/>
          </p:nvPr>
        </p:nvSpPr>
        <p:spPr>
          <a:xfrm>
            <a:off x="257705" y="925091"/>
            <a:ext cx="7044600" cy="1190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9" name="Google Shape;69;p76"/>
          <p:cNvSpPr txBox="1"/>
          <p:nvPr>
            <p:ph idx="1" type="body"/>
          </p:nvPr>
        </p:nvSpPr>
        <p:spPr>
          <a:xfrm>
            <a:off x="257705" y="2395696"/>
            <a:ext cx="3306900" cy="71019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70" name="Google Shape;70;p76"/>
          <p:cNvSpPr txBox="1"/>
          <p:nvPr>
            <p:ph idx="2" type="body"/>
          </p:nvPr>
        </p:nvSpPr>
        <p:spPr>
          <a:xfrm>
            <a:off x="3995291" y="2395696"/>
            <a:ext cx="3306900" cy="71019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71" name="Google Shape;71;p76"/>
          <p:cNvSpPr txBox="1"/>
          <p:nvPr>
            <p:ph idx="12" type="sldNum"/>
          </p:nvPr>
        </p:nvSpPr>
        <p:spPr>
          <a:xfrm>
            <a:off x="99925" y="10299375"/>
            <a:ext cx="392100" cy="2928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1pPr>
            <a:lvl2pPr indent="0" lvl="1"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2pPr>
            <a:lvl3pPr indent="0" lvl="2"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3pPr>
            <a:lvl4pPr indent="0" lvl="3"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4pPr>
            <a:lvl5pPr indent="0" lvl="4"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5pPr>
            <a:lvl6pPr indent="0" lvl="5"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6pPr>
            <a:lvl7pPr indent="0" lvl="6"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7pPr>
            <a:lvl8pPr indent="0" lvl="7"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8pPr>
            <a:lvl9pPr indent="0" lvl="8"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2" name="Shape 72"/>
        <p:cNvGrpSpPr/>
        <p:nvPr/>
      </p:nvGrpSpPr>
      <p:grpSpPr>
        <a:xfrm>
          <a:off x="0" y="0"/>
          <a:ext cx="0" cy="0"/>
          <a:chOff x="0" y="0"/>
          <a:chExt cx="0" cy="0"/>
        </a:xfrm>
      </p:grpSpPr>
      <p:sp>
        <p:nvSpPr>
          <p:cNvPr id="73" name="Google Shape;73;p77"/>
          <p:cNvSpPr txBox="1"/>
          <p:nvPr>
            <p:ph type="title"/>
          </p:nvPr>
        </p:nvSpPr>
        <p:spPr>
          <a:xfrm>
            <a:off x="257705" y="925091"/>
            <a:ext cx="7044600" cy="1190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4" name="Google Shape;74;p77"/>
          <p:cNvSpPr txBox="1"/>
          <p:nvPr>
            <p:ph idx="12" type="sldNum"/>
          </p:nvPr>
        </p:nvSpPr>
        <p:spPr>
          <a:xfrm>
            <a:off x="99925" y="10299375"/>
            <a:ext cx="392100" cy="2928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1pPr>
            <a:lvl2pPr indent="0" lvl="1"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2pPr>
            <a:lvl3pPr indent="0" lvl="2"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3pPr>
            <a:lvl4pPr indent="0" lvl="3"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4pPr>
            <a:lvl5pPr indent="0" lvl="4"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5pPr>
            <a:lvl6pPr indent="0" lvl="5"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6pPr>
            <a:lvl7pPr indent="0" lvl="6"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7pPr>
            <a:lvl8pPr indent="0" lvl="7"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8pPr>
            <a:lvl9pPr indent="0" lvl="8"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5" name="Shape 75"/>
        <p:cNvGrpSpPr/>
        <p:nvPr/>
      </p:nvGrpSpPr>
      <p:grpSpPr>
        <a:xfrm>
          <a:off x="0" y="0"/>
          <a:ext cx="0" cy="0"/>
          <a:chOff x="0" y="0"/>
          <a:chExt cx="0" cy="0"/>
        </a:xfrm>
      </p:grpSpPr>
      <p:sp>
        <p:nvSpPr>
          <p:cNvPr id="76" name="Google Shape;76;p78"/>
          <p:cNvSpPr txBox="1"/>
          <p:nvPr>
            <p:ph type="title"/>
          </p:nvPr>
        </p:nvSpPr>
        <p:spPr>
          <a:xfrm>
            <a:off x="257705" y="1154948"/>
            <a:ext cx="2321700" cy="15711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77" name="Google Shape;77;p78"/>
          <p:cNvSpPr txBox="1"/>
          <p:nvPr>
            <p:ph idx="1" type="body"/>
          </p:nvPr>
        </p:nvSpPr>
        <p:spPr>
          <a:xfrm>
            <a:off x="257705" y="2888617"/>
            <a:ext cx="2321700" cy="66093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78" name="Google Shape;78;p78"/>
          <p:cNvSpPr txBox="1"/>
          <p:nvPr>
            <p:ph idx="12" type="sldNum"/>
          </p:nvPr>
        </p:nvSpPr>
        <p:spPr>
          <a:xfrm>
            <a:off x="99925" y="10299375"/>
            <a:ext cx="392100" cy="2928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1pPr>
            <a:lvl2pPr indent="0" lvl="1"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2pPr>
            <a:lvl3pPr indent="0" lvl="2"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3pPr>
            <a:lvl4pPr indent="0" lvl="3"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4pPr>
            <a:lvl5pPr indent="0" lvl="4"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5pPr>
            <a:lvl6pPr indent="0" lvl="5"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6pPr>
            <a:lvl7pPr indent="0" lvl="6"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7pPr>
            <a:lvl8pPr indent="0" lvl="7"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8pPr>
            <a:lvl9pPr indent="0" lvl="8"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9" name="Shape 79"/>
        <p:cNvGrpSpPr/>
        <p:nvPr/>
      </p:nvGrpSpPr>
      <p:grpSpPr>
        <a:xfrm>
          <a:off x="0" y="0"/>
          <a:ext cx="0" cy="0"/>
          <a:chOff x="0" y="0"/>
          <a:chExt cx="0" cy="0"/>
        </a:xfrm>
      </p:grpSpPr>
      <p:sp>
        <p:nvSpPr>
          <p:cNvPr id="80" name="Google Shape;80;p79"/>
          <p:cNvSpPr txBox="1"/>
          <p:nvPr>
            <p:ph type="title"/>
          </p:nvPr>
        </p:nvSpPr>
        <p:spPr>
          <a:xfrm>
            <a:off x="405325" y="935745"/>
            <a:ext cx="5264700" cy="85035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81" name="Google Shape;81;p79"/>
          <p:cNvSpPr txBox="1"/>
          <p:nvPr>
            <p:ph idx="12" type="sldNum"/>
          </p:nvPr>
        </p:nvSpPr>
        <p:spPr>
          <a:xfrm>
            <a:off x="99925" y="10299375"/>
            <a:ext cx="392100" cy="2928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1pPr>
            <a:lvl2pPr indent="0" lvl="1"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2pPr>
            <a:lvl3pPr indent="0" lvl="2"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3pPr>
            <a:lvl4pPr indent="0" lvl="3"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4pPr>
            <a:lvl5pPr indent="0" lvl="4"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5pPr>
            <a:lvl6pPr indent="0" lvl="5"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6pPr>
            <a:lvl7pPr indent="0" lvl="6"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7pPr>
            <a:lvl8pPr indent="0" lvl="7"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8pPr>
            <a:lvl9pPr indent="0" lvl="8"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 name="Shape 13"/>
        <p:cNvGrpSpPr/>
        <p:nvPr/>
      </p:nvGrpSpPr>
      <p:grpSpPr>
        <a:xfrm>
          <a:off x="0" y="0"/>
          <a:ext cx="0" cy="0"/>
          <a:chOff x="0" y="0"/>
          <a:chExt cx="0" cy="0"/>
        </a:xfrm>
      </p:grpSpPr>
      <p:sp>
        <p:nvSpPr>
          <p:cNvPr id="14" name="Google Shape;14;p63"/>
          <p:cNvSpPr txBox="1"/>
          <p:nvPr>
            <p:ph type="title"/>
          </p:nvPr>
        </p:nvSpPr>
        <p:spPr>
          <a:xfrm>
            <a:off x="364600" y="125700"/>
            <a:ext cx="3918000" cy="4452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lvl1pPr lvl="0" algn="l">
              <a:lnSpc>
                <a:spcPct val="100000"/>
              </a:lnSpc>
              <a:spcBef>
                <a:spcPts val="0"/>
              </a:spcBef>
              <a:spcAft>
                <a:spcPts val="0"/>
              </a:spcAft>
              <a:buSzPts val="2000"/>
              <a:buNone/>
              <a:defRPr sz="20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5" name="Google Shape;15;p63"/>
          <p:cNvSpPr txBox="1"/>
          <p:nvPr>
            <p:ph idx="1" type="body"/>
          </p:nvPr>
        </p:nvSpPr>
        <p:spPr>
          <a:xfrm>
            <a:off x="571000" y="953925"/>
            <a:ext cx="6823500" cy="87396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6" name="Google Shape;16;p63"/>
          <p:cNvSpPr txBox="1"/>
          <p:nvPr>
            <p:ph idx="12" type="sldNum"/>
          </p:nvPr>
        </p:nvSpPr>
        <p:spPr>
          <a:xfrm>
            <a:off x="99925" y="10299375"/>
            <a:ext cx="392100" cy="2928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1pPr>
            <a:lvl2pPr indent="0" lvl="1"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2pPr>
            <a:lvl3pPr indent="0" lvl="2"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3pPr>
            <a:lvl4pPr indent="0" lvl="3"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4pPr>
            <a:lvl5pPr indent="0" lvl="4"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5pPr>
            <a:lvl6pPr indent="0" lvl="5"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6pPr>
            <a:lvl7pPr indent="0" lvl="6"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7pPr>
            <a:lvl8pPr indent="0" lvl="7"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8pPr>
            <a:lvl9pPr indent="0" lvl="8"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2" name="Shape 82"/>
        <p:cNvGrpSpPr/>
        <p:nvPr/>
      </p:nvGrpSpPr>
      <p:grpSpPr>
        <a:xfrm>
          <a:off x="0" y="0"/>
          <a:ext cx="0" cy="0"/>
          <a:chOff x="0" y="0"/>
          <a:chExt cx="0" cy="0"/>
        </a:xfrm>
      </p:grpSpPr>
      <p:sp>
        <p:nvSpPr>
          <p:cNvPr id="83" name="Google Shape;83;p80"/>
          <p:cNvSpPr/>
          <p:nvPr/>
        </p:nvSpPr>
        <p:spPr>
          <a:xfrm>
            <a:off x="3780000" y="-260"/>
            <a:ext cx="3780000" cy="106920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 name="Google Shape;84;p80"/>
          <p:cNvSpPr txBox="1"/>
          <p:nvPr>
            <p:ph type="title"/>
          </p:nvPr>
        </p:nvSpPr>
        <p:spPr>
          <a:xfrm>
            <a:off x="219508" y="2563450"/>
            <a:ext cx="3344400" cy="3081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85" name="Google Shape;85;p80"/>
          <p:cNvSpPr txBox="1"/>
          <p:nvPr>
            <p:ph idx="1" type="subTitle"/>
          </p:nvPr>
        </p:nvSpPr>
        <p:spPr>
          <a:xfrm>
            <a:off x="219508" y="5826865"/>
            <a:ext cx="3344400" cy="25674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86" name="Google Shape;86;p80"/>
          <p:cNvSpPr txBox="1"/>
          <p:nvPr>
            <p:ph idx="2" type="body"/>
          </p:nvPr>
        </p:nvSpPr>
        <p:spPr>
          <a:xfrm>
            <a:off x="4083839" y="1505164"/>
            <a:ext cx="3172200" cy="76812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87" name="Google Shape;87;p80"/>
          <p:cNvSpPr txBox="1"/>
          <p:nvPr>
            <p:ph idx="12" type="sldNum"/>
          </p:nvPr>
        </p:nvSpPr>
        <p:spPr>
          <a:xfrm>
            <a:off x="99925" y="10299375"/>
            <a:ext cx="392100" cy="2928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1pPr>
            <a:lvl2pPr indent="0" lvl="1"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2pPr>
            <a:lvl3pPr indent="0" lvl="2"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3pPr>
            <a:lvl4pPr indent="0" lvl="3"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4pPr>
            <a:lvl5pPr indent="0" lvl="4"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5pPr>
            <a:lvl6pPr indent="0" lvl="5"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6pPr>
            <a:lvl7pPr indent="0" lvl="6"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7pPr>
            <a:lvl8pPr indent="0" lvl="7"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8pPr>
            <a:lvl9pPr indent="0" lvl="8"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8" name="Shape 88"/>
        <p:cNvGrpSpPr/>
        <p:nvPr/>
      </p:nvGrpSpPr>
      <p:grpSpPr>
        <a:xfrm>
          <a:off x="0" y="0"/>
          <a:ext cx="0" cy="0"/>
          <a:chOff x="0" y="0"/>
          <a:chExt cx="0" cy="0"/>
        </a:xfrm>
      </p:grpSpPr>
      <p:sp>
        <p:nvSpPr>
          <p:cNvPr id="89" name="Google Shape;89;p81"/>
          <p:cNvSpPr txBox="1"/>
          <p:nvPr>
            <p:ph idx="1" type="body"/>
          </p:nvPr>
        </p:nvSpPr>
        <p:spPr>
          <a:xfrm>
            <a:off x="257705" y="8794266"/>
            <a:ext cx="4959600" cy="12576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90" name="Google Shape;90;p81"/>
          <p:cNvSpPr txBox="1"/>
          <p:nvPr>
            <p:ph idx="12" type="sldNum"/>
          </p:nvPr>
        </p:nvSpPr>
        <p:spPr>
          <a:xfrm>
            <a:off x="99925" y="10299375"/>
            <a:ext cx="392100" cy="2928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1pPr>
            <a:lvl2pPr indent="0" lvl="1"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2pPr>
            <a:lvl3pPr indent="0" lvl="2"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3pPr>
            <a:lvl4pPr indent="0" lvl="3"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4pPr>
            <a:lvl5pPr indent="0" lvl="4"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5pPr>
            <a:lvl6pPr indent="0" lvl="5"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6pPr>
            <a:lvl7pPr indent="0" lvl="6"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7pPr>
            <a:lvl8pPr indent="0" lvl="7"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8pPr>
            <a:lvl9pPr indent="0" lvl="8"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91" name="Shape 91"/>
        <p:cNvGrpSpPr/>
        <p:nvPr/>
      </p:nvGrpSpPr>
      <p:grpSpPr>
        <a:xfrm>
          <a:off x="0" y="0"/>
          <a:ext cx="0" cy="0"/>
          <a:chOff x="0" y="0"/>
          <a:chExt cx="0" cy="0"/>
        </a:xfrm>
      </p:grpSpPr>
      <p:sp>
        <p:nvSpPr>
          <p:cNvPr id="92" name="Google Shape;92;p82"/>
          <p:cNvSpPr txBox="1"/>
          <p:nvPr>
            <p:ph hasCustomPrompt="1" type="title"/>
          </p:nvPr>
        </p:nvSpPr>
        <p:spPr>
          <a:xfrm>
            <a:off x="257705" y="2299346"/>
            <a:ext cx="7044600" cy="40818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93" name="Google Shape;93;p82"/>
          <p:cNvSpPr txBox="1"/>
          <p:nvPr>
            <p:ph idx="1" type="body"/>
          </p:nvPr>
        </p:nvSpPr>
        <p:spPr>
          <a:xfrm>
            <a:off x="257705" y="6552657"/>
            <a:ext cx="7044600" cy="27039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94" name="Google Shape;94;p82"/>
          <p:cNvSpPr txBox="1"/>
          <p:nvPr>
            <p:ph idx="12" type="sldNum"/>
          </p:nvPr>
        </p:nvSpPr>
        <p:spPr>
          <a:xfrm>
            <a:off x="99925" y="10299375"/>
            <a:ext cx="392100" cy="2928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1pPr>
            <a:lvl2pPr indent="0" lvl="1"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2pPr>
            <a:lvl3pPr indent="0" lvl="2"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3pPr>
            <a:lvl4pPr indent="0" lvl="3"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4pPr>
            <a:lvl5pPr indent="0" lvl="4"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5pPr>
            <a:lvl6pPr indent="0" lvl="5"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6pPr>
            <a:lvl7pPr indent="0" lvl="6"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7pPr>
            <a:lvl8pPr indent="0" lvl="7"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8pPr>
            <a:lvl9pPr indent="0" lvl="8"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7" name="Shape 17"/>
        <p:cNvGrpSpPr/>
        <p:nvPr/>
      </p:nvGrpSpPr>
      <p:grpSpPr>
        <a:xfrm>
          <a:off x="0" y="0"/>
          <a:ext cx="0" cy="0"/>
          <a:chOff x="0" y="0"/>
          <a:chExt cx="0" cy="0"/>
        </a:xfrm>
      </p:grpSpPr>
      <p:sp>
        <p:nvSpPr>
          <p:cNvPr id="18" name="Google Shape;18;p64"/>
          <p:cNvSpPr txBox="1"/>
          <p:nvPr>
            <p:ph idx="12" type="sldNum"/>
          </p:nvPr>
        </p:nvSpPr>
        <p:spPr>
          <a:xfrm>
            <a:off x="99925" y="10299375"/>
            <a:ext cx="392100" cy="2928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1pPr>
            <a:lvl2pPr indent="0" lvl="1"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2pPr>
            <a:lvl3pPr indent="0" lvl="2"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3pPr>
            <a:lvl4pPr indent="0" lvl="3"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4pPr>
            <a:lvl5pPr indent="0" lvl="4"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5pPr>
            <a:lvl6pPr indent="0" lvl="5"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6pPr>
            <a:lvl7pPr indent="0" lvl="6"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7pPr>
            <a:lvl8pPr indent="0" lvl="7"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8pPr>
            <a:lvl9pPr indent="0" lvl="8"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9" name="Shape 19"/>
        <p:cNvGrpSpPr/>
        <p:nvPr/>
      </p:nvGrpSpPr>
      <p:grpSpPr>
        <a:xfrm>
          <a:off x="0" y="0"/>
          <a:ext cx="0" cy="0"/>
          <a:chOff x="0" y="0"/>
          <a:chExt cx="0" cy="0"/>
        </a:xfrm>
      </p:grpSpPr>
      <p:sp>
        <p:nvSpPr>
          <p:cNvPr id="20" name="Google Shape;20;p66"/>
          <p:cNvSpPr txBox="1"/>
          <p:nvPr>
            <p:ph type="title"/>
          </p:nvPr>
        </p:nvSpPr>
        <p:spPr>
          <a:xfrm>
            <a:off x="257705" y="4471058"/>
            <a:ext cx="7044600" cy="17496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21" name="Google Shape;21;p66"/>
          <p:cNvSpPr txBox="1"/>
          <p:nvPr>
            <p:ph idx="12" type="sldNum"/>
          </p:nvPr>
        </p:nvSpPr>
        <p:spPr>
          <a:xfrm>
            <a:off x="99925" y="10299375"/>
            <a:ext cx="392100" cy="2928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1pPr>
            <a:lvl2pPr indent="0" lvl="1"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2pPr>
            <a:lvl3pPr indent="0" lvl="2"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3pPr>
            <a:lvl4pPr indent="0" lvl="3"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4pPr>
            <a:lvl5pPr indent="0" lvl="4"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5pPr>
            <a:lvl6pPr indent="0" lvl="5"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6pPr>
            <a:lvl7pPr indent="0" lvl="6"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7pPr>
            <a:lvl8pPr indent="0" lvl="7"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8pPr>
            <a:lvl9pPr indent="0" lvl="8"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2" name="Shape 22"/>
        <p:cNvGrpSpPr/>
        <p:nvPr/>
      </p:nvGrpSpPr>
      <p:grpSpPr>
        <a:xfrm>
          <a:off x="0" y="0"/>
          <a:ext cx="0" cy="0"/>
          <a:chOff x="0" y="0"/>
          <a:chExt cx="0" cy="0"/>
        </a:xfrm>
      </p:grpSpPr>
      <p:sp>
        <p:nvSpPr>
          <p:cNvPr id="23" name="Google Shape;23;p67"/>
          <p:cNvSpPr txBox="1"/>
          <p:nvPr>
            <p:ph type="title"/>
          </p:nvPr>
        </p:nvSpPr>
        <p:spPr>
          <a:xfrm>
            <a:off x="257705" y="925091"/>
            <a:ext cx="7044600" cy="1190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4" name="Google Shape;24;p67"/>
          <p:cNvSpPr txBox="1"/>
          <p:nvPr>
            <p:ph idx="1" type="body"/>
          </p:nvPr>
        </p:nvSpPr>
        <p:spPr>
          <a:xfrm>
            <a:off x="257705" y="2395696"/>
            <a:ext cx="3306900" cy="71019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5" name="Google Shape;25;p67"/>
          <p:cNvSpPr txBox="1"/>
          <p:nvPr>
            <p:ph idx="2" type="body"/>
          </p:nvPr>
        </p:nvSpPr>
        <p:spPr>
          <a:xfrm>
            <a:off x="3995291" y="2395696"/>
            <a:ext cx="3306900" cy="71019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6" name="Google Shape;26;p67"/>
          <p:cNvSpPr txBox="1"/>
          <p:nvPr>
            <p:ph idx="12" type="sldNum"/>
          </p:nvPr>
        </p:nvSpPr>
        <p:spPr>
          <a:xfrm>
            <a:off x="99925" y="10299375"/>
            <a:ext cx="392100" cy="2928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1pPr>
            <a:lvl2pPr indent="0" lvl="1"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2pPr>
            <a:lvl3pPr indent="0" lvl="2"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3pPr>
            <a:lvl4pPr indent="0" lvl="3"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4pPr>
            <a:lvl5pPr indent="0" lvl="4"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5pPr>
            <a:lvl6pPr indent="0" lvl="5"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6pPr>
            <a:lvl7pPr indent="0" lvl="6"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7pPr>
            <a:lvl8pPr indent="0" lvl="7"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8pPr>
            <a:lvl9pPr indent="0" lvl="8"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7" name="Shape 27"/>
        <p:cNvGrpSpPr/>
        <p:nvPr/>
      </p:nvGrpSpPr>
      <p:grpSpPr>
        <a:xfrm>
          <a:off x="0" y="0"/>
          <a:ext cx="0" cy="0"/>
          <a:chOff x="0" y="0"/>
          <a:chExt cx="0" cy="0"/>
        </a:xfrm>
      </p:grpSpPr>
      <p:sp>
        <p:nvSpPr>
          <p:cNvPr id="28" name="Google Shape;28;p68"/>
          <p:cNvSpPr txBox="1"/>
          <p:nvPr>
            <p:ph type="title"/>
          </p:nvPr>
        </p:nvSpPr>
        <p:spPr>
          <a:xfrm>
            <a:off x="257705" y="925091"/>
            <a:ext cx="7044600" cy="1190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9" name="Google Shape;29;p68"/>
          <p:cNvSpPr txBox="1"/>
          <p:nvPr>
            <p:ph idx="12" type="sldNum"/>
          </p:nvPr>
        </p:nvSpPr>
        <p:spPr>
          <a:xfrm>
            <a:off x="99925" y="10299375"/>
            <a:ext cx="392100" cy="2928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1pPr>
            <a:lvl2pPr indent="0" lvl="1"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2pPr>
            <a:lvl3pPr indent="0" lvl="2"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3pPr>
            <a:lvl4pPr indent="0" lvl="3"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4pPr>
            <a:lvl5pPr indent="0" lvl="4"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5pPr>
            <a:lvl6pPr indent="0" lvl="5"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6pPr>
            <a:lvl7pPr indent="0" lvl="6"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7pPr>
            <a:lvl8pPr indent="0" lvl="7"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8pPr>
            <a:lvl9pPr indent="0" lvl="8"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0" name="Shape 30"/>
        <p:cNvGrpSpPr/>
        <p:nvPr/>
      </p:nvGrpSpPr>
      <p:grpSpPr>
        <a:xfrm>
          <a:off x="0" y="0"/>
          <a:ext cx="0" cy="0"/>
          <a:chOff x="0" y="0"/>
          <a:chExt cx="0" cy="0"/>
        </a:xfrm>
      </p:grpSpPr>
      <p:sp>
        <p:nvSpPr>
          <p:cNvPr id="31" name="Google Shape;31;p69"/>
          <p:cNvSpPr txBox="1"/>
          <p:nvPr>
            <p:ph type="title"/>
          </p:nvPr>
        </p:nvSpPr>
        <p:spPr>
          <a:xfrm>
            <a:off x="257705" y="1154948"/>
            <a:ext cx="2321700" cy="15711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2" name="Google Shape;32;p69"/>
          <p:cNvSpPr txBox="1"/>
          <p:nvPr>
            <p:ph idx="1" type="body"/>
          </p:nvPr>
        </p:nvSpPr>
        <p:spPr>
          <a:xfrm>
            <a:off x="257705" y="2888617"/>
            <a:ext cx="2321700" cy="66093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3" name="Google Shape;33;p69"/>
          <p:cNvSpPr txBox="1"/>
          <p:nvPr>
            <p:ph idx="12" type="sldNum"/>
          </p:nvPr>
        </p:nvSpPr>
        <p:spPr>
          <a:xfrm>
            <a:off x="99925" y="10299375"/>
            <a:ext cx="392100" cy="2928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1pPr>
            <a:lvl2pPr indent="0" lvl="1"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2pPr>
            <a:lvl3pPr indent="0" lvl="2"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3pPr>
            <a:lvl4pPr indent="0" lvl="3"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4pPr>
            <a:lvl5pPr indent="0" lvl="4"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5pPr>
            <a:lvl6pPr indent="0" lvl="5"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6pPr>
            <a:lvl7pPr indent="0" lvl="6"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7pPr>
            <a:lvl8pPr indent="0" lvl="7"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8pPr>
            <a:lvl9pPr indent="0" lvl="8"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4" name="Shape 34"/>
        <p:cNvGrpSpPr/>
        <p:nvPr/>
      </p:nvGrpSpPr>
      <p:grpSpPr>
        <a:xfrm>
          <a:off x="0" y="0"/>
          <a:ext cx="0" cy="0"/>
          <a:chOff x="0" y="0"/>
          <a:chExt cx="0" cy="0"/>
        </a:xfrm>
      </p:grpSpPr>
      <p:sp>
        <p:nvSpPr>
          <p:cNvPr id="35" name="Google Shape;35;p70"/>
          <p:cNvSpPr txBox="1"/>
          <p:nvPr>
            <p:ph type="title"/>
          </p:nvPr>
        </p:nvSpPr>
        <p:spPr>
          <a:xfrm>
            <a:off x="405325" y="935745"/>
            <a:ext cx="5264700" cy="85035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6" name="Google Shape;36;p70"/>
          <p:cNvSpPr txBox="1"/>
          <p:nvPr>
            <p:ph idx="12" type="sldNum"/>
          </p:nvPr>
        </p:nvSpPr>
        <p:spPr>
          <a:xfrm>
            <a:off x="99925" y="10299375"/>
            <a:ext cx="392100" cy="2928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1pPr>
            <a:lvl2pPr indent="0" lvl="1"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2pPr>
            <a:lvl3pPr indent="0" lvl="2"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3pPr>
            <a:lvl4pPr indent="0" lvl="3"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4pPr>
            <a:lvl5pPr indent="0" lvl="4"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5pPr>
            <a:lvl6pPr indent="0" lvl="5"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6pPr>
            <a:lvl7pPr indent="0" lvl="6"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7pPr>
            <a:lvl8pPr indent="0" lvl="7"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8pPr>
            <a:lvl9pPr indent="0" lvl="8"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7" name="Shape 37"/>
        <p:cNvGrpSpPr/>
        <p:nvPr/>
      </p:nvGrpSpPr>
      <p:grpSpPr>
        <a:xfrm>
          <a:off x="0" y="0"/>
          <a:ext cx="0" cy="0"/>
          <a:chOff x="0" y="0"/>
          <a:chExt cx="0" cy="0"/>
        </a:xfrm>
      </p:grpSpPr>
      <p:sp>
        <p:nvSpPr>
          <p:cNvPr id="38" name="Google Shape;38;p71"/>
          <p:cNvSpPr/>
          <p:nvPr/>
        </p:nvSpPr>
        <p:spPr>
          <a:xfrm>
            <a:off x="3780000" y="-260"/>
            <a:ext cx="3780000" cy="106920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 name="Google Shape;39;p71"/>
          <p:cNvSpPr txBox="1"/>
          <p:nvPr>
            <p:ph type="title"/>
          </p:nvPr>
        </p:nvSpPr>
        <p:spPr>
          <a:xfrm>
            <a:off x="219508" y="2563450"/>
            <a:ext cx="3344400" cy="3081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40" name="Google Shape;40;p71"/>
          <p:cNvSpPr txBox="1"/>
          <p:nvPr>
            <p:ph idx="1" type="subTitle"/>
          </p:nvPr>
        </p:nvSpPr>
        <p:spPr>
          <a:xfrm>
            <a:off x="219508" y="5826865"/>
            <a:ext cx="3344400" cy="25674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1" name="Google Shape;41;p71"/>
          <p:cNvSpPr txBox="1"/>
          <p:nvPr>
            <p:ph idx="2" type="body"/>
          </p:nvPr>
        </p:nvSpPr>
        <p:spPr>
          <a:xfrm>
            <a:off x="4083839" y="1505164"/>
            <a:ext cx="3172200" cy="76812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42" name="Google Shape;42;p71"/>
          <p:cNvSpPr txBox="1"/>
          <p:nvPr>
            <p:ph idx="12" type="sldNum"/>
          </p:nvPr>
        </p:nvSpPr>
        <p:spPr>
          <a:xfrm>
            <a:off x="99925" y="10299375"/>
            <a:ext cx="392100" cy="2928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1pPr>
            <a:lvl2pPr indent="0" lvl="1"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2pPr>
            <a:lvl3pPr indent="0" lvl="2"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3pPr>
            <a:lvl4pPr indent="0" lvl="3"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4pPr>
            <a:lvl5pPr indent="0" lvl="4"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5pPr>
            <a:lvl6pPr indent="0" lvl="5"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6pPr>
            <a:lvl7pPr indent="0" lvl="6"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7pPr>
            <a:lvl8pPr indent="0" lvl="7"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8pPr>
            <a:lvl9pPr indent="0" lvl="8"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1.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59"/>
          <p:cNvSpPr txBox="1"/>
          <p:nvPr>
            <p:ph type="title"/>
          </p:nvPr>
        </p:nvSpPr>
        <p:spPr>
          <a:xfrm>
            <a:off x="257705" y="925091"/>
            <a:ext cx="7044600" cy="11904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Calibri"/>
              <a:buNone/>
              <a:defRPr b="0" i="0" sz="2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59"/>
          <p:cNvSpPr txBox="1"/>
          <p:nvPr>
            <p:ph idx="1" type="body"/>
          </p:nvPr>
        </p:nvSpPr>
        <p:spPr>
          <a:xfrm>
            <a:off x="257705" y="2395696"/>
            <a:ext cx="7044600" cy="71019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Calibri"/>
              <a:buChar char="●"/>
              <a:defRPr b="0" i="0" sz="1800" u="none" cap="none" strike="noStrike">
                <a:solidFill>
                  <a:schemeClr val="dk2"/>
                </a:solidFill>
                <a:latin typeface="Calibri"/>
                <a:ea typeface="Calibri"/>
                <a:cs typeface="Calibri"/>
                <a:sym typeface="Calibri"/>
              </a:defRPr>
            </a:lvl1pPr>
            <a:lvl2pPr indent="-317500" lvl="1" marL="914400" marR="0" rtl="0" algn="l">
              <a:lnSpc>
                <a:spcPct val="115000"/>
              </a:lnSpc>
              <a:spcBef>
                <a:spcPts val="1600"/>
              </a:spcBef>
              <a:spcAft>
                <a:spcPts val="0"/>
              </a:spcAft>
              <a:buClr>
                <a:schemeClr val="dk2"/>
              </a:buClr>
              <a:buSzPts val="1400"/>
              <a:buFont typeface="Calibri"/>
              <a:buChar char="○"/>
              <a:defRPr b="0" i="0" sz="1400" u="none" cap="none" strike="noStrike">
                <a:solidFill>
                  <a:schemeClr val="dk2"/>
                </a:solidFill>
                <a:latin typeface="Calibri"/>
                <a:ea typeface="Calibri"/>
                <a:cs typeface="Calibri"/>
                <a:sym typeface="Calibri"/>
              </a:defRPr>
            </a:lvl2pPr>
            <a:lvl3pPr indent="-317500" lvl="2" marL="1371600" marR="0" rtl="0" algn="l">
              <a:lnSpc>
                <a:spcPct val="115000"/>
              </a:lnSpc>
              <a:spcBef>
                <a:spcPts val="1600"/>
              </a:spcBef>
              <a:spcAft>
                <a:spcPts val="0"/>
              </a:spcAft>
              <a:buClr>
                <a:schemeClr val="dk2"/>
              </a:buClr>
              <a:buSzPts val="1400"/>
              <a:buFont typeface="Calibri"/>
              <a:buChar char="■"/>
              <a:defRPr b="0" i="0" sz="1400" u="none" cap="none" strike="noStrike">
                <a:solidFill>
                  <a:schemeClr val="dk2"/>
                </a:solidFill>
                <a:latin typeface="Calibri"/>
                <a:ea typeface="Calibri"/>
                <a:cs typeface="Calibri"/>
                <a:sym typeface="Calibri"/>
              </a:defRPr>
            </a:lvl3pPr>
            <a:lvl4pPr indent="-317500" lvl="3" marL="1828800" marR="0" rtl="0" algn="l">
              <a:lnSpc>
                <a:spcPct val="115000"/>
              </a:lnSpc>
              <a:spcBef>
                <a:spcPts val="1600"/>
              </a:spcBef>
              <a:spcAft>
                <a:spcPts val="0"/>
              </a:spcAft>
              <a:buClr>
                <a:schemeClr val="dk2"/>
              </a:buClr>
              <a:buSzPts val="1400"/>
              <a:buFont typeface="Calibri"/>
              <a:buChar char="●"/>
              <a:defRPr b="0" i="0" sz="1400" u="none" cap="none" strike="noStrike">
                <a:solidFill>
                  <a:schemeClr val="dk2"/>
                </a:solidFill>
                <a:latin typeface="Calibri"/>
                <a:ea typeface="Calibri"/>
                <a:cs typeface="Calibri"/>
                <a:sym typeface="Calibri"/>
              </a:defRPr>
            </a:lvl4pPr>
            <a:lvl5pPr indent="-317500" lvl="4" marL="2286000" marR="0" rtl="0" algn="l">
              <a:lnSpc>
                <a:spcPct val="115000"/>
              </a:lnSpc>
              <a:spcBef>
                <a:spcPts val="1600"/>
              </a:spcBef>
              <a:spcAft>
                <a:spcPts val="0"/>
              </a:spcAft>
              <a:buClr>
                <a:schemeClr val="dk2"/>
              </a:buClr>
              <a:buSzPts val="1400"/>
              <a:buFont typeface="Calibri"/>
              <a:buChar char="○"/>
              <a:defRPr b="0" i="0" sz="1400" u="none" cap="none" strike="noStrike">
                <a:solidFill>
                  <a:schemeClr val="dk2"/>
                </a:solidFill>
                <a:latin typeface="Calibri"/>
                <a:ea typeface="Calibri"/>
                <a:cs typeface="Calibri"/>
                <a:sym typeface="Calibri"/>
              </a:defRPr>
            </a:lvl5pPr>
            <a:lvl6pPr indent="-317500" lvl="5" marL="2743200" marR="0" rtl="0" algn="l">
              <a:lnSpc>
                <a:spcPct val="115000"/>
              </a:lnSpc>
              <a:spcBef>
                <a:spcPts val="1600"/>
              </a:spcBef>
              <a:spcAft>
                <a:spcPts val="0"/>
              </a:spcAft>
              <a:buClr>
                <a:schemeClr val="dk2"/>
              </a:buClr>
              <a:buSzPts val="1400"/>
              <a:buFont typeface="Calibri"/>
              <a:buChar char="■"/>
              <a:defRPr b="0" i="0" sz="1400" u="none" cap="none" strike="noStrike">
                <a:solidFill>
                  <a:schemeClr val="dk2"/>
                </a:solidFill>
                <a:latin typeface="Calibri"/>
                <a:ea typeface="Calibri"/>
                <a:cs typeface="Calibri"/>
                <a:sym typeface="Calibri"/>
              </a:defRPr>
            </a:lvl6pPr>
            <a:lvl7pPr indent="-317500" lvl="6" marL="3200400" marR="0" rtl="0" algn="l">
              <a:lnSpc>
                <a:spcPct val="115000"/>
              </a:lnSpc>
              <a:spcBef>
                <a:spcPts val="1600"/>
              </a:spcBef>
              <a:spcAft>
                <a:spcPts val="0"/>
              </a:spcAft>
              <a:buClr>
                <a:schemeClr val="dk2"/>
              </a:buClr>
              <a:buSzPts val="1400"/>
              <a:buFont typeface="Calibri"/>
              <a:buChar char="●"/>
              <a:defRPr b="0" i="0" sz="1400" u="none" cap="none" strike="noStrike">
                <a:solidFill>
                  <a:schemeClr val="dk2"/>
                </a:solidFill>
                <a:latin typeface="Calibri"/>
                <a:ea typeface="Calibri"/>
                <a:cs typeface="Calibri"/>
                <a:sym typeface="Calibri"/>
              </a:defRPr>
            </a:lvl7pPr>
            <a:lvl8pPr indent="-317500" lvl="7" marL="3657600" marR="0" rtl="0" algn="l">
              <a:lnSpc>
                <a:spcPct val="115000"/>
              </a:lnSpc>
              <a:spcBef>
                <a:spcPts val="1600"/>
              </a:spcBef>
              <a:spcAft>
                <a:spcPts val="0"/>
              </a:spcAft>
              <a:buClr>
                <a:schemeClr val="dk2"/>
              </a:buClr>
              <a:buSzPts val="1400"/>
              <a:buFont typeface="Calibri"/>
              <a:buChar char="○"/>
              <a:defRPr b="0" i="0" sz="1400" u="none" cap="none" strike="noStrike">
                <a:solidFill>
                  <a:schemeClr val="dk2"/>
                </a:solidFill>
                <a:latin typeface="Calibri"/>
                <a:ea typeface="Calibri"/>
                <a:cs typeface="Calibri"/>
                <a:sym typeface="Calibri"/>
              </a:defRPr>
            </a:lvl8pPr>
            <a:lvl9pPr indent="-317500" lvl="8" marL="4114800" marR="0" rtl="0" algn="l">
              <a:lnSpc>
                <a:spcPct val="115000"/>
              </a:lnSpc>
              <a:spcBef>
                <a:spcPts val="1600"/>
              </a:spcBef>
              <a:spcAft>
                <a:spcPts val="1600"/>
              </a:spcAft>
              <a:buClr>
                <a:schemeClr val="dk2"/>
              </a:buClr>
              <a:buSzPts val="1400"/>
              <a:buFont typeface="Calibri"/>
              <a:buChar char="■"/>
              <a:defRPr b="0" i="0" sz="1400" u="none" cap="none" strike="noStrike">
                <a:solidFill>
                  <a:schemeClr val="dk2"/>
                </a:solidFill>
                <a:latin typeface="Calibri"/>
                <a:ea typeface="Calibri"/>
                <a:cs typeface="Calibri"/>
                <a:sym typeface="Calibri"/>
              </a:defRPr>
            </a:lvl9pPr>
          </a:lstStyle>
          <a:p/>
        </p:txBody>
      </p:sp>
      <p:sp>
        <p:nvSpPr>
          <p:cNvPr id="8" name="Google Shape;8;p59"/>
          <p:cNvSpPr txBox="1"/>
          <p:nvPr>
            <p:ph idx="12" type="sldNum"/>
          </p:nvPr>
        </p:nvSpPr>
        <p:spPr>
          <a:xfrm>
            <a:off x="99925" y="10299375"/>
            <a:ext cx="392100" cy="2928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1pPr>
            <a:lvl2pPr indent="0" lvl="1" marL="0" marR="0" rtl="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2pPr>
            <a:lvl3pPr indent="0" lvl="2" marL="0" marR="0" rtl="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3pPr>
            <a:lvl4pPr indent="0" lvl="3" marL="0" marR="0" rtl="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4pPr>
            <a:lvl5pPr indent="0" lvl="4" marL="0" marR="0" rtl="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5pPr>
            <a:lvl6pPr indent="0" lvl="5" marL="0" marR="0" rtl="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6pPr>
            <a:lvl7pPr indent="0" lvl="6" marL="0" marR="0" rtl="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7pPr>
            <a:lvl8pPr indent="0" lvl="7" marL="0" marR="0" rtl="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8pPr>
            <a:lvl9pPr indent="0" lvl="8" marL="0" marR="0" rtl="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0" name="Shape 50"/>
        <p:cNvGrpSpPr/>
        <p:nvPr/>
      </p:nvGrpSpPr>
      <p:grpSpPr>
        <a:xfrm>
          <a:off x="0" y="0"/>
          <a:ext cx="0" cy="0"/>
          <a:chOff x="0" y="0"/>
          <a:chExt cx="0" cy="0"/>
        </a:xfrm>
      </p:grpSpPr>
      <p:sp>
        <p:nvSpPr>
          <p:cNvPr id="51" name="Google Shape;51;p61"/>
          <p:cNvSpPr txBox="1"/>
          <p:nvPr>
            <p:ph type="title"/>
          </p:nvPr>
        </p:nvSpPr>
        <p:spPr>
          <a:xfrm>
            <a:off x="257705" y="925091"/>
            <a:ext cx="7044600" cy="11904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Calibri"/>
              <a:buNone/>
              <a:defRPr b="0" i="0" sz="2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52" name="Google Shape;52;p61"/>
          <p:cNvSpPr txBox="1"/>
          <p:nvPr>
            <p:ph idx="1" type="body"/>
          </p:nvPr>
        </p:nvSpPr>
        <p:spPr>
          <a:xfrm>
            <a:off x="257705" y="2395696"/>
            <a:ext cx="7044600" cy="71019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Calibri"/>
              <a:buChar char="●"/>
              <a:defRPr b="0" i="0" sz="1800" u="none" cap="none" strike="noStrike">
                <a:solidFill>
                  <a:schemeClr val="dk2"/>
                </a:solidFill>
                <a:latin typeface="Calibri"/>
                <a:ea typeface="Calibri"/>
                <a:cs typeface="Calibri"/>
                <a:sym typeface="Calibri"/>
              </a:defRPr>
            </a:lvl1pPr>
            <a:lvl2pPr indent="-317500" lvl="1" marL="914400" marR="0" rtl="0" algn="l">
              <a:lnSpc>
                <a:spcPct val="115000"/>
              </a:lnSpc>
              <a:spcBef>
                <a:spcPts val="1600"/>
              </a:spcBef>
              <a:spcAft>
                <a:spcPts val="0"/>
              </a:spcAft>
              <a:buClr>
                <a:schemeClr val="dk2"/>
              </a:buClr>
              <a:buSzPts val="1400"/>
              <a:buFont typeface="Calibri"/>
              <a:buChar char="○"/>
              <a:defRPr b="0" i="0" sz="1400" u="none" cap="none" strike="noStrike">
                <a:solidFill>
                  <a:schemeClr val="dk2"/>
                </a:solidFill>
                <a:latin typeface="Calibri"/>
                <a:ea typeface="Calibri"/>
                <a:cs typeface="Calibri"/>
                <a:sym typeface="Calibri"/>
              </a:defRPr>
            </a:lvl2pPr>
            <a:lvl3pPr indent="-317500" lvl="2" marL="1371600" marR="0" rtl="0" algn="l">
              <a:lnSpc>
                <a:spcPct val="115000"/>
              </a:lnSpc>
              <a:spcBef>
                <a:spcPts val="1600"/>
              </a:spcBef>
              <a:spcAft>
                <a:spcPts val="0"/>
              </a:spcAft>
              <a:buClr>
                <a:schemeClr val="dk2"/>
              </a:buClr>
              <a:buSzPts val="1400"/>
              <a:buFont typeface="Calibri"/>
              <a:buChar char="■"/>
              <a:defRPr b="0" i="0" sz="1400" u="none" cap="none" strike="noStrike">
                <a:solidFill>
                  <a:schemeClr val="dk2"/>
                </a:solidFill>
                <a:latin typeface="Calibri"/>
                <a:ea typeface="Calibri"/>
                <a:cs typeface="Calibri"/>
                <a:sym typeface="Calibri"/>
              </a:defRPr>
            </a:lvl3pPr>
            <a:lvl4pPr indent="-317500" lvl="3" marL="1828800" marR="0" rtl="0" algn="l">
              <a:lnSpc>
                <a:spcPct val="115000"/>
              </a:lnSpc>
              <a:spcBef>
                <a:spcPts val="1600"/>
              </a:spcBef>
              <a:spcAft>
                <a:spcPts val="0"/>
              </a:spcAft>
              <a:buClr>
                <a:schemeClr val="dk2"/>
              </a:buClr>
              <a:buSzPts val="1400"/>
              <a:buFont typeface="Calibri"/>
              <a:buChar char="●"/>
              <a:defRPr b="0" i="0" sz="1400" u="none" cap="none" strike="noStrike">
                <a:solidFill>
                  <a:schemeClr val="dk2"/>
                </a:solidFill>
                <a:latin typeface="Calibri"/>
                <a:ea typeface="Calibri"/>
                <a:cs typeface="Calibri"/>
                <a:sym typeface="Calibri"/>
              </a:defRPr>
            </a:lvl4pPr>
            <a:lvl5pPr indent="-317500" lvl="4" marL="2286000" marR="0" rtl="0" algn="l">
              <a:lnSpc>
                <a:spcPct val="115000"/>
              </a:lnSpc>
              <a:spcBef>
                <a:spcPts val="1600"/>
              </a:spcBef>
              <a:spcAft>
                <a:spcPts val="0"/>
              </a:spcAft>
              <a:buClr>
                <a:schemeClr val="dk2"/>
              </a:buClr>
              <a:buSzPts val="1400"/>
              <a:buFont typeface="Calibri"/>
              <a:buChar char="○"/>
              <a:defRPr b="0" i="0" sz="1400" u="none" cap="none" strike="noStrike">
                <a:solidFill>
                  <a:schemeClr val="dk2"/>
                </a:solidFill>
                <a:latin typeface="Calibri"/>
                <a:ea typeface="Calibri"/>
                <a:cs typeface="Calibri"/>
                <a:sym typeface="Calibri"/>
              </a:defRPr>
            </a:lvl5pPr>
            <a:lvl6pPr indent="-317500" lvl="5" marL="2743200" marR="0" rtl="0" algn="l">
              <a:lnSpc>
                <a:spcPct val="115000"/>
              </a:lnSpc>
              <a:spcBef>
                <a:spcPts val="1600"/>
              </a:spcBef>
              <a:spcAft>
                <a:spcPts val="0"/>
              </a:spcAft>
              <a:buClr>
                <a:schemeClr val="dk2"/>
              </a:buClr>
              <a:buSzPts val="1400"/>
              <a:buFont typeface="Calibri"/>
              <a:buChar char="■"/>
              <a:defRPr b="0" i="0" sz="1400" u="none" cap="none" strike="noStrike">
                <a:solidFill>
                  <a:schemeClr val="dk2"/>
                </a:solidFill>
                <a:latin typeface="Calibri"/>
                <a:ea typeface="Calibri"/>
                <a:cs typeface="Calibri"/>
                <a:sym typeface="Calibri"/>
              </a:defRPr>
            </a:lvl6pPr>
            <a:lvl7pPr indent="-317500" lvl="6" marL="3200400" marR="0" rtl="0" algn="l">
              <a:lnSpc>
                <a:spcPct val="115000"/>
              </a:lnSpc>
              <a:spcBef>
                <a:spcPts val="1600"/>
              </a:spcBef>
              <a:spcAft>
                <a:spcPts val="0"/>
              </a:spcAft>
              <a:buClr>
                <a:schemeClr val="dk2"/>
              </a:buClr>
              <a:buSzPts val="1400"/>
              <a:buFont typeface="Calibri"/>
              <a:buChar char="●"/>
              <a:defRPr b="0" i="0" sz="1400" u="none" cap="none" strike="noStrike">
                <a:solidFill>
                  <a:schemeClr val="dk2"/>
                </a:solidFill>
                <a:latin typeface="Calibri"/>
                <a:ea typeface="Calibri"/>
                <a:cs typeface="Calibri"/>
                <a:sym typeface="Calibri"/>
              </a:defRPr>
            </a:lvl7pPr>
            <a:lvl8pPr indent="-317500" lvl="7" marL="3657600" marR="0" rtl="0" algn="l">
              <a:lnSpc>
                <a:spcPct val="115000"/>
              </a:lnSpc>
              <a:spcBef>
                <a:spcPts val="1600"/>
              </a:spcBef>
              <a:spcAft>
                <a:spcPts val="0"/>
              </a:spcAft>
              <a:buClr>
                <a:schemeClr val="dk2"/>
              </a:buClr>
              <a:buSzPts val="1400"/>
              <a:buFont typeface="Calibri"/>
              <a:buChar char="○"/>
              <a:defRPr b="0" i="0" sz="1400" u="none" cap="none" strike="noStrike">
                <a:solidFill>
                  <a:schemeClr val="dk2"/>
                </a:solidFill>
                <a:latin typeface="Calibri"/>
                <a:ea typeface="Calibri"/>
                <a:cs typeface="Calibri"/>
                <a:sym typeface="Calibri"/>
              </a:defRPr>
            </a:lvl8pPr>
            <a:lvl9pPr indent="-317500" lvl="8" marL="4114800" marR="0" rtl="0" algn="l">
              <a:lnSpc>
                <a:spcPct val="115000"/>
              </a:lnSpc>
              <a:spcBef>
                <a:spcPts val="1600"/>
              </a:spcBef>
              <a:spcAft>
                <a:spcPts val="1600"/>
              </a:spcAft>
              <a:buClr>
                <a:schemeClr val="dk2"/>
              </a:buClr>
              <a:buSzPts val="1400"/>
              <a:buFont typeface="Calibri"/>
              <a:buChar char="■"/>
              <a:defRPr b="0" i="0" sz="1400" u="none" cap="none" strike="noStrike">
                <a:solidFill>
                  <a:schemeClr val="dk2"/>
                </a:solidFill>
                <a:latin typeface="Calibri"/>
                <a:ea typeface="Calibri"/>
                <a:cs typeface="Calibri"/>
                <a:sym typeface="Calibri"/>
              </a:defRPr>
            </a:lvl9pPr>
          </a:lstStyle>
          <a:p/>
        </p:txBody>
      </p:sp>
      <p:sp>
        <p:nvSpPr>
          <p:cNvPr id="53" name="Google Shape;53;p61"/>
          <p:cNvSpPr txBox="1"/>
          <p:nvPr>
            <p:ph idx="12" type="sldNum"/>
          </p:nvPr>
        </p:nvSpPr>
        <p:spPr>
          <a:xfrm>
            <a:off x="99925" y="10299375"/>
            <a:ext cx="392100" cy="2928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1pPr>
            <a:lvl2pPr indent="0" lvl="1" marL="0" marR="0" rtl="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2pPr>
            <a:lvl3pPr indent="0" lvl="2" marL="0" marR="0" rtl="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3pPr>
            <a:lvl4pPr indent="0" lvl="3" marL="0" marR="0" rtl="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4pPr>
            <a:lvl5pPr indent="0" lvl="4" marL="0" marR="0" rtl="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5pPr>
            <a:lvl6pPr indent="0" lvl="5" marL="0" marR="0" rtl="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6pPr>
            <a:lvl7pPr indent="0" lvl="6" marL="0" marR="0" rtl="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7pPr>
            <a:lvl8pPr indent="0" lvl="7" marL="0" marR="0" rtl="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8pPr>
            <a:lvl9pPr indent="0" lvl="8" marL="0" marR="0" rtl="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5.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8.jp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14.gif"/><Relationship Id="rId4" Type="http://schemas.openxmlformats.org/officeDocument/2006/relationships/image" Target="../media/image12.png"/><Relationship Id="rId5" Type="http://schemas.openxmlformats.org/officeDocument/2006/relationships/image" Target="../media/image20.png"/><Relationship Id="rId6" Type="http://schemas.openxmlformats.org/officeDocument/2006/relationships/image" Target="../media/image2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22.jpg"/><Relationship Id="rId4" Type="http://schemas.openxmlformats.org/officeDocument/2006/relationships/image" Target="../media/image26.jpg"/><Relationship Id="rId10" Type="http://schemas.openxmlformats.org/officeDocument/2006/relationships/image" Target="../media/image24.jpg"/><Relationship Id="rId9" Type="http://schemas.openxmlformats.org/officeDocument/2006/relationships/image" Target="../media/image23.jpg"/><Relationship Id="rId5" Type="http://schemas.openxmlformats.org/officeDocument/2006/relationships/image" Target="../media/image31.jpg"/><Relationship Id="rId6" Type="http://schemas.openxmlformats.org/officeDocument/2006/relationships/image" Target="../media/image25.jpg"/><Relationship Id="rId7" Type="http://schemas.openxmlformats.org/officeDocument/2006/relationships/image" Target="../media/image19.jpg"/><Relationship Id="rId8" Type="http://schemas.openxmlformats.org/officeDocument/2006/relationships/image" Target="../media/image28.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78.png"/><Relationship Id="rId4" Type="http://schemas.openxmlformats.org/officeDocument/2006/relationships/image" Target="../media/image32.png"/><Relationship Id="rId5" Type="http://schemas.openxmlformats.org/officeDocument/2006/relationships/image" Target="../media/image27.png"/><Relationship Id="rId6" Type="http://schemas.openxmlformats.org/officeDocument/2006/relationships/image" Target="../media/image3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29.png"/><Relationship Id="rId4" Type="http://schemas.openxmlformats.org/officeDocument/2006/relationships/image" Target="../media/image33.png"/><Relationship Id="rId5" Type="http://schemas.openxmlformats.org/officeDocument/2006/relationships/image" Target="../media/image78.png"/><Relationship Id="rId6" Type="http://schemas.openxmlformats.org/officeDocument/2006/relationships/image" Target="../media/image3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29.png"/><Relationship Id="rId4" Type="http://schemas.openxmlformats.org/officeDocument/2006/relationships/image" Target="../media/image33.png"/><Relationship Id="rId5" Type="http://schemas.openxmlformats.org/officeDocument/2006/relationships/image" Target="../media/image78.png"/><Relationship Id="rId6" Type="http://schemas.openxmlformats.org/officeDocument/2006/relationships/image" Target="../media/image3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35.png"/><Relationship Id="rId4" Type="http://schemas.openxmlformats.org/officeDocument/2006/relationships/image" Target="../media/image37.png"/><Relationship Id="rId5" Type="http://schemas.openxmlformats.org/officeDocument/2006/relationships/image" Target="../media/image3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hyperlink" Target="http://www.bing.com/images/search?q=medieval+dissection&amp;view=detailv2&amp;&amp;id=1FD8D0852BF88F6A4551D0E843E22A9FB47C0D88&amp;selectedIndex=1&amp;ccid=IKWhE48N&amp;simid=608006734084375501&amp;thid=OIP.M20a5a1138f0d67cbfc073c1721a9d736o0" TargetMode="External"/><Relationship Id="rId4" Type="http://schemas.openxmlformats.org/officeDocument/2006/relationships/image" Target="../media/image39.jpg"/><Relationship Id="rId5" Type="http://schemas.openxmlformats.org/officeDocument/2006/relationships/image" Target="../media/image41.jpg"/><Relationship Id="rId6" Type="http://schemas.openxmlformats.org/officeDocument/2006/relationships/image" Target="../media/image40.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4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38.png"/><Relationship Id="rId4" Type="http://schemas.openxmlformats.org/officeDocument/2006/relationships/image" Target="../media/image43.png"/><Relationship Id="rId5" Type="http://schemas.openxmlformats.org/officeDocument/2006/relationships/image" Target="../media/image4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4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47.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image" Target="../media/image46.png"/><Relationship Id="rId4" Type="http://schemas.openxmlformats.org/officeDocument/2006/relationships/image" Target="../media/image49.png"/><Relationship Id="rId5" Type="http://schemas.openxmlformats.org/officeDocument/2006/relationships/image" Target="../media/image62.png"/><Relationship Id="rId6" Type="http://schemas.openxmlformats.org/officeDocument/2006/relationships/image" Target="../media/image4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51.jpg"/><Relationship Id="rId4" Type="http://schemas.openxmlformats.org/officeDocument/2006/relationships/image" Target="../media/image50.jpg"/><Relationship Id="rId5" Type="http://schemas.openxmlformats.org/officeDocument/2006/relationships/image" Target="../media/image52.jpg"/><Relationship Id="rId6" Type="http://schemas.openxmlformats.org/officeDocument/2006/relationships/image" Target="../media/image53.png"/><Relationship Id="rId7" Type="http://schemas.openxmlformats.org/officeDocument/2006/relationships/image" Target="../media/image54.png"/><Relationship Id="rId8" Type="http://schemas.openxmlformats.org/officeDocument/2006/relationships/image" Target="../media/image5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image" Target="../media/image55.png"/><Relationship Id="rId4" Type="http://schemas.openxmlformats.org/officeDocument/2006/relationships/image" Target="../media/image57.png"/><Relationship Id="rId5" Type="http://schemas.openxmlformats.org/officeDocument/2006/relationships/image" Target="../media/image5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 Id="rId3" Type="http://schemas.openxmlformats.org/officeDocument/2006/relationships/image" Target="../media/image59.jpg"/><Relationship Id="rId4" Type="http://schemas.openxmlformats.org/officeDocument/2006/relationships/image" Target="../media/image64.png"/><Relationship Id="rId5" Type="http://schemas.openxmlformats.org/officeDocument/2006/relationships/image" Target="../media/image78.png"/><Relationship Id="rId6" Type="http://schemas.openxmlformats.org/officeDocument/2006/relationships/image" Target="../media/image7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6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xml"/><Relationship Id="rId3" Type="http://schemas.openxmlformats.org/officeDocument/2006/relationships/image" Target="../media/image61.png"/><Relationship Id="rId4" Type="http://schemas.openxmlformats.org/officeDocument/2006/relationships/image" Target="../media/image63.jpg"/><Relationship Id="rId9" Type="http://schemas.openxmlformats.org/officeDocument/2006/relationships/image" Target="../media/image68.jpg"/><Relationship Id="rId5" Type="http://schemas.openxmlformats.org/officeDocument/2006/relationships/image" Target="../media/image65.jpg"/><Relationship Id="rId6" Type="http://schemas.openxmlformats.org/officeDocument/2006/relationships/image" Target="../media/image66.jpg"/><Relationship Id="rId7" Type="http://schemas.openxmlformats.org/officeDocument/2006/relationships/image" Target="../media/image69.jpg"/><Relationship Id="rId8" Type="http://schemas.openxmlformats.org/officeDocument/2006/relationships/image" Target="../media/image67.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7.xml"/><Relationship Id="rId3" Type="http://schemas.openxmlformats.org/officeDocument/2006/relationships/image" Target="../media/image70.jpg"/><Relationship Id="rId4" Type="http://schemas.openxmlformats.org/officeDocument/2006/relationships/image" Target="../media/image71.jpg"/><Relationship Id="rId5" Type="http://schemas.openxmlformats.org/officeDocument/2006/relationships/image" Target="../media/image7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8.xml"/><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image" Target="../media/image7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9.xml"/><Relationship Id="rId3" Type="http://schemas.openxmlformats.org/officeDocument/2006/relationships/image" Target="../media/image79.png"/><Relationship Id="rId4" Type="http://schemas.openxmlformats.org/officeDocument/2006/relationships/image" Target="../media/image8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jpg"/><Relationship Id="rId4" Type="http://schemas.openxmlformats.org/officeDocument/2006/relationships/image" Target="../media/image2.jpg"/><Relationship Id="rId5" Type="http://schemas.openxmlformats.org/officeDocument/2006/relationships/image" Target="../media/image5.jpg"/><Relationship Id="rId6" Type="http://schemas.openxmlformats.org/officeDocument/2006/relationships/image" Target="../media/image9.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0.xml"/><Relationship Id="rId3" Type="http://schemas.openxmlformats.org/officeDocument/2006/relationships/image" Target="../media/image81.png"/><Relationship Id="rId4" Type="http://schemas.openxmlformats.org/officeDocument/2006/relationships/image" Target="../media/image82.png"/><Relationship Id="rId5" Type="http://schemas.openxmlformats.org/officeDocument/2006/relationships/image" Target="../media/image8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1.xml"/><Relationship Id="rId3" Type="http://schemas.openxmlformats.org/officeDocument/2006/relationships/image" Target="../media/image84.png"/><Relationship Id="rId4" Type="http://schemas.openxmlformats.org/officeDocument/2006/relationships/image" Target="../media/image8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2.xml"/><Relationship Id="rId3" Type="http://schemas.openxmlformats.org/officeDocument/2006/relationships/image" Target="../media/image8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3.xml"/><Relationship Id="rId3" Type="http://schemas.openxmlformats.org/officeDocument/2006/relationships/image" Target="../media/image87.jpg"/><Relationship Id="rId4" Type="http://schemas.openxmlformats.org/officeDocument/2006/relationships/image" Target="../media/image86.jpg"/><Relationship Id="rId5" Type="http://schemas.openxmlformats.org/officeDocument/2006/relationships/image" Target="../media/image89.jpg"/><Relationship Id="rId6" Type="http://schemas.openxmlformats.org/officeDocument/2006/relationships/image" Target="../media/image91.jpg"/><Relationship Id="rId7" Type="http://schemas.openxmlformats.org/officeDocument/2006/relationships/image" Target="../media/image90.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4.xml"/><Relationship Id="rId3" Type="http://schemas.openxmlformats.org/officeDocument/2006/relationships/image" Target="../media/image92.png"/><Relationship Id="rId4" Type="http://schemas.openxmlformats.org/officeDocument/2006/relationships/image" Target="../media/image93.png"/><Relationship Id="rId5" Type="http://schemas.openxmlformats.org/officeDocument/2006/relationships/image" Target="../media/image94.png"/><Relationship Id="rId6" Type="http://schemas.openxmlformats.org/officeDocument/2006/relationships/image" Target="../media/image96.png"/><Relationship Id="rId7" Type="http://schemas.openxmlformats.org/officeDocument/2006/relationships/image" Target="../media/image95.png"/><Relationship Id="rId8" Type="http://schemas.openxmlformats.org/officeDocument/2006/relationships/image" Target="../media/image9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5.xml"/><Relationship Id="rId3" Type="http://schemas.openxmlformats.org/officeDocument/2006/relationships/image" Target="../media/image98.jpg"/><Relationship Id="rId4" Type="http://schemas.openxmlformats.org/officeDocument/2006/relationships/image" Target="../media/image104.jpg"/><Relationship Id="rId10" Type="http://schemas.openxmlformats.org/officeDocument/2006/relationships/image" Target="../media/image105.png"/><Relationship Id="rId9" Type="http://schemas.openxmlformats.org/officeDocument/2006/relationships/image" Target="../media/image101.png"/><Relationship Id="rId5" Type="http://schemas.openxmlformats.org/officeDocument/2006/relationships/image" Target="../media/image103.jpg"/><Relationship Id="rId6" Type="http://schemas.openxmlformats.org/officeDocument/2006/relationships/image" Target="../media/image102.jpg"/><Relationship Id="rId7" Type="http://schemas.openxmlformats.org/officeDocument/2006/relationships/image" Target="../media/image100.png"/><Relationship Id="rId8" Type="http://schemas.openxmlformats.org/officeDocument/2006/relationships/image" Target="../media/image9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7.xml"/><Relationship Id="rId3" Type="http://schemas.openxmlformats.org/officeDocument/2006/relationships/image" Target="../media/image106.png"/><Relationship Id="rId4" Type="http://schemas.openxmlformats.org/officeDocument/2006/relationships/image" Target="../media/image107.png"/><Relationship Id="rId5" Type="http://schemas.openxmlformats.org/officeDocument/2006/relationships/image" Target="../media/image10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3.xml"/><Relationship Id="rId3" Type="http://schemas.openxmlformats.org/officeDocument/2006/relationships/image" Target="../media/image10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4.xml"/><Relationship Id="rId3" Type="http://schemas.openxmlformats.org/officeDocument/2006/relationships/image" Target="../media/image110.png"/><Relationship Id="rId4" Type="http://schemas.openxmlformats.org/officeDocument/2006/relationships/image" Target="../media/image11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5.xml"/><Relationship Id="rId3" Type="http://schemas.openxmlformats.org/officeDocument/2006/relationships/image" Target="../media/image10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11.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1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10.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7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1"/>
          <p:cNvSpPr txBox="1"/>
          <p:nvPr>
            <p:ph type="ctrTitle"/>
          </p:nvPr>
        </p:nvSpPr>
        <p:spPr>
          <a:xfrm>
            <a:off x="257700" y="163225"/>
            <a:ext cx="7044600" cy="759900"/>
          </a:xfrm>
          <a:prstGeom prst="rect">
            <a:avLst/>
          </a:prstGeom>
          <a:noFill/>
          <a:ln>
            <a:noFill/>
          </a:ln>
        </p:spPr>
        <p:txBody>
          <a:bodyPr anchorCtr="0" anchor="ctr" bIns="91425" lIns="91425" spcFirstLastPara="1" rIns="91425" wrap="square" tIns="91425">
            <a:noAutofit/>
          </a:bodyPr>
          <a:lstStyle/>
          <a:p>
            <a:pPr indent="-114300" lvl="0" marL="114300" rtl="0" algn="ctr">
              <a:lnSpc>
                <a:spcPct val="100000"/>
              </a:lnSpc>
              <a:spcBef>
                <a:spcPts val="0"/>
              </a:spcBef>
              <a:spcAft>
                <a:spcPts val="0"/>
              </a:spcAft>
              <a:buSzPts val="5200"/>
              <a:buNone/>
            </a:pPr>
            <a:r>
              <a:rPr lang="en" sz="1800">
                <a:latin typeface="Comfortaa"/>
                <a:ea typeface="Comfortaa"/>
                <a:cs typeface="Comfortaa"/>
                <a:sym typeface="Comfortaa"/>
              </a:rPr>
              <a:t>Edexcel GCSE 9-1 History</a:t>
            </a:r>
            <a:endParaRPr sz="1800">
              <a:latin typeface="Comfortaa"/>
              <a:ea typeface="Comfortaa"/>
              <a:cs typeface="Comfortaa"/>
              <a:sym typeface="Comfortaa"/>
            </a:endParaRPr>
          </a:p>
          <a:p>
            <a:pPr indent="-114300" lvl="0" marL="114300" rtl="0" algn="ctr">
              <a:lnSpc>
                <a:spcPct val="100000"/>
              </a:lnSpc>
              <a:spcBef>
                <a:spcPts val="0"/>
              </a:spcBef>
              <a:spcAft>
                <a:spcPts val="0"/>
              </a:spcAft>
              <a:buClr>
                <a:schemeClr val="dk1"/>
              </a:buClr>
              <a:buSzPts val="1100"/>
              <a:buFont typeface="Arial"/>
              <a:buNone/>
            </a:pPr>
            <a:r>
              <a:rPr b="1" lang="en" sz="2000">
                <a:latin typeface="Comfortaa"/>
                <a:ea typeface="Comfortaa"/>
                <a:cs typeface="Comfortaa"/>
                <a:sym typeface="Comfortaa"/>
              </a:rPr>
              <a:t>Medicine in Britain, c1250 to present workbook</a:t>
            </a:r>
            <a:endParaRPr b="1" sz="2000">
              <a:latin typeface="Comfortaa"/>
              <a:ea typeface="Comfortaa"/>
              <a:cs typeface="Comfortaa"/>
              <a:sym typeface="Comfortaa"/>
            </a:endParaRPr>
          </a:p>
        </p:txBody>
      </p:sp>
      <p:sp>
        <p:nvSpPr>
          <p:cNvPr id="100" name="Google Shape;100;p1"/>
          <p:cNvSpPr txBox="1"/>
          <p:nvPr>
            <p:ph idx="1" type="subTitle"/>
          </p:nvPr>
        </p:nvSpPr>
        <p:spPr>
          <a:xfrm>
            <a:off x="2509130" y="1415363"/>
            <a:ext cx="2887200" cy="19635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b="1" lang="en">
                <a:solidFill>
                  <a:srgbClr val="000000"/>
                </a:solidFill>
              </a:rPr>
              <a:t>Key Topic 1</a:t>
            </a:r>
            <a:endParaRPr b="1">
              <a:solidFill>
                <a:srgbClr val="000000"/>
              </a:solidFill>
            </a:endParaRPr>
          </a:p>
          <a:p>
            <a:pPr indent="0" lvl="0" marL="0" rtl="0" algn="ctr">
              <a:lnSpc>
                <a:spcPct val="100000"/>
              </a:lnSpc>
              <a:spcBef>
                <a:spcPts val="0"/>
              </a:spcBef>
              <a:spcAft>
                <a:spcPts val="0"/>
              </a:spcAft>
              <a:buSzPts val="2800"/>
              <a:buNone/>
            </a:pPr>
            <a:r>
              <a:rPr lang="en">
                <a:solidFill>
                  <a:srgbClr val="000000"/>
                </a:solidFill>
              </a:rPr>
              <a:t>c1250–c1500: Medicine in Medieval England</a:t>
            </a:r>
            <a:endParaRPr>
              <a:solidFill>
                <a:srgbClr val="000000"/>
              </a:solidFill>
            </a:endParaRPr>
          </a:p>
        </p:txBody>
      </p:sp>
      <p:graphicFrame>
        <p:nvGraphicFramePr>
          <p:cNvPr id="101" name="Google Shape;101;p1"/>
          <p:cNvGraphicFramePr/>
          <p:nvPr/>
        </p:nvGraphicFramePr>
        <p:xfrm>
          <a:off x="430429" y="4082772"/>
          <a:ext cx="3000000" cy="3000000"/>
        </p:xfrm>
        <a:graphic>
          <a:graphicData uri="http://schemas.openxmlformats.org/drawingml/2006/table">
            <a:tbl>
              <a:tblPr>
                <a:noFill/>
                <a:tableStyleId>{1894700E-7943-4C00-8ABA-FA2D4BF3E738}</a:tableStyleId>
              </a:tblPr>
              <a:tblGrid>
                <a:gridCol w="894800"/>
                <a:gridCol w="1124675"/>
                <a:gridCol w="3246575"/>
                <a:gridCol w="754575"/>
                <a:gridCol w="431125"/>
                <a:gridCol w="592850"/>
              </a:tblGrid>
              <a:tr h="459925">
                <a:tc gridSpan="3">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t>Edexcel 9-1 GCSE  History Medicine in Britain, c1250 – present PLC</a:t>
                      </a:r>
                      <a:endParaRPr b="1" sz="1100" u="none" cap="none" strike="noStrike"/>
                    </a:p>
                  </a:txBody>
                  <a:tcPr marT="2200" marB="2200" marR="3325" marL="33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hMerge="1"/>
                <a:tc hMerge="1"/>
                <a:tc>
                  <a:txBody>
                    <a:bodyPr/>
                    <a:lstStyle/>
                    <a:p>
                      <a:pPr indent="0" lvl="0" marL="0" marR="0" rtl="0" algn="ctr">
                        <a:lnSpc>
                          <a:spcPct val="100000"/>
                        </a:lnSpc>
                        <a:spcBef>
                          <a:spcPts val="0"/>
                        </a:spcBef>
                        <a:spcAft>
                          <a:spcPts val="0"/>
                        </a:spcAft>
                        <a:buClr>
                          <a:srgbClr val="000000"/>
                        </a:buClr>
                        <a:buSzPts val="800"/>
                        <a:buFont typeface="Arial"/>
                        <a:buNone/>
                      </a:pPr>
                      <a:r>
                        <a:rPr lang="en" sz="800" u="none" cap="none" strike="noStrike">
                          <a:latin typeface="Calibri"/>
                          <a:ea typeface="Calibri"/>
                          <a:cs typeface="Calibri"/>
                          <a:sym typeface="Calibri"/>
                        </a:rPr>
                        <a:t>Lesson date</a:t>
                      </a:r>
                      <a:endParaRPr sz="800" u="none" cap="none" strike="noStrike">
                        <a:latin typeface="Calibri"/>
                        <a:ea typeface="Calibri"/>
                        <a:cs typeface="Calibri"/>
                        <a:sym typeface="Calibri"/>
                      </a:endParaRPr>
                    </a:p>
                  </a:txBody>
                  <a:tcPr marT="2200" marB="2200" marR="3325" marL="33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lang="en" sz="800" u="none" cap="none" strike="noStrike">
                          <a:latin typeface="Calibri"/>
                          <a:ea typeface="Calibri"/>
                          <a:cs typeface="Calibri"/>
                          <a:sym typeface="Calibri"/>
                        </a:rPr>
                        <a:t>Quiz score</a:t>
                      </a:r>
                      <a:endParaRPr sz="800" u="none" cap="none" strike="noStrike">
                        <a:latin typeface="Calibri"/>
                        <a:ea typeface="Calibri"/>
                        <a:cs typeface="Calibri"/>
                        <a:sym typeface="Calibri"/>
                      </a:endParaRPr>
                    </a:p>
                  </a:txBody>
                  <a:tcPr marT="2200" marB="2200" marR="3325" marL="33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lang="en" sz="800" u="none" cap="none" strike="noStrike">
                          <a:latin typeface="Calibri"/>
                          <a:ea typeface="Calibri"/>
                          <a:cs typeface="Calibri"/>
                          <a:sym typeface="Calibri"/>
                        </a:rPr>
                        <a:t>Date revised</a:t>
                      </a:r>
                      <a:endParaRPr sz="800" u="none" cap="none" strike="noStrike">
                        <a:latin typeface="Calibri"/>
                        <a:ea typeface="Calibri"/>
                        <a:cs typeface="Calibri"/>
                        <a:sym typeface="Calibri"/>
                      </a:endParaRPr>
                    </a:p>
                  </a:txBody>
                  <a:tcPr marT="2200" marB="2200" marR="3325" marL="33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971050">
                <a:tc rowSpan="5">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solidFill>
                            <a:srgbClr val="000000"/>
                          </a:solidFill>
                          <a:latin typeface="Calibri"/>
                          <a:ea typeface="Calibri"/>
                          <a:cs typeface="Calibri"/>
                          <a:sym typeface="Calibri"/>
                        </a:rPr>
                        <a:t>Key topic 1: c1250–c1500: Medicine in </a:t>
                      </a:r>
                      <a:r>
                        <a:rPr lang="en" sz="1200" u="none" cap="none" strike="noStrike">
                          <a:latin typeface="Calibri"/>
                          <a:ea typeface="Calibri"/>
                          <a:cs typeface="Calibri"/>
                          <a:sym typeface="Calibri"/>
                        </a:rPr>
                        <a:t>M</a:t>
                      </a:r>
                      <a:r>
                        <a:rPr lang="en" sz="1200" u="none" cap="none" strike="noStrike">
                          <a:solidFill>
                            <a:srgbClr val="000000"/>
                          </a:solidFill>
                          <a:latin typeface="Calibri"/>
                          <a:ea typeface="Calibri"/>
                          <a:cs typeface="Calibri"/>
                          <a:sym typeface="Calibri"/>
                        </a:rPr>
                        <a:t>edieval England</a:t>
                      </a:r>
                      <a:endParaRPr sz="1200" u="none" cap="none" strike="noStrike">
                        <a:solidFill>
                          <a:srgbClr val="000000"/>
                        </a:solidFill>
                        <a:latin typeface="Calibri"/>
                        <a:ea typeface="Calibri"/>
                        <a:cs typeface="Calibri"/>
                        <a:sym typeface="Calibri"/>
                      </a:endParaRPr>
                    </a:p>
                  </a:txBody>
                  <a:tcPr marT="0" marB="0"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7C5BB"/>
                    </a:solidFill>
                  </a:tcPr>
                </a:tc>
                <a:tc rowSpan="2">
                  <a:txBody>
                    <a:bodyPr/>
                    <a:lstStyle/>
                    <a:p>
                      <a:pPr indent="0" lvl="0" marL="0" marR="0" rtl="0" algn="l">
                        <a:lnSpc>
                          <a:spcPct val="100000"/>
                        </a:lnSpc>
                        <a:spcBef>
                          <a:spcPts val="0"/>
                        </a:spcBef>
                        <a:spcAft>
                          <a:spcPts val="0"/>
                        </a:spcAft>
                        <a:buClr>
                          <a:srgbClr val="000000"/>
                        </a:buClr>
                        <a:buSzPts val="1200"/>
                        <a:buFont typeface="Arial"/>
                        <a:buNone/>
                      </a:pPr>
                      <a:r>
                        <a:rPr b="1" lang="en" sz="1200" u="none" cap="none" strike="noStrike">
                          <a:solidFill>
                            <a:srgbClr val="000000"/>
                          </a:solidFill>
                          <a:latin typeface="Calibri"/>
                          <a:ea typeface="Calibri"/>
                          <a:cs typeface="Calibri"/>
                          <a:sym typeface="Calibri"/>
                        </a:rPr>
                        <a:t>Key topic 1.1 Ideas about the cause of disease and illness in the </a:t>
                      </a:r>
                      <a:r>
                        <a:rPr b="1" lang="en" sz="1200" u="none" cap="none" strike="noStrike">
                          <a:latin typeface="Calibri"/>
                          <a:ea typeface="Calibri"/>
                          <a:cs typeface="Calibri"/>
                          <a:sym typeface="Calibri"/>
                        </a:rPr>
                        <a:t>Middle Ages</a:t>
                      </a:r>
                      <a:endParaRPr b="1" sz="1200" u="none" cap="none" strike="noStrike">
                        <a:solidFill>
                          <a:srgbClr val="000000"/>
                        </a:solidFill>
                        <a:latin typeface="Calibri"/>
                        <a:ea typeface="Calibri"/>
                        <a:cs typeface="Calibri"/>
                        <a:sym typeface="Calibri"/>
                      </a:endParaRPr>
                    </a:p>
                  </a:txBody>
                  <a:tcPr marT="2200" marB="2200"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4CCCC"/>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n" sz="1200" u="none" cap="none" strike="noStrike">
                          <a:solidFill>
                            <a:srgbClr val="000000"/>
                          </a:solidFill>
                          <a:latin typeface="Calibri"/>
                          <a:ea typeface="Calibri"/>
                          <a:cs typeface="Calibri"/>
                          <a:sym typeface="Calibri"/>
                        </a:rPr>
                        <a:t>A. Supernatural and religious explanations of the cause of disease.</a:t>
                      </a:r>
                      <a:endParaRPr sz="1200" u="none" cap="none" strike="noStrike">
                        <a:latin typeface="Calibri"/>
                        <a:ea typeface="Calibri"/>
                        <a:cs typeface="Calibri"/>
                        <a:sym typeface="Calibri"/>
                      </a:endParaRPr>
                    </a:p>
                  </a:txBody>
                  <a:tcPr marT="2200" marB="2200"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4CCCC"/>
                    </a:solidFill>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Calibri"/>
                        <a:ea typeface="Calibri"/>
                        <a:cs typeface="Calibri"/>
                        <a:sym typeface="Calibri"/>
                      </a:endParaRPr>
                    </a:p>
                  </a:txBody>
                  <a:tcPr marT="2200" marB="2200" marR="3325" marL="33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Calibri"/>
                        <a:ea typeface="Calibri"/>
                        <a:cs typeface="Calibri"/>
                        <a:sym typeface="Calibri"/>
                      </a:endParaRPr>
                    </a:p>
                  </a:txBody>
                  <a:tcPr marT="2200" marB="2200" marR="3325" marL="33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Calibri"/>
                        <a:ea typeface="Calibri"/>
                        <a:cs typeface="Calibri"/>
                        <a:sym typeface="Calibri"/>
                      </a:endParaRPr>
                    </a:p>
                  </a:txBody>
                  <a:tcPr marT="2200" marB="2200" marR="3325" marL="33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972200">
                <a:tc vMerge="1"/>
                <a:tc vMerge="1"/>
                <a:tc>
                  <a:txBody>
                    <a:bodyPr/>
                    <a:lstStyle/>
                    <a:p>
                      <a:pPr indent="0" lvl="0" marL="0" marR="0" rtl="0" algn="l">
                        <a:lnSpc>
                          <a:spcPct val="100000"/>
                        </a:lnSpc>
                        <a:spcBef>
                          <a:spcPts val="0"/>
                        </a:spcBef>
                        <a:spcAft>
                          <a:spcPts val="0"/>
                        </a:spcAft>
                        <a:buClr>
                          <a:srgbClr val="000000"/>
                        </a:buClr>
                        <a:buSzPts val="1200"/>
                        <a:buFont typeface="Calibri"/>
                        <a:buNone/>
                      </a:pPr>
                      <a:r>
                        <a:rPr lang="en" sz="1200" u="none" cap="none" strike="noStrike">
                          <a:solidFill>
                            <a:srgbClr val="000000"/>
                          </a:solidFill>
                          <a:latin typeface="Calibri"/>
                          <a:ea typeface="Calibri"/>
                          <a:cs typeface="Calibri"/>
                          <a:sym typeface="Calibri"/>
                        </a:rPr>
                        <a:t>B. Rational explanations: the Theory of the Four Humours and the miasma theory; the continuing influence of Hippocrates and Galen.</a:t>
                      </a:r>
                      <a:endParaRPr sz="1200" u="none" cap="none" strike="noStrike">
                        <a:solidFill>
                          <a:srgbClr val="000000"/>
                        </a:solidFill>
                        <a:latin typeface="Calibri"/>
                        <a:ea typeface="Calibri"/>
                        <a:cs typeface="Calibri"/>
                        <a:sym typeface="Calibri"/>
                      </a:endParaRPr>
                    </a:p>
                  </a:txBody>
                  <a:tcPr marT="2200" marB="2200"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4CCCC"/>
                    </a:solidFill>
                  </a:tcPr>
                </a:tc>
                <a:tc>
                  <a:txBody>
                    <a:bodyPr/>
                    <a:lstStyle/>
                    <a:p>
                      <a:pPr indent="0" lvl="0" marL="0" marR="0" rtl="0" algn="l">
                        <a:lnSpc>
                          <a:spcPct val="100000"/>
                        </a:lnSpc>
                        <a:spcBef>
                          <a:spcPts val="0"/>
                        </a:spcBef>
                        <a:spcAft>
                          <a:spcPts val="0"/>
                        </a:spcAft>
                        <a:buClr>
                          <a:srgbClr val="000000"/>
                        </a:buClr>
                        <a:buSzPts val="700"/>
                        <a:buFont typeface="Arial"/>
                        <a:buNone/>
                      </a:pPr>
                      <a:r>
                        <a:t/>
                      </a:r>
                      <a:endParaRPr sz="700" u="none" cap="none" strike="noStrike">
                        <a:latin typeface="Calibri"/>
                        <a:ea typeface="Calibri"/>
                        <a:cs typeface="Calibri"/>
                        <a:sym typeface="Calibri"/>
                      </a:endParaRPr>
                    </a:p>
                  </a:txBody>
                  <a:tcPr marT="2200" marB="2200" marR="3325" marL="33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700"/>
                        <a:buFont typeface="Arial"/>
                        <a:buNone/>
                      </a:pPr>
                      <a:r>
                        <a:t/>
                      </a:r>
                      <a:endParaRPr sz="700" u="none" cap="none" strike="noStrike">
                        <a:latin typeface="Calibri"/>
                        <a:ea typeface="Calibri"/>
                        <a:cs typeface="Calibri"/>
                        <a:sym typeface="Calibri"/>
                      </a:endParaRPr>
                    </a:p>
                  </a:txBody>
                  <a:tcPr marT="2200" marB="2200" marR="3325" marL="33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700"/>
                        <a:buFont typeface="Arial"/>
                        <a:buNone/>
                      </a:pPr>
                      <a:r>
                        <a:t/>
                      </a:r>
                      <a:endParaRPr sz="700" u="none" cap="none" strike="noStrike">
                        <a:latin typeface="Calibri"/>
                        <a:ea typeface="Calibri"/>
                        <a:cs typeface="Calibri"/>
                        <a:sym typeface="Calibri"/>
                      </a:endParaRPr>
                    </a:p>
                  </a:txBody>
                  <a:tcPr marT="2200" marB="2200" marR="3325" marL="33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169175">
                <a:tc vMerge="1"/>
                <a:tc rowSpan="2">
                  <a:txBody>
                    <a:bodyPr/>
                    <a:lstStyle/>
                    <a:p>
                      <a:pPr indent="0" lvl="0" marL="0" marR="0" rtl="0" algn="l">
                        <a:lnSpc>
                          <a:spcPct val="100000"/>
                        </a:lnSpc>
                        <a:spcBef>
                          <a:spcPts val="0"/>
                        </a:spcBef>
                        <a:spcAft>
                          <a:spcPts val="0"/>
                        </a:spcAft>
                        <a:buClr>
                          <a:srgbClr val="000000"/>
                        </a:buClr>
                        <a:buSzPts val="1100"/>
                        <a:buFont typeface="Arial"/>
                        <a:buNone/>
                      </a:pPr>
                      <a:r>
                        <a:rPr b="1" lang="en" sz="1200" u="none" cap="none" strike="noStrike">
                          <a:latin typeface="Calibri"/>
                          <a:ea typeface="Calibri"/>
                          <a:cs typeface="Calibri"/>
                          <a:sym typeface="Calibri"/>
                        </a:rPr>
                        <a:t>Key topic 1.2 Approaches to prevention and treatment</a:t>
                      </a:r>
                      <a:endParaRPr b="1" sz="1200" u="none" cap="none" strike="noStrike">
                        <a:latin typeface="Calibri"/>
                        <a:ea typeface="Calibri"/>
                        <a:cs typeface="Calibri"/>
                        <a:sym typeface="Calibri"/>
                      </a:endParaRPr>
                    </a:p>
                  </a:txBody>
                  <a:tcPr marT="0" marB="0"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6B8AF"/>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A. Approaches to prevention and treatment and their connection with ideas about disease</a:t>
                      </a:r>
                      <a:endParaRPr sz="12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and illness: religious actions, bloodletting and purging, purifying the air, and the use of remedies.</a:t>
                      </a:r>
                      <a:endParaRPr sz="1200" u="none" cap="none" strike="noStrike">
                        <a:latin typeface="Calibri"/>
                        <a:ea typeface="Calibri"/>
                        <a:cs typeface="Calibri"/>
                        <a:sym typeface="Calibri"/>
                      </a:endParaRPr>
                    </a:p>
                  </a:txBody>
                  <a:tcPr marT="0" marB="0"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6B8AF"/>
                    </a:solidFill>
                  </a:tcPr>
                </a:tc>
                <a:tc>
                  <a:txBody>
                    <a:bodyPr/>
                    <a:lstStyle/>
                    <a:p>
                      <a:pPr indent="0" lvl="0" marL="0" marR="0" rtl="0" algn="l">
                        <a:lnSpc>
                          <a:spcPct val="100000"/>
                        </a:lnSpc>
                        <a:spcBef>
                          <a:spcPts val="0"/>
                        </a:spcBef>
                        <a:spcAft>
                          <a:spcPts val="0"/>
                        </a:spcAft>
                        <a:buClr>
                          <a:srgbClr val="000000"/>
                        </a:buClr>
                        <a:buSzPts val="700"/>
                        <a:buFont typeface="Arial"/>
                        <a:buNone/>
                      </a:pPr>
                      <a:r>
                        <a:t/>
                      </a:r>
                      <a:endParaRPr sz="700" u="none" cap="none" strike="noStrike">
                        <a:latin typeface="Calibri"/>
                        <a:ea typeface="Calibri"/>
                        <a:cs typeface="Calibri"/>
                        <a:sym typeface="Calibri"/>
                      </a:endParaRPr>
                    </a:p>
                  </a:txBody>
                  <a:tcPr marT="2200" marB="2200" marR="3325" marL="33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700"/>
                        <a:buFont typeface="Arial"/>
                        <a:buNone/>
                      </a:pPr>
                      <a:r>
                        <a:t/>
                      </a:r>
                      <a:endParaRPr sz="700" u="none" cap="none" strike="noStrike">
                        <a:latin typeface="Calibri"/>
                        <a:ea typeface="Calibri"/>
                        <a:cs typeface="Calibri"/>
                        <a:sym typeface="Calibri"/>
                      </a:endParaRPr>
                    </a:p>
                  </a:txBody>
                  <a:tcPr marT="2200" marB="2200" marR="3325" marL="33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700"/>
                        <a:buFont typeface="Arial"/>
                        <a:buNone/>
                      </a:pPr>
                      <a:r>
                        <a:t/>
                      </a:r>
                      <a:endParaRPr sz="700" u="none" cap="none" strike="noStrike">
                        <a:latin typeface="Calibri"/>
                        <a:ea typeface="Calibri"/>
                        <a:cs typeface="Calibri"/>
                        <a:sym typeface="Calibri"/>
                      </a:endParaRPr>
                    </a:p>
                  </a:txBody>
                  <a:tcPr marT="2200" marB="2200" marR="3325" marL="33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442650">
                <a:tc vMerge="1"/>
                <a:tc vMerge="1"/>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solidFill>
                            <a:srgbClr val="000000"/>
                          </a:solidFill>
                          <a:latin typeface="Calibri"/>
                          <a:ea typeface="Calibri"/>
                          <a:cs typeface="Calibri"/>
                          <a:sym typeface="Calibri"/>
                        </a:rPr>
                        <a:t>B. New and traditional approaches to hospital care in the thirteenth century. The role of the physician, apothecary and barber surgeon in treatment and care provided within the community and in hospitals, c1250–1500.</a:t>
                      </a:r>
                      <a:endParaRPr sz="1200" u="none" cap="none" strike="noStrike">
                        <a:latin typeface="Calibri"/>
                        <a:ea typeface="Calibri"/>
                        <a:cs typeface="Calibri"/>
                        <a:sym typeface="Calibri"/>
                      </a:endParaRPr>
                    </a:p>
                  </a:txBody>
                  <a:tcPr marT="0" marB="0"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6B8AF"/>
                    </a:solidFill>
                  </a:tcPr>
                </a:tc>
                <a:tc>
                  <a:txBody>
                    <a:bodyPr/>
                    <a:lstStyle/>
                    <a:p>
                      <a:pPr indent="0" lvl="0" marL="0" marR="0" rtl="0" algn="l">
                        <a:lnSpc>
                          <a:spcPct val="100000"/>
                        </a:lnSpc>
                        <a:spcBef>
                          <a:spcPts val="0"/>
                        </a:spcBef>
                        <a:spcAft>
                          <a:spcPts val="0"/>
                        </a:spcAft>
                        <a:buClr>
                          <a:srgbClr val="000000"/>
                        </a:buClr>
                        <a:buSzPts val="700"/>
                        <a:buFont typeface="Arial"/>
                        <a:buNone/>
                      </a:pPr>
                      <a:r>
                        <a:t/>
                      </a:r>
                      <a:endParaRPr sz="700" u="none" cap="none" strike="noStrike">
                        <a:latin typeface="Calibri"/>
                        <a:ea typeface="Calibri"/>
                        <a:cs typeface="Calibri"/>
                        <a:sym typeface="Calibri"/>
                      </a:endParaRPr>
                    </a:p>
                  </a:txBody>
                  <a:tcPr marT="2200" marB="2200" marR="3325" marL="33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700"/>
                        <a:buFont typeface="Arial"/>
                        <a:buNone/>
                      </a:pPr>
                      <a:r>
                        <a:t/>
                      </a:r>
                      <a:endParaRPr sz="700" u="none" cap="none" strike="noStrike">
                        <a:latin typeface="Calibri"/>
                        <a:ea typeface="Calibri"/>
                        <a:cs typeface="Calibri"/>
                        <a:sym typeface="Calibri"/>
                      </a:endParaRPr>
                    </a:p>
                  </a:txBody>
                  <a:tcPr marT="2200" marB="2200" marR="3325" marL="33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700"/>
                        <a:buFont typeface="Arial"/>
                        <a:buNone/>
                      </a:pPr>
                      <a:r>
                        <a:t/>
                      </a:r>
                      <a:endParaRPr sz="700" u="none" cap="none" strike="noStrike">
                        <a:latin typeface="Calibri"/>
                        <a:ea typeface="Calibri"/>
                        <a:cs typeface="Calibri"/>
                        <a:sym typeface="Calibri"/>
                      </a:endParaRPr>
                    </a:p>
                  </a:txBody>
                  <a:tcPr marT="2200" marB="2200" marR="3325" marL="33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169175">
                <a:tc vMerge="1"/>
                <a:tc>
                  <a:txBody>
                    <a:bodyPr/>
                    <a:lstStyle/>
                    <a:p>
                      <a:pPr indent="0" lvl="0" marL="0" marR="0" rtl="0" algn="l">
                        <a:lnSpc>
                          <a:spcPct val="100000"/>
                        </a:lnSpc>
                        <a:spcBef>
                          <a:spcPts val="0"/>
                        </a:spcBef>
                        <a:spcAft>
                          <a:spcPts val="0"/>
                        </a:spcAft>
                        <a:buClr>
                          <a:srgbClr val="000000"/>
                        </a:buClr>
                        <a:buSzPts val="1100"/>
                        <a:buFont typeface="Arial"/>
                        <a:buNone/>
                      </a:pPr>
                      <a:r>
                        <a:rPr b="1" lang="en" sz="1200" u="none" cap="none" strike="noStrike">
                          <a:latin typeface="Calibri"/>
                          <a:ea typeface="Calibri"/>
                          <a:cs typeface="Calibri"/>
                          <a:sym typeface="Calibri"/>
                        </a:rPr>
                        <a:t>Key topic 1.3 Case study - The Black Death</a:t>
                      </a:r>
                      <a:endParaRPr b="1" sz="1200" u="none" cap="none" strike="noStrike">
                        <a:latin typeface="Calibri"/>
                        <a:ea typeface="Calibri"/>
                        <a:cs typeface="Calibri"/>
                        <a:sym typeface="Calibri"/>
                      </a:endParaRPr>
                    </a:p>
                  </a:txBody>
                  <a:tcPr marT="0" marB="0"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4CCCC"/>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solidFill>
                            <a:srgbClr val="000000"/>
                          </a:solidFill>
                          <a:latin typeface="Calibri"/>
                          <a:ea typeface="Calibri"/>
                          <a:cs typeface="Calibri"/>
                          <a:sym typeface="Calibri"/>
                        </a:rPr>
                        <a:t>A. Dealing with the Black Death, 1348–49; approaches to treatment and attempts to</a:t>
                      </a:r>
                      <a:endParaRPr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lang="en" sz="1200" u="none" cap="none" strike="noStrike">
                          <a:solidFill>
                            <a:srgbClr val="000000"/>
                          </a:solidFill>
                          <a:latin typeface="Calibri"/>
                          <a:ea typeface="Calibri"/>
                          <a:cs typeface="Calibri"/>
                          <a:sym typeface="Calibri"/>
                        </a:rPr>
                        <a:t>prevent its spread.</a:t>
                      </a:r>
                      <a:endParaRPr sz="1200" u="none" cap="none" strike="noStrike">
                        <a:latin typeface="Calibri"/>
                        <a:ea typeface="Calibri"/>
                        <a:cs typeface="Calibri"/>
                        <a:sym typeface="Calibri"/>
                      </a:endParaRPr>
                    </a:p>
                  </a:txBody>
                  <a:tcPr marT="0" marB="0"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4CCCC"/>
                    </a:solidFill>
                  </a:tcPr>
                </a:tc>
                <a:tc>
                  <a:txBody>
                    <a:bodyPr/>
                    <a:lstStyle/>
                    <a:p>
                      <a:pPr indent="0" lvl="0" marL="0" marR="0" rtl="0" algn="l">
                        <a:lnSpc>
                          <a:spcPct val="100000"/>
                        </a:lnSpc>
                        <a:spcBef>
                          <a:spcPts val="0"/>
                        </a:spcBef>
                        <a:spcAft>
                          <a:spcPts val="0"/>
                        </a:spcAft>
                        <a:buClr>
                          <a:srgbClr val="000000"/>
                        </a:buClr>
                        <a:buSzPts val="700"/>
                        <a:buFont typeface="Arial"/>
                        <a:buNone/>
                      </a:pPr>
                      <a:r>
                        <a:t/>
                      </a:r>
                      <a:endParaRPr sz="700" u="none" cap="none" strike="noStrike">
                        <a:latin typeface="Calibri"/>
                        <a:ea typeface="Calibri"/>
                        <a:cs typeface="Calibri"/>
                        <a:sym typeface="Calibri"/>
                      </a:endParaRPr>
                    </a:p>
                  </a:txBody>
                  <a:tcPr marT="2200" marB="2200" marR="3325" marL="33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700"/>
                        <a:buFont typeface="Arial"/>
                        <a:buNone/>
                      </a:pPr>
                      <a:r>
                        <a:t/>
                      </a:r>
                      <a:endParaRPr sz="700" u="none" cap="none" strike="noStrike">
                        <a:latin typeface="Calibri"/>
                        <a:ea typeface="Calibri"/>
                        <a:cs typeface="Calibri"/>
                        <a:sym typeface="Calibri"/>
                      </a:endParaRPr>
                    </a:p>
                  </a:txBody>
                  <a:tcPr marT="2200" marB="2200" marR="3325" marL="33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700"/>
                        <a:buFont typeface="Arial"/>
                        <a:buNone/>
                      </a:pPr>
                      <a:r>
                        <a:t/>
                      </a:r>
                      <a:endParaRPr sz="700" u="none" cap="none" strike="noStrike">
                        <a:latin typeface="Calibri"/>
                        <a:ea typeface="Calibri"/>
                        <a:cs typeface="Calibri"/>
                        <a:sym typeface="Calibri"/>
                      </a:endParaRPr>
                    </a:p>
                  </a:txBody>
                  <a:tcPr marT="2200" marB="2200" marR="3325" marL="33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pic>
        <p:nvPicPr>
          <p:cNvPr id="102" name="Google Shape;102;p1"/>
          <p:cNvPicPr preferRelativeResize="0"/>
          <p:nvPr/>
        </p:nvPicPr>
        <p:blipFill rotWithShape="1">
          <a:blip r:embed="rId3">
            <a:alphaModFix/>
          </a:blip>
          <a:srcRect b="0" l="0" r="0" t="0"/>
          <a:stretch/>
        </p:blipFill>
        <p:spPr>
          <a:xfrm>
            <a:off x="5541805" y="1181238"/>
            <a:ext cx="1933225" cy="2431725"/>
          </a:xfrm>
          <a:prstGeom prst="rect">
            <a:avLst/>
          </a:prstGeom>
          <a:noFill/>
          <a:ln>
            <a:noFill/>
          </a:ln>
        </p:spPr>
      </p:pic>
      <p:pic>
        <p:nvPicPr>
          <p:cNvPr descr="Image result for black death" id="103" name="Google Shape;103;p1"/>
          <p:cNvPicPr preferRelativeResize="0"/>
          <p:nvPr/>
        </p:nvPicPr>
        <p:blipFill rotWithShape="1">
          <a:blip r:embed="rId4">
            <a:alphaModFix/>
          </a:blip>
          <a:srcRect b="0" l="0" r="0" t="0"/>
          <a:stretch/>
        </p:blipFill>
        <p:spPr>
          <a:xfrm>
            <a:off x="409855" y="1216350"/>
            <a:ext cx="1830725" cy="2361525"/>
          </a:xfrm>
          <a:prstGeom prst="rect">
            <a:avLst/>
          </a:prstGeom>
          <a:noFill/>
          <a:ln>
            <a:noFill/>
          </a:ln>
        </p:spPr>
      </p:pic>
      <p:sp>
        <p:nvSpPr>
          <p:cNvPr id="104" name="Google Shape;104;p1"/>
          <p:cNvSpPr txBox="1"/>
          <p:nvPr/>
        </p:nvSpPr>
        <p:spPr>
          <a:xfrm>
            <a:off x="3342375" y="3612975"/>
            <a:ext cx="1419600" cy="342600"/>
          </a:xfrm>
          <a:prstGeom prst="rect">
            <a:avLst/>
          </a:prstGeom>
          <a:noFill/>
          <a:ln cap="flat" cmpd="sng" w="9525">
            <a:solidFill>
              <a:srgbClr val="000000"/>
            </a:solidFill>
            <a:prstDash val="dot"/>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0" i="0" lang="en" sz="1600" u="none" cap="none" strike="noStrike">
                <a:solidFill>
                  <a:srgbClr val="000000"/>
                </a:solidFill>
                <a:latin typeface="Architects Daughter"/>
                <a:ea typeface="Architects Daughter"/>
                <a:cs typeface="Architects Daughter"/>
                <a:sym typeface="Architects Daughter"/>
              </a:rPr>
              <a:t>version 2</a:t>
            </a:r>
            <a:endParaRPr b="0" i="0" sz="1600" u="none" cap="none" strike="noStrike">
              <a:solidFill>
                <a:srgbClr val="000000"/>
              </a:solidFill>
              <a:latin typeface="Architects Daughter"/>
              <a:ea typeface="Architects Daughter"/>
              <a:cs typeface="Architects Daughter"/>
              <a:sym typeface="Architects Daughte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10"/>
          <p:cNvSpPr txBox="1"/>
          <p:nvPr>
            <p:ph type="title"/>
          </p:nvPr>
        </p:nvSpPr>
        <p:spPr>
          <a:xfrm>
            <a:off x="188400" y="210100"/>
            <a:ext cx="6594900" cy="445200"/>
          </a:xfrm>
          <a:prstGeom prst="rect">
            <a:avLst/>
          </a:prstGeom>
          <a:solidFill>
            <a:srgbClr val="FFFF00"/>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000"/>
              <a:buNone/>
            </a:pPr>
            <a:r>
              <a:rPr lang="en"/>
              <a:t>Key Topic 1.1A. Supernatural and Religious Causes of Disease  </a:t>
            </a:r>
            <a:endParaRPr/>
          </a:p>
        </p:txBody>
      </p:sp>
      <p:sp>
        <p:nvSpPr>
          <p:cNvPr id="191" name="Google Shape;191;p10"/>
          <p:cNvSpPr txBox="1"/>
          <p:nvPr/>
        </p:nvSpPr>
        <p:spPr>
          <a:xfrm>
            <a:off x="377425" y="1727950"/>
            <a:ext cx="5493300" cy="23028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 sz="1200" u="sng" cap="none" strike="noStrike">
                <a:solidFill>
                  <a:srgbClr val="000000"/>
                </a:solidFill>
                <a:latin typeface="Calibri"/>
                <a:ea typeface="Calibri"/>
                <a:cs typeface="Calibri"/>
                <a:sym typeface="Calibri"/>
              </a:rPr>
              <a:t>Leprosy</a:t>
            </a:r>
            <a:endParaRPr b="1" i="0" sz="1200" u="sng" cap="none" strike="noStrike">
              <a:solidFill>
                <a:srgbClr val="000000"/>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The Bible tells stories about how God sent disease as a punishment, leprosy in particular was included in the Bible. It was a painful skin disease that led to paralysis and eventually death. There was no cure, so lepers were banished from communities. If they were allowed to stay they had to wear a cloak and ring a bell to announce their presence. They were also banned from going down narrow alleys, where it was impossible to avoid them. This was because it was believed that their breath was contagious. Although this was not true, it does show that medieval people had some correct ideas about how some diseases were transmitted. </a:t>
            </a:r>
            <a:r>
              <a:rPr b="0" i="0" lang="en" sz="1200" u="none" cap="none" strike="noStrike">
                <a:solidFill>
                  <a:schemeClr val="dk1"/>
                </a:solidFill>
                <a:latin typeface="Calibri"/>
                <a:ea typeface="Calibri"/>
                <a:cs typeface="Calibri"/>
                <a:sym typeface="Calibri"/>
              </a:rPr>
              <a:t>Although there was no formal care for lepers, a few lazar houses did help people suffering from leprosy. Lazar houses were more commonly known as leper colonies.</a:t>
            </a:r>
            <a:endParaRPr b="0" i="0" sz="1200" u="none" cap="none" strike="noStrike">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p:txBody>
      </p:sp>
      <p:pic>
        <p:nvPicPr>
          <p:cNvPr descr="Image result for leprosy middle ages" id="192" name="Google Shape;192;p10"/>
          <p:cNvPicPr preferRelativeResize="0"/>
          <p:nvPr/>
        </p:nvPicPr>
        <p:blipFill rotWithShape="1">
          <a:blip r:embed="rId3">
            <a:alphaModFix/>
          </a:blip>
          <a:srcRect b="0" l="0" r="16666" t="15318"/>
          <a:stretch/>
        </p:blipFill>
        <p:spPr>
          <a:xfrm>
            <a:off x="6010592" y="2079365"/>
            <a:ext cx="1443000" cy="1763022"/>
          </a:xfrm>
          <a:prstGeom prst="rect">
            <a:avLst/>
          </a:prstGeom>
          <a:noFill/>
          <a:ln cap="flat" cmpd="sng" w="28575">
            <a:solidFill>
              <a:srgbClr val="000000"/>
            </a:solidFill>
            <a:prstDash val="solid"/>
            <a:round/>
            <a:headEnd len="sm" w="sm" type="none"/>
            <a:tailEnd len="sm" w="sm" type="none"/>
          </a:ln>
        </p:spPr>
      </p:pic>
      <p:sp>
        <p:nvSpPr>
          <p:cNvPr id="193" name="Google Shape;193;p10"/>
          <p:cNvSpPr txBox="1"/>
          <p:nvPr/>
        </p:nvSpPr>
        <p:spPr>
          <a:xfrm>
            <a:off x="353500" y="856800"/>
            <a:ext cx="7100100" cy="766200"/>
          </a:xfrm>
          <a:prstGeom prst="rect">
            <a:avLst/>
          </a:prstGeom>
          <a:solidFill>
            <a:srgbClr val="D9EAD3"/>
          </a:solid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457200" lvl="0" marL="457200" marR="0" rtl="0" algn="l">
              <a:lnSpc>
                <a:spcPct val="115000"/>
              </a:lnSpc>
              <a:spcBef>
                <a:spcPts val="0"/>
              </a:spcBef>
              <a:spcAft>
                <a:spcPts val="800"/>
              </a:spcAft>
              <a:buClr>
                <a:srgbClr val="000000"/>
              </a:buClr>
              <a:buSzPts val="1200"/>
              <a:buFont typeface="Arial"/>
              <a:buNone/>
            </a:pPr>
            <a:r>
              <a:rPr b="1" i="0" lang="en" sz="1200" u="sng" cap="none" strike="noStrike">
                <a:solidFill>
                  <a:schemeClr val="dk1"/>
                </a:solidFill>
                <a:latin typeface="Calibri"/>
                <a:ea typeface="Calibri"/>
                <a:cs typeface="Calibri"/>
                <a:sym typeface="Calibri"/>
              </a:rPr>
              <a:t>TASK</a:t>
            </a:r>
            <a:r>
              <a:rPr b="1" i="0" lang="en" sz="1200" u="none" cap="none" strike="noStrike">
                <a:solidFill>
                  <a:schemeClr val="dk1"/>
                </a:solidFill>
                <a:latin typeface="Calibri"/>
                <a:ea typeface="Calibri"/>
                <a:cs typeface="Calibri"/>
                <a:sym typeface="Calibri"/>
              </a:rPr>
              <a:t>:</a:t>
            </a:r>
            <a:r>
              <a:rPr b="0" i="0" lang="en" sz="1200" u="none" cap="none" strike="noStrike">
                <a:solidFill>
                  <a:schemeClr val="dk1"/>
                </a:solidFill>
                <a:latin typeface="Calibri"/>
                <a:ea typeface="Calibri"/>
                <a:cs typeface="Calibri"/>
                <a:sym typeface="Calibri"/>
              </a:rPr>
              <a:t>   Carefully read the following account of leprosy in the Middle Ages. Can you see any evidence that, even in the Middle Ages, people also looked for rational (scientific/logical observations made from the real world rather than supernatural/otherworldly) causes of disease?</a:t>
            </a:r>
            <a:endParaRPr b="0" i="0" sz="1200" u="none" cap="none" strike="noStrike">
              <a:solidFill>
                <a:schemeClr val="dk1"/>
              </a:solidFill>
              <a:latin typeface="Calibri"/>
              <a:ea typeface="Calibri"/>
              <a:cs typeface="Calibri"/>
              <a:sym typeface="Calibri"/>
            </a:endParaRPr>
          </a:p>
        </p:txBody>
      </p:sp>
      <p:sp>
        <p:nvSpPr>
          <p:cNvPr id="194" name="Google Shape;194;p10"/>
          <p:cNvSpPr txBox="1"/>
          <p:nvPr/>
        </p:nvSpPr>
        <p:spPr>
          <a:xfrm>
            <a:off x="377425" y="4135300"/>
            <a:ext cx="7100100" cy="26730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200"/>
              <a:buFont typeface="Arial"/>
              <a:buNone/>
            </a:pPr>
            <a:r>
              <a:rPr b="0" i="0" lang="en" sz="1200" u="none" cap="none" strike="noStrike">
                <a:solidFill>
                  <a:schemeClr val="dk1"/>
                </a:solidFill>
                <a:latin typeface="Calibri"/>
                <a:ea typeface="Calibri"/>
                <a:cs typeface="Calibri"/>
                <a:sym typeface="Calibri"/>
              </a:rPr>
              <a:t>Evidence that people in the Middle Ages had rational ideas about and treatment of disease:</a:t>
            </a:r>
            <a:endParaRPr b="0" i="0" sz="1200" u="none" cap="none" strike="noStrike">
              <a:solidFill>
                <a:schemeClr val="dk1"/>
              </a:solidFill>
              <a:latin typeface="Calibri"/>
              <a:ea typeface="Calibri"/>
              <a:cs typeface="Calibri"/>
              <a:sym typeface="Calibri"/>
            </a:endParaRPr>
          </a:p>
          <a:p>
            <a:pPr indent="0" lvl="0" marL="0" marR="0" rtl="0" algn="l">
              <a:lnSpc>
                <a:spcPct val="200000"/>
              </a:lnSpc>
              <a:spcBef>
                <a:spcPts val="800"/>
              </a:spcBef>
              <a:spcAft>
                <a:spcPts val="800"/>
              </a:spcAft>
              <a:buClr>
                <a:srgbClr val="000000"/>
              </a:buClr>
              <a:buSzPts val="1200"/>
              <a:buFont typeface="Arial"/>
              <a:buNone/>
            </a:pPr>
            <a:r>
              <a:rPr b="0" i="0" lang="en" sz="1200" u="none" cap="none" strike="noStrike">
                <a:solidFill>
                  <a:schemeClr val="dk1"/>
                </a:solidFill>
                <a:latin typeface="Calibri"/>
                <a:ea typeface="Calibri"/>
                <a:cs typeface="Calibri"/>
                <a:sym typeface="Calibri"/>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b="0" i="0" sz="1200" u="none" cap="none" strike="noStrike">
              <a:solidFill>
                <a:schemeClr val="dk1"/>
              </a:solidFill>
              <a:latin typeface="Calibri"/>
              <a:ea typeface="Calibri"/>
              <a:cs typeface="Calibri"/>
              <a:sym typeface="Calibri"/>
            </a:endParaRPr>
          </a:p>
        </p:txBody>
      </p:sp>
      <p:pic>
        <p:nvPicPr>
          <p:cNvPr id="195" name="Google Shape;195;p10"/>
          <p:cNvPicPr preferRelativeResize="0"/>
          <p:nvPr/>
        </p:nvPicPr>
        <p:blipFill rotWithShape="1">
          <a:blip r:embed="rId4">
            <a:alphaModFix/>
          </a:blip>
          <a:srcRect b="4259" l="0" r="0" t="0"/>
          <a:stretch/>
        </p:blipFill>
        <p:spPr>
          <a:xfrm>
            <a:off x="353500" y="6912850"/>
            <a:ext cx="2670507" cy="3649200"/>
          </a:xfrm>
          <a:prstGeom prst="rect">
            <a:avLst/>
          </a:prstGeom>
          <a:noFill/>
          <a:ln cap="flat" cmpd="sng" w="9525">
            <a:solidFill>
              <a:srgbClr val="000000"/>
            </a:solidFill>
            <a:prstDash val="solid"/>
            <a:round/>
            <a:headEnd len="sm" w="sm" type="none"/>
            <a:tailEnd len="sm" w="sm" type="none"/>
          </a:ln>
        </p:spPr>
      </p:pic>
      <p:sp>
        <p:nvSpPr>
          <p:cNvPr id="196" name="Google Shape;196;p10"/>
          <p:cNvSpPr/>
          <p:nvPr/>
        </p:nvSpPr>
        <p:spPr>
          <a:xfrm>
            <a:off x="3097750" y="6912857"/>
            <a:ext cx="4155000" cy="4452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Explain how the illustration on the left is connected to medicine and supernatural ideas.</a:t>
            </a:r>
            <a:endParaRPr b="0" i="0" sz="1400" u="none" cap="none" strike="noStrike">
              <a:solidFill>
                <a:srgbClr val="000000"/>
              </a:solidFill>
              <a:latin typeface="Arial"/>
              <a:ea typeface="Arial"/>
              <a:cs typeface="Arial"/>
              <a:sym typeface="Arial"/>
            </a:endParaRPr>
          </a:p>
        </p:txBody>
      </p:sp>
      <p:sp>
        <p:nvSpPr>
          <p:cNvPr id="197" name="Google Shape;197;p10"/>
          <p:cNvSpPr/>
          <p:nvPr/>
        </p:nvSpPr>
        <p:spPr>
          <a:xfrm>
            <a:off x="6891299" y="132846"/>
            <a:ext cx="556200" cy="445200"/>
          </a:xfrm>
          <a:prstGeom prst="rect">
            <a:avLst/>
          </a:prstGeom>
          <a:solidFill>
            <a:srgbClr val="FFFFFF"/>
          </a:solid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p.10</a:t>
            </a:r>
            <a:endParaRPr b="1" i="0" sz="1400" u="none" cap="none" strike="noStrike">
              <a:solidFill>
                <a:srgbClr val="000000"/>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11"/>
          <p:cNvSpPr txBox="1"/>
          <p:nvPr>
            <p:ph type="title"/>
          </p:nvPr>
        </p:nvSpPr>
        <p:spPr>
          <a:xfrm>
            <a:off x="188400" y="210100"/>
            <a:ext cx="6548400" cy="445200"/>
          </a:xfrm>
          <a:prstGeom prst="rect">
            <a:avLst/>
          </a:prstGeom>
          <a:solidFill>
            <a:srgbClr val="FFFF00"/>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000"/>
              <a:buNone/>
            </a:pPr>
            <a:r>
              <a:rPr lang="en"/>
              <a:t>Key Topic 1.1A. Supernatural and Religious Causes of Disease  </a:t>
            </a:r>
            <a:endParaRPr/>
          </a:p>
        </p:txBody>
      </p:sp>
      <p:sp>
        <p:nvSpPr>
          <p:cNvPr id="203" name="Google Shape;203;p11"/>
          <p:cNvSpPr txBox="1"/>
          <p:nvPr>
            <p:ph idx="1" type="body"/>
          </p:nvPr>
        </p:nvSpPr>
        <p:spPr>
          <a:xfrm>
            <a:off x="309300" y="722162"/>
            <a:ext cx="5631300" cy="50730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200"/>
              <a:buNone/>
            </a:pPr>
            <a:r>
              <a:rPr b="1" lang="en" u="sng"/>
              <a:t>TASK - </a:t>
            </a:r>
            <a:r>
              <a:rPr lang="en">
                <a:solidFill>
                  <a:schemeClr val="dk1"/>
                </a:solidFill>
              </a:rPr>
              <a:t>Read the following passage on astrology. Was astrology a rational or supernatural explanation of disease?</a:t>
            </a:r>
            <a:endParaRPr/>
          </a:p>
          <a:p>
            <a:pPr indent="0" lvl="0" marL="0" rtl="0" algn="ctr">
              <a:lnSpc>
                <a:spcPct val="115000"/>
              </a:lnSpc>
              <a:spcBef>
                <a:spcPts val="1600"/>
              </a:spcBef>
              <a:spcAft>
                <a:spcPts val="0"/>
              </a:spcAft>
              <a:buSzPts val="1200"/>
              <a:buNone/>
            </a:pPr>
            <a:r>
              <a:rPr b="1" lang="en" u="sng"/>
              <a:t>Astrology</a:t>
            </a:r>
            <a:endParaRPr b="1"/>
          </a:p>
          <a:p>
            <a:pPr indent="0" lvl="0" marL="0" rtl="0" algn="just">
              <a:lnSpc>
                <a:spcPct val="115000"/>
              </a:lnSpc>
              <a:spcBef>
                <a:spcPts val="1600"/>
              </a:spcBef>
              <a:spcAft>
                <a:spcPts val="0"/>
              </a:spcAft>
              <a:buSzPts val="1200"/>
              <a:buNone/>
            </a:pPr>
            <a:r>
              <a:rPr lang="en"/>
              <a:t>The alignment of the planets and stars was also considered very important when diagnosing illness. A physician would consult star charts, looking at when the patient was born and when they fell ill, to help identify what was wrong. Traditionally, the Church frowned upon the idea of using astrology in diagnosing illness, as it seemed only one step away from predicting the future or fortune telling. However, after the Black Death arrived, astrology became more popular and the Church became more accepting  of it. Many people believed the Black Death was caused by a bad alignment of the planets. </a:t>
            </a:r>
            <a:endParaRPr/>
          </a:p>
          <a:p>
            <a:pPr indent="0" lvl="0" marL="0" rtl="0" algn="l">
              <a:lnSpc>
                <a:spcPct val="115000"/>
              </a:lnSpc>
              <a:spcBef>
                <a:spcPts val="1600"/>
              </a:spcBef>
              <a:spcAft>
                <a:spcPts val="0"/>
              </a:spcAft>
              <a:buClr>
                <a:schemeClr val="dk1"/>
              </a:buClr>
              <a:buSzPts val="1100"/>
              <a:buFont typeface="Arial"/>
              <a:buNone/>
            </a:pPr>
            <a:r>
              <a:rPr lang="en">
                <a:solidFill>
                  <a:schemeClr val="dk1"/>
                </a:solidFill>
              </a:rPr>
              <a:t>Astrology is a </a:t>
            </a:r>
            <a:r>
              <a:rPr lang="en" u="sng">
                <a:solidFill>
                  <a:schemeClr val="dk1"/>
                </a:solidFill>
              </a:rPr>
              <a:t>rational/supernatural</a:t>
            </a:r>
            <a:r>
              <a:rPr lang="en">
                <a:solidFill>
                  <a:schemeClr val="dk1"/>
                </a:solidFill>
              </a:rPr>
              <a:t> explanation of disease because…</a:t>
            </a:r>
            <a:endParaRPr>
              <a:solidFill>
                <a:schemeClr val="dk1"/>
              </a:solidFill>
            </a:endParaRPr>
          </a:p>
          <a:p>
            <a:pPr indent="0" lvl="0" marL="0" rtl="0" algn="l">
              <a:lnSpc>
                <a:spcPct val="200000"/>
              </a:lnSpc>
              <a:spcBef>
                <a:spcPts val="0"/>
              </a:spcBef>
              <a:spcAft>
                <a:spcPts val="0"/>
              </a:spcAft>
              <a:buSzPts val="1200"/>
              <a:buNone/>
            </a:pPr>
            <a:r>
              <a:rPr lang="en">
                <a:solidFill>
                  <a:schemeClr val="dk1"/>
                </a:solidFill>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a:solidFill>
                <a:schemeClr val="dk1"/>
              </a:solidFill>
            </a:endParaRPr>
          </a:p>
        </p:txBody>
      </p:sp>
      <p:sp>
        <p:nvSpPr>
          <p:cNvPr id="204" name="Google Shape;204;p11"/>
          <p:cNvSpPr txBox="1"/>
          <p:nvPr/>
        </p:nvSpPr>
        <p:spPr>
          <a:xfrm>
            <a:off x="6049511" y="953925"/>
            <a:ext cx="1443000" cy="3960900"/>
          </a:xfrm>
          <a:prstGeom prst="rect">
            <a:avLst/>
          </a:prstGeom>
          <a:solidFill>
            <a:srgbClr val="FFF2CC"/>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 sz="1200" u="sng" cap="none" strike="noStrike">
                <a:solidFill>
                  <a:srgbClr val="000000"/>
                </a:solidFill>
                <a:latin typeface="Calibri"/>
                <a:ea typeface="Calibri"/>
                <a:cs typeface="Calibri"/>
                <a:sym typeface="Calibri"/>
              </a:rPr>
              <a:t>Keywords</a:t>
            </a:r>
            <a:endParaRPr b="1" i="0" sz="1200" u="sng"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200"/>
              <a:buFont typeface="Arial"/>
              <a:buNone/>
            </a:pPr>
            <a:r>
              <a:t/>
            </a:r>
            <a:endParaRPr b="1" i="0" sz="1200" u="sng"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Calibri"/>
                <a:ea typeface="Calibri"/>
                <a:cs typeface="Calibri"/>
                <a:sym typeface="Calibri"/>
              </a:rPr>
              <a:t>Diagnosing </a:t>
            </a:r>
            <a:r>
              <a:rPr b="0" i="0" lang="en" sz="1200" u="none" cap="none" strike="noStrike">
                <a:solidFill>
                  <a:srgbClr val="000000"/>
                </a:solidFill>
                <a:latin typeface="Calibri"/>
                <a:ea typeface="Calibri"/>
                <a:cs typeface="Calibri"/>
                <a:sym typeface="Calibri"/>
              </a:rPr>
              <a:t>- Deciding what is wrong with a patient by considering different symptoms. In medieval England, physicians could also consider star chats to diagnose an illness. </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chemeClr val="dk1"/>
                </a:solidFill>
                <a:latin typeface="Calibri"/>
                <a:ea typeface="Calibri"/>
                <a:cs typeface="Calibri"/>
                <a:sym typeface="Calibri"/>
              </a:rPr>
              <a:t>Physician - </a:t>
            </a:r>
            <a:r>
              <a:rPr b="0" i="0" lang="en" sz="1100" u="none" cap="none" strike="noStrike">
                <a:solidFill>
                  <a:schemeClr val="dk1"/>
                </a:solidFill>
                <a:latin typeface="Calibri"/>
                <a:ea typeface="Calibri"/>
                <a:cs typeface="Calibri"/>
                <a:sym typeface="Calibri"/>
              </a:rPr>
              <a:t>Someone who practices medicine. A medieval physician did not have to have the same level of training as a modern physician.  </a:t>
            </a:r>
            <a:endParaRPr b="0" i="0" sz="1100" u="none" cap="none" strike="noStrike">
              <a:solidFill>
                <a:schemeClr val="dk1"/>
              </a:solidFill>
              <a:latin typeface="Calibri"/>
              <a:ea typeface="Calibri"/>
              <a:cs typeface="Calibri"/>
              <a:sym typeface="Calibri"/>
            </a:endParaRPr>
          </a:p>
        </p:txBody>
      </p:sp>
      <p:sp>
        <p:nvSpPr>
          <p:cNvPr id="205" name="Google Shape;205;p11"/>
          <p:cNvSpPr txBox="1"/>
          <p:nvPr/>
        </p:nvSpPr>
        <p:spPr>
          <a:xfrm>
            <a:off x="319950" y="5952874"/>
            <a:ext cx="5610000" cy="4632000"/>
          </a:xfrm>
          <a:prstGeom prst="rect">
            <a:avLst/>
          </a:prstGeom>
          <a:noFill/>
          <a:ln cap="flat" cmpd="sng" w="28575">
            <a:solidFill>
              <a:srgbClr val="CC0000"/>
            </a:solidFill>
            <a:prstDash val="dash"/>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1" i="0" lang="en" sz="1200" u="sng" cap="none" strike="noStrike">
                <a:solidFill>
                  <a:srgbClr val="000000"/>
                </a:solidFill>
                <a:highlight>
                  <a:srgbClr val="F4CCCC"/>
                </a:highlight>
                <a:latin typeface="Calibri"/>
                <a:ea typeface="Calibri"/>
                <a:cs typeface="Calibri"/>
                <a:sym typeface="Calibri"/>
              </a:rPr>
              <a:t>HOT -</a:t>
            </a:r>
            <a:r>
              <a:rPr b="0" i="0" lang="en" sz="1200" u="none" cap="none" strike="noStrike">
                <a:solidFill>
                  <a:srgbClr val="000000"/>
                </a:solidFill>
                <a:highlight>
                  <a:srgbClr val="F4CCCC"/>
                </a:highlight>
                <a:latin typeface="Calibri"/>
                <a:ea typeface="Calibri"/>
                <a:cs typeface="Calibri"/>
                <a:sym typeface="Calibri"/>
              </a:rPr>
              <a:t> Write 2 sentences using all the keywords on page 12 and 1 sentence using all the keywords on page 13. Highlight the keywords after you have completed. </a:t>
            </a:r>
            <a:endParaRPr b="0" i="0" sz="1200" u="none" cap="none" strike="noStrike">
              <a:solidFill>
                <a:srgbClr val="000000"/>
              </a:solidFill>
              <a:highlight>
                <a:srgbClr val="F4CCCC"/>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highlight>
                <a:srgbClr val="F4CCCC"/>
              </a:highlight>
              <a:latin typeface="Calibri"/>
              <a:ea typeface="Calibri"/>
              <a:cs typeface="Calibri"/>
              <a:sym typeface="Calibri"/>
            </a:endParaRPr>
          </a:p>
          <a:p>
            <a:pPr indent="0" lvl="0" marL="0" marR="0" rtl="0" algn="just">
              <a:lnSpc>
                <a:spcPct val="200000"/>
              </a:lnSpc>
              <a:spcBef>
                <a:spcPts val="0"/>
              </a:spcBef>
              <a:spcAft>
                <a:spcPts val="1600"/>
              </a:spcAft>
              <a:buClr>
                <a:srgbClr val="000000"/>
              </a:buClr>
              <a:buSzPts val="1200"/>
              <a:buFont typeface="Arial"/>
              <a:buNone/>
            </a:pPr>
            <a:r>
              <a:rPr b="0" i="0" lang="en" sz="1200" u="none" cap="none" strike="noStrike">
                <a:solidFill>
                  <a:srgbClr val="000005"/>
                </a:solidFill>
                <a:highlight>
                  <a:srgbClr val="FFFFFF"/>
                </a:highlight>
                <a:latin typeface="Calibri"/>
                <a:ea typeface="Calibri"/>
                <a:cs typeface="Calibri"/>
                <a:sym typeface="Calibri"/>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b="0" i="0" sz="1200" u="none" cap="none" strike="noStrike">
              <a:solidFill>
                <a:srgbClr val="000005"/>
              </a:solidFill>
              <a:highlight>
                <a:srgbClr val="FFFFFF"/>
              </a:highlight>
              <a:latin typeface="Calibri"/>
              <a:ea typeface="Calibri"/>
              <a:cs typeface="Calibri"/>
              <a:sym typeface="Calibri"/>
            </a:endParaRPr>
          </a:p>
        </p:txBody>
      </p:sp>
      <p:pic>
        <p:nvPicPr>
          <p:cNvPr descr="Image result for middle ages medicine" id="206" name="Google Shape;206;p11"/>
          <p:cNvPicPr preferRelativeResize="0"/>
          <p:nvPr/>
        </p:nvPicPr>
        <p:blipFill rotWithShape="1">
          <a:blip r:embed="rId3">
            <a:alphaModFix/>
          </a:blip>
          <a:srcRect b="0" l="0" r="0" t="0"/>
          <a:stretch/>
        </p:blipFill>
        <p:spPr>
          <a:xfrm>
            <a:off x="5929949" y="7946100"/>
            <a:ext cx="1551900" cy="2353285"/>
          </a:xfrm>
          <a:prstGeom prst="rect">
            <a:avLst/>
          </a:prstGeom>
          <a:noFill/>
          <a:ln cap="flat" cmpd="sng" w="28575">
            <a:solidFill>
              <a:srgbClr val="000000"/>
            </a:solidFill>
            <a:prstDash val="solid"/>
            <a:round/>
            <a:headEnd len="sm" w="sm" type="none"/>
            <a:tailEnd len="sm" w="sm" type="none"/>
          </a:ln>
        </p:spPr>
      </p:pic>
      <p:pic>
        <p:nvPicPr>
          <p:cNvPr id="207" name="Google Shape;207;p11"/>
          <p:cNvPicPr preferRelativeResize="0"/>
          <p:nvPr/>
        </p:nvPicPr>
        <p:blipFill rotWithShape="1">
          <a:blip r:embed="rId4">
            <a:alphaModFix/>
          </a:blip>
          <a:srcRect b="0" l="0" r="0" t="0"/>
          <a:stretch/>
        </p:blipFill>
        <p:spPr>
          <a:xfrm>
            <a:off x="3617636" y="1092212"/>
            <a:ext cx="685800" cy="685800"/>
          </a:xfrm>
          <a:prstGeom prst="rect">
            <a:avLst/>
          </a:prstGeom>
          <a:noFill/>
          <a:ln>
            <a:noFill/>
          </a:ln>
        </p:spPr>
      </p:pic>
      <p:pic>
        <p:nvPicPr>
          <p:cNvPr id="208" name="Google Shape;208;p11"/>
          <p:cNvPicPr preferRelativeResize="0"/>
          <p:nvPr/>
        </p:nvPicPr>
        <p:blipFill rotWithShape="1">
          <a:blip r:embed="rId5">
            <a:alphaModFix/>
          </a:blip>
          <a:srcRect b="0" l="0" r="0" t="0"/>
          <a:stretch/>
        </p:blipFill>
        <p:spPr>
          <a:xfrm>
            <a:off x="1865036" y="1035062"/>
            <a:ext cx="800100" cy="800100"/>
          </a:xfrm>
          <a:prstGeom prst="rect">
            <a:avLst/>
          </a:prstGeom>
          <a:noFill/>
          <a:ln>
            <a:noFill/>
          </a:ln>
        </p:spPr>
      </p:pic>
      <p:pic>
        <p:nvPicPr>
          <p:cNvPr descr="Image result for middle ages astrology medicine" id="209" name="Google Shape;209;p11"/>
          <p:cNvPicPr preferRelativeResize="0"/>
          <p:nvPr/>
        </p:nvPicPr>
        <p:blipFill rotWithShape="1">
          <a:blip r:embed="rId6">
            <a:alphaModFix/>
          </a:blip>
          <a:srcRect b="0" l="0" r="0" t="0"/>
          <a:stretch/>
        </p:blipFill>
        <p:spPr>
          <a:xfrm>
            <a:off x="5828500" y="5346000"/>
            <a:ext cx="1754800" cy="1754825"/>
          </a:xfrm>
          <a:prstGeom prst="rect">
            <a:avLst/>
          </a:prstGeom>
          <a:noFill/>
          <a:ln>
            <a:noFill/>
          </a:ln>
        </p:spPr>
      </p:pic>
      <p:sp>
        <p:nvSpPr>
          <p:cNvPr id="210" name="Google Shape;210;p11"/>
          <p:cNvSpPr/>
          <p:nvPr/>
        </p:nvSpPr>
        <p:spPr>
          <a:xfrm>
            <a:off x="6891299" y="132846"/>
            <a:ext cx="556200" cy="445200"/>
          </a:xfrm>
          <a:prstGeom prst="rect">
            <a:avLst/>
          </a:prstGeom>
          <a:solidFill>
            <a:srgbClr val="FFFFFF"/>
          </a:solid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p.11</a:t>
            </a:r>
            <a:endParaRPr b="1" i="0" sz="1400" u="none" cap="none" strike="noStrike">
              <a:solidFill>
                <a:srgbClr val="000000"/>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12"/>
          <p:cNvSpPr txBox="1"/>
          <p:nvPr>
            <p:ph type="title"/>
          </p:nvPr>
        </p:nvSpPr>
        <p:spPr>
          <a:xfrm>
            <a:off x="230325" y="166875"/>
            <a:ext cx="6270300" cy="445200"/>
          </a:xfrm>
          <a:prstGeom prst="rect">
            <a:avLst/>
          </a:prstGeom>
          <a:solidFill>
            <a:srgbClr val="FFFF00"/>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sz="1700"/>
              <a:t>Key Topic 1.1B - Rational Explanation: Theory of the Four Humours</a:t>
            </a:r>
            <a:endParaRPr sz="1700"/>
          </a:p>
        </p:txBody>
      </p:sp>
      <p:sp>
        <p:nvSpPr>
          <p:cNvPr id="216" name="Google Shape;216;p12"/>
          <p:cNvSpPr txBox="1"/>
          <p:nvPr>
            <p:ph idx="1" type="body"/>
          </p:nvPr>
        </p:nvSpPr>
        <p:spPr>
          <a:xfrm>
            <a:off x="309300" y="753064"/>
            <a:ext cx="7183200" cy="79911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200"/>
              <a:buNone/>
            </a:pPr>
            <a:r>
              <a:rPr lang="en"/>
              <a:t>The theory stated that as the universe was made up of the four basic elements - fire, water, earth and air - the body must also be made up of four humours, which were all created by digesting different foods. The four humours were:</a:t>
            </a:r>
            <a:endParaRPr/>
          </a:p>
          <a:p>
            <a:pPr indent="0" lvl="0" marL="0" rtl="0" algn="l">
              <a:lnSpc>
                <a:spcPct val="115000"/>
              </a:lnSpc>
              <a:spcBef>
                <a:spcPts val="1600"/>
              </a:spcBef>
              <a:spcAft>
                <a:spcPts val="0"/>
              </a:spcAft>
              <a:buSzPts val="1200"/>
              <a:buNone/>
            </a:pPr>
            <a:r>
              <a:t/>
            </a:r>
            <a:endParaRPr/>
          </a:p>
          <a:p>
            <a:pPr indent="0" lvl="0" marL="0" rtl="0" algn="l">
              <a:lnSpc>
                <a:spcPct val="115000"/>
              </a:lnSpc>
              <a:spcBef>
                <a:spcPts val="1600"/>
              </a:spcBef>
              <a:spcAft>
                <a:spcPts val="0"/>
              </a:spcAft>
              <a:buSzPts val="1200"/>
              <a:buNone/>
            </a:pPr>
            <a:r>
              <a:t/>
            </a:r>
            <a:endParaRPr/>
          </a:p>
          <a:p>
            <a:pPr indent="0" lvl="0" marL="0" rtl="0" algn="l">
              <a:lnSpc>
                <a:spcPct val="115000"/>
              </a:lnSpc>
              <a:spcBef>
                <a:spcPts val="1600"/>
              </a:spcBef>
              <a:spcAft>
                <a:spcPts val="0"/>
              </a:spcAft>
              <a:buSzPts val="1200"/>
              <a:buNone/>
            </a:pPr>
            <a:r>
              <a:t/>
            </a:r>
            <a:endParaRPr/>
          </a:p>
          <a:p>
            <a:pPr indent="0" lvl="0" marL="0" rtl="0" algn="l">
              <a:lnSpc>
                <a:spcPct val="115000"/>
              </a:lnSpc>
              <a:spcBef>
                <a:spcPts val="1600"/>
              </a:spcBef>
              <a:spcAft>
                <a:spcPts val="0"/>
              </a:spcAft>
              <a:buSzPts val="1200"/>
              <a:buNone/>
            </a:pPr>
            <a:r>
              <a:t/>
            </a:r>
            <a:endParaRPr/>
          </a:p>
          <a:p>
            <a:pPr indent="0" lvl="0" marL="0" rtl="0" algn="l">
              <a:lnSpc>
                <a:spcPct val="115000"/>
              </a:lnSpc>
              <a:spcBef>
                <a:spcPts val="1600"/>
              </a:spcBef>
              <a:spcAft>
                <a:spcPts val="0"/>
              </a:spcAft>
              <a:buSzPts val="1200"/>
              <a:buNone/>
            </a:pPr>
            <a:r>
              <a:t/>
            </a:r>
            <a:endParaRPr/>
          </a:p>
          <a:p>
            <a:pPr indent="0" lvl="0" marL="0" rtl="0" algn="l">
              <a:lnSpc>
                <a:spcPct val="115000"/>
              </a:lnSpc>
              <a:spcBef>
                <a:spcPts val="1600"/>
              </a:spcBef>
              <a:spcAft>
                <a:spcPts val="0"/>
              </a:spcAft>
              <a:buSzPts val="1200"/>
              <a:buNone/>
            </a:pPr>
            <a:r>
              <a:rPr lang="en"/>
              <a:t>There was a belief that all the humours must be balanced and equal. If the mix became unbalanced, you became ill.</a:t>
            </a:r>
            <a:endParaRPr/>
          </a:p>
          <a:p>
            <a:pPr indent="0" lvl="0" marL="0" rtl="0" algn="l">
              <a:lnSpc>
                <a:spcPct val="115000"/>
              </a:lnSpc>
              <a:spcBef>
                <a:spcPts val="1600"/>
              </a:spcBef>
              <a:spcAft>
                <a:spcPts val="0"/>
              </a:spcAft>
              <a:buSzPts val="1200"/>
              <a:buNone/>
            </a:pPr>
            <a:r>
              <a:t/>
            </a:r>
            <a:endParaRPr/>
          </a:p>
          <a:p>
            <a:pPr indent="0" lvl="0" marL="0" rtl="0" algn="l">
              <a:lnSpc>
                <a:spcPct val="115000"/>
              </a:lnSpc>
              <a:spcBef>
                <a:spcPts val="1600"/>
              </a:spcBef>
              <a:spcAft>
                <a:spcPts val="0"/>
              </a:spcAft>
              <a:buSzPts val="1200"/>
              <a:buNone/>
            </a:pPr>
            <a:r>
              <a:t/>
            </a:r>
            <a:endParaRPr/>
          </a:p>
          <a:p>
            <a:pPr indent="0" lvl="0" marL="0" rtl="0" algn="l">
              <a:lnSpc>
                <a:spcPct val="115000"/>
              </a:lnSpc>
              <a:spcBef>
                <a:spcPts val="1600"/>
              </a:spcBef>
              <a:spcAft>
                <a:spcPts val="0"/>
              </a:spcAft>
              <a:buSzPts val="1200"/>
              <a:buNone/>
            </a:pPr>
            <a:r>
              <a:t/>
            </a:r>
            <a:endParaRPr/>
          </a:p>
          <a:p>
            <a:pPr indent="0" lvl="0" marL="0" rtl="0" algn="l">
              <a:lnSpc>
                <a:spcPct val="115000"/>
              </a:lnSpc>
              <a:spcBef>
                <a:spcPts val="1600"/>
              </a:spcBef>
              <a:spcAft>
                <a:spcPts val="0"/>
              </a:spcAft>
              <a:buSzPts val="1200"/>
              <a:buNone/>
            </a:pPr>
            <a:r>
              <a:t/>
            </a:r>
            <a:endParaRPr/>
          </a:p>
          <a:p>
            <a:pPr indent="0" lvl="0" marL="0" rtl="0" algn="just">
              <a:lnSpc>
                <a:spcPct val="115000"/>
              </a:lnSpc>
              <a:spcBef>
                <a:spcPts val="1600"/>
              </a:spcBef>
              <a:spcAft>
                <a:spcPts val="0"/>
              </a:spcAft>
              <a:buSzPts val="1200"/>
              <a:buNone/>
            </a:pPr>
            <a:r>
              <a:rPr lang="en"/>
              <a:t>According to the theory, each humour was linked to certain characteristics that physicians would look for when carrying out their diagnosis. For example, a person suffering from a fever had a temperature, causing the skin to go hot and red, physicians believed, they had too much blood. This was a hot and wet element. Meanwhile, a person suffering from a cold had too much phlegm, which was cold and wet. They would shiver and the excess phlegm would run out their nose. The humours were linked with the seasons as seen in the table above. Along with this, the star signs for each season were associated with its humour. Astrology was considered an important part of the Theory of the Four Humours, as the humours were connected with star signs and seasons, and each one had its own ruling planet. </a:t>
            </a:r>
            <a:endParaRPr/>
          </a:p>
          <a:p>
            <a:pPr indent="0" lvl="0" marL="0" rtl="0" algn="just">
              <a:lnSpc>
                <a:spcPct val="100000"/>
              </a:lnSpc>
              <a:spcBef>
                <a:spcPts val="1600"/>
              </a:spcBef>
              <a:spcAft>
                <a:spcPts val="0"/>
              </a:spcAft>
              <a:buSzPts val="1200"/>
              <a:buNone/>
            </a:pPr>
            <a:r>
              <a:rPr b="1" lang="en" u="sng"/>
              <a:t>The Origins of the Theory.</a:t>
            </a:r>
            <a:endParaRPr b="1" u="sng"/>
          </a:p>
          <a:p>
            <a:pPr indent="0" lvl="0" marL="0" rtl="0" algn="l">
              <a:lnSpc>
                <a:spcPct val="100000"/>
              </a:lnSpc>
              <a:spcBef>
                <a:spcPts val="0"/>
              </a:spcBef>
              <a:spcAft>
                <a:spcPts val="0"/>
              </a:spcAft>
              <a:buClr>
                <a:schemeClr val="dk1"/>
              </a:buClr>
              <a:buSzPts val="1100"/>
              <a:buFont typeface="Arial"/>
              <a:buNone/>
            </a:pPr>
            <a:r>
              <a:rPr lang="en">
                <a:solidFill>
                  <a:schemeClr val="dk1"/>
                </a:solidFill>
              </a:rPr>
              <a:t>The Theory of the Four Humours was created by the Ancient Greek physician named Hippocrates in the 5</a:t>
            </a:r>
            <a:r>
              <a:rPr baseline="30000" lang="en">
                <a:solidFill>
                  <a:schemeClr val="dk1"/>
                </a:solidFill>
              </a:rPr>
              <a:t>th</a:t>
            </a:r>
            <a:r>
              <a:rPr lang="en">
                <a:solidFill>
                  <a:schemeClr val="dk1"/>
                </a:solidFill>
              </a:rPr>
              <a:t> century BC. The word “humour” comes from the Greek word for fluid- humon. Hippocrates was very careful to observe all the symptoms of his patients and record them. The Theory of the Four Humours fitted what he saw.</a:t>
            </a:r>
            <a:endParaRPr>
              <a:solidFill>
                <a:schemeClr val="dk1"/>
              </a:solidFill>
            </a:endParaRPr>
          </a:p>
          <a:p>
            <a:pPr indent="0" lvl="0" marL="0" rtl="0" algn="just">
              <a:lnSpc>
                <a:spcPct val="115000"/>
              </a:lnSpc>
              <a:spcBef>
                <a:spcPts val="0"/>
              </a:spcBef>
              <a:spcAft>
                <a:spcPts val="0"/>
              </a:spcAft>
              <a:buSzPts val="1200"/>
              <a:buNone/>
            </a:pPr>
            <a:r>
              <a:t/>
            </a:r>
            <a:endParaRPr/>
          </a:p>
          <a:p>
            <a:pPr indent="0" lvl="0" marL="0" rtl="0" algn="l">
              <a:lnSpc>
                <a:spcPct val="115000"/>
              </a:lnSpc>
              <a:spcBef>
                <a:spcPts val="1600"/>
              </a:spcBef>
              <a:spcAft>
                <a:spcPts val="1600"/>
              </a:spcAft>
              <a:buSzPts val="1200"/>
              <a:buNone/>
            </a:pPr>
            <a:r>
              <a:t/>
            </a:r>
            <a:endParaRPr/>
          </a:p>
        </p:txBody>
      </p:sp>
      <p:sp>
        <p:nvSpPr>
          <p:cNvPr id="217" name="Google Shape;217;p12"/>
          <p:cNvSpPr txBox="1"/>
          <p:nvPr/>
        </p:nvSpPr>
        <p:spPr>
          <a:xfrm>
            <a:off x="492386" y="2789989"/>
            <a:ext cx="990600" cy="743100"/>
          </a:xfrm>
          <a:prstGeom prst="rect">
            <a:avLst/>
          </a:prstGeom>
          <a:solidFill>
            <a:srgbClr val="F4CCCC"/>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 sz="1200" u="sng" cap="none" strike="noStrike">
                <a:solidFill>
                  <a:srgbClr val="000000"/>
                </a:solidFill>
                <a:latin typeface="Calibri"/>
                <a:ea typeface="Calibri"/>
                <a:cs typeface="Calibri"/>
                <a:sym typeface="Calibri"/>
              </a:rPr>
              <a:t>Blood</a:t>
            </a:r>
            <a:endParaRPr b="1" i="0" sz="1200" u="sng"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People may cough blood. </a:t>
            </a:r>
            <a:endParaRPr b="0" i="0" sz="1200" u="none" cap="none" strike="noStrike">
              <a:solidFill>
                <a:srgbClr val="000000"/>
              </a:solidFill>
              <a:latin typeface="Calibri"/>
              <a:ea typeface="Calibri"/>
              <a:cs typeface="Calibri"/>
              <a:sym typeface="Calibri"/>
            </a:endParaRPr>
          </a:p>
        </p:txBody>
      </p:sp>
      <p:sp>
        <p:nvSpPr>
          <p:cNvPr id="218" name="Google Shape;218;p12"/>
          <p:cNvSpPr txBox="1"/>
          <p:nvPr/>
        </p:nvSpPr>
        <p:spPr>
          <a:xfrm>
            <a:off x="1869936" y="2790064"/>
            <a:ext cx="1686000" cy="743100"/>
          </a:xfrm>
          <a:prstGeom prst="rect">
            <a:avLst/>
          </a:prstGeom>
          <a:solidFill>
            <a:srgbClr val="CFE2F3"/>
          </a:solidFill>
          <a:ln cap="flat" cmpd="sng" w="2857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 sz="1200" u="sng" cap="none" strike="noStrike">
                <a:solidFill>
                  <a:srgbClr val="000000"/>
                </a:solidFill>
                <a:latin typeface="Calibri"/>
                <a:ea typeface="Calibri"/>
                <a:cs typeface="Calibri"/>
                <a:sym typeface="Calibri"/>
              </a:rPr>
              <a:t>Phlegm</a:t>
            </a:r>
            <a:r>
              <a:rPr b="0" i="0" lang="en" sz="1200" u="none" cap="none" strike="noStrike">
                <a:solidFill>
                  <a:srgbClr val="000000"/>
                </a:solidFill>
                <a:latin typeface="Calibri"/>
                <a:ea typeface="Calibri"/>
                <a:cs typeface="Calibri"/>
                <a:sym typeface="Calibri"/>
              </a:rPr>
              <a:t> </a:t>
            </a:r>
            <a:endParaRPr b="0" i="0" sz="1200" u="none" cap="none" strike="noStrike">
              <a:solidFill>
                <a:srgbClr val="000000"/>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The watery substance coughed up or sneezed out. </a:t>
            </a:r>
            <a:endParaRPr b="0" i="0" sz="1200" u="none" cap="none" strike="noStrike">
              <a:solidFill>
                <a:srgbClr val="000000"/>
              </a:solidFill>
              <a:latin typeface="Calibri"/>
              <a:ea typeface="Calibri"/>
              <a:cs typeface="Calibri"/>
              <a:sym typeface="Calibri"/>
            </a:endParaRPr>
          </a:p>
        </p:txBody>
      </p:sp>
      <p:sp>
        <p:nvSpPr>
          <p:cNvPr id="219" name="Google Shape;219;p12"/>
          <p:cNvSpPr txBox="1"/>
          <p:nvPr/>
        </p:nvSpPr>
        <p:spPr>
          <a:xfrm>
            <a:off x="3955411" y="2790064"/>
            <a:ext cx="1623900" cy="743100"/>
          </a:xfrm>
          <a:prstGeom prst="rect">
            <a:avLst/>
          </a:prstGeom>
          <a:solidFill>
            <a:schemeClr val="dk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 sz="1200" u="sng" cap="none" strike="noStrike">
                <a:solidFill>
                  <a:srgbClr val="FFFFFF"/>
                </a:solidFill>
                <a:latin typeface="Calibri"/>
                <a:ea typeface="Calibri"/>
                <a:cs typeface="Calibri"/>
                <a:sym typeface="Calibri"/>
              </a:rPr>
              <a:t>Black Bile </a:t>
            </a:r>
            <a:r>
              <a:rPr b="0" i="0" lang="en" sz="1200" u="none" cap="none" strike="noStrike">
                <a:solidFill>
                  <a:srgbClr val="FFFFFF"/>
                </a:solidFill>
                <a:latin typeface="Calibri"/>
                <a:ea typeface="Calibri"/>
                <a:cs typeface="Calibri"/>
                <a:sym typeface="Calibri"/>
              </a:rPr>
              <a:t>- </a:t>
            </a:r>
            <a:endParaRPr b="0" i="0" sz="1200" u="none" cap="none" strike="noStrike">
              <a:solidFill>
                <a:srgbClr val="FFFFFF"/>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200"/>
              <a:buFont typeface="Arial"/>
              <a:buNone/>
            </a:pPr>
            <a:r>
              <a:rPr b="0" i="0" lang="en" sz="1200" u="none" cap="none" strike="noStrike">
                <a:solidFill>
                  <a:srgbClr val="FFFFFF"/>
                </a:solidFill>
                <a:latin typeface="Calibri"/>
                <a:ea typeface="Calibri"/>
                <a:cs typeface="Calibri"/>
                <a:sym typeface="Calibri"/>
              </a:rPr>
              <a:t>Probably referred to clotted blood, visible in excrement or vomit. </a:t>
            </a:r>
            <a:endParaRPr b="0" i="0" sz="1200" u="none" cap="none" strike="noStrike">
              <a:solidFill>
                <a:srgbClr val="FFFFFF"/>
              </a:solidFill>
              <a:latin typeface="Calibri"/>
              <a:ea typeface="Calibri"/>
              <a:cs typeface="Calibri"/>
              <a:sym typeface="Calibri"/>
            </a:endParaRPr>
          </a:p>
        </p:txBody>
      </p:sp>
      <p:sp>
        <p:nvSpPr>
          <p:cNvPr id="220" name="Google Shape;220;p12"/>
          <p:cNvSpPr txBox="1"/>
          <p:nvPr/>
        </p:nvSpPr>
        <p:spPr>
          <a:xfrm>
            <a:off x="5978786" y="2742364"/>
            <a:ext cx="1285800" cy="790800"/>
          </a:xfrm>
          <a:prstGeom prst="rect">
            <a:avLst/>
          </a:prstGeom>
          <a:solidFill>
            <a:srgbClr val="FFF2CC"/>
          </a:solidFill>
          <a:ln cap="flat" cmpd="sng" w="2857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 sz="1200" u="sng" cap="none" strike="noStrike">
                <a:solidFill>
                  <a:srgbClr val="000000"/>
                </a:solidFill>
                <a:latin typeface="Calibri"/>
                <a:ea typeface="Calibri"/>
                <a:cs typeface="Calibri"/>
                <a:sym typeface="Calibri"/>
              </a:rPr>
              <a:t>Yellow Bile</a:t>
            </a:r>
            <a:endParaRPr b="1" i="0" sz="1200" u="sng" cap="none" strike="noStrike">
              <a:solidFill>
                <a:srgbClr val="000000"/>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Appeared in pus or vomit.</a:t>
            </a:r>
            <a:endParaRPr b="0" i="0" sz="1200" u="none" cap="none" strike="noStrike">
              <a:solidFill>
                <a:srgbClr val="000000"/>
              </a:solidFill>
              <a:latin typeface="Calibri"/>
              <a:ea typeface="Calibri"/>
              <a:cs typeface="Calibri"/>
              <a:sym typeface="Calibri"/>
            </a:endParaRPr>
          </a:p>
        </p:txBody>
      </p:sp>
      <p:pic>
        <p:nvPicPr>
          <p:cNvPr descr="Related image" id="221" name="Google Shape;221;p12"/>
          <p:cNvPicPr preferRelativeResize="0"/>
          <p:nvPr/>
        </p:nvPicPr>
        <p:blipFill rotWithShape="1">
          <a:blip r:embed="rId3">
            <a:alphaModFix/>
          </a:blip>
          <a:srcRect b="28226" l="0" r="0" t="0"/>
          <a:stretch/>
        </p:blipFill>
        <p:spPr>
          <a:xfrm>
            <a:off x="4229786" y="1500089"/>
            <a:ext cx="1075150" cy="1089875"/>
          </a:xfrm>
          <a:prstGeom prst="rect">
            <a:avLst/>
          </a:prstGeom>
          <a:noFill/>
          <a:ln>
            <a:noFill/>
          </a:ln>
        </p:spPr>
      </p:pic>
      <p:pic>
        <p:nvPicPr>
          <p:cNvPr descr="Related image" id="222" name="Google Shape;222;p12"/>
          <p:cNvPicPr preferRelativeResize="0"/>
          <p:nvPr/>
        </p:nvPicPr>
        <p:blipFill rotWithShape="1">
          <a:blip r:embed="rId4">
            <a:alphaModFix/>
          </a:blip>
          <a:srcRect b="26198" l="0" r="0" t="0"/>
          <a:stretch/>
        </p:blipFill>
        <p:spPr>
          <a:xfrm>
            <a:off x="2175361" y="1484701"/>
            <a:ext cx="1075151" cy="1120649"/>
          </a:xfrm>
          <a:prstGeom prst="rect">
            <a:avLst/>
          </a:prstGeom>
          <a:noFill/>
          <a:ln>
            <a:noFill/>
          </a:ln>
        </p:spPr>
      </p:pic>
      <p:pic>
        <p:nvPicPr>
          <p:cNvPr descr="Related image" id="223" name="Google Shape;223;p12"/>
          <p:cNvPicPr preferRelativeResize="0"/>
          <p:nvPr/>
        </p:nvPicPr>
        <p:blipFill rotWithShape="1">
          <a:blip r:embed="rId5">
            <a:alphaModFix/>
          </a:blip>
          <a:srcRect b="29942" l="0" r="0" t="0"/>
          <a:stretch/>
        </p:blipFill>
        <p:spPr>
          <a:xfrm>
            <a:off x="6055409" y="1484686"/>
            <a:ext cx="1132557" cy="1120649"/>
          </a:xfrm>
          <a:prstGeom prst="rect">
            <a:avLst/>
          </a:prstGeom>
          <a:noFill/>
          <a:ln>
            <a:noFill/>
          </a:ln>
        </p:spPr>
      </p:pic>
      <p:pic>
        <p:nvPicPr>
          <p:cNvPr descr="Related image" id="224" name="Google Shape;224;p12"/>
          <p:cNvPicPr preferRelativeResize="0"/>
          <p:nvPr/>
        </p:nvPicPr>
        <p:blipFill rotWithShape="1">
          <a:blip r:embed="rId6">
            <a:alphaModFix/>
          </a:blip>
          <a:srcRect b="28145" l="0" r="0" t="0"/>
          <a:stretch/>
        </p:blipFill>
        <p:spPr>
          <a:xfrm>
            <a:off x="450111" y="1499489"/>
            <a:ext cx="1075151" cy="1091075"/>
          </a:xfrm>
          <a:prstGeom prst="rect">
            <a:avLst/>
          </a:prstGeom>
          <a:noFill/>
          <a:ln>
            <a:noFill/>
          </a:ln>
        </p:spPr>
      </p:pic>
      <p:graphicFrame>
        <p:nvGraphicFramePr>
          <p:cNvPr id="225" name="Google Shape;225;p12"/>
          <p:cNvGraphicFramePr/>
          <p:nvPr/>
        </p:nvGraphicFramePr>
        <p:xfrm>
          <a:off x="1869936" y="4052214"/>
          <a:ext cx="3000000" cy="3000000"/>
        </p:xfrm>
        <a:graphic>
          <a:graphicData uri="http://schemas.openxmlformats.org/drawingml/2006/table">
            <a:tbl>
              <a:tblPr>
                <a:noFill/>
                <a:tableStyleId>{B582C15B-8F40-4677-AFF7-5701DFDC342F}</a:tableStyleId>
              </a:tblPr>
              <a:tblGrid>
                <a:gridCol w="1354425"/>
                <a:gridCol w="1354425"/>
                <a:gridCol w="1354425"/>
                <a:gridCol w="1354425"/>
              </a:tblGrid>
              <a:tr h="381000">
                <a:tc>
                  <a:txBody>
                    <a:bodyPr/>
                    <a:lstStyle/>
                    <a:p>
                      <a:pPr indent="0" lvl="0" marL="0" marR="0" rtl="0" algn="ctr">
                        <a:lnSpc>
                          <a:spcPct val="100000"/>
                        </a:lnSpc>
                        <a:spcBef>
                          <a:spcPts val="0"/>
                        </a:spcBef>
                        <a:spcAft>
                          <a:spcPts val="0"/>
                        </a:spcAft>
                        <a:buClr>
                          <a:srgbClr val="000000"/>
                        </a:buClr>
                        <a:buSzPts val="1200"/>
                        <a:buFont typeface="Arial"/>
                        <a:buNone/>
                      </a:pPr>
                      <a:r>
                        <a:rPr b="1" lang="en" sz="1200" u="sng" cap="none" strike="noStrike">
                          <a:latin typeface="Calibri"/>
                          <a:ea typeface="Calibri"/>
                          <a:cs typeface="Calibri"/>
                          <a:sym typeface="Calibri"/>
                        </a:rPr>
                        <a:t>Humour</a:t>
                      </a:r>
                      <a:endParaRPr b="1" sz="1200" u="sng" cap="none" strike="noStrike">
                        <a:latin typeface="Calibri"/>
                        <a:ea typeface="Calibri"/>
                        <a:cs typeface="Calibri"/>
                        <a:sym typeface="Calibri"/>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b="1" lang="en" sz="1200" u="sng" cap="none" strike="noStrike">
                          <a:latin typeface="Calibri"/>
                          <a:ea typeface="Calibri"/>
                          <a:cs typeface="Calibri"/>
                          <a:sym typeface="Calibri"/>
                        </a:rPr>
                        <a:t>Season </a:t>
                      </a:r>
                      <a:endParaRPr b="1" sz="1200" u="sng" cap="none" strike="noStrike">
                        <a:latin typeface="Calibri"/>
                        <a:ea typeface="Calibri"/>
                        <a:cs typeface="Calibri"/>
                        <a:sym typeface="Calibri"/>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b="1" lang="en" sz="1200" u="sng" cap="none" strike="noStrike">
                          <a:latin typeface="Calibri"/>
                          <a:ea typeface="Calibri"/>
                          <a:cs typeface="Calibri"/>
                          <a:sym typeface="Calibri"/>
                        </a:rPr>
                        <a:t>Element</a:t>
                      </a:r>
                      <a:endParaRPr b="1" sz="1200" u="sng" cap="none" strike="noStrike">
                        <a:latin typeface="Calibri"/>
                        <a:ea typeface="Calibri"/>
                        <a:cs typeface="Calibri"/>
                        <a:sym typeface="Calibri"/>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b="1" lang="en" sz="1200" u="sng" cap="none" strike="noStrike">
                          <a:latin typeface="Calibri"/>
                          <a:ea typeface="Calibri"/>
                          <a:cs typeface="Calibri"/>
                          <a:sym typeface="Calibri"/>
                        </a:rPr>
                        <a:t>Qualities</a:t>
                      </a:r>
                      <a:endParaRPr b="1" sz="1200" u="sng" cap="none" strike="noStrike">
                        <a:latin typeface="Calibri"/>
                        <a:ea typeface="Calibri"/>
                        <a:cs typeface="Calibri"/>
                        <a:sym typeface="Calibri"/>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highlight>
                            <a:srgbClr val="FF0000"/>
                          </a:highlight>
                          <a:latin typeface="Calibri"/>
                          <a:ea typeface="Calibri"/>
                          <a:cs typeface="Calibri"/>
                          <a:sym typeface="Calibri"/>
                        </a:rPr>
                        <a:t>Blood</a:t>
                      </a:r>
                      <a:endParaRPr sz="1200" u="none" cap="none" strike="noStrike">
                        <a:highlight>
                          <a:srgbClr val="FF0000"/>
                        </a:highlight>
                        <a:latin typeface="Calibri"/>
                        <a:ea typeface="Calibri"/>
                        <a:cs typeface="Calibri"/>
                        <a:sym typeface="Calibri"/>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Spring</a:t>
                      </a:r>
                      <a:endParaRPr sz="1200" u="none" cap="none" strike="noStrike">
                        <a:latin typeface="Calibri"/>
                        <a:ea typeface="Calibri"/>
                        <a:cs typeface="Calibri"/>
                        <a:sym typeface="Calibri"/>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Air</a:t>
                      </a:r>
                      <a:endParaRPr sz="1200" u="none" cap="none" strike="noStrike">
                        <a:latin typeface="Calibri"/>
                        <a:ea typeface="Calibri"/>
                        <a:cs typeface="Calibri"/>
                        <a:sym typeface="Calibri"/>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Hot and Wet</a:t>
                      </a:r>
                      <a:endParaRPr sz="1200" u="none" cap="none" strike="noStrike">
                        <a:latin typeface="Calibri"/>
                        <a:ea typeface="Calibri"/>
                        <a:cs typeface="Calibri"/>
                        <a:sym typeface="Calibri"/>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highlight>
                            <a:srgbClr val="F1C232"/>
                          </a:highlight>
                          <a:latin typeface="Calibri"/>
                          <a:ea typeface="Calibri"/>
                          <a:cs typeface="Calibri"/>
                          <a:sym typeface="Calibri"/>
                        </a:rPr>
                        <a:t>Yellow Bile</a:t>
                      </a:r>
                      <a:endParaRPr sz="1200" u="none" cap="none" strike="noStrike">
                        <a:highlight>
                          <a:srgbClr val="F1C232"/>
                        </a:highlight>
                        <a:latin typeface="Calibri"/>
                        <a:ea typeface="Calibri"/>
                        <a:cs typeface="Calibri"/>
                        <a:sym typeface="Calibri"/>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Summer</a:t>
                      </a:r>
                      <a:endParaRPr sz="1200" u="none" cap="none" strike="noStrike">
                        <a:latin typeface="Calibri"/>
                        <a:ea typeface="Calibri"/>
                        <a:cs typeface="Calibri"/>
                        <a:sym typeface="Calibri"/>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Fire</a:t>
                      </a:r>
                      <a:endParaRPr sz="1200" u="none" cap="none" strike="noStrike">
                        <a:latin typeface="Calibri"/>
                        <a:ea typeface="Calibri"/>
                        <a:cs typeface="Calibri"/>
                        <a:sym typeface="Calibri"/>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Hot and Dry</a:t>
                      </a:r>
                      <a:endParaRPr sz="1200" u="none" cap="none" strike="noStrike">
                        <a:latin typeface="Calibri"/>
                        <a:ea typeface="Calibri"/>
                        <a:cs typeface="Calibri"/>
                        <a:sym typeface="Calibri"/>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solidFill>
                            <a:srgbClr val="F3F3F3"/>
                          </a:solidFill>
                          <a:highlight>
                            <a:srgbClr val="000000"/>
                          </a:highlight>
                          <a:latin typeface="Calibri"/>
                          <a:ea typeface="Calibri"/>
                          <a:cs typeface="Calibri"/>
                          <a:sym typeface="Calibri"/>
                        </a:rPr>
                        <a:t>Black Bile</a:t>
                      </a:r>
                      <a:endParaRPr sz="1200" u="none" cap="none" strike="noStrike">
                        <a:solidFill>
                          <a:srgbClr val="F3F3F3"/>
                        </a:solidFill>
                        <a:highlight>
                          <a:srgbClr val="000000"/>
                        </a:highlight>
                        <a:latin typeface="Calibri"/>
                        <a:ea typeface="Calibri"/>
                        <a:cs typeface="Calibri"/>
                        <a:sym typeface="Calibri"/>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Autumn </a:t>
                      </a:r>
                      <a:endParaRPr sz="1200" u="none" cap="none" strike="noStrike">
                        <a:latin typeface="Calibri"/>
                        <a:ea typeface="Calibri"/>
                        <a:cs typeface="Calibri"/>
                        <a:sym typeface="Calibri"/>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Earth </a:t>
                      </a:r>
                      <a:endParaRPr sz="1200" u="none" cap="none" strike="noStrike">
                        <a:latin typeface="Calibri"/>
                        <a:ea typeface="Calibri"/>
                        <a:cs typeface="Calibri"/>
                        <a:sym typeface="Calibri"/>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Cold and Dry</a:t>
                      </a:r>
                      <a:endParaRPr sz="1200" u="none" cap="none" strike="noStrike">
                        <a:latin typeface="Calibri"/>
                        <a:ea typeface="Calibri"/>
                        <a:cs typeface="Calibri"/>
                        <a:sym typeface="Calibri"/>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highlight>
                            <a:srgbClr val="3D85C6"/>
                          </a:highlight>
                          <a:latin typeface="Calibri"/>
                          <a:ea typeface="Calibri"/>
                          <a:cs typeface="Calibri"/>
                          <a:sym typeface="Calibri"/>
                        </a:rPr>
                        <a:t>Phlegm </a:t>
                      </a:r>
                      <a:endParaRPr sz="1200" u="none" cap="none" strike="noStrike">
                        <a:highlight>
                          <a:srgbClr val="3D85C6"/>
                        </a:highlight>
                        <a:latin typeface="Calibri"/>
                        <a:ea typeface="Calibri"/>
                        <a:cs typeface="Calibri"/>
                        <a:sym typeface="Calibri"/>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Winter</a:t>
                      </a:r>
                      <a:endParaRPr sz="1200" u="none" cap="none" strike="noStrike">
                        <a:latin typeface="Calibri"/>
                        <a:ea typeface="Calibri"/>
                        <a:cs typeface="Calibri"/>
                        <a:sym typeface="Calibri"/>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Water</a:t>
                      </a:r>
                      <a:endParaRPr sz="1200" u="none" cap="none" strike="noStrike">
                        <a:latin typeface="Calibri"/>
                        <a:ea typeface="Calibri"/>
                        <a:cs typeface="Calibri"/>
                        <a:sym typeface="Calibri"/>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Cold and Wet</a:t>
                      </a:r>
                      <a:endParaRPr sz="1200" u="none" cap="none" strike="noStrike">
                        <a:latin typeface="Calibri"/>
                        <a:ea typeface="Calibri"/>
                        <a:cs typeface="Calibri"/>
                        <a:sym typeface="Calibri"/>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pic>
        <p:nvPicPr>
          <p:cNvPr descr="Image result for 4 humour" id="226" name="Google Shape;226;p12"/>
          <p:cNvPicPr preferRelativeResize="0"/>
          <p:nvPr/>
        </p:nvPicPr>
        <p:blipFill rotWithShape="1">
          <a:blip r:embed="rId7">
            <a:alphaModFix/>
          </a:blip>
          <a:srcRect b="0" l="0" r="0" t="0"/>
          <a:stretch/>
        </p:blipFill>
        <p:spPr>
          <a:xfrm>
            <a:off x="450100" y="4218661"/>
            <a:ext cx="1448400" cy="1457178"/>
          </a:xfrm>
          <a:prstGeom prst="rect">
            <a:avLst/>
          </a:prstGeom>
          <a:noFill/>
          <a:ln>
            <a:noFill/>
          </a:ln>
        </p:spPr>
      </p:pic>
      <p:pic>
        <p:nvPicPr>
          <p:cNvPr descr="Image result for hippocrates" id="227" name="Google Shape;227;p12"/>
          <p:cNvPicPr preferRelativeResize="0"/>
          <p:nvPr/>
        </p:nvPicPr>
        <p:blipFill rotWithShape="1">
          <a:blip r:embed="rId8">
            <a:alphaModFix/>
          </a:blip>
          <a:srcRect b="0" l="0" r="0" t="0"/>
          <a:stretch/>
        </p:blipFill>
        <p:spPr>
          <a:xfrm>
            <a:off x="230325" y="9036771"/>
            <a:ext cx="871925" cy="1090629"/>
          </a:xfrm>
          <a:prstGeom prst="rect">
            <a:avLst/>
          </a:prstGeom>
          <a:noFill/>
          <a:ln>
            <a:noFill/>
          </a:ln>
        </p:spPr>
      </p:pic>
      <p:sp>
        <p:nvSpPr>
          <p:cNvPr id="228" name="Google Shape;228;p12"/>
          <p:cNvSpPr txBox="1"/>
          <p:nvPr/>
        </p:nvSpPr>
        <p:spPr>
          <a:xfrm>
            <a:off x="1062550" y="8975275"/>
            <a:ext cx="1136700" cy="12822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Calibri"/>
                <a:ea typeface="Calibri"/>
                <a:cs typeface="Calibri"/>
                <a:sym typeface="Calibri"/>
              </a:rPr>
              <a:t>1. Hippocrates created the theory of the Four Humours in Ancient Greece. 400 BC </a:t>
            </a:r>
            <a:endParaRPr b="0" i="0" sz="1100" u="none" cap="none" strike="noStrike">
              <a:solidFill>
                <a:srgbClr val="000000"/>
              </a:solidFill>
              <a:latin typeface="Calibri"/>
              <a:ea typeface="Calibri"/>
              <a:cs typeface="Calibri"/>
              <a:sym typeface="Calibri"/>
            </a:endParaRPr>
          </a:p>
        </p:txBody>
      </p:sp>
      <p:pic>
        <p:nvPicPr>
          <p:cNvPr descr="Image result for galen" id="229" name="Google Shape;229;p12"/>
          <p:cNvPicPr preferRelativeResize="0"/>
          <p:nvPr/>
        </p:nvPicPr>
        <p:blipFill rotWithShape="1">
          <a:blip r:embed="rId9">
            <a:alphaModFix/>
          </a:blip>
          <a:srcRect b="0" l="0" r="0" t="0"/>
          <a:stretch/>
        </p:blipFill>
        <p:spPr>
          <a:xfrm>
            <a:off x="2385513" y="8995128"/>
            <a:ext cx="1136800" cy="1397300"/>
          </a:xfrm>
          <a:prstGeom prst="rect">
            <a:avLst/>
          </a:prstGeom>
          <a:noFill/>
          <a:ln>
            <a:noFill/>
          </a:ln>
        </p:spPr>
      </p:pic>
      <p:cxnSp>
        <p:nvCxnSpPr>
          <p:cNvPr id="230" name="Google Shape;230;p12"/>
          <p:cNvCxnSpPr/>
          <p:nvPr/>
        </p:nvCxnSpPr>
        <p:spPr>
          <a:xfrm>
            <a:off x="2111725" y="9397375"/>
            <a:ext cx="401100" cy="6000"/>
          </a:xfrm>
          <a:prstGeom prst="straightConnector1">
            <a:avLst/>
          </a:prstGeom>
          <a:noFill/>
          <a:ln cap="flat" cmpd="sng" w="28575">
            <a:solidFill>
              <a:srgbClr val="980000"/>
            </a:solidFill>
            <a:prstDash val="solid"/>
            <a:round/>
            <a:headEnd len="sm" w="sm" type="none"/>
            <a:tailEnd len="med" w="med" type="triangle"/>
          </a:ln>
        </p:spPr>
      </p:cxnSp>
      <p:sp>
        <p:nvSpPr>
          <p:cNvPr id="231" name="Google Shape;231;p12"/>
          <p:cNvSpPr txBox="1"/>
          <p:nvPr/>
        </p:nvSpPr>
        <p:spPr>
          <a:xfrm>
            <a:off x="3522325" y="8902525"/>
            <a:ext cx="1448400" cy="14370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Calibri"/>
                <a:ea typeface="Calibri"/>
                <a:cs typeface="Calibri"/>
                <a:sym typeface="Calibri"/>
              </a:rPr>
              <a:t>2. Galen developed the theory by adding the theory of opposites (treatment)  to balance the humours.   200 AD</a:t>
            </a:r>
            <a:endParaRPr b="0" i="0" sz="1100" u="none" cap="none" strike="noStrike">
              <a:solidFill>
                <a:srgbClr val="000000"/>
              </a:solidFill>
              <a:latin typeface="Calibri"/>
              <a:ea typeface="Calibri"/>
              <a:cs typeface="Calibri"/>
              <a:sym typeface="Calibri"/>
            </a:endParaRPr>
          </a:p>
        </p:txBody>
      </p:sp>
      <p:sp>
        <p:nvSpPr>
          <p:cNvPr id="232" name="Google Shape;232;p12"/>
          <p:cNvSpPr txBox="1"/>
          <p:nvPr/>
        </p:nvSpPr>
        <p:spPr>
          <a:xfrm>
            <a:off x="6072125" y="8902525"/>
            <a:ext cx="1396200" cy="13974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Calibri"/>
                <a:ea typeface="Calibri"/>
                <a:cs typeface="Calibri"/>
                <a:sym typeface="Calibri"/>
              </a:rPr>
              <a:t>3. The Catholic  Church respected both and demanded their ideas be taught in medical universities in the Middle Ages</a:t>
            </a:r>
            <a:endParaRPr b="0" i="0" sz="1100" u="none" cap="none" strike="noStrike">
              <a:solidFill>
                <a:srgbClr val="000000"/>
              </a:solidFill>
              <a:latin typeface="Calibri"/>
              <a:ea typeface="Calibri"/>
              <a:cs typeface="Calibri"/>
              <a:sym typeface="Calibri"/>
            </a:endParaRPr>
          </a:p>
        </p:txBody>
      </p:sp>
      <p:pic>
        <p:nvPicPr>
          <p:cNvPr descr="Image result for catholic church" id="233" name="Google Shape;233;p12"/>
          <p:cNvPicPr preferRelativeResize="0"/>
          <p:nvPr/>
        </p:nvPicPr>
        <p:blipFill rotWithShape="1">
          <a:blip r:embed="rId10">
            <a:alphaModFix/>
          </a:blip>
          <a:srcRect b="0" l="0" r="0" t="0"/>
          <a:stretch/>
        </p:blipFill>
        <p:spPr>
          <a:xfrm>
            <a:off x="5200188" y="8979900"/>
            <a:ext cx="871937" cy="1282261"/>
          </a:xfrm>
          <a:prstGeom prst="rect">
            <a:avLst/>
          </a:prstGeom>
          <a:noFill/>
          <a:ln>
            <a:noFill/>
          </a:ln>
        </p:spPr>
      </p:pic>
      <p:cxnSp>
        <p:nvCxnSpPr>
          <p:cNvPr id="234" name="Google Shape;234;p12"/>
          <p:cNvCxnSpPr/>
          <p:nvPr/>
        </p:nvCxnSpPr>
        <p:spPr>
          <a:xfrm>
            <a:off x="4883572" y="9799087"/>
            <a:ext cx="401100" cy="6000"/>
          </a:xfrm>
          <a:prstGeom prst="straightConnector1">
            <a:avLst/>
          </a:prstGeom>
          <a:noFill/>
          <a:ln cap="flat" cmpd="sng" w="28575">
            <a:solidFill>
              <a:srgbClr val="980000"/>
            </a:solidFill>
            <a:prstDash val="solid"/>
            <a:round/>
            <a:headEnd len="sm" w="sm" type="none"/>
            <a:tailEnd len="med" w="med" type="triangle"/>
          </a:ln>
        </p:spPr>
      </p:cxnSp>
      <p:sp>
        <p:nvSpPr>
          <p:cNvPr id="235" name="Google Shape;235;p12"/>
          <p:cNvSpPr/>
          <p:nvPr/>
        </p:nvSpPr>
        <p:spPr>
          <a:xfrm>
            <a:off x="6891299" y="132846"/>
            <a:ext cx="556200" cy="445200"/>
          </a:xfrm>
          <a:prstGeom prst="rect">
            <a:avLst/>
          </a:prstGeom>
          <a:solidFill>
            <a:srgbClr val="FFFFFF"/>
          </a:solid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p.12</a:t>
            </a:r>
            <a:endParaRPr b="1" i="0" sz="1400" u="none" cap="none" strike="noStrike">
              <a:solidFill>
                <a:srgbClr val="000000"/>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13"/>
          <p:cNvSpPr txBox="1"/>
          <p:nvPr>
            <p:ph type="title"/>
          </p:nvPr>
        </p:nvSpPr>
        <p:spPr>
          <a:xfrm>
            <a:off x="188400" y="210100"/>
            <a:ext cx="6610200" cy="445200"/>
          </a:xfrm>
          <a:prstGeom prst="rect">
            <a:avLst/>
          </a:prstGeom>
          <a:solidFill>
            <a:srgbClr val="FFFF00"/>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sz="1600"/>
              <a:t>Key Topic 1.1B - Rational Explanation: Theory of the Four Humours</a:t>
            </a:r>
            <a:endParaRPr sz="1600"/>
          </a:p>
        </p:txBody>
      </p:sp>
      <p:sp>
        <p:nvSpPr>
          <p:cNvPr id="241" name="Google Shape;241;p13"/>
          <p:cNvSpPr txBox="1"/>
          <p:nvPr>
            <p:ph idx="1" type="body"/>
          </p:nvPr>
        </p:nvSpPr>
        <p:spPr>
          <a:xfrm>
            <a:off x="492025" y="717163"/>
            <a:ext cx="4586400" cy="38055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just">
              <a:lnSpc>
                <a:spcPct val="90000"/>
              </a:lnSpc>
              <a:spcBef>
                <a:spcPts val="0"/>
              </a:spcBef>
              <a:spcAft>
                <a:spcPts val="0"/>
              </a:spcAft>
              <a:buClr>
                <a:schemeClr val="dk1"/>
              </a:buClr>
              <a:buSzPts val="1100"/>
              <a:buFont typeface="Arial"/>
              <a:buNone/>
            </a:pPr>
            <a:r>
              <a:rPr lang="en">
                <a:solidFill>
                  <a:schemeClr val="dk1"/>
                </a:solidFill>
              </a:rPr>
              <a:t>Galen, a physician in Ancient Rome during the 2</a:t>
            </a:r>
            <a:r>
              <a:rPr baseline="30000" lang="en">
                <a:solidFill>
                  <a:schemeClr val="dk1"/>
                </a:solidFill>
              </a:rPr>
              <a:t>nd</a:t>
            </a:r>
            <a:r>
              <a:rPr lang="en">
                <a:solidFill>
                  <a:schemeClr val="dk1"/>
                </a:solidFill>
              </a:rPr>
              <a:t> century AD, liked the ideas of Hippocrates and developed them further. He had been a physician in a gladiator school and later became the personal physician of the Roman Emperor. This meant that he had lots of time to experiment, ponder philosophy and write. By the time he died, he left behind a very large body of work- more than 350 books.</a:t>
            </a:r>
            <a:endParaRPr>
              <a:solidFill>
                <a:schemeClr val="dk1"/>
              </a:solidFill>
            </a:endParaRPr>
          </a:p>
          <a:p>
            <a:pPr indent="0" lvl="0" marL="0" rtl="0" algn="just">
              <a:lnSpc>
                <a:spcPct val="90000"/>
              </a:lnSpc>
              <a:spcBef>
                <a:spcPts val="800"/>
              </a:spcBef>
              <a:spcAft>
                <a:spcPts val="0"/>
              </a:spcAft>
              <a:buClr>
                <a:schemeClr val="dk1"/>
              </a:buClr>
              <a:buSzPts val="1100"/>
              <a:buFont typeface="Arial"/>
              <a:buNone/>
            </a:pPr>
            <a:r>
              <a:rPr lang="en">
                <a:solidFill>
                  <a:schemeClr val="dk1"/>
                </a:solidFill>
              </a:rPr>
              <a:t>Galen developed the Theory of the Four Humours to include the idea of balancing the humours by using the </a:t>
            </a:r>
            <a:r>
              <a:rPr b="1" lang="en">
                <a:solidFill>
                  <a:schemeClr val="dk1"/>
                </a:solidFill>
              </a:rPr>
              <a:t>Theory of Opposites</a:t>
            </a:r>
            <a:r>
              <a:rPr lang="en">
                <a:solidFill>
                  <a:schemeClr val="dk1"/>
                </a:solidFill>
              </a:rPr>
              <a:t>. For example, he suggested that too much phlegm, which was linked to water and the cold, could be cured by eating hot peppers. Galen also theorised that the circulatory system circulated blood generated in the liver, and the blood was distributed around the body.</a:t>
            </a:r>
            <a:endParaRPr>
              <a:solidFill>
                <a:schemeClr val="dk1"/>
              </a:solidFill>
            </a:endParaRPr>
          </a:p>
          <a:p>
            <a:pPr indent="0" lvl="0" marL="0" rtl="0" algn="just">
              <a:lnSpc>
                <a:spcPct val="90000"/>
              </a:lnSpc>
              <a:spcBef>
                <a:spcPts val="800"/>
              </a:spcBef>
              <a:spcAft>
                <a:spcPts val="0"/>
              </a:spcAft>
              <a:buSzPts val="1200"/>
              <a:buNone/>
            </a:pPr>
            <a:r>
              <a:rPr lang="en">
                <a:solidFill>
                  <a:schemeClr val="dk1"/>
                </a:solidFill>
              </a:rPr>
              <a:t>The Theory of the Four Humours was very popular because it was very detailed and could be used to explain almost any kind of illness – physical or mental. It was important that the theory covered almost every type of illness that occurred, because there was no other scientific explanation for the cause of disease. Often physicians twisted what they saw to fit in with the logic of the theory.</a:t>
            </a:r>
            <a:endParaRPr>
              <a:solidFill>
                <a:schemeClr val="dk1"/>
              </a:solidFill>
            </a:endParaRPr>
          </a:p>
          <a:p>
            <a:pPr indent="0" lvl="0" marL="0" rtl="0" algn="just">
              <a:lnSpc>
                <a:spcPct val="90000"/>
              </a:lnSpc>
              <a:spcBef>
                <a:spcPts val="800"/>
              </a:spcBef>
              <a:spcAft>
                <a:spcPts val="0"/>
              </a:spcAft>
              <a:buSzPts val="1200"/>
              <a:buNone/>
            </a:pPr>
            <a:r>
              <a:t/>
            </a:r>
            <a:endParaRPr>
              <a:solidFill>
                <a:schemeClr val="dk1"/>
              </a:solidFill>
            </a:endParaRPr>
          </a:p>
          <a:p>
            <a:pPr indent="0" lvl="0" marL="0" rtl="0" algn="just">
              <a:lnSpc>
                <a:spcPct val="90000"/>
              </a:lnSpc>
              <a:spcBef>
                <a:spcPts val="800"/>
              </a:spcBef>
              <a:spcAft>
                <a:spcPts val="0"/>
              </a:spcAft>
              <a:buSzPts val="1200"/>
              <a:buNone/>
            </a:pPr>
            <a:r>
              <a:t/>
            </a:r>
            <a:endParaRPr>
              <a:solidFill>
                <a:schemeClr val="dk1"/>
              </a:solidFill>
            </a:endParaRPr>
          </a:p>
          <a:p>
            <a:pPr indent="0" lvl="0" marL="0" rtl="0" algn="just">
              <a:lnSpc>
                <a:spcPct val="90000"/>
              </a:lnSpc>
              <a:spcBef>
                <a:spcPts val="800"/>
              </a:spcBef>
              <a:spcAft>
                <a:spcPts val="0"/>
              </a:spcAft>
              <a:buClr>
                <a:schemeClr val="dk1"/>
              </a:buClr>
              <a:buSzPts val="1100"/>
              <a:buFont typeface="Arial"/>
              <a:buNone/>
            </a:pPr>
            <a:r>
              <a:rPr lang="en">
                <a:solidFill>
                  <a:schemeClr val="dk1"/>
                </a:solidFill>
              </a:rPr>
              <a:t> </a:t>
            </a:r>
            <a:endParaRPr>
              <a:solidFill>
                <a:schemeClr val="dk1"/>
              </a:solidFill>
            </a:endParaRPr>
          </a:p>
          <a:p>
            <a:pPr indent="0" lvl="0" marL="0" rtl="0" algn="l">
              <a:lnSpc>
                <a:spcPct val="115000"/>
              </a:lnSpc>
              <a:spcBef>
                <a:spcPts val="800"/>
              </a:spcBef>
              <a:spcAft>
                <a:spcPts val="1600"/>
              </a:spcAft>
              <a:buSzPts val="1200"/>
              <a:buNone/>
            </a:pPr>
            <a:r>
              <a:t/>
            </a:r>
            <a:endParaRPr/>
          </a:p>
        </p:txBody>
      </p:sp>
      <p:sp>
        <p:nvSpPr>
          <p:cNvPr id="242" name="Google Shape;242;p13"/>
          <p:cNvSpPr txBox="1"/>
          <p:nvPr/>
        </p:nvSpPr>
        <p:spPr>
          <a:xfrm>
            <a:off x="5147575" y="2237725"/>
            <a:ext cx="2310300" cy="2285100"/>
          </a:xfrm>
          <a:prstGeom prst="rect">
            <a:avLst/>
          </a:prstGeom>
          <a:solidFill>
            <a:srgbClr val="FFF2CC"/>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 sz="1200" u="sng" cap="none" strike="noStrike">
                <a:solidFill>
                  <a:srgbClr val="000000"/>
                </a:solidFill>
                <a:latin typeface="Calibri"/>
                <a:ea typeface="Calibri"/>
                <a:cs typeface="Calibri"/>
                <a:sym typeface="Calibri"/>
              </a:rPr>
              <a:t>Keywords</a:t>
            </a:r>
            <a:endParaRPr b="1" i="0" sz="1200" u="sng"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200"/>
              <a:buFont typeface="Arial"/>
              <a:buNone/>
            </a:pPr>
            <a:r>
              <a:t/>
            </a:r>
            <a:endParaRPr b="1" i="0" sz="1200" u="sng"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Calibri"/>
                <a:ea typeface="Calibri"/>
                <a:cs typeface="Calibri"/>
                <a:sym typeface="Calibri"/>
              </a:rPr>
              <a:t>Vivisection </a:t>
            </a:r>
            <a:r>
              <a:rPr b="0" i="0" lang="en" sz="1200" u="none" cap="none" strike="noStrike">
                <a:solidFill>
                  <a:srgbClr val="000000"/>
                </a:solidFill>
                <a:latin typeface="Calibri"/>
                <a:ea typeface="Calibri"/>
                <a:cs typeface="Calibri"/>
                <a:sym typeface="Calibri"/>
              </a:rPr>
              <a:t>- Criminals sent to death had their bodies cut open by physicians to examine. </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chemeClr val="dk1"/>
                </a:solidFill>
                <a:latin typeface="Calibri"/>
                <a:ea typeface="Calibri"/>
                <a:cs typeface="Calibri"/>
                <a:sym typeface="Calibri"/>
              </a:rPr>
              <a:t>Barber Surgeon - </a:t>
            </a:r>
            <a:r>
              <a:rPr b="0" i="0" lang="en" sz="1100" u="none" cap="none" strike="noStrike">
                <a:solidFill>
                  <a:schemeClr val="dk1"/>
                </a:solidFill>
                <a:latin typeface="Calibri"/>
                <a:ea typeface="Calibri"/>
                <a:cs typeface="Calibri"/>
                <a:sym typeface="Calibri"/>
              </a:rPr>
              <a:t>Barbers worked with knives, so as well as giving haircuts, they would carry out medical procedures and later on, smaller surgeries. </a:t>
            </a:r>
            <a:endParaRPr b="0" i="0" sz="1100" u="none" cap="none" strike="noStrike">
              <a:solidFill>
                <a:schemeClr val="dk1"/>
              </a:solidFill>
              <a:latin typeface="Calibri"/>
              <a:ea typeface="Calibri"/>
              <a:cs typeface="Calibri"/>
              <a:sym typeface="Calibri"/>
            </a:endParaRPr>
          </a:p>
        </p:txBody>
      </p:sp>
      <p:sp>
        <p:nvSpPr>
          <p:cNvPr id="243" name="Google Shape;243;p13"/>
          <p:cNvSpPr txBox="1"/>
          <p:nvPr/>
        </p:nvSpPr>
        <p:spPr>
          <a:xfrm>
            <a:off x="509300" y="4668761"/>
            <a:ext cx="6983100" cy="58581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just">
              <a:lnSpc>
                <a:spcPct val="90000"/>
              </a:lnSpc>
              <a:spcBef>
                <a:spcPts val="0"/>
              </a:spcBef>
              <a:spcAft>
                <a:spcPts val="0"/>
              </a:spcAft>
              <a:buClr>
                <a:srgbClr val="000000"/>
              </a:buClr>
              <a:buSzPts val="1200"/>
              <a:buFont typeface="Arial"/>
              <a:buNone/>
            </a:pPr>
            <a:r>
              <a:rPr b="1" i="0" lang="en" sz="1200" u="sng" cap="none" strike="noStrike">
                <a:solidFill>
                  <a:schemeClr val="dk1"/>
                </a:solidFill>
                <a:latin typeface="Calibri"/>
                <a:ea typeface="Calibri"/>
                <a:cs typeface="Calibri"/>
                <a:sym typeface="Calibri"/>
              </a:rPr>
              <a:t>Galen’s Influence</a:t>
            </a:r>
            <a:endParaRPr b="1" i="0" sz="1200" u="sng" cap="none" strike="noStrike">
              <a:solidFill>
                <a:schemeClr val="dk1"/>
              </a:solidFill>
              <a:latin typeface="Calibri"/>
              <a:ea typeface="Calibri"/>
              <a:cs typeface="Calibri"/>
              <a:sym typeface="Calibri"/>
            </a:endParaRPr>
          </a:p>
          <a:p>
            <a:pPr indent="0" lvl="0" marL="0" marR="0" rtl="0" algn="just">
              <a:lnSpc>
                <a:spcPct val="90000"/>
              </a:lnSpc>
              <a:spcBef>
                <a:spcPts val="800"/>
              </a:spcBef>
              <a:spcAft>
                <a:spcPts val="0"/>
              </a:spcAft>
              <a:buClr>
                <a:srgbClr val="000000"/>
              </a:buClr>
              <a:buSzPts val="1200"/>
              <a:buFont typeface="Arial"/>
              <a:buNone/>
            </a:pPr>
            <a:r>
              <a:rPr b="0" i="0" lang="en" sz="1200" u="none" cap="none" strike="noStrike">
                <a:solidFill>
                  <a:schemeClr val="dk1"/>
                </a:solidFill>
                <a:latin typeface="Calibri"/>
                <a:ea typeface="Calibri"/>
                <a:cs typeface="Calibri"/>
                <a:sym typeface="Calibri"/>
              </a:rPr>
              <a:t>Classical texts like those of Galen continued to be very influential in the Middle Ages for three reasons: the influence of the Church, the importance of book learning and the lack of alternative theories. </a:t>
            </a:r>
            <a:endParaRPr b="0" i="0" sz="1200" u="none" cap="none" strike="noStrike">
              <a:solidFill>
                <a:schemeClr val="dk1"/>
              </a:solidFill>
              <a:latin typeface="Calibri"/>
              <a:ea typeface="Calibri"/>
              <a:cs typeface="Calibri"/>
              <a:sym typeface="Calibri"/>
            </a:endParaRPr>
          </a:p>
          <a:p>
            <a:pPr indent="0" lvl="0" marL="0" marR="0" rtl="0" algn="just">
              <a:lnSpc>
                <a:spcPct val="90000"/>
              </a:lnSpc>
              <a:spcBef>
                <a:spcPts val="800"/>
              </a:spcBef>
              <a:spcAft>
                <a:spcPts val="0"/>
              </a:spcAft>
              <a:buClr>
                <a:srgbClr val="000000"/>
              </a:buClr>
              <a:buSzPts val="1200"/>
              <a:buFont typeface="Arial"/>
              <a:buNone/>
            </a:pPr>
            <a:r>
              <a:rPr b="1" i="1" lang="en" sz="1200" u="none" cap="none" strike="noStrike">
                <a:solidFill>
                  <a:schemeClr val="dk1"/>
                </a:solidFill>
                <a:latin typeface="Calibri"/>
                <a:ea typeface="Calibri"/>
                <a:cs typeface="Calibri"/>
                <a:sym typeface="Calibri"/>
              </a:rPr>
              <a:t>The influence of the Church</a:t>
            </a:r>
            <a:endParaRPr b="1" i="1" sz="1200" u="none" cap="none" strike="noStrike">
              <a:solidFill>
                <a:schemeClr val="dk1"/>
              </a:solidFill>
              <a:latin typeface="Calibri"/>
              <a:ea typeface="Calibri"/>
              <a:cs typeface="Calibri"/>
              <a:sym typeface="Calibri"/>
            </a:endParaRPr>
          </a:p>
          <a:p>
            <a:pPr indent="0" lvl="0" marL="0" marR="0" rtl="0" algn="just">
              <a:lnSpc>
                <a:spcPct val="90000"/>
              </a:lnSpc>
              <a:spcBef>
                <a:spcPts val="800"/>
              </a:spcBef>
              <a:spcAft>
                <a:spcPts val="0"/>
              </a:spcAft>
              <a:buClr>
                <a:srgbClr val="000000"/>
              </a:buClr>
              <a:buSzPts val="1200"/>
              <a:buFont typeface="Arial"/>
              <a:buNone/>
            </a:pPr>
            <a:r>
              <a:rPr b="0" i="0" lang="en" sz="1200" u="none" cap="none" strike="noStrike">
                <a:solidFill>
                  <a:schemeClr val="dk1"/>
                </a:solidFill>
                <a:latin typeface="Calibri"/>
                <a:ea typeface="Calibri"/>
                <a:cs typeface="Calibri"/>
                <a:sym typeface="Calibri"/>
              </a:rPr>
              <a:t>Galen wrote that the body was clearly designed for a purpose and that the different parts of the body were meant to work together in balance, as first proposed by Hippocrates. Galen also believed in the idea of the soul. This theory fitted in very well with the ideas of the Church, who believed that God created man in his image, and so they promoted Galen’s teaching and, by extension, those of Hippocrates. Since books were produced in monasteries, and libraries were maintained by the Church, their choice of texts were the ones that were widely read, preached and believed. In the early Middle Ages, the church controlled medical learning in universities, too.</a:t>
            </a:r>
            <a:endParaRPr b="0" i="0" sz="1200" u="none" cap="none" strike="noStrike">
              <a:solidFill>
                <a:schemeClr val="dk1"/>
              </a:solidFill>
              <a:latin typeface="Calibri"/>
              <a:ea typeface="Calibri"/>
              <a:cs typeface="Calibri"/>
              <a:sym typeface="Calibri"/>
            </a:endParaRPr>
          </a:p>
          <a:p>
            <a:pPr indent="0" lvl="0" marL="0" marR="0" rtl="0" algn="just">
              <a:lnSpc>
                <a:spcPct val="90000"/>
              </a:lnSpc>
              <a:spcBef>
                <a:spcPts val="800"/>
              </a:spcBef>
              <a:spcAft>
                <a:spcPts val="0"/>
              </a:spcAft>
              <a:buClr>
                <a:srgbClr val="000000"/>
              </a:buClr>
              <a:buSzPts val="1200"/>
              <a:buFont typeface="Arial"/>
              <a:buNone/>
            </a:pPr>
            <a:r>
              <a:rPr b="1" i="1" lang="en" sz="1200" u="none" cap="none" strike="noStrike">
                <a:solidFill>
                  <a:schemeClr val="dk1"/>
                </a:solidFill>
                <a:latin typeface="Calibri"/>
                <a:ea typeface="Calibri"/>
                <a:cs typeface="Calibri"/>
                <a:sym typeface="Calibri"/>
              </a:rPr>
              <a:t>The importance of book learning</a:t>
            </a:r>
            <a:endParaRPr b="1" i="1" sz="1200" u="none" cap="none" strike="noStrike">
              <a:solidFill>
                <a:schemeClr val="dk1"/>
              </a:solidFill>
              <a:latin typeface="Calibri"/>
              <a:ea typeface="Calibri"/>
              <a:cs typeface="Calibri"/>
              <a:sym typeface="Calibri"/>
            </a:endParaRPr>
          </a:p>
          <a:p>
            <a:pPr indent="0" lvl="0" marL="0" marR="0" rtl="0" algn="just">
              <a:lnSpc>
                <a:spcPct val="90000"/>
              </a:lnSpc>
              <a:spcBef>
                <a:spcPts val="800"/>
              </a:spcBef>
              <a:spcAft>
                <a:spcPts val="0"/>
              </a:spcAft>
              <a:buClr>
                <a:srgbClr val="000000"/>
              </a:buClr>
              <a:buSzPts val="1200"/>
              <a:buFont typeface="Arial"/>
              <a:buNone/>
            </a:pPr>
            <a:r>
              <a:rPr b="0" i="0" lang="en" sz="1200" u="none" cap="none" strike="noStrike">
                <a:solidFill>
                  <a:schemeClr val="dk1"/>
                </a:solidFill>
                <a:latin typeface="Calibri"/>
                <a:ea typeface="Calibri"/>
                <a:cs typeface="Calibri"/>
                <a:sym typeface="Calibri"/>
              </a:rPr>
              <a:t>Many people could not read in the Middle Ages. This meant that being widely read was a sign of intelligence. A good physician was considered to be one who had read many books, rather than one who had treated a lot of patients. Having read the works of Hippocrates and Galen was proof that a physician was worth the money he was being paid. The authority of these classical texts was so strong that people believed them even when there was actual, physical evidence that suggested they were wrong. </a:t>
            </a:r>
            <a:endParaRPr b="0" i="0" sz="1200" u="none" cap="none" strike="noStrike">
              <a:solidFill>
                <a:schemeClr val="dk1"/>
              </a:solidFill>
              <a:latin typeface="Calibri"/>
              <a:ea typeface="Calibri"/>
              <a:cs typeface="Calibri"/>
              <a:sym typeface="Calibri"/>
            </a:endParaRPr>
          </a:p>
          <a:p>
            <a:pPr indent="0" lvl="0" marL="0" marR="0" rtl="0" algn="just">
              <a:lnSpc>
                <a:spcPct val="90000"/>
              </a:lnSpc>
              <a:spcBef>
                <a:spcPts val="80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just">
              <a:lnSpc>
                <a:spcPct val="90000"/>
              </a:lnSpc>
              <a:spcBef>
                <a:spcPts val="800"/>
              </a:spcBef>
              <a:spcAft>
                <a:spcPts val="0"/>
              </a:spcAft>
              <a:buClr>
                <a:srgbClr val="000000"/>
              </a:buClr>
              <a:buSzPts val="1200"/>
              <a:buFont typeface="Arial"/>
              <a:buNone/>
            </a:pPr>
            <a:r>
              <a:rPr b="1" i="1" lang="en" sz="1200" u="none" cap="none" strike="noStrike">
                <a:solidFill>
                  <a:schemeClr val="dk1"/>
                </a:solidFill>
                <a:latin typeface="Calibri"/>
                <a:ea typeface="Calibri"/>
                <a:cs typeface="Calibri"/>
                <a:sym typeface="Calibri"/>
              </a:rPr>
              <a:t>The lack of alternatives</a:t>
            </a:r>
            <a:endParaRPr b="1" i="1" sz="1200" u="none" cap="none" strike="noStrike">
              <a:solidFill>
                <a:schemeClr val="dk1"/>
              </a:solidFill>
              <a:latin typeface="Calibri"/>
              <a:ea typeface="Calibri"/>
              <a:cs typeface="Calibri"/>
              <a:sym typeface="Calibri"/>
            </a:endParaRPr>
          </a:p>
          <a:p>
            <a:pPr indent="0" lvl="0" marL="0" marR="0" rtl="0" algn="just">
              <a:lnSpc>
                <a:spcPct val="90000"/>
              </a:lnSpc>
              <a:spcBef>
                <a:spcPts val="800"/>
              </a:spcBef>
              <a:spcAft>
                <a:spcPts val="800"/>
              </a:spcAft>
              <a:buClr>
                <a:srgbClr val="000000"/>
              </a:buClr>
              <a:buSzPts val="1200"/>
              <a:buFont typeface="Arial"/>
              <a:buNone/>
            </a:pPr>
            <a:r>
              <a:rPr b="0" i="0" lang="en" sz="1200" u="none" cap="none" strike="noStrike">
                <a:solidFill>
                  <a:schemeClr val="dk1"/>
                </a:solidFill>
                <a:latin typeface="Calibri"/>
                <a:ea typeface="Calibri"/>
                <a:cs typeface="Calibri"/>
                <a:sym typeface="Calibri"/>
              </a:rPr>
              <a:t>There was a lack of scientific evidence to support any other kind of theories of the causes of disease. Dissections were mostly illegal, because the church taught that the body needed to be buried whole in order for the soul to go to heaven. Very occasionally, physicians were able to dissect executed criminals, or criminals who had been sentenced to death by vivisection. When this happened, the physician would sit far away from the body, reading from the works of Galen, while the actual cutting and examining was done by a barber surgeon. This meant that Galen’s ideas were preserved: anything in the body that didn’t agree with Galen’s writings could be explained away, since the body was that of a criminal and therefore imperfect, and the physician himself never did any examinations. </a:t>
            </a:r>
            <a:endParaRPr b="0" i="0" sz="1200" u="none" cap="none" strike="noStrike">
              <a:solidFill>
                <a:schemeClr val="dk1"/>
              </a:solidFill>
              <a:latin typeface="Calibri"/>
              <a:ea typeface="Calibri"/>
              <a:cs typeface="Calibri"/>
              <a:sym typeface="Calibri"/>
            </a:endParaRPr>
          </a:p>
        </p:txBody>
      </p:sp>
      <p:pic>
        <p:nvPicPr>
          <p:cNvPr id="244" name="Google Shape;244;p13"/>
          <p:cNvPicPr preferRelativeResize="0"/>
          <p:nvPr/>
        </p:nvPicPr>
        <p:blipFill rotWithShape="1">
          <a:blip r:embed="rId3">
            <a:alphaModFix/>
          </a:blip>
          <a:srcRect b="0" l="0" r="0" t="0"/>
          <a:stretch/>
        </p:blipFill>
        <p:spPr>
          <a:xfrm>
            <a:off x="2585880" y="5282525"/>
            <a:ext cx="392100" cy="392100"/>
          </a:xfrm>
          <a:prstGeom prst="rect">
            <a:avLst/>
          </a:prstGeom>
          <a:noFill/>
          <a:ln>
            <a:noFill/>
          </a:ln>
        </p:spPr>
      </p:pic>
      <p:pic>
        <p:nvPicPr>
          <p:cNvPr id="245" name="Google Shape;245;p13"/>
          <p:cNvPicPr preferRelativeResize="0"/>
          <p:nvPr/>
        </p:nvPicPr>
        <p:blipFill rotWithShape="1">
          <a:blip r:embed="rId4">
            <a:alphaModFix/>
          </a:blip>
          <a:srcRect b="0" l="0" r="0" t="0"/>
          <a:stretch/>
        </p:blipFill>
        <p:spPr>
          <a:xfrm>
            <a:off x="2810627" y="6851928"/>
            <a:ext cx="392100" cy="392100"/>
          </a:xfrm>
          <a:prstGeom prst="rect">
            <a:avLst/>
          </a:prstGeom>
          <a:noFill/>
          <a:ln>
            <a:noFill/>
          </a:ln>
        </p:spPr>
      </p:pic>
      <p:pic>
        <p:nvPicPr>
          <p:cNvPr id="246" name="Google Shape;246;p13"/>
          <p:cNvPicPr preferRelativeResize="0"/>
          <p:nvPr/>
        </p:nvPicPr>
        <p:blipFill rotWithShape="1">
          <a:blip r:embed="rId5">
            <a:alphaModFix/>
          </a:blip>
          <a:srcRect b="0" l="0" r="0" t="0"/>
          <a:stretch/>
        </p:blipFill>
        <p:spPr>
          <a:xfrm>
            <a:off x="2365427" y="8217644"/>
            <a:ext cx="445200" cy="445200"/>
          </a:xfrm>
          <a:prstGeom prst="rect">
            <a:avLst/>
          </a:prstGeom>
          <a:noFill/>
          <a:ln>
            <a:noFill/>
          </a:ln>
        </p:spPr>
      </p:pic>
      <p:pic>
        <p:nvPicPr>
          <p:cNvPr descr="Image result for galen" id="247" name="Google Shape;247;p13"/>
          <p:cNvPicPr preferRelativeResize="0"/>
          <p:nvPr/>
        </p:nvPicPr>
        <p:blipFill rotWithShape="1">
          <a:blip r:embed="rId6">
            <a:alphaModFix/>
          </a:blip>
          <a:srcRect b="22533" l="0" r="0" t="0"/>
          <a:stretch/>
        </p:blipFill>
        <p:spPr>
          <a:xfrm>
            <a:off x="5545876" y="717175"/>
            <a:ext cx="1512225" cy="1451450"/>
          </a:xfrm>
          <a:prstGeom prst="rect">
            <a:avLst/>
          </a:prstGeom>
          <a:noFill/>
          <a:ln>
            <a:noFill/>
          </a:ln>
        </p:spPr>
      </p:pic>
      <p:sp>
        <p:nvSpPr>
          <p:cNvPr id="248" name="Google Shape;248;p13"/>
          <p:cNvSpPr/>
          <p:nvPr/>
        </p:nvSpPr>
        <p:spPr>
          <a:xfrm>
            <a:off x="6891299" y="132846"/>
            <a:ext cx="556200" cy="445200"/>
          </a:xfrm>
          <a:prstGeom prst="rect">
            <a:avLst/>
          </a:prstGeom>
          <a:solidFill>
            <a:srgbClr val="FFFFFF"/>
          </a:solid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p.13</a:t>
            </a:r>
            <a:endParaRPr b="1" i="0" sz="1400" u="none" cap="none" strike="noStrike">
              <a:solidFill>
                <a:srgbClr val="000000"/>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14"/>
          <p:cNvSpPr txBox="1"/>
          <p:nvPr>
            <p:ph idx="1" type="body"/>
          </p:nvPr>
        </p:nvSpPr>
        <p:spPr>
          <a:xfrm>
            <a:off x="483850" y="775775"/>
            <a:ext cx="6991500" cy="98163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304800" lvl="0" marL="457200" rtl="0" algn="l">
              <a:lnSpc>
                <a:spcPct val="200000"/>
              </a:lnSpc>
              <a:spcBef>
                <a:spcPts val="0"/>
              </a:spcBef>
              <a:spcAft>
                <a:spcPts val="0"/>
              </a:spcAft>
              <a:buSzPts val="1200"/>
              <a:buAutoNum type="arabicPeriod"/>
            </a:pPr>
            <a:r>
              <a:rPr lang="en"/>
              <a:t>Who was Hippocrates? </a:t>
            </a:r>
            <a:r>
              <a:rPr lang="en">
                <a:solidFill>
                  <a:srgbClr val="000005"/>
                </a:solidFill>
                <a:highlight>
                  <a:srgbClr val="FFFFFF"/>
                </a:highlight>
              </a:rPr>
              <a:t>_______________________________________________________________________</a:t>
            </a:r>
            <a:endParaRPr>
              <a:solidFill>
                <a:srgbClr val="000005"/>
              </a:solidFill>
              <a:highlight>
                <a:srgbClr val="FFFFFF"/>
              </a:highlight>
            </a:endParaRPr>
          </a:p>
          <a:p>
            <a:pPr indent="-304800" lvl="0" marL="457200" rtl="0" algn="l">
              <a:lnSpc>
                <a:spcPct val="200000"/>
              </a:lnSpc>
              <a:spcBef>
                <a:spcPts val="0"/>
              </a:spcBef>
              <a:spcAft>
                <a:spcPts val="0"/>
              </a:spcAft>
              <a:buClr>
                <a:srgbClr val="000005"/>
              </a:buClr>
              <a:buSzPts val="1200"/>
              <a:buAutoNum type="arabicPeriod"/>
            </a:pPr>
            <a:r>
              <a:rPr lang="en">
                <a:solidFill>
                  <a:srgbClr val="000005"/>
                </a:solidFill>
                <a:highlight>
                  <a:srgbClr val="FFFFFF"/>
                </a:highlight>
              </a:rPr>
              <a:t>What was the name of his theory? _______________________________________________________________________</a:t>
            </a:r>
            <a:endParaRPr>
              <a:solidFill>
                <a:srgbClr val="000005"/>
              </a:solidFill>
              <a:highlight>
                <a:srgbClr val="FFFFFF"/>
              </a:highlight>
            </a:endParaRPr>
          </a:p>
          <a:p>
            <a:pPr indent="-304800" lvl="0" marL="457200" rtl="0" algn="l">
              <a:lnSpc>
                <a:spcPct val="200000"/>
              </a:lnSpc>
              <a:spcBef>
                <a:spcPts val="0"/>
              </a:spcBef>
              <a:spcAft>
                <a:spcPts val="0"/>
              </a:spcAft>
              <a:buClr>
                <a:srgbClr val="000005"/>
              </a:buClr>
              <a:buSzPts val="1200"/>
              <a:buAutoNum type="arabicPeriod"/>
            </a:pPr>
            <a:r>
              <a:rPr lang="en">
                <a:solidFill>
                  <a:srgbClr val="000005"/>
                </a:solidFill>
                <a:highlight>
                  <a:srgbClr val="FFFFFF"/>
                </a:highlight>
              </a:rPr>
              <a:t>How did Galen adapt this theory? _______________________________________________________________________</a:t>
            </a:r>
            <a:endParaRPr>
              <a:solidFill>
                <a:srgbClr val="000005"/>
              </a:solidFill>
              <a:highlight>
                <a:srgbClr val="FFFFFF"/>
              </a:highlight>
            </a:endParaRPr>
          </a:p>
          <a:p>
            <a:pPr indent="-304800" lvl="0" marL="457200" rtl="0" algn="l">
              <a:lnSpc>
                <a:spcPct val="200000"/>
              </a:lnSpc>
              <a:spcBef>
                <a:spcPts val="0"/>
              </a:spcBef>
              <a:spcAft>
                <a:spcPts val="0"/>
              </a:spcAft>
              <a:buClr>
                <a:srgbClr val="000005"/>
              </a:buClr>
              <a:buSzPts val="1200"/>
              <a:buAutoNum type="arabicPeriod"/>
            </a:pPr>
            <a:r>
              <a:rPr lang="en">
                <a:solidFill>
                  <a:srgbClr val="000005"/>
                </a:solidFill>
                <a:highlight>
                  <a:srgbClr val="FFFFFF"/>
                </a:highlight>
              </a:rPr>
              <a:t>What element was each of the humours linked to? ______________________________________________________________________________________________________________________________________________________________________</a:t>
            </a:r>
            <a:endParaRPr>
              <a:solidFill>
                <a:srgbClr val="000005"/>
              </a:solidFill>
              <a:highlight>
                <a:srgbClr val="FFFFFF"/>
              </a:highlight>
            </a:endParaRPr>
          </a:p>
          <a:p>
            <a:pPr indent="-304800" lvl="0" marL="457200" rtl="0" algn="l">
              <a:lnSpc>
                <a:spcPct val="200000"/>
              </a:lnSpc>
              <a:spcBef>
                <a:spcPts val="0"/>
              </a:spcBef>
              <a:spcAft>
                <a:spcPts val="0"/>
              </a:spcAft>
              <a:buClr>
                <a:srgbClr val="000005"/>
              </a:buClr>
              <a:buSzPts val="1200"/>
              <a:buAutoNum type="arabicPeriod"/>
            </a:pPr>
            <a:r>
              <a:rPr lang="en">
                <a:solidFill>
                  <a:srgbClr val="000005"/>
                </a:solidFill>
                <a:highlight>
                  <a:srgbClr val="FFFFFF"/>
                </a:highlight>
              </a:rPr>
              <a:t>Summerise  the three reasons why Galen’s ideas had such a great influence on medicine.   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a:solidFill>
                <a:srgbClr val="000005"/>
              </a:solidFill>
              <a:highlight>
                <a:srgbClr val="FFFFFF"/>
              </a:highlight>
            </a:endParaRPr>
          </a:p>
          <a:p>
            <a:pPr indent="0" lvl="0" marL="457200" rtl="0" algn="l">
              <a:lnSpc>
                <a:spcPct val="200000"/>
              </a:lnSpc>
              <a:spcBef>
                <a:spcPts val="1600"/>
              </a:spcBef>
              <a:spcAft>
                <a:spcPts val="0"/>
              </a:spcAft>
              <a:buSzPts val="1200"/>
              <a:buNone/>
            </a:pPr>
            <a:r>
              <a:rPr b="1" lang="en" u="sng">
                <a:solidFill>
                  <a:srgbClr val="000005"/>
                </a:solidFill>
                <a:highlight>
                  <a:srgbClr val="FFFFFF"/>
                </a:highlight>
              </a:rPr>
              <a:t>Hot - </a:t>
            </a:r>
            <a:r>
              <a:rPr lang="en">
                <a:solidFill>
                  <a:srgbClr val="000005"/>
                </a:solidFill>
                <a:highlight>
                  <a:srgbClr val="FFFFFF"/>
                </a:highlight>
              </a:rPr>
              <a:t> Explain </a:t>
            </a:r>
            <a:r>
              <a:rPr b="1" lang="en">
                <a:solidFill>
                  <a:srgbClr val="000005"/>
                </a:solidFill>
                <a:highlight>
                  <a:srgbClr val="FFFFFF"/>
                </a:highlight>
              </a:rPr>
              <a:t>why </a:t>
            </a:r>
            <a:r>
              <a:rPr lang="en">
                <a:solidFill>
                  <a:srgbClr val="000005"/>
                </a:solidFill>
                <a:highlight>
                  <a:srgbClr val="FFFFFF"/>
                </a:highlight>
              </a:rPr>
              <a:t>and </a:t>
            </a:r>
            <a:r>
              <a:rPr b="1" lang="en">
                <a:solidFill>
                  <a:srgbClr val="000005"/>
                </a:solidFill>
                <a:highlight>
                  <a:srgbClr val="FFFFFF"/>
                </a:highlight>
              </a:rPr>
              <a:t>how </a:t>
            </a:r>
            <a:r>
              <a:rPr lang="en">
                <a:solidFill>
                  <a:srgbClr val="000005"/>
                </a:solidFill>
                <a:highlight>
                  <a:srgbClr val="FFFFFF"/>
                </a:highlight>
              </a:rPr>
              <a:t>the Church had an impact on medieval medicine. </a:t>
            </a:r>
            <a:endParaRPr>
              <a:solidFill>
                <a:srgbClr val="000005"/>
              </a:solidFill>
              <a:highlight>
                <a:srgbClr val="FFFFFF"/>
              </a:highlight>
            </a:endParaRPr>
          </a:p>
          <a:p>
            <a:pPr indent="0" lvl="0" marL="457200" rtl="0" algn="just">
              <a:lnSpc>
                <a:spcPct val="200000"/>
              </a:lnSpc>
              <a:spcBef>
                <a:spcPts val="1600"/>
              </a:spcBef>
              <a:spcAft>
                <a:spcPts val="1600"/>
              </a:spcAft>
              <a:buSzPts val="1200"/>
              <a:buNone/>
            </a:pPr>
            <a:r>
              <a:rPr lang="en">
                <a:solidFill>
                  <a:srgbClr val="000005"/>
                </a:solidFill>
                <a:highlight>
                  <a:srgbClr val="FFFFFF"/>
                </a:highlight>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a:solidFill>
                <a:srgbClr val="000005"/>
              </a:solidFill>
              <a:highlight>
                <a:srgbClr val="FFFFFF"/>
              </a:highlight>
            </a:endParaRPr>
          </a:p>
        </p:txBody>
      </p:sp>
      <p:sp>
        <p:nvSpPr>
          <p:cNvPr id="254" name="Google Shape;254;p14"/>
          <p:cNvSpPr txBox="1"/>
          <p:nvPr>
            <p:ph type="title"/>
          </p:nvPr>
        </p:nvSpPr>
        <p:spPr>
          <a:xfrm>
            <a:off x="188400" y="210100"/>
            <a:ext cx="6532800" cy="445200"/>
          </a:xfrm>
          <a:prstGeom prst="rect">
            <a:avLst/>
          </a:prstGeom>
          <a:solidFill>
            <a:srgbClr val="FFFF00"/>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000"/>
              <a:buNone/>
            </a:pPr>
            <a:r>
              <a:rPr lang="en" sz="1600"/>
              <a:t>Key Topic 1.1B - Rational Explanation: Theory of the Four Humours</a:t>
            </a:r>
            <a:endParaRPr sz="1600"/>
          </a:p>
        </p:txBody>
      </p:sp>
      <p:sp>
        <p:nvSpPr>
          <p:cNvPr id="255" name="Google Shape;255;p14"/>
          <p:cNvSpPr/>
          <p:nvPr/>
        </p:nvSpPr>
        <p:spPr>
          <a:xfrm>
            <a:off x="6891299" y="132846"/>
            <a:ext cx="556200" cy="445200"/>
          </a:xfrm>
          <a:prstGeom prst="rect">
            <a:avLst/>
          </a:prstGeom>
          <a:solidFill>
            <a:srgbClr val="FFFFFF"/>
          </a:solid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p.14</a:t>
            </a:r>
            <a:endParaRPr b="1" i="0" sz="1400" u="none" cap="none" strike="noStrike">
              <a:solidFill>
                <a:srgbClr val="000000"/>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15"/>
          <p:cNvSpPr txBox="1"/>
          <p:nvPr>
            <p:ph type="title"/>
          </p:nvPr>
        </p:nvSpPr>
        <p:spPr>
          <a:xfrm>
            <a:off x="188400" y="210100"/>
            <a:ext cx="6054000" cy="445200"/>
          </a:xfrm>
          <a:prstGeom prst="rect">
            <a:avLst/>
          </a:prstGeom>
          <a:solidFill>
            <a:srgbClr val="FFFF00"/>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sz="1600"/>
              <a:t>Key Topic 1.1B - Rational Explanation: Miasma and other Causes </a:t>
            </a:r>
            <a:endParaRPr sz="1600"/>
          </a:p>
        </p:txBody>
      </p:sp>
      <p:sp>
        <p:nvSpPr>
          <p:cNvPr id="261" name="Google Shape;261;p15"/>
          <p:cNvSpPr txBox="1"/>
          <p:nvPr>
            <p:ph idx="1" type="body"/>
          </p:nvPr>
        </p:nvSpPr>
        <p:spPr>
          <a:xfrm>
            <a:off x="292050" y="798475"/>
            <a:ext cx="7183200" cy="9329499"/>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90000"/>
              </a:lnSpc>
              <a:spcBef>
                <a:spcPts val="1000"/>
              </a:spcBef>
              <a:spcAft>
                <a:spcPts val="0"/>
              </a:spcAft>
              <a:buClr>
                <a:schemeClr val="dk1"/>
              </a:buClr>
              <a:buSzPts val="1100"/>
              <a:buFont typeface="Arial"/>
              <a:buNone/>
            </a:pPr>
            <a:r>
              <a:rPr b="1" lang="en" sz="1100" u="sng">
                <a:solidFill>
                  <a:schemeClr val="dk1"/>
                </a:solidFill>
              </a:rPr>
              <a:t>Miasma</a:t>
            </a:r>
            <a:endParaRPr b="1" sz="1100" u="sng">
              <a:solidFill>
                <a:schemeClr val="dk1"/>
              </a:solidFill>
            </a:endParaRPr>
          </a:p>
          <a:p>
            <a:pPr indent="0" lvl="0" marL="0" rtl="0" algn="just">
              <a:lnSpc>
                <a:spcPct val="150000"/>
              </a:lnSpc>
              <a:spcBef>
                <a:spcPts val="1000"/>
              </a:spcBef>
              <a:spcAft>
                <a:spcPts val="0"/>
              </a:spcAft>
              <a:buClr>
                <a:schemeClr val="dk1"/>
              </a:buClr>
              <a:buSzPts val="1100"/>
              <a:buFont typeface="Arial"/>
              <a:buNone/>
            </a:pPr>
            <a:r>
              <a:rPr lang="en" sz="1100">
                <a:solidFill>
                  <a:schemeClr val="dk1"/>
                </a:solidFill>
              </a:rPr>
              <a:t>A miasma (plural= miasmata) was bad _______ that was believed to be filled with harmful fumes. Hippocrates and ___________ both wrote about miasmata and suggested that swamps, corpses and other _____________ matter could transmit disease. Smells and vapours like miasmata were also, unsurprisingly, associated with God. A clean and sweet-smelling home was a sign of spiritual _______________ , and incense was burned in churches to purify the air. Homes that smelled badly suggested _________________ and corruption and, if a person was unwashed, other people would ___________ them, in case they breathed in the bad miasma and contracted a disease.</a:t>
            </a:r>
            <a:endParaRPr sz="1100">
              <a:solidFill>
                <a:schemeClr val="dk1"/>
              </a:solidFill>
            </a:endParaRPr>
          </a:p>
          <a:p>
            <a:pPr indent="0" lvl="0" marL="0" rtl="0" algn="l">
              <a:lnSpc>
                <a:spcPct val="90000"/>
              </a:lnSpc>
              <a:spcBef>
                <a:spcPts val="1000"/>
              </a:spcBef>
              <a:spcAft>
                <a:spcPts val="0"/>
              </a:spcAft>
              <a:buClr>
                <a:schemeClr val="dk1"/>
              </a:buClr>
              <a:buSzPts val="1100"/>
              <a:buFont typeface="Arial"/>
              <a:buNone/>
            </a:pPr>
            <a:r>
              <a:rPr b="1" lang="en" sz="1100" u="sng">
                <a:solidFill>
                  <a:schemeClr val="dk1"/>
                </a:solidFill>
              </a:rPr>
              <a:t>Urine charts</a:t>
            </a:r>
            <a:endParaRPr b="1" sz="1100" u="sng">
              <a:solidFill>
                <a:schemeClr val="dk1"/>
              </a:solidFill>
            </a:endParaRPr>
          </a:p>
          <a:p>
            <a:pPr indent="0" lvl="0" marL="0" rtl="0" algn="just">
              <a:lnSpc>
                <a:spcPct val="150000"/>
              </a:lnSpc>
              <a:spcBef>
                <a:spcPts val="1000"/>
              </a:spcBef>
              <a:spcAft>
                <a:spcPts val="0"/>
              </a:spcAft>
              <a:buClr>
                <a:schemeClr val="dk1"/>
              </a:buClr>
              <a:buSzPts val="1100"/>
              <a:buFont typeface="Arial"/>
              <a:buNone/>
            </a:pPr>
            <a:r>
              <a:rPr lang="en" sz="1100">
                <a:solidFill>
                  <a:schemeClr val="dk1"/>
                </a:solidFill>
              </a:rPr>
              <a:t>Although medieval physicians didn’t _________ people’s urine for making them ill, they did carefully examine the urine in order to make their _______________. It was thought to be one of the best ways to check on the balance of the _____________ inside the body. Samples of a patient’s urine could be sent to a physician, where it would be examined and compared with a urine ___________. The physician would carefully check the colour, thickness, smell and even __________ of the urine before making his diagnosis.</a:t>
            </a:r>
            <a:endParaRPr sz="1100">
              <a:solidFill>
                <a:schemeClr val="dk1"/>
              </a:solidFill>
            </a:endParaRPr>
          </a:p>
          <a:p>
            <a:pPr indent="0" lvl="0" marL="0" rtl="0" algn="ctr">
              <a:lnSpc>
                <a:spcPct val="90000"/>
              </a:lnSpc>
              <a:spcBef>
                <a:spcPts val="1000"/>
              </a:spcBef>
              <a:spcAft>
                <a:spcPts val="0"/>
              </a:spcAft>
              <a:buSzPts val="1200"/>
              <a:buNone/>
            </a:pPr>
            <a:r>
              <a:rPr i="1" lang="en" sz="1100">
                <a:solidFill>
                  <a:schemeClr val="dk1"/>
                </a:solidFill>
              </a:rPr>
              <a:t>sinfulness	Galen   	 taste		blame		avoid   		 diagnosis		cleanliness</a:t>
            </a:r>
            <a:endParaRPr i="1" sz="1100">
              <a:solidFill>
                <a:schemeClr val="dk1"/>
              </a:solidFill>
            </a:endParaRPr>
          </a:p>
          <a:p>
            <a:pPr indent="0" lvl="0" marL="0" rtl="0" algn="ctr">
              <a:lnSpc>
                <a:spcPct val="90000"/>
              </a:lnSpc>
              <a:spcBef>
                <a:spcPts val="1000"/>
              </a:spcBef>
              <a:spcAft>
                <a:spcPts val="0"/>
              </a:spcAft>
              <a:buClr>
                <a:schemeClr val="dk1"/>
              </a:buClr>
              <a:buSzPts val="1100"/>
              <a:buFont typeface="Arial"/>
              <a:buNone/>
            </a:pPr>
            <a:r>
              <a:rPr i="1" lang="en" sz="1100">
                <a:solidFill>
                  <a:schemeClr val="dk1"/>
                </a:solidFill>
              </a:rPr>
              <a:t>	chart    	humours		rotting   	 air</a:t>
            </a:r>
            <a:endParaRPr i="1" sz="1100">
              <a:solidFill>
                <a:schemeClr val="dk1"/>
              </a:solidFill>
            </a:endParaRPr>
          </a:p>
          <a:p>
            <a:pPr indent="0" lvl="0" marL="0" rtl="0" algn="l">
              <a:lnSpc>
                <a:spcPct val="90000"/>
              </a:lnSpc>
              <a:spcBef>
                <a:spcPts val="1000"/>
              </a:spcBef>
              <a:spcAft>
                <a:spcPts val="0"/>
              </a:spcAft>
              <a:buSzPts val="1200"/>
              <a:buNone/>
            </a:pPr>
            <a:r>
              <a:t/>
            </a:r>
            <a:endParaRPr b="1" sz="1100" u="sng">
              <a:solidFill>
                <a:schemeClr val="dk1"/>
              </a:solidFill>
            </a:endParaRPr>
          </a:p>
          <a:p>
            <a:pPr indent="0" lvl="0" marL="0" rtl="0" algn="l">
              <a:lnSpc>
                <a:spcPct val="90000"/>
              </a:lnSpc>
              <a:spcBef>
                <a:spcPts val="1000"/>
              </a:spcBef>
              <a:spcAft>
                <a:spcPts val="0"/>
              </a:spcAft>
              <a:buSzPts val="1200"/>
              <a:buNone/>
            </a:pPr>
            <a:r>
              <a:rPr b="1" lang="en" u="sng">
                <a:solidFill>
                  <a:schemeClr val="dk1"/>
                </a:solidFill>
              </a:rPr>
              <a:t>Influence on ideas about the causes of disease</a:t>
            </a:r>
            <a:endParaRPr b="1" u="sng">
              <a:solidFill>
                <a:schemeClr val="dk1"/>
              </a:solidFill>
            </a:endParaRPr>
          </a:p>
          <a:p>
            <a:pPr indent="0" lvl="0" marL="0" rtl="0" algn="just">
              <a:lnSpc>
                <a:spcPct val="90000"/>
              </a:lnSpc>
              <a:spcBef>
                <a:spcPts val="1000"/>
              </a:spcBef>
              <a:spcAft>
                <a:spcPts val="0"/>
              </a:spcAft>
              <a:buSzPts val="1200"/>
              <a:buNone/>
            </a:pPr>
            <a:r>
              <a:rPr lang="en">
                <a:solidFill>
                  <a:schemeClr val="dk1"/>
                </a:solidFill>
              </a:rPr>
              <a:t>The Middle Ages was a time when there was </a:t>
            </a:r>
            <a:r>
              <a:rPr b="1" lang="en">
                <a:solidFill>
                  <a:schemeClr val="dk1"/>
                </a:solidFill>
              </a:rPr>
              <a:t>continuity</a:t>
            </a:r>
            <a:r>
              <a:rPr lang="en">
                <a:solidFill>
                  <a:schemeClr val="dk1"/>
                </a:solidFill>
              </a:rPr>
              <a:t> in ideas about the causes of disease. There were only a few small changes. For example, the use of astrology became more widespread, which meant it was adopted by many people, but did not expand upon Galen’s original theories. On the whole, ideas remained the same. </a:t>
            </a:r>
            <a:endParaRPr>
              <a:solidFill>
                <a:schemeClr val="dk1"/>
              </a:solidFill>
            </a:endParaRPr>
          </a:p>
          <a:p>
            <a:pPr indent="0" lvl="0" marL="0" rtl="0" algn="just">
              <a:lnSpc>
                <a:spcPct val="90000"/>
              </a:lnSpc>
              <a:spcBef>
                <a:spcPts val="1000"/>
              </a:spcBef>
              <a:spcAft>
                <a:spcPts val="0"/>
              </a:spcAft>
              <a:buSzPts val="1200"/>
              <a:buNone/>
            </a:pPr>
            <a:r>
              <a:rPr b="1" i="1" lang="en">
                <a:solidFill>
                  <a:schemeClr val="dk1"/>
                </a:solidFill>
              </a:rPr>
              <a:t>Individuals and the Church</a:t>
            </a:r>
            <a:endParaRPr b="1">
              <a:solidFill>
                <a:schemeClr val="dk1"/>
              </a:solidFill>
            </a:endParaRPr>
          </a:p>
          <a:p>
            <a:pPr indent="0" lvl="0" marL="0" rtl="0" algn="just">
              <a:lnSpc>
                <a:spcPct val="90000"/>
              </a:lnSpc>
              <a:spcBef>
                <a:spcPts val="1000"/>
              </a:spcBef>
              <a:spcAft>
                <a:spcPts val="0"/>
              </a:spcAft>
              <a:buSzPts val="1200"/>
              <a:buNone/>
            </a:pPr>
            <a:r>
              <a:rPr lang="en">
                <a:solidFill>
                  <a:schemeClr val="dk1"/>
                </a:solidFill>
              </a:rPr>
              <a:t>The Church was very important in maintaining the status quo at this time. This means that they did not like change, and wanted to keep things the way they were. The Church controlled medical learning. It chose which books were copied and distributed. The Church liked the Theory of the Four Humours because it fitted with their teachings, so it promoted this theory. The Church strongly discouraged anybody from criticising the theory. </a:t>
            </a:r>
            <a:endParaRPr>
              <a:solidFill>
                <a:schemeClr val="dk1"/>
              </a:solidFill>
            </a:endParaRPr>
          </a:p>
          <a:p>
            <a:pPr indent="0" lvl="0" marL="0" rtl="0" algn="just">
              <a:lnSpc>
                <a:spcPct val="90000"/>
              </a:lnSpc>
              <a:spcBef>
                <a:spcPts val="1000"/>
              </a:spcBef>
              <a:spcAft>
                <a:spcPts val="0"/>
              </a:spcAft>
              <a:buSzPts val="1200"/>
              <a:buNone/>
            </a:pPr>
            <a:r>
              <a:rPr lang="en">
                <a:solidFill>
                  <a:schemeClr val="dk1"/>
                </a:solidFill>
              </a:rPr>
              <a:t>HIppocrates and Galen were important individuals in the Middle Ages, Even though they lived many years before this time. Their books had been preserved by Arabic scholars and Latin translations were available in Europe by the Middle Ages. Galen in particular was popular with the Church, which meant that his work was widely promoted. </a:t>
            </a:r>
            <a:endParaRPr>
              <a:solidFill>
                <a:schemeClr val="dk1"/>
              </a:solidFill>
            </a:endParaRPr>
          </a:p>
          <a:p>
            <a:pPr indent="0" lvl="0" marL="0" rtl="0" algn="just">
              <a:lnSpc>
                <a:spcPct val="90000"/>
              </a:lnSpc>
              <a:spcBef>
                <a:spcPts val="1000"/>
              </a:spcBef>
              <a:spcAft>
                <a:spcPts val="0"/>
              </a:spcAft>
              <a:buSzPts val="1200"/>
              <a:buNone/>
            </a:pPr>
            <a:r>
              <a:rPr b="1" i="1" lang="en">
                <a:solidFill>
                  <a:schemeClr val="dk1"/>
                </a:solidFill>
              </a:rPr>
              <a:t>Science and Technology</a:t>
            </a:r>
            <a:endParaRPr b="1" i="1">
              <a:solidFill>
                <a:schemeClr val="dk1"/>
              </a:solidFill>
            </a:endParaRPr>
          </a:p>
          <a:p>
            <a:pPr indent="0" lvl="0" marL="0" rtl="0" algn="just">
              <a:lnSpc>
                <a:spcPct val="90000"/>
              </a:lnSpc>
              <a:spcBef>
                <a:spcPts val="1000"/>
              </a:spcBef>
              <a:spcAft>
                <a:spcPts val="0"/>
              </a:spcAft>
              <a:buSzPts val="1200"/>
              <a:buNone/>
            </a:pPr>
            <a:r>
              <a:rPr lang="en">
                <a:solidFill>
                  <a:schemeClr val="dk1"/>
                </a:solidFill>
              </a:rPr>
              <a:t>During the Middle Ages, a lack of scientific understanding meant that new knowledge was limited. Physicians and medical students tried to make new discoveries fit into the old theories, rather than experimenting to explain the discoveries. </a:t>
            </a:r>
            <a:endParaRPr>
              <a:solidFill>
                <a:schemeClr val="dk1"/>
              </a:solidFill>
            </a:endParaRPr>
          </a:p>
          <a:p>
            <a:pPr indent="0" lvl="0" marL="0" rtl="0" algn="just">
              <a:lnSpc>
                <a:spcPct val="90000"/>
              </a:lnSpc>
              <a:spcBef>
                <a:spcPts val="1000"/>
              </a:spcBef>
              <a:spcAft>
                <a:spcPts val="0"/>
              </a:spcAft>
              <a:buClr>
                <a:schemeClr val="dk1"/>
              </a:buClr>
              <a:buSzPts val="1100"/>
              <a:buFont typeface="Arial"/>
              <a:buNone/>
            </a:pPr>
            <a:r>
              <a:rPr lang="en">
                <a:solidFill>
                  <a:schemeClr val="dk1"/>
                </a:solidFill>
              </a:rPr>
              <a:t>One important piece of technology invented near the end of the Middle Ages was the </a:t>
            </a:r>
            <a:r>
              <a:rPr b="1" lang="en">
                <a:solidFill>
                  <a:schemeClr val="dk1"/>
                </a:solidFill>
              </a:rPr>
              <a:t>printing press.</a:t>
            </a:r>
            <a:r>
              <a:rPr lang="en">
                <a:solidFill>
                  <a:schemeClr val="dk1"/>
                </a:solidFill>
              </a:rPr>
              <a:t> It was invented around 1440 by Johannes Gutenberg in what is now Germany. Although this was not directly related to advancing medieval medicine, it eventually led to much faster and easier sharing of medical texts. However, it did not have a huge impact during the medieval period. </a:t>
            </a:r>
            <a:endParaRPr>
              <a:solidFill>
                <a:schemeClr val="dk1"/>
              </a:solidFill>
            </a:endParaRPr>
          </a:p>
          <a:p>
            <a:pPr indent="0" lvl="0" marL="0" rtl="0" algn="l">
              <a:lnSpc>
                <a:spcPct val="115000"/>
              </a:lnSpc>
              <a:spcBef>
                <a:spcPts val="0"/>
              </a:spcBef>
              <a:spcAft>
                <a:spcPts val="1600"/>
              </a:spcAft>
              <a:buSzPts val="1200"/>
              <a:buNone/>
            </a:pPr>
            <a:r>
              <a:t/>
            </a:r>
            <a:endParaRPr sz="1100"/>
          </a:p>
        </p:txBody>
      </p:sp>
      <p:pic>
        <p:nvPicPr>
          <p:cNvPr id="262" name="Google Shape;262;p15"/>
          <p:cNvPicPr preferRelativeResize="0"/>
          <p:nvPr/>
        </p:nvPicPr>
        <p:blipFill rotWithShape="1">
          <a:blip r:embed="rId3">
            <a:alphaModFix/>
          </a:blip>
          <a:srcRect b="0" l="0" r="0" t="0"/>
          <a:stretch/>
        </p:blipFill>
        <p:spPr>
          <a:xfrm>
            <a:off x="1238056" y="722279"/>
            <a:ext cx="556200" cy="556200"/>
          </a:xfrm>
          <a:prstGeom prst="rect">
            <a:avLst/>
          </a:prstGeom>
          <a:noFill/>
          <a:ln>
            <a:noFill/>
          </a:ln>
        </p:spPr>
      </p:pic>
      <p:pic>
        <p:nvPicPr>
          <p:cNvPr id="263" name="Google Shape;263;p15"/>
          <p:cNvPicPr preferRelativeResize="0"/>
          <p:nvPr/>
        </p:nvPicPr>
        <p:blipFill rotWithShape="1">
          <a:blip r:embed="rId4">
            <a:alphaModFix/>
          </a:blip>
          <a:srcRect b="0" l="0" r="0" t="0"/>
          <a:stretch/>
        </p:blipFill>
        <p:spPr>
          <a:xfrm>
            <a:off x="1516156" y="2765152"/>
            <a:ext cx="445200" cy="445200"/>
          </a:xfrm>
          <a:prstGeom prst="rect">
            <a:avLst/>
          </a:prstGeom>
          <a:noFill/>
          <a:ln>
            <a:noFill/>
          </a:ln>
        </p:spPr>
      </p:pic>
      <p:pic>
        <p:nvPicPr>
          <p:cNvPr id="264" name="Google Shape;264;p15"/>
          <p:cNvPicPr preferRelativeResize="0"/>
          <p:nvPr/>
        </p:nvPicPr>
        <p:blipFill rotWithShape="1">
          <a:blip r:embed="rId5">
            <a:alphaModFix/>
          </a:blip>
          <a:srcRect b="0" l="0" r="0" t="0"/>
          <a:stretch/>
        </p:blipFill>
        <p:spPr>
          <a:xfrm>
            <a:off x="2092461" y="6360998"/>
            <a:ext cx="392100" cy="392100"/>
          </a:xfrm>
          <a:prstGeom prst="rect">
            <a:avLst/>
          </a:prstGeom>
          <a:noFill/>
          <a:ln>
            <a:noFill/>
          </a:ln>
        </p:spPr>
      </p:pic>
      <p:pic>
        <p:nvPicPr>
          <p:cNvPr id="265" name="Google Shape;265;p15"/>
          <p:cNvPicPr preferRelativeResize="0"/>
          <p:nvPr/>
        </p:nvPicPr>
        <p:blipFill rotWithShape="1">
          <a:blip r:embed="rId6">
            <a:alphaModFix/>
          </a:blip>
          <a:srcRect b="0" l="0" r="0" t="0"/>
          <a:stretch/>
        </p:blipFill>
        <p:spPr>
          <a:xfrm>
            <a:off x="2092461" y="8204729"/>
            <a:ext cx="392100" cy="392100"/>
          </a:xfrm>
          <a:prstGeom prst="rect">
            <a:avLst/>
          </a:prstGeom>
          <a:noFill/>
          <a:ln>
            <a:noFill/>
          </a:ln>
        </p:spPr>
      </p:pic>
      <p:sp>
        <p:nvSpPr>
          <p:cNvPr id="266" name="Google Shape;266;p15"/>
          <p:cNvSpPr/>
          <p:nvPr/>
        </p:nvSpPr>
        <p:spPr>
          <a:xfrm>
            <a:off x="6891299" y="132846"/>
            <a:ext cx="556200" cy="445200"/>
          </a:xfrm>
          <a:prstGeom prst="rect">
            <a:avLst/>
          </a:prstGeom>
          <a:solidFill>
            <a:srgbClr val="FFFFFF"/>
          </a:solid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p.15</a:t>
            </a:r>
            <a:endParaRPr b="1" i="0" sz="1400" u="none" cap="none" strike="noStrike">
              <a:solidFill>
                <a:srgbClr val="000000"/>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g10d5c694dda_0_0"/>
          <p:cNvSpPr txBox="1"/>
          <p:nvPr>
            <p:ph type="title"/>
          </p:nvPr>
        </p:nvSpPr>
        <p:spPr>
          <a:xfrm>
            <a:off x="188400" y="210100"/>
            <a:ext cx="6054000" cy="445200"/>
          </a:xfrm>
          <a:prstGeom prst="rect">
            <a:avLst/>
          </a:prstGeom>
          <a:solidFill>
            <a:srgbClr val="FFFF00"/>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sz="1600"/>
              <a:t>Key Topic 1.1B - Rational Explanation: Miasma and other Causes </a:t>
            </a:r>
            <a:endParaRPr sz="1600"/>
          </a:p>
        </p:txBody>
      </p:sp>
      <p:sp>
        <p:nvSpPr>
          <p:cNvPr id="272" name="Google Shape;272;g10d5c694dda_0_0"/>
          <p:cNvSpPr txBox="1"/>
          <p:nvPr>
            <p:ph idx="1" type="body"/>
          </p:nvPr>
        </p:nvSpPr>
        <p:spPr>
          <a:xfrm>
            <a:off x="292050" y="798475"/>
            <a:ext cx="7183200" cy="93294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90000"/>
              </a:lnSpc>
              <a:spcBef>
                <a:spcPts val="1000"/>
              </a:spcBef>
              <a:spcAft>
                <a:spcPts val="0"/>
              </a:spcAft>
              <a:buClr>
                <a:schemeClr val="dk1"/>
              </a:buClr>
              <a:buSzPts val="1100"/>
              <a:buFont typeface="Arial"/>
              <a:buNone/>
            </a:pPr>
            <a:r>
              <a:rPr b="1" lang="en" sz="1100" u="sng">
                <a:solidFill>
                  <a:schemeClr val="dk1"/>
                </a:solidFill>
              </a:rPr>
              <a:t>Miasma</a:t>
            </a:r>
            <a:endParaRPr b="1" sz="1100" u="sng">
              <a:solidFill>
                <a:schemeClr val="dk1"/>
              </a:solidFill>
            </a:endParaRPr>
          </a:p>
          <a:p>
            <a:pPr indent="0" lvl="0" marL="0" rtl="0" algn="just">
              <a:lnSpc>
                <a:spcPct val="150000"/>
              </a:lnSpc>
              <a:spcBef>
                <a:spcPts val="1000"/>
              </a:spcBef>
              <a:spcAft>
                <a:spcPts val="0"/>
              </a:spcAft>
              <a:buClr>
                <a:schemeClr val="dk1"/>
              </a:buClr>
              <a:buSzPts val="1100"/>
              <a:buFont typeface="Arial"/>
              <a:buNone/>
            </a:pPr>
            <a:r>
              <a:rPr lang="en" sz="1100">
                <a:solidFill>
                  <a:schemeClr val="dk1"/>
                </a:solidFill>
              </a:rPr>
              <a:t>A miasma (plural= miasmata) was bad _______ that was believed to be filled with harmful fumes. Hippocrates and ___________ both wrote about miasmata and suggested that swamps, corpses and other _____________ matter could transmit disease. Smells and vapours like miasmata were also, unsurprisingly, associated with God. A clean and sweet-smelling home was a sign of spiritual _______________ , and incense was burned in churches to purify the air. Homes that smelled badly suggested _________________ and corruption and, if a person was unwashed, other people would ___________ them, in case they breathed in the bad miasma and contracted a disease.</a:t>
            </a:r>
            <a:endParaRPr sz="1100">
              <a:solidFill>
                <a:schemeClr val="dk1"/>
              </a:solidFill>
            </a:endParaRPr>
          </a:p>
          <a:p>
            <a:pPr indent="0" lvl="0" marL="0" rtl="0" algn="l">
              <a:lnSpc>
                <a:spcPct val="90000"/>
              </a:lnSpc>
              <a:spcBef>
                <a:spcPts val="1000"/>
              </a:spcBef>
              <a:spcAft>
                <a:spcPts val="0"/>
              </a:spcAft>
              <a:buClr>
                <a:schemeClr val="dk1"/>
              </a:buClr>
              <a:buSzPts val="1100"/>
              <a:buFont typeface="Arial"/>
              <a:buNone/>
            </a:pPr>
            <a:r>
              <a:rPr b="1" lang="en" sz="1100" u="sng">
                <a:solidFill>
                  <a:schemeClr val="dk1"/>
                </a:solidFill>
              </a:rPr>
              <a:t>Urine charts</a:t>
            </a:r>
            <a:endParaRPr b="1" sz="1100" u="sng">
              <a:solidFill>
                <a:schemeClr val="dk1"/>
              </a:solidFill>
            </a:endParaRPr>
          </a:p>
          <a:p>
            <a:pPr indent="0" lvl="0" marL="0" rtl="0" algn="just">
              <a:lnSpc>
                <a:spcPct val="150000"/>
              </a:lnSpc>
              <a:spcBef>
                <a:spcPts val="1000"/>
              </a:spcBef>
              <a:spcAft>
                <a:spcPts val="0"/>
              </a:spcAft>
              <a:buClr>
                <a:schemeClr val="dk1"/>
              </a:buClr>
              <a:buSzPts val="1100"/>
              <a:buFont typeface="Arial"/>
              <a:buNone/>
            </a:pPr>
            <a:r>
              <a:rPr lang="en" sz="1100">
                <a:solidFill>
                  <a:schemeClr val="dk1"/>
                </a:solidFill>
              </a:rPr>
              <a:t>Although medieval physicians didn’t _________ people’s urine for making them ill, they did carefully examine the urine in order to make their _______________. It was thought to be one of the best ways to check on the balance of the _____________ inside the body. Samples of a patient’s urine could be sent to a physician, where it would be examined and compared with a urine ___________. The physician would carefully check the colour, thickness, smell and even __________ of the urine before making his diagnosis.</a:t>
            </a:r>
            <a:endParaRPr sz="1100">
              <a:solidFill>
                <a:schemeClr val="dk1"/>
              </a:solidFill>
            </a:endParaRPr>
          </a:p>
          <a:p>
            <a:pPr indent="0" lvl="0" marL="0" rtl="0" algn="ctr">
              <a:lnSpc>
                <a:spcPct val="90000"/>
              </a:lnSpc>
              <a:spcBef>
                <a:spcPts val="1000"/>
              </a:spcBef>
              <a:spcAft>
                <a:spcPts val="0"/>
              </a:spcAft>
              <a:buSzPts val="1200"/>
              <a:buNone/>
            </a:pPr>
            <a:r>
              <a:rPr i="1" lang="en" sz="1100">
                <a:solidFill>
                  <a:schemeClr val="dk1"/>
                </a:solidFill>
              </a:rPr>
              <a:t>sinfulness	Galen   	 taste		blame		avoid   		 diagnosis		cleanliness</a:t>
            </a:r>
            <a:endParaRPr i="1" sz="1100">
              <a:solidFill>
                <a:schemeClr val="dk1"/>
              </a:solidFill>
            </a:endParaRPr>
          </a:p>
          <a:p>
            <a:pPr indent="0" lvl="0" marL="0" rtl="0" algn="ctr">
              <a:lnSpc>
                <a:spcPct val="90000"/>
              </a:lnSpc>
              <a:spcBef>
                <a:spcPts val="1000"/>
              </a:spcBef>
              <a:spcAft>
                <a:spcPts val="0"/>
              </a:spcAft>
              <a:buClr>
                <a:schemeClr val="dk1"/>
              </a:buClr>
              <a:buSzPts val="1100"/>
              <a:buFont typeface="Arial"/>
              <a:buNone/>
            </a:pPr>
            <a:r>
              <a:rPr i="1" lang="en" sz="1100">
                <a:solidFill>
                  <a:schemeClr val="dk1"/>
                </a:solidFill>
              </a:rPr>
              <a:t>	chart    	humours		rotting   	 air</a:t>
            </a:r>
            <a:endParaRPr i="1" sz="1100">
              <a:solidFill>
                <a:schemeClr val="dk1"/>
              </a:solidFill>
            </a:endParaRPr>
          </a:p>
          <a:p>
            <a:pPr indent="0" lvl="0" marL="0" rtl="0" algn="l">
              <a:lnSpc>
                <a:spcPct val="90000"/>
              </a:lnSpc>
              <a:spcBef>
                <a:spcPts val="1000"/>
              </a:spcBef>
              <a:spcAft>
                <a:spcPts val="0"/>
              </a:spcAft>
              <a:buSzPts val="1200"/>
              <a:buNone/>
            </a:pPr>
            <a:r>
              <a:t/>
            </a:r>
            <a:endParaRPr b="1" sz="1100" u="sng">
              <a:solidFill>
                <a:schemeClr val="dk1"/>
              </a:solidFill>
            </a:endParaRPr>
          </a:p>
          <a:p>
            <a:pPr indent="0" lvl="0" marL="0" rtl="0" algn="l">
              <a:lnSpc>
                <a:spcPct val="90000"/>
              </a:lnSpc>
              <a:spcBef>
                <a:spcPts val="1000"/>
              </a:spcBef>
              <a:spcAft>
                <a:spcPts val="0"/>
              </a:spcAft>
              <a:buSzPts val="1200"/>
              <a:buNone/>
            </a:pPr>
            <a:r>
              <a:rPr b="1" lang="en" u="sng">
                <a:solidFill>
                  <a:schemeClr val="dk1"/>
                </a:solidFill>
              </a:rPr>
              <a:t>Influence on ideas about the causes of disease</a:t>
            </a:r>
            <a:endParaRPr b="1" u="sng">
              <a:solidFill>
                <a:schemeClr val="dk1"/>
              </a:solidFill>
            </a:endParaRPr>
          </a:p>
          <a:p>
            <a:pPr indent="0" lvl="0" marL="0" rtl="0" algn="just">
              <a:lnSpc>
                <a:spcPct val="90000"/>
              </a:lnSpc>
              <a:spcBef>
                <a:spcPts val="1000"/>
              </a:spcBef>
              <a:spcAft>
                <a:spcPts val="0"/>
              </a:spcAft>
              <a:buSzPts val="1200"/>
              <a:buNone/>
            </a:pPr>
            <a:r>
              <a:rPr lang="en">
                <a:solidFill>
                  <a:schemeClr val="dk1"/>
                </a:solidFill>
              </a:rPr>
              <a:t>The Middle Ages was a time when there was </a:t>
            </a:r>
            <a:r>
              <a:rPr b="1" lang="en">
                <a:solidFill>
                  <a:schemeClr val="dk1"/>
                </a:solidFill>
              </a:rPr>
              <a:t>continuity</a:t>
            </a:r>
            <a:r>
              <a:rPr lang="en">
                <a:solidFill>
                  <a:schemeClr val="dk1"/>
                </a:solidFill>
              </a:rPr>
              <a:t> in ideas about the causes of disease. There were only a few small changes. For example, the use of astrology became more widespread, which meant it was adopted by many people, but did not expand upon Galen’s original theories. On the whole, ideas remained the same. </a:t>
            </a:r>
            <a:endParaRPr>
              <a:solidFill>
                <a:schemeClr val="dk1"/>
              </a:solidFill>
            </a:endParaRPr>
          </a:p>
          <a:p>
            <a:pPr indent="0" lvl="0" marL="0" rtl="0" algn="just">
              <a:lnSpc>
                <a:spcPct val="90000"/>
              </a:lnSpc>
              <a:spcBef>
                <a:spcPts val="1000"/>
              </a:spcBef>
              <a:spcAft>
                <a:spcPts val="0"/>
              </a:spcAft>
              <a:buSzPts val="1200"/>
              <a:buNone/>
            </a:pPr>
            <a:r>
              <a:rPr b="1" i="1" lang="en">
                <a:solidFill>
                  <a:schemeClr val="dk1"/>
                </a:solidFill>
              </a:rPr>
              <a:t>Individuals and the Church</a:t>
            </a:r>
            <a:endParaRPr b="1">
              <a:solidFill>
                <a:schemeClr val="dk1"/>
              </a:solidFill>
            </a:endParaRPr>
          </a:p>
          <a:p>
            <a:pPr indent="0" lvl="0" marL="0" rtl="0" algn="just">
              <a:lnSpc>
                <a:spcPct val="90000"/>
              </a:lnSpc>
              <a:spcBef>
                <a:spcPts val="1000"/>
              </a:spcBef>
              <a:spcAft>
                <a:spcPts val="0"/>
              </a:spcAft>
              <a:buSzPts val="1200"/>
              <a:buNone/>
            </a:pPr>
            <a:r>
              <a:rPr lang="en">
                <a:solidFill>
                  <a:schemeClr val="dk1"/>
                </a:solidFill>
              </a:rPr>
              <a:t>The Church was very important in maintaining the status quo at this time. This means that they did not like change, and wanted to keep things the way they were. The Church controlled medical learning. It chose which books were copied and distributed. The Church liked the Theory of the Four Humours because it fitted with their teachings, so it promoted this theory. The Church strongly discouraged anybody from criticising the theory. </a:t>
            </a:r>
            <a:endParaRPr>
              <a:solidFill>
                <a:schemeClr val="dk1"/>
              </a:solidFill>
            </a:endParaRPr>
          </a:p>
          <a:p>
            <a:pPr indent="0" lvl="0" marL="0" rtl="0" algn="just">
              <a:lnSpc>
                <a:spcPct val="90000"/>
              </a:lnSpc>
              <a:spcBef>
                <a:spcPts val="1000"/>
              </a:spcBef>
              <a:spcAft>
                <a:spcPts val="0"/>
              </a:spcAft>
              <a:buSzPts val="1200"/>
              <a:buNone/>
            </a:pPr>
            <a:r>
              <a:rPr lang="en">
                <a:solidFill>
                  <a:schemeClr val="dk1"/>
                </a:solidFill>
              </a:rPr>
              <a:t>HIppocrates and Galen were important individuals in the Middle Ages, Even though they lived many years before this time. Their books had been preserved by Arabic scholars and Latin translations were available in Europe by the Middle Ages. Galen in particular was popular with the Church, which meant that his work was widely promoted. </a:t>
            </a:r>
            <a:endParaRPr>
              <a:solidFill>
                <a:schemeClr val="dk1"/>
              </a:solidFill>
            </a:endParaRPr>
          </a:p>
          <a:p>
            <a:pPr indent="0" lvl="0" marL="0" rtl="0" algn="just">
              <a:lnSpc>
                <a:spcPct val="90000"/>
              </a:lnSpc>
              <a:spcBef>
                <a:spcPts val="1000"/>
              </a:spcBef>
              <a:spcAft>
                <a:spcPts val="0"/>
              </a:spcAft>
              <a:buSzPts val="1200"/>
              <a:buNone/>
            </a:pPr>
            <a:r>
              <a:rPr b="1" i="1" lang="en">
                <a:solidFill>
                  <a:schemeClr val="dk1"/>
                </a:solidFill>
              </a:rPr>
              <a:t>Science and Technology</a:t>
            </a:r>
            <a:endParaRPr b="1" i="1">
              <a:solidFill>
                <a:schemeClr val="dk1"/>
              </a:solidFill>
            </a:endParaRPr>
          </a:p>
          <a:p>
            <a:pPr indent="0" lvl="0" marL="0" rtl="0" algn="just">
              <a:lnSpc>
                <a:spcPct val="90000"/>
              </a:lnSpc>
              <a:spcBef>
                <a:spcPts val="1000"/>
              </a:spcBef>
              <a:spcAft>
                <a:spcPts val="0"/>
              </a:spcAft>
              <a:buSzPts val="1200"/>
              <a:buNone/>
            </a:pPr>
            <a:r>
              <a:rPr lang="en">
                <a:solidFill>
                  <a:schemeClr val="dk1"/>
                </a:solidFill>
              </a:rPr>
              <a:t>During the Middle Ages, a lack of scientific understanding meant that new knowledge was limited. Physicians and medical students tried to make new discoveries fit into the old theories, rather than experimenting to explain the discoveries. </a:t>
            </a:r>
            <a:endParaRPr>
              <a:solidFill>
                <a:schemeClr val="dk1"/>
              </a:solidFill>
            </a:endParaRPr>
          </a:p>
          <a:p>
            <a:pPr indent="0" lvl="0" marL="0" rtl="0" algn="just">
              <a:lnSpc>
                <a:spcPct val="90000"/>
              </a:lnSpc>
              <a:spcBef>
                <a:spcPts val="1000"/>
              </a:spcBef>
              <a:spcAft>
                <a:spcPts val="0"/>
              </a:spcAft>
              <a:buClr>
                <a:schemeClr val="dk1"/>
              </a:buClr>
              <a:buSzPts val="1100"/>
              <a:buFont typeface="Arial"/>
              <a:buNone/>
            </a:pPr>
            <a:r>
              <a:rPr lang="en">
                <a:solidFill>
                  <a:schemeClr val="dk1"/>
                </a:solidFill>
              </a:rPr>
              <a:t>One important piece of technology invented near the end of the Middle Ages was the </a:t>
            </a:r>
            <a:r>
              <a:rPr b="1" lang="en">
                <a:solidFill>
                  <a:schemeClr val="dk1"/>
                </a:solidFill>
              </a:rPr>
              <a:t>printing press.</a:t>
            </a:r>
            <a:r>
              <a:rPr lang="en">
                <a:solidFill>
                  <a:schemeClr val="dk1"/>
                </a:solidFill>
              </a:rPr>
              <a:t> It was invented around 1440 by Johannes Gutenberg in what is now Germany. Although this was not directly related to advancing medieval medicine, it eventually led to much faster and easier sharing of medical texts. However, it did not have a huge impact during the medieval period. </a:t>
            </a:r>
            <a:endParaRPr>
              <a:solidFill>
                <a:schemeClr val="dk1"/>
              </a:solidFill>
            </a:endParaRPr>
          </a:p>
          <a:p>
            <a:pPr indent="0" lvl="0" marL="0" rtl="0" algn="l">
              <a:lnSpc>
                <a:spcPct val="115000"/>
              </a:lnSpc>
              <a:spcBef>
                <a:spcPts val="0"/>
              </a:spcBef>
              <a:spcAft>
                <a:spcPts val="1600"/>
              </a:spcAft>
              <a:buSzPts val="1200"/>
              <a:buNone/>
            </a:pPr>
            <a:r>
              <a:t/>
            </a:r>
            <a:endParaRPr sz="1100"/>
          </a:p>
        </p:txBody>
      </p:sp>
      <p:pic>
        <p:nvPicPr>
          <p:cNvPr id="273" name="Google Shape;273;g10d5c694dda_0_0"/>
          <p:cNvPicPr preferRelativeResize="0"/>
          <p:nvPr/>
        </p:nvPicPr>
        <p:blipFill rotWithShape="1">
          <a:blip r:embed="rId3">
            <a:alphaModFix/>
          </a:blip>
          <a:srcRect b="0" l="0" r="0" t="0"/>
          <a:stretch/>
        </p:blipFill>
        <p:spPr>
          <a:xfrm>
            <a:off x="1238056" y="722279"/>
            <a:ext cx="556200" cy="556200"/>
          </a:xfrm>
          <a:prstGeom prst="rect">
            <a:avLst/>
          </a:prstGeom>
          <a:noFill/>
          <a:ln>
            <a:noFill/>
          </a:ln>
        </p:spPr>
      </p:pic>
      <p:pic>
        <p:nvPicPr>
          <p:cNvPr id="274" name="Google Shape;274;g10d5c694dda_0_0"/>
          <p:cNvPicPr preferRelativeResize="0"/>
          <p:nvPr/>
        </p:nvPicPr>
        <p:blipFill rotWithShape="1">
          <a:blip r:embed="rId4">
            <a:alphaModFix/>
          </a:blip>
          <a:srcRect b="0" l="0" r="0" t="0"/>
          <a:stretch/>
        </p:blipFill>
        <p:spPr>
          <a:xfrm>
            <a:off x="1516156" y="2765152"/>
            <a:ext cx="445200" cy="445200"/>
          </a:xfrm>
          <a:prstGeom prst="rect">
            <a:avLst/>
          </a:prstGeom>
          <a:noFill/>
          <a:ln>
            <a:noFill/>
          </a:ln>
        </p:spPr>
      </p:pic>
      <p:pic>
        <p:nvPicPr>
          <p:cNvPr id="275" name="Google Shape;275;g10d5c694dda_0_0"/>
          <p:cNvPicPr preferRelativeResize="0"/>
          <p:nvPr/>
        </p:nvPicPr>
        <p:blipFill rotWithShape="1">
          <a:blip r:embed="rId5">
            <a:alphaModFix/>
          </a:blip>
          <a:srcRect b="0" l="0" r="0" t="0"/>
          <a:stretch/>
        </p:blipFill>
        <p:spPr>
          <a:xfrm>
            <a:off x="2092461" y="6360998"/>
            <a:ext cx="392100" cy="392100"/>
          </a:xfrm>
          <a:prstGeom prst="rect">
            <a:avLst/>
          </a:prstGeom>
          <a:noFill/>
          <a:ln>
            <a:noFill/>
          </a:ln>
        </p:spPr>
      </p:pic>
      <p:pic>
        <p:nvPicPr>
          <p:cNvPr id="276" name="Google Shape;276;g10d5c694dda_0_0"/>
          <p:cNvPicPr preferRelativeResize="0"/>
          <p:nvPr/>
        </p:nvPicPr>
        <p:blipFill rotWithShape="1">
          <a:blip r:embed="rId6">
            <a:alphaModFix/>
          </a:blip>
          <a:srcRect b="0" l="0" r="0" t="0"/>
          <a:stretch/>
        </p:blipFill>
        <p:spPr>
          <a:xfrm>
            <a:off x="2092461" y="8204729"/>
            <a:ext cx="392100" cy="392100"/>
          </a:xfrm>
          <a:prstGeom prst="rect">
            <a:avLst/>
          </a:prstGeom>
          <a:noFill/>
          <a:ln>
            <a:noFill/>
          </a:ln>
        </p:spPr>
      </p:pic>
      <p:sp>
        <p:nvSpPr>
          <p:cNvPr id="277" name="Google Shape;277;g10d5c694dda_0_0"/>
          <p:cNvSpPr/>
          <p:nvPr/>
        </p:nvSpPr>
        <p:spPr>
          <a:xfrm>
            <a:off x="6891299" y="132846"/>
            <a:ext cx="556200" cy="445200"/>
          </a:xfrm>
          <a:prstGeom prst="rect">
            <a:avLst/>
          </a:prstGeom>
          <a:solidFill>
            <a:srgbClr val="FFFFFF"/>
          </a:solid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p.15</a:t>
            </a:r>
            <a:endParaRPr b="1" i="0" sz="1400" u="none" cap="none" strike="noStrike">
              <a:solidFill>
                <a:srgbClr val="000000"/>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16"/>
          <p:cNvSpPr txBox="1"/>
          <p:nvPr>
            <p:ph type="title"/>
          </p:nvPr>
        </p:nvSpPr>
        <p:spPr>
          <a:xfrm>
            <a:off x="188400" y="210100"/>
            <a:ext cx="6285600" cy="445200"/>
          </a:xfrm>
          <a:prstGeom prst="rect">
            <a:avLst/>
          </a:prstGeom>
          <a:solidFill>
            <a:srgbClr val="FFFF00"/>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000"/>
              <a:buNone/>
            </a:pPr>
            <a:r>
              <a:rPr lang="en" sz="1600"/>
              <a:t>Key Topic 1.1B - Rational Explanation: Miasma and other Causes </a:t>
            </a:r>
            <a:endParaRPr sz="1600"/>
          </a:p>
        </p:txBody>
      </p:sp>
      <p:sp>
        <p:nvSpPr>
          <p:cNvPr id="283" name="Google Shape;283;p16"/>
          <p:cNvSpPr txBox="1"/>
          <p:nvPr>
            <p:ph idx="1" type="body"/>
          </p:nvPr>
        </p:nvSpPr>
        <p:spPr>
          <a:xfrm>
            <a:off x="274775" y="798475"/>
            <a:ext cx="7183200" cy="96009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200"/>
              <a:buNone/>
            </a:pPr>
            <a:r>
              <a:rPr b="1" i="1" lang="en"/>
              <a:t>Attitudes in Society</a:t>
            </a:r>
            <a:endParaRPr b="1" i="1"/>
          </a:p>
          <a:p>
            <a:pPr indent="0" lvl="0" marL="0" rtl="0" algn="just">
              <a:lnSpc>
                <a:spcPct val="115000"/>
              </a:lnSpc>
              <a:spcBef>
                <a:spcPts val="1600"/>
              </a:spcBef>
              <a:spcAft>
                <a:spcPts val="0"/>
              </a:spcAft>
              <a:buSzPts val="1200"/>
              <a:buNone/>
            </a:pPr>
            <a:r>
              <a:rPr lang="en"/>
              <a:t>Medieval people had a strong belief in God and did not want to risk going to hell by being critical of the Church. Physicians who did not follow the old ideas found it hard to get work, because everybody knew a ‘good’ physician would follow Theory of the Four Humours. A famous 13th-century military surgeon, Henri de Mondeville, was among those who questioned the old ways of practising medicine. Mondeville is even quoted as stating that classical figures like Hippocrates and Galen were like an old dog that need to be put down, but whose owners could not face replacing it with a younger, healthier dog. However, even he continued to practise medicine in the same way as everybody else - he probably wouldn't have found employment otherwise. Many people believed that , since medicine had always been done this way, there was no need to change it. </a:t>
            </a:r>
            <a:endParaRPr/>
          </a:p>
          <a:p>
            <a:pPr indent="0" lvl="0" marL="0" rtl="0" algn="just">
              <a:lnSpc>
                <a:spcPct val="115000"/>
              </a:lnSpc>
              <a:spcBef>
                <a:spcPts val="1600"/>
              </a:spcBef>
              <a:spcAft>
                <a:spcPts val="0"/>
              </a:spcAft>
              <a:buSzPts val="1200"/>
              <a:buNone/>
            </a:pPr>
            <a:r>
              <a:rPr b="1" lang="en" u="sng"/>
              <a:t>TASK</a:t>
            </a:r>
            <a:r>
              <a:rPr lang="en"/>
              <a:t>  - 3-2-1 quiz</a:t>
            </a:r>
            <a:endParaRPr/>
          </a:p>
          <a:p>
            <a:pPr indent="0" lvl="0" marL="0" rtl="0" algn="just">
              <a:lnSpc>
                <a:spcPct val="115000"/>
              </a:lnSpc>
              <a:spcBef>
                <a:spcPts val="1600"/>
              </a:spcBef>
              <a:spcAft>
                <a:spcPts val="0"/>
              </a:spcAft>
              <a:buSzPts val="1200"/>
              <a:buNone/>
            </a:pPr>
            <a:r>
              <a:rPr lang="en"/>
              <a:t>You need to create/write 6 questions from page 12-13. 3 true of false statements, 2 multiple choice and one factual recall e.g. what is miasma. Once you have written your questions, hand your workbook to your partner and get them to answer them!</a:t>
            </a:r>
            <a:endParaRPr/>
          </a:p>
          <a:p>
            <a:pPr indent="0" lvl="0" marL="0" rtl="0" algn="just">
              <a:lnSpc>
                <a:spcPct val="115000"/>
              </a:lnSpc>
              <a:spcBef>
                <a:spcPts val="1600"/>
              </a:spcBef>
              <a:spcAft>
                <a:spcPts val="0"/>
              </a:spcAft>
              <a:buSzPts val="1200"/>
              <a:buNone/>
            </a:pPr>
            <a:r>
              <a:rPr lang="en"/>
              <a:t>3 True or false</a:t>
            </a:r>
            <a:endParaRPr/>
          </a:p>
          <a:p>
            <a:pPr indent="-304800" lvl="0" marL="457200" rtl="0" algn="just">
              <a:lnSpc>
                <a:spcPct val="200000"/>
              </a:lnSpc>
              <a:spcBef>
                <a:spcPts val="1600"/>
              </a:spcBef>
              <a:spcAft>
                <a:spcPts val="0"/>
              </a:spcAft>
              <a:buSzPts val="1200"/>
              <a:buAutoNum type="arabicPeriod"/>
            </a:pPr>
            <a:r>
              <a:rPr lang="en"/>
              <a:t>_____________________________________________________________________________________</a:t>
            </a:r>
            <a:endParaRPr/>
          </a:p>
          <a:p>
            <a:pPr indent="-304800" lvl="0" marL="457200" rtl="0" algn="just">
              <a:lnSpc>
                <a:spcPct val="200000"/>
              </a:lnSpc>
              <a:spcBef>
                <a:spcPts val="0"/>
              </a:spcBef>
              <a:spcAft>
                <a:spcPts val="0"/>
              </a:spcAft>
              <a:buSzPts val="1200"/>
              <a:buAutoNum type="arabicPeriod"/>
            </a:pPr>
            <a:r>
              <a:rPr lang="en"/>
              <a:t>_____________________________________________________________________________________</a:t>
            </a:r>
            <a:endParaRPr/>
          </a:p>
          <a:p>
            <a:pPr indent="-304800" lvl="0" marL="457200" rtl="0" algn="just">
              <a:lnSpc>
                <a:spcPct val="200000"/>
              </a:lnSpc>
              <a:spcBef>
                <a:spcPts val="0"/>
              </a:spcBef>
              <a:spcAft>
                <a:spcPts val="0"/>
              </a:spcAft>
              <a:buSzPts val="1200"/>
              <a:buAutoNum type="arabicPeriod"/>
            </a:pPr>
            <a:r>
              <a:rPr lang="en"/>
              <a:t>_____________________________________________________________________________________</a:t>
            </a:r>
            <a:endParaRPr/>
          </a:p>
          <a:p>
            <a:pPr indent="0" lvl="0" marL="0" rtl="0" algn="just">
              <a:lnSpc>
                <a:spcPct val="200000"/>
              </a:lnSpc>
              <a:spcBef>
                <a:spcPts val="1600"/>
              </a:spcBef>
              <a:spcAft>
                <a:spcPts val="0"/>
              </a:spcAft>
              <a:buSzPts val="1200"/>
              <a:buNone/>
            </a:pPr>
            <a:r>
              <a:rPr lang="en"/>
              <a:t>2 Multiple Choice</a:t>
            </a:r>
            <a:endParaRPr/>
          </a:p>
          <a:p>
            <a:pPr indent="0" lvl="0" marL="0" rtl="0" algn="just">
              <a:lnSpc>
                <a:spcPct val="200000"/>
              </a:lnSpc>
              <a:spcBef>
                <a:spcPts val="1600"/>
              </a:spcBef>
              <a:spcAft>
                <a:spcPts val="0"/>
              </a:spcAft>
              <a:buSzPts val="1200"/>
              <a:buNone/>
            </a:pPr>
            <a:r>
              <a:t/>
            </a:r>
            <a:endParaRPr/>
          </a:p>
          <a:p>
            <a:pPr indent="0" lvl="0" marL="0" rtl="0" algn="just">
              <a:lnSpc>
                <a:spcPct val="200000"/>
              </a:lnSpc>
              <a:spcBef>
                <a:spcPts val="1600"/>
              </a:spcBef>
              <a:spcAft>
                <a:spcPts val="0"/>
              </a:spcAft>
              <a:buSzPts val="1200"/>
              <a:buNone/>
            </a:pPr>
            <a:r>
              <a:t/>
            </a:r>
            <a:endParaRPr/>
          </a:p>
          <a:p>
            <a:pPr indent="0" lvl="0" marL="0" rtl="0" algn="just">
              <a:lnSpc>
                <a:spcPct val="200000"/>
              </a:lnSpc>
              <a:spcBef>
                <a:spcPts val="1600"/>
              </a:spcBef>
              <a:spcAft>
                <a:spcPts val="0"/>
              </a:spcAft>
              <a:buSzPts val="1200"/>
              <a:buNone/>
            </a:pPr>
            <a:r>
              <a:t/>
            </a:r>
            <a:endParaRPr/>
          </a:p>
          <a:p>
            <a:pPr indent="0" lvl="0" marL="0" rtl="0" algn="just">
              <a:lnSpc>
                <a:spcPct val="100000"/>
              </a:lnSpc>
              <a:spcBef>
                <a:spcPts val="1600"/>
              </a:spcBef>
              <a:spcAft>
                <a:spcPts val="0"/>
              </a:spcAft>
              <a:buSzPts val="1200"/>
              <a:buNone/>
            </a:pPr>
            <a:r>
              <a:t/>
            </a:r>
            <a:endParaRPr/>
          </a:p>
          <a:p>
            <a:pPr indent="0" lvl="0" marL="0" rtl="0" algn="just">
              <a:lnSpc>
                <a:spcPct val="100000"/>
              </a:lnSpc>
              <a:spcBef>
                <a:spcPts val="1600"/>
              </a:spcBef>
              <a:spcAft>
                <a:spcPts val="0"/>
              </a:spcAft>
              <a:buSzPts val="1200"/>
              <a:buNone/>
            </a:pPr>
            <a:r>
              <a:rPr lang="en"/>
              <a:t>1 Factual recall</a:t>
            </a:r>
            <a:endParaRPr/>
          </a:p>
          <a:p>
            <a:pPr indent="0" lvl="0" marL="0" rtl="0" algn="just">
              <a:lnSpc>
                <a:spcPct val="100000"/>
              </a:lnSpc>
              <a:spcBef>
                <a:spcPts val="1600"/>
              </a:spcBef>
              <a:spcAft>
                <a:spcPts val="0"/>
              </a:spcAft>
              <a:buSzPts val="1200"/>
              <a:buNone/>
            </a:pPr>
            <a:r>
              <a:rPr lang="en"/>
              <a:t>__________________________________________________________________________________________</a:t>
            </a:r>
            <a:endParaRPr/>
          </a:p>
          <a:p>
            <a:pPr indent="0" lvl="0" marL="0" rtl="0" algn="just">
              <a:lnSpc>
                <a:spcPct val="100000"/>
              </a:lnSpc>
              <a:spcBef>
                <a:spcPts val="1600"/>
              </a:spcBef>
              <a:spcAft>
                <a:spcPts val="0"/>
              </a:spcAft>
              <a:buSzPts val="1200"/>
              <a:buNone/>
            </a:pPr>
            <a:r>
              <a:rPr lang="en"/>
              <a:t>___________________________________________________________________________________________</a:t>
            </a:r>
            <a:endParaRPr/>
          </a:p>
          <a:p>
            <a:pPr indent="0" lvl="0" marL="0" rtl="0" algn="just">
              <a:lnSpc>
                <a:spcPct val="100000"/>
              </a:lnSpc>
              <a:spcBef>
                <a:spcPts val="1600"/>
              </a:spcBef>
              <a:spcAft>
                <a:spcPts val="0"/>
              </a:spcAft>
              <a:buSzPts val="1200"/>
              <a:buNone/>
            </a:pPr>
            <a:r>
              <a:rPr lang="en"/>
              <a:t>__________________________________________________________________________________________</a:t>
            </a:r>
            <a:endParaRPr/>
          </a:p>
        </p:txBody>
      </p:sp>
      <p:graphicFrame>
        <p:nvGraphicFramePr>
          <p:cNvPr id="284" name="Google Shape;284;p16"/>
          <p:cNvGraphicFramePr/>
          <p:nvPr/>
        </p:nvGraphicFramePr>
        <p:xfrm>
          <a:off x="363915" y="6652593"/>
          <a:ext cx="3000000" cy="3000000"/>
        </p:xfrm>
        <a:graphic>
          <a:graphicData uri="http://schemas.openxmlformats.org/drawingml/2006/table">
            <a:tbl>
              <a:tblPr>
                <a:noFill/>
                <a:tableStyleId>{B582C15B-8F40-4677-AFF7-5701DFDC342F}</a:tableStyleId>
              </a:tblPr>
              <a:tblGrid>
                <a:gridCol w="2017525"/>
                <a:gridCol w="1238950"/>
                <a:gridCol w="1238950"/>
                <a:gridCol w="1238950"/>
                <a:gridCol w="1238950"/>
              </a:tblGrid>
              <a:tr h="402650">
                <a:tc>
                  <a:txBody>
                    <a:bodyPr/>
                    <a:lstStyle/>
                    <a:p>
                      <a:pPr indent="0" lvl="0" marL="0" marR="0" rtl="0" algn="ctr">
                        <a:lnSpc>
                          <a:spcPct val="100000"/>
                        </a:lnSpc>
                        <a:spcBef>
                          <a:spcPts val="0"/>
                        </a:spcBef>
                        <a:spcAft>
                          <a:spcPts val="0"/>
                        </a:spcAft>
                        <a:buClr>
                          <a:srgbClr val="000000"/>
                        </a:buClr>
                        <a:buSzPts val="1200"/>
                        <a:buFont typeface="Arial"/>
                        <a:buNone/>
                      </a:pPr>
                      <a:r>
                        <a:rPr b="1" lang="en" sz="1200" u="none" cap="none" strike="noStrike">
                          <a:latin typeface="Calibri"/>
                          <a:ea typeface="Calibri"/>
                          <a:cs typeface="Calibri"/>
                          <a:sym typeface="Calibri"/>
                        </a:rPr>
                        <a:t>Question </a:t>
                      </a:r>
                      <a:endParaRPr b="1" sz="1200" u="none" cap="none" strike="noStrike">
                        <a:latin typeface="Calibri"/>
                        <a:ea typeface="Calibri"/>
                        <a:cs typeface="Calibri"/>
                        <a:sym typeface="Calibri"/>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b="1" lang="en" sz="1200" u="none" cap="none" strike="noStrike">
                          <a:latin typeface="Calibri"/>
                          <a:ea typeface="Calibri"/>
                          <a:cs typeface="Calibri"/>
                          <a:sym typeface="Calibri"/>
                        </a:rPr>
                        <a:t>Option 1 </a:t>
                      </a:r>
                      <a:endParaRPr b="1" sz="1200" u="none" cap="none" strike="noStrike">
                        <a:latin typeface="Calibri"/>
                        <a:ea typeface="Calibri"/>
                        <a:cs typeface="Calibri"/>
                        <a:sym typeface="Calibri"/>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b="1" lang="en" sz="1200" u="none" cap="none" strike="noStrike">
                          <a:latin typeface="Calibri"/>
                          <a:ea typeface="Calibri"/>
                          <a:cs typeface="Calibri"/>
                          <a:sym typeface="Calibri"/>
                        </a:rPr>
                        <a:t>Option 2 </a:t>
                      </a:r>
                      <a:endParaRPr b="1" sz="1200" u="none" cap="none" strike="noStrike">
                        <a:latin typeface="Calibri"/>
                        <a:ea typeface="Calibri"/>
                        <a:cs typeface="Calibri"/>
                        <a:sym typeface="Calibri"/>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b="1" lang="en" sz="1200" u="none" cap="none" strike="noStrike">
                          <a:latin typeface="Calibri"/>
                          <a:ea typeface="Calibri"/>
                          <a:cs typeface="Calibri"/>
                          <a:sym typeface="Calibri"/>
                        </a:rPr>
                        <a:t>Option 3</a:t>
                      </a:r>
                      <a:endParaRPr b="1" sz="1200" u="none" cap="none" strike="noStrike">
                        <a:latin typeface="Calibri"/>
                        <a:ea typeface="Calibri"/>
                        <a:cs typeface="Calibri"/>
                        <a:sym typeface="Calibri"/>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b="1" lang="en" sz="1200" u="none" cap="none" strike="noStrike">
                          <a:latin typeface="Calibri"/>
                          <a:ea typeface="Calibri"/>
                          <a:cs typeface="Calibri"/>
                          <a:sym typeface="Calibri"/>
                        </a:rPr>
                        <a:t>Option 4</a:t>
                      </a:r>
                      <a:endParaRPr b="1" sz="1200" u="none" cap="none" strike="noStrike">
                        <a:latin typeface="Calibri"/>
                        <a:ea typeface="Calibri"/>
                        <a:cs typeface="Calibri"/>
                        <a:sym typeface="Calibri"/>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735625">
                <a:tc>
                  <a:txBody>
                    <a:bodyPr/>
                    <a:lstStyle/>
                    <a:p>
                      <a:pPr indent="0" lvl="0" marL="0" marR="0" rtl="0" algn="ctr">
                        <a:lnSpc>
                          <a:spcPct val="100000"/>
                        </a:lnSpc>
                        <a:spcBef>
                          <a:spcPts val="0"/>
                        </a:spcBef>
                        <a:spcAft>
                          <a:spcPts val="0"/>
                        </a:spcAft>
                        <a:buClr>
                          <a:srgbClr val="000000"/>
                        </a:buClr>
                        <a:buSzPts val="1200"/>
                        <a:buFont typeface="Arial"/>
                        <a:buNone/>
                      </a:pPr>
                      <a:r>
                        <a:t/>
                      </a:r>
                      <a:endParaRPr b="1" sz="1200" u="none" cap="none" strike="noStrike">
                        <a:latin typeface="Calibri"/>
                        <a:ea typeface="Calibri"/>
                        <a:cs typeface="Calibri"/>
                        <a:sym typeface="Calibri"/>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t/>
                      </a:r>
                      <a:endParaRPr b="1" sz="1200" u="none" cap="none" strike="noStrike">
                        <a:latin typeface="Calibri"/>
                        <a:ea typeface="Calibri"/>
                        <a:cs typeface="Calibri"/>
                        <a:sym typeface="Calibri"/>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t/>
                      </a:r>
                      <a:endParaRPr b="1" sz="1200" u="none" cap="none" strike="noStrike">
                        <a:latin typeface="Calibri"/>
                        <a:ea typeface="Calibri"/>
                        <a:cs typeface="Calibri"/>
                        <a:sym typeface="Calibri"/>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t/>
                      </a:r>
                      <a:endParaRPr b="1" sz="1200" u="none" cap="none" strike="noStrike">
                        <a:latin typeface="Calibri"/>
                        <a:ea typeface="Calibri"/>
                        <a:cs typeface="Calibri"/>
                        <a:sym typeface="Calibri"/>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t/>
                      </a:r>
                      <a:endParaRPr b="1" sz="1200" u="none" cap="none" strike="noStrike">
                        <a:latin typeface="Calibri"/>
                        <a:ea typeface="Calibri"/>
                        <a:cs typeface="Calibri"/>
                        <a:sym typeface="Calibri"/>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770150">
                <a:tc>
                  <a:txBody>
                    <a:bodyPr/>
                    <a:lstStyle/>
                    <a:p>
                      <a:pPr indent="0" lvl="0" marL="0" marR="0" rtl="0" algn="ctr">
                        <a:lnSpc>
                          <a:spcPct val="100000"/>
                        </a:lnSpc>
                        <a:spcBef>
                          <a:spcPts val="0"/>
                        </a:spcBef>
                        <a:spcAft>
                          <a:spcPts val="0"/>
                        </a:spcAft>
                        <a:buClr>
                          <a:srgbClr val="000000"/>
                        </a:buClr>
                        <a:buSzPts val="1200"/>
                        <a:buFont typeface="Arial"/>
                        <a:buNone/>
                      </a:pPr>
                      <a:r>
                        <a:t/>
                      </a:r>
                      <a:endParaRPr b="1" sz="1200" u="none" cap="none" strike="noStrike">
                        <a:latin typeface="Calibri"/>
                        <a:ea typeface="Calibri"/>
                        <a:cs typeface="Calibri"/>
                        <a:sym typeface="Calibri"/>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t/>
                      </a:r>
                      <a:endParaRPr b="1" sz="1200" u="none" cap="none" strike="noStrike">
                        <a:latin typeface="Calibri"/>
                        <a:ea typeface="Calibri"/>
                        <a:cs typeface="Calibri"/>
                        <a:sym typeface="Calibri"/>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t/>
                      </a:r>
                      <a:endParaRPr b="1" sz="1200" u="none" cap="none" strike="noStrike">
                        <a:latin typeface="Calibri"/>
                        <a:ea typeface="Calibri"/>
                        <a:cs typeface="Calibri"/>
                        <a:sym typeface="Calibri"/>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t/>
                      </a:r>
                      <a:endParaRPr b="1" sz="1200" u="none" cap="none" strike="noStrike">
                        <a:latin typeface="Calibri"/>
                        <a:ea typeface="Calibri"/>
                        <a:cs typeface="Calibri"/>
                        <a:sym typeface="Calibri"/>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t/>
                      </a:r>
                      <a:endParaRPr b="1" sz="1200" u="none" cap="none" strike="noStrike">
                        <a:latin typeface="Calibri"/>
                        <a:ea typeface="Calibri"/>
                        <a:cs typeface="Calibri"/>
                        <a:sym typeface="Calibri"/>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pic>
        <p:nvPicPr>
          <p:cNvPr id="285" name="Google Shape;285;p16"/>
          <p:cNvPicPr preferRelativeResize="0"/>
          <p:nvPr/>
        </p:nvPicPr>
        <p:blipFill rotWithShape="1">
          <a:blip r:embed="rId3">
            <a:alphaModFix/>
          </a:blip>
          <a:srcRect b="0" l="0" r="0" t="0"/>
          <a:stretch/>
        </p:blipFill>
        <p:spPr>
          <a:xfrm>
            <a:off x="1770415" y="847143"/>
            <a:ext cx="392100" cy="392100"/>
          </a:xfrm>
          <a:prstGeom prst="rect">
            <a:avLst/>
          </a:prstGeom>
          <a:noFill/>
          <a:ln>
            <a:noFill/>
          </a:ln>
        </p:spPr>
      </p:pic>
      <p:pic>
        <p:nvPicPr>
          <p:cNvPr id="286" name="Google Shape;286;p16"/>
          <p:cNvPicPr preferRelativeResize="0"/>
          <p:nvPr/>
        </p:nvPicPr>
        <p:blipFill rotWithShape="1">
          <a:blip r:embed="rId4">
            <a:alphaModFix/>
          </a:blip>
          <a:srcRect b="0" l="0" r="0" t="0"/>
          <a:stretch/>
        </p:blipFill>
        <p:spPr>
          <a:xfrm>
            <a:off x="1371312" y="4241343"/>
            <a:ext cx="603075" cy="603050"/>
          </a:xfrm>
          <a:prstGeom prst="rect">
            <a:avLst/>
          </a:prstGeom>
          <a:noFill/>
          <a:ln>
            <a:noFill/>
          </a:ln>
        </p:spPr>
      </p:pic>
      <p:pic>
        <p:nvPicPr>
          <p:cNvPr id="287" name="Google Shape;287;p16"/>
          <p:cNvPicPr preferRelativeResize="0"/>
          <p:nvPr/>
        </p:nvPicPr>
        <p:blipFill rotWithShape="1">
          <a:blip r:embed="rId5">
            <a:alphaModFix/>
          </a:blip>
          <a:srcRect b="0" l="0" r="0" t="0"/>
          <a:stretch/>
        </p:blipFill>
        <p:spPr>
          <a:xfrm>
            <a:off x="1672849" y="5906343"/>
            <a:ext cx="603075" cy="603075"/>
          </a:xfrm>
          <a:prstGeom prst="rect">
            <a:avLst/>
          </a:prstGeom>
          <a:noFill/>
          <a:ln>
            <a:noFill/>
          </a:ln>
        </p:spPr>
      </p:pic>
      <p:sp>
        <p:nvSpPr>
          <p:cNvPr id="288" name="Google Shape;288;p16"/>
          <p:cNvSpPr/>
          <p:nvPr/>
        </p:nvSpPr>
        <p:spPr>
          <a:xfrm>
            <a:off x="6891299" y="132846"/>
            <a:ext cx="556200" cy="445200"/>
          </a:xfrm>
          <a:prstGeom prst="rect">
            <a:avLst/>
          </a:prstGeom>
          <a:solidFill>
            <a:srgbClr val="FFFFFF"/>
          </a:solid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p.16</a:t>
            </a:r>
            <a:endParaRPr b="1" i="0" sz="1400" u="none" cap="none" strike="noStrike">
              <a:solidFill>
                <a:srgbClr val="000000"/>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17"/>
          <p:cNvSpPr txBox="1"/>
          <p:nvPr>
            <p:ph type="title"/>
          </p:nvPr>
        </p:nvSpPr>
        <p:spPr>
          <a:xfrm>
            <a:off x="570875" y="133059"/>
            <a:ext cx="4968900" cy="5139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70C0"/>
              </a:buClr>
              <a:buSzPts val="4400"/>
              <a:buFont typeface="Calibri"/>
              <a:buNone/>
            </a:pPr>
            <a:r>
              <a:rPr b="1" lang="en" sz="2000" u="sng">
                <a:solidFill>
                  <a:srgbClr val="0070C0"/>
                </a:solidFill>
              </a:rPr>
              <a:t>Medieval – Religious and </a:t>
            </a:r>
            <a:r>
              <a:rPr b="1" lang="en" u="sng">
                <a:solidFill>
                  <a:srgbClr val="0070C0"/>
                </a:solidFill>
              </a:rPr>
              <a:t>Supernatural</a:t>
            </a:r>
            <a:r>
              <a:rPr b="1" lang="en" sz="2000" u="sng">
                <a:solidFill>
                  <a:srgbClr val="0070C0"/>
                </a:solidFill>
              </a:rPr>
              <a:t> </a:t>
            </a:r>
            <a:r>
              <a:rPr b="1" lang="en" u="sng">
                <a:solidFill>
                  <a:srgbClr val="0070C0"/>
                </a:solidFill>
              </a:rPr>
              <a:t>c</a:t>
            </a:r>
            <a:r>
              <a:rPr b="1" lang="en" sz="2000" u="sng">
                <a:solidFill>
                  <a:srgbClr val="0070C0"/>
                </a:solidFill>
              </a:rPr>
              <a:t>auses of disease and illness</a:t>
            </a:r>
            <a:endParaRPr sz="2000"/>
          </a:p>
        </p:txBody>
      </p:sp>
      <p:graphicFrame>
        <p:nvGraphicFramePr>
          <p:cNvPr id="294" name="Google Shape;294;p17"/>
          <p:cNvGraphicFramePr/>
          <p:nvPr/>
        </p:nvGraphicFramePr>
        <p:xfrm>
          <a:off x="479884" y="674452"/>
          <a:ext cx="3000000" cy="3000000"/>
        </p:xfrm>
        <a:graphic>
          <a:graphicData uri="http://schemas.openxmlformats.org/drawingml/2006/table">
            <a:tbl>
              <a:tblPr bandRow="1" firstRow="1">
                <a:noFill/>
                <a:tableStyleId>{F6237738-1162-4965-800F-3597A27227D8}</a:tableStyleId>
              </a:tblPr>
              <a:tblGrid>
                <a:gridCol w="4678625"/>
              </a:tblGrid>
              <a:tr h="1668500">
                <a:tc>
                  <a:txBody>
                    <a:bodyPr/>
                    <a:lstStyle/>
                    <a:p>
                      <a:pPr indent="0" lvl="0" marL="0" marR="0" rtl="0" algn="l">
                        <a:lnSpc>
                          <a:spcPct val="100000"/>
                        </a:lnSpc>
                        <a:spcBef>
                          <a:spcPts val="0"/>
                        </a:spcBef>
                        <a:spcAft>
                          <a:spcPts val="0"/>
                        </a:spcAft>
                        <a:buClr>
                          <a:srgbClr val="000000"/>
                        </a:buClr>
                        <a:buSzPts val="1200"/>
                        <a:buFont typeface="Arial"/>
                        <a:buNone/>
                      </a:pPr>
                      <a:r>
                        <a:rPr b="1" lang="en" sz="1200" u="sng" cap="none" strike="noStrike">
                          <a:solidFill>
                            <a:srgbClr val="0070C0"/>
                          </a:solidFill>
                          <a:latin typeface="Calibri"/>
                          <a:ea typeface="Calibri"/>
                          <a:cs typeface="Calibri"/>
                          <a:sym typeface="Calibri"/>
                        </a:rPr>
                        <a:t>Religious Explanation - God’s punishment of sinners:</a:t>
                      </a:r>
                      <a:endParaRPr sz="1200" u="none" cap="none" strike="noStrike"/>
                    </a:p>
                    <a:p>
                      <a:pPr indent="-317500" lvl="0" marL="444500" marR="0" rtl="0" algn="l">
                        <a:lnSpc>
                          <a:spcPct val="100000"/>
                        </a:lnSpc>
                        <a:spcBef>
                          <a:spcPts val="0"/>
                        </a:spcBef>
                        <a:spcAft>
                          <a:spcPts val="0"/>
                        </a:spcAft>
                        <a:buClr>
                          <a:schemeClr val="dk1"/>
                        </a:buClr>
                        <a:buSzPts val="1200"/>
                        <a:buFont typeface="Noto Sans Symbols"/>
                        <a:buChar char="⮚"/>
                      </a:pPr>
                      <a:r>
                        <a:rPr b="0" lang="en" sz="1200" u="none" cap="none" strike="noStrike">
                          <a:solidFill>
                            <a:schemeClr val="dk1"/>
                          </a:solidFill>
                          <a:latin typeface="Calibri"/>
                          <a:ea typeface="Calibri"/>
                          <a:cs typeface="Calibri"/>
                          <a:sym typeface="Calibri"/>
                        </a:rPr>
                        <a:t>Church controlled what was taught and taught people that God made them ill either because:</a:t>
                      </a:r>
                      <a:endParaRPr sz="1200" u="none" cap="none" strike="noStrike"/>
                    </a:p>
                    <a:p>
                      <a:pPr indent="-406400" lvl="0" marL="533400" marR="0" rtl="0" algn="l">
                        <a:lnSpc>
                          <a:spcPct val="100000"/>
                        </a:lnSpc>
                        <a:spcBef>
                          <a:spcPts val="0"/>
                        </a:spcBef>
                        <a:spcAft>
                          <a:spcPts val="0"/>
                        </a:spcAft>
                        <a:buClr>
                          <a:schemeClr val="dk1"/>
                        </a:buClr>
                        <a:buSzPts val="1200"/>
                        <a:buFont typeface="Calibri"/>
                        <a:buAutoNum type="arabicPeriod"/>
                      </a:pPr>
                      <a:r>
                        <a:rPr b="0" lang="en" sz="1200" u="none" cap="none" strike="noStrike">
                          <a:solidFill>
                            <a:schemeClr val="dk1"/>
                          </a:solidFill>
                          <a:latin typeface="Calibri"/>
                          <a:ea typeface="Calibri"/>
                          <a:cs typeface="Calibri"/>
                          <a:sym typeface="Calibri"/>
                        </a:rPr>
                        <a:t> </a:t>
                      </a:r>
                      <a:r>
                        <a:rPr b="1" lang="en" sz="1200" u="none" cap="none" strike="noStrike">
                          <a:solidFill>
                            <a:schemeClr val="dk1"/>
                          </a:solidFill>
                          <a:latin typeface="Calibri"/>
                          <a:ea typeface="Calibri"/>
                          <a:cs typeface="Calibri"/>
                          <a:sym typeface="Calibri"/>
                        </a:rPr>
                        <a:t>God was displeased </a:t>
                      </a:r>
                      <a:r>
                        <a:rPr b="0" lang="en" sz="1200" u="none" cap="none" strike="noStrike">
                          <a:solidFill>
                            <a:schemeClr val="dk1"/>
                          </a:solidFill>
                          <a:latin typeface="Calibri"/>
                          <a:ea typeface="Calibri"/>
                          <a:cs typeface="Calibri"/>
                          <a:sym typeface="Calibri"/>
                        </a:rPr>
                        <a:t>with them e.g. in the Bible disease like leprosy were used to punish sins.</a:t>
                      </a:r>
                      <a:endParaRPr sz="1200" u="none" cap="none" strike="noStrike"/>
                    </a:p>
                    <a:p>
                      <a:pPr indent="-406400" lvl="0" marL="533400" marR="0" rtl="0" algn="l">
                        <a:lnSpc>
                          <a:spcPct val="100000"/>
                        </a:lnSpc>
                        <a:spcBef>
                          <a:spcPts val="0"/>
                        </a:spcBef>
                        <a:spcAft>
                          <a:spcPts val="0"/>
                        </a:spcAft>
                        <a:buClr>
                          <a:schemeClr val="dk1"/>
                        </a:buClr>
                        <a:buSzPts val="1200"/>
                        <a:buFont typeface="Calibri"/>
                        <a:buAutoNum type="arabicPeriod"/>
                      </a:pPr>
                      <a:r>
                        <a:rPr b="1" lang="en" sz="1200" u="none" cap="none" strike="noStrike">
                          <a:solidFill>
                            <a:schemeClr val="dk1"/>
                          </a:solidFill>
                          <a:latin typeface="Calibri"/>
                          <a:ea typeface="Calibri"/>
                          <a:cs typeface="Calibri"/>
                          <a:sym typeface="Calibri"/>
                        </a:rPr>
                        <a:t>God was testing their faith</a:t>
                      </a:r>
                      <a:endParaRPr sz="1200" u="none" cap="none" strike="noStrike"/>
                    </a:p>
                    <a:p>
                      <a:pPr indent="-406400" lvl="0" marL="533400" marR="0" rtl="0" algn="l">
                        <a:lnSpc>
                          <a:spcPct val="100000"/>
                        </a:lnSpc>
                        <a:spcBef>
                          <a:spcPts val="0"/>
                        </a:spcBef>
                        <a:spcAft>
                          <a:spcPts val="0"/>
                        </a:spcAft>
                        <a:buClr>
                          <a:schemeClr val="dk1"/>
                        </a:buClr>
                        <a:buSzPts val="1200"/>
                        <a:buFont typeface="Noto Sans Symbols"/>
                        <a:buChar char="⮚"/>
                      </a:pPr>
                      <a:r>
                        <a:rPr b="0" lang="en" sz="1200" u="none" cap="none" strike="noStrike">
                          <a:solidFill>
                            <a:schemeClr val="dk1"/>
                          </a:solidFill>
                          <a:latin typeface="Calibri"/>
                          <a:ea typeface="Calibri"/>
                          <a:cs typeface="Calibri"/>
                          <a:sym typeface="Calibri"/>
                        </a:rPr>
                        <a:t>People believed that there was no need to search for other rational explanations for disease – which held back medical research and meant few new ideas about the causes of disease.</a:t>
                      </a:r>
                      <a:endParaRPr b="1" sz="1200" u="sng" cap="none" strike="noStrike">
                        <a:solidFill>
                          <a:schemeClr val="dk1"/>
                        </a:solidFill>
                        <a:latin typeface="Calibri"/>
                        <a:ea typeface="Calibri"/>
                        <a:cs typeface="Calibri"/>
                        <a:sym typeface="Calibri"/>
                      </a:endParaRPr>
                    </a:p>
                  </a:txBody>
                  <a:tcPr marT="71300" marB="71300" marR="56700" marL="56700"/>
                </a:tc>
              </a:tr>
              <a:tr h="1256325">
                <a:tc>
                  <a:txBody>
                    <a:bodyPr/>
                    <a:lstStyle/>
                    <a:p>
                      <a:pPr indent="0" lvl="0" marL="0" marR="0" rtl="0" algn="l">
                        <a:lnSpc>
                          <a:spcPct val="100000"/>
                        </a:lnSpc>
                        <a:spcBef>
                          <a:spcPts val="0"/>
                        </a:spcBef>
                        <a:spcAft>
                          <a:spcPts val="0"/>
                        </a:spcAft>
                        <a:buClr>
                          <a:srgbClr val="0070C0"/>
                        </a:buClr>
                        <a:buSzPts val="3100"/>
                        <a:buFont typeface="Calibri"/>
                        <a:buNone/>
                      </a:pPr>
                      <a:r>
                        <a:rPr b="1" lang="en" sz="1200" u="sng" cap="none" strike="noStrike">
                          <a:solidFill>
                            <a:srgbClr val="0070C0"/>
                          </a:solidFill>
                          <a:latin typeface="Calibri"/>
                          <a:ea typeface="Calibri"/>
                          <a:cs typeface="Calibri"/>
                          <a:sym typeface="Calibri"/>
                        </a:rPr>
                        <a:t>Supernatural Explanation: Astrology</a:t>
                      </a:r>
                      <a:endParaRPr sz="1200" u="none" cap="none" strike="noStrike"/>
                    </a:p>
                    <a:p>
                      <a:pPr indent="-406400" lvl="0" marL="533400" marR="0" rtl="0" algn="l">
                        <a:lnSpc>
                          <a:spcPct val="100000"/>
                        </a:lnSpc>
                        <a:spcBef>
                          <a:spcPts val="0"/>
                        </a:spcBef>
                        <a:spcAft>
                          <a:spcPts val="0"/>
                        </a:spcAft>
                        <a:buClr>
                          <a:schemeClr val="dk1"/>
                        </a:buClr>
                        <a:buSzPts val="1200"/>
                        <a:buFont typeface="Noto Sans Symbols"/>
                        <a:buChar char="⮚"/>
                      </a:pPr>
                      <a:r>
                        <a:rPr b="0" lang="en" sz="1200" u="none" cap="none" strike="noStrike">
                          <a:solidFill>
                            <a:schemeClr val="dk1"/>
                          </a:solidFill>
                          <a:latin typeface="Calibri"/>
                          <a:ea typeface="Calibri"/>
                          <a:cs typeface="Calibri"/>
                          <a:sym typeface="Calibri"/>
                        </a:rPr>
                        <a:t>The alignment of planets and stars was thought to cause some diseases.</a:t>
                      </a:r>
                      <a:endParaRPr sz="1200" u="none" cap="none" strike="noStrike"/>
                    </a:p>
                    <a:p>
                      <a:pPr indent="-406400" lvl="0" marL="533400" marR="0" rtl="0" algn="l">
                        <a:lnSpc>
                          <a:spcPct val="100000"/>
                        </a:lnSpc>
                        <a:spcBef>
                          <a:spcPts val="0"/>
                        </a:spcBef>
                        <a:spcAft>
                          <a:spcPts val="0"/>
                        </a:spcAft>
                        <a:buClr>
                          <a:schemeClr val="dk1"/>
                        </a:buClr>
                        <a:buSzPts val="1200"/>
                        <a:buFont typeface="Noto Sans Symbols"/>
                        <a:buChar char="⮚"/>
                      </a:pPr>
                      <a:r>
                        <a:rPr b="0" lang="en" sz="1200" u="none" cap="none" strike="noStrike">
                          <a:solidFill>
                            <a:schemeClr val="dk1"/>
                          </a:solidFill>
                          <a:latin typeface="Calibri"/>
                          <a:ea typeface="Calibri"/>
                          <a:cs typeface="Calibri"/>
                          <a:sym typeface="Calibri"/>
                        </a:rPr>
                        <a:t>A physician would use astrology by consulting star charts, when the patient was born, fell ill to help </a:t>
                      </a:r>
                      <a:r>
                        <a:rPr b="1" lang="en" sz="1200" u="none" cap="none" strike="noStrike">
                          <a:solidFill>
                            <a:schemeClr val="dk1"/>
                          </a:solidFill>
                          <a:latin typeface="Calibri"/>
                          <a:ea typeface="Calibri"/>
                          <a:cs typeface="Calibri"/>
                          <a:sym typeface="Calibri"/>
                        </a:rPr>
                        <a:t>diagnose </a:t>
                      </a:r>
                      <a:r>
                        <a:rPr b="0" lang="en" sz="1200" u="none" cap="none" strike="noStrike">
                          <a:solidFill>
                            <a:schemeClr val="dk1"/>
                          </a:solidFill>
                          <a:latin typeface="Calibri"/>
                          <a:ea typeface="Calibri"/>
                          <a:cs typeface="Calibri"/>
                          <a:sym typeface="Calibri"/>
                        </a:rPr>
                        <a:t>what was wrong with a patient.</a:t>
                      </a:r>
                      <a:endParaRPr sz="1200" u="none" cap="none" strike="noStrike"/>
                    </a:p>
                    <a:p>
                      <a:pPr indent="-406400" lvl="0" marL="533400" marR="0" rtl="0" algn="l">
                        <a:lnSpc>
                          <a:spcPct val="100000"/>
                        </a:lnSpc>
                        <a:spcBef>
                          <a:spcPts val="0"/>
                        </a:spcBef>
                        <a:spcAft>
                          <a:spcPts val="0"/>
                        </a:spcAft>
                        <a:buClr>
                          <a:schemeClr val="dk1"/>
                        </a:buClr>
                        <a:buSzPts val="1200"/>
                        <a:buFont typeface="Noto Sans Symbols"/>
                        <a:buChar char="⮚"/>
                      </a:pPr>
                      <a:r>
                        <a:rPr b="0" lang="en" sz="1200" u="none" cap="none" strike="noStrike">
                          <a:solidFill>
                            <a:schemeClr val="dk1"/>
                          </a:solidFill>
                          <a:latin typeface="Calibri"/>
                          <a:ea typeface="Calibri"/>
                          <a:cs typeface="Calibri"/>
                          <a:sym typeface="Calibri"/>
                        </a:rPr>
                        <a:t>Use of astrology was not new in 1250 but it increased through this period, especially after the Black Death and the Church became more accepting.</a:t>
                      </a:r>
                      <a:endParaRPr sz="1200" u="none" cap="none" strike="noStrike"/>
                    </a:p>
                  </a:txBody>
                  <a:tcPr marT="71300" marB="71300" marR="56700" marL="56700"/>
                </a:tc>
              </a:tr>
            </a:tbl>
          </a:graphicData>
        </a:graphic>
      </p:graphicFrame>
      <p:pic>
        <p:nvPicPr>
          <p:cNvPr descr="http://tse1.mm.bing.net/th?&amp;id=OIP.M20a5a1138f0d67cbfc073c1721a9d736o0&amp;w=196&amp;h=299&amp;c=0&amp;pid=1.9&amp;rs=0&amp;p=0&amp;r=0" id="295" name="Google Shape;295;p17">
            <a:hlinkClick r:id="rId3"/>
          </p:cNvPr>
          <p:cNvPicPr preferRelativeResize="0"/>
          <p:nvPr/>
        </p:nvPicPr>
        <p:blipFill rotWithShape="1">
          <a:blip r:embed="rId4">
            <a:alphaModFix/>
          </a:blip>
          <a:srcRect b="0" l="0" r="0" t="0"/>
          <a:stretch/>
        </p:blipFill>
        <p:spPr>
          <a:xfrm>
            <a:off x="5711394" y="321179"/>
            <a:ext cx="1628975" cy="2793500"/>
          </a:xfrm>
          <a:prstGeom prst="rect">
            <a:avLst/>
          </a:prstGeom>
          <a:noFill/>
          <a:ln>
            <a:noFill/>
          </a:ln>
        </p:spPr>
      </p:pic>
      <p:sp>
        <p:nvSpPr>
          <p:cNvPr id="296" name="Google Shape;296;p17"/>
          <p:cNvSpPr txBox="1"/>
          <p:nvPr/>
        </p:nvSpPr>
        <p:spPr>
          <a:xfrm>
            <a:off x="479875" y="4407970"/>
            <a:ext cx="4968900" cy="5139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2000"/>
              <a:buFont typeface="Arial"/>
              <a:buNone/>
            </a:pPr>
            <a:r>
              <a:rPr b="1" i="0" lang="en" sz="2000" u="sng" cap="none" strike="noStrike">
                <a:solidFill>
                  <a:srgbClr val="0070C0"/>
                </a:solidFill>
                <a:latin typeface="Calibri"/>
                <a:ea typeface="Calibri"/>
                <a:cs typeface="Calibri"/>
                <a:sym typeface="Calibri"/>
              </a:rPr>
              <a:t>Medieval – Rational and natural causes of disease and illness</a:t>
            </a:r>
            <a:endParaRPr b="0" i="0" sz="2000" u="none" cap="none" strike="noStrike">
              <a:solidFill>
                <a:srgbClr val="000000"/>
              </a:solidFill>
              <a:latin typeface="Calibri"/>
              <a:ea typeface="Calibri"/>
              <a:cs typeface="Calibri"/>
              <a:sym typeface="Calibri"/>
            </a:endParaRPr>
          </a:p>
        </p:txBody>
      </p:sp>
      <p:graphicFrame>
        <p:nvGraphicFramePr>
          <p:cNvPr id="297" name="Google Shape;297;p17"/>
          <p:cNvGraphicFramePr/>
          <p:nvPr/>
        </p:nvGraphicFramePr>
        <p:xfrm>
          <a:off x="479871" y="5016722"/>
          <a:ext cx="3000000" cy="3000000"/>
        </p:xfrm>
        <a:graphic>
          <a:graphicData uri="http://schemas.openxmlformats.org/drawingml/2006/table">
            <a:tbl>
              <a:tblPr bandRow="1" firstRow="1">
                <a:noFill/>
                <a:tableStyleId>{CAD863AA-39E9-4134-BFB2-C818906AD820}</a:tableStyleId>
              </a:tblPr>
              <a:tblGrid>
                <a:gridCol w="4237925"/>
              </a:tblGrid>
              <a:tr h="3432575">
                <a:tc>
                  <a:txBody>
                    <a:bodyPr/>
                    <a:lstStyle/>
                    <a:p>
                      <a:pPr indent="0" lvl="0" marL="0" marR="0" rtl="0" algn="l">
                        <a:lnSpc>
                          <a:spcPct val="100000"/>
                        </a:lnSpc>
                        <a:spcBef>
                          <a:spcPts val="0"/>
                        </a:spcBef>
                        <a:spcAft>
                          <a:spcPts val="0"/>
                        </a:spcAft>
                        <a:buClr>
                          <a:srgbClr val="0070C0"/>
                        </a:buClr>
                        <a:buSzPts val="2000"/>
                        <a:buFont typeface="Calibri"/>
                        <a:buNone/>
                      </a:pPr>
                      <a:r>
                        <a:rPr b="1" lang="en" sz="1200" u="sng" cap="none" strike="noStrike">
                          <a:solidFill>
                            <a:srgbClr val="0070C0"/>
                          </a:solidFill>
                          <a:latin typeface="Calibri"/>
                          <a:ea typeface="Calibri"/>
                          <a:cs typeface="Calibri"/>
                          <a:sym typeface="Calibri"/>
                        </a:rPr>
                        <a:t>Rational Explanation: The Theory of the Four Humours</a:t>
                      </a:r>
                      <a:endParaRPr sz="1200" u="none" cap="none" strike="noStrike"/>
                    </a:p>
                    <a:p>
                      <a:pPr indent="-292100" lvl="0" marL="342900" marR="0" rtl="0" algn="l">
                        <a:lnSpc>
                          <a:spcPct val="100000"/>
                        </a:lnSpc>
                        <a:spcBef>
                          <a:spcPts val="0"/>
                        </a:spcBef>
                        <a:spcAft>
                          <a:spcPts val="0"/>
                        </a:spcAft>
                        <a:buClr>
                          <a:srgbClr val="000000"/>
                        </a:buClr>
                        <a:buSzPts val="1200"/>
                        <a:buFont typeface="Noto Sans Symbols"/>
                        <a:buChar char="⮚"/>
                      </a:pPr>
                      <a:r>
                        <a:rPr b="1" lang="en" sz="1200" u="none" cap="none" strike="noStrike">
                          <a:solidFill>
                            <a:srgbClr val="000000"/>
                          </a:solidFill>
                          <a:latin typeface="Calibri"/>
                          <a:ea typeface="Calibri"/>
                          <a:cs typeface="Calibri"/>
                          <a:sym typeface="Calibri"/>
                        </a:rPr>
                        <a:t>Hippocrates</a:t>
                      </a:r>
                      <a:r>
                        <a:rPr b="0" lang="en" sz="1200" u="none" cap="none" strike="noStrike">
                          <a:solidFill>
                            <a:srgbClr val="000000"/>
                          </a:solidFill>
                          <a:latin typeface="Calibri"/>
                          <a:ea typeface="Calibri"/>
                          <a:cs typeface="Calibri"/>
                          <a:sym typeface="Calibri"/>
                        </a:rPr>
                        <a:t> (Ancient Greek) created the Theory of Four Humours </a:t>
                      </a:r>
                      <a:endParaRPr sz="1200" u="none" cap="none" strike="noStrike"/>
                    </a:p>
                    <a:p>
                      <a:pPr indent="0" lvl="0" marL="0" marR="0" rtl="0" algn="l">
                        <a:lnSpc>
                          <a:spcPct val="100000"/>
                        </a:lnSpc>
                        <a:spcBef>
                          <a:spcPts val="0"/>
                        </a:spcBef>
                        <a:spcAft>
                          <a:spcPts val="0"/>
                        </a:spcAft>
                        <a:buClr>
                          <a:srgbClr val="000000"/>
                        </a:buClr>
                        <a:buSzPts val="2000"/>
                        <a:buFont typeface="Noto Sans Symbols"/>
                        <a:buNone/>
                      </a:pPr>
                      <a:r>
                        <a:rPr b="0" lang="en" sz="1200" u="none" cap="none" strike="noStrike">
                          <a:solidFill>
                            <a:srgbClr val="000000"/>
                          </a:solidFill>
                          <a:latin typeface="Calibri"/>
                          <a:ea typeface="Calibri"/>
                          <a:cs typeface="Calibri"/>
                          <a:sym typeface="Calibri"/>
                        </a:rPr>
                        <a:t>– the universe was made up of the 4 elements </a:t>
                      </a:r>
                      <a:endParaRPr sz="1200" u="none" cap="none" strike="noStrike"/>
                    </a:p>
                    <a:p>
                      <a:pPr indent="0" lvl="0" marL="0" marR="0" rtl="0" algn="l">
                        <a:lnSpc>
                          <a:spcPct val="100000"/>
                        </a:lnSpc>
                        <a:spcBef>
                          <a:spcPts val="0"/>
                        </a:spcBef>
                        <a:spcAft>
                          <a:spcPts val="0"/>
                        </a:spcAft>
                        <a:buClr>
                          <a:srgbClr val="000000"/>
                        </a:buClr>
                        <a:buSzPts val="2000"/>
                        <a:buFont typeface="Noto Sans Symbols"/>
                        <a:buNone/>
                      </a:pPr>
                      <a:r>
                        <a:rPr b="0" lang="en" sz="1200" u="none" cap="none" strike="noStrike">
                          <a:solidFill>
                            <a:srgbClr val="000000"/>
                          </a:solidFill>
                          <a:latin typeface="Calibri"/>
                          <a:ea typeface="Calibri"/>
                          <a:cs typeface="Calibri"/>
                          <a:sym typeface="Calibri"/>
                        </a:rPr>
                        <a:t>(fire, water, earth and air) so the body was too, created by eating foods. </a:t>
                      </a:r>
                      <a:endParaRPr sz="1200" u="none" cap="none" strike="noStrike"/>
                    </a:p>
                    <a:p>
                      <a:pPr indent="0" lvl="0" marL="0" marR="0" rtl="0" algn="l">
                        <a:lnSpc>
                          <a:spcPct val="100000"/>
                        </a:lnSpc>
                        <a:spcBef>
                          <a:spcPts val="0"/>
                        </a:spcBef>
                        <a:spcAft>
                          <a:spcPts val="0"/>
                        </a:spcAft>
                        <a:buClr>
                          <a:srgbClr val="000000"/>
                        </a:buClr>
                        <a:buSzPts val="2000"/>
                        <a:buFont typeface="Noto Sans Symbols"/>
                        <a:buNone/>
                      </a:pPr>
                      <a:r>
                        <a:rPr b="0" lang="en" sz="1200" u="none" cap="none" strike="noStrike">
                          <a:solidFill>
                            <a:srgbClr val="000000"/>
                          </a:solidFill>
                          <a:latin typeface="Calibri"/>
                          <a:ea typeface="Calibri"/>
                          <a:cs typeface="Calibri"/>
                          <a:sym typeface="Calibri"/>
                        </a:rPr>
                        <a:t>If one was </a:t>
                      </a:r>
                      <a:r>
                        <a:rPr lang="en" sz="1200" u="none" cap="none" strike="noStrike">
                          <a:solidFill>
                            <a:srgbClr val="000000"/>
                          </a:solidFill>
                          <a:latin typeface="Calibri"/>
                          <a:ea typeface="Calibri"/>
                          <a:cs typeface="Calibri"/>
                          <a:sym typeface="Calibri"/>
                        </a:rPr>
                        <a:t>out of </a:t>
                      </a:r>
                      <a:r>
                        <a:rPr b="1" lang="en" sz="1200" u="none" cap="none" strike="noStrike">
                          <a:solidFill>
                            <a:srgbClr val="000000"/>
                          </a:solidFill>
                          <a:latin typeface="Calibri"/>
                          <a:ea typeface="Calibri"/>
                          <a:cs typeface="Calibri"/>
                          <a:sym typeface="Calibri"/>
                        </a:rPr>
                        <a:t>balance</a:t>
                      </a:r>
                      <a:r>
                        <a:rPr lang="en" sz="1200" u="none" cap="none" strike="noStrike">
                          <a:solidFill>
                            <a:srgbClr val="000000"/>
                          </a:solidFill>
                          <a:latin typeface="Calibri"/>
                          <a:ea typeface="Calibri"/>
                          <a:cs typeface="Calibri"/>
                          <a:sym typeface="Calibri"/>
                        </a:rPr>
                        <a:t> it made people ill:</a:t>
                      </a:r>
                      <a:endParaRPr sz="1200" u="none" cap="none" strike="noStrike"/>
                    </a:p>
                    <a:p>
                      <a:pPr indent="-406400" lvl="0" marL="457200" marR="0" rtl="0" algn="l">
                        <a:lnSpc>
                          <a:spcPct val="100000"/>
                        </a:lnSpc>
                        <a:spcBef>
                          <a:spcPts val="0"/>
                        </a:spcBef>
                        <a:spcAft>
                          <a:spcPts val="0"/>
                        </a:spcAft>
                        <a:buClr>
                          <a:srgbClr val="000000"/>
                        </a:buClr>
                        <a:buSzPts val="1200"/>
                        <a:buFont typeface="Noto Sans Symbols"/>
                        <a:buAutoNum type="arabicPeriod"/>
                      </a:pPr>
                      <a:r>
                        <a:rPr b="1" lang="en" sz="1200" u="none" cap="none" strike="noStrike">
                          <a:solidFill>
                            <a:srgbClr val="000000"/>
                          </a:solidFill>
                          <a:latin typeface="Calibri"/>
                          <a:ea typeface="Calibri"/>
                          <a:cs typeface="Calibri"/>
                          <a:sym typeface="Calibri"/>
                        </a:rPr>
                        <a:t>Blood</a:t>
                      </a:r>
                      <a:endParaRPr sz="1200" u="none" cap="none" strike="noStrike"/>
                    </a:p>
                    <a:p>
                      <a:pPr indent="-406400" lvl="0" marL="457200" marR="0" rtl="0" algn="l">
                        <a:lnSpc>
                          <a:spcPct val="100000"/>
                        </a:lnSpc>
                        <a:spcBef>
                          <a:spcPts val="0"/>
                        </a:spcBef>
                        <a:spcAft>
                          <a:spcPts val="0"/>
                        </a:spcAft>
                        <a:buClr>
                          <a:srgbClr val="000000"/>
                        </a:buClr>
                        <a:buSzPts val="1200"/>
                        <a:buFont typeface="Noto Sans Symbols"/>
                        <a:buAutoNum type="arabicPeriod"/>
                      </a:pPr>
                      <a:r>
                        <a:rPr b="1" lang="en" sz="1200" u="none" cap="none" strike="noStrike">
                          <a:solidFill>
                            <a:srgbClr val="000000"/>
                          </a:solidFill>
                          <a:latin typeface="Calibri"/>
                          <a:ea typeface="Calibri"/>
                          <a:cs typeface="Calibri"/>
                          <a:sym typeface="Calibri"/>
                        </a:rPr>
                        <a:t>Phlegm </a:t>
                      </a:r>
                      <a:r>
                        <a:rPr b="0" lang="en" sz="1200" u="none" cap="none" strike="noStrike">
                          <a:solidFill>
                            <a:srgbClr val="000000"/>
                          </a:solidFill>
                          <a:latin typeface="Calibri"/>
                          <a:ea typeface="Calibri"/>
                          <a:cs typeface="Calibri"/>
                          <a:sym typeface="Calibri"/>
                        </a:rPr>
                        <a:t>(coughed, sneezed, tears)</a:t>
                      </a:r>
                      <a:endParaRPr sz="1200" u="none" cap="none" strike="noStrike"/>
                    </a:p>
                    <a:p>
                      <a:pPr indent="-406400" lvl="0" marL="457200" marR="0" rtl="0" algn="l">
                        <a:lnSpc>
                          <a:spcPct val="100000"/>
                        </a:lnSpc>
                        <a:spcBef>
                          <a:spcPts val="0"/>
                        </a:spcBef>
                        <a:spcAft>
                          <a:spcPts val="0"/>
                        </a:spcAft>
                        <a:buClr>
                          <a:srgbClr val="000000"/>
                        </a:buClr>
                        <a:buSzPts val="1200"/>
                        <a:buFont typeface="Noto Sans Symbols"/>
                        <a:buAutoNum type="arabicPeriod"/>
                      </a:pPr>
                      <a:r>
                        <a:rPr b="1" lang="en" sz="1200" u="none" cap="none" strike="noStrike">
                          <a:solidFill>
                            <a:srgbClr val="000000"/>
                          </a:solidFill>
                          <a:latin typeface="Calibri"/>
                          <a:ea typeface="Calibri"/>
                          <a:cs typeface="Calibri"/>
                          <a:sym typeface="Calibri"/>
                        </a:rPr>
                        <a:t>Black bile </a:t>
                      </a:r>
                      <a:r>
                        <a:rPr b="0" lang="en" sz="1200" u="none" cap="none" strike="noStrike">
                          <a:solidFill>
                            <a:srgbClr val="000000"/>
                          </a:solidFill>
                          <a:latin typeface="Calibri"/>
                          <a:ea typeface="Calibri"/>
                          <a:cs typeface="Calibri"/>
                          <a:sym typeface="Calibri"/>
                        </a:rPr>
                        <a:t>(e.g. clotted blood, excrement, vomit)</a:t>
                      </a:r>
                      <a:endParaRPr sz="1200" u="none" cap="none" strike="noStrike"/>
                    </a:p>
                    <a:p>
                      <a:pPr indent="-406400" lvl="0" marL="457200" marR="0" rtl="0" algn="l">
                        <a:lnSpc>
                          <a:spcPct val="100000"/>
                        </a:lnSpc>
                        <a:spcBef>
                          <a:spcPts val="0"/>
                        </a:spcBef>
                        <a:spcAft>
                          <a:spcPts val="0"/>
                        </a:spcAft>
                        <a:buClr>
                          <a:srgbClr val="000000"/>
                        </a:buClr>
                        <a:buSzPts val="1200"/>
                        <a:buFont typeface="Noto Sans Symbols"/>
                        <a:buAutoNum type="arabicPeriod"/>
                      </a:pPr>
                      <a:r>
                        <a:rPr b="1" lang="en" sz="1200" u="none" cap="none" strike="noStrike">
                          <a:solidFill>
                            <a:srgbClr val="000000"/>
                          </a:solidFill>
                          <a:latin typeface="Calibri"/>
                          <a:ea typeface="Calibri"/>
                          <a:cs typeface="Calibri"/>
                          <a:sym typeface="Calibri"/>
                        </a:rPr>
                        <a:t>Choler or yellow bile </a:t>
                      </a:r>
                      <a:r>
                        <a:rPr lang="en" sz="1200" u="none" cap="none" strike="noStrike">
                          <a:solidFill>
                            <a:srgbClr val="000000"/>
                          </a:solidFill>
                          <a:latin typeface="Calibri"/>
                          <a:ea typeface="Calibri"/>
                          <a:cs typeface="Calibri"/>
                          <a:sym typeface="Calibri"/>
                        </a:rPr>
                        <a:t>(pus, vomit)</a:t>
                      </a:r>
                      <a:endParaRPr sz="1200" u="none" cap="none" strike="noStrike"/>
                    </a:p>
                    <a:p>
                      <a:pPr indent="0" lvl="0" marL="0" marR="0" rtl="0" algn="l">
                        <a:lnSpc>
                          <a:spcPct val="100000"/>
                        </a:lnSpc>
                        <a:spcBef>
                          <a:spcPts val="0"/>
                        </a:spcBef>
                        <a:spcAft>
                          <a:spcPts val="0"/>
                        </a:spcAft>
                        <a:buClr>
                          <a:srgbClr val="000000"/>
                        </a:buClr>
                        <a:buSzPts val="2000"/>
                        <a:buFont typeface="Noto Sans Symbols"/>
                        <a:buNone/>
                      </a:pPr>
                      <a:r>
                        <a:rPr lang="en" sz="1200" u="none" cap="none" strike="noStrike">
                          <a:solidFill>
                            <a:srgbClr val="000000"/>
                          </a:solidFill>
                          <a:latin typeface="Calibri"/>
                          <a:ea typeface="Calibri"/>
                          <a:cs typeface="Calibri"/>
                          <a:sym typeface="Calibri"/>
                        </a:rPr>
                        <a:t>To get better the balance had to be put right.</a:t>
                      </a:r>
                      <a:endParaRPr sz="1200" u="none" cap="none" strike="noStrike"/>
                    </a:p>
                    <a:p>
                      <a:pPr indent="-292100" lvl="0" marL="342900" marR="0" rtl="0" algn="l">
                        <a:lnSpc>
                          <a:spcPct val="100000"/>
                        </a:lnSpc>
                        <a:spcBef>
                          <a:spcPts val="0"/>
                        </a:spcBef>
                        <a:spcAft>
                          <a:spcPts val="0"/>
                        </a:spcAft>
                        <a:buClr>
                          <a:srgbClr val="000000"/>
                        </a:buClr>
                        <a:buSzPts val="1200"/>
                        <a:buFont typeface="Noto Sans Symbols"/>
                        <a:buChar char="⮚"/>
                      </a:pPr>
                      <a:r>
                        <a:rPr b="1" lang="en" sz="1200" u="none" cap="none" strike="noStrike">
                          <a:solidFill>
                            <a:srgbClr val="000000"/>
                          </a:solidFill>
                          <a:latin typeface="Calibri"/>
                          <a:ea typeface="Calibri"/>
                          <a:cs typeface="Calibri"/>
                          <a:sym typeface="Calibri"/>
                        </a:rPr>
                        <a:t>Galen</a:t>
                      </a:r>
                      <a:r>
                        <a:rPr lang="en" sz="1200" u="none" cap="none" strike="noStrike">
                          <a:solidFill>
                            <a:srgbClr val="000000"/>
                          </a:solidFill>
                          <a:latin typeface="Calibri"/>
                          <a:ea typeface="Calibri"/>
                          <a:cs typeface="Calibri"/>
                          <a:sym typeface="Calibri"/>
                        </a:rPr>
                        <a:t> (Ancient Rome) developed Hippocrates work further by developing the </a:t>
                      </a:r>
                      <a:r>
                        <a:rPr b="1" lang="en" sz="1200" u="none" cap="none" strike="noStrike">
                          <a:solidFill>
                            <a:srgbClr val="000000"/>
                          </a:solidFill>
                          <a:latin typeface="Calibri"/>
                          <a:ea typeface="Calibri"/>
                          <a:cs typeface="Calibri"/>
                          <a:sym typeface="Calibri"/>
                        </a:rPr>
                        <a:t>Theory of Opposites</a:t>
                      </a:r>
                      <a:r>
                        <a:rPr lang="en" sz="1200" u="none" cap="none" strike="noStrike">
                          <a:solidFill>
                            <a:srgbClr val="000000"/>
                          </a:solidFill>
                          <a:latin typeface="Calibri"/>
                          <a:ea typeface="Calibri"/>
                          <a:cs typeface="Calibri"/>
                          <a:sym typeface="Calibri"/>
                        </a:rPr>
                        <a:t>. Besides bleeding and purging to get rid of excess humours the treatment of opposites aimed to treat and balance the humours with an ‘opposite’ of their symptoms e.g. too much phlegm, linked to water and the cold = eat hot peppers. </a:t>
                      </a:r>
                      <a:endParaRPr sz="1200" u="none" cap="none" strike="noStrike"/>
                    </a:p>
                  </a:txBody>
                  <a:tcPr marT="45725" marB="45725" marR="91450" marL="91450"/>
                </a:tc>
              </a:tr>
              <a:tr h="1619625">
                <a:tc>
                  <a:txBody>
                    <a:bodyPr/>
                    <a:lstStyle/>
                    <a:p>
                      <a:pPr indent="0" lvl="0" marL="0" marR="0" rtl="0" algn="l">
                        <a:lnSpc>
                          <a:spcPct val="100000"/>
                        </a:lnSpc>
                        <a:spcBef>
                          <a:spcPts val="0"/>
                        </a:spcBef>
                        <a:spcAft>
                          <a:spcPts val="0"/>
                        </a:spcAft>
                        <a:buClr>
                          <a:srgbClr val="0070C0"/>
                        </a:buClr>
                        <a:buSzPts val="2000"/>
                        <a:buFont typeface="Calibri"/>
                        <a:buNone/>
                      </a:pPr>
                      <a:r>
                        <a:rPr b="1" lang="en" sz="1200" u="sng" cap="none" strike="noStrike">
                          <a:solidFill>
                            <a:srgbClr val="0070C0"/>
                          </a:solidFill>
                          <a:latin typeface="Calibri"/>
                          <a:ea typeface="Calibri"/>
                          <a:cs typeface="Calibri"/>
                          <a:sym typeface="Calibri"/>
                        </a:rPr>
                        <a:t>Rational Explanation: Miasma (bad air) carried disease</a:t>
                      </a:r>
                      <a:endParaRPr sz="1200" u="none" cap="none" strike="noStrike"/>
                    </a:p>
                    <a:p>
                      <a:pPr indent="-292100" lvl="0" marL="342900" marR="0" rtl="0" algn="l">
                        <a:lnSpc>
                          <a:spcPct val="100000"/>
                        </a:lnSpc>
                        <a:spcBef>
                          <a:spcPts val="0"/>
                        </a:spcBef>
                        <a:spcAft>
                          <a:spcPts val="0"/>
                        </a:spcAft>
                        <a:buClr>
                          <a:srgbClr val="000000"/>
                        </a:buClr>
                        <a:buSzPts val="1200"/>
                        <a:buFont typeface="Noto Sans Symbols"/>
                        <a:buChar char="⮚"/>
                      </a:pPr>
                      <a:r>
                        <a:rPr lang="en" sz="1200" u="none" cap="none" strike="noStrike"/>
                        <a:t>Miasma was bad air that was believed to be filled with harmful fumes.</a:t>
                      </a:r>
                      <a:endParaRPr sz="1200" u="none" cap="none" strike="noStrike"/>
                    </a:p>
                    <a:p>
                      <a:pPr indent="-292100" lvl="0" marL="342900" marR="0" rtl="0" algn="l">
                        <a:lnSpc>
                          <a:spcPct val="100000"/>
                        </a:lnSpc>
                        <a:spcBef>
                          <a:spcPts val="0"/>
                        </a:spcBef>
                        <a:spcAft>
                          <a:spcPts val="0"/>
                        </a:spcAft>
                        <a:buClr>
                          <a:srgbClr val="000000"/>
                        </a:buClr>
                        <a:buSzPts val="1200"/>
                        <a:buFont typeface="Noto Sans Symbols"/>
                        <a:buChar char="⮚"/>
                      </a:pPr>
                      <a:r>
                        <a:rPr lang="en" sz="1200" u="none" cap="none" strike="noStrike"/>
                        <a:t>This was related to God because bad smells indicated sin. </a:t>
                      </a:r>
                      <a:endParaRPr sz="1200" u="none" cap="none" strike="noStrike"/>
                    </a:p>
                    <a:p>
                      <a:pPr indent="-292100" lvl="0" marL="342900" marR="0" rtl="0" algn="l">
                        <a:lnSpc>
                          <a:spcPct val="100000"/>
                        </a:lnSpc>
                        <a:spcBef>
                          <a:spcPts val="0"/>
                        </a:spcBef>
                        <a:spcAft>
                          <a:spcPts val="0"/>
                        </a:spcAft>
                        <a:buClr>
                          <a:srgbClr val="000000"/>
                        </a:buClr>
                        <a:buSzPts val="1200"/>
                        <a:buFont typeface="Noto Sans Symbols"/>
                        <a:buChar char="⮚"/>
                      </a:pPr>
                      <a:r>
                        <a:rPr lang="en" sz="1200" u="none" cap="none" strike="noStrike"/>
                        <a:t>Hippocrates and Galen had even suggested that swamps, corpses and rotting matter could transmit disease – so the idea came from the ancient world.</a:t>
                      </a:r>
                      <a:endParaRPr sz="1200" u="none" cap="none" strike="noStrike"/>
                    </a:p>
                  </a:txBody>
                  <a:tcPr marT="45725" marB="45725" marR="91450" marL="91450"/>
                </a:tc>
              </a:tr>
            </a:tbl>
          </a:graphicData>
        </a:graphic>
      </p:graphicFrame>
      <p:pic>
        <p:nvPicPr>
          <p:cNvPr id="298" name="Google Shape;298;p17"/>
          <p:cNvPicPr preferRelativeResize="0"/>
          <p:nvPr/>
        </p:nvPicPr>
        <p:blipFill rotWithShape="1">
          <a:blip r:embed="rId5">
            <a:alphaModFix/>
          </a:blip>
          <a:srcRect b="0" l="0" r="0" t="0"/>
          <a:stretch/>
        </p:blipFill>
        <p:spPr>
          <a:xfrm>
            <a:off x="5641850" y="3114663"/>
            <a:ext cx="1768050" cy="1631725"/>
          </a:xfrm>
          <a:prstGeom prst="rect">
            <a:avLst/>
          </a:prstGeom>
          <a:noFill/>
          <a:ln>
            <a:noFill/>
          </a:ln>
        </p:spPr>
      </p:pic>
      <p:pic>
        <p:nvPicPr>
          <p:cNvPr descr="5" id="299" name="Google Shape;299;p17"/>
          <p:cNvPicPr preferRelativeResize="0"/>
          <p:nvPr/>
        </p:nvPicPr>
        <p:blipFill rotWithShape="1">
          <a:blip r:embed="rId6">
            <a:alphaModFix/>
          </a:blip>
          <a:srcRect b="0" l="0" r="0" t="0"/>
          <a:stretch/>
        </p:blipFill>
        <p:spPr>
          <a:xfrm>
            <a:off x="4910025" y="4853976"/>
            <a:ext cx="2516400" cy="3274200"/>
          </a:xfrm>
          <a:prstGeom prst="rect">
            <a:avLst/>
          </a:prstGeom>
          <a:noFill/>
          <a:ln>
            <a:noFill/>
          </a:ln>
        </p:spPr>
      </p:pic>
      <p:sp>
        <p:nvSpPr>
          <p:cNvPr id="300" name="Google Shape;300;p17"/>
          <p:cNvSpPr txBox="1"/>
          <p:nvPr/>
        </p:nvSpPr>
        <p:spPr>
          <a:xfrm>
            <a:off x="4800973" y="7943550"/>
            <a:ext cx="2692800" cy="327000"/>
          </a:xfrm>
          <a:prstGeom prst="rect">
            <a:avLst/>
          </a:prstGeom>
          <a:solidFill>
            <a:srgbClr val="FFFFFF"/>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Medieval Urine Chart</a:t>
            </a:r>
            <a:endParaRPr b="0" i="0" sz="1400" u="none" cap="none" strike="noStrike">
              <a:solidFill>
                <a:srgbClr val="000000"/>
              </a:solidFill>
              <a:latin typeface="Arial"/>
              <a:ea typeface="Arial"/>
              <a:cs typeface="Arial"/>
              <a:sym typeface="Arial"/>
            </a:endParaRPr>
          </a:p>
        </p:txBody>
      </p:sp>
      <p:sp>
        <p:nvSpPr>
          <p:cNvPr id="301" name="Google Shape;301;p17"/>
          <p:cNvSpPr txBox="1"/>
          <p:nvPr/>
        </p:nvSpPr>
        <p:spPr>
          <a:xfrm>
            <a:off x="4910025" y="8235750"/>
            <a:ext cx="2550900" cy="22254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Calibri"/>
                <a:ea typeface="Calibri"/>
                <a:cs typeface="Calibri"/>
                <a:sym typeface="Calibri"/>
              </a:rPr>
              <a:t>How accurate would diagnosis be using a urine chart? Explain. </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alibri"/>
              <a:ea typeface="Calibri"/>
              <a:cs typeface="Calibri"/>
              <a:sym typeface="Calibri"/>
            </a:endParaRPr>
          </a:p>
        </p:txBody>
      </p:sp>
      <p:sp>
        <p:nvSpPr>
          <p:cNvPr id="302" name="Google Shape;302;p17"/>
          <p:cNvSpPr/>
          <p:nvPr/>
        </p:nvSpPr>
        <p:spPr>
          <a:xfrm>
            <a:off x="6891299" y="132846"/>
            <a:ext cx="556200" cy="445200"/>
          </a:xfrm>
          <a:prstGeom prst="rect">
            <a:avLst/>
          </a:prstGeom>
          <a:solidFill>
            <a:srgbClr val="FFFFFF"/>
          </a:solid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p.17</a:t>
            </a:r>
            <a:endParaRPr b="1" i="0" sz="1400" u="none" cap="none" strike="noStrike">
              <a:solidFill>
                <a:srgbClr val="000000"/>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18"/>
          <p:cNvSpPr/>
          <p:nvPr/>
        </p:nvSpPr>
        <p:spPr>
          <a:xfrm>
            <a:off x="1835026" y="2095162"/>
            <a:ext cx="2930700" cy="692100"/>
          </a:xfrm>
          <a:prstGeom prst="rect">
            <a:avLst/>
          </a:prstGeom>
          <a:solidFill>
            <a:srgbClr val="FFAB40"/>
          </a:solidFill>
          <a:ln cap="flat" cmpd="sng" w="381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Middle Ages: ideas about the cause of disease and illness (1250-1500)</a:t>
            </a:r>
            <a:endParaRPr b="0" i="0" sz="1200" u="none" cap="none" strike="noStrike">
              <a:solidFill>
                <a:srgbClr val="000000"/>
              </a:solidFill>
              <a:latin typeface="Calibri"/>
              <a:ea typeface="Calibri"/>
              <a:cs typeface="Calibri"/>
              <a:sym typeface="Calibri"/>
            </a:endParaRPr>
          </a:p>
        </p:txBody>
      </p:sp>
      <p:sp>
        <p:nvSpPr>
          <p:cNvPr id="308" name="Google Shape;308;p18"/>
          <p:cNvSpPr/>
          <p:nvPr/>
        </p:nvSpPr>
        <p:spPr>
          <a:xfrm>
            <a:off x="271101" y="70027"/>
            <a:ext cx="1302000" cy="647100"/>
          </a:xfrm>
          <a:prstGeom prst="roundRect">
            <a:avLst>
              <a:gd fmla="val 16667" name="adj"/>
            </a:avLst>
          </a:prstGeom>
          <a:solidFill>
            <a:srgbClr val="EAD1DC"/>
          </a:solidFill>
          <a:ln cap="flat" cmpd="sng" w="9525">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Imbalance of the 4 humours </a:t>
            </a:r>
            <a:endParaRPr b="0" i="0" sz="1200" u="none" cap="none" strike="noStrike">
              <a:solidFill>
                <a:srgbClr val="000000"/>
              </a:solidFill>
              <a:latin typeface="Calibri"/>
              <a:ea typeface="Calibri"/>
              <a:cs typeface="Calibri"/>
              <a:sym typeface="Calibri"/>
            </a:endParaRPr>
          </a:p>
        </p:txBody>
      </p:sp>
      <p:cxnSp>
        <p:nvCxnSpPr>
          <p:cNvPr id="309" name="Google Shape;309;p18"/>
          <p:cNvCxnSpPr>
            <a:stCxn id="308" idx="2"/>
            <a:endCxn id="310" idx="0"/>
          </p:cNvCxnSpPr>
          <p:nvPr/>
        </p:nvCxnSpPr>
        <p:spPr>
          <a:xfrm>
            <a:off x="922101" y="717127"/>
            <a:ext cx="1338300" cy="443400"/>
          </a:xfrm>
          <a:prstGeom prst="straightConnector1">
            <a:avLst/>
          </a:prstGeom>
          <a:noFill/>
          <a:ln cap="flat" cmpd="sng" w="9525">
            <a:solidFill>
              <a:srgbClr val="1F497D"/>
            </a:solidFill>
            <a:prstDash val="solid"/>
            <a:round/>
            <a:headEnd len="sm" w="sm" type="none"/>
            <a:tailEnd len="sm" w="sm" type="none"/>
          </a:ln>
        </p:spPr>
      </p:cxnSp>
      <p:sp>
        <p:nvSpPr>
          <p:cNvPr id="311" name="Google Shape;311;p18"/>
          <p:cNvSpPr/>
          <p:nvPr/>
        </p:nvSpPr>
        <p:spPr>
          <a:xfrm>
            <a:off x="1809374" y="172746"/>
            <a:ext cx="876900" cy="457200"/>
          </a:xfrm>
          <a:prstGeom prst="roundRect">
            <a:avLst>
              <a:gd fmla="val 16667" name="adj"/>
            </a:avLst>
          </a:prstGeom>
          <a:solidFill>
            <a:srgbClr val="EAD1DC"/>
          </a:solidFill>
          <a:ln cap="flat" cmpd="sng" w="9525">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Miasma</a:t>
            </a:r>
            <a:endParaRPr b="0" i="0" sz="1200" u="none" cap="none" strike="noStrike">
              <a:solidFill>
                <a:srgbClr val="000000"/>
              </a:solidFill>
              <a:latin typeface="Calibri"/>
              <a:ea typeface="Calibri"/>
              <a:cs typeface="Calibri"/>
              <a:sym typeface="Calibri"/>
            </a:endParaRPr>
          </a:p>
        </p:txBody>
      </p:sp>
      <p:cxnSp>
        <p:nvCxnSpPr>
          <p:cNvPr id="312" name="Google Shape;312;p18"/>
          <p:cNvCxnSpPr>
            <a:stCxn id="310" idx="0"/>
            <a:endCxn id="311" idx="2"/>
          </p:cNvCxnSpPr>
          <p:nvPr/>
        </p:nvCxnSpPr>
        <p:spPr>
          <a:xfrm rot="10800000">
            <a:off x="2247718" y="629970"/>
            <a:ext cx="12600" cy="530700"/>
          </a:xfrm>
          <a:prstGeom prst="straightConnector1">
            <a:avLst/>
          </a:prstGeom>
          <a:noFill/>
          <a:ln cap="flat" cmpd="sng" w="9525">
            <a:solidFill>
              <a:srgbClr val="1F497D"/>
            </a:solidFill>
            <a:prstDash val="solid"/>
            <a:round/>
            <a:headEnd len="sm" w="sm" type="none"/>
            <a:tailEnd len="sm" w="sm" type="none"/>
          </a:ln>
        </p:spPr>
      </p:cxnSp>
      <p:sp>
        <p:nvSpPr>
          <p:cNvPr id="313" name="Google Shape;313;p18"/>
          <p:cNvSpPr/>
          <p:nvPr/>
        </p:nvSpPr>
        <p:spPr>
          <a:xfrm>
            <a:off x="3022605" y="0"/>
            <a:ext cx="1191000" cy="692100"/>
          </a:xfrm>
          <a:prstGeom prst="roundRect">
            <a:avLst>
              <a:gd fmla="val 16667" name="adj"/>
            </a:avLst>
          </a:prstGeom>
          <a:solidFill>
            <a:srgbClr val="FFFF00"/>
          </a:solidFill>
          <a:ln cap="flat" cmpd="sng" w="9525">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God’s punishment</a:t>
            </a:r>
            <a:endParaRPr b="0" i="0" sz="1200" u="none" cap="none" strike="noStrike">
              <a:solidFill>
                <a:srgbClr val="000000"/>
              </a:solidFill>
              <a:latin typeface="Calibri"/>
              <a:ea typeface="Calibri"/>
              <a:cs typeface="Calibri"/>
              <a:sym typeface="Calibri"/>
            </a:endParaRPr>
          </a:p>
        </p:txBody>
      </p:sp>
      <p:cxnSp>
        <p:nvCxnSpPr>
          <p:cNvPr id="314" name="Google Shape;314;p18"/>
          <p:cNvCxnSpPr>
            <a:stCxn id="315" idx="0"/>
            <a:endCxn id="313" idx="2"/>
          </p:cNvCxnSpPr>
          <p:nvPr/>
        </p:nvCxnSpPr>
        <p:spPr>
          <a:xfrm rot="10800000">
            <a:off x="3618056" y="692145"/>
            <a:ext cx="941400" cy="523800"/>
          </a:xfrm>
          <a:prstGeom prst="straightConnector1">
            <a:avLst/>
          </a:prstGeom>
          <a:noFill/>
          <a:ln cap="flat" cmpd="sng" w="9525">
            <a:solidFill>
              <a:srgbClr val="1F497D"/>
            </a:solidFill>
            <a:prstDash val="solid"/>
            <a:round/>
            <a:headEnd len="sm" w="sm" type="none"/>
            <a:tailEnd len="sm" w="sm" type="none"/>
          </a:ln>
        </p:spPr>
      </p:cxnSp>
      <p:sp>
        <p:nvSpPr>
          <p:cNvPr id="316" name="Google Shape;316;p18"/>
          <p:cNvSpPr/>
          <p:nvPr/>
        </p:nvSpPr>
        <p:spPr>
          <a:xfrm>
            <a:off x="5456706" y="144989"/>
            <a:ext cx="1302000" cy="682800"/>
          </a:xfrm>
          <a:prstGeom prst="roundRect">
            <a:avLst>
              <a:gd fmla="val 16667" name="adj"/>
            </a:avLst>
          </a:prstGeom>
          <a:solidFill>
            <a:srgbClr val="FFFF00"/>
          </a:solidFill>
          <a:ln cap="flat" cmpd="sng" w="9525">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Alignment of the planets (astrology)</a:t>
            </a:r>
            <a:endParaRPr b="0" i="0" sz="1200" u="none" cap="none" strike="noStrike">
              <a:solidFill>
                <a:srgbClr val="000000"/>
              </a:solidFill>
              <a:latin typeface="Calibri"/>
              <a:ea typeface="Calibri"/>
              <a:cs typeface="Calibri"/>
              <a:sym typeface="Calibri"/>
            </a:endParaRPr>
          </a:p>
        </p:txBody>
      </p:sp>
      <p:cxnSp>
        <p:nvCxnSpPr>
          <p:cNvPr id="317" name="Google Shape;317;p18"/>
          <p:cNvCxnSpPr>
            <a:stCxn id="316" idx="2"/>
            <a:endCxn id="315" idx="0"/>
          </p:cNvCxnSpPr>
          <p:nvPr/>
        </p:nvCxnSpPr>
        <p:spPr>
          <a:xfrm flipH="1">
            <a:off x="4559406" y="827789"/>
            <a:ext cx="1548300" cy="388200"/>
          </a:xfrm>
          <a:prstGeom prst="straightConnector1">
            <a:avLst/>
          </a:prstGeom>
          <a:noFill/>
          <a:ln cap="flat" cmpd="sng" w="9525">
            <a:solidFill>
              <a:srgbClr val="1F497D"/>
            </a:solidFill>
            <a:prstDash val="solid"/>
            <a:round/>
            <a:headEnd len="sm" w="sm" type="none"/>
            <a:tailEnd len="sm" w="sm" type="none"/>
          </a:ln>
        </p:spPr>
      </p:cxnSp>
      <p:sp>
        <p:nvSpPr>
          <p:cNvPr id="315" name="Google Shape;315;p18"/>
          <p:cNvSpPr/>
          <p:nvPr/>
        </p:nvSpPr>
        <p:spPr>
          <a:xfrm>
            <a:off x="3787406" y="1215945"/>
            <a:ext cx="1544100" cy="435300"/>
          </a:xfrm>
          <a:prstGeom prst="roundRect">
            <a:avLst>
              <a:gd fmla="val 16667" name="adj"/>
            </a:avLst>
          </a:prstGeom>
          <a:solidFill>
            <a:srgbClr val="FFFF00"/>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Calibri"/>
                <a:ea typeface="Calibri"/>
                <a:cs typeface="Calibri"/>
                <a:sym typeface="Calibri"/>
              </a:rPr>
              <a:t>supernatural causes</a:t>
            </a:r>
            <a:endParaRPr b="1" i="0" sz="1200" u="none" cap="none" strike="noStrike">
              <a:solidFill>
                <a:srgbClr val="000000"/>
              </a:solidFill>
              <a:latin typeface="Calibri"/>
              <a:ea typeface="Calibri"/>
              <a:cs typeface="Calibri"/>
              <a:sym typeface="Calibri"/>
            </a:endParaRPr>
          </a:p>
        </p:txBody>
      </p:sp>
      <p:sp>
        <p:nvSpPr>
          <p:cNvPr id="310" name="Google Shape;310;p18"/>
          <p:cNvSpPr/>
          <p:nvPr/>
        </p:nvSpPr>
        <p:spPr>
          <a:xfrm>
            <a:off x="1671118" y="1160670"/>
            <a:ext cx="1178400" cy="645600"/>
          </a:xfrm>
          <a:prstGeom prst="roundRect">
            <a:avLst>
              <a:gd fmla="val 16667" name="adj"/>
            </a:avLst>
          </a:prstGeom>
          <a:solidFill>
            <a:srgbClr val="EAD1DC"/>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Calibri"/>
                <a:ea typeface="Calibri"/>
                <a:cs typeface="Calibri"/>
                <a:sym typeface="Calibri"/>
              </a:rPr>
              <a:t>natural causes (rational)</a:t>
            </a:r>
            <a:endParaRPr b="1" i="0" sz="1200" u="none" cap="none" strike="noStrike">
              <a:solidFill>
                <a:srgbClr val="000000"/>
              </a:solidFill>
              <a:latin typeface="Calibri"/>
              <a:ea typeface="Calibri"/>
              <a:cs typeface="Calibri"/>
              <a:sym typeface="Calibri"/>
            </a:endParaRPr>
          </a:p>
        </p:txBody>
      </p:sp>
      <p:cxnSp>
        <p:nvCxnSpPr>
          <p:cNvPr id="318" name="Google Shape;318;p18"/>
          <p:cNvCxnSpPr>
            <a:stCxn id="310" idx="2"/>
            <a:endCxn id="307" idx="0"/>
          </p:cNvCxnSpPr>
          <p:nvPr/>
        </p:nvCxnSpPr>
        <p:spPr>
          <a:xfrm>
            <a:off x="2260318" y="1806270"/>
            <a:ext cx="1040100" cy="288900"/>
          </a:xfrm>
          <a:prstGeom prst="straightConnector1">
            <a:avLst/>
          </a:prstGeom>
          <a:noFill/>
          <a:ln cap="flat" cmpd="sng" w="38100">
            <a:solidFill>
              <a:srgbClr val="1F497D"/>
            </a:solidFill>
            <a:prstDash val="solid"/>
            <a:round/>
            <a:headEnd len="sm" w="sm" type="none"/>
            <a:tailEnd len="sm" w="sm" type="none"/>
          </a:ln>
        </p:spPr>
      </p:cxnSp>
      <p:cxnSp>
        <p:nvCxnSpPr>
          <p:cNvPr id="319" name="Google Shape;319;p18"/>
          <p:cNvCxnSpPr>
            <a:stCxn id="307" idx="0"/>
            <a:endCxn id="315" idx="2"/>
          </p:cNvCxnSpPr>
          <p:nvPr/>
        </p:nvCxnSpPr>
        <p:spPr>
          <a:xfrm flipH="1" rot="10800000">
            <a:off x="3300376" y="1651162"/>
            <a:ext cx="1259100" cy="444000"/>
          </a:xfrm>
          <a:prstGeom prst="straightConnector1">
            <a:avLst/>
          </a:prstGeom>
          <a:noFill/>
          <a:ln cap="flat" cmpd="sng" w="38100">
            <a:solidFill>
              <a:srgbClr val="1F497D"/>
            </a:solidFill>
            <a:prstDash val="solid"/>
            <a:round/>
            <a:headEnd len="sm" w="sm" type="none"/>
            <a:tailEnd len="sm" w="sm" type="none"/>
          </a:ln>
        </p:spPr>
      </p:cxnSp>
      <p:sp>
        <p:nvSpPr>
          <p:cNvPr id="320" name="Google Shape;320;p18"/>
          <p:cNvSpPr/>
          <p:nvPr/>
        </p:nvSpPr>
        <p:spPr>
          <a:xfrm>
            <a:off x="5015126" y="1940880"/>
            <a:ext cx="925500" cy="1014000"/>
          </a:xfrm>
          <a:prstGeom prst="roundRect">
            <a:avLst>
              <a:gd fmla="val 16667" name="adj"/>
            </a:avLst>
          </a:prstGeom>
          <a:solidFill>
            <a:srgbClr val="93C47D"/>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Calibri"/>
                <a:ea typeface="Calibri"/>
                <a:cs typeface="Calibri"/>
                <a:sym typeface="Calibri"/>
              </a:rPr>
              <a:t>only during Black Death</a:t>
            </a:r>
            <a:endParaRPr b="1" i="0" sz="1200" u="none" cap="none" strike="noStrike">
              <a:solidFill>
                <a:srgbClr val="000000"/>
              </a:solidFill>
              <a:latin typeface="Calibri"/>
              <a:ea typeface="Calibri"/>
              <a:cs typeface="Calibri"/>
              <a:sym typeface="Calibri"/>
            </a:endParaRPr>
          </a:p>
        </p:txBody>
      </p:sp>
      <p:cxnSp>
        <p:nvCxnSpPr>
          <p:cNvPr id="321" name="Google Shape;321;p18"/>
          <p:cNvCxnSpPr>
            <a:stCxn id="307" idx="3"/>
            <a:endCxn id="320" idx="1"/>
          </p:cNvCxnSpPr>
          <p:nvPr/>
        </p:nvCxnSpPr>
        <p:spPr>
          <a:xfrm>
            <a:off x="4765726" y="2441212"/>
            <a:ext cx="249300" cy="6600"/>
          </a:xfrm>
          <a:prstGeom prst="straightConnector1">
            <a:avLst/>
          </a:prstGeom>
          <a:noFill/>
          <a:ln cap="flat" cmpd="sng" w="9525">
            <a:solidFill>
              <a:srgbClr val="1F497D"/>
            </a:solidFill>
            <a:prstDash val="solid"/>
            <a:round/>
            <a:headEnd len="sm" w="sm" type="none"/>
            <a:tailEnd len="sm" w="sm" type="none"/>
          </a:ln>
        </p:spPr>
      </p:cxnSp>
      <p:sp>
        <p:nvSpPr>
          <p:cNvPr id="322" name="Google Shape;322;p18"/>
          <p:cNvSpPr/>
          <p:nvPr/>
        </p:nvSpPr>
        <p:spPr>
          <a:xfrm>
            <a:off x="6274641" y="1254625"/>
            <a:ext cx="876900" cy="328200"/>
          </a:xfrm>
          <a:prstGeom prst="roundRect">
            <a:avLst>
              <a:gd fmla="val 16667" name="adj"/>
            </a:avLst>
          </a:prstGeom>
          <a:solidFill>
            <a:srgbClr val="93C47D"/>
          </a:solidFill>
          <a:ln cap="flat" cmpd="sng" w="9525">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witches</a:t>
            </a:r>
            <a:endParaRPr b="0" i="0" sz="1200" u="none" cap="none" strike="noStrike">
              <a:solidFill>
                <a:srgbClr val="000000"/>
              </a:solidFill>
              <a:latin typeface="Calibri"/>
              <a:ea typeface="Calibri"/>
              <a:cs typeface="Calibri"/>
              <a:sym typeface="Calibri"/>
            </a:endParaRPr>
          </a:p>
        </p:txBody>
      </p:sp>
      <p:sp>
        <p:nvSpPr>
          <p:cNvPr id="323" name="Google Shape;323;p18"/>
          <p:cNvSpPr/>
          <p:nvPr/>
        </p:nvSpPr>
        <p:spPr>
          <a:xfrm>
            <a:off x="6232585" y="1678855"/>
            <a:ext cx="1040400" cy="367200"/>
          </a:xfrm>
          <a:prstGeom prst="roundRect">
            <a:avLst>
              <a:gd fmla="val 16667" name="adj"/>
            </a:avLst>
          </a:prstGeom>
          <a:solidFill>
            <a:srgbClr val="93C47D"/>
          </a:solidFill>
          <a:ln cap="flat" cmpd="sng" w="9525">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foreigners</a:t>
            </a:r>
            <a:endParaRPr b="0" i="0" sz="1200" u="none" cap="none" strike="noStrike">
              <a:solidFill>
                <a:srgbClr val="000000"/>
              </a:solidFill>
              <a:latin typeface="Calibri"/>
              <a:ea typeface="Calibri"/>
              <a:cs typeface="Calibri"/>
              <a:sym typeface="Calibri"/>
            </a:endParaRPr>
          </a:p>
        </p:txBody>
      </p:sp>
      <p:sp>
        <p:nvSpPr>
          <p:cNvPr id="324" name="Google Shape;324;p18"/>
          <p:cNvSpPr/>
          <p:nvPr/>
        </p:nvSpPr>
        <p:spPr>
          <a:xfrm>
            <a:off x="6252559" y="2193509"/>
            <a:ext cx="837000" cy="328200"/>
          </a:xfrm>
          <a:prstGeom prst="roundRect">
            <a:avLst>
              <a:gd fmla="val 16667" name="adj"/>
            </a:avLst>
          </a:prstGeom>
          <a:solidFill>
            <a:srgbClr val="93C47D"/>
          </a:solidFill>
          <a:ln cap="flat" cmpd="sng" w="9525">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Jews</a:t>
            </a:r>
            <a:endParaRPr b="0" i="0" sz="1200" u="none" cap="none" strike="noStrike">
              <a:solidFill>
                <a:srgbClr val="000000"/>
              </a:solidFill>
              <a:latin typeface="Calibri"/>
              <a:ea typeface="Calibri"/>
              <a:cs typeface="Calibri"/>
              <a:sym typeface="Calibri"/>
            </a:endParaRPr>
          </a:p>
        </p:txBody>
      </p:sp>
      <p:sp>
        <p:nvSpPr>
          <p:cNvPr id="325" name="Google Shape;325;p18"/>
          <p:cNvSpPr/>
          <p:nvPr/>
        </p:nvSpPr>
        <p:spPr>
          <a:xfrm>
            <a:off x="6190029" y="2642267"/>
            <a:ext cx="1061400" cy="328200"/>
          </a:xfrm>
          <a:prstGeom prst="roundRect">
            <a:avLst>
              <a:gd fmla="val 16667" name="adj"/>
            </a:avLst>
          </a:prstGeom>
          <a:solidFill>
            <a:srgbClr val="93C47D"/>
          </a:solidFill>
          <a:ln cap="flat" cmpd="sng" w="9525">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cats and dogs</a:t>
            </a:r>
            <a:endParaRPr b="0" i="0" sz="1200" u="none" cap="none" strike="noStrike">
              <a:solidFill>
                <a:srgbClr val="000000"/>
              </a:solidFill>
              <a:latin typeface="Calibri"/>
              <a:ea typeface="Calibri"/>
              <a:cs typeface="Calibri"/>
              <a:sym typeface="Calibri"/>
            </a:endParaRPr>
          </a:p>
        </p:txBody>
      </p:sp>
      <p:cxnSp>
        <p:nvCxnSpPr>
          <p:cNvPr id="326" name="Google Shape;326;p18"/>
          <p:cNvCxnSpPr>
            <a:stCxn id="320" idx="3"/>
            <a:endCxn id="322" idx="1"/>
          </p:cNvCxnSpPr>
          <p:nvPr/>
        </p:nvCxnSpPr>
        <p:spPr>
          <a:xfrm flipH="1" rot="10800000">
            <a:off x="5940626" y="1418580"/>
            <a:ext cx="333900" cy="1029300"/>
          </a:xfrm>
          <a:prstGeom prst="straightConnector1">
            <a:avLst/>
          </a:prstGeom>
          <a:noFill/>
          <a:ln cap="flat" cmpd="sng" w="9525">
            <a:solidFill>
              <a:srgbClr val="1F497D"/>
            </a:solidFill>
            <a:prstDash val="solid"/>
            <a:round/>
            <a:headEnd len="sm" w="sm" type="none"/>
            <a:tailEnd len="sm" w="sm" type="none"/>
          </a:ln>
        </p:spPr>
      </p:cxnSp>
      <p:cxnSp>
        <p:nvCxnSpPr>
          <p:cNvPr id="327" name="Google Shape;327;p18"/>
          <p:cNvCxnSpPr>
            <a:stCxn id="324" idx="1"/>
            <a:endCxn id="320" idx="3"/>
          </p:cNvCxnSpPr>
          <p:nvPr/>
        </p:nvCxnSpPr>
        <p:spPr>
          <a:xfrm flipH="1">
            <a:off x="5940559" y="2357609"/>
            <a:ext cx="312000" cy="90300"/>
          </a:xfrm>
          <a:prstGeom prst="straightConnector1">
            <a:avLst/>
          </a:prstGeom>
          <a:noFill/>
          <a:ln cap="flat" cmpd="sng" w="9525">
            <a:solidFill>
              <a:srgbClr val="1F497D"/>
            </a:solidFill>
            <a:prstDash val="solid"/>
            <a:round/>
            <a:headEnd len="sm" w="sm" type="none"/>
            <a:tailEnd len="sm" w="sm" type="none"/>
          </a:ln>
        </p:spPr>
      </p:cxnSp>
      <p:cxnSp>
        <p:nvCxnSpPr>
          <p:cNvPr id="328" name="Google Shape;328;p18"/>
          <p:cNvCxnSpPr>
            <a:stCxn id="325" idx="1"/>
            <a:endCxn id="320" idx="3"/>
          </p:cNvCxnSpPr>
          <p:nvPr/>
        </p:nvCxnSpPr>
        <p:spPr>
          <a:xfrm rot="10800000">
            <a:off x="5940729" y="2447867"/>
            <a:ext cx="249300" cy="358500"/>
          </a:xfrm>
          <a:prstGeom prst="straightConnector1">
            <a:avLst/>
          </a:prstGeom>
          <a:noFill/>
          <a:ln cap="flat" cmpd="sng" w="9525">
            <a:solidFill>
              <a:srgbClr val="1F497D"/>
            </a:solidFill>
            <a:prstDash val="solid"/>
            <a:round/>
            <a:headEnd len="sm" w="sm" type="none"/>
            <a:tailEnd len="sm" w="sm" type="none"/>
          </a:ln>
        </p:spPr>
      </p:cxnSp>
      <p:sp>
        <p:nvSpPr>
          <p:cNvPr id="329" name="Google Shape;329;p18"/>
          <p:cNvSpPr/>
          <p:nvPr/>
        </p:nvSpPr>
        <p:spPr>
          <a:xfrm>
            <a:off x="2119500" y="2997426"/>
            <a:ext cx="2375700" cy="388200"/>
          </a:xfrm>
          <a:prstGeom prst="roundRect">
            <a:avLst>
              <a:gd fmla="val 16667" name="adj"/>
            </a:avLst>
          </a:prstGeom>
          <a:solidFill>
            <a:srgbClr val="CC0000"/>
          </a:solidFill>
          <a:ln cap="flat" cmpd="sng" w="9525">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FFFFFF"/>
                </a:solidFill>
                <a:latin typeface="Calibri"/>
                <a:ea typeface="Calibri"/>
                <a:cs typeface="Calibri"/>
                <a:sym typeface="Calibri"/>
              </a:rPr>
              <a:t>Why so little progress?</a:t>
            </a:r>
            <a:endParaRPr b="0" i="0" sz="1400" u="none" cap="none" strike="noStrike">
              <a:solidFill>
                <a:srgbClr val="FFFFFF"/>
              </a:solidFill>
              <a:latin typeface="Calibri"/>
              <a:ea typeface="Calibri"/>
              <a:cs typeface="Calibri"/>
              <a:sym typeface="Calibri"/>
            </a:endParaRPr>
          </a:p>
        </p:txBody>
      </p:sp>
      <p:sp>
        <p:nvSpPr>
          <p:cNvPr id="330" name="Google Shape;330;p18"/>
          <p:cNvSpPr/>
          <p:nvPr/>
        </p:nvSpPr>
        <p:spPr>
          <a:xfrm>
            <a:off x="213275" y="1254625"/>
            <a:ext cx="1089900" cy="833700"/>
          </a:xfrm>
          <a:prstGeom prst="roundRect">
            <a:avLst>
              <a:gd fmla="val 16667" name="adj"/>
            </a:avLst>
          </a:prstGeom>
          <a:solidFill>
            <a:srgbClr val="EAD1DC"/>
          </a:solidFill>
          <a:ln cap="flat" cmpd="sng" w="9525">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Diet and hygiene (not common) </a:t>
            </a:r>
            <a:endParaRPr b="0" i="0" sz="1200" u="none" cap="none" strike="noStrike">
              <a:solidFill>
                <a:srgbClr val="000000"/>
              </a:solidFill>
              <a:latin typeface="Calibri"/>
              <a:ea typeface="Calibri"/>
              <a:cs typeface="Calibri"/>
              <a:sym typeface="Calibri"/>
            </a:endParaRPr>
          </a:p>
        </p:txBody>
      </p:sp>
      <p:cxnSp>
        <p:nvCxnSpPr>
          <p:cNvPr id="331" name="Google Shape;331;p18"/>
          <p:cNvCxnSpPr>
            <a:stCxn id="330" idx="3"/>
            <a:endCxn id="310" idx="1"/>
          </p:cNvCxnSpPr>
          <p:nvPr/>
        </p:nvCxnSpPr>
        <p:spPr>
          <a:xfrm flipH="1" rot="10800000">
            <a:off x="1303175" y="1483375"/>
            <a:ext cx="367800" cy="188100"/>
          </a:xfrm>
          <a:prstGeom prst="straightConnector1">
            <a:avLst/>
          </a:prstGeom>
          <a:noFill/>
          <a:ln cap="flat" cmpd="sng" w="9525">
            <a:solidFill>
              <a:srgbClr val="1F497D"/>
            </a:solidFill>
            <a:prstDash val="solid"/>
            <a:round/>
            <a:headEnd len="sm" w="sm" type="none"/>
            <a:tailEnd len="sm" w="sm" type="none"/>
          </a:ln>
        </p:spPr>
      </p:cxnSp>
      <p:cxnSp>
        <p:nvCxnSpPr>
          <p:cNvPr id="332" name="Google Shape;332;p18"/>
          <p:cNvCxnSpPr>
            <a:stCxn id="307" idx="2"/>
            <a:endCxn id="329" idx="0"/>
          </p:cNvCxnSpPr>
          <p:nvPr/>
        </p:nvCxnSpPr>
        <p:spPr>
          <a:xfrm>
            <a:off x="3300376" y="2787262"/>
            <a:ext cx="6900" cy="210300"/>
          </a:xfrm>
          <a:prstGeom prst="straightConnector1">
            <a:avLst/>
          </a:prstGeom>
          <a:noFill/>
          <a:ln cap="flat" cmpd="sng" w="38100">
            <a:solidFill>
              <a:srgbClr val="1F497D"/>
            </a:solidFill>
            <a:prstDash val="solid"/>
            <a:round/>
            <a:headEnd len="sm" w="sm" type="none"/>
            <a:tailEnd len="sm" w="sm" type="none"/>
          </a:ln>
        </p:spPr>
      </p:cxnSp>
      <p:sp>
        <p:nvSpPr>
          <p:cNvPr id="333" name="Google Shape;333;p18"/>
          <p:cNvSpPr/>
          <p:nvPr/>
        </p:nvSpPr>
        <p:spPr>
          <a:xfrm>
            <a:off x="1482927" y="3617164"/>
            <a:ext cx="1191000" cy="565500"/>
          </a:xfrm>
          <a:prstGeom prst="roundRect">
            <a:avLst>
              <a:gd fmla="val 16667" name="adj"/>
            </a:avLst>
          </a:prstGeom>
          <a:solidFill>
            <a:srgbClr val="1155CC"/>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FFFFFF"/>
                </a:solidFill>
                <a:latin typeface="Calibri"/>
                <a:ea typeface="Calibri"/>
                <a:cs typeface="Calibri"/>
                <a:sym typeface="Calibri"/>
              </a:rPr>
              <a:t>Catholic Church</a:t>
            </a:r>
            <a:endParaRPr b="0" i="0" sz="1200" u="none" cap="none" strike="noStrike">
              <a:solidFill>
                <a:srgbClr val="FFFFFF"/>
              </a:solidFill>
              <a:latin typeface="Calibri"/>
              <a:ea typeface="Calibri"/>
              <a:cs typeface="Calibri"/>
              <a:sym typeface="Calibri"/>
            </a:endParaRPr>
          </a:p>
        </p:txBody>
      </p:sp>
      <p:cxnSp>
        <p:nvCxnSpPr>
          <p:cNvPr id="334" name="Google Shape;334;p18"/>
          <p:cNvCxnSpPr>
            <a:stCxn id="329" idx="1"/>
            <a:endCxn id="333" idx="0"/>
          </p:cNvCxnSpPr>
          <p:nvPr/>
        </p:nvCxnSpPr>
        <p:spPr>
          <a:xfrm flipH="1">
            <a:off x="2078400" y="3191526"/>
            <a:ext cx="41100" cy="425700"/>
          </a:xfrm>
          <a:prstGeom prst="straightConnector1">
            <a:avLst/>
          </a:prstGeom>
          <a:noFill/>
          <a:ln cap="flat" cmpd="sng" w="9525">
            <a:solidFill>
              <a:srgbClr val="1F497D"/>
            </a:solidFill>
            <a:prstDash val="solid"/>
            <a:round/>
            <a:headEnd len="sm" w="sm" type="none"/>
            <a:tailEnd len="sm" w="sm" type="none"/>
          </a:ln>
        </p:spPr>
      </p:cxnSp>
      <p:sp>
        <p:nvSpPr>
          <p:cNvPr id="335" name="Google Shape;335;p18"/>
          <p:cNvSpPr/>
          <p:nvPr/>
        </p:nvSpPr>
        <p:spPr>
          <a:xfrm>
            <a:off x="225775" y="4222154"/>
            <a:ext cx="1290300" cy="1108500"/>
          </a:xfrm>
          <a:prstGeom prst="roundRect">
            <a:avLst>
              <a:gd fmla="val 16667" name="adj"/>
            </a:avLst>
          </a:prstGeom>
          <a:solidFill>
            <a:srgbClr val="1155CC"/>
          </a:solidFill>
          <a:ln cap="flat" cmpd="sng" w="9525">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FFFFFF"/>
                </a:solidFill>
                <a:latin typeface="Calibri"/>
                <a:ea typeface="Calibri"/>
                <a:cs typeface="Calibri"/>
                <a:sym typeface="Calibri"/>
              </a:rPr>
              <a:t>Controlled medical universities that taught Galen and 4 humours</a:t>
            </a:r>
            <a:endParaRPr b="0" i="0" sz="1200" u="none" cap="none" strike="noStrike">
              <a:solidFill>
                <a:srgbClr val="FFFFFF"/>
              </a:solidFill>
              <a:latin typeface="Calibri"/>
              <a:ea typeface="Calibri"/>
              <a:cs typeface="Calibri"/>
              <a:sym typeface="Calibri"/>
            </a:endParaRPr>
          </a:p>
        </p:txBody>
      </p:sp>
      <p:cxnSp>
        <p:nvCxnSpPr>
          <p:cNvPr id="336" name="Google Shape;336;p18"/>
          <p:cNvCxnSpPr>
            <a:stCxn id="335" idx="0"/>
            <a:endCxn id="333" idx="1"/>
          </p:cNvCxnSpPr>
          <p:nvPr/>
        </p:nvCxnSpPr>
        <p:spPr>
          <a:xfrm flipH="1" rot="10800000">
            <a:off x="870925" y="3899954"/>
            <a:ext cx="612000" cy="322200"/>
          </a:xfrm>
          <a:prstGeom prst="straightConnector1">
            <a:avLst/>
          </a:prstGeom>
          <a:noFill/>
          <a:ln cap="flat" cmpd="sng" w="9525">
            <a:solidFill>
              <a:srgbClr val="1F497D"/>
            </a:solidFill>
            <a:prstDash val="solid"/>
            <a:round/>
            <a:headEnd len="sm" w="sm" type="none"/>
            <a:tailEnd len="sm" w="sm" type="none"/>
          </a:ln>
        </p:spPr>
      </p:cxnSp>
      <p:sp>
        <p:nvSpPr>
          <p:cNvPr id="337" name="Google Shape;337;p18"/>
          <p:cNvSpPr/>
          <p:nvPr/>
        </p:nvSpPr>
        <p:spPr>
          <a:xfrm>
            <a:off x="1370675" y="5380124"/>
            <a:ext cx="1108500" cy="523800"/>
          </a:xfrm>
          <a:prstGeom prst="roundRect">
            <a:avLst>
              <a:gd fmla="val 16667" name="adj"/>
            </a:avLst>
          </a:prstGeom>
          <a:solidFill>
            <a:srgbClr val="1155CC"/>
          </a:solidFill>
          <a:ln cap="flat" cmpd="sng" w="9525">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FFFFFF"/>
                </a:solidFill>
                <a:latin typeface="Calibri"/>
                <a:ea typeface="Calibri"/>
                <a:cs typeface="Calibri"/>
                <a:sym typeface="Calibri"/>
              </a:rPr>
              <a:t>Forbade dissection</a:t>
            </a:r>
            <a:endParaRPr b="0" i="0" sz="1200" u="none" cap="none" strike="noStrike">
              <a:solidFill>
                <a:srgbClr val="FFFFFF"/>
              </a:solidFill>
              <a:latin typeface="Calibri"/>
              <a:ea typeface="Calibri"/>
              <a:cs typeface="Calibri"/>
              <a:sym typeface="Calibri"/>
            </a:endParaRPr>
          </a:p>
        </p:txBody>
      </p:sp>
      <p:cxnSp>
        <p:nvCxnSpPr>
          <p:cNvPr id="338" name="Google Shape;338;p18"/>
          <p:cNvCxnSpPr>
            <a:stCxn id="333" idx="2"/>
            <a:endCxn id="337" idx="0"/>
          </p:cNvCxnSpPr>
          <p:nvPr/>
        </p:nvCxnSpPr>
        <p:spPr>
          <a:xfrm flipH="1">
            <a:off x="1924827" y="4182664"/>
            <a:ext cx="153600" cy="1197600"/>
          </a:xfrm>
          <a:prstGeom prst="straightConnector1">
            <a:avLst/>
          </a:prstGeom>
          <a:noFill/>
          <a:ln cap="flat" cmpd="sng" w="9525">
            <a:solidFill>
              <a:srgbClr val="1F497D"/>
            </a:solidFill>
            <a:prstDash val="solid"/>
            <a:round/>
            <a:headEnd len="sm" w="sm" type="none"/>
            <a:tailEnd len="sm" w="sm" type="none"/>
          </a:ln>
        </p:spPr>
      </p:cxnSp>
      <p:sp>
        <p:nvSpPr>
          <p:cNvPr id="339" name="Google Shape;339;p18"/>
          <p:cNvSpPr/>
          <p:nvPr/>
        </p:nvSpPr>
        <p:spPr>
          <a:xfrm>
            <a:off x="2023100" y="4605847"/>
            <a:ext cx="1040400" cy="722400"/>
          </a:xfrm>
          <a:prstGeom prst="roundRect">
            <a:avLst>
              <a:gd fmla="val 16667" name="adj"/>
            </a:avLst>
          </a:prstGeom>
          <a:solidFill>
            <a:srgbClr val="1155CC"/>
          </a:solidFill>
          <a:ln cap="flat" cmpd="sng" w="9525">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FFFFFF"/>
                </a:solidFill>
                <a:latin typeface="Calibri"/>
                <a:ea typeface="Calibri"/>
                <a:cs typeface="Calibri"/>
                <a:sym typeface="Calibri"/>
              </a:rPr>
              <a:t>Blamed God for illness</a:t>
            </a:r>
            <a:endParaRPr b="0" i="0" sz="1200" u="none" cap="none" strike="noStrike">
              <a:solidFill>
                <a:srgbClr val="FFFFFF"/>
              </a:solidFill>
              <a:latin typeface="Calibri"/>
              <a:ea typeface="Calibri"/>
              <a:cs typeface="Calibri"/>
              <a:sym typeface="Calibri"/>
            </a:endParaRPr>
          </a:p>
        </p:txBody>
      </p:sp>
      <p:cxnSp>
        <p:nvCxnSpPr>
          <p:cNvPr id="340" name="Google Shape;340;p18"/>
          <p:cNvCxnSpPr>
            <a:stCxn id="333" idx="2"/>
            <a:endCxn id="339" idx="0"/>
          </p:cNvCxnSpPr>
          <p:nvPr/>
        </p:nvCxnSpPr>
        <p:spPr>
          <a:xfrm>
            <a:off x="2078427" y="4182664"/>
            <a:ext cx="465000" cy="423300"/>
          </a:xfrm>
          <a:prstGeom prst="straightConnector1">
            <a:avLst/>
          </a:prstGeom>
          <a:noFill/>
          <a:ln cap="flat" cmpd="sng" w="9525">
            <a:solidFill>
              <a:srgbClr val="1F497D"/>
            </a:solidFill>
            <a:prstDash val="solid"/>
            <a:round/>
            <a:headEnd len="sm" w="sm" type="none"/>
            <a:tailEnd len="sm" w="sm" type="none"/>
          </a:ln>
        </p:spPr>
      </p:cxnSp>
      <p:sp>
        <p:nvSpPr>
          <p:cNvPr id="341" name="Google Shape;341;p18"/>
          <p:cNvSpPr/>
          <p:nvPr/>
        </p:nvSpPr>
        <p:spPr>
          <a:xfrm>
            <a:off x="4308931" y="3760979"/>
            <a:ext cx="1178400" cy="457200"/>
          </a:xfrm>
          <a:prstGeom prst="roundRect">
            <a:avLst>
              <a:gd fmla="val 16667" name="adj"/>
            </a:avLst>
          </a:prstGeom>
          <a:solidFill>
            <a:srgbClr val="EA9999"/>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Ignorance</a:t>
            </a:r>
            <a:endParaRPr b="0" i="0" sz="1200" u="none" cap="none" strike="noStrike">
              <a:solidFill>
                <a:srgbClr val="000000"/>
              </a:solidFill>
              <a:latin typeface="Calibri"/>
              <a:ea typeface="Calibri"/>
              <a:cs typeface="Calibri"/>
              <a:sym typeface="Calibri"/>
            </a:endParaRPr>
          </a:p>
        </p:txBody>
      </p:sp>
      <p:cxnSp>
        <p:nvCxnSpPr>
          <p:cNvPr id="342" name="Google Shape;342;p18"/>
          <p:cNvCxnSpPr>
            <a:stCxn id="329" idx="3"/>
            <a:endCxn id="341" idx="0"/>
          </p:cNvCxnSpPr>
          <p:nvPr/>
        </p:nvCxnSpPr>
        <p:spPr>
          <a:xfrm>
            <a:off x="4495200" y="3191526"/>
            <a:ext cx="402900" cy="569400"/>
          </a:xfrm>
          <a:prstGeom prst="straightConnector1">
            <a:avLst/>
          </a:prstGeom>
          <a:noFill/>
          <a:ln cap="flat" cmpd="sng" w="9525">
            <a:solidFill>
              <a:srgbClr val="1F497D"/>
            </a:solidFill>
            <a:prstDash val="solid"/>
            <a:round/>
            <a:headEnd len="sm" w="sm" type="none"/>
            <a:tailEnd len="sm" w="sm" type="none"/>
          </a:ln>
        </p:spPr>
      </p:cxnSp>
      <p:sp>
        <p:nvSpPr>
          <p:cNvPr id="343" name="Google Shape;343;p18"/>
          <p:cNvSpPr/>
          <p:nvPr/>
        </p:nvSpPr>
        <p:spPr>
          <a:xfrm>
            <a:off x="6185343" y="4426250"/>
            <a:ext cx="1128300" cy="580200"/>
          </a:xfrm>
          <a:prstGeom prst="roundRect">
            <a:avLst>
              <a:gd fmla="val 16667" name="adj"/>
            </a:avLst>
          </a:prstGeom>
          <a:solidFill>
            <a:srgbClr val="EA9999"/>
          </a:solidFill>
          <a:ln cap="flat" cmpd="sng" w="9525">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95% illiteracy</a:t>
            </a:r>
            <a:endParaRPr b="0" i="0" sz="1200" u="none" cap="none" strike="noStrike">
              <a:solidFill>
                <a:srgbClr val="000000"/>
              </a:solidFill>
              <a:latin typeface="Calibri"/>
              <a:ea typeface="Calibri"/>
              <a:cs typeface="Calibri"/>
              <a:sym typeface="Calibri"/>
            </a:endParaRPr>
          </a:p>
        </p:txBody>
      </p:sp>
      <p:sp>
        <p:nvSpPr>
          <p:cNvPr id="344" name="Google Shape;344;p18"/>
          <p:cNvSpPr/>
          <p:nvPr/>
        </p:nvSpPr>
        <p:spPr>
          <a:xfrm>
            <a:off x="4641255" y="5024265"/>
            <a:ext cx="1108500" cy="580200"/>
          </a:xfrm>
          <a:prstGeom prst="roundRect">
            <a:avLst>
              <a:gd fmla="val 16667" name="adj"/>
            </a:avLst>
          </a:prstGeom>
          <a:solidFill>
            <a:srgbClr val="EA9999"/>
          </a:solidFill>
          <a:ln cap="flat" cmpd="sng" w="9525">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No formal education system</a:t>
            </a:r>
            <a:endParaRPr b="0" i="0" sz="1200" u="none" cap="none" strike="noStrike">
              <a:solidFill>
                <a:srgbClr val="000000"/>
              </a:solidFill>
              <a:latin typeface="Calibri"/>
              <a:ea typeface="Calibri"/>
              <a:cs typeface="Calibri"/>
              <a:sym typeface="Calibri"/>
            </a:endParaRPr>
          </a:p>
        </p:txBody>
      </p:sp>
      <p:sp>
        <p:nvSpPr>
          <p:cNvPr id="345" name="Google Shape;345;p18"/>
          <p:cNvSpPr/>
          <p:nvPr/>
        </p:nvSpPr>
        <p:spPr>
          <a:xfrm>
            <a:off x="5785700" y="3525813"/>
            <a:ext cx="1544100" cy="580200"/>
          </a:xfrm>
          <a:prstGeom prst="roundRect">
            <a:avLst>
              <a:gd fmla="val 16667" name="adj"/>
            </a:avLst>
          </a:prstGeom>
          <a:solidFill>
            <a:srgbClr val="EA9999"/>
          </a:solidFill>
          <a:ln cap="flat" cmpd="sng" w="9525">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Poor communications</a:t>
            </a:r>
            <a:endParaRPr b="0" i="0" sz="1200" u="none" cap="none" strike="noStrike">
              <a:solidFill>
                <a:srgbClr val="000000"/>
              </a:solidFill>
              <a:latin typeface="Calibri"/>
              <a:ea typeface="Calibri"/>
              <a:cs typeface="Calibri"/>
              <a:sym typeface="Calibri"/>
            </a:endParaRPr>
          </a:p>
        </p:txBody>
      </p:sp>
      <p:sp>
        <p:nvSpPr>
          <p:cNvPr id="346" name="Google Shape;346;p18"/>
          <p:cNvSpPr/>
          <p:nvPr/>
        </p:nvSpPr>
        <p:spPr>
          <a:xfrm>
            <a:off x="3307414" y="5024293"/>
            <a:ext cx="1089900" cy="580200"/>
          </a:xfrm>
          <a:prstGeom prst="roundRect">
            <a:avLst>
              <a:gd fmla="val 16667" name="adj"/>
            </a:avLst>
          </a:prstGeom>
          <a:solidFill>
            <a:srgbClr val="EA9999"/>
          </a:solidFill>
          <a:ln cap="flat" cmpd="sng" w="9525">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Attitudes: conservatism</a:t>
            </a:r>
            <a:endParaRPr b="0" i="0" sz="1200" u="none" cap="none" strike="noStrike">
              <a:solidFill>
                <a:srgbClr val="000000"/>
              </a:solidFill>
              <a:latin typeface="Calibri"/>
              <a:ea typeface="Calibri"/>
              <a:cs typeface="Calibri"/>
              <a:sym typeface="Calibri"/>
            </a:endParaRPr>
          </a:p>
        </p:txBody>
      </p:sp>
      <p:cxnSp>
        <p:nvCxnSpPr>
          <p:cNvPr id="347" name="Google Shape;347;p18"/>
          <p:cNvCxnSpPr>
            <a:stCxn id="329" idx="2"/>
            <a:endCxn id="329" idx="2"/>
          </p:cNvCxnSpPr>
          <p:nvPr/>
        </p:nvCxnSpPr>
        <p:spPr>
          <a:xfrm>
            <a:off x="3307350" y="3385626"/>
            <a:ext cx="0" cy="0"/>
          </a:xfrm>
          <a:prstGeom prst="straightConnector1">
            <a:avLst/>
          </a:prstGeom>
          <a:noFill/>
          <a:ln cap="flat" cmpd="sng" w="9525">
            <a:solidFill>
              <a:srgbClr val="1F497D"/>
            </a:solidFill>
            <a:prstDash val="solid"/>
            <a:round/>
            <a:headEnd len="sm" w="sm" type="none"/>
            <a:tailEnd len="sm" w="sm" type="none"/>
          </a:ln>
        </p:spPr>
      </p:cxnSp>
      <p:cxnSp>
        <p:nvCxnSpPr>
          <p:cNvPr id="348" name="Google Shape;348;p18"/>
          <p:cNvCxnSpPr>
            <a:stCxn id="341" idx="3"/>
            <a:endCxn id="345" idx="1"/>
          </p:cNvCxnSpPr>
          <p:nvPr/>
        </p:nvCxnSpPr>
        <p:spPr>
          <a:xfrm flipH="1" rot="10800000">
            <a:off x="5487331" y="3815879"/>
            <a:ext cx="298500" cy="173700"/>
          </a:xfrm>
          <a:prstGeom prst="straightConnector1">
            <a:avLst/>
          </a:prstGeom>
          <a:noFill/>
          <a:ln cap="flat" cmpd="sng" w="9525">
            <a:solidFill>
              <a:srgbClr val="1F497D"/>
            </a:solidFill>
            <a:prstDash val="solid"/>
            <a:round/>
            <a:headEnd len="sm" w="sm" type="none"/>
            <a:tailEnd len="sm" w="sm" type="none"/>
          </a:ln>
        </p:spPr>
      </p:cxnSp>
      <p:cxnSp>
        <p:nvCxnSpPr>
          <p:cNvPr id="349" name="Google Shape;349;p18"/>
          <p:cNvCxnSpPr>
            <a:stCxn id="341" idx="3"/>
            <a:endCxn id="343" idx="1"/>
          </p:cNvCxnSpPr>
          <p:nvPr/>
        </p:nvCxnSpPr>
        <p:spPr>
          <a:xfrm>
            <a:off x="5487331" y="3989579"/>
            <a:ext cx="698100" cy="726900"/>
          </a:xfrm>
          <a:prstGeom prst="straightConnector1">
            <a:avLst/>
          </a:prstGeom>
          <a:noFill/>
          <a:ln cap="flat" cmpd="sng" w="9525">
            <a:solidFill>
              <a:srgbClr val="1F497D"/>
            </a:solidFill>
            <a:prstDash val="solid"/>
            <a:round/>
            <a:headEnd len="sm" w="sm" type="none"/>
            <a:tailEnd len="sm" w="sm" type="none"/>
          </a:ln>
        </p:spPr>
      </p:cxnSp>
      <p:cxnSp>
        <p:nvCxnSpPr>
          <p:cNvPr id="350" name="Google Shape;350;p18"/>
          <p:cNvCxnSpPr>
            <a:stCxn id="341" idx="2"/>
            <a:endCxn id="344" idx="0"/>
          </p:cNvCxnSpPr>
          <p:nvPr/>
        </p:nvCxnSpPr>
        <p:spPr>
          <a:xfrm>
            <a:off x="4898131" y="4218179"/>
            <a:ext cx="297300" cy="806100"/>
          </a:xfrm>
          <a:prstGeom prst="straightConnector1">
            <a:avLst/>
          </a:prstGeom>
          <a:noFill/>
          <a:ln cap="flat" cmpd="sng" w="9525">
            <a:solidFill>
              <a:srgbClr val="1F497D"/>
            </a:solidFill>
            <a:prstDash val="solid"/>
            <a:round/>
            <a:headEnd len="sm" w="sm" type="none"/>
            <a:tailEnd len="sm" w="sm" type="none"/>
          </a:ln>
        </p:spPr>
      </p:cxnSp>
      <p:cxnSp>
        <p:nvCxnSpPr>
          <p:cNvPr id="351" name="Google Shape;351;p18"/>
          <p:cNvCxnSpPr>
            <a:stCxn id="341" idx="1"/>
            <a:endCxn id="346" idx="0"/>
          </p:cNvCxnSpPr>
          <p:nvPr/>
        </p:nvCxnSpPr>
        <p:spPr>
          <a:xfrm flipH="1">
            <a:off x="3852331" y="3989579"/>
            <a:ext cx="456600" cy="1034700"/>
          </a:xfrm>
          <a:prstGeom prst="straightConnector1">
            <a:avLst/>
          </a:prstGeom>
          <a:noFill/>
          <a:ln cap="flat" cmpd="sng" w="28575">
            <a:solidFill>
              <a:srgbClr val="FF0000"/>
            </a:solidFill>
            <a:prstDash val="solid"/>
            <a:round/>
            <a:headEnd len="sm" w="sm" type="none"/>
            <a:tailEnd len="sm" w="sm" type="none"/>
          </a:ln>
        </p:spPr>
      </p:cxnSp>
      <p:cxnSp>
        <p:nvCxnSpPr>
          <p:cNvPr id="352" name="Google Shape;352;p18"/>
          <p:cNvCxnSpPr>
            <a:stCxn id="333" idx="3"/>
            <a:endCxn id="346" idx="0"/>
          </p:cNvCxnSpPr>
          <p:nvPr/>
        </p:nvCxnSpPr>
        <p:spPr>
          <a:xfrm>
            <a:off x="2673927" y="3899914"/>
            <a:ext cx="1178400" cy="1124400"/>
          </a:xfrm>
          <a:prstGeom prst="straightConnector1">
            <a:avLst/>
          </a:prstGeom>
          <a:noFill/>
          <a:ln cap="flat" cmpd="sng" w="28575">
            <a:solidFill>
              <a:srgbClr val="FF0000"/>
            </a:solidFill>
            <a:prstDash val="solid"/>
            <a:round/>
            <a:headEnd len="sm" w="sm" type="none"/>
            <a:tailEnd len="sm" w="sm" type="none"/>
          </a:ln>
        </p:spPr>
      </p:cxnSp>
      <p:sp>
        <p:nvSpPr>
          <p:cNvPr id="353" name="Google Shape;353;p18"/>
          <p:cNvSpPr/>
          <p:nvPr/>
        </p:nvSpPr>
        <p:spPr>
          <a:xfrm>
            <a:off x="5993666" y="5110141"/>
            <a:ext cx="1089900" cy="701100"/>
          </a:xfrm>
          <a:prstGeom prst="roundRect">
            <a:avLst>
              <a:gd fmla="val 16667" name="adj"/>
            </a:avLst>
          </a:prstGeom>
          <a:solidFill>
            <a:srgbClr val="EA9999"/>
          </a:solidFill>
          <a:ln cap="flat" cmpd="sng" w="9525">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No scientific method</a:t>
            </a:r>
            <a:endParaRPr b="0" i="0" sz="1200" u="none" cap="none" strike="noStrike">
              <a:solidFill>
                <a:srgbClr val="000000"/>
              </a:solidFill>
              <a:latin typeface="Calibri"/>
              <a:ea typeface="Calibri"/>
              <a:cs typeface="Calibri"/>
              <a:sym typeface="Calibri"/>
            </a:endParaRPr>
          </a:p>
        </p:txBody>
      </p:sp>
      <p:cxnSp>
        <p:nvCxnSpPr>
          <p:cNvPr id="354" name="Google Shape;354;p18"/>
          <p:cNvCxnSpPr>
            <a:stCxn id="341" idx="2"/>
            <a:endCxn id="353" idx="0"/>
          </p:cNvCxnSpPr>
          <p:nvPr/>
        </p:nvCxnSpPr>
        <p:spPr>
          <a:xfrm>
            <a:off x="4898131" y="4218179"/>
            <a:ext cx="1640400" cy="891900"/>
          </a:xfrm>
          <a:prstGeom prst="straightConnector1">
            <a:avLst/>
          </a:prstGeom>
          <a:noFill/>
          <a:ln cap="flat" cmpd="sng" w="9525">
            <a:solidFill>
              <a:srgbClr val="1F497D"/>
            </a:solidFill>
            <a:prstDash val="solid"/>
            <a:round/>
            <a:headEnd len="sm" w="sm" type="none"/>
            <a:tailEnd len="sm" w="sm" type="none"/>
          </a:ln>
        </p:spPr>
      </p:cxnSp>
      <p:cxnSp>
        <p:nvCxnSpPr>
          <p:cNvPr id="355" name="Google Shape;355;p18"/>
          <p:cNvCxnSpPr>
            <a:stCxn id="320" idx="3"/>
            <a:endCxn id="323" idx="1"/>
          </p:cNvCxnSpPr>
          <p:nvPr/>
        </p:nvCxnSpPr>
        <p:spPr>
          <a:xfrm flipH="1" rot="10800000">
            <a:off x="5940626" y="1862580"/>
            <a:ext cx="291900" cy="585300"/>
          </a:xfrm>
          <a:prstGeom prst="straightConnector1">
            <a:avLst/>
          </a:prstGeom>
          <a:noFill/>
          <a:ln cap="flat" cmpd="sng" w="9525">
            <a:solidFill>
              <a:srgbClr val="1F497D"/>
            </a:solidFill>
            <a:prstDash val="solid"/>
            <a:round/>
            <a:headEnd len="sm" w="sm" type="none"/>
            <a:tailEnd len="sm" w="sm" type="none"/>
          </a:ln>
        </p:spPr>
      </p:cxnSp>
      <p:sp>
        <p:nvSpPr>
          <p:cNvPr id="356" name="Google Shape;356;p18"/>
          <p:cNvSpPr/>
          <p:nvPr/>
        </p:nvSpPr>
        <p:spPr>
          <a:xfrm>
            <a:off x="4325160" y="55157"/>
            <a:ext cx="837000" cy="692100"/>
          </a:xfrm>
          <a:prstGeom prst="roundRect">
            <a:avLst>
              <a:gd fmla="val 16667" name="adj"/>
            </a:avLst>
          </a:prstGeom>
          <a:solidFill>
            <a:srgbClr val="FFFF00"/>
          </a:solidFill>
          <a:ln cap="flat" cmpd="sng" w="9525">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evil spirits</a:t>
            </a:r>
            <a:endParaRPr b="0" i="0" sz="1200" u="none" cap="none" strike="noStrike">
              <a:solidFill>
                <a:srgbClr val="000000"/>
              </a:solidFill>
              <a:latin typeface="Calibri"/>
              <a:ea typeface="Calibri"/>
              <a:cs typeface="Calibri"/>
              <a:sym typeface="Calibri"/>
            </a:endParaRPr>
          </a:p>
        </p:txBody>
      </p:sp>
      <p:cxnSp>
        <p:nvCxnSpPr>
          <p:cNvPr id="357" name="Google Shape;357;p18"/>
          <p:cNvCxnSpPr>
            <a:stCxn id="356" idx="2"/>
            <a:endCxn id="315" idx="0"/>
          </p:cNvCxnSpPr>
          <p:nvPr/>
        </p:nvCxnSpPr>
        <p:spPr>
          <a:xfrm flipH="1">
            <a:off x="4559460" y="747257"/>
            <a:ext cx="184200" cy="468600"/>
          </a:xfrm>
          <a:prstGeom prst="straightConnector1">
            <a:avLst/>
          </a:prstGeom>
          <a:noFill/>
          <a:ln cap="flat" cmpd="sng" w="9525">
            <a:solidFill>
              <a:srgbClr val="1F497D"/>
            </a:solidFill>
            <a:prstDash val="solid"/>
            <a:round/>
            <a:headEnd len="sm" w="sm" type="none"/>
            <a:tailEnd len="sm" w="sm" type="none"/>
          </a:ln>
        </p:spPr>
      </p:cxnSp>
      <p:sp>
        <p:nvSpPr>
          <p:cNvPr id="358" name="Google Shape;358;p18"/>
          <p:cNvSpPr/>
          <p:nvPr/>
        </p:nvSpPr>
        <p:spPr>
          <a:xfrm>
            <a:off x="179575" y="3102105"/>
            <a:ext cx="1128300" cy="645600"/>
          </a:xfrm>
          <a:prstGeom prst="roundRect">
            <a:avLst>
              <a:gd fmla="val 16667" name="adj"/>
            </a:avLst>
          </a:prstGeom>
          <a:solidFill>
            <a:srgbClr val="1155CC"/>
          </a:solidFill>
          <a:ln cap="flat" cmpd="sng" w="9525">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FFFFFF"/>
                </a:solidFill>
                <a:latin typeface="Calibri"/>
                <a:ea typeface="Calibri"/>
                <a:cs typeface="Calibri"/>
                <a:sym typeface="Calibri"/>
              </a:rPr>
              <a:t>academic training (not practical)</a:t>
            </a:r>
            <a:endParaRPr b="0" i="0" sz="1200" u="none" cap="none" strike="noStrike">
              <a:solidFill>
                <a:srgbClr val="FFFFFF"/>
              </a:solidFill>
              <a:latin typeface="Calibri"/>
              <a:ea typeface="Calibri"/>
              <a:cs typeface="Calibri"/>
              <a:sym typeface="Calibri"/>
            </a:endParaRPr>
          </a:p>
        </p:txBody>
      </p:sp>
      <p:cxnSp>
        <p:nvCxnSpPr>
          <p:cNvPr id="359" name="Google Shape;359;p18"/>
          <p:cNvCxnSpPr>
            <a:stCxn id="358" idx="2"/>
            <a:endCxn id="335" idx="0"/>
          </p:cNvCxnSpPr>
          <p:nvPr/>
        </p:nvCxnSpPr>
        <p:spPr>
          <a:xfrm>
            <a:off x="743725" y="3747705"/>
            <a:ext cx="127200" cy="474300"/>
          </a:xfrm>
          <a:prstGeom prst="straightConnector1">
            <a:avLst/>
          </a:prstGeom>
          <a:noFill/>
          <a:ln cap="flat" cmpd="sng" w="9525">
            <a:solidFill>
              <a:srgbClr val="1F497D"/>
            </a:solidFill>
            <a:prstDash val="solid"/>
            <a:round/>
            <a:headEnd len="sm" w="sm" type="none"/>
            <a:tailEnd len="sm" w="sm" type="none"/>
          </a:ln>
        </p:spPr>
      </p:cxnSp>
      <p:sp>
        <p:nvSpPr>
          <p:cNvPr id="360" name="Google Shape;360;p18"/>
          <p:cNvSpPr/>
          <p:nvPr/>
        </p:nvSpPr>
        <p:spPr>
          <a:xfrm>
            <a:off x="6891299" y="132846"/>
            <a:ext cx="556200" cy="445200"/>
          </a:xfrm>
          <a:prstGeom prst="rect">
            <a:avLst/>
          </a:prstGeom>
          <a:solidFill>
            <a:srgbClr val="FFFFFF"/>
          </a:solid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p.18</a:t>
            </a:r>
            <a:endParaRPr b="1" i="0" sz="1400" u="none" cap="none" strike="noStrike">
              <a:solidFill>
                <a:srgbClr val="000000"/>
              </a:solidFill>
              <a:latin typeface="Calibri"/>
              <a:ea typeface="Calibri"/>
              <a:cs typeface="Calibri"/>
              <a:sym typeface="Calibri"/>
            </a:endParaRPr>
          </a:p>
        </p:txBody>
      </p:sp>
      <p:pic>
        <p:nvPicPr>
          <p:cNvPr id="361" name="Google Shape;361;p18"/>
          <p:cNvPicPr preferRelativeResize="0"/>
          <p:nvPr/>
        </p:nvPicPr>
        <p:blipFill rotWithShape="1">
          <a:blip r:embed="rId3">
            <a:alphaModFix/>
          </a:blip>
          <a:srcRect b="0" l="2645" r="2198" t="0"/>
          <a:stretch/>
        </p:blipFill>
        <p:spPr>
          <a:xfrm>
            <a:off x="711850" y="6639175"/>
            <a:ext cx="5073974" cy="4051525"/>
          </a:xfrm>
          <a:prstGeom prst="rect">
            <a:avLst/>
          </a:prstGeom>
          <a:noFill/>
          <a:ln>
            <a:noFill/>
          </a:ln>
        </p:spPr>
      </p:pic>
      <p:cxnSp>
        <p:nvCxnSpPr>
          <p:cNvPr id="362" name="Google Shape;362;p18"/>
          <p:cNvCxnSpPr/>
          <p:nvPr/>
        </p:nvCxnSpPr>
        <p:spPr>
          <a:xfrm>
            <a:off x="39100" y="6410613"/>
            <a:ext cx="7368900" cy="15300"/>
          </a:xfrm>
          <a:prstGeom prst="straightConnector1">
            <a:avLst/>
          </a:prstGeom>
          <a:noFill/>
          <a:ln cap="flat" cmpd="sng" w="19050">
            <a:solidFill>
              <a:schemeClr val="dk2"/>
            </a:solidFill>
            <a:prstDash val="dash"/>
            <a:round/>
            <a:headEnd len="sm" w="sm" type="none"/>
            <a:tailEnd len="sm" w="sm" type="none"/>
          </a:ln>
        </p:spPr>
      </p:cxn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2"/>
          <p:cNvSpPr txBox="1"/>
          <p:nvPr>
            <p:ph type="title"/>
          </p:nvPr>
        </p:nvSpPr>
        <p:spPr>
          <a:xfrm>
            <a:off x="889950" y="210100"/>
            <a:ext cx="5831400" cy="445200"/>
          </a:xfrm>
          <a:prstGeom prst="rect">
            <a:avLst/>
          </a:prstGeom>
          <a:solidFill>
            <a:srgbClr val="FFFF00"/>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000"/>
              <a:buNone/>
            </a:pPr>
            <a:r>
              <a:rPr lang="en"/>
              <a:t>Contents Page</a:t>
            </a:r>
            <a:endParaRPr/>
          </a:p>
        </p:txBody>
      </p:sp>
      <p:graphicFrame>
        <p:nvGraphicFramePr>
          <p:cNvPr id="110" name="Google Shape;110;p2"/>
          <p:cNvGraphicFramePr/>
          <p:nvPr/>
        </p:nvGraphicFramePr>
        <p:xfrm>
          <a:off x="889950" y="1090150"/>
          <a:ext cx="3000000" cy="3000000"/>
        </p:xfrm>
        <a:graphic>
          <a:graphicData uri="http://schemas.openxmlformats.org/drawingml/2006/table">
            <a:tbl>
              <a:tblPr>
                <a:noFill/>
                <a:tableStyleId>{B582C15B-8F40-4677-AFF7-5701DFDC342F}</a:tableStyleId>
              </a:tblPr>
              <a:tblGrid>
                <a:gridCol w="5156475"/>
                <a:gridCol w="1204500"/>
              </a:tblGrid>
              <a:tr h="487875">
                <a:tc>
                  <a:txBody>
                    <a:bodyPr/>
                    <a:lstStyle/>
                    <a:p>
                      <a:pPr indent="0" lvl="0" marL="0" marR="0" rtl="0" algn="ctr">
                        <a:lnSpc>
                          <a:spcPct val="100000"/>
                        </a:lnSpc>
                        <a:spcBef>
                          <a:spcPts val="0"/>
                        </a:spcBef>
                        <a:spcAft>
                          <a:spcPts val="0"/>
                        </a:spcAft>
                        <a:buClr>
                          <a:srgbClr val="000000"/>
                        </a:buClr>
                        <a:buSzPts val="1500"/>
                        <a:buFont typeface="Arial"/>
                        <a:buNone/>
                      </a:pPr>
                      <a:r>
                        <a:rPr b="1" lang="en" sz="1500" u="sng" cap="none" strike="noStrike">
                          <a:latin typeface="Calibri"/>
                          <a:ea typeface="Calibri"/>
                          <a:cs typeface="Calibri"/>
                          <a:sym typeface="Calibri"/>
                        </a:rPr>
                        <a:t>Topic</a:t>
                      </a:r>
                      <a:endParaRPr b="1" sz="1500" u="sng" cap="none" strike="noStrike">
                        <a:latin typeface="Calibri"/>
                        <a:ea typeface="Calibri"/>
                        <a:cs typeface="Calibri"/>
                        <a:sym typeface="Calibri"/>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500"/>
                        <a:buFont typeface="Arial"/>
                        <a:buNone/>
                      </a:pPr>
                      <a:r>
                        <a:rPr b="1" lang="en" sz="1500" u="sng" cap="none" strike="noStrike">
                          <a:latin typeface="Calibri"/>
                          <a:ea typeface="Calibri"/>
                          <a:cs typeface="Calibri"/>
                          <a:sym typeface="Calibri"/>
                        </a:rPr>
                        <a:t>Page</a:t>
                      </a:r>
                      <a:endParaRPr b="1" sz="1500" u="sng" cap="none" strike="noStrike">
                        <a:latin typeface="Calibri"/>
                        <a:ea typeface="Calibri"/>
                        <a:cs typeface="Calibri"/>
                        <a:sym typeface="Calibri"/>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87875">
                <a:tc>
                  <a:txBody>
                    <a:bodyPr/>
                    <a:lstStyle/>
                    <a:p>
                      <a:pPr indent="0" lvl="0" marL="0" marR="0" rtl="0" algn="l">
                        <a:lnSpc>
                          <a:spcPct val="100000"/>
                        </a:lnSpc>
                        <a:spcBef>
                          <a:spcPts val="0"/>
                        </a:spcBef>
                        <a:spcAft>
                          <a:spcPts val="0"/>
                        </a:spcAft>
                        <a:buClr>
                          <a:srgbClr val="000000"/>
                        </a:buClr>
                        <a:buSzPts val="1500"/>
                        <a:buFont typeface="Arial"/>
                        <a:buNone/>
                      </a:pPr>
                      <a:r>
                        <a:rPr lang="en" sz="1500" u="none" cap="none" strike="noStrike">
                          <a:latin typeface="Calibri"/>
                          <a:ea typeface="Calibri"/>
                          <a:cs typeface="Calibri"/>
                          <a:sym typeface="Calibri"/>
                        </a:rPr>
                        <a:t>Key Topic 1 Key Words</a:t>
                      </a:r>
                      <a:endParaRPr sz="1500" u="none" cap="none" strike="noStrike">
                        <a:latin typeface="Calibri"/>
                        <a:ea typeface="Calibri"/>
                        <a:cs typeface="Calibri"/>
                        <a:sym typeface="Calibri"/>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500"/>
                        <a:buFont typeface="Arial"/>
                        <a:buNone/>
                      </a:pPr>
                      <a:r>
                        <a:rPr lang="en" sz="1500" u="none" cap="none" strike="noStrike">
                          <a:latin typeface="Calibri"/>
                          <a:ea typeface="Calibri"/>
                          <a:cs typeface="Calibri"/>
                          <a:sym typeface="Calibri"/>
                        </a:rPr>
                        <a:t>3-5</a:t>
                      </a:r>
                      <a:endParaRPr sz="1500" u="none" cap="none" strike="noStrike">
                        <a:latin typeface="Calibri"/>
                        <a:ea typeface="Calibri"/>
                        <a:cs typeface="Calibri"/>
                        <a:sym typeface="Calibri"/>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87875">
                <a:tc>
                  <a:txBody>
                    <a:bodyPr/>
                    <a:lstStyle/>
                    <a:p>
                      <a:pPr indent="0" lvl="0" marL="0" marR="0" rtl="0" algn="l">
                        <a:lnSpc>
                          <a:spcPct val="100000"/>
                        </a:lnSpc>
                        <a:spcBef>
                          <a:spcPts val="0"/>
                        </a:spcBef>
                        <a:spcAft>
                          <a:spcPts val="0"/>
                        </a:spcAft>
                        <a:buClr>
                          <a:srgbClr val="000000"/>
                        </a:buClr>
                        <a:buSzPts val="1500"/>
                        <a:buFont typeface="Arial"/>
                        <a:buNone/>
                      </a:pPr>
                      <a:r>
                        <a:rPr lang="en" sz="1500" u="none" cap="none" strike="noStrike">
                          <a:latin typeface="Calibri"/>
                          <a:ea typeface="Calibri"/>
                          <a:cs typeface="Calibri"/>
                          <a:sym typeface="Calibri"/>
                        </a:rPr>
                        <a:t>Life In Medieval England</a:t>
                      </a:r>
                      <a:endParaRPr sz="1500" u="none" cap="none" strike="noStrike">
                        <a:latin typeface="Calibri"/>
                        <a:ea typeface="Calibri"/>
                        <a:cs typeface="Calibri"/>
                        <a:sym typeface="Calibri"/>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500"/>
                        <a:buFont typeface="Arial"/>
                        <a:buNone/>
                      </a:pPr>
                      <a:r>
                        <a:rPr lang="en" sz="1500" u="none" cap="none" strike="noStrike">
                          <a:latin typeface="Calibri"/>
                          <a:ea typeface="Calibri"/>
                          <a:cs typeface="Calibri"/>
                          <a:sym typeface="Calibri"/>
                        </a:rPr>
                        <a:t>6-8</a:t>
                      </a:r>
                      <a:endParaRPr sz="1500" u="none" cap="none" strike="noStrike">
                        <a:latin typeface="Calibri"/>
                        <a:ea typeface="Calibri"/>
                        <a:cs typeface="Calibri"/>
                        <a:sym typeface="Calibri"/>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87875">
                <a:tc>
                  <a:txBody>
                    <a:bodyPr/>
                    <a:lstStyle/>
                    <a:p>
                      <a:pPr indent="0" lvl="0" marL="0" marR="0" rtl="0" algn="l">
                        <a:lnSpc>
                          <a:spcPct val="100000"/>
                        </a:lnSpc>
                        <a:spcBef>
                          <a:spcPts val="0"/>
                        </a:spcBef>
                        <a:spcAft>
                          <a:spcPts val="0"/>
                        </a:spcAft>
                        <a:buClr>
                          <a:srgbClr val="000000"/>
                        </a:buClr>
                        <a:buSzPts val="1500"/>
                        <a:buFont typeface="Arial"/>
                        <a:buNone/>
                      </a:pPr>
                      <a:r>
                        <a:rPr lang="en" sz="1500" u="none" cap="none" strike="noStrike">
                          <a:latin typeface="Calibri"/>
                          <a:ea typeface="Calibri"/>
                          <a:cs typeface="Calibri"/>
                          <a:sym typeface="Calibri"/>
                        </a:rPr>
                        <a:t>KT1.1A Supernatural and religious causes of disease</a:t>
                      </a:r>
                      <a:endParaRPr sz="1500" u="none" cap="none" strike="noStrike">
                        <a:latin typeface="Calibri"/>
                        <a:ea typeface="Calibri"/>
                        <a:cs typeface="Calibri"/>
                        <a:sym typeface="Calibri"/>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500"/>
                        <a:buFont typeface="Arial"/>
                        <a:buNone/>
                      </a:pPr>
                      <a:r>
                        <a:rPr lang="en" sz="1500" u="none" cap="none" strike="noStrike">
                          <a:latin typeface="Calibri"/>
                          <a:ea typeface="Calibri"/>
                          <a:cs typeface="Calibri"/>
                          <a:sym typeface="Calibri"/>
                        </a:rPr>
                        <a:t>9-11</a:t>
                      </a:r>
                      <a:endParaRPr sz="1500" u="none" cap="none" strike="noStrike">
                        <a:latin typeface="Calibri"/>
                        <a:ea typeface="Calibri"/>
                        <a:cs typeface="Calibri"/>
                        <a:sym typeface="Calibri"/>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030000">
                <a:tc>
                  <a:txBody>
                    <a:bodyPr/>
                    <a:lstStyle/>
                    <a:p>
                      <a:pPr indent="0" lvl="0" marL="0" marR="0" rtl="0" algn="l">
                        <a:lnSpc>
                          <a:spcPct val="100000"/>
                        </a:lnSpc>
                        <a:spcBef>
                          <a:spcPts val="0"/>
                        </a:spcBef>
                        <a:spcAft>
                          <a:spcPts val="0"/>
                        </a:spcAft>
                        <a:buClr>
                          <a:srgbClr val="000000"/>
                        </a:buClr>
                        <a:buSzPts val="1500"/>
                        <a:buFont typeface="Arial"/>
                        <a:buNone/>
                      </a:pPr>
                      <a:r>
                        <a:rPr lang="en" sz="1500" u="none" cap="none" strike="noStrike">
                          <a:latin typeface="Calibri"/>
                          <a:ea typeface="Calibri"/>
                          <a:cs typeface="Calibri"/>
                          <a:sym typeface="Calibri"/>
                        </a:rPr>
                        <a:t>KT1.1B </a:t>
                      </a:r>
                      <a:r>
                        <a:rPr lang="en" sz="1500" u="none" cap="none" strike="noStrike">
                          <a:solidFill>
                            <a:schemeClr val="dk1"/>
                          </a:solidFill>
                          <a:latin typeface="Calibri"/>
                          <a:ea typeface="Calibri"/>
                          <a:cs typeface="Calibri"/>
                          <a:sym typeface="Calibri"/>
                        </a:rPr>
                        <a:t>Rational explanations: the Theory of the Four Humours and the miasma theory; the continuing influence of Hippocrates and Galen.</a:t>
                      </a:r>
                      <a:endParaRPr sz="1500" u="none" cap="none" strike="noStrike">
                        <a:solidFill>
                          <a:schemeClr val="dk1"/>
                        </a:solidFill>
                        <a:latin typeface="Calibri"/>
                        <a:ea typeface="Calibri"/>
                        <a:cs typeface="Calibri"/>
                        <a:sym typeface="Calibri"/>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500"/>
                        <a:buFont typeface="Arial"/>
                        <a:buNone/>
                      </a:pPr>
                      <a:r>
                        <a:rPr lang="en" sz="1500" u="none" cap="none" strike="noStrike">
                          <a:latin typeface="Calibri"/>
                          <a:ea typeface="Calibri"/>
                          <a:cs typeface="Calibri"/>
                          <a:sym typeface="Calibri"/>
                        </a:rPr>
                        <a:t>12-19</a:t>
                      </a:r>
                      <a:endParaRPr sz="1500" u="none" cap="none" strike="noStrike">
                        <a:latin typeface="Calibri"/>
                        <a:ea typeface="Calibri"/>
                        <a:cs typeface="Calibri"/>
                        <a:sym typeface="Calibri"/>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87875">
                <a:tc>
                  <a:txBody>
                    <a:bodyPr/>
                    <a:lstStyle/>
                    <a:p>
                      <a:pPr indent="0" lvl="0" marL="0" marR="0" rtl="0" algn="l">
                        <a:lnSpc>
                          <a:spcPct val="100000"/>
                        </a:lnSpc>
                        <a:spcBef>
                          <a:spcPts val="0"/>
                        </a:spcBef>
                        <a:spcAft>
                          <a:spcPts val="0"/>
                        </a:spcAft>
                        <a:buClr>
                          <a:srgbClr val="000000"/>
                        </a:buClr>
                        <a:buSzPts val="1500"/>
                        <a:buFont typeface="Arial"/>
                        <a:buNone/>
                      </a:pPr>
                      <a:r>
                        <a:rPr lang="en" sz="1500" u="none" cap="none" strike="noStrike">
                          <a:solidFill>
                            <a:schemeClr val="dk1"/>
                          </a:solidFill>
                          <a:latin typeface="Calibri"/>
                          <a:ea typeface="Calibri"/>
                          <a:cs typeface="Calibri"/>
                          <a:sym typeface="Calibri"/>
                        </a:rPr>
                        <a:t>KT 1.1 Quiz</a:t>
                      </a:r>
                      <a:endParaRPr sz="1500" u="none" cap="none" strike="noStrike">
                        <a:solidFill>
                          <a:schemeClr val="dk1"/>
                        </a:solidFill>
                        <a:latin typeface="Calibri"/>
                        <a:ea typeface="Calibri"/>
                        <a:cs typeface="Calibri"/>
                        <a:sym typeface="Calibri"/>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500"/>
                        <a:buFont typeface="Arial"/>
                        <a:buNone/>
                      </a:pPr>
                      <a:r>
                        <a:rPr lang="en" sz="1500" u="none" cap="none" strike="noStrike">
                          <a:latin typeface="Calibri"/>
                          <a:ea typeface="Calibri"/>
                          <a:cs typeface="Calibri"/>
                          <a:sym typeface="Calibri"/>
                        </a:rPr>
                        <a:t>20</a:t>
                      </a:r>
                      <a:endParaRPr sz="1500" u="none" cap="none" strike="noStrike">
                        <a:latin typeface="Calibri"/>
                        <a:ea typeface="Calibri"/>
                        <a:cs typeface="Calibri"/>
                        <a:sym typeface="Calibri"/>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87875">
                <a:tc>
                  <a:txBody>
                    <a:bodyPr/>
                    <a:lstStyle/>
                    <a:p>
                      <a:pPr indent="0" lvl="0" marL="0" marR="0" rtl="0" algn="l">
                        <a:lnSpc>
                          <a:spcPct val="100000"/>
                        </a:lnSpc>
                        <a:spcBef>
                          <a:spcPts val="0"/>
                        </a:spcBef>
                        <a:spcAft>
                          <a:spcPts val="0"/>
                        </a:spcAft>
                        <a:buClr>
                          <a:schemeClr val="dk1"/>
                        </a:buClr>
                        <a:buSzPts val="1100"/>
                        <a:buFont typeface="Arial"/>
                        <a:buNone/>
                      </a:pPr>
                      <a:r>
                        <a:rPr lang="en" sz="1500" u="none" cap="none" strike="noStrike">
                          <a:solidFill>
                            <a:schemeClr val="dk1"/>
                          </a:solidFill>
                          <a:latin typeface="Calibri"/>
                          <a:ea typeface="Calibri"/>
                          <a:cs typeface="Calibri"/>
                          <a:sym typeface="Calibri"/>
                        </a:rPr>
                        <a:t>KT 1.1 Exam Question 12 Marker + Tips. </a:t>
                      </a:r>
                      <a:endParaRPr sz="1500" u="none" cap="none" strike="noStrike">
                        <a:latin typeface="Calibri"/>
                        <a:ea typeface="Calibri"/>
                        <a:cs typeface="Calibri"/>
                        <a:sym typeface="Calibri"/>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500"/>
                        <a:buFont typeface="Arial"/>
                        <a:buNone/>
                      </a:pPr>
                      <a:r>
                        <a:rPr lang="en" sz="1500" u="none" cap="none" strike="noStrike">
                          <a:latin typeface="Calibri"/>
                          <a:ea typeface="Calibri"/>
                          <a:cs typeface="Calibri"/>
                          <a:sym typeface="Calibri"/>
                        </a:rPr>
                        <a:t>21-25</a:t>
                      </a:r>
                      <a:endParaRPr sz="1500" u="none" cap="none" strike="noStrike">
                        <a:latin typeface="Calibri"/>
                        <a:ea typeface="Calibri"/>
                        <a:cs typeface="Calibri"/>
                        <a:sym typeface="Calibri"/>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87875">
                <a:tc>
                  <a:txBody>
                    <a:bodyPr/>
                    <a:lstStyle/>
                    <a:p>
                      <a:pPr indent="0" lvl="0" marL="0" marR="0" rtl="0" algn="l">
                        <a:lnSpc>
                          <a:spcPct val="100000"/>
                        </a:lnSpc>
                        <a:spcBef>
                          <a:spcPts val="0"/>
                        </a:spcBef>
                        <a:spcAft>
                          <a:spcPts val="0"/>
                        </a:spcAft>
                        <a:buClr>
                          <a:srgbClr val="000000"/>
                        </a:buClr>
                        <a:buSzPts val="1500"/>
                        <a:buFont typeface="Arial"/>
                        <a:buNone/>
                      </a:pPr>
                      <a:r>
                        <a:rPr lang="en" sz="1500" u="none" cap="none" strike="noStrike">
                          <a:latin typeface="Calibri"/>
                          <a:ea typeface="Calibri"/>
                          <a:cs typeface="Calibri"/>
                          <a:sym typeface="Calibri"/>
                        </a:rPr>
                        <a:t>KT1.2A. Approaches to Treatment.</a:t>
                      </a:r>
                      <a:endParaRPr sz="1500" u="none" cap="none" strike="noStrike">
                        <a:latin typeface="Calibri"/>
                        <a:ea typeface="Calibri"/>
                        <a:cs typeface="Calibri"/>
                        <a:sym typeface="Calibri"/>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500"/>
                        <a:buFont typeface="Arial"/>
                        <a:buNone/>
                      </a:pPr>
                      <a:r>
                        <a:rPr lang="en" sz="1500" u="none" cap="none" strike="noStrike">
                          <a:latin typeface="Calibri"/>
                          <a:ea typeface="Calibri"/>
                          <a:cs typeface="Calibri"/>
                          <a:sym typeface="Calibri"/>
                        </a:rPr>
                        <a:t>26-31</a:t>
                      </a:r>
                      <a:endParaRPr sz="1500" u="none" cap="none" strike="noStrike">
                        <a:latin typeface="Calibri"/>
                        <a:ea typeface="Calibri"/>
                        <a:cs typeface="Calibri"/>
                        <a:sym typeface="Calibri"/>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87875">
                <a:tc>
                  <a:txBody>
                    <a:bodyPr/>
                    <a:lstStyle/>
                    <a:p>
                      <a:pPr indent="0" lvl="0" marL="0" marR="0" rtl="0" algn="l">
                        <a:lnSpc>
                          <a:spcPct val="100000"/>
                        </a:lnSpc>
                        <a:spcBef>
                          <a:spcPts val="0"/>
                        </a:spcBef>
                        <a:spcAft>
                          <a:spcPts val="0"/>
                        </a:spcAft>
                        <a:buClr>
                          <a:srgbClr val="000000"/>
                        </a:buClr>
                        <a:buSzPts val="1500"/>
                        <a:buFont typeface="Arial"/>
                        <a:buNone/>
                      </a:pPr>
                      <a:r>
                        <a:rPr lang="en" sz="1500" u="none" cap="none" strike="noStrike">
                          <a:latin typeface="Calibri"/>
                          <a:ea typeface="Calibri"/>
                          <a:cs typeface="Calibri"/>
                          <a:sym typeface="Calibri"/>
                        </a:rPr>
                        <a:t>KT1.2 A. Approaches to Prevention. </a:t>
                      </a:r>
                      <a:endParaRPr sz="1500" u="none" cap="none" strike="noStrike">
                        <a:latin typeface="Calibri"/>
                        <a:ea typeface="Calibri"/>
                        <a:cs typeface="Calibri"/>
                        <a:sym typeface="Calibri"/>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500"/>
                        <a:buFont typeface="Arial"/>
                        <a:buNone/>
                      </a:pPr>
                      <a:r>
                        <a:rPr lang="en" sz="1500" u="none" cap="none" strike="noStrike">
                          <a:latin typeface="Calibri"/>
                          <a:ea typeface="Calibri"/>
                          <a:cs typeface="Calibri"/>
                          <a:sym typeface="Calibri"/>
                        </a:rPr>
                        <a:t>32-34</a:t>
                      </a:r>
                      <a:endParaRPr sz="1500" u="none" cap="none" strike="noStrike">
                        <a:latin typeface="Calibri"/>
                        <a:ea typeface="Calibri"/>
                        <a:cs typeface="Calibri"/>
                        <a:sym typeface="Calibri"/>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758925">
                <a:tc>
                  <a:txBody>
                    <a:bodyPr/>
                    <a:lstStyle/>
                    <a:p>
                      <a:pPr indent="0" lvl="0" marL="0" marR="0" rtl="0" algn="l">
                        <a:lnSpc>
                          <a:spcPct val="100000"/>
                        </a:lnSpc>
                        <a:spcBef>
                          <a:spcPts val="0"/>
                        </a:spcBef>
                        <a:spcAft>
                          <a:spcPts val="0"/>
                        </a:spcAft>
                        <a:buClr>
                          <a:srgbClr val="000000"/>
                        </a:buClr>
                        <a:buSzPts val="1500"/>
                        <a:buFont typeface="Arial"/>
                        <a:buNone/>
                      </a:pPr>
                      <a:r>
                        <a:rPr lang="en" sz="1500" u="none" cap="none" strike="noStrike">
                          <a:latin typeface="Calibri"/>
                          <a:ea typeface="Calibri"/>
                          <a:cs typeface="Calibri"/>
                          <a:sym typeface="Calibri"/>
                        </a:rPr>
                        <a:t>KT1.2 B.  Hospital care and the role of Physicians + Apothecaries and Barber Surgeons.</a:t>
                      </a:r>
                      <a:endParaRPr sz="1500" u="none" cap="none" strike="noStrike">
                        <a:latin typeface="Calibri"/>
                        <a:ea typeface="Calibri"/>
                        <a:cs typeface="Calibri"/>
                        <a:sym typeface="Calibri"/>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500"/>
                        <a:buFont typeface="Arial"/>
                        <a:buNone/>
                      </a:pPr>
                      <a:r>
                        <a:rPr lang="en" sz="1500" u="none" cap="none" strike="noStrike">
                          <a:latin typeface="Calibri"/>
                          <a:ea typeface="Calibri"/>
                          <a:cs typeface="Calibri"/>
                          <a:sym typeface="Calibri"/>
                        </a:rPr>
                        <a:t>35-39</a:t>
                      </a:r>
                      <a:endParaRPr sz="1500" u="none" cap="none" strike="noStrike">
                        <a:latin typeface="Calibri"/>
                        <a:ea typeface="Calibri"/>
                        <a:cs typeface="Calibri"/>
                        <a:sym typeface="Calibri"/>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87875">
                <a:tc>
                  <a:txBody>
                    <a:bodyPr/>
                    <a:lstStyle/>
                    <a:p>
                      <a:pPr indent="0" lvl="0" marL="0" marR="0" rtl="0" algn="l">
                        <a:lnSpc>
                          <a:spcPct val="100000"/>
                        </a:lnSpc>
                        <a:spcBef>
                          <a:spcPts val="0"/>
                        </a:spcBef>
                        <a:spcAft>
                          <a:spcPts val="0"/>
                        </a:spcAft>
                        <a:buClr>
                          <a:srgbClr val="000000"/>
                        </a:buClr>
                        <a:buSzPts val="1500"/>
                        <a:buFont typeface="Arial"/>
                        <a:buNone/>
                      </a:pPr>
                      <a:r>
                        <a:rPr lang="en" sz="1500" u="none" cap="none" strike="noStrike">
                          <a:latin typeface="Calibri"/>
                          <a:ea typeface="Calibri"/>
                          <a:cs typeface="Calibri"/>
                          <a:sym typeface="Calibri"/>
                        </a:rPr>
                        <a:t>KT 1.2 Exam Question 16 Marker + Tips.</a:t>
                      </a:r>
                      <a:endParaRPr sz="1500" u="none" cap="none" strike="noStrike">
                        <a:latin typeface="Calibri"/>
                        <a:ea typeface="Calibri"/>
                        <a:cs typeface="Calibri"/>
                        <a:sym typeface="Calibri"/>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500"/>
                        <a:buFont typeface="Arial"/>
                        <a:buNone/>
                      </a:pPr>
                      <a:r>
                        <a:rPr lang="en" sz="1500" u="none" cap="none" strike="noStrike">
                          <a:latin typeface="Calibri"/>
                          <a:ea typeface="Calibri"/>
                          <a:cs typeface="Calibri"/>
                          <a:sym typeface="Calibri"/>
                        </a:rPr>
                        <a:t>40-41</a:t>
                      </a:r>
                      <a:endParaRPr sz="1500" u="none" cap="none" strike="noStrike">
                        <a:latin typeface="Calibri"/>
                        <a:ea typeface="Calibri"/>
                        <a:cs typeface="Calibri"/>
                        <a:sym typeface="Calibri"/>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758925">
                <a:tc>
                  <a:txBody>
                    <a:bodyPr/>
                    <a:lstStyle/>
                    <a:p>
                      <a:pPr indent="0" lvl="0" marL="0" marR="0" rtl="0" algn="l">
                        <a:lnSpc>
                          <a:spcPct val="100000"/>
                        </a:lnSpc>
                        <a:spcBef>
                          <a:spcPts val="0"/>
                        </a:spcBef>
                        <a:spcAft>
                          <a:spcPts val="0"/>
                        </a:spcAft>
                        <a:buClr>
                          <a:srgbClr val="000000"/>
                        </a:buClr>
                        <a:buSzPts val="1500"/>
                        <a:buFont typeface="Arial"/>
                        <a:buNone/>
                      </a:pPr>
                      <a:r>
                        <a:rPr lang="en" sz="1500" u="none" cap="none" strike="noStrike">
                          <a:latin typeface="Calibri"/>
                          <a:ea typeface="Calibri"/>
                          <a:cs typeface="Calibri"/>
                          <a:sym typeface="Calibri"/>
                        </a:rPr>
                        <a:t>KT1.3 </a:t>
                      </a:r>
                      <a:r>
                        <a:rPr lang="en" sz="1500" u="none" cap="none" strike="noStrike">
                          <a:solidFill>
                            <a:schemeClr val="dk1"/>
                          </a:solidFill>
                          <a:latin typeface="Calibri"/>
                          <a:ea typeface="Calibri"/>
                          <a:cs typeface="Calibri"/>
                          <a:sym typeface="Calibri"/>
                        </a:rPr>
                        <a:t>A. Case Study - Dealing with the Black Death, 1348–49; approaches to treatment and attempts to prevent its spread.</a:t>
                      </a:r>
                      <a:endParaRPr sz="1500" u="none" cap="none" strike="noStrike">
                        <a:latin typeface="Calibri"/>
                        <a:ea typeface="Calibri"/>
                        <a:cs typeface="Calibri"/>
                        <a:sym typeface="Calibri"/>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500"/>
                        <a:buFont typeface="Arial"/>
                        <a:buNone/>
                      </a:pPr>
                      <a:r>
                        <a:rPr lang="en" sz="1500" u="none" cap="none" strike="noStrike">
                          <a:latin typeface="Calibri"/>
                          <a:ea typeface="Calibri"/>
                          <a:cs typeface="Calibri"/>
                          <a:sym typeface="Calibri"/>
                        </a:rPr>
                        <a:t>42-46</a:t>
                      </a:r>
                      <a:endParaRPr sz="1500" u="none" cap="none" strike="noStrike">
                        <a:latin typeface="Calibri"/>
                        <a:ea typeface="Calibri"/>
                        <a:cs typeface="Calibri"/>
                        <a:sym typeface="Calibri"/>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87875">
                <a:tc>
                  <a:txBody>
                    <a:bodyPr/>
                    <a:lstStyle/>
                    <a:p>
                      <a:pPr indent="0" lvl="0" marL="0" marR="0" rtl="0" algn="l">
                        <a:lnSpc>
                          <a:spcPct val="100000"/>
                        </a:lnSpc>
                        <a:spcBef>
                          <a:spcPts val="0"/>
                        </a:spcBef>
                        <a:spcAft>
                          <a:spcPts val="0"/>
                        </a:spcAft>
                        <a:buClr>
                          <a:srgbClr val="000000"/>
                        </a:buClr>
                        <a:buSzPts val="1500"/>
                        <a:buFont typeface="Arial"/>
                        <a:buNone/>
                      </a:pPr>
                      <a:r>
                        <a:rPr lang="en" sz="1500" u="none" cap="none" strike="noStrike">
                          <a:latin typeface="Calibri"/>
                          <a:ea typeface="Calibri"/>
                          <a:cs typeface="Calibri"/>
                          <a:sym typeface="Calibri"/>
                        </a:rPr>
                        <a:t>KT1.4 Review</a:t>
                      </a:r>
                      <a:endParaRPr sz="1500" u="none" cap="none" strike="noStrike">
                        <a:latin typeface="Calibri"/>
                        <a:ea typeface="Calibri"/>
                        <a:cs typeface="Calibri"/>
                        <a:sym typeface="Calibri"/>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500"/>
                        <a:buFont typeface="Arial"/>
                        <a:buNone/>
                      </a:pPr>
                      <a:r>
                        <a:rPr lang="en" sz="1500" u="none" cap="none" strike="noStrike">
                          <a:latin typeface="Calibri"/>
                          <a:ea typeface="Calibri"/>
                          <a:cs typeface="Calibri"/>
                          <a:sym typeface="Calibri"/>
                        </a:rPr>
                        <a:t>47-54</a:t>
                      </a:r>
                      <a:endParaRPr sz="1500" u="none" cap="none" strike="noStrike">
                        <a:latin typeface="Calibri"/>
                        <a:ea typeface="Calibri"/>
                        <a:cs typeface="Calibri"/>
                        <a:sym typeface="Calibri"/>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87875">
                <a:tc>
                  <a:txBody>
                    <a:bodyPr/>
                    <a:lstStyle/>
                    <a:p>
                      <a:pPr indent="0" lvl="0" marL="0" marR="0" rtl="0" algn="l">
                        <a:lnSpc>
                          <a:spcPct val="100000"/>
                        </a:lnSpc>
                        <a:spcBef>
                          <a:spcPts val="0"/>
                        </a:spcBef>
                        <a:spcAft>
                          <a:spcPts val="0"/>
                        </a:spcAft>
                        <a:buClr>
                          <a:srgbClr val="000000"/>
                        </a:buClr>
                        <a:buSzPts val="1500"/>
                        <a:buFont typeface="Arial"/>
                        <a:buNone/>
                      </a:pPr>
                      <a:r>
                        <a:rPr lang="en" sz="1500" u="none" cap="none" strike="noStrike">
                          <a:latin typeface="Calibri"/>
                          <a:ea typeface="Calibri"/>
                          <a:cs typeface="Calibri"/>
                          <a:sym typeface="Calibri"/>
                        </a:rPr>
                        <a:t>Student Notes</a:t>
                      </a:r>
                      <a:endParaRPr sz="1500" u="none" cap="none" strike="noStrike">
                        <a:latin typeface="Calibri"/>
                        <a:ea typeface="Calibri"/>
                        <a:cs typeface="Calibri"/>
                        <a:sym typeface="Calibri"/>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500"/>
                        <a:buFont typeface="Arial"/>
                        <a:buNone/>
                      </a:pPr>
                      <a:r>
                        <a:rPr lang="en" sz="1500" u="none" cap="none" strike="noStrike">
                          <a:latin typeface="Calibri"/>
                          <a:ea typeface="Calibri"/>
                          <a:cs typeface="Calibri"/>
                          <a:sym typeface="Calibri"/>
                        </a:rPr>
                        <a:t>55-58</a:t>
                      </a:r>
                      <a:endParaRPr sz="1500" u="none" cap="none" strike="noStrike">
                        <a:latin typeface="Calibri"/>
                        <a:ea typeface="Calibri"/>
                        <a:cs typeface="Calibri"/>
                        <a:sym typeface="Calibri"/>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111" name="Google Shape;111;p2"/>
          <p:cNvSpPr/>
          <p:nvPr/>
        </p:nvSpPr>
        <p:spPr>
          <a:xfrm>
            <a:off x="6906750" y="210100"/>
            <a:ext cx="556200" cy="445200"/>
          </a:xfrm>
          <a:prstGeom prst="rect">
            <a:avLst/>
          </a:prstGeom>
          <a:solidFill>
            <a:srgbClr val="FFFFFF"/>
          </a:solid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p.2</a:t>
            </a:r>
            <a:endParaRPr b="1" i="0" sz="1400" u="none" cap="none" strike="noStrike">
              <a:solidFill>
                <a:srgbClr val="000000"/>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p19"/>
          <p:cNvSpPr txBox="1"/>
          <p:nvPr>
            <p:ph type="title"/>
          </p:nvPr>
        </p:nvSpPr>
        <p:spPr>
          <a:xfrm>
            <a:off x="364600" y="125700"/>
            <a:ext cx="3692400" cy="3576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None/>
            </a:pPr>
            <a:r>
              <a:rPr lang="en"/>
              <a:t>Key Topic 1.1 Recap Mind Map</a:t>
            </a:r>
            <a:endParaRPr/>
          </a:p>
        </p:txBody>
      </p:sp>
      <p:sp>
        <p:nvSpPr>
          <p:cNvPr id="368" name="Google Shape;368;p19"/>
          <p:cNvSpPr/>
          <p:nvPr/>
        </p:nvSpPr>
        <p:spPr>
          <a:xfrm>
            <a:off x="3177800" y="4807738"/>
            <a:ext cx="1138500" cy="7521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1" i="0" lang="en" sz="1200" u="none" cap="none" strike="noStrike">
                <a:solidFill>
                  <a:schemeClr val="dk1"/>
                </a:solidFill>
                <a:latin typeface="Calibri"/>
                <a:ea typeface="Calibri"/>
                <a:cs typeface="Calibri"/>
                <a:sym typeface="Calibri"/>
              </a:rPr>
              <a:t>Medieval Ideas about the cause of disease</a:t>
            </a:r>
            <a:endParaRPr b="1" i="0" sz="1400" u="none" cap="none" strike="noStrike">
              <a:solidFill>
                <a:srgbClr val="000000"/>
              </a:solidFill>
              <a:latin typeface="Arial"/>
              <a:ea typeface="Arial"/>
              <a:cs typeface="Arial"/>
              <a:sym typeface="Arial"/>
            </a:endParaRPr>
          </a:p>
        </p:txBody>
      </p:sp>
      <p:sp>
        <p:nvSpPr>
          <p:cNvPr id="369" name="Google Shape;369;p19"/>
          <p:cNvSpPr/>
          <p:nvPr/>
        </p:nvSpPr>
        <p:spPr>
          <a:xfrm>
            <a:off x="3516150" y="3616737"/>
            <a:ext cx="527700" cy="293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Calibri"/>
                <a:ea typeface="Calibri"/>
                <a:cs typeface="Calibri"/>
                <a:sym typeface="Calibri"/>
              </a:rPr>
              <a:t>God</a:t>
            </a:r>
            <a:endParaRPr b="0" i="0" sz="1100" u="none" cap="none" strike="noStrike">
              <a:solidFill>
                <a:srgbClr val="000000"/>
              </a:solidFill>
              <a:latin typeface="Calibri"/>
              <a:ea typeface="Calibri"/>
              <a:cs typeface="Calibri"/>
              <a:sym typeface="Calibri"/>
            </a:endParaRPr>
          </a:p>
        </p:txBody>
      </p:sp>
      <p:sp>
        <p:nvSpPr>
          <p:cNvPr id="370" name="Google Shape;370;p19"/>
          <p:cNvSpPr/>
          <p:nvPr/>
        </p:nvSpPr>
        <p:spPr>
          <a:xfrm>
            <a:off x="4765400" y="5037237"/>
            <a:ext cx="814500" cy="293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Calibri"/>
                <a:ea typeface="Calibri"/>
                <a:cs typeface="Calibri"/>
                <a:sym typeface="Calibri"/>
              </a:rPr>
              <a:t>Astrology</a:t>
            </a:r>
            <a:endParaRPr b="0" i="0" sz="1100" u="none" cap="none" strike="noStrike">
              <a:solidFill>
                <a:srgbClr val="000000"/>
              </a:solidFill>
              <a:latin typeface="Calibri"/>
              <a:ea typeface="Calibri"/>
              <a:cs typeface="Calibri"/>
              <a:sym typeface="Calibri"/>
            </a:endParaRPr>
          </a:p>
        </p:txBody>
      </p:sp>
      <p:sp>
        <p:nvSpPr>
          <p:cNvPr id="371" name="Google Shape;371;p19"/>
          <p:cNvSpPr/>
          <p:nvPr/>
        </p:nvSpPr>
        <p:spPr>
          <a:xfrm>
            <a:off x="1980100" y="5001687"/>
            <a:ext cx="748500" cy="3642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Calibri"/>
                <a:ea typeface="Calibri"/>
                <a:cs typeface="Calibri"/>
                <a:sym typeface="Calibri"/>
              </a:rPr>
              <a:t>Four Humours</a:t>
            </a:r>
            <a:endParaRPr b="0" i="0" sz="1100" u="none" cap="none" strike="noStrike">
              <a:solidFill>
                <a:srgbClr val="000000"/>
              </a:solidFill>
              <a:latin typeface="Calibri"/>
              <a:ea typeface="Calibri"/>
              <a:cs typeface="Calibri"/>
              <a:sym typeface="Calibri"/>
            </a:endParaRPr>
          </a:p>
        </p:txBody>
      </p:sp>
      <p:sp>
        <p:nvSpPr>
          <p:cNvPr id="372" name="Google Shape;372;p19"/>
          <p:cNvSpPr/>
          <p:nvPr/>
        </p:nvSpPr>
        <p:spPr>
          <a:xfrm>
            <a:off x="3363600" y="6782187"/>
            <a:ext cx="748500" cy="293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Calibri"/>
                <a:ea typeface="Calibri"/>
                <a:cs typeface="Calibri"/>
                <a:sym typeface="Calibri"/>
              </a:rPr>
              <a:t>Miasma</a:t>
            </a:r>
            <a:endParaRPr b="0" i="0" sz="1100" u="none" cap="none" strike="noStrike">
              <a:solidFill>
                <a:srgbClr val="000000"/>
              </a:solidFill>
              <a:latin typeface="Calibri"/>
              <a:ea typeface="Calibri"/>
              <a:cs typeface="Calibri"/>
              <a:sym typeface="Calibri"/>
            </a:endParaRPr>
          </a:p>
        </p:txBody>
      </p:sp>
      <p:cxnSp>
        <p:nvCxnSpPr>
          <p:cNvPr id="373" name="Google Shape;373;p19"/>
          <p:cNvCxnSpPr>
            <a:stCxn id="369" idx="2"/>
            <a:endCxn id="368" idx="0"/>
          </p:cNvCxnSpPr>
          <p:nvPr/>
        </p:nvCxnSpPr>
        <p:spPr>
          <a:xfrm flipH="1">
            <a:off x="3747000" y="3909837"/>
            <a:ext cx="33000" cy="897900"/>
          </a:xfrm>
          <a:prstGeom prst="straightConnector1">
            <a:avLst/>
          </a:prstGeom>
          <a:noFill/>
          <a:ln cap="flat" cmpd="sng" w="9525">
            <a:solidFill>
              <a:schemeClr val="dk2"/>
            </a:solidFill>
            <a:prstDash val="solid"/>
            <a:round/>
            <a:headEnd len="sm" w="sm" type="none"/>
            <a:tailEnd len="sm" w="sm" type="none"/>
          </a:ln>
        </p:spPr>
      </p:cxnSp>
      <p:cxnSp>
        <p:nvCxnSpPr>
          <p:cNvPr id="374" name="Google Shape;374;p19"/>
          <p:cNvCxnSpPr>
            <a:stCxn id="371" idx="3"/>
            <a:endCxn id="368" idx="1"/>
          </p:cNvCxnSpPr>
          <p:nvPr/>
        </p:nvCxnSpPr>
        <p:spPr>
          <a:xfrm>
            <a:off x="2728600" y="5183787"/>
            <a:ext cx="449100" cy="0"/>
          </a:xfrm>
          <a:prstGeom prst="straightConnector1">
            <a:avLst/>
          </a:prstGeom>
          <a:noFill/>
          <a:ln cap="flat" cmpd="sng" w="9525">
            <a:solidFill>
              <a:schemeClr val="dk2"/>
            </a:solidFill>
            <a:prstDash val="solid"/>
            <a:round/>
            <a:headEnd len="sm" w="sm" type="none"/>
            <a:tailEnd len="sm" w="sm" type="none"/>
          </a:ln>
        </p:spPr>
      </p:cxnSp>
      <p:cxnSp>
        <p:nvCxnSpPr>
          <p:cNvPr id="375" name="Google Shape;375;p19"/>
          <p:cNvCxnSpPr>
            <a:stCxn id="372" idx="0"/>
            <a:endCxn id="368" idx="2"/>
          </p:cNvCxnSpPr>
          <p:nvPr/>
        </p:nvCxnSpPr>
        <p:spPr>
          <a:xfrm flipH="1" rot="10800000">
            <a:off x="3737850" y="5559987"/>
            <a:ext cx="9300" cy="1222200"/>
          </a:xfrm>
          <a:prstGeom prst="straightConnector1">
            <a:avLst/>
          </a:prstGeom>
          <a:noFill/>
          <a:ln cap="flat" cmpd="sng" w="9525">
            <a:solidFill>
              <a:schemeClr val="dk2"/>
            </a:solidFill>
            <a:prstDash val="solid"/>
            <a:round/>
            <a:headEnd len="sm" w="sm" type="none"/>
            <a:tailEnd len="sm" w="sm" type="none"/>
          </a:ln>
        </p:spPr>
      </p:cxnSp>
      <p:cxnSp>
        <p:nvCxnSpPr>
          <p:cNvPr id="376" name="Google Shape;376;p19"/>
          <p:cNvCxnSpPr>
            <a:stCxn id="370" idx="1"/>
            <a:endCxn id="368" idx="3"/>
          </p:cNvCxnSpPr>
          <p:nvPr/>
        </p:nvCxnSpPr>
        <p:spPr>
          <a:xfrm rot="10800000">
            <a:off x="4316300" y="5183787"/>
            <a:ext cx="449100" cy="0"/>
          </a:xfrm>
          <a:prstGeom prst="straightConnector1">
            <a:avLst/>
          </a:prstGeom>
          <a:noFill/>
          <a:ln cap="flat" cmpd="sng" w="9525">
            <a:solidFill>
              <a:schemeClr val="dk2"/>
            </a:solidFill>
            <a:prstDash val="solid"/>
            <a:round/>
            <a:headEnd len="sm" w="sm" type="none"/>
            <a:tailEnd len="sm" w="sm" type="none"/>
          </a:ln>
        </p:spPr>
      </p:cxnSp>
      <p:sp>
        <p:nvSpPr>
          <p:cNvPr id="377" name="Google Shape;377;p19"/>
          <p:cNvSpPr/>
          <p:nvPr/>
        </p:nvSpPr>
        <p:spPr>
          <a:xfrm>
            <a:off x="6891299" y="132846"/>
            <a:ext cx="556200" cy="445200"/>
          </a:xfrm>
          <a:prstGeom prst="rect">
            <a:avLst/>
          </a:prstGeom>
          <a:solidFill>
            <a:srgbClr val="FFFFFF"/>
          </a:solid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p.19</a:t>
            </a:r>
            <a:endParaRPr b="1" i="0" sz="1400" u="none" cap="none" strike="noStrike">
              <a:solidFill>
                <a:srgbClr val="000000"/>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20"/>
          <p:cNvSpPr txBox="1"/>
          <p:nvPr/>
        </p:nvSpPr>
        <p:spPr>
          <a:xfrm>
            <a:off x="498850" y="199150"/>
            <a:ext cx="6889500" cy="74739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chemeClr val="dk1"/>
                </a:solidFill>
                <a:highlight>
                  <a:srgbClr val="FF9900"/>
                </a:highlight>
                <a:latin typeface="Calibri"/>
                <a:ea typeface="Calibri"/>
                <a:cs typeface="Calibri"/>
                <a:sym typeface="Calibri"/>
              </a:rPr>
              <a:t>Quiz - KT1.1 - Causes of Disease</a:t>
            </a:r>
            <a:endParaRPr b="1" i="0" sz="1400" u="none" cap="none" strike="noStrike">
              <a:solidFill>
                <a:schemeClr val="dk1"/>
              </a:solidFill>
              <a:highlight>
                <a:srgbClr val="FF9900"/>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a:p>
            <a:pPr indent="0" lvl="0" marL="0" marR="0" rtl="0" algn="l">
              <a:lnSpc>
                <a:spcPct val="400000"/>
              </a:lnSpc>
              <a:spcBef>
                <a:spcPts val="0"/>
              </a:spcBef>
              <a:spcAft>
                <a:spcPts val="0"/>
              </a:spcAft>
              <a:buClr>
                <a:srgbClr val="000000"/>
              </a:buClr>
              <a:buSzPts val="1100"/>
              <a:buFont typeface="Arial"/>
              <a:buNone/>
            </a:pPr>
            <a:r>
              <a:rPr b="0" i="0" lang="en" sz="1100" u="none" cap="none" strike="noStrike">
                <a:solidFill>
                  <a:schemeClr val="dk1"/>
                </a:solidFill>
                <a:latin typeface="Calibri"/>
                <a:ea typeface="Calibri"/>
                <a:cs typeface="Calibri"/>
                <a:sym typeface="Calibri"/>
              </a:rPr>
              <a:t>1. What dates were the Middle Ages (according to our exam spec)</a:t>
            </a:r>
            <a:endParaRPr b="0" i="0" sz="1100" u="none" cap="none" strike="noStrike">
              <a:solidFill>
                <a:schemeClr val="dk1"/>
              </a:solidFill>
              <a:latin typeface="Calibri"/>
              <a:ea typeface="Calibri"/>
              <a:cs typeface="Calibri"/>
              <a:sym typeface="Calibri"/>
            </a:endParaRPr>
          </a:p>
          <a:p>
            <a:pPr indent="0" lvl="0" marL="0" marR="0" rtl="0" algn="l">
              <a:lnSpc>
                <a:spcPct val="400000"/>
              </a:lnSpc>
              <a:spcBef>
                <a:spcPts val="0"/>
              </a:spcBef>
              <a:spcAft>
                <a:spcPts val="0"/>
              </a:spcAft>
              <a:buClr>
                <a:srgbClr val="000000"/>
              </a:buClr>
              <a:buSzPts val="1100"/>
              <a:buFont typeface="Arial"/>
              <a:buNone/>
            </a:pPr>
            <a:r>
              <a:rPr b="0" i="0" lang="en" sz="1100" u="none" cap="none" strike="noStrike">
                <a:solidFill>
                  <a:schemeClr val="dk1"/>
                </a:solidFill>
                <a:latin typeface="Calibri"/>
                <a:ea typeface="Calibri"/>
                <a:cs typeface="Calibri"/>
                <a:sym typeface="Calibri"/>
              </a:rPr>
              <a:t>2. What period of time comes after the Middle Ages?</a:t>
            </a:r>
            <a:endParaRPr b="0" i="0" sz="1100" u="none" cap="none" strike="noStrike">
              <a:solidFill>
                <a:schemeClr val="dk1"/>
              </a:solidFill>
              <a:latin typeface="Calibri"/>
              <a:ea typeface="Calibri"/>
              <a:cs typeface="Calibri"/>
              <a:sym typeface="Calibri"/>
            </a:endParaRPr>
          </a:p>
          <a:p>
            <a:pPr indent="0" lvl="0" marL="0" marR="0" rtl="0" algn="l">
              <a:lnSpc>
                <a:spcPct val="400000"/>
              </a:lnSpc>
              <a:spcBef>
                <a:spcPts val="0"/>
              </a:spcBef>
              <a:spcAft>
                <a:spcPts val="0"/>
              </a:spcAft>
              <a:buClr>
                <a:srgbClr val="000000"/>
              </a:buClr>
              <a:buSzPts val="1100"/>
              <a:buFont typeface="Arial"/>
              <a:buNone/>
            </a:pPr>
            <a:r>
              <a:rPr b="0" i="0" lang="en" sz="1100" u="none" cap="none" strike="noStrike">
                <a:solidFill>
                  <a:schemeClr val="dk1"/>
                </a:solidFill>
                <a:latin typeface="Calibri"/>
                <a:ea typeface="Calibri"/>
                <a:cs typeface="Calibri"/>
                <a:sym typeface="Calibri"/>
              </a:rPr>
              <a:t>3. Three adjectives to describe the Middle Ages? Why was life expectancy so low?</a:t>
            </a:r>
            <a:endParaRPr b="0" i="0" sz="1100" u="none" cap="none" strike="noStrike">
              <a:solidFill>
                <a:schemeClr val="dk1"/>
              </a:solidFill>
              <a:latin typeface="Calibri"/>
              <a:ea typeface="Calibri"/>
              <a:cs typeface="Calibri"/>
              <a:sym typeface="Calibri"/>
            </a:endParaRPr>
          </a:p>
          <a:p>
            <a:pPr indent="0" lvl="0" marL="0" marR="0" rtl="0" algn="l">
              <a:lnSpc>
                <a:spcPct val="400000"/>
              </a:lnSpc>
              <a:spcBef>
                <a:spcPts val="0"/>
              </a:spcBef>
              <a:spcAft>
                <a:spcPts val="0"/>
              </a:spcAft>
              <a:buClr>
                <a:srgbClr val="000000"/>
              </a:buClr>
              <a:buSzPts val="1100"/>
              <a:buFont typeface="Arial"/>
              <a:buNone/>
            </a:pPr>
            <a:r>
              <a:rPr b="0" i="0" lang="en" sz="1100" u="none" cap="none" strike="noStrike">
                <a:solidFill>
                  <a:schemeClr val="dk1"/>
                </a:solidFill>
                <a:latin typeface="Calibri"/>
                <a:ea typeface="Calibri"/>
                <a:cs typeface="Calibri"/>
                <a:sym typeface="Calibri"/>
              </a:rPr>
              <a:t>4. What MA institution (organisation) had immense power of people’s lives?  </a:t>
            </a:r>
            <a:endParaRPr b="0" i="0" sz="1100" u="none" cap="none" strike="noStrike">
              <a:solidFill>
                <a:schemeClr val="dk1"/>
              </a:solidFill>
              <a:latin typeface="Calibri"/>
              <a:ea typeface="Calibri"/>
              <a:cs typeface="Calibri"/>
              <a:sym typeface="Calibri"/>
            </a:endParaRPr>
          </a:p>
          <a:p>
            <a:pPr indent="0" lvl="0" marL="0" marR="0" rtl="0" algn="l">
              <a:lnSpc>
                <a:spcPct val="400000"/>
              </a:lnSpc>
              <a:spcBef>
                <a:spcPts val="0"/>
              </a:spcBef>
              <a:spcAft>
                <a:spcPts val="0"/>
              </a:spcAft>
              <a:buClr>
                <a:srgbClr val="000000"/>
              </a:buClr>
              <a:buSzPts val="1100"/>
              <a:buFont typeface="Arial"/>
              <a:buNone/>
            </a:pPr>
            <a:r>
              <a:rPr b="0" i="0" lang="en" sz="1100" u="none" cap="none" strike="noStrike">
                <a:solidFill>
                  <a:schemeClr val="dk1"/>
                </a:solidFill>
                <a:latin typeface="Calibri"/>
                <a:ea typeface="Calibri"/>
                <a:cs typeface="Calibri"/>
                <a:sym typeface="Calibri"/>
              </a:rPr>
              <a:t>5. Name of Greek doctor who came up with the Theory of the Four Humours?</a:t>
            </a:r>
            <a:endParaRPr b="0" i="0" sz="1100" u="none" cap="none" strike="noStrike">
              <a:solidFill>
                <a:schemeClr val="dk1"/>
              </a:solidFill>
              <a:latin typeface="Calibri"/>
              <a:ea typeface="Calibri"/>
              <a:cs typeface="Calibri"/>
              <a:sym typeface="Calibri"/>
            </a:endParaRPr>
          </a:p>
          <a:p>
            <a:pPr indent="0" lvl="0" marL="0" marR="0" rtl="0" algn="l">
              <a:lnSpc>
                <a:spcPct val="400000"/>
              </a:lnSpc>
              <a:spcBef>
                <a:spcPts val="0"/>
              </a:spcBef>
              <a:spcAft>
                <a:spcPts val="0"/>
              </a:spcAft>
              <a:buClr>
                <a:srgbClr val="000000"/>
              </a:buClr>
              <a:buSzPts val="1100"/>
              <a:buFont typeface="Arial"/>
              <a:buNone/>
            </a:pPr>
            <a:r>
              <a:rPr b="0" i="0" lang="en" sz="1100" u="none" cap="none" strike="noStrike">
                <a:solidFill>
                  <a:schemeClr val="dk1"/>
                </a:solidFill>
                <a:latin typeface="Calibri"/>
                <a:ea typeface="Calibri"/>
                <a:cs typeface="Calibri"/>
                <a:sym typeface="Calibri"/>
              </a:rPr>
              <a:t>6. What did the Roman Doctor Galen add to this?</a:t>
            </a:r>
            <a:endParaRPr b="0" i="0" sz="1100" u="none" cap="none" strike="noStrike">
              <a:solidFill>
                <a:schemeClr val="dk1"/>
              </a:solidFill>
              <a:latin typeface="Calibri"/>
              <a:ea typeface="Calibri"/>
              <a:cs typeface="Calibri"/>
              <a:sym typeface="Calibri"/>
            </a:endParaRPr>
          </a:p>
          <a:p>
            <a:pPr indent="0" lvl="0" marL="0" marR="0" rtl="0" algn="l">
              <a:lnSpc>
                <a:spcPct val="400000"/>
              </a:lnSpc>
              <a:spcBef>
                <a:spcPts val="0"/>
              </a:spcBef>
              <a:spcAft>
                <a:spcPts val="0"/>
              </a:spcAft>
              <a:buClr>
                <a:srgbClr val="000000"/>
              </a:buClr>
              <a:buSzPts val="1100"/>
              <a:buFont typeface="Arial"/>
              <a:buNone/>
            </a:pPr>
            <a:r>
              <a:rPr b="0" i="0" lang="en" sz="1100" u="none" cap="none" strike="noStrike">
                <a:solidFill>
                  <a:schemeClr val="dk1"/>
                </a:solidFill>
                <a:latin typeface="Calibri"/>
                <a:ea typeface="Calibri"/>
                <a:cs typeface="Calibri"/>
                <a:sym typeface="Calibri"/>
              </a:rPr>
              <a:t>7. About how many years did the 4 humours theory remain accepted?</a:t>
            </a:r>
            <a:endParaRPr b="0" i="0" sz="1100" u="none" cap="none" strike="noStrike">
              <a:solidFill>
                <a:schemeClr val="dk1"/>
              </a:solidFill>
              <a:latin typeface="Calibri"/>
              <a:ea typeface="Calibri"/>
              <a:cs typeface="Calibri"/>
              <a:sym typeface="Calibri"/>
            </a:endParaRPr>
          </a:p>
          <a:p>
            <a:pPr indent="0" lvl="0" marL="0" marR="0" rtl="0" algn="l">
              <a:lnSpc>
                <a:spcPct val="400000"/>
              </a:lnSpc>
              <a:spcBef>
                <a:spcPts val="0"/>
              </a:spcBef>
              <a:spcAft>
                <a:spcPts val="0"/>
              </a:spcAft>
              <a:buClr>
                <a:srgbClr val="000000"/>
              </a:buClr>
              <a:buSzPts val="1100"/>
              <a:buFont typeface="Arial"/>
              <a:buNone/>
            </a:pPr>
            <a:r>
              <a:rPr b="0" i="0" lang="en" sz="1100" u="none" cap="none" strike="noStrike">
                <a:solidFill>
                  <a:schemeClr val="dk1"/>
                </a:solidFill>
                <a:latin typeface="Calibri"/>
                <a:ea typeface="Calibri"/>
                <a:cs typeface="Calibri"/>
                <a:sym typeface="Calibri"/>
              </a:rPr>
              <a:t>8. Three supernatural causes of disease in MA?</a:t>
            </a:r>
            <a:endParaRPr b="0" i="0" sz="1100" u="none" cap="none" strike="noStrike">
              <a:solidFill>
                <a:schemeClr val="dk1"/>
              </a:solidFill>
              <a:latin typeface="Calibri"/>
              <a:ea typeface="Calibri"/>
              <a:cs typeface="Calibri"/>
              <a:sym typeface="Calibri"/>
            </a:endParaRPr>
          </a:p>
          <a:p>
            <a:pPr indent="0" lvl="0" marL="0" marR="0" rtl="0" algn="l">
              <a:lnSpc>
                <a:spcPct val="400000"/>
              </a:lnSpc>
              <a:spcBef>
                <a:spcPts val="0"/>
              </a:spcBef>
              <a:spcAft>
                <a:spcPts val="0"/>
              </a:spcAft>
              <a:buClr>
                <a:srgbClr val="000000"/>
              </a:buClr>
              <a:buSzPts val="1100"/>
              <a:buFont typeface="Arial"/>
              <a:buNone/>
            </a:pPr>
            <a:r>
              <a:rPr b="0" i="0" lang="en" sz="1100" u="none" cap="none" strike="noStrike">
                <a:solidFill>
                  <a:schemeClr val="dk1"/>
                </a:solidFill>
                <a:latin typeface="Calibri"/>
                <a:ea typeface="Calibri"/>
                <a:cs typeface="Calibri"/>
                <a:sym typeface="Calibri"/>
              </a:rPr>
              <a:t>9. Three natural causes of disease?</a:t>
            </a:r>
            <a:endParaRPr b="0" i="0" sz="1100" u="none" cap="none" strike="noStrike">
              <a:solidFill>
                <a:schemeClr val="dk1"/>
              </a:solidFill>
              <a:latin typeface="Calibri"/>
              <a:ea typeface="Calibri"/>
              <a:cs typeface="Calibri"/>
              <a:sym typeface="Calibri"/>
            </a:endParaRPr>
          </a:p>
          <a:p>
            <a:pPr indent="0" lvl="0" marL="0" marR="0" rtl="0" algn="l">
              <a:lnSpc>
                <a:spcPct val="400000"/>
              </a:lnSpc>
              <a:spcBef>
                <a:spcPts val="0"/>
              </a:spcBef>
              <a:spcAft>
                <a:spcPts val="0"/>
              </a:spcAft>
              <a:buClr>
                <a:srgbClr val="000000"/>
              </a:buClr>
              <a:buSzPts val="1100"/>
              <a:buFont typeface="Arial"/>
              <a:buNone/>
            </a:pPr>
            <a:r>
              <a:rPr b="0" i="0" lang="en" sz="1100" u="none" cap="none" strike="noStrike">
                <a:solidFill>
                  <a:schemeClr val="dk1"/>
                </a:solidFill>
                <a:latin typeface="Calibri"/>
                <a:ea typeface="Calibri"/>
                <a:cs typeface="Calibri"/>
                <a:sym typeface="Calibri"/>
              </a:rPr>
              <a:t>10. Two large reasons why there was so little progress in the medical understanding during the period. </a:t>
            </a:r>
            <a:endParaRPr b="0" i="0" sz="1100" u="none" cap="none" strike="noStrike">
              <a:solidFill>
                <a:srgbClr val="000000"/>
              </a:solidFill>
              <a:latin typeface="Calibri"/>
              <a:ea typeface="Calibri"/>
              <a:cs typeface="Calibri"/>
              <a:sym typeface="Calibri"/>
            </a:endParaRPr>
          </a:p>
        </p:txBody>
      </p:sp>
      <p:graphicFrame>
        <p:nvGraphicFramePr>
          <p:cNvPr id="383" name="Google Shape;383;p20"/>
          <p:cNvGraphicFramePr/>
          <p:nvPr/>
        </p:nvGraphicFramePr>
        <p:xfrm>
          <a:off x="617950" y="7776375"/>
          <a:ext cx="3000000" cy="3000000"/>
        </p:xfrm>
        <a:graphic>
          <a:graphicData uri="http://schemas.openxmlformats.org/drawingml/2006/table">
            <a:tbl>
              <a:tblPr>
                <a:noFill/>
                <a:tableStyleId>{B582C15B-8F40-4677-AFF7-5701DFDC342F}</a:tableStyleId>
              </a:tblPr>
              <a:tblGrid>
                <a:gridCol w="2231075"/>
                <a:gridCol w="2231075"/>
                <a:gridCol w="2231075"/>
              </a:tblGrid>
              <a:tr h="332150">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Red</a:t>
                      </a:r>
                      <a:endParaRPr sz="1200" u="none" cap="none" strike="noStrike">
                        <a:latin typeface="Calibri"/>
                        <a:ea typeface="Calibri"/>
                        <a:cs typeface="Calibri"/>
                        <a:sym typeface="Calibri"/>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Amber </a:t>
                      </a:r>
                      <a:endParaRPr sz="1200" u="none" cap="none" strike="noStrike">
                        <a:latin typeface="Calibri"/>
                        <a:ea typeface="Calibri"/>
                        <a:cs typeface="Calibri"/>
                        <a:sym typeface="Calibri"/>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Green</a:t>
                      </a:r>
                      <a:endParaRPr sz="1200" u="none" cap="none" strike="noStrike">
                        <a:latin typeface="Calibri"/>
                        <a:ea typeface="Calibri"/>
                        <a:cs typeface="Calibri"/>
                        <a:sym typeface="Calibri"/>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262550">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Fails to adequately explain the ideas of the causes of disease in the Middle Ages with accuracy or detail and does not understand the role of factors of religion and context of the period. </a:t>
                      </a:r>
                      <a:endParaRPr sz="1100" u="none" cap="none" strike="noStrike">
                        <a:latin typeface="Calibri"/>
                        <a:ea typeface="Calibri"/>
                        <a:cs typeface="Calibri"/>
                        <a:sym typeface="Calibri"/>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Can explain the ideas behind the causes of disease in the Middle Ages with sufficient detail and understanding but struggles to explain the role of Hippocrates, Galen, the Church and Medieval context. </a:t>
                      </a:r>
                      <a:endParaRPr sz="1100" u="none" cap="none" strike="noStrike">
                        <a:latin typeface="Calibri"/>
                        <a:ea typeface="Calibri"/>
                        <a:cs typeface="Calibri"/>
                        <a:sym typeface="Calibri"/>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Fully understands and can explain the rational and supernatural ideas behind the causes of disease in the Middle in the Middle Ages including the role of Hippocrates and Galen and the influence of the Church and ignorance of the period.  </a:t>
                      </a:r>
                      <a:endParaRPr sz="1100" u="none" cap="none" strike="noStrike">
                        <a:latin typeface="Calibri"/>
                        <a:ea typeface="Calibri"/>
                        <a:cs typeface="Calibri"/>
                        <a:sym typeface="Calibri"/>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905425">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Calibri"/>
                        <a:ea typeface="Calibri"/>
                        <a:cs typeface="Calibri"/>
                        <a:sym typeface="Calibri"/>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Calibri"/>
                        <a:ea typeface="Calibri"/>
                        <a:cs typeface="Calibri"/>
                        <a:sym typeface="Calibri"/>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Calibri"/>
                        <a:ea typeface="Calibri"/>
                        <a:cs typeface="Calibri"/>
                        <a:sym typeface="Calibri"/>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384" name="Google Shape;384;p20"/>
          <p:cNvSpPr/>
          <p:nvPr/>
        </p:nvSpPr>
        <p:spPr>
          <a:xfrm>
            <a:off x="6891299" y="132846"/>
            <a:ext cx="556200" cy="445200"/>
          </a:xfrm>
          <a:prstGeom prst="rect">
            <a:avLst/>
          </a:prstGeom>
          <a:solidFill>
            <a:srgbClr val="FFFFFF"/>
          </a:solid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p.20</a:t>
            </a:r>
            <a:endParaRPr b="1" i="0" sz="1400" u="none" cap="none" strike="noStrike">
              <a:solidFill>
                <a:srgbClr val="000000"/>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p21"/>
          <p:cNvSpPr txBox="1"/>
          <p:nvPr>
            <p:ph idx="1" type="body"/>
          </p:nvPr>
        </p:nvSpPr>
        <p:spPr>
          <a:xfrm>
            <a:off x="292050" y="655300"/>
            <a:ext cx="7183200" cy="97905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00000"/>
              </a:lnSpc>
              <a:spcBef>
                <a:spcPts val="1000"/>
              </a:spcBef>
              <a:spcAft>
                <a:spcPts val="0"/>
              </a:spcAft>
              <a:buSzPts val="1200"/>
              <a:buNone/>
            </a:pPr>
            <a:r>
              <a:rPr lang="en"/>
              <a:t>Below are the the three main factors to understanding change and continuity in early diagnosis of disease. You need to:</a:t>
            </a:r>
            <a:endParaRPr/>
          </a:p>
          <a:p>
            <a:pPr indent="-304800" lvl="0" marL="457200" rtl="0" algn="l">
              <a:lnSpc>
                <a:spcPct val="100000"/>
              </a:lnSpc>
              <a:spcBef>
                <a:spcPts val="1600"/>
              </a:spcBef>
              <a:spcAft>
                <a:spcPts val="0"/>
              </a:spcAft>
              <a:buSzPts val="1200"/>
              <a:buAutoNum type="arabicPeriod"/>
            </a:pPr>
            <a:r>
              <a:rPr lang="en"/>
              <a:t>Annotate the mind map with factual information from the previous pages. </a:t>
            </a:r>
            <a:endParaRPr/>
          </a:p>
          <a:p>
            <a:pPr indent="-304800" lvl="0" marL="457200" rtl="0" algn="l">
              <a:lnSpc>
                <a:spcPct val="115000"/>
              </a:lnSpc>
              <a:spcBef>
                <a:spcPts val="0"/>
              </a:spcBef>
              <a:spcAft>
                <a:spcPts val="0"/>
              </a:spcAft>
              <a:buSzPts val="1200"/>
              <a:buAutoNum type="arabicPeriod"/>
            </a:pPr>
            <a:r>
              <a:rPr lang="en"/>
              <a:t>Draw a symbol that represents each of the factors</a:t>
            </a:r>
            <a:endParaRPr/>
          </a:p>
          <a:p>
            <a:pPr indent="-304800" lvl="0" marL="457200" rtl="0" algn="l">
              <a:lnSpc>
                <a:spcPct val="115000"/>
              </a:lnSpc>
              <a:spcBef>
                <a:spcPts val="0"/>
              </a:spcBef>
              <a:spcAft>
                <a:spcPts val="0"/>
              </a:spcAft>
              <a:buSzPts val="1200"/>
              <a:buAutoNum type="arabicPeriod"/>
            </a:pPr>
            <a:r>
              <a:rPr b="1" lang="en"/>
              <a:t>HOT - </a:t>
            </a:r>
            <a:r>
              <a:rPr lang="en"/>
              <a:t>Number the factors 1-3 with one being the most significant</a:t>
            </a:r>
            <a:endParaRPr/>
          </a:p>
          <a:p>
            <a:pPr indent="-304800" lvl="0" marL="457200" rtl="0" algn="l">
              <a:lnSpc>
                <a:spcPct val="115000"/>
              </a:lnSpc>
              <a:spcBef>
                <a:spcPts val="0"/>
              </a:spcBef>
              <a:spcAft>
                <a:spcPts val="0"/>
              </a:spcAft>
              <a:buSzPts val="1200"/>
              <a:buAutoNum type="arabicPeriod"/>
            </a:pPr>
            <a:r>
              <a:rPr lang="en"/>
              <a:t>Explain which one you think is the most significance influencing beliefs about the causes of disease. </a:t>
            </a:r>
            <a:endParaRPr/>
          </a:p>
          <a:p>
            <a:pPr indent="0" lvl="0" marL="0" rtl="0" algn="l">
              <a:lnSpc>
                <a:spcPct val="115000"/>
              </a:lnSpc>
              <a:spcBef>
                <a:spcPts val="1600"/>
              </a:spcBef>
              <a:spcAft>
                <a:spcPts val="0"/>
              </a:spcAft>
              <a:buSzPts val="1200"/>
              <a:buNone/>
            </a:pPr>
            <a:r>
              <a:t/>
            </a:r>
            <a:endParaRPr/>
          </a:p>
          <a:p>
            <a:pPr indent="0" lvl="0" marL="0" rtl="0" algn="l">
              <a:lnSpc>
                <a:spcPct val="115000"/>
              </a:lnSpc>
              <a:spcBef>
                <a:spcPts val="1600"/>
              </a:spcBef>
              <a:spcAft>
                <a:spcPts val="0"/>
              </a:spcAft>
              <a:buSzPts val="1200"/>
              <a:buNone/>
            </a:pPr>
            <a:r>
              <a:t/>
            </a:r>
            <a:endParaRPr/>
          </a:p>
          <a:p>
            <a:pPr indent="0" lvl="0" marL="0" rtl="0" algn="l">
              <a:lnSpc>
                <a:spcPct val="115000"/>
              </a:lnSpc>
              <a:spcBef>
                <a:spcPts val="1600"/>
              </a:spcBef>
              <a:spcAft>
                <a:spcPts val="0"/>
              </a:spcAft>
              <a:buSzPts val="1200"/>
              <a:buNone/>
            </a:pPr>
            <a:r>
              <a:t/>
            </a:r>
            <a:endParaRPr/>
          </a:p>
          <a:p>
            <a:pPr indent="0" lvl="0" marL="0" rtl="0" algn="l">
              <a:lnSpc>
                <a:spcPct val="115000"/>
              </a:lnSpc>
              <a:spcBef>
                <a:spcPts val="1600"/>
              </a:spcBef>
              <a:spcAft>
                <a:spcPts val="0"/>
              </a:spcAft>
              <a:buSzPts val="1200"/>
              <a:buNone/>
            </a:pPr>
            <a:r>
              <a:t/>
            </a:r>
            <a:endParaRPr/>
          </a:p>
          <a:p>
            <a:pPr indent="0" lvl="0" marL="0" rtl="0" algn="l">
              <a:lnSpc>
                <a:spcPct val="115000"/>
              </a:lnSpc>
              <a:spcBef>
                <a:spcPts val="1600"/>
              </a:spcBef>
              <a:spcAft>
                <a:spcPts val="0"/>
              </a:spcAft>
              <a:buSzPts val="1200"/>
              <a:buNone/>
            </a:pPr>
            <a:r>
              <a:t/>
            </a:r>
            <a:endParaRPr/>
          </a:p>
          <a:p>
            <a:pPr indent="0" lvl="0" marL="0" rtl="0" algn="l">
              <a:lnSpc>
                <a:spcPct val="115000"/>
              </a:lnSpc>
              <a:spcBef>
                <a:spcPts val="1600"/>
              </a:spcBef>
              <a:spcAft>
                <a:spcPts val="0"/>
              </a:spcAft>
              <a:buSzPts val="1200"/>
              <a:buNone/>
            </a:pPr>
            <a:r>
              <a:t/>
            </a:r>
            <a:endParaRPr/>
          </a:p>
          <a:p>
            <a:pPr indent="0" lvl="0" marL="0" rtl="0" algn="l">
              <a:lnSpc>
                <a:spcPct val="115000"/>
              </a:lnSpc>
              <a:spcBef>
                <a:spcPts val="1600"/>
              </a:spcBef>
              <a:spcAft>
                <a:spcPts val="0"/>
              </a:spcAft>
              <a:buSzPts val="1200"/>
              <a:buNone/>
            </a:pPr>
            <a:r>
              <a:t/>
            </a:r>
            <a:endParaRPr/>
          </a:p>
          <a:p>
            <a:pPr indent="0" lvl="0" marL="0" rtl="0" algn="l">
              <a:lnSpc>
                <a:spcPct val="115000"/>
              </a:lnSpc>
              <a:spcBef>
                <a:spcPts val="1600"/>
              </a:spcBef>
              <a:spcAft>
                <a:spcPts val="0"/>
              </a:spcAft>
              <a:buSzPts val="1200"/>
              <a:buNone/>
            </a:pPr>
            <a:r>
              <a:t/>
            </a:r>
            <a:endParaRPr/>
          </a:p>
          <a:p>
            <a:pPr indent="0" lvl="0" marL="0" rtl="0" algn="l">
              <a:lnSpc>
                <a:spcPct val="115000"/>
              </a:lnSpc>
              <a:spcBef>
                <a:spcPts val="1600"/>
              </a:spcBef>
              <a:spcAft>
                <a:spcPts val="0"/>
              </a:spcAft>
              <a:buSzPts val="1200"/>
              <a:buNone/>
            </a:pPr>
            <a:r>
              <a:t/>
            </a:r>
            <a:endParaRPr/>
          </a:p>
          <a:p>
            <a:pPr indent="0" lvl="0" marL="0" rtl="0" algn="l">
              <a:lnSpc>
                <a:spcPct val="115000"/>
              </a:lnSpc>
              <a:spcBef>
                <a:spcPts val="1600"/>
              </a:spcBef>
              <a:spcAft>
                <a:spcPts val="0"/>
              </a:spcAft>
              <a:buSzPts val="1200"/>
              <a:buNone/>
            </a:pPr>
            <a:r>
              <a:t/>
            </a:r>
            <a:endParaRPr/>
          </a:p>
          <a:p>
            <a:pPr indent="0" lvl="0" marL="0" rtl="0" algn="l">
              <a:lnSpc>
                <a:spcPct val="115000"/>
              </a:lnSpc>
              <a:spcBef>
                <a:spcPts val="1600"/>
              </a:spcBef>
              <a:spcAft>
                <a:spcPts val="0"/>
              </a:spcAft>
              <a:buSzPts val="1200"/>
              <a:buNone/>
            </a:pPr>
            <a:r>
              <a:t/>
            </a:r>
            <a:endParaRPr/>
          </a:p>
          <a:p>
            <a:pPr indent="0" lvl="0" marL="0" rtl="0" algn="l">
              <a:lnSpc>
                <a:spcPct val="115000"/>
              </a:lnSpc>
              <a:spcBef>
                <a:spcPts val="1600"/>
              </a:spcBef>
              <a:spcAft>
                <a:spcPts val="0"/>
              </a:spcAft>
              <a:buSzPts val="1200"/>
              <a:buNone/>
            </a:pPr>
            <a:r>
              <a:t/>
            </a:r>
            <a:endParaRPr/>
          </a:p>
          <a:p>
            <a:pPr indent="0" lvl="0" marL="0" rtl="0" algn="l">
              <a:lnSpc>
                <a:spcPct val="115000"/>
              </a:lnSpc>
              <a:spcBef>
                <a:spcPts val="1600"/>
              </a:spcBef>
              <a:spcAft>
                <a:spcPts val="0"/>
              </a:spcAft>
              <a:buSzPts val="1200"/>
              <a:buNone/>
            </a:pPr>
            <a:r>
              <a:t/>
            </a:r>
            <a:endParaRPr/>
          </a:p>
          <a:p>
            <a:pPr indent="0" lvl="0" marL="0" rtl="0" algn="l">
              <a:lnSpc>
                <a:spcPct val="115000"/>
              </a:lnSpc>
              <a:spcBef>
                <a:spcPts val="1600"/>
              </a:spcBef>
              <a:spcAft>
                <a:spcPts val="0"/>
              </a:spcAft>
              <a:buSzPts val="1200"/>
              <a:buNone/>
            </a:pPr>
            <a:r>
              <a:t/>
            </a:r>
            <a:endParaRPr/>
          </a:p>
          <a:p>
            <a:pPr indent="0" lvl="0" marL="0" rtl="0" algn="l">
              <a:lnSpc>
                <a:spcPct val="115000"/>
              </a:lnSpc>
              <a:spcBef>
                <a:spcPts val="1600"/>
              </a:spcBef>
              <a:spcAft>
                <a:spcPts val="0"/>
              </a:spcAft>
              <a:buSzPts val="1200"/>
              <a:buNone/>
            </a:pPr>
            <a:r>
              <a:t/>
            </a:r>
            <a:endParaRPr/>
          </a:p>
          <a:p>
            <a:pPr indent="0" lvl="0" marL="0" rtl="0" algn="l">
              <a:lnSpc>
                <a:spcPct val="115000"/>
              </a:lnSpc>
              <a:spcBef>
                <a:spcPts val="1600"/>
              </a:spcBef>
              <a:spcAft>
                <a:spcPts val="0"/>
              </a:spcAft>
              <a:buSzPts val="1200"/>
              <a:buNone/>
            </a:pPr>
            <a:r>
              <a:t/>
            </a:r>
            <a:endParaRPr/>
          </a:p>
          <a:p>
            <a:pPr indent="0" lvl="0" marL="0" rtl="0" algn="l">
              <a:lnSpc>
                <a:spcPct val="115000"/>
              </a:lnSpc>
              <a:spcBef>
                <a:spcPts val="1600"/>
              </a:spcBef>
              <a:spcAft>
                <a:spcPts val="0"/>
              </a:spcAft>
              <a:buSzPts val="1200"/>
              <a:buNone/>
            </a:pPr>
            <a:r>
              <a:rPr lang="en">
                <a:solidFill>
                  <a:srgbClr val="000005"/>
                </a:solidFill>
                <a:highlight>
                  <a:srgbClr val="FFFFFF"/>
                </a:highlight>
              </a:rPr>
              <a:t>I think the most significant factor for ignorance regarding the causes of disease in the Middle Ages is…</a:t>
            </a:r>
            <a:endParaRPr>
              <a:solidFill>
                <a:srgbClr val="000005"/>
              </a:solidFill>
              <a:highlight>
                <a:srgbClr val="FFFFFF"/>
              </a:highlight>
            </a:endParaRPr>
          </a:p>
          <a:p>
            <a:pPr indent="0" lvl="0" marL="0" rtl="0" algn="l">
              <a:lnSpc>
                <a:spcPct val="150000"/>
              </a:lnSpc>
              <a:spcBef>
                <a:spcPts val="1600"/>
              </a:spcBef>
              <a:spcAft>
                <a:spcPts val="1600"/>
              </a:spcAft>
              <a:buSzPts val="1200"/>
              <a:buNone/>
            </a:pPr>
            <a:r>
              <a:rPr lang="en">
                <a:solidFill>
                  <a:srgbClr val="000005"/>
                </a:solidFill>
                <a:highlight>
                  <a:srgbClr val="FFFFFF"/>
                </a:highlight>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a:p>
        </p:txBody>
      </p:sp>
      <p:sp>
        <p:nvSpPr>
          <p:cNvPr id="390" name="Google Shape;390;p21"/>
          <p:cNvSpPr txBox="1"/>
          <p:nvPr>
            <p:ph type="title"/>
          </p:nvPr>
        </p:nvSpPr>
        <p:spPr>
          <a:xfrm>
            <a:off x="188400" y="210100"/>
            <a:ext cx="6517500" cy="445200"/>
          </a:xfrm>
          <a:prstGeom prst="rect">
            <a:avLst/>
          </a:prstGeom>
          <a:solidFill>
            <a:srgbClr val="FFFF00"/>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000"/>
              <a:buNone/>
            </a:pPr>
            <a:r>
              <a:rPr lang="en" sz="1600"/>
              <a:t>Key Topic 1.1B - Rational Explanation: Miasma and other Causes </a:t>
            </a:r>
            <a:endParaRPr sz="1600"/>
          </a:p>
        </p:txBody>
      </p:sp>
      <p:sp>
        <p:nvSpPr>
          <p:cNvPr id="391" name="Google Shape;391;p21"/>
          <p:cNvSpPr/>
          <p:nvPr/>
        </p:nvSpPr>
        <p:spPr>
          <a:xfrm>
            <a:off x="3015899" y="5209191"/>
            <a:ext cx="1353600" cy="1029600"/>
          </a:xfrm>
          <a:prstGeom prst="ellipse">
            <a:avLst/>
          </a:prstGeom>
          <a:solidFill>
            <a:srgbClr val="EAD1DC"/>
          </a:solidFill>
          <a:ln cap="flat" cmpd="sng" w="28575">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Calibri"/>
                <a:ea typeface="Calibri"/>
                <a:cs typeface="Calibri"/>
                <a:sym typeface="Calibri"/>
              </a:rPr>
              <a:t>Influencing beliefs: the causes of diseases. </a:t>
            </a:r>
            <a:endParaRPr b="0" i="0" sz="1000" u="none" cap="none" strike="noStrike">
              <a:solidFill>
                <a:srgbClr val="000000"/>
              </a:solidFill>
              <a:latin typeface="Calibri"/>
              <a:ea typeface="Calibri"/>
              <a:cs typeface="Calibri"/>
              <a:sym typeface="Calibri"/>
            </a:endParaRPr>
          </a:p>
        </p:txBody>
      </p:sp>
      <p:sp>
        <p:nvSpPr>
          <p:cNvPr id="392" name="Google Shape;392;p21"/>
          <p:cNvSpPr/>
          <p:nvPr/>
        </p:nvSpPr>
        <p:spPr>
          <a:xfrm>
            <a:off x="2979163" y="4040800"/>
            <a:ext cx="1426800" cy="972300"/>
          </a:xfrm>
          <a:prstGeom prst="ellipse">
            <a:avLst/>
          </a:prstGeom>
          <a:solidFill>
            <a:srgbClr val="D9D2E9"/>
          </a:solidFill>
          <a:ln cap="flat" cmpd="sng" w="28575">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Calibri"/>
                <a:ea typeface="Calibri"/>
                <a:cs typeface="Calibri"/>
                <a:sym typeface="Calibri"/>
              </a:rPr>
              <a:t>Individuals and institutions including the Church and government.</a:t>
            </a:r>
            <a:endParaRPr b="0" i="0" sz="1000" u="none" cap="none" strike="noStrike">
              <a:solidFill>
                <a:srgbClr val="000000"/>
              </a:solidFill>
              <a:latin typeface="Calibri"/>
              <a:ea typeface="Calibri"/>
              <a:cs typeface="Calibri"/>
              <a:sym typeface="Calibri"/>
            </a:endParaRPr>
          </a:p>
        </p:txBody>
      </p:sp>
      <p:sp>
        <p:nvSpPr>
          <p:cNvPr id="393" name="Google Shape;393;p21"/>
          <p:cNvSpPr/>
          <p:nvPr/>
        </p:nvSpPr>
        <p:spPr>
          <a:xfrm>
            <a:off x="4171270" y="6088006"/>
            <a:ext cx="1159800" cy="972300"/>
          </a:xfrm>
          <a:prstGeom prst="ellipse">
            <a:avLst/>
          </a:prstGeom>
          <a:solidFill>
            <a:srgbClr val="D9D2E9"/>
          </a:solidFill>
          <a:ln cap="flat" cmpd="sng" w="28575">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Calibri"/>
                <a:ea typeface="Calibri"/>
                <a:cs typeface="Calibri"/>
                <a:sym typeface="Calibri"/>
              </a:rPr>
              <a:t>Attitudes in society</a:t>
            </a:r>
            <a:endParaRPr b="0" i="0" sz="1000" u="none" cap="none" strike="noStrike">
              <a:solidFill>
                <a:srgbClr val="000000"/>
              </a:solidFill>
              <a:latin typeface="Calibri"/>
              <a:ea typeface="Calibri"/>
              <a:cs typeface="Calibri"/>
              <a:sym typeface="Calibri"/>
            </a:endParaRPr>
          </a:p>
        </p:txBody>
      </p:sp>
      <p:sp>
        <p:nvSpPr>
          <p:cNvPr id="394" name="Google Shape;394;p21"/>
          <p:cNvSpPr/>
          <p:nvPr/>
        </p:nvSpPr>
        <p:spPr>
          <a:xfrm>
            <a:off x="1981675" y="6088006"/>
            <a:ext cx="1159800" cy="972300"/>
          </a:xfrm>
          <a:prstGeom prst="ellipse">
            <a:avLst/>
          </a:prstGeom>
          <a:solidFill>
            <a:srgbClr val="D9D2E9"/>
          </a:solidFill>
          <a:ln cap="flat" cmpd="sng" w="28575">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Calibri"/>
                <a:ea typeface="Calibri"/>
                <a:cs typeface="Calibri"/>
                <a:sym typeface="Calibri"/>
              </a:rPr>
              <a:t>Science and technology</a:t>
            </a:r>
            <a:endParaRPr b="0" i="0" sz="1000" u="none" cap="none" strike="noStrike">
              <a:solidFill>
                <a:srgbClr val="000000"/>
              </a:solidFill>
              <a:latin typeface="Calibri"/>
              <a:ea typeface="Calibri"/>
              <a:cs typeface="Calibri"/>
              <a:sym typeface="Calibri"/>
            </a:endParaRPr>
          </a:p>
        </p:txBody>
      </p:sp>
      <p:cxnSp>
        <p:nvCxnSpPr>
          <p:cNvPr id="395" name="Google Shape;395;p21"/>
          <p:cNvCxnSpPr>
            <a:stCxn id="391" idx="0"/>
            <a:endCxn id="392" idx="4"/>
          </p:cNvCxnSpPr>
          <p:nvPr/>
        </p:nvCxnSpPr>
        <p:spPr>
          <a:xfrm rot="10800000">
            <a:off x="3692699" y="5012991"/>
            <a:ext cx="0" cy="196200"/>
          </a:xfrm>
          <a:prstGeom prst="straightConnector1">
            <a:avLst/>
          </a:prstGeom>
          <a:noFill/>
          <a:ln cap="flat" cmpd="sng" w="28575">
            <a:solidFill>
              <a:schemeClr val="dk2"/>
            </a:solidFill>
            <a:prstDash val="solid"/>
            <a:round/>
            <a:headEnd len="sm" w="sm" type="none"/>
            <a:tailEnd len="sm" w="sm" type="none"/>
          </a:ln>
        </p:spPr>
      </p:cxnSp>
      <p:cxnSp>
        <p:nvCxnSpPr>
          <p:cNvPr id="396" name="Google Shape;396;p21"/>
          <p:cNvCxnSpPr>
            <a:stCxn id="391" idx="3"/>
            <a:endCxn id="394" idx="7"/>
          </p:cNvCxnSpPr>
          <p:nvPr/>
        </p:nvCxnSpPr>
        <p:spPr>
          <a:xfrm flipH="1">
            <a:off x="2971729" y="6088010"/>
            <a:ext cx="242400" cy="142500"/>
          </a:xfrm>
          <a:prstGeom prst="straightConnector1">
            <a:avLst/>
          </a:prstGeom>
          <a:noFill/>
          <a:ln cap="flat" cmpd="sng" w="28575">
            <a:solidFill>
              <a:schemeClr val="dk2"/>
            </a:solidFill>
            <a:prstDash val="solid"/>
            <a:round/>
            <a:headEnd len="sm" w="sm" type="none"/>
            <a:tailEnd len="sm" w="sm" type="none"/>
          </a:ln>
        </p:spPr>
      </p:cxnSp>
      <p:cxnSp>
        <p:nvCxnSpPr>
          <p:cNvPr id="397" name="Google Shape;397;p21"/>
          <p:cNvCxnSpPr>
            <a:stCxn id="391" idx="5"/>
            <a:endCxn id="393" idx="1"/>
          </p:cNvCxnSpPr>
          <p:nvPr/>
        </p:nvCxnSpPr>
        <p:spPr>
          <a:xfrm>
            <a:off x="4171269" y="6088010"/>
            <a:ext cx="169800" cy="142500"/>
          </a:xfrm>
          <a:prstGeom prst="straightConnector1">
            <a:avLst/>
          </a:prstGeom>
          <a:noFill/>
          <a:ln cap="flat" cmpd="sng" w="28575">
            <a:solidFill>
              <a:schemeClr val="dk2"/>
            </a:solidFill>
            <a:prstDash val="solid"/>
            <a:round/>
            <a:headEnd len="sm" w="sm" type="none"/>
            <a:tailEnd len="sm" w="sm" type="none"/>
          </a:ln>
        </p:spPr>
      </p:cxnSp>
      <p:sp>
        <p:nvSpPr>
          <p:cNvPr id="398" name="Google Shape;398;p21"/>
          <p:cNvSpPr/>
          <p:nvPr/>
        </p:nvSpPr>
        <p:spPr>
          <a:xfrm>
            <a:off x="6891299" y="132846"/>
            <a:ext cx="556200" cy="445200"/>
          </a:xfrm>
          <a:prstGeom prst="rect">
            <a:avLst/>
          </a:prstGeom>
          <a:solidFill>
            <a:srgbClr val="FFFFFF"/>
          </a:solid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p.21</a:t>
            </a:r>
            <a:endParaRPr b="1" i="0" sz="1400" u="none" cap="none" strike="noStrike">
              <a:solidFill>
                <a:srgbClr val="000000"/>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p22"/>
          <p:cNvSpPr txBox="1"/>
          <p:nvPr>
            <p:ph type="title"/>
          </p:nvPr>
        </p:nvSpPr>
        <p:spPr>
          <a:xfrm>
            <a:off x="188400" y="210100"/>
            <a:ext cx="6532800" cy="445200"/>
          </a:xfrm>
          <a:prstGeom prst="rect">
            <a:avLst/>
          </a:prstGeom>
          <a:solidFill>
            <a:srgbClr val="FFFF00"/>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000"/>
              <a:buNone/>
            </a:pPr>
            <a:r>
              <a:rPr lang="en"/>
              <a:t>KT 1.1 - 12 mark exam question</a:t>
            </a:r>
            <a:endParaRPr/>
          </a:p>
        </p:txBody>
      </p:sp>
      <p:sp>
        <p:nvSpPr>
          <p:cNvPr id="404" name="Google Shape;404;p22"/>
          <p:cNvSpPr txBox="1"/>
          <p:nvPr>
            <p:ph idx="1" type="body"/>
          </p:nvPr>
        </p:nvSpPr>
        <p:spPr>
          <a:xfrm>
            <a:off x="309311" y="842499"/>
            <a:ext cx="7183200" cy="90624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lnSpc>
                <a:spcPct val="115000"/>
              </a:lnSpc>
              <a:spcBef>
                <a:spcPts val="0"/>
              </a:spcBef>
              <a:spcAft>
                <a:spcPts val="0"/>
              </a:spcAft>
              <a:buSzPts val="1200"/>
              <a:buNone/>
            </a:pPr>
            <a:r>
              <a:rPr b="1" lang="en"/>
              <a:t>Explain why there was continuity in the idea about the cause of disease during the period 1250 - 1500 </a:t>
            </a:r>
            <a:endParaRPr b="1"/>
          </a:p>
          <a:p>
            <a:pPr indent="0" lvl="0" marL="0" rtl="0" algn="just">
              <a:lnSpc>
                <a:spcPct val="115000"/>
              </a:lnSpc>
              <a:spcBef>
                <a:spcPts val="1600"/>
              </a:spcBef>
              <a:spcAft>
                <a:spcPts val="1600"/>
              </a:spcAft>
              <a:buSzPts val="1200"/>
              <a:buNone/>
            </a:pPr>
            <a:r>
              <a:rPr lang="en"/>
              <a:t>The following statements are pieces of evidence that you can use to answer this question. You need to choose 3 colours and and place them in the correct factor.  There are boxes for you to consider your own evidence from previous lessons   </a:t>
            </a:r>
            <a:endParaRPr/>
          </a:p>
        </p:txBody>
      </p:sp>
      <p:graphicFrame>
        <p:nvGraphicFramePr>
          <p:cNvPr id="405" name="Google Shape;405;p22"/>
          <p:cNvGraphicFramePr/>
          <p:nvPr/>
        </p:nvGraphicFramePr>
        <p:xfrm>
          <a:off x="4863336" y="2112524"/>
          <a:ext cx="3000000" cy="3000000"/>
        </p:xfrm>
        <a:graphic>
          <a:graphicData uri="http://schemas.openxmlformats.org/drawingml/2006/table">
            <a:tbl>
              <a:tblPr>
                <a:noFill/>
                <a:tableStyleId>{B582C15B-8F40-4677-AFF7-5701DFDC342F}</a:tableStyleId>
              </a:tblPr>
              <a:tblGrid>
                <a:gridCol w="1649675"/>
                <a:gridCol w="747750"/>
              </a:tblGrid>
              <a:tr h="293125">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Factor</a:t>
                      </a:r>
                      <a:endParaRPr sz="1100" u="none" cap="none" strike="noStrike">
                        <a:latin typeface="Calibri"/>
                        <a:ea typeface="Calibri"/>
                        <a:cs typeface="Calibri"/>
                        <a:sym typeface="Calibri"/>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3F3F3"/>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Number</a:t>
                      </a:r>
                      <a:endParaRPr sz="1100" u="none" cap="none" strike="noStrike">
                        <a:latin typeface="Calibri"/>
                        <a:ea typeface="Calibri"/>
                        <a:cs typeface="Calibri"/>
                        <a:sym typeface="Calibri"/>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3F3F3"/>
                    </a:solidFill>
                  </a:tcPr>
                </a:tc>
              </a:tr>
              <a:tr h="293125">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Attitudes in Society</a:t>
                      </a:r>
                      <a:endParaRPr sz="1100" u="none" cap="none" strike="noStrike">
                        <a:latin typeface="Calibri"/>
                        <a:ea typeface="Calibri"/>
                        <a:cs typeface="Calibri"/>
                        <a:sym typeface="Calibri"/>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3F3F3"/>
                    </a:solidFill>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Calibri"/>
                        <a:ea typeface="Calibri"/>
                        <a:cs typeface="Calibri"/>
                        <a:sym typeface="Calibri"/>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3F3F3"/>
                    </a:solidFill>
                  </a:tcPr>
                </a:tc>
              </a:tr>
              <a:tr h="293125">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Science and Technology</a:t>
                      </a:r>
                      <a:endParaRPr sz="1100" u="none" cap="none" strike="noStrike">
                        <a:latin typeface="Calibri"/>
                        <a:ea typeface="Calibri"/>
                        <a:cs typeface="Calibri"/>
                        <a:sym typeface="Calibri"/>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3F3F3"/>
                    </a:solidFill>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Calibri"/>
                        <a:ea typeface="Calibri"/>
                        <a:cs typeface="Calibri"/>
                        <a:sym typeface="Calibri"/>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3F3F3"/>
                    </a:solidFill>
                  </a:tcPr>
                </a:tc>
              </a:tr>
              <a:tr h="364050">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Individuals + Institutions.</a:t>
                      </a:r>
                      <a:endParaRPr sz="1100" u="none" cap="none" strike="noStrike">
                        <a:latin typeface="Calibri"/>
                        <a:ea typeface="Calibri"/>
                        <a:cs typeface="Calibri"/>
                        <a:sym typeface="Calibri"/>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3F3F3"/>
                    </a:solidFill>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Calibri"/>
                        <a:ea typeface="Calibri"/>
                        <a:cs typeface="Calibri"/>
                        <a:sym typeface="Calibri"/>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3F3F3"/>
                    </a:solidFill>
                  </a:tcPr>
                </a:tc>
              </a:tr>
            </a:tbl>
          </a:graphicData>
        </a:graphic>
      </p:graphicFrame>
      <p:sp>
        <p:nvSpPr>
          <p:cNvPr id="406" name="Google Shape;406;p22"/>
          <p:cNvSpPr txBox="1"/>
          <p:nvPr/>
        </p:nvSpPr>
        <p:spPr>
          <a:xfrm>
            <a:off x="482861" y="2292624"/>
            <a:ext cx="1771800" cy="847800"/>
          </a:xfrm>
          <a:prstGeom prst="rect">
            <a:avLst/>
          </a:prstGeom>
          <a:no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Physicians tried to fit new discoveries into old theories.</a:t>
            </a:r>
            <a:endParaRPr b="0" i="0" sz="1200" u="none" cap="none" strike="noStrike">
              <a:solidFill>
                <a:srgbClr val="000000"/>
              </a:solidFill>
              <a:latin typeface="Calibri"/>
              <a:ea typeface="Calibri"/>
              <a:cs typeface="Calibri"/>
              <a:sym typeface="Calibri"/>
            </a:endParaRPr>
          </a:p>
        </p:txBody>
      </p:sp>
      <p:sp>
        <p:nvSpPr>
          <p:cNvPr id="407" name="Google Shape;407;p22"/>
          <p:cNvSpPr txBox="1"/>
          <p:nvPr/>
        </p:nvSpPr>
        <p:spPr>
          <a:xfrm>
            <a:off x="2509361" y="2292637"/>
            <a:ext cx="1719300" cy="847800"/>
          </a:xfrm>
          <a:prstGeom prst="rect">
            <a:avLst/>
          </a:prstGeom>
          <a:no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Printing Press was not invented until the end of the Middle Ages</a:t>
            </a:r>
            <a:endParaRPr b="0" i="0" sz="1200" u="none" cap="none" strike="noStrike">
              <a:solidFill>
                <a:srgbClr val="000000"/>
              </a:solidFill>
              <a:latin typeface="Calibri"/>
              <a:ea typeface="Calibri"/>
              <a:cs typeface="Calibri"/>
              <a:sym typeface="Calibri"/>
            </a:endParaRPr>
          </a:p>
        </p:txBody>
      </p:sp>
      <p:sp>
        <p:nvSpPr>
          <p:cNvPr id="408" name="Google Shape;408;p22"/>
          <p:cNvSpPr txBox="1"/>
          <p:nvPr/>
        </p:nvSpPr>
        <p:spPr>
          <a:xfrm>
            <a:off x="482861" y="3378487"/>
            <a:ext cx="1771800" cy="1108800"/>
          </a:xfrm>
          <a:prstGeom prst="rect">
            <a:avLst/>
          </a:prstGeom>
          <a:no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Many people believed that since medicine had always been done this way, there was no need to change it. </a:t>
            </a:r>
            <a:endParaRPr b="0" i="0" sz="1200" u="none" cap="none" strike="noStrike">
              <a:solidFill>
                <a:srgbClr val="000000"/>
              </a:solidFill>
              <a:latin typeface="Calibri"/>
              <a:ea typeface="Calibri"/>
              <a:cs typeface="Calibri"/>
              <a:sym typeface="Calibri"/>
            </a:endParaRPr>
          </a:p>
        </p:txBody>
      </p:sp>
      <p:sp>
        <p:nvSpPr>
          <p:cNvPr id="409" name="Google Shape;409;p22"/>
          <p:cNvSpPr txBox="1"/>
          <p:nvPr/>
        </p:nvSpPr>
        <p:spPr>
          <a:xfrm>
            <a:off x="2483111" y="3378487"/>
            <a:ext cx="1771800" cy="1457400"/>
          </a:xfrm>
          <a:prstGeom prst="rect">
            <a:avLst/>
          </a:prstGeom>
          <a:no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‘Good’ Physicians followed the ideas of the Four Humours. There was  a belief  that as it had always been done in a certain way, there was no reason to change it. </a:t>
            </a:r>
            <a:endParaRPr b="0" i="0" sz="1200" u="none" cap="none" strike="noStrike">
              <a:solidFill>
                <a:srgbClr val="000000"/>
              </a:solidFill>
              <a:latin typeface="Calibri"/>
              <a:ea typeface="Calibri"/>
              <a:cs typeface="Calibri"/>
              <a:sym typeface="Calibri"/>
            </a:endParaRPr>
          </a:p>
        </p:txBody>
      </p:sp>
      <p:sp>
        <p:nvSpPr>
          <p:cNvPr id="410" name="Google Shape;410;p22"/>
          <p:cNvSpPr txBox="1"/>
          <p:nvPr/>
        </p:nvSpPr>
        <p:spPr>
          <a:xfrm>
            <a:off x="482861" y="4725337"/>
            <a:ext cx="1771800" cy="952500"/>
          </a:xfrm>
          <a:prstGeom prst="rect">
            <a:avLst/>
          </a:prstGeom>
          <a:no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Medieval society had a strong belief in God and did not want to risk hell by criticising the Church.</a:t>
            </a:r>
            <a:endParaRPr b="0" i="0" sz="1200" u="none" cap="none" strike="noStrike">
              <a:solidFill>
                <a:srgbClr val="000000"/>
              </a:solidFill>
              <a:latin typeface="Calibri"/>
              <a:ea typeface="Calibri"/>
              <a:cs typeface="Calibri"/>
              <a:sym typeface="Calibri"/>
            </a:endParaRPr>
          </a:p>
        </p:txBody>
      </p:sp>
      <p:sp>
        <p:nvSpPr>
          <p:cNvPr id="411" name="Google Shape;411;p22"/>
          <p:cNvSpPr txBox="1"/>
          <p:nvPr/>
        </p:nvSpPr>
        <p:spPr>
          <a:xfrm>
            <a:off x="2483111" y="5073937"/>
            <a:ext cx="1771800" cy="952500"/>
          </a:xfrm>
          <a:prstGeom prst="rect">
            <a:avLst/>
          </a:prstGeom>
          <a:no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Galen’s theory and ideas of the soul linked well into the beliefs of the Church.</a:t>
            </a:r>
            <a:endParaRPr b="0" i="0" sz="1200" u="none" cap="none" strike="noStrike">
              <a:solidFill>
                <a:srgbClr val="000000"/>
              </a:solidFill>
              <a:latin typeface="Calibri"/>
              <a:ea typeface="Calibri"/>
              <a:cs typeface="Calibri"/>
              <a:sym typeface="Calibri"/>
            </a:endParaRPr>
          </a:p>
        </p:txBody>
      </p:sp>
      <p:sp>
        <p:nvSpPr>
          <p:cNvPr id="412" name="Google Shape;412;p22"/>
          <p:cNvSpPr txBox="1"/>
          <p:nvPr/>
        </p:nvSpPr>
        <p:spPr>
          <a:xfrm>
            <a:off x="4483361" y="3988087"/>
            <a:ext cx="1638300" cy="847800"/>
          </a:xfrm>
          <a:prstGeom prst="rect">
            <a:avLst/>
          </a:prstGeom>
          <a:no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The Church controlled medical learning in universities.</a:t>
            </a:r>
            <a:endParaRPr b="0" i="0" sz="1200" u="none" cap="none" strike="noStrike">
              <a:solidFill>
                <a:srgbClr val="000000"/>
              </a:solidFill>
              <a:latin typeface="Calibri"/>
              <a:ea typeface="Calibri"/>
              <a:cs typeface="Calibri"/>
              <a:sym typeface="Calibri"/>
            </a:endParaRPr>
          </a:p>
        </p:txBody>
      </p:sp>
      <p:sp>
        <p:nvSpPr>
          <p:cNvPr id="413" name="Google Shape;413;p22"/>
          <p:cNvSpPr txBox="1"/>
          <p:nvPr/>
        </p:nvSpPr>
        <p:spPr>
          <a:xfrm>
            <a:off x="4483361" y="5073937"/>
            <a:ext cx="1876500" cy="900000"/>
          </a:xfrm>
          <a:prstGeom prst="rect">
            <a:avLst/>
          </a:prstGeom>
          <a:no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Books produced in monasteries and libraries were maintained by the Church.</a:t>
            </a:r>
            <a:endParaRPr b="0" i="0" sz="1200" u="none" cap="none" strike="noStrike">
              <a:solidFill>
                <a:srgbClr val="000000"/>
              </a:solidFill>
              <a:latin typeface="Calibri"/>
              <a:ea typeface="Calibri"/>
              <a:cs typeface="Calibri"/>
              <a:sym typeface="Calibri"/>
            </a:endParaRPr>
          </a:p>
        </p:txBody>
      </p:sp>
      <p:sp>
        <p:nvSpPr>
          <p:cNvPr id="414" name="Google Shape;414;p22"/>
          <p:cNvSpPr txBox="1"/>
          <p:nvPr/>
        </p:nvSpPr>
        <p:spPr>
          <a:xfrm>
            <a:off x="482861" y="5858737"/>
            <a:ext cx="1719300" cy="590700"/>
          </a:xfrm>
          <a:prstGeom prst="rect">
            <a:avLst/>
          </a:prstGeom>
          <a:no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Galen’s theories</a:t>
            </a:r>
            <a:endParaRPr b="0" i="0" sz="1200" u="none" cap="none" strike="noStrike">
              <a:solidFill>
                <a:srgbClr val="000000"/>
              </a:solidFill>
              <a:latin typeface="Calibri"/>
              <a:ea typeface="Calibri"/>
              <a:cs typeface="Calibri"/>
              <a:sym typeface="Calibri"/>
            </a:endParaRPr>
          </a:p>
        </p:txBody>
      </p:sp>
      <p:sp>
        <p:nvSpPr>
          <p:cNvPr id="415" name="Google Shape;415;p22"/>
          <p:cNvSpPr txBox="1"/>
          <p:nvPr/>
        </p:nvSpPr>
        <p:spPr>
          <a:xfrm>
            <a:off x="482861" y="6630337"/>
            <a:ext cx="1719300" cy="590700"/>
          </a:xfrm>
          <a:prstGeom prst="rect">
            <a:avLst/>
          </a:prstGeom>
          <a:no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Hippocrates theories</a:t>
            </a:r>
            <a:endParaRPr b="0" i="0" sz="1200" u="none" cap="none" strike="noStrike">
              <a:solidFill>
                <a:srgbClr val="000000"/>
              </a:solidFill>
              <a:latin typeface="Calibri"/>
              <a:ea typeface="Calibri"/>
              <a:cs typeface="Calibri"/>
              <a:sym typeface="Calibri"/>
            </a:endParaRPr>
          </a:p>
        </p:txBody>
      </p:sp>
      <p:sp>
        <p:nvSpPr>
          <p:cNvPr id="416" name="Google Shape;416;p22"/>
          <p:cNvSpPr txBox="1"/>
          <p:nvPr/>
        </p:nvSpPr>
        <p:spPr>
          <a:xfrm>
            <a:off x="2509361" y="6169237"/>
            <a:ext cx="1719300" cy="590700"/>
          </a:xfrm>
          <a:prstGeom prst="rect">
            <a:avLst/>
          </a:prstGeom>
          <a:no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p:txBody>
      </p:sp>
      <p:sp>
        <p:nvSpPr>
          <p:cNvPr id="417" name="Google Shape;417;p22"/>
          <p:cNvSpPr txBox="1"/>
          <p:nvPr/>
        </p:nvSpPr>
        <p:spPr>
          <a:xfrm>
            <a:off x="4483361" y="6169237"/>
            <a:ext cx="2854800" cy="1108800"/>
          </a:xfrm>
          <a:prstGeom prst="rect">
            <a:avLst/>
          </a:prstGeom>
          <a:no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The fact that many couldn’t read or write meant they relied on the Church’s teachings of disease that it was a punishment by God or a way to cleanse your soul.</a:t>
            </a:r>
            <a:endParaRPr b="0" i="0" sz="1200" u="none" cap="none" strike="noStrike">
              <a:solidFill>
                <a:srgbClr val="000000"/>
              </a:solidFill>
              <a:latin typeface="Calibri"/>
              <a:ea typeface="Calibri"/>
              <a:cs typeface="Calibri"/>
              <a:sym typeface="Calibri"/>
            </a:endParaRPr>
          </a:p>
        </p:txBody>
      </p:sp>
      <p:sp>
        <p:nvSpPr>
          <p:cNvPr id="418" name="Google Shape;418;p22"/>
          <p:cNvSpPr txBox="1"/>
          <p:nvPr/>
        </p:nvSpPr>
        <p:spPr>
          <a:xfrm>
            <a:off x="2483111" y="6950362"/>
            <a:ext cx="1771800" cy="9525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p:txBody>
      </p:sp>
      <p:sp>
        <p:nvSpPr>
          <p:cNvPr id="419" name="Google Shape;419;p22"/>
          <p:cNvSpPr txBox="1"/>
          <p:nvPr/>
        </p:nvSpPr>
        <p:spPr>
          <a:xfrm>
            <a:off x="4483361" y="7473337"/>
            <a:ext cx="2854800" cy="9525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p:txBody>
      </p:sp>
      <p:sp>
        <p:nvSpPr>
          <p:cNvPr id="420" name="Google Shape;420;p22"/>
          <p:cNvSpPr txBox="1"/>
          <p:nvPr/>
        </p:nvSpPr>
        <p:spPr>
          <a:xfrm>
            <a:off x="456611" y="7688587"/>
            <a:ext cx="1771800" cy="9525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p:txBody>
      </p:sp>
      <p:sp>
        <p:nvSpPr>
          <p:cNvPr id="421" name="Google Shape;421;p22"/>
          <p:cNvSpPr txBox="1"/>
          <p:nvPr/>
        </p:nvSpPr>
        <p:spPr>
          <a:xfrm>
            <a:off x="2469986" y="8198137"/>
            <a:ext cx="1771800" cy="9525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p:txBody>
      </p:sp>
      <p:sp>
        <p:nvSpPr>
          <p:cNvPr id="422" name="Google Shape;422;p22"/>
          <p:cNvSpPr/>
          <p:nvPr/>
        </p:nvSpPr>
        <p:spPr>
          <a:xfrm>
            <a:off x="6891299" y="132846"/>
            <a:ext cx="556200" cy="445200"/>
          </a:xfrm>
          <a:prstGeom prst="rect">
            <a:avLst/>
          </a:prstGeom>
          <a:solidFill>
            <a:srgbClr val="FFFFFF"/>
          </a:solid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p.22</a:t>
            </a:r>
            <a:endParaRPr b="1" i="0" sz="1400" u="none" cap="none" strike="noStrike">
              <a:solidFill>
                <a:srgbClr val="000000"/>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sp>
        <p:nvSpPr>
          <p:cNvPr id="427" name="Google Shape;427;p23"/>
          <p:cNvSpPr txBox="1"/>
          <p:nvPr>
            <p:ph type="title"/>
          </p:nvPr>
        </p:nvSpPr>
        <p:spPr>
          <a:xfrm>
            <a:off x="188400" y="210100"/>
            <a:ext cx="6702900" cy="445200"/>
          </a:xfrm>
          <a:prstGeom prst="rect">
            <a:avLst/>
          </a:prstGeom>
          <a:solidFill>
            <a:srgbClr val="FFFF00"/>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000"/>
              <a:buNone/>
            </a:pPr>
            <a:r>
              <a:rPr lang="en"/>
              <a:t>KT 1.1 - 12 mark exam question</a:t>
            </a:r>
            <a:endParaRPr/>
          </a:p>
        </p:txBody>
      </p:sp>
      <p:sp>
        <p:nvSpPr>
          <p:cNvPr id="428" name="Google Shape;428;p23"/>
          <p:cNvSpPr txBox="1"/>
          <p:nvPr>
            <p:ph idx="1" type="body"/>
          </p:nvPr>
        </p:nvSpPr>
        <p:spPr>
          <a:xfrm>
            <a:off x="274775" y="723800"/>
            <a:ext cx="7183200" cy="65814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200"/>
              <a:buNone/>
            </a:pPr>
            <a:r>
              <a:rPr lang="en"/>
              <a:t>Copy this question into your orange books: </a:t>
            </a:r>
            <a:endParaRPr/>
          </a:p>
          <a:p>
            <a:pPr indent="0" lvl="0" marL="0" rtl="0" algn="l">
              <a:lnSpc>
                <a:spcPct val="115000"/>
              </a:lnSpc>
              <a:spcBef>
                <a:spcPts val="1600"/>
              </a:spcBef>
              <a:spcAft>
                <a:spcPts val="0"/>
              </a:spcAft>
              <a:buSzPts val="1200"/>
              <a:buNone/>
            </a:pPr>
            <a:r>
              <a:rPr lang="en">
                <a:solidFill>
                  <a:schemeClr val="dk1"/>
                </a:solidFill>
              </a:rPr>
              <a:t>Explain why there was </a:t>
            </a:r>
            <a:r>
              <a:rPr lang="en">
                <a:solidFill>
                  <a:schemeClr val="dk1"/>
                </a:solidFill>
                <a:highlight>
                  <a:srgbClr val="D9EAD3"/>
                </a:highlight>
              </a:rPr>
              <a:t>continuity</a:t>
            </a:r>
            <a:r>
              <a:rPr lang="en">
                <a:solidFill>
                  <a:schemeClr val="dk1"/>
                </a:solidFill>
              </a:rPr>
              <a:t> in the idea of </a:t>
            </a:r>
            <a:r>
              <a:rPr lang="en">
                <a:solidFill>
                  <a:schemeClr val="dk1"/>
                </a:solidFill>
                <a:highlight>
                  <a:srgbClr val="D0E0E3"/>
                </a:highlight>
              </a:rPr>
              <a:t>cause of disease</a:t>
            </a:r>
            <a:r>
              <a:rPr lang="en">
                <a:solidFill>
                  <a:schemeClr val="dk1"/>
                </a:solidFill>
              </a:rPr>
              <a:t> between </a:t>
            </a:r>
            <a:r>
              <a:rPr lang="en" u="sng">
                <a:solidFill>
                  <a:schemeClr val="dk1"/>
                </a:solidFill>
                <a:highlight>
                  <a:srgbClr val="EAD1DC"/>
                </a:highlight>
              </a:rPr>
              <a:t>1250 - 1500. </a:t>
            </a:r>
            <a:endParaRPr u="sng">
              <a:solidFill>
                <a:schemeClr val="dk1"/>
              </a:solidFill>
              <a:highlight>
                <a:srgbClr val="EAD1DC"/>
              </a:highlight>
            </a:endParaRPr>
          </a:p>
          <a:p>
            <a:pPr indent="0" lvl="0" marL="0" rtl="0" algn="l">
              <a:lnSpc>
                <a:spcPct val="100000"/>
              </a:lnSpc>
              <a:spcBef>
                <a:spcPts val="1600"/>
              </a:spcBef>
              <a:spcAft>
                <a:spcPts val="0"/>
              </a:spcAft>
              <a:buSzPts val="1200"/>
              <a:buNone/>
            </a:pPr>
            <a:r>
              <a:rPr lang="en">
                <a:solidFill>
                  <a:schemeClr val="dk1"/>
                </a:solidFill>
              </a:rPr>
              <a:t>You may use the following information in your answer:</a:t>
            </a:r>
            <a:endParaRPr>
              <a:solidFill>
                <a:schemeClr val="dk1"/>
              </a:solidFill>
            </a:endParaRPr>
          </a:p>
          <a:p>
            <a:pPr indent="-304800" lvl="0" marL="457200" rtl="0" algn="l">
              <a:lnSpc>
                <a:spcPct val="100000"/>
              </a:lnSpc>
              <a:spcBef>
                <a:spcPts val="0"/>
              </a:spcBef>
              <a:spcAft>
                <a:spcPts val="0"/>
              </a:spcAft>
              <a:buClr>
                <a:schemeClr val="dk1"/>
              </a:buClr>
              <a:buSzPts val="1200"/>
              <a:buChar char="●"/>
            </a:pPr>
            <a:r>
              <a:rPr lang="en">
                <a:solidFill>
                  <a:schemeClr val="dk1"/>
                </a:solidFill>
              </a:rPr>
              <a:t>The Church </a:t>
            </a:r>
            <a:endParaRPr>
              <a:solidFill>
                <a:schemeClr val="dk1"/>
              </a:solidFill>
            </a:endParaRPr>
          </a:p>
          <a:p>
            <a:pPr indent="-304800" lvl="0" marL="457200" rtl="0" algn="l">
              <a:lnSpc>
                <a:spcPct val="100000"/>
              </a:lnSpc>
              <a:spcBef>
                <a:spcPts val="0"/>
              </a:spcBef>
              <a:spcAft>
                <a:spcPts val="0"/>
              </a:spcAft>
              <a:buClr>
                <a:schemeClr val="dk1"/>
              </a:buClr>
              <a:buSzPts val="1200"/>
              <a:buChar char="●"/>
            </a:pPr>
            <a:r>
              <a:rPr lang="en">
                <a:solidFill>
                  <a:schemeClr val="dk1"/>
                </a:solidFill>
              </a:rPr>
              <a:t>Galen</a:t>
            </a:r>
            <a:endParaRPr>
              <a:solidFill>
                <a:schemeClr val="dk1"/>
              </a:solidFill>
            </a:endParaRPr>
          </a:p>
          <a:p>
            <a:pPr indent="0" lvl="0" marL="0" rtl="0" algn="l">
              <a:lnSpc>
                <a:spcPct val="115000"/>
              </a:lnSpc>
              <a:spcBef>
                <a:spcPts val="0"/>
              </a:spcBef>
              <a:spcAft>
                <a:spcPts val="0"/>
              </a:spcAft>
              <a:buSzPts val="1200"/>
              <a:buNone/>
            </a:pPr>
            <a:r>
              <a:rPr lang="en">
                <a:solidFill>
                  <a:schemeClr val="dk1"/>
                </a:solidFill>
              </a:rPr>
              <a:t>You </a:t>
            </a:r>
            <a:r>
              <a:rPr b="1" lang="en">
                <a:solidFill>
                  <a:schemeClr val="dk1"/>
                </a:solidFill>
              </a:rPr>
              <a:t>must</a:t>
            </a:r>
            <a:r>
              <a:rPr lang="en">
                <a:solidFill>
                  <a:schemeClr val="dk1"/>
                </a:solidFill>
              </a:rPr>
              <a:t> also use information of your own </a:t>
            </a:r>
            <a:r>
              <a:rPr b="1" lang="en">
                <a:solidFill>
                  <a:schemeClr val="dk1"/>
                </a:solidFill>
              </a:rPr>
              <a:t>						12 marks</a:t>
            </a:r>
            <a:endParaRPr b="1">
              <a:solidFill>
                <a:schemeClr val="dk1"/>
              </a:solidFill>
            </a:endParaRPr>
          </a:p>
          <a:p>
            <a:pPr indent="0" lvl="0" marL="0" rtl="0" algn="l">
              <a:lnSpc>
                <a:spcPct val="115000"/>
              </a:lnSpc>
              <a:spcBef>
                <a:spcPts val="1600"/>
              </a:spcBef>
              <a:spcAft>
                <a:spcPts val="0"/>
              </a:spcAft>
              <a:buSzPts val="1200"/>
              <a:buNone/>
            </a:pPr>
            <a:r>
              <a:t/>
            </a:r>
            <a:endParaRPr b="1">
              <a:solidFill>
                <a:schemeClr val="dk1"/>
              </a:solidFill>
            </a:endParaRPr>
          </a:p>
          <a:p>
            <a:pPr indent="0" lvl="0" marL="0" rtl="0" algn="l">
              <a:lnSpc>
                <a:spcPct val="115000"/>
              </a:lnSpc>
              <a:spcBef>
                <a:spcPts val="1600"/>
              </a:spcBef>
              <a:spcAft>
                <a:spcPts val="0"/>
              </a:spcAft>
              <a:buSzPts val="1200"/>
              <a:buNone/>
            </a:pPr>
            <a:r>
              <a:t/>
            </a:r>
            <a:endParaRPr b="1">
              <a:solidFill>
                <a:schemeClr val="dk1"/>
              </a:solidFill>
            </a:endParaRPr>
          </a:p>
          <a:p>
            <a:pPr indent="0" lvl="0" marL="0" rtl="0" algn="l">
              <a:lnSpc>
                <a:spcPct val="115000"/>
              </a:lnSpc>
              <a:spcBef>
                <a:spcPts val="1600"/>
              </a:spcBef>
              <a:spcAft>
                <a:spcPts val="0"/>
              </a:spcAft>
              <a:buSzPts val="1200"/>
              <a:buNone/>
            </a:pPr>
            <a:r>
              <a:t/>
            </a:r>
            <a:endParaRPr b="1">
              <a:solidFill>
                <a:schemeClr val="dk1"/>
              </a:solidFill>
            </a:endParaRPr>
          </a:p>
          <a:p>
            <a:pPr indent="0" lvl="0" marL="0" rtl="0" algn="l">
              <a:lnSpc>
                <a:spcPct val="115000"/>
              </a:lnSpc>
              <a:spcBef>
                <a:spcPts val="1600"/>
              </a:spcBef>
              <a:spcAft>
                <a:spcPts val="0"/>
              </a:spcAft>
              <a:buSzPts val="1200"/>
              <a:buNone/>
            </a:pPr>
            <a:r>
              <a:t/>
            </a:r>
            <a:endParaRPr b="1">
              <a:solidFill>
                <a:schemeClr val="dk1"/>
              </a:solidFill>
            </a:endParaRPr>
          </a:p>
          <a:p>
            <a:pPr indent="0" lvl="0" marL="0" rtl="0" algn="l">
              <a:lnSpc>
                <a:spcPct val="115000"/>
              </a:lnSpc>
              <a:spcBef>
                <a:spcPts val="1600"/>
              </a:spcBef>
              <a:spcAft>
                <a:spcPts val="0"/>
              </a:spcAft>
              <a:buSzPts val="1200"/>
              <a:buNone/>
            </a:pPr>
            <a:r>
              <a:t/>
            </a:r>
            <a:endParaRPr b="1">
              <a:solidFill>
                <a:schemeClr val="dk1"/>
              </a:solidFill>
            </a:endParaRPr>
          </a:p>
          <a:p>
            <a:pPr indent="0" lvl="0" marL="0" rtl="0" algn="l">
              <a:lnSpc>
                <a:spcPct val="115000"/>
              </a:lnSpc>
              <a:spcBef>
                <a:spcPts val="1600"/>
              </a:spcBef>
              <a:spcAft>
                <a:spcPts val="0"/>
              </a:spcAft>
              <a:buSzPts val="1200"/>
              <a:buNone/>
            </a:pPr>
            <a:r>
              <a:rPr b="1" lang="en">
                <a:solidFill>
                  <a:schemeClr val="dk1"/>
                </a:solidFill>
              </a:rPr>
              <a:t>This question is essentially a PEEL answer. Point, Evidence, Explain and Link</a:t>
            </a:r>
            <a:endParaRPr b="1">
              <a:solidFill>
                <a:schemeClr val="dk1"/>
              </a:solidFill>
            </a:endParaRPr>
          </a:p>
          <a:p>
            <a:pPr indent="0" lvl="0" marL="0" rtl="0" algn="l">
              <a:lnSpc>
                <a:spcPct val="200000"/>
              </a:lnSpc>
              <a:spcBef>
                <a:spcPts val="1600"/>
              </a:spcBef>
              <a:spcAft>
                <a:spcPts val="0"/>
              </a:spcAft>
              <a:buSzPts val="1200"/>
              <a:buNone/>
            </a:pPr>
            <a:r>
              <a:t/>
            </a:r>
            <a:endParaRPr>
              <a:solidFill>
                <a:schemeClr val="dk1"/>
              </a:solidFill>
            </a:endParaRPr>
          </a:p>
          <a:p>
            <a:pPr indent="0" lvl="0" marL="0" rtl="0" algn="l">
              <a:lnSpc>
                <a:spcPct val="100000"/>
              </a:lnSpc>
              <a:spcBef>
                <a:spcPts val="1600"/>
              </a:spcBef>
              <a:spcAft>
                <a:spcPts val="0"/>
              </a:spcAft>
              <a:buSzPts val="1200"/>
              <a:buNone/>
            </a:pPr>
            <a:r>
              <a:t/>
            </a:r>
            <a:endParaRPr>
              <a:solidFill>
                <a:schemeClr val="dk1"/>
              </a:solidFill>
            </a:endParaRPr>
          </a:p>
          <a:p>
            <a:pPr indent="0" lvl="0" marL="0" rtl="0" algn="l">
              <a:lnSpc>
                <a:spcPct val="115000"/>
              </a:lnSpc>
              <a:spcBef>
                <a:spcPts val="1600"/>
              </a:spcBef>
              <a:spcAft>
                <a:spcPts val="0"/>
              </a:spcAft>
              <a:buSzPts val="1200"/>
              <a:buNone/>
            </a:pPr>
            <a:r>
              <a:t/>
            </a:r>
            <a:endParaRPr>
              <a:solidFill>
                <a:schemeClr val="dk1"/>
              </a:solidFill>
            </a:endParaRPr>
          </a:p>
          <a:p>
            <a:pPr indent="0" lvl="0" marL="0" rtl="0" algn="l">
              <a:lnSpc>
                <a:spcPct val="115000"/>
              </a:lnSpc>
              <a:spcBef>
                <a:spcPts val="1600"/>
              </a:spcBef>
              <a:spcAft>
                <a:spcPts val="0"/>
              </a:spcAft>
              <a:buSzPts val="1200"/>
              <a:buNone/>
            </a:pPr>
            <a:r>
              <a:t/>
            </a:r>
            <a:endParaRPr>
              <a:solidFill>
                <a:schemeClr val="dk1"/>
              </a:solidFill>
            </a:endParaRPr>
          </a:p>
          <a:p>
            <a:pPr indent="0" lvl="0" marL="0" rtl="0" algn="l">
              <a:lnSpc>
                <a:spcPct val="115000"/>
              </a:lnSpc>
              <a:spcBef>
                <a:spcPts val="1600"/>
              </a:spcBef>
              <a:spcAft>
                <a:spcPts val="0"/>
              </a:spcAft>
              <a:buClr>
                <a:schemeClr val="dk1"/>
              </a:buClr>
              <a:buSzPts val="1100"/>
              <a:buFont typeface="Arial"/>
              <a:buNone/>
            </a:pPr>
            <a:r>
              <a:t/>
            </a:r>
            <a:endParaRPr b="1">
              <a:solidFill>
                <a:schemeClr val="dk1"/>
              </a:solidFill>
            </a:endParaRPr>
          </a:p>
          <a:p>
            <a:pPr indent="0" lvl="0" marL="0" rtl="0" algn="l">
              <a:lnSpc>
                <a:spcPct val="115000"/>
              </a:lnSpc>
              <a:spcBef>
                <a:spcPts val="800"/>
              </a:spcBef>
              <a:spcAft>
                <a:spcPts val="1600"/>
              </a:spcAft>
              <a:buSzPts val="1200"/>
              <a:buNone/>
            </a:pPr>
            <a:r>
              <a:t/>
            </a:r>
            <a:endParaRPr/>
          </a:p>
        </p:txBody>
      </p:sp>
      <p:sp>
        <p:nvSpPr>
          <p:cNvPr id="429" name="Google Shape;429;p23"/>
          <p:cNvSpPr/>
          <p:nvPr/>
        </p:nvSpPr>
        <p:spPr>
          <a:xfrm>
            <a:off x="736625" y="2575618"/>
            <a:ext cx="6259500" cy="1893000"/>
          </a:xfrm>
          <a:prstGeom prst="roundRect">
            <a:avLst>
              <a:gd fmla="val 16667" name="adj"/>
            </a:avLst>
          </a:prstGeom>
          <a:noFill/>
          <a:ln cap="flat" cmpd="sng" w="28575">
            <a:solidFill>
              <a:srgbClr val="38761D"/>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200"/>
              <a:buFont typeface="Arial"/>
              <a:buNone/>
            </a:pPr>
            <a:r>
              <a:rPr b="1" i="0" lang="en" sz="1200" u="sng" cap="none" strike="noStrike">
                <a:solidFill>
                  <a:schemeClr val="dk1"/>
                </a:solidFill>
                <a:latin typeface="Calibri"/>
                <a:ea typeface="Calibri"/>
                <a:cs typeface="Calibri"/>
                <a:sym typeface="Calibri"/>
              </a:rPr>
              <a:t>TOP TIP 1</a:t>
            </a:r>
            <a:endParaRPr b="1" i="0" sz="1200" u="sng" cap="none" strike="noStrike">
              <a:solidFill>
                <a:schemeClr val="dk1"/>
              </a:solidFill>
              <a:latin typeface="Calibri"/>
              <a:ea typeface="Calibri"/>
              <a:cs typeface="Calibri"/>
              <a:sym typeface="Calibri"/>
            </a:endParaRPr>
          </a:p>
          <a:p>
            <a:pPr indent="0" lvl="0" marL="0" marR="0" rtl="0" algn="l">
              <a:lnSpc>
                <a:spcPct val="115000"/>
              </a:lnSpc>
              <a:spcBef>
                <a:spcPts val="800"/>
              </a:spcBef>
              <a:spcAft>
                <a:spcPts val="800"/>
              </a:spcAft>
              <a:buClr>
                <a:schemeClr val="dk1"/>
              </a:buClr>
              <a:buSzPts val="1100"/>
              <a:buFont typeface="Arial"/>
              <a:buNone/>
            </a:pPr>
            <a:r>
              <a:rPr b="0" i="0" lang="en" sz="1200" u="none" cap="none" strike="noStrike">
                <a:solidFill>
                  <a:schemeClr val="dk1"/>
                </a:solidFill>
                <a:latin typeface="Calibri"/>
                <a:ea typeface="Calibri"/>
                <a:cs typeface="Calibri"/>
                <a:sym typeface="Calibri"/>
              </a:rPr>
              <a:t>This question type expects you to be able to </a:t>
            </a:r>
            <a:r>
              <a:rPr b="1" i="0" lang="en" sz="1200" u="none" cap="none" strike="noStrike">
                <a:solidFill>
                  <a:schemeClr val="dk1"/>
                </a:solidFill>
                <a:latin typeface="Calibri"/>
                <a:ea typeface="Calibri"/>
                <a:cs typeface="Calibri"/>
                <a:sym typeface="Calibri"/>
              </a:rPr>
              <a:t>give reasons why something happened</a:t>
            </a:r>
            <a:r>
              <a:rPr b="0" i="0" lang="en" sz="1200" u="none" cap="none" strike="noStrike">
                <a:solidFill>
                  <a:schemeClr val="dk1"/>
                </a:solidFill>
                <a:latin typeface="Calibri"/>
                <a:ea typeface="Calibri"/>
                <a:cs typeface="Calibri"/>
                <a:sym typeface="Calibri"/>
              </a:rPr>
              <a:t>. The two bullet points are a guide of relevant information but you must elaborate to show the extent of your knowledge. It is </a:t>
            </a:r>
            <a:r>
              <a:rPr b="1" i="0" lang="en" sz="1200" u="none" cap="none" strike="noStrike">
                <a:solidFill>
                  <a:schemeClr val="dk1"/>
                </a:solidFill>
                <a:latin typeface="Calibri"/>
                <a:ea typeface="Calibri"/>
                <a:cs typeface="Calibri"/>
                <a:sym typeface="Calibri"/>
              </a:rPr>
              <a:t>essential </a:t>
            </a:r>
            <a:r>
              <a:rPr b="0" i="0" lang="en" sz="1200" u="none" cap="none" strike="noStrike">
                <a:solidFill>
                  <a:schemeClr val="dk1"/>
                </a:solidFill>
                <a:latin typeface="Calibri"/>
                <a:ea typeface="Calibri"/>
                <a:cs typeface="Calibri"/>
                <a:sym typeface="Calibri"/>
              </a:rPr>
              <a:t>that you also include further relevant knowledge of your own. You should aim to give at least THREE explained reasons in a 12 mark question. Always try to elaborate on both bullet points, and add at least one further well explained point of your own (2 is better, if you can!) If you don’t go beyond the points given, you will be limited to 8 marks. </a:t>
            </a:r>
            <a:endParaRPr b="0" i="0" sz="1200" u="none" cap="none" strike="noStrike">
              <a:solidFill>
                <a:srgbClr val="000000"/>
              </a:solidFill>
              <a:latin typeface="Calibri"/>
              <a:ea typeface="Calibri"/>
              <a:cs typeface="Calibri"/>
              <a:sym typeface="Calibri"/>
            </a:endParaRPr>
          </a:p>
        </p:txBody>
      </p:sp>
      <p:graphicFrame>
        <p:nvGraphicFramePr>
          <p:cNvPr id="430" name="Google Shape;430;p23"/>
          <p:cNvGraphicFramePr/>
          <p:nvPr/>
        </p:nvGraphicFramePr>
        <p:xfrm>
          <a:off x="617803" y="5142946"/>
          <a:ext cx="3000000" cy="3000000"/>
        </p:xfrm>
        <a:graphic>
          <a:graphicData uri="http://schemas.openxmlformats.org/drawingml/2006/table">
            <a:tbl>
              <a:tblPr>
                <a:noFill/>
                <a:tableStyleId>{B582C15B-8F40-4677-AFF7-5701DFDC342F}</a:tableStyleId>
              </a:tblPr>
              <a:tblGrid>
                <a:gridCol w="4290325"/>
              </a:tblGrid>
              <a:tr h="303825">
                <a:tc>
                  <a:txBody>
                    <a:bodyPr/>
                    <a:lstStyle/>
                    <a:p>
                      <a:pPr indent="0" lvl="0" marL="0" marR="0" rtl="0" algn="l">
                        <a:lnSpc>
                          <a:spcPct val="100000"/>
                        </a:lnSpc>
                        <a:spcBef>
                          <a:spcPts val="0"/>
                        </a:spcBef>
                        <a:spcAft>
                          <a:spcPts val="0"/>
                        </a:spcAft>
                        <a:buClr>
                          <a:srgbClr val="000000"/>
                        </a:buClr>
                        <a:buSzPts val="1200"/>
                        <a:buFont typeface="Arial"/>
                        <a:buNone/>
                      </a:pPr>
                      <a:r>
                        <a:rPr b="1" lang="en" sz="1200" u="none" cap="none" strike="noStrike">
                          <a:latin typeface="Calibri"/>
                          <a:ea typeface="Calibri"/>
                          <a:cs typeface="Calibri"/>
                          <a:sym typeface="Calibri"/>
                        </a:rPr>
                        <a:t>Point </a:t>
                      </a:r>
                      <a:r>
                        <a:rPr lang="en" sz="1200" u="none" cap="none" strike="noStrike">
                          <a:latin typeface="Calibri"/>
                          <a:ea typeface="Calibri"/>
                          <a:cs typeface="Calibri"/>
                          <a:sym typeface="Calibri"/>
                        </a:rPr>
                        <a:t> Write the main idea you want to talk about (e.g a factor)</a:t>
                      </a:r>
                      <a:endParaRPr sz="1200" u="none" cap="none" strike="noStrike">
                        <a:latin typeface="Calibri"/>
                        <a:ea typeface="Calibri"/>
                        <a:cs typeface="Calibri"/>
                        <a:sym typeface="Calibri"/>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14975">
                <a:tc>
                  <a:txBody>
                    <a:bodyPr/>
                    <a:lstStyle/>
                    <a:p>
                      <a:pPr indent="0" lvl="0" marL="0" marR="0" rtl="0" algn="l">
                        <a:lnSpc>
                          <a:spcPct val="100000"/>
                        </a:lnSpc>
                        <a:spcBef>
                          <a:spcPts val="0"/>
                        </a:spcBef>
                        <a:spcAft>
                          <a:spcPts val="0"/>
                        </a:spcAft>
                        <a:buClr>
                          <a:srgbClr val="000000"/>
                        </a:buClr>
                        <a:buSzPts val="1200"/>
                        <a:buFont typeface="Arial"/>
                        <a:buNone/>
                      </a:pPr>
                      <a:r>
                        <a:rPr b="1" lang="en" sz="1200" u="none" cap="none" strike="noStrike">
                          <a:latin typeface="Calibri"/>
                          <a:ea typeface="Calibri"/>
                          <a:cs typeface="Calibri"/>
                          <a:sym typeface="Calibri"/>
                        </a:rPr>
                        <a:t>Evidence </a:t>
                      </a:r>
                      <a:r>
                        <a:rPr lang="en" sz="1200" u="none" cap="none" strike="noStrike">
                          <a:latin typeface="Calibri"/>
                          <a:ea typeface="Calibri"/>
                          <a:cs typeface="Calibri"/>
                          <a:sym typeface="Calibri"/>
                        </a:rPr>
                        <a:t> Prove your point using facts/ figures/ examples.</a:t>
                      </a:r>
                      <a:endParaRPr sz="1200" u="none" cap="none" strike="noStrike">
                        <a:latin typeface="Calibri"/>
                        <a:ea typeface="Calibri"/>
                        <a:cs typeface="Calibri"/>
                        <a:sym typeface="Calibri"/>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14975">
                <a:tc>
                  <a:txBody>
                    <a:bodyPr/>
                    <a:lstStyle/>
                    <a:p>
                      <a:pPr indent="0" lvl="0" marL="0" marR="0" rtl="0" algn="l">
                        <a:lnSpc>
                          <a:spcPct val="100000"/>
                        </a:lnSpc>
                        <a:spcBef>
                          <a:spcPts val="0"/>
                        </a:spcBef>
                        <a:spcAft>
                          <a:spcPts val="0"/>
                        </a:spcAft>
                        <a:buClr>
                          <a:srgbClr val="000000"/>
                        </a:buClr>
                        <a:buSzPts val="1200"/>
                        <a:buFont typeface="Arial"/>
                        <a:buNone/>
                      </a:pPr>
                      <a:r>
                        <a:rPr b="1" lang="en" sz="1200" u="none" cap="none" strike="noStrike">
                          <a:latin typeface="Calibri"/>
                          <a:ea typeface="Calibri"/>
                          <a:cs typeface="Calibri"/>
                          <a:sym typeface="Calibri"/>
                        </a:rPr>
                        <a:t>Explain </a:t>
                      </a:r>
                      <a:r>
                        <a:rPr lang="en" sz="1200" u="none" cap="none" strike="noStrike">
                          <a:latin typeface="Calibri"/>
                          <a:ea typeface="Calibri"/>
                          <a:cs typeface="Calibri"/>
                          <a:sym typeface="Calibri"/>
                        </a:rPr>
                        <a:t>Tell me why you make this point. </a:t>
                      </a:r>
                      <a:endParaRPr sz="1200" u="none" cap="none" strike="noStrike">
                        <a:latin typeface="Calibri"/>
                        <a:ea typeface="Calibri"/>
                        <a:cs typeface="Calibri"/>
                        <a:sym typeface="Calibri"/>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14975">
                <a:tc>
                  <a:txBody>
                    <a:bodyPr/>
                    <a:lstStyle/>
                    <a:p>
                      <a:pPr indent="0" lvl="0" marL="0" marR="0" rtl="0" algn="l">
                        <a:lnSpc>
                          <a:spcPct val="100000"/>
                        </a:lnSpc>
                        <a:spcBef>
                          <a:spcPts val="0"/>
                        </a:spcBef>
                        <a:spcAft>
                          <a:spcPts val="0"/>
                        </a:spcAft>
                        <a:buClr>
                          <a:srgbClr val="000000"/>
                        </a:buClr>
                        <a:buSzPts val="1200"/>
                        <a:buFont typeface="Arial"/>
                        <a:buNone/>
                      </a:pPr>
                      <a:r>
                        <a:rPr b="1" lang="en" sz="1200" u="none" cap="none" strike="noStrike">
                          <a:latin typeface="Calibri"/>
                          <a:ea typeface="Calibri"/>
                          <a:cs typeface="Calibri"/>
                          <a:sym typeface="Calibri"/>
                        </a:rPr>
                        <a:t>Link </a:t>
                      </a:r>
                      <a:r>
                        <a:rPr lang="en" sz="1200" u="none" cap="none" strike="noStrike">
                          <a:latin typeface="Calibri"/>
                          <a:ea typeface="Calibri"/>
                          <a:cs typeface="Calibri"/>
                          <a:sym typeface="Calibri"/>
                        </a:rPr>
                        <a:t>Use a connective to link/refer back to the question.</a:t>
                      </a:r>
                      <a:endParaRPr sz="1200" u="none" cap="none" strike="noStrike">
                        <a:latin typeface="Calibri"/>
                        <a:ea typeface="Calibri"/>
                        <a:cs typeface="Calibri"/>
                        <a:sym typeface="Calibri"/>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431" name="Google Shape;431;p23"/>
          <p:cNvSpPr/>
          <p:nvPr/>
        </p:nvSpPr>
        <p:spPr>
          <a:xfrm>
            <a:off x="4908139" y="6065503"/>
            <a:ext cx="1364400" cy="574200"/>
          </a:xfrm>
          <a:prstGeom prst="cloudCallout">
            <a:avLst>
              <a:gd fmla="val -73882" name="adj1"/>
              <a:gd fmla="val -2936" name="adj2"/>
            </a:avLst>
          </a:prstGeom>
          <a:no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This is because...</a:t>
            </a:r>
            <a:endParaRPr b="0" i="0" sz="1200" u="none" cap="none" strike="noStrike">
              <a:solidFill>
                <a:srgbClr val="000000"/>
              </a:solidFill>
              <a:latin typeface="Calibri"/>
              <a:ea typeface="Calibri"/>
              <a:cs typeface="Calibri"/>
              <a:sym typeface="Calibri"/>
            </a:endParaRPr>
          </a:p>
        </p:txBody>
      </p:sp>
      <p:pic>
        <p:nvPicPr>
          <p:cNvPr descr="Image result for point" id="432" name="Google Shape;432;p23"/>
          <p:cNvPicPr preferRelativeResize="0"/>
          <p:nvPr/>
        </p:nvPicPr>
        <p:blipFill rotWithShape="1">
          <a:blip r:embed="rId3">
            <a:alphaModFix/>
          </a:blip>
          <a:srcRect b="0" l="0" r="0" t="0"/>
          <a:stretch/>
        </p:blipFill>
        <p:spPr>
          <a:xfrm>
            <a:off x="5171215" y="5191094"/>
            <a:ext cx="918842" cy="459423"/>
          </a:xfrm>
          <a:prstGeom prst="rect">
            <a:avLst/>
          </a:prstGeom>
          <a:noFill/>
          <a:ln>
            <a:noFill/>
          </a:ln>
        </p:spPr>
      </p:pic>
      <p:pic>
        <p:nvPicPr>
          <p:cNvPr id="433" name="Google Shape;433;p23"/>
          <p:cNvPicPr preferRelativeResize="0"/>
          <p:nvPr/>
        </p:nvPicPr>
        <p:blipFill rotWithShape="1">
          <a:blip r:embed="rId4">
            <a:alphaModFix/>
          </a:blip>
          <a:srcRect b="0" l="0" r="0" t="0"/>
          <a:stretch/>
        </p:blipFill>
        <p:spPr>
          <a:xfrm>
            <a:off x="6090058" y="5650529"/>
            <a:ext cx="688179" cy="688182"/>
          </a:xfrm>
          <a:prstGeom prst="rect">
            <a:avLst/>
          </a:prstGeom>
          <a:noFill/>
          <a:ln>
            <a:noFill/>
          </a:ln>
        </p:spPr>
      </p:pic>
      <p:pic>
        <p:nvPicPr>
          <p:cNvPr id="434" name="Google Shape;434;p23"/>
          <p:cNvPicPr preferRelativeResize="0"/>
          <p:nvPr/>
        </p:nvPicPr>
        <p:blipFill rotWithShape="1">
          <a:blip r:embed="rId5">
            <a:alphaModFix/>
          </a:blip>
          <a:srcRect b="0" l="0" r="0" t="0"/>
          <a:stretch/>
        </p:blipFill>
        <p:spPr>
          <a:xfrm>
            <a:off x="5716790" y="6480481"/>
            <a:ext cx="824684" cy="824689"/>
          </a:xfrm>
          <a:prstGeom prst="rect">
            <a:avLst/>
          </a:prstGeom>
          <a:noFill/>
          <a:ln>
            <a:noFill/>
          </a:ln>
        </p:spPr>
      </p:pic>
      <p:graphicFrame>
        <p:nvGraphicFramePr>
          <p:cNvPr id="435" name="Google Shape;435;p23"/>
          <p:cNvGraphicFramePr/>
          <p:nvPr/>
        </p:nvGraphicFramePr>
        <p:xfrm>
          <a:off x="616311" y="7518162"/>
          <a:ext cx="3000000" cy="3000000"/>
        </p:xfrm>
        <a:graphic>
          <a:graphicData uri="http://schemas.openxmlformats.org/drawingml/2006/table">
            <a:tbl>
              <a:tblPr>
                <a:noFill/>
                <a:tableStyleId>{B582C15B-8F40-4677-AFF7-5701DFDC342F}</a:tableStyleId>
              </a:tblPr>
              <a:tblGrid>
                <a:gridCol w="497625"/>
                <a:gridCol w="6308100"/>
              </a:tblGrid>
              <a:tr h="347100">
                <a:tc gridSpan="2">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solidFill>
                            <a:srgbClr val="38761D"/>
                          </a:solidFill>
                          <a:latin typeface="Calibri"/>
                          <a:ea typeface="Calibri"/>
                          <a:cs typeface="Calibri"/>
                          <a:sym typeface="Calibri"/>
                        </a:rPr>
                        <a:t>Student friendly Mark scheme</a:t>
                      </a:r>
                      <a:endParaRPr sz="1100" u="none" cap="none" strike="noStrike">
                        <a:latin typeface="Calibri"/>
                        <a:ea typeface="Calibri"/>
                        <a:cs typeface="Calibri"/>
                        <a:sym typeface="Calibri"/>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FF"/>
                    </a:solidFill>
                  </a:tcPr>
                </a:tc>
                <a:tc hMerge="1"/>
              </a:tr>
              <a:tr h="395600">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L2</a:t>
                      </a:r>
                      <a:endParaRPr b="1" sz="1100" u="none" cap="none" strike="noStrike">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4-6</a:t>
                      </a:r>
                      <a:endParaRPr b="1" sz="1100" u="none" cap="none" strike="noStrike">
                        <a:latin typeface="Calibri"/>
                        <a:ea typeface="Calibri"/>
                        <a:cs typeface="Calibri"/>
                        <a:sym typeface="Calibri"/>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6B8AF"/>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 Weak explanations</a:t>
                      </a:r>
                      <a:endParaRPr sz="11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 Some understanding but lacking</a:t>
                      </a:r>
                      <a:endParaRPr sz="1100" u="none" cap="none" strike="noStrike">
                        <a:latin typeface="Calibri"/>
                        <a:ea typeface="Calibri"/>
                        <a:cs typeface="Calibri"/>
                        <a:sym typeface="Calibri"/>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6B8AF"/>
                    </a:solidFill>
                  </a:tcPr>
                </a:tc>
              </a:tr>
              <a:tr h="828725">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L3</a:t>
                      </a:r>
                      <a:endParaRPr b="1" sz="1100" u="none" cap="none" strike="noStrike">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7-9</a:t>
                      </a:r>
                      <a:endParaRPr b="1" sz="1100" u="none" cap="none" strike="noStrike">
                        <a:latin typeface="Calibri"/>
                        <a:ea typeface="Calibri"/>
                        <a:cs typeface="Calibri"/>
                        <a:sym typeface="Calibri"/>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CE5CD"/>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solidFill>
                            <a:srgbClr val="000000"/>
                          </a:solidFill>
                          <a:latin typeface="Calibri"/>
                          <a:ea typeface="Calibri"/>
                          <a:cs typeface="Calibri"/>
                          <a:sym typeface="Calibri"/>
                        </a:rPr>
                        <a:t>- Points are explained with good development.</a:t>
                      </a:r>
                      <a:endParaRPr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lang="en" sz="1100" u="none" cap="none" strike="noStrike">
                          <a:solidFill>
                            <a:srgbClr val="000000"/>
                          </a:solidFill>
                          <a:latin typeface="Calibri"/>
                          <a:ea typeface="Calibri"/>
                          <a:cs typeface="Calibri"/>
                          <a:sym typeface="Calibri"/>
                        </a:rPr>
                        <a:t>- Good focus on topic</a:t>
                      </a:r>
                      <a:endParaRPr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lang="en" sz="1100" u="none" cap="none" strike="noStrike">
                          <a:solidFill>
                            <a:srgbClr val="000000"/>
                          </a:solidFill>
                          <a:latin typeface="Calibri"/>
                          <a:ea typeface="Calibri"/>
                          <a:cs typeface="Calibri"/>
                          <a:sym typeface="Calibri"/>
                        </a:rPr>
                        <a:t>- Understanding is demonstrated by clear use of facts, key words and details. </a:t>
                      </a:r>
                      <a:endParaRPr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lang="en" sz="1100" u="none" cap="none" strike="noStrike">
                          <a:solidFill>
                            <a:srgbClr val="000000"/>
                          </a:solidFill>
                          <a:latin typeface="Calibri"/>
                          <a:ea typeface="Calibri"/>
                          <a:cs typeface="Calibri"/>
                          <a:sym typeface="Calibri"/>
                        </a:rPr>
                        <a:t>- Maximum 8 marks for Level 3 answers that do not go beyond aspects prompted by the stimulus points.</a:t>
                      </a:r>
                      <a:endParaRPr sz="1100" u="none" cap="none" strike="noStrike">
                        <a:solidFill>
                          <a:srgbClr val="000000"/>
                        </a:solidFill>
                        <a:latin typeface="Calibri"/>
                        <a:ea typeface="Calibri"/>
                        <a:cs typeface="Calibri"/>
                        <a:sym typeface="Calibri"/>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CE5CD"/>
                    </a:solidFill>
                  </a:tcPr>
                </a:tc>
              </a:tr>
              <a:tr h="1155875">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L4</a:t>
                      </a:r>
                      <a:endParaRPr b="1" sz="1100" u="none" cap="none" strike="noStrike">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10-</a:t>
                      </a:r>
                      <a:endParaRPr b="1" sz="1100" u="none" cap="none" strike="noStrike">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12</a:t>
                      </a:r>
                      <a:endParaRPr b="1" sz="1100" u="none" cap="none" strike="noStrike">
                        <a:latin typeface="Calibri"/>
                        <a:ea typeface="Calibri"/>
                        <a:cs typeface="Calibri"/>
                        <a:sym typeface="Calibri"/>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D9EAD3"/>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solidFill>
                            <a:srgbClr val="000000"/>
                          </a:solidFill>
                          <a:latin typeface="Calibri"/>
                          <a:ea typeface="Calibri"/>
                          <a:cs typeface="Calibri"/>
                          <a:sym typeface="Calibri"/>
                        </a:rPr>
                        <a:t>- Points are explained with analysis supported by strong development and linked to wider understanding of the topic. </a:t>
                      </a:r>
                      <a:endParaRPr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lang="en" sz="1100" u="none" cap="none" strike="noStrike">
                          <a:solidFill>
                            <a:srgbClr val="000000"/>
                          </a:solidFill>
                          <a:latin typeface="Calibri"/>
                          <a:ea typeface="Calibri"/>
                          <a:cs typeface="Calibri"/>
                          <a:sym typeface="Calibri"/>
                        </a:rPr>
                        <a:t>- Excellent focus on topic and command word</a:t>
                      </a:r>
                      <a:endParaRPr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lang="en" sz="1100" u="none" cap="none" strike="noStrike">
                          <a:solidFill>
                            <a:srgbClr val="000000"/>
                          </a:solidFill>
                          <a:latin typeface="Calibri"/>
                          <a:ea typeface="Calibri"/>
                          <a:cs typeface="Calibri"/>
                          <a:sym typeface="Calibri"/>
                        </a:rPr>
                        <a:t>- Understanding is demonstrated by clear use of wide ranging  facts, key words and key details about the period.</a:t>
                      </a:r>
                      <a:endParaRPr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lang="en" sz="1100" u="none" cap="none" strike="noStrike">
                          <a:solidFill>
                            <a:srgbClr val="000000"/>
                          </a:solidFill>
                          <a:latin typeface="Calibri"/>
                          <a:ea typeface="Calibri"/>
                          <a:cs typeface="Calibri"/>
                          <a:sym typeface="Calibri"/>
                        </a:rPr>
                        <a:t>- At least three different reasons given for the ineffectiveness of reactions. </a:t>
                      </a:r>
                      <a:endParaRPr sz="1100" u="none" cap="none" strike="noStrike">
                        <a:latin typeface="Calibri"/>
                        <a:ea typeface="Calibri"/>
                        <a:cs typeface="Calibri"/>
                        <a:sym typeface="Calibri"/>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D9EAD3"/>
                    </a:solidFill>
                  </a:tcPr>
                </a:tc>
              </a:tr>
            </a:tbl>
          </a:graphicData>
        </a:graphic>
      </p:graphicFrame>
      <p:sp>
        <p:nvSpPr>
          <p:cNvPr id="436" name="Google Shape;436;p23"/>
          <p:cNvSpPr/>
          <p:nvPr/>
        </p:nvSpPr>
        <p:spPr>
          <a:xfrm>
            <a:off x="6891299" y="132846"/>
            <a:ext cx="556200" cy="445200"/>
          </a:xfrm>
          <a:prstGeom prst="rect">
            <a:avLst/>
          </a:prstGeom>
          <a:solidFill>
            <a:srgbClr val="FFFFFF"/>
          </a:solid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p.23</a:t>
            </a:r>
            <a:endParaRPr b="1" i="0" sz="1400" u="none" cap="none" strike="noStrike">
              <a:solidFill>
                <a:srgbClr val="000000"/>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p24"/>
          <p:cNvSpPr txBox="1"/>
          <p:nvPr>
            <p:ph type="title"/>
          </p:nvPr>
        </p:nvSpPr>
        <p:spPr>
          <a:xfrm>
            <a:off x="188400" y="210100"/>
            <a:ext cx="6502200" cy="445200"/>
          </a:xfrm>
          <a:prstGeom prst="rect">
            <a:avLst/>
          </a:prstGeom>
          <a:solidFill>
            <a:srgbClr val="FFFF00"/>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000"/>
              <a:buNone/>
            </a:pPr>
            <a:r>
              <a:rPr lang="en"/>
              <a:t>KT 1.1 - 12 mark exam question</a:t>
            </a:r>
            <a:endParaRPr/>
          </a:p>
        </p:txBody>
      </p:sp>
      <p:sp>
        <p:nvSpPr>
          <p:cNvPr id="442" name="Google Shape;442;p24"/>
          <p:cNvSpPr txBox="1"/>
          <p:nvPr>
            <p:ph idx="1" type="body"/>
          </p:nvPr>
        </p:nvSpPr>
        <p:spPr>
          <a:xfrm>
            <a:off x="292038" y="850287"/>
            <a:ext cx="7183200" cy="90624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t>For this question, </a:t>
            </a:r>
            <a:r>
              <a:rPr lang="en">
                <a:solidFill>
                  <a:schemeClr val="dk1"/>
                </a:solidFill>
              </a:rPr>
              <a:t>you </a:t>
            </a:r>
            <a:r>
              <a:rPr b="1" lang="en">
                <a:solidFill>
                  <a:schemeClr val="dk1"/>
                </a:solidFill>
              </a:rPr>
              <a:t>don’t need </a:t>
            </a:r>
            <a:r>
              <a:rPr lang="en">
                <a:solidFill>
                  <a:schemeClr val="dk1"/>
                </a:solidFill>
              </a:rPr>
              <a:t>an i</a:t>
            </a:r>
            <a:r>
              <a:rPr b="1" lang="en">
                <a:solidFill>
                  <a:schemeClr val="dk1"/>
                </a:solidFill>
              </a:rPr>
              <a:t>ntroduction</a:t>
            </a:r>
            <a:r>
              <a:rPr lang="en">
                <a:solidFill>
                  <a:schemeClr val="dk1"/>
                </a:solidFill>
              </a:rPr>
              <a:t> or a </a:t>
            </a:r>
            <a:r>
              <a:rPr b="1" lang="en">
                <a:solidFill>
                  <a:schemeClr val="dk1"/>
                </a:solidFill>
              </a:rPr>
              <a:t>conclusion</a:t>
            </a:r>
            <a:r>
              <a:rPr lang="en">
                <a:solidFill>
                  <a:schemeClr val="dk1"/>
                </a:solidFill>
              </a:rPr>
              <a:t> in this answer, you are just explaining why something happened.</a:t>
            </a:r>
            <a:endParaRPr/>
          </a:p>
          <a:p>
            <a:pPr indent="0" lvl="0" marL="0" rtl="0" algn="l">
              <a:lnSpc>
                <a:spcPct val="115000"/>
              </a:lnSpc>
              <a:spcBef>
                <a:spcPts val="1600"/>
              </a:spcBef>
              <a:spcAft>
                <a:spcPts val="0"/>
              </a:spcAft>
              <a:buSzPts val="1200"/>
              <a:buNone/>
            </a:pPr>
            <a:r>
              <a:rPr b="1" lang="en" u="sng"/>
              <a:t>TASK - Highlighter Marking</a:t>
            </a:r>
            <a:endParaRPr b="1" u="sng"/>
          </a:p>
          <a:p>
            <a:pPr indent="0" lvl="0" marL="0" rtl="0" algn="l">
              <a:lnSpc>
                <a:spcPct val="115000"/>
              </a:lnSpc>
              <a:spcBef>
                <a:spcPts val="1600"/>
              </a:spcBef>
              <a:spcAft>
                <a:spcPts val="0"/>
              </a:spcAft>
              <a:buSzPts val="1200"/>
              <a:buNone/>
            </a:pPr>
            <a:r>
              <a:rPr lang="en"/>
              <a:t>Below is a sample paragraph. It is a good paragraph but there are 5 factual inaccuracies. You need to highlight them and correct the mistake in the margin. </a:t>
            </a:r>
            <a:endParaRPr/>
          </a:p>
          <a:p>
            <a:pPr indent="0" lvl="0" marL="0" rtl="0" algn="l">
              <a:lnSpc>
                <a:spcPct val="115000"/>
              </a:lnSpc>
              <a:spcBef>
                <a:spcPts val="1600"/>
              </a:spcBef>
              <a:spcAft>
                <a:spcPts val="1600"/>
              </a:spcAft>
              <a:buClr>
                <a:schemeClr val="dk1"/>
              </a:buClr>
              <a:buSzPts val="1100"/>
              <a:buFont typeface="Arial"/>
              <a:buNone/>
            </a:pPr>
            <a:r>
              <a:t/>
            </a:r>
            <a:endParaRPr/>
          </a:p>
        </p:txBody>
      </p:sp>
      <p:sp>
        <p:nvSpPr>
          <p:cNvPr id="443" name="Google Shape;443;p24"/>
          <p:cNvSpPr txBox="1"/>
          <p:nvPr/>
        </p:nvSpPr>
        <p:spPr>
          <a:xfrm>
            <a:off x="1482925" y="3155100"/>
            <a:ext cx="4695900" cy="42408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just">
              <a:lnSpc>
                <a:spcPct val="150000"/>
              </a:lnSpc>
              <a:spcBef>
                <a:spcPts val="0"/>
              </a:spcBef>
              <a:spcAft>
                <a:spcPts val="0"/>
              </a:spcAft>
              <a:buClr>
                <a:srgbClr val="000000"/>
              </a:buClr>
              <a:buSzPts val="1300"/>
              <a:buFont typeface="Arial"/>
              <a:buNone/>
            </a:pPr>
            <a:r>
              <a:rPr b="0" i="0" lang="en" sz="1300" u="none" cap="none" strike="noStrike">
                <a:solidFill>
                  <a:srgbClr val="000000"/>
                </a:solidFill>
                <a:latin typeface="Calibri"/>
                <a:ea typeface="Calibri"/>
                <a:cs typeface="Calibri"/>
                <a:sym typeface="Calibri"/>
              </a:rPr>
              <a:t>One reason why there was continuity in the ideas about the causes of disease between 1250-1500 was because of the Church. Even though the majority of people at this time were not religious, the Protestant Church held a lot of power and influence. For example, they controlled the education, and with the king, decided which books were copied and distributed. This led to continuity in the ideas of the cause of disease because even though the Church liked change, they discouraged anybody from criticising their beliefs. Furthermore, they only taught ideas that fitted their ideas, like Galen's Theory of Four Humours, which led to continuity a</a:t>
            </a:r>
            <a:r>
              <a:rPr b="0" i="0" lang="en" sz="1200" u="none" cap="none" strike="noStrike">
                <a:solidFill>
                  <a:srgbClr val="000000"/>
                </a:solidFill>
                <a:latin typeface="Calibri"/>
                <a:ea typeface="Calibri"/>
                <a:cs typeface="Calibri"/>
                <a:sym typeface="Calibri"/>
              </a:rPr>
              <a:t>s all medical professionals learnt from the Church’s teachings. </a:t>
            </a:r>
            <a:endParaRPr b="0" i="0" sz="1200" u="none" cap="none" strike="noStrike">
              <a:solidFill>
                <a:srgbClr val="000000"/>
              </a:solidFill>
              <a:latin typeface="Calibri"/>
              <a:ea typeface="Calibri"/>
              <a:cs typeface="Calibri"/>
              <a:sym typeface="Calibri"/>
            </a:endParaRPr>
          </a:p>
        </p:txBody>
      </p:sp>
      <p:cxnSp>
        <p:nvCxnSpPr>
          <p:cNvPr id="444" name="Google Shape;444;p24"/>
          <p:cNvCxnSpPr>
            <a:stCxn id="445" idx="2"/>
          </p:cNvCxnSpPr>
          <p:nvPr/>
        </p:nvCxnSpPr>
        <p:spPr>
          <a:xfrm>
            <a:off x="2070375" y="2951400"/>
            <a:ext cx="319500" cy="635100"/>
          </a:xfrm>
          <a:prstGeom prst="straightConnector1">
            <a:avLst/>
          </a:prstGeom>
          <a:noFill/>
          <a:ln cap="flat" cmpd="sng" w="28575">
            <a:solidFill>
              <a:schemeClr val="dk2"/>
            </a:solidFill>
            <a:prstDash val="solid"/>
            <a:round/>
            <a:headEnd len="sm" w="sm" type="none"/>
            <a:tailEnd len="med" w="med" type="triangle"/>
          </a:ln>
        </p:spPr>
      </p:cxnSp>
      <p:sp>
        <p:nvSpPr>
          <p:cNvPr id="445" name="Google Shape;445;p24"/>
          <p:cNvSpPr/>
          <p:nvPr/>
        </p:nvSpPr>
        <p:spPr>
          <a:xfrm>
            <a:off x="360825" y="2506200"/>
            <a:ext cx="3419100" cy="445200"/>
          </a:xfrm>
          <a:prstGeom prst="roundRect">
            <a:avLst>
              <a:gd fmla="val 16667" name="adj"/>
            </a:avLst>
          </a:prstGeom>
          <a:solidFill>
            <a:srgbClr val="EAD1DC"/>
          </a:solidFill>
          <a:ln cap="flat" cmpd="sng" w="28575">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Start each paragraph with a point that rephrases the question.</a:t>
            </a:r>
            <a:endParaRPr b="0" i="0" sz="1200" u="none" cap="none" strike="noStrike">
              <a:solidFill>
                <a:srgbClr val="000000"/>
              </a:solidFill>
              <a:latin typeface="Calibri"/>
              <a:ea typeface="Calibri"/>
              <a:cs typeface="Calibri"/>
              <a:sym typeface="Calibri"/>
            </a:endParaRPr>
          </a:p>
        </p:txBody>
      </p:sp>
      <p:sp>
        <p:nvSpPr>
          <p:cNvPr id="446" name="Google Shape;446;p24"/>
          <p:cNvSpPr/>
          <p:nvPr/>
        </p:nvSpPr>
        <p:spPr>
          <a:xfrm>
            <a:off x="6250704" y="5461066"/>
            <a:ext cx="1114500" cy="1801500"/>
          </a:xfrm>
          <a:prstGeom prst="roundRect">
            <a:avLst>
              <a:gd fmla="val 16667" name="adj"/>
            </a:avLst>
          </a:prstGeom>
          <a:solidFill>
            <a:srgbClr val="EAD1DC"/>
          </a:solidFill>
          <a:ln cap="flat" cmpd="sng" w="28575">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When referring back to the question, use the question to help you focus your explanation. </a:t>
            </a:r>
            <a:endParaRPr b="0" i="0" sz="1200" u="none" cap="none" strike="noStrike">
              <a:solidFill>
                <a:srgbClr val="000000"/>
              </a:solidFill>
              <a:latin typeface="Calibri"/>
              <a:ea typeface="Calibri"/>
              <a:cs typeface="Calibri"/>
              <a:sym typeface="Calibri"/>
            </a:endParaRPr>
          </a:p>
        </p:txBody>
      </p:sp>
      <p:cxnSp>
        <p:nvCxnSpPr>
          <p:cNvPr id="447" name="Google Shape;447;p24"/>
          <p:cNvCxnSpPr>
            <a:stCxn id="446" idx="0"/>
            <a:endCxn id="443" idx="3"/>
          </p:cNvCxnSpPr>
          <p:nvPr/>
        </p:nvCxnSpPr>
        <p:spPr>
          <a:xfrm rot="10800000">
            <a:off x="6178854" y="5275366"/>
            <a:ext cx="629100" cy="185700"/>
          </a:xfrm>
          <a:prstGeom prst="straightConnector1">
            <a:avLst/>
          </a:prstGeom>
          <a:noFill/>
          <a:ln cap="flat" cmpd="sng" w="28575">
            <a:solidFill>
              <a:schemeClr val="dk2"/>
            </a:solidFill>
            <a:prstDash val="solid"/>
            <a:round/>
            <a:headEnd len="sm" w="sm" type="none"/>
            <a:tailEnd len="med" w="med" type="triangle"/>
          </a:ln>
        </p:spPr>
      </p:cxnSp>
      <p:sp>
        <p:nvSpPr>
          <p:cNvPr id="448" name="Google Shape;448;p24"/>
          <p:cNvSpPr txBox="1"/>
          <p:nvPr/>
        </p:nvSpPr>
        <p:spPr>
          <a:xfrm>
            <a:off x="2389875" y="8168650"/>
            <a:ext cx="4943400" cy="15858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 sz="1200" u="sng" cap="none" strike="noStrike">
                <a:solidFill>
                  <a:srgbClr val="000000"/>
                </a:solidFill>
                <a:latin typeface="Calibri"/>
                <a:ea typeface="Calibri"/>
                <a:cs typeface="Calibri"/>
                <a:sym typeface="Calibri"/>
              </a:rPr>
              <a:t>TASK </a:t>
            </a:r>
            <a:endParaRPr b="1" i="0" sz="1200" u="sng"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Identify the following on the model paragraph:</a:t>
            </a:r>
            <a:endParaRPr b="0" i="0" sz="1200" u="none" cap="none" strike="noStrike">
              <a:solidFill>
                <a:srgbClr val="000000"/>
              </a:solidFill>
              <a:latin typeface="Calibri"/>
              <a:ea typeface="Calibri"/>
              <a:cs typeface="Calibri"/>
              <a:sym typeface="Calibri"/>
            </a:endParaRPr>
          </a:p>
          <a:p>
            <a:pPr indent="-304800" lvl="0" marL="457200" marR="0" rtl="0" algn="l">
              <a:lnSpc>
                <a:spcPct val="100000"/>
              </a:lnSpc>
              <a:spcBef>
                <a:spcPts val="0"/>
              </a:spcBef>
              <a:spcAft>
                <a:spcPts val="0"/>
              </a:spcAft>
              <a:buClr>
                <a:srgbClr val="000000"/>
              </a:buClr>
              <a:buSzPts val="1200"/>
              <a:buFont typeface="Calibri"/>
              <a:buChar char="●"/>
            </a:pPr>
            <a:r>
              <a:rPr b="0" i="0" lang="en" sz="1200" u="none" cap="none" strike="noStrike">
                <a:solidFill>
                  <a:srgbClr val="000000"/>
                </a:solidFill>
                <a:latin typeface="Calibri"/>
                <a:ea typeface="Calibri"/>
                <a:cs typeface="Calibri"/>
                <a:sym typeface="Calibri"/>
              </a:rPr>
              <a:t>Point </a:t>
            </a:r>
            <a:endParaRPr b="0" i="0" sz="1200" u="none" cap="none" strike="noStrike">
              <a:solidFill>
                <a:srgbClr val="000000"/>
              </a:solidFill>
              <a:latin typeface="Calibri"/>
              <a:ea typeface="Calibri"/>
              <a:cs typeface="Calibri"/>
              <a:sym typeface="Calibri"/>
            </a:endParaRPr>
          </a:p>
          <a:p>
            <a:pPr indent="-304800" lvl="0" marL="457200" marR="0" rtl="0" algn="l">
              <a:lnSpc>
                <a:spcPct val="100000"/>
              </a:lnSpc>
              <a:spcBef>
                <a:spcPts val="0"/>
              </a:spcBef>
              <a:spcAft>
                <a:spcPts val="0"/>
              </a:spcAft>
              <a:buClr>
                <a:srgbClr val="000000"/>
              </a:buClr>
              <a:buSzPts val="1200"/>
              <a:buFont typeface="Calibri"/>
              <a:buChar char="●"/>
            </a:pPr>
            <a:r>
              <a:rPr b="0" i="0" lang="en" sz="1200" u="none" cap="none" strike="noStrike">
                <a:solidFill>
                  <a:srgbClr val="000000"/>
                </a:solidFill>
                <a:latin typeface="Calibri"/>
                <a:ea typeface="Calibri"/>
                <a:cs typeface="Calibri"/>
                <a:sym typeface="Calibri"/>
              </a:rPr>
              <a:t>Evidence</a:t>
            </a:r>
            <a:endParaRPr b="0" i="0" sz="1200" u="none" cap="none" strike="noStrike">
              <a:solidFill>
                <a:srgbClr val="000000"/>
              </a:solidFill>
              <a:latin typeface="Calibri"/>
              <a:ea typeface="Calibri"/>
              <a:cs typeface="Calibri"/>
              <a:sym typeface="Calibri"/>
            </a:endParaRPr>
          </a:p>
          <a:p>
            <a:pPr indent="-304800" lvl="0" marL="457200" marR="0" rtl="0" algn="l">
              <a:lnSpc>
                <a:spcPct val="100000"/>
              </a:lnSpc>
              <a:spcBef>
                <a:spcPts val="0"/>
              </a:spcBef>
              <a:spcAft>
                <a:spcPts val="0"/>
              </a:spcAft>
              <a:buClr>
                <a:srgbClr val="000000"/>
              </a:buClr>
              <a:buSzPts val="1200"/>
              <a:buFont typeface="Calibri"/>
              <a:buChar char="●"/>
            </a:pPr>
            <a:r>
              <a:rPr b="0" i="0" lang="en" sz="1200" u="none" cap="none" strike="noStrike">
                <a:solidFill>
                  <a:srgbClr val="000000"/>
                </a:solidFill>
                <a:latin typeface="Calibri"/>
                <a:ea typeface="Calibri"/>
                <a:cs typeface="Calibri"/>
                <a:sym typeface="Calibri"/>
              </a:rPr>
              <a:t>Explain</a:t>
            </a:r>
            <a:endParaRPr b="0" i="0" sz="1200" u="none" cap="none" strike="noStrike">
              <a:solidFill>
                <a:srgbClr val="000000"/>
              </a:solidFill>
              <a:latin typeface="Calibri"/>
              <a:ea typeface="Calibri"/>
              <a:cs typeface="Calibri"/>
              <a:sym typeface="Calibri"/>
            </a:endParaRPr>
          </a:p>
          <a:p>
            <a:pPr indent="-304800" lvl="0" marL="457200" marR="0" rtl="0" algn="l">
              <a:lnSpc>
                <a:spcPct val="100000"/>
              </a:lnSpc>
              <a:spcBef>
                <a:spcPts val="0"/>
              </a:spcBef>
              <a:spcAft>
                <a:spcPts val="0"/>
              </a:spcAft>
              <a:buClr>
                <a:srgbClr val="000000"/>
              </a:buClr>
              <a:buSzPts val="1200"/>
              <a:buFont typeface="Calibri"/>
              <a:buChar char="●"/>
            </a:pPr>
            <a:r>
              <a:rPr b="0" i="0" lang="en" sz="1200" u="none" cap="none" strike="noStrike">
                <a:solidFill>
                  <a:srgbClr val="000000"/>
                </a:solidFill>
                <a:latin typeface="Calibri"/>
                <a:ea typeface="Calibri"/>
                <a:cs typeface="Calibri"/>
                <a:sym typeface="Calibri"/>
              </a:rPr>
              <a:t>Link</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Once complete, write 2 additional paragraphs into your orange exam book. </a:t>
            </a:r>
            <a:endParaRPr b="0" i="0" sz="1200" u="none" cap="none" strike="noStrike">
              <a:solidFill>
                <a:srgbClr val="000000"/>
              </a:solidFill>
              <a:latin typeface="Calibri"/>
              <a:ea typeface="Calibri"/>
              <a:cs typeface="Calibri"/>
              <a:sym typeface="Calibri"/>
            </a:endParaRPr>
          </a:p>
        </p:txBody>
      </p:sp>
      <p:pic>
        <p:nvPicPr>
          <p:cNvPr id="449" name="Google Shape;449;p24"/>
          <p:cNvPicPr preferRelativeResize="0"/>
          <p:nvPr/>
        </p:nvPicPr>
        <p:blipFill rotWithShape="1">
          <a:blip r:embed="rId3">
            <a:alphaModFix/>
          </a:blip>
          <a:srcRect b="0" l="0" r="0" t="0"/>
          <a:stretch/>
        </p:blipFill>
        <p:spPr>
          <a:xfrm>
            <a:off x="441813" y="7783062"/>
            <a:ext cx="1905000" cy="1905000"/>
          </a:xfrm>
          <a:prstGeom prst="rect">
            <a:avLst/>
          </a:prstGeom>
          <a:noFill/>
          <a:ln>
            <a:noFill/>
          </a:ln>
        </p:spPr>
      </p:pic>
      <p:sp>
        <p:nvSpPr>
          <p:cNvPr id="450" name="Google Shape;450;p24"/>
          <p:cNvSpPr/>
          <p:nvPr/>
        </p:nvSpPr>
        <p:spPr>
          <a:xfrm>
            <a:off x="6891299" y="132846"/>
            <a:ext cx="556200" cy="445200"/>
          </a:xfrm>
          <a:prstGeom prst="rect">
            <a:avLst/>
          </a:prstGeom>
          <a:solidFill>
            <a:srgbClr val="FFFFFF"/>
          </a:solid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p.24</a:t>
            </a:r>
            <a:endParaRPr b="1" i="0" sz="1400" u="none" cap="none" strike="noStrike">
              <a:solidFill>
                <a:srgbClr val="000000"/>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cxnSp>
        <p:nvCxnSpPr>
          <p:cNvPr id="455" name="Google Shape;455;p25"/>
          <p:cNvCxnSpPr>
            <a:stCxn id="456" idx="2"/>
            <a:endCxn id="457" idx="0"/>
          </p:cNvCxnSpPr>
          <p:nvPr/>
        </p:nvCxnSpPr>
        <p:spPr>
          <a:xfrm>
            <a:off x="3084045" y="7792225"/>
            <a:ext cx="123900" cy="102900"/>
          </a:xfrm>
          <a:prstGeom prst="straightConnector1">
            <a:avLst/>
          </a:prstGeom>
          <a:noFill/>
          <a:ln cap="flat" cmpd="sng" w="9525">
            <a:solidFill>
              <a:srgbClr val="595959"/>
            </a:solidFill>
            <a:prstDash val="solid"/>
            <a:round/>
            <a:headEnd len="sm" w="sm" type="none"/>
            <a:tailEnd len="med" w="med" type="triangle"/>
          </a:ln>
        </p:spPr>
      </p:cxnSp>
      <p:sp>
        <p:nvSpPr>
          <p:cNvPr id="458" name="Google Shape;458;p25"/>
          <p:cNvSpPr/>
          <p:nvPr/>
        </p:nvSpPr>
        <p:spPr>
          <a:xfrm>
            <a:off x="3048695" y="187188"/>
            <a:ext cx="3275400" cy="296100"/>
          </a:xfrm>
          <a:prstGeom prst="rect">
            <a:avLst/>
          </a:prstGeom>
          <a:solidFill>
            <a:srgbClr val="FF9900"/>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Arial"/>
                <a:ea typeface="Arial"/>
                <a:cs typeface="Arial"/>
                <a:sym typeface="Arial"/>
              </a:rPr>
              <a:t>Supernatural Treatments</a:t>
            </a:r>
            <a:endParaRPr b="0" i="0" sz="1800" u="none" cap="none" strike="noStrike">
              <a:solidFill>
                <a:srgbClr val="000000"/>
              </a:solidFill>
              <a:latin typeface="Arial"/>
              <a:ea typeface="Arial"/>
              <a:cs typeface="Arial"/>
              <a:sym typeface="Arial"/>
            </a:endParaRPr>
          </a:p>
        </p:txBody>
      </p:sp>
      <p:sp>
        <p:nvSpPr>
          <p:cNvPr id="459" name="Google Shape;459;p25"/>
          <p:cNvSpPr/>
          <p:nvPr/>
        </p:nvSpPr>
        <p:spPr>
          <a:xfrm>
            <a:off x="2528020" y="622201"/>
            <a:ext cx="1425900" cy="511200"/>
          </a:xfrm>
          <a:prstGeom prst="roundRect">
            <a:avLst>
              <a:gd fmla="val 16667" name="adj"/>
            </a:avLst>
          </a:prstGeom>
          <a:solidFill>
            <a:srgbClr val="FFF2CC"/>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Christianity</a:t>
            </a:r>
            <a:endParaRPr b="1"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(priests)</a:t>
            </a:r>
            <a:endParaRPr b="0" i="0" sz="1400" u="none" cap="none" strike="noStrike">
              <a:solidFill>
                <a:srgbClr val="000000"/>
              </a:solidFill>
              <a:latin typeface="Arial"/>
              <a:ea typeface="Arial"/>
              <a:cs typeface="Arial"/>
              <a:sym typeface="Arial"/>
            </a:endParaRPr>
          </a:p>
        </p:txBody>
      </p:sp>
      <p:cxnSp>
        <p:nvCxnSpPr>
          <p:cNvPr id="460" name="Google Shape;460;p25"/>
          <p:cNvCxnSpPr>
            <a:stCxn id="458" idx="2"/>
            <a:endCxn id="459" idx="0"/>
          </p:cNvCxnSpPr>
          <p:nvPr/>
        </p:nvCxnSpPr>
        <p:spPr>
          <a:xfrm flipH="1">
            <a:off x="3240995" y="483288"/>
            <a:ext cx="1445400" cy="138900"/>
          </a:xfrm>
          <a:prstGeom prst="straightConnector1">
            <a:avLst/>
          </a:prstGeom>
          <a:noFill/>
          <a:ln cap="flat" cmpd="sng" w="9525">
            <a:solidFill>
              <a:srgbClr val="595959"/>
            </a:solidFill>
            <a:prstDash val="solid"/>
            <a:round/>
            <a:headEnd len="sm" w="sm" type="none"/>
            <a:tailEnd len="sm" w="sm" type="none"/>
          </a:ln>
        </p:spPr>
      </p:cxnSp>
      <p:sp>
        <p:nvSpPr>
          <p:cNvPr id="461" name="Google Shape;461;p25"/>
          <p:cNvSpPr/>
          <p:nvPr/>
        </p:nvSpPr>
        <p:spPr>
          <a:xfrm>
            <a:off x="4118345" y="641600"/>
            <a:ext cx="1190700" cy="511200"/>
          </a:xfrm>
          <a:prstGeom prst="roundRect">
            <a:avLst>
              <a:gd fmla="val 16667" name="adj"/>
            </a:avLst>
          </a:prstGeom>
          <a:solidFill>
            <a:srgbClr val="F9CB9C"/>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Astrology</a:t>
            </a:r>
            <a:endParaRPr b="1"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(physicians)</a:t>
            </a:r>
            <a:endParaRPr b="0" i="0" sz="1400" u="none" cap="none" strike="noStrike">
              <a:solidFill>
                <a:srgbClr val="000000"/>
              </a:solidFill>
              <a:latin typeface="Arial"/>
              <a:ea typeface="Arial"/>
              <a:cs typeface="Arial"/>
              <a:sym typeface="Arial"/>
            </a:endParaRPr>
          </a:p>
        </p:txBody>
      </p:sp>
      <p:cxnSp>
        <p:nvCxnSpPr>
          <p:cNvPr id="462" name="Google Shape;462;p25"/>
          <p:cNvCxnSpPr>
            <a:stCxn id="458" idx="2"/>
            <a:endCxn id="461" idx="0"/>
          </p:cNvCxnSpPr>
          <p:nvPr/>
        </p:nvCxnSpPr>
        <p:spPr>
          <a:xfrm>
            <a:off x="4686395" y="483288"/>
            <a:ext cx="27300" cy="158400"/>
          </a:xfrm>
          <a:prstGeom prst="straightConnector1">
            <a:avLst/>
          </a:prstGeom>
          <a:noFill/>
          <a:ln cap="flat" cmpd="sng" w="9525">
            <a:solidFill>
              <a:srgbClr val="595959"/>
            </a:solidFill>
            <a:prstDash val="solid"/>
            <a:round/>
            <a:headEnd len="sm" w="sm" type="none"/>
            <a:tailEnd len="sm" w="sm" type="none"/>
          </a:ln>
        </p:spPr>
      </p:cxnSp>
      <p:sp>
        <p:nvSpPr>
          <p:cNvPr id="463" name="Google Shape;463;p25"/>
          <p:cNvSpPr/>
          <p:nvPr/>
        </p:nvSpPr>
        <p:spPr>
          <a:xfrm>
            <a:off x="2442445" y="1352000"/>
            <a:ext cx="1337700" cy="1240800"/>
          </a:xfrm>
          <a:prstGeom prst="roundRect">
            <a:avLst>
              <a:gd fmla="val 16667" name="adj"/>
            </a:avLst>
          </a:prstGeom>
          <a:solidFill>
            <a:srgbClr val="FFF2CC"/>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Arial"/>
                <a:ea typeface="Arial"/>
                <a:cs typeface="Arial"/>
                <a:sym typeface="Arial"/>
              </a:rPr>
              <a:t>prayer</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Arial"/>
                <a:ea typeface="Arial"/>
                <a:cs typeface="Arial"/>
                <a:sym typeface="Arial"/>
              </a:rPr>
              <a:t>repentance</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300" u="none" cap="none" strike="noStrike">
                <a:solidFill>
                  <a:srgbClr val="000000"/>
                </a:solidFill>
                <a:latin typeface="Arial"/>
                <a:ea typeface="Arial"/>
                <a:cs typeface="Arial"/>
                <a:sym typeface="Arial"/>
              </a:rPr>
              <a:t>confession</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Arial"/>
                <a:ea typeface="Arial"/>
                <a:cs typeface="Arial"/>
                <a:sym typeface="Arial"/>
              </a:rPr>
              <a:t>fasting</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Arial"/>
                <a:ea typeface="Arial"/>
                <a:cs typeface="Arial"/>
                <a:sym typeface="Arial"/>
              </a:rPr>
              <a:t>penance</a:t>
            </a:r>
            <a:endParaRPr b="0" i="0" sz="1300" u="none" cap="none" strike="noStrike">
              <a:solidFill>
                <a:srgbClr val="000000"/>
              </a:solidFill>
              <a:latin typeface="Arial"/>
              <a:ea typeface="Arial"/>
              <a:cs typeface="Arial"/>
              <a:sym typeface="Arial"/>
            </a:endParaRPr>
          </a:p>
        </p:txBody>
      </p:sp>
      <p:cxnSp>
        <p:nvCxnSpPr>
          <p:cNvPr id="464" name="Google Shape;464;p25"/>
          <p:cNvCxnSpPr>
            <a:stCxn id="459" idx="2"/>
            <a:endCxn id="463" idx="0"/>
          </p:cNvCxnSpPr>
          <p:nvPr/>
        </p:nvCxnSpPr>
        <p:spPr>
          <a:xfrm flipH="1">
            <a:off x="3111370" y="1133401"/>
            <a:ext cx="129600" cy="218700"/>
          </a:xfrm>
          <a:prstGeom prst="straightConnector1">
            <a:avLst/>
          </a:prstGeom>
          <a:noFill/>
          <a:ln cap="flat" cmpd="sng" w="9525">
            <a:solidFill>
              <a:srgbClr val="595959"/>
            </a:solidFill>
            <a:prstDash val="solid"/>
            <a:round/>
            <a:headEnd len="sm" w="sm" type="none"/>
            <a:tailEnd len="med" w="med" type="triangle"/>
          </a:ln>
        </p:spPr>
      </p:cxnSp>
      <p:sp>
        <p:nvSpPr>
          <p:cNvPr id="465" name="Google Shape;465;p25"/>
          <p:cNvSpPr/>
          <p:nvPr/>
        </p:nvSpPr>
        <p:spPr>
          <a:xfrm>
            <a:off x="3848170" y="1392975"/>
            <a:ext cx="1731900" cy="1177500"/>
          </a:xfrm>
          <a:prstGeom prst="roundRect">
            <a:avLst>
              <a:gd fmla="val 16667" name="adj"/>
            </a:avLst>
          </a:prstGeom>
          <a:solidFill>
            <a:srgbClr val="FCE5CD"/>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Physicians used star charts to coordinate the timing of bloodletting, purging and surgery. </a:t>
            </a:r>
            <a:endParaRPr b="0" i="0" sz="1200" u="none" cap="none" strike="noStrike">
              <a:solidFill>
                <a:srgbClr val="000000"/>
              </a:solidFill>
              <a:latin typeface="Arial"/>
              <a:ea typeface="Arial"/>
              <a:cs typeface="Arial"/>
              <a:sym typeface="Arial"/>
            </a:endParaRPr>
          </a:p>
        </p:txBody>
      </p:sp>
      <p:cxnSp>
        <p:nvCxnSpPr>
          <p:cNvPr id="466" name="Google Shape;466;p25"/>
          <p:cNvCxnSpPr>
            <a:stCxn id="461" idx="2"/>
            <a:endCxn id="465" idx="0"/>
          </p:cNvCxnSpPr>
          <p:nvPr/>
        </p:nvCxnSpPr>
        <p:spPr>
          <a:xfrm>
            <a:off x="4713695" y="1152800"/>
            <a:ext cx="300" cy="240300"/>
          </a:xfrm>
          <a:prstGeom prst="straightConnector1">
            <a:avLst/>
          </a:prstGeom>
          <a:noFill/>
          <a:ln cap="flat" cmpd="sng" w="9525">
            <a:solidFill>
              <a:srgbClr val="595959"/>
            </a:solidFill>
            <a:prstDash val="solid"/>
            <a:round/>
            <a:headEnd len="sm" w="sm" type="none"/>
            <a:tailEnd len="med" w="med" type="triangle"/>
          </a:ln>
        </p:spPr>
      </p:cxnSp>
      <p:sp>
        <p:nvSpPr>
          <p:cNvPr id="467" name="Google Shape;467;p25"/>
          <p:cNvSpPr/>
          <p:nvPr/>
        </p:nvSpPr>
        <p:spPr>
          <a:xfrm>
            <a:off x="5514345" y="669600"/>
            <a:ext cx="1114800" cy="483300"/>
          </a:xfrm>
          <a:prstGeom prst="roundRect">
            <a:avLst>
              <a:gd fmla="val 16667" name="adj"/>
            </a:avLst>
          </a:prstGeom>
          <a:solidFill>
            <a:srgbClr val="EA9999"/>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Forbidden</a:t>
            </a:r>
            <a:endParaRPr b="1"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(healers)</a:t>
            </a:r>
            <a:endParaRPr b="0" i="0" sz="1400" u="none" cap="none" strike="noStrike">
              <a:solidFill>
                <a:srgbClr val="000000"/>
              </a:solidFill>
              <a:latin typeface="Arial"/>
              <a:ea typeface="Arial"/>
              <a:cs typeface="Arial"/>
              <a:sym typeface="Arial"/>
            </a:endParaRPr>
          </a:p>
        </p:txBody>
      </p:sp>
      <p:cxnSp>
        <p:nvCxnSpPr>
          <p:cNvPr id="468" name="Google Shape;468;p25"/>
          <p:cNvCxnSpPr>
            <a:stCxn id="458" idx="2"/>
            <a:endCxn id="467" idx="0"/>
          </p:cNvCxnSpPr>
          <p:nvPr/>
        </p:nvCxnSpPr>
        <p:spPr>
          <a:xfrm>
            <a:off x="4686395" y="483288"/>
            <a:ext cx="1385400" cy="186300"/>
          </a:xfrm>
          <a:prstGeom prst="straightConnector1">
            <a:avLst/>
          </a:prstGeom>
          <a:noFill/>
          <a:ln cap="flat" cmpd="sng" w="9525">
            <a:solidFill>
              <a:srgbClr val="595959"/>
            </a:solidFill>
            <a:prstDash val="solid"/>
            <a:round/>
            <a:headEnd len="sm" w="sm" type="none"/>
            <a:tailEnd len="sm" w="sm" type="none"/>
          </a:ln>
        </p:spPr>
      </p:cxnSp>
      <p:sp>
        <p:nvSpPr>
          <p:cNvPr id="469" name="Google Shape;469;p25"/>
          <p:cNvSpPr/>
          <p:nvPr/>
        </p:nvSpPr>
        <p:spPr>
          <a:xfrm>
            <a:off x="5637745" y="1434249"/>
            <a:ext cx="1190700" cy="763200"/>
          </a:xfrm>
          <a:prstGeom prst="roundRect">
            <a:avLst>
              <a:gd fmla="val 16667" name="adj"/>
            </a:avLst>
          </a:prstGeom>
          <a:solidFill>
            <a:srgbClr val="EA9999"/>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Arial"/>
                <a:ea typeface="Arial"/>
                <a:cs typeface="Arial"/>
                <a:sym typeface="Arial"/>
              </a:rPr>
              <a:t>amulets</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Arial"/>
                <a:ea typeface="Arial"/>
                <a:cs typeface="Arial"/>
                <a:sym typeface="Arial"/>
              </a:rPr>
              <a:t>incantations</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Arial"/>
                <a:ea typeface="Arial"/>
                <a:cs typeface="Arial"/>
                <a:sym typeface="Arial"/>
              </a:rPr>
              <a:t>spells</a:t>
            </a:r>
            <a:endParaRPr b="0" i="0" sz="1300" u="none" cap="none" strike="noStrike">
              <a:solidFill>
                <a:srgbClr val="000000"/>
              </a:solidFill>
              <a:latin typeface="Arial"/>
              <a:ea typeface="Arial"/>
              <a:cs typeface="Arial"/>
              <a:sym typeface="Arial"/>
            </a:endParaRPr>
          </a:p>
        </p:txBody>
      </p:sp>
      <p:sp>
        <p:nvSpPr>
          <p:cNvPr id="470" name="Google Shape;470;p25"/>
          <p:cNvSpPr/>
          <p:nvPr/>
        </p:nvSpPr>
        <p:spPr>
          <a:xfrm>
            <a:off x="2944195" y="5461900"/>
            <a:ext cx="2473200" cy="296100"/>
          </a:xfrm>
          <a:prstGeom prst="rect">
            <a:avLst/>
          </a:prstGeom>
          <a:solidFill>
            <a:srgbClr val="C9DAF8"/>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0" i="0" lang="en" sz="2400" u="none" cap="none" strike="noStrike">
                <a:solidFill>
                  <a:srgbClr val="000000"/>
                </a:solidFill>
                <a:latin typeface="Advent Pro"/>
                <a:ea typeface="Advent Pro"/>
                <a:cs typeface="Advent Pro"/>
                <a:sym typeface="Advent Pro"/>
              </a:rPr>
              <a:t>Natural Treatments</a:t>
            </a:r>
            <a:endParaRPr b="0" i="0" sz="2400" u="none" cap="none" strike="noStrike">
              <a:solidFill>
                <a:srgbClr val="000000"/>
              </a:solidFill>
              <a:latin typeface="Advent Pro"/>
              <a:ea typeface="Advent Pro"/>
              <a:cs typeface="Advent Pro"/>
              <a:sym typeface="Advent Pro"/>
            </a:endParaRPr>
          </a:p>
        </p:txBody>
      </p:sp>
      <p:sp>
        <p:nvSpPr>
          <p:cNvPr id="471" name="Google Shape;471;p25"/>
          <p:cNvSpPr/>
          <p:nvPr/>
        </p:nvSpPr>
        <p:spPr>
          <a:xfrm>
            <a:off x="2359520" y="5882463"/>
            <a:ext cx="1667100" cy="646500"/>
          </a:xfrm>
          <a:prstGeom prst="roundRect">
            <a:avLst>
              <a:gd fmla="val 16667" name="adj"/>
            </a:avLst>
          </a:prstGeom>
          <a:solidFill>
            <a:srgbClr val="A2C4C9"/>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4 humours</a:t>
            </a:r>
            <a:endParaRPr b="1"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Arial"/>
                <a:ea typeface="Arial"/>
                <a:cs typeface="Arial"/>
                <a:sym typeface="Arial"/>
              </a:rPr>
              <a:t>(physicians, barber surgeons)</a:t>
            </a:r>
            <a:endParaRPr b="0" i="0" sz="1300" u="none" cap="none" strike="noStrike">
              <a:solidFill>
                <a:srgbClr val="000000"/>
              </a:solidFill>
              <a:latin typeface="Arial"/>
              <a:ea typeface="Arial"/>
              <a:cs typeface="Arial"/>
              <a:sym typeface="Arial"/>
            </a:endParaRPr>
          </a:p>
        </p:txBody>
      </p:sp>
      <p:cxnSp>
        <p:nvCxnSpPr>
          <p:cNvPr id="472" name="Google Shape;472;p25"/>
          <p:cNvCxnSpPr>
            <a:stCxn id="470" idx="2"/>
            <a:endCxn id="471" idx="0"/>
          </p:cNvCxnSpPr>
          <p:nvPr/>
        </p:nvCxnSpPr>
        <p:spPr>
          <a:xfrm flipH="1">
            <a:off x="3193195" y="5758000"/>
            <a:ext cx="987600" cy="124500"/>
          </a:xfrm>
          <a:prstGeom prst="straightConnector1">
            <a:avLst/>
          </a:prstGeom>
          <a:noFill/>
          <a:ln cap="flat" cmpd="sng" w="9525">
            <a:solidFill>
              <a:srgbClr val="595959"/>
            </a:solidFill>
            <a:prstDash val="solid"/>
            <a:round/>
            <a:headEnd len="sm" w="sm" type="none"/>
            <a:tailEnd len="sm" w="sm" type="none"/>
          </a:ln>
        </p:spPr>
      </p:cxnSp>
      <p:cxnSp>
        <p:nvCxnSpPr>
          <p:cNvPr id="473" name="Google Shape;473;p25"/>
          <p:cNvCxnSpPr>
            <a:stCxn id="470" idx="2"/>
            <a:endCxn id="474" idx="0"/>
          </p:cNvCxnSpPr>
          <p:nvPr/>
        </p:nvCxnSpPr>
        <p:spPr>
          <a:xfrm>
            <a:off x="4180795" y="5758000"/>
            <a:ext cx="1274400" cy="158400"/>
          </a:xfrm>
          <a:prstGeom prst="straightConnector1">
            <a:avLst/>
          </a:prstGeom>
          <a:noFill/>
          <a:ln cap="flat" cmpd="sng" w="9525">
            <a:solidFill>
              <a:srgbClr val="595959"/>
            </a:solidFill>
            <a:prstDash val="solid"/>
            <a:round/>
            <a:headEnd len="sm" w="sm" type="none"/>
            <a:tailEnd len="sm" w="sm" type="none"/>
          </a:ln>
        </p:spPr>
      </p:cxnSp>
      <p:sp>
        <p:nvSpPr>
          <p:cNvPr id="456" name="Google Shape;456;p25"/>
          <p:cNvSpPr/>
          <p:nvPr/>
        </p:nvSpPr>
        <p:spPr>
          <a:xfrm>
            <a:off x="2307495" y="6653425"/>
            <a:ext cx="1553100" cy="1138800"/>
          </a:xfrm>
          <a:prstGeom prst="roundRect">
            <a:avLst>
              <a:gd fmla="val 16667" name="adj"/>
            </a:avLst>
          </a:prstGeom>
          <a:solidFill>
            <a:srgbClr val="A2C4C9"/>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rPr b="1" i="0" lang="en" sz="1300" u="none" cap="none" strike="noStrike">
                <a:solidFill>
                  <a:srgbClr val="000000"/>
                </a:solidFill>
                <a:latin typeface="Arial"/>
                <a:ea typeface="Arial"/>
                <a:cs typeface="Arial"/>
                <a:sym typeface="Arial"/>
              </a:rPr>
              <a:t>Bloodletting </a:t>
            </a:r>
            <a:r>
              <a:rPr b="0" i="0" lang="en" sz="1100" u="none" cap="none" strike="noStrike">
                <a:solidFill>
                  <a:srgbClr val="000000"/>
                </a:solidFill>
                <a:latin typeface="Arial"/>
                <a:ea typeface="Arial"/>
                <a:cs typeface="Arial"/>
                <a:sym typeface="Arial"/>
              </a:rPr>
              <a:t>(phlebotomy)</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Arial"/>
                <a:ea typeface="Arial"/>
                <a:cs typeface="Arial"/>
                <a:sym typeface="Arial"/>
              </a:rPr>
              <a:t>- Cutting a vein</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Arial"/>
                <a:ea typeface="Arial"/>
                <a:cs typeface="Arial"/>
                <a:sym typeface="Arial"/>
              </a:rPr>
              <a:t>- Leeches</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Arial"/>
                <a:ea typeface="Arial"/>
                <a:cs typeface="Arial"/>
                <a:sym typeface="Arial"/>
              </a:rPr>
              <a:t>- Cupping</a:t>
            </a:r>
            <a:endParaRPr b="0" i="0" sz="1300" u="none" cap="none" strike="noStrike">
              <a:solidFill>
                <a:srgbClr val="000000"/>
              </a:solidFill>
              <a:latin typeface="Arial"/>
              <a:ea typeface="Arial"/>
              <a:cs typeface="Arial"/>
              <a:sym typeface="Arial"/>
            </a:endParaRPr>
          </a:p>
        </p:txBody>
      </p:sp>
      <p:cxnSp>
        <p:nvCxnSpPr>
          <p:cNvPr id="475" name="Google Shape;475;p25"/>
          <p:cNvCxnSpPr>
            <a:stCxn id="471" idx="2"/>
            <a:endCxn id="456" idx="0"/>
          </p:cNvCxnSpPr>
          <p:nvPr/>
        </p:nvCxnSpPr>
        <p:spPr>
          <a:xfrm flipH="1">
            <a:off x="3084170" y="6528963"/>
            <a:ext cx="108900" cy="124500"/>
          </a:xfrm>
          <a:prstGeom prst="straightConnector1">
            <a:avLst/>
          </a:prstGeom>
          <a:noFill/>
          <a:ln cap="flat" cmpd="sng" w="9525">
            <a:solidFill>
              <a:srgbClr val="595959"/>
            </a:solidFill>
            <a:prstDash val="solid"/>
            <a:round/>
            <a:headEnd len="sm" w="sm" type="none"/>
            <a:tailEnd len="med" w="med" type="triangle"/>
          </a:ln>
        </p:spPr>
      </p:cxnSp>
      <p:cxnSp>
        <p:nvCxnSpPr>
          <p:cNvPr id="476" name="Google Shape;476;p25"/>
          <p:cNvCxnSpPr>
            <a:stCxn id="467" idx="2"/>
            <a:endCxn id="469" idx="0"/>
          </p:cNvCxnSpPr>
          <p:nvPr/>
        </p:nvCxnSpPr>
        <p:spPr>
          <a:xfrm>
            <a:off x="6071745" y="1152900"/>
            <a:ext cx="161400" cy="281400"/>
          </a:xfrm>
          <a:prstGeom prst="straightConnector1">
            <a:avLst/>
          </a:prstGeom>
          <a:noFill/>
          <a:ln cap="flat" cmpd="sng" w="9525">
            <a:solidFill>
              <a:srgbClr val="595959"/>
            </a:solidFill>
            <a:prstDash val="solid"/>
            <a:round/>
            <a:headEnd len="sm" w="sm" type="none"/>
            <a:tailEnd len="med" w="med" type="triangle"/>
          </a:ln>
        </p:spPr>
      </p:cxnSp>
      <p:sp>
        <p:nvSpPr>
          <p:cNvPr id="457" name="Google Shape;457;p25"/>
          <p:cNvSpPr/>
          <p:nvPr/>
        </p:nvSpPr>
        <p:spPr>
          <a:xfrm>
            <a:off x="2307495" y="7895225"/>
            <a:ext cx="1801200" cy="1177500"/>
          </a:xfrm>
          <a:prstGeom prst="roundRect">
            <a:avLst>
              <a:gd fmla="val 16667" name="adj"/>
            </a:avLst>
          </a:prstGeom>
          <a:solidFill>
            <a:srgbClr val="A2C4C9"/>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rPr b="1" i="0" lang="en" sz="1300" u="none" cap="none" strike="noStrike">
                <a:solidFill>
                  <a:srgbClr val="000000"/>
                </a:solidFill>
                <a:latin typeface="Arial"/>
                <a:ea typeface="Arial"/>
                <a:cs typeface="Arial"/>
                <a:sym typeface="Arial"/>
              </a:rPr>
              <a:t>Purging</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Arial"/>
                <a:ea typeface="Arial"/>
                <a:cs typeface="Arial"/>
                <a:sym typeface="Arial"/>
              </a:rPr>
              <a:t>- Emetics </a:t>
            </a:r>
            <a:r>
              <a:rPr b="0" i="0" lang="en" sz="1200" u="none" cap="none" strike="noStrike">
                <a:solidFill>
                  <a:srgbClr val="000000"/>
                </a:solidFill>
                <a:latin typeface="Arial"/>
                <a:ea typeface="Arial"/>
                <a:cs typeface="Arial"/>
                <a:sym typeface="Arial"/>
              </a:rPr>
              <a:t>(vomiting)</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Arial"/>
                <a:ea typeface="Arial"/>
                <a:cs typeface="Arial"/>
                <a:sym typeface="Arial"/>
              </a:rPr>
              <a:t>(aniseed, mustard)</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00"/>
              <a:buFont typeface="Arial"/>
              <a:buNone/>
            </a:pPr>
            <a:r>
              <a:t/>
            </a:r>
            <a:endParaRPr b="0" i="0" sz="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Arial"/>
                <a:ea typeface="Arial"/>
                <a:cs typeface="Arial"/>
                <a:sym typeface="Arial"/>
              </a:rPr>
              <a:t>- Laxatives </a:t>
            </a:r>
            <a:r>
              <a:rPr b="0" i="0" lang="en" sz="1200" u="none" cap="none" strike="noStrike">
                <a:solidFill>
                  <a:srgbClr val="000000"/>
                </a:solidFill>
                <a:latin typeface="Arial"/>
                <a:ea typeface="Arial"/>
                <a:cs typeface="Arial"/>
                <a:sym typeface="Arial"/>
              </a:rPr>
              <a:t>(pooping)</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Arial"/>
                <a:ea typeface="Arial"/>
                <a:cs typeface="Arial"/>
                <a:sym typeface="Arial"/>
              </a:rPr>
              <a:t>(linseed)</a:t>
            </a:r>
            <a:endParaRPr b="0" i="0" sz="1300" u="none" cap="none" strike="noStrike">
              <a:solidFill>
                <a:srgbClr val="000000"/>
              </a:solidFill>
              <a:latin typeface="Arial"/>
              <a:ea typeface="Arial"/>
              <a:cs typeface="Arial"/>
              <a:sym typeface="Arial"/>
            </a:endParaRPr>
          </a:p>
        </p:txBody>
      </p:sp>
      <p:sp>
        <p:nvSpPr>
          <p:cNvPr id="477" name="Google Shape;477;p25"/>
          <p:cNvSpPr/>
          <p:nvPr/>
        </p:nvSpPr>
        <p:spPr>
          <a:xfrm>
            <a:off x="2258232" y="9237950"/>
            <a:ext cx="1920900" cy="1138800"/>
          </a:xfrm>
          <a:prstGeom prst="roundRect">
            <a:avLst>
              <a:gd fmla="val 16667" name="adj"/>
            </a:avLst>
          </a:prstGeom>
          <a:solidFill>
            <a:srgbClr val="A2C4C9"/>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rPr b="1" i="0" lang="en" sz="1300" u="none" cap="none" strike="noStrike">
                <a:solidFill>
                  <a:srgbClr val="000000"/>
                </a:solidFill>
                <a:latin typeface="Arial"/>
                <a:ea typeface="Arial"/>
                <a:cs typeface="Arial"/>
                <a:sym typeface="Arial"/>
              </a:rPr>
              <a:t>Enemas</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Arial"/>
                <a:ea typeface="Arial"/>
                <a:cs typeface="Arial"/>
                <a:sym typeface="Arial"/>
              </a:rPr>
              <a:t>Clyster was used to deliver medicine designed to clear the stomach</a:t>
            </a:r>
            <a:endParaRPr b="0" i="0" sz="1300" u="none" cap="none" strike="noStrike">
              <a:solidFill>
                <a:srgbClr val="000000"/>
              </a:solidFill>
              <a:latin typeface="Arial"/>
              <a:ea typeface="Arial"/>
              <a:cs typeface="Arial"/>
              <a:sym typeface="Arial"/>
            </a:endParaRPr>
          </a:p>
        </p:txBody>
      </p:sp>
      <p:sp>
        <p:nvSpPr>
          <p:cNvPr id="478" name="Google Shape;478;p25"/>
          <p:cNvSpPr/>
          <p:nvPr/>
        </p:nvSpPr>
        <p:spPr>
          <a:xfrm>
            <a:off x="2442445" y="2816888"/>
            <a:ext cx="1337700" cy="961500"/>
          </a:xfrm>
          <a:prstGeom prst="roundRect">
            <a:avLst>
              <a:gd fmla="val 16667" name="adj"/>
            </a:avLst>
          </a:prstGeom>
          <a:solidFill>
            <a:srgbClr val="FFF2CC"/>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rPr b="1" i="0" lang="en" sz="1300" u="sng" cap="none" strike="noStrike">
                <a:solidFill>
                  <a:srgbClr val="000000"/>
                </a:solidFill>
                <a:latin typeface="Arial"/>
                <a:ea typeface="Arial"/>
                <a:cs typeface="Arial"/>
                <a:sym typeface="Arial"/>
              </a:rPr>
              <a:t>Wealthy</a:t>
            </a:r>
            <a:endParaRPr b="1" i="0" sz="1300" u="sng"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Arial"/>
                <a:ea typeface="Arial"/>
                <a:cs typeface="Arial"/>
                <a:sym typeface="Arial"/>
              </a:rPr>
              <a:t>Special Mass</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Arial"/>
                <a:ea typeface="Arial"/>
                <a:cs typeface="Arial"/>
                <a:sym typeface="Arial"/>
              </a:rPr>
              <a:t>pilgrimage</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Arial"/>
                <a:ea typeface="Arial"/>
                <a:cs typeface="Arial"/>
                <a:sym typeface="Arial"/>
              </a:rPr>
              <a:t>relics</a:t>
            </a:r>
            <a:endParaRPr b="0" i="0" sz="1300" u="none" cap="none" strike="noStrike">
              <a:solidFill>
                <a:srgbClr val="000000"/>
              </a:solidFill>
              <a:latin typeface="Arial"/>
              <a:ea typeface="Arial"/>
              <a:cs typeface="Arial"/>
              <a:sym typeface="Arial"/>
            </a:endParaRPr>
          </a:p>
        </p:txBody>
      </p:sp>
      <p:cxnSp>
        <p:nvCxnSpPr>
          <p:cNvPr id="479" name="Google Shape;479;p25"/>
          <p:cNvCxnSpPr>
            <a:stCxn id="463" idx="2"/>
            <a:endCxn id="478" idx="0"/>
          </p:cNvCxnSpPr>
          <p:nvPr/>
        </p:nvCxnSpPr>
        <p:spPr>
          <a:xfrm>
            <a:off x="3111295" y="2592800"/>
            <a:ext cx="0" cy="224100"/>
          </a:xfrm>
          <a:prstGeom prst="straightConnector1">
            <a:avLst/>
          </a:prstGeom>
          <a:noFill/>
          <a:ln cap="flat" cmpd="sng" w="9525">
            <a:solidFill>
              <a:srgbClr val="595959"/>
            </a:solidFill>
            <a:prstDash val="solid"/>
            <a:round/>
            <a:headEnd len="sm" w="sm" type="none"/>
            <a:tailEnd len="med" w="med" type="triangle"/>
          </a:ln>
        </p:spPr>
      </p:cxnSp>
      <p:cxnSp>
        <p:nvCxnSpPr>
          <p:cNvPr id="480" name="Google Shape;480;p25"/>
          <p:cNvCxnSpPr>
            <a:stCxn id="457" idx="2"/>
            <a:endCxn id="477" idx="0"/>
          </p:cNvCxnSpPr>
          <p:nvPr/>
        </p:nvCxnSpPr>
        <p:spPr>
          <a:xfrm>
            <a:off x="3208095" y="9072725"/>
            <a:ext cx="10500" cy="165300"/>
          </a:xfrm>
          <a:prstGeom prst="straightConnector1">
            <a:avLst/>
          </a:prstGeom>
          <a:noFill/>
          <a:ln cap="flat" cmpd="sng" w="9525">
            <a:solidFill>
              <a:srgbClr val="595959"/>
            </a:solidFill>
            <a:prstDash val="solid"/>
            <a:round/>
            <a:headEnd len="sm" w="sm" type="none"/>
            <a:tailEnd len="med" w="med" type="triangle"/>
          </a:ln>
        </p:spPr>
      </p:cxnSp>
      <p:sp>
        <p:nvSpPr>
          <p:cNvPr id="474" name="Google Shape;474;p25"/>
          <p:cNvSpPr/>
          <p:nvPr/>
        </p:nvSpPr>
        <p:spPr>
          <a:xfrm>
            <a:off x="4468395" y="5916300"/>
            <a:ext cx="1973700" cy="434700"/>
          </a:xfrm>
          <a:prstGeom prst="roundRect">
            <a:avLst>
              <a:gd fmla="val 16667" name="adj"/>
            </a:avLst>
          </a:prstGeom>
          <a:solidFill>
            <a:srgbClr val="B4A7D6"/>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Herbal Remedies</a:t>
            </a:r>
            <a:endParaRPr b="1"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(apothecaries)</a:t>
            </a:r>
            <a:endParaRPr b="0" i="0" sz="1400" u="none" cap="none" strike="noStrike">
              <a:solidFill>
                <a:srgbClr val="000000"/>
              </a:solidFill>
              <a:latin typeface="Arial"/>
              <a:ea typeface="Arial"/>
              <a:cs typeface="Arial"/>
              <a:sym typeface="Arial"/>
            </a:endParaRPr>
          </a:p>
        </p:txBody>
      </p:sp>
      <p:sp>
        <p:nvSpPr>
          <p:cNvPr id="481" name="Google Shape;481;p25"/>
          <p:cNvSpPr/>
          <p:nvPr/>
        </p:nvSpPr>
        <p:spPr>
          <a:xfrm>
            <a:off x="4272045" y="6509600"/>
            <a:ext cx="2381400" cy="1641600"/>
          </a:xfrm>
          <a:prstGeom prst="roundRect">
            <a:avLst>
              <a:gd fmla="val 16667" name="adj"/>
            </a:avLst>
          </a:prstGeom>
          <a:solidFill>
            <a:srgbClr val="D9D2E9"/>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rPr b="1" i="0" lang="en" sz="1300" u="none" cap="none" strike="noStrike">
                <a:solidFill>
                  <a:srgbClr val="000000"/>
                </a:solidFill>
                <a:latin typeface="Arial"/>
                <a:ea typeface="Arial"/>
                <a:cs typeface="Arial"/>
                <a:sym typeface="Arial"/>
              </a:rPr>
              <a:t>Sniff, drink or bathe in</a:t>
            </a:r>
            <a:endParaRPr b="1"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00"/>
              <a:buFont typeface="Arial"/>
              <a:buNone/>
            </a:pPr>
            <a:r>
              <a:t/>
            </a:r>
            <a:endParaRPr b="1" i="0" sz="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1" i="0" lang="en" sz="1300" u="none" cap="none" strike="noStrike">
                <a:solidFill>
                  <a:srgbClr val="000000"/>
                </a:solidFill>
                <a:latin typeface="Arial"/>
                <a:ea typeface="Arial"/>
                <a:cs typeface="Arial"/>
                <a:sym typeface="Arial"/>
              </a:rPr>
              <a:t>Therica</a:t>
            </a:r>
            <a:r>
              <a:rPr b="0" i="0" lang="en" sz="1300" u="none" cap="none" strike="noStrike">
                <a:solidFill>
                  <a:srgbClr val="000000"/>
                </a:solidFill>
                <a:latin typeface="Arial"/>
                <a:ea typeface="Arial"/>
                <a:cs typeface="Arial"/>
                <a:sym typeface="Arial"/>
              </a:rPr>
              <a:t>: a mixture of </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Arial"/>
                <a:ea typeface="Arial"/>
                <a:cs typeface="Arial"/>
                <a:sym typeface="Arial"/>
              </a:rPr>
              <a:t>- mint </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Arial"/>
                <a:ea typeface="Arial"/>
                <a:cs typeface="Arial"/>
                <a:sym typeface="Arial"/>
              </a:rPr>
              <a:t>- chamomile </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Arial"/>
                <a:ea typeface="Arial"/>
                <a:cs typeface="Arial"/>
                <a:sym typeface="Arial"/>
              </a:rPr>
              <a:t>- rose</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Arial"/>
                <a:ea typeface="Arial"/>
                <a:cs typeface="Arial"/>
                <a:sym typeface="Arial"/>
              </a:rPr>
              <a:t>- ginger</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Arial"/>
                <a:ea typeface="Arial"/>
                <a:cs typeface="Arial"/>
                <a:sym typeface="Arial"/>
              </a:rPr>
              <a:t>- aloe vera</a:t>
            </a:r>
            <a:endParaRPr b="0" i="1" sz="1300" u="none" cap="none" strike="noStrike">
              <a:solidFill>
                <a:srgbClr val="000000"/>
              </a:solidFill>
              <a:latin typeface="Arial"/>
              <a:ea typeface="Arial"/>
              <a:cs typeface="Arial"/>
              <a:sym typeface="Arial"/>
            </a:endParaRPr>
          </a:p>
        </p:txBody>
      </p:sp>
      <p:cxnSp>
        <p:nvCxnSpPr>
          <p:cNvPr id="482" name="Google Shape;482;p25"/>
          <p:cNvCxnSpPr>
            <a:stCxn id="474" idx="2"/>
            <a:endCxn id="481" idx="0"/>
          </p:cNvCxnSpPr>
          <p:nvPr/>
        </p:nvCxnSpPr>
        <p:spPr>
          <a:xfrm>
            <a:off x="5455245" y="6351000"/>
            <a:ext cx="7500" cy="158700"/>
          </a:xfrm>
          <a:prstGeom prst="straightConnector1">
            <a:avLst/>
          </a:prstGeom>
          <a:noFill/>
          <a:ln cap="flat" cmpd="sng" w="9525">
            <a:solidFill>
              <a:srgbClr val="595959"/>
            </a:solidFill>
            <a:prstDash val="solid"/>
            <a:round/>
            <a:headEnd len="sm" w="sm" type="none"/>
            <a:tailEnd len="med" w="med" type="triangle"/>
          </a:ln>
        </p:spPr>
      </p:cxnSp>
      <p:sp>
        <p:nvSpPr>
          <p:cNvPr id="483" name="Google Shape;483;p25"/>
          <p:cNvSpPr/>
          <p:nvPr/>
        </p:nvSpPr>
        <p:spPr>
          <a:xfrm>
            <a:off x="4407195" y="8312975"/>
            <a:ext cx="2111100" cy="763200"/>
          </a:xfrm>
          <a:prstGeom prst="roundRect">
            <a:avLst>
              <a:gd fmla="val 16667" name="adj"/>
            </a:avLst>
          </a:prstGeom>
          <a:solidFill>
            <a:srgbClr val="D9D2E9"/>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rPr b="1" i="0" lang="en" sz="1300" u="none" cap="none" strike="noStrike">
                <a:solidFill>
                  <a:srgbClr val="000000"/>
                </a:solidFill>
                <a:latin typeface="Arial"/>
                <a:ea typeface="Arial"/>
                <a:cs typeface="Arial"/>
                <a:sym typeface="Arial"/>
              </a:rPr>
              <a:t>Manuals included:</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1" lang="en" sz="1300" u="none" cap="none" strike="noStrike">
                <a:solidFill>
                  <a:srgbClr val="000000"/>
                </a:solidFill>
                <a:latin typeface="Arial"/>
                <a:ea typeface="Arial"/>
                <a:cs typeface="Arial"/>
                <a:sym typeface="Arial"/>
              </a:rPr>
              <a:t>- Materia Medica</a:t>
            </a:r>
            <a:endParaRPr b="0" i="1"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1" lang="en" sz="1300" u="none" cap="none" strike="noStrike">
                <a:solidFill>
                  <a:srgbClr val="000000"/>
                </a:solidFill>
                <a:latin typeface="Arial"/>
                <a:ea typeface="Arial"/>
                <a:cs typeface="Arial"/>
                <a:sym typeface="Arial"/>
              </a:rPr>
              <a:t>- Circa Instans</a:t>
            </a:r>
            <a:endParaRPr b="0" i="1" sz="1300" u="none" cap="none" strike="noStrike">
              <a:solidFill>
                <a:srgbClr val="000000"/>
              </a:solidFill>
              <a:latin typeface="Arial"/>
              <a:ea typeface="Arial"/>
              <a:cs typeface="Arial"/>
              <a:sym typeface="Arial"/>
            </a:endParaRPr>
          </a:p>
        </p:txBody>
      </p:sp>
      <p:cxnSp>
        <p:nvCxnSpPr>
          <p:cNvPr id="484" name="Google Shape;484;p25"/>
          <p:cNvCxnSpPr>
            <a:stCxn id="481" idx="2"/>
            <a:endCxn id="483" idx="0"/>
          </p:cNvCxnSpPr>
          <p:nvPr/>
        </p:nvCxnSpPr>
        <p:spPr>
          <a:xfrm>
            <a:off x="5462745" y="8151200"/>
            <a:ext cx="0" cy="161700"/>
          </a:xfrm>
          <a:prstGeom prst="straightConnector1">
            <a:avLst/>
          </a:prstGeom>
          <a:noFill/>
          <a:ln cap="flat" cmpd="sng" w="9525">
            <a:solidFill>
              <a:srgbClr val="595959"/>
            </a:solidFill>
            <a:prstDash val="solid"/>
            <a:round/>
            <a:headEnd len="sm" w="sm" type="none"/>
            <a:tailEnd len="med" w="med" type="triangle"/>
          </a:ln>
        </p:spPr>
      </p:cxnSp>
      <p:sp>
        <p:nvSpPr>
          <p:cNvPr id="485" name="Google Shape;485;p25"/>
          <p:cNvSpPr/>
          <p:nvPr/>
        </p:nvSpPr>
        <p:spPr>
          <a:xfrm>
            <a:off x="4337795" y="9237950"/>
            <a:ext cx="2381400" cy="1138800"/>
          </a:xfrm>
          <a:prstGeom prst="roundRect">
            <a:avLst>
              <a:gd fmla="val 16667" name="adj"/>
            </a:avLst>
          </a:prstGeom>
          <a:solidFill>
            <a:srgbClr val="EAD1DC"/>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rPr b="1" i="0" lang="en" sz="1300" u="none" cap="none" strike="noStrike">
                <a:solidFill>
                  <a:srgbClr val="000000"/>
                </a:solidFill>
                <a:latin typeface="Arial"/>
                <a:ea typeface="Arial"/>
                <a:cs typeface="Arial"/>
                <a:sym typeface="Arial"/>
              </a:rPr>
              <a:t>Bathing:</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Arial"/>
                <a:ea typeface="Arial"/>
                <a:cs typeface="Arial"/>
                <a:sym typeface="Arial"/>
              </a:rPr>
              <a:t>- Remove blockages in humours</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Arial"/>
                <a:ea typeface="Arial"/>
                <a:cs typeface="Arial"/>
                <a:sym typeface="Arial"/>
              </a:rPr>
              <a:t>- Herbs, metals and even foxes</a:t>
            </a:r>
            <a:endParaRPr b="0" i="0" sz="1300" u="none" cap="none" strike="noStrike">
              <a:solidFill>
                <a:srgbClr val="000000"/>
              </a:solidFill>
              <a:latin typeface="Arial"/>
              <a:ea typeface="Arial"/>
              <a:cs typeface="Arial"/>
              <a:sym typeface="Arial"/>
            </a:endParaRPr>
          </a:p>
        </p:txBody>
      </p:sp>
      <p:cxnSp>
        <p:nvCxnSpPr>
          <p:cNvPr id="486" name="Google Shape;486;p25"/>
          <p:cNvCxnSpPr>
            <a:stCxn id="477" idx="3"/>
            <a:endCxn id="485" idx="1"/>
          </p:cNvCxnSpPr>
          <p:nvPr/>
        </p:nvCxnSpPr>
        <p:spPr>
          <a:xfrm>
            <a:off x="4179132" y="9807350"/>
            <a:ext cx="158700" cy="0"/>
          </a:xfrm>
          <a:prstGeom prst="straightConnector1">
            <a:avLst/>
          </a:prstGeom>
          <a:noFill/>
          <a:ln cap="flat" cmpd="sng" w="9525">
            <a:solidFill>
              <a:srgbClr val="595959"/>
            </a:solidFill>
            <a:prstDash val="solid"/>
            <a:round/>
            <a:headEnd len="sm" w="sm" type="none"/>
            <a:tailEnd len="med" w="med" type="triangle"/>
          </a:ln>
        </p:spPr>
      </p:cxnSp>
      <p:cxnSp>
        <p:nvCxnSpPr>
          <p:cNvPr id="487" name="Google Shape;487;p25"/>
          <p:cNvCxnSpPr>
            <a:stCxn id="483" idx="2"/>
            <a:endCxn id="485" idx="0"/>
          </p:cNvCxnSpPr>
          <p:nvPr/>
        </p:nvCxnSpPr>
        <p:spPr>
          <a:xfrm>
            <a:off x="5462745" y="9076175"/>
            <a:ext cx="65700" cy="161700"/>
          </a:xfrm>
          <a:prstGeom prst="straightConnector1">
            <a:avLst/>
          </a:prstGeom>
          <a:noFill/>
          <a:ln cap="flat" cmpd="sng" w="9525">
            <a:solidFill>
              <a:srgbClr val="595959"/>
            </a:solidFill>
            <a:prstDash val="solid"/>
            <a:round/>
            <a:headEnd len="sm" w="sm" type="none"/>
            <a:tailEnd len="med" w="med" type="triangle"/>
          </a:ln>
        </p:spPr>
      </p:cxnSp>
      <p:sp>
        <p:nvSpPr>
          <p:cNvPr id="488" name="Google Shape;488;p25"/>
          <p:cNvSpPr/>
          <p:nvPr/>
        </p:nvSpPr>
        <p:spPr>
          <a:xfrm>
            <a:off x="2528020" y="4002500"/>
            <a:ext cx="1801200" cy="861900"/>
          </a:xfrm>
          <a:prstGeom prst="roundRect">
            <a:avLst>
              <a:gd fmla="val 16667" name="adj"/>
            </a:avLst>
          </a:prstGeom>
          <a:solidFill>
            <a:srgbClr val="EFEFE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rPr b="1" i="0" lang="en" sz="1300" u="sng" cap="none" strike="noStrike">
                <a:solidFill>
                  <a:srgbClr val="000000"/>
                </a:solidFill>
                <a:latin typeface="Arial"/>
                <a:ea typeface="Arial"/>
                <a:cs typeface="Arial"/>
                <a:sym typeface="Arial"/>
              </a:rPr>
              <a:t>Black Death Only</a:t>
            </a:r>
            <a:endParaRPr b="1" i="0" sz="1300" u="sng"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Arial"/>
                <a:ea typeface="Arial"/>
                <a:cs typeface="Arial"/>
                <a:sym typeface="Arial"/>
              </a:rPr>
              <a:t>flagellants</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Arial"/>
                <a:ea typeface="Arial"/>
                <a:cs typeface="Arial"/>
                <a:sym typeface="Arial"/>
              </a:rPr>
              <a:t>public prayers</a:t>
            </a:r>
            <a:endParaRPr b="0" i="0" sz="1300" u="none" cap="none" strike="noStrike">
              <a:solidFill>
                <a:srgbClr val="000000"/>
              </a:solidFill>
              <a:latin typeface="Arial"/>
              <a:ea typeface="Arial"/>
              <a:cs typeface="Arial"/>
              <a:sym typeface="Arial"/>
            </a:endParaRPr>
          </a:p>
        </p:txBody>
      </p:sp>
      <p:cxnSp>
        <p:nvCxnSpPr>
          <p:cNvPr id="489" name="Google Shape;489;p25"/>
          <p:cNvCxnSpPr>
            <a:stCxn id="478" idx="2"/>
            <a:endCxn id="488" idx="0"/>
          </p:cNvCxnSpPr>
          <p:nvPr/>
        </p:nvCxnSpPr>
        <p:spPr>
          <a:xfrm>
            <a:off x="3111295" y="3778388"/>
            <a:ext cx="317400" cy="224100"/>
          </a:xfrm>
          <a:prstGeom prst="straightConnector1">
            <a:avLst/>
          </a:prstGeom>
          <a:noFill/>
          <a:ln cap="flat" cmpd="sng" w="9525">
            <a:solidFill>
              <a:srgbClr val="595959"/>
            </a:solidFill>
            <a:prstDash val="solid"/>
            <a:round/>
            <a:headEnd len="sm" w="sm" type="none"/>
            <a:tailEnd len="med" w="med" type="triangle"/>
          </a:ln>
        </p:spPr>
      </p:cxnSp>
      <p:pic>
        <p:nvPicPr>
          <p:cNvPr descr="Image result for zodiac man" id="490" name="Google Shape;490;p25"/>
          <p:cNvPicPr preferRelativeResize="0"/>
          <p:nvPr/>
        </p:nvPicPr>
        <p:blipFill rotWithShape="1">
          <a:blip r:embed="rId3">
            <a:alphaModFix/>
          </a:blip>
          <a:srcRect b="0" l="0" r="0" t="0"/>
          <a:stretch/>
        </p:blipFill>
        <p:spPr>
          <a:xfrm>
            <a:off x="4467170" y="2864548"/>
            <a:ext cx="1731900" cy="2051814"/>
          </a:xfrm>
          <a:prstGeom prst="rect">
            <a:avLst/>
          </a:prstGeom>
          <a:noFill/>
          <a:ln>
            <a:noFill/>
          </a:ln>
        </p:spPr>
      </p:pic>
      <p:cxnSp>
        <p:nvCxnSpPr>
          <p:cNvPr id="491" name="Google Shape;491;p25"/>
          <p:cNvCxnSpPr>
            <a:stCxn id="465" idx="2"/>
            <a:endCxn id="490" idx="0"/>
          </p:cNvCxnSpPr>
          <p:nvPr/>
        </p:nvCxnSpPr>
        <p:spPr>
          <a:xfrm>
            <a:off x="4714120" y="2570475"/>
            <a:ext cx="618900" cy="294000"/>
          </a:xfrm>
          <a:prstGeom prst="straightConnector1">
            <a:avLst/>
          </a:prstGeom>
          <a:noFill/>
          <a:ln cap="flat" cmpd="sng" w="19050">
            <a:solidFill>
              <a:srgbClr val="980000"/>
            </a:solidFill>
            <a:prstDash val="solid"/>
            <a:round/>
            <a:headEnd len="sm" w="sm" type="none"/>
            <a:tailEnd len="med" w="med" type="triangle"/>
          </a:ln>
        </p:spPr>
      </p:cxnSp>
      <p:sp>
        <p:nvSpPr>
          <p:cNvPr id="492" name="Google Shape;492;p25"/>
          <p:cNvSpPr txBox="1"/>
          <p:nvPr>
            <p:ph idx="4294967295" type="title"/>
          </p:nvPr>
        </p:nvSpPr>
        <p:spPr>
          <a:xfrm rot="-5400000">
            <a:off x="-917375" y="2754542"/>
            <a:ext cx="4798200" cy="445200"/>
          </a:xfrm>
          <a:prstGeom prst="rect">
            <a:avLst/>
          </a:prstGeom>
          <a:solidFill>
            <a:srgbClr val="FFFF00"/>
          </a:solid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sz="2000"/>
              <a:t>KT1.2A  Approaches to Treatments</a:t>
            </a:r>
            <a:endParaRPr sz="2000"/>
          </a:p>
        </p:txBody>
      </p:sp>
      <p:sp>
        <p:nvSpPr>
          <p:cNvPr id="493" name="Google Shape;493;p25"/>
          <p:cNvSpPr/>
          <p:nvPr/>
        </p:nvSpPr>
        <p:spPr>
          <a:xfrm>
            <a:off x="6891299" y="132846"/>
            <a:ext cx="556200" cy="445200"/>
          </a:xfrm>
          <a:prstGeom prst="rect">
            <a:avLst/>
          </a:prstGeom>
          <a:solidFill>
            <a:srgbClr val="FFFFFF"/>
          </a:solid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p.25</a:t>
            </a:r>
            <a:endParaRPr b="1" i="0" sz="1400" u="none" cap="none" strike="noStrike">
              <a:solidFill>
                <a:srgbClr val="000000"/>
              </a:solidFill>
              <a:latin typeface="Calibri"/>
              <a:ea typeface="Calibri"/>
              <a:cs typeface="Calibri"/>
              <a:sym typeface="Calibri"/>
            </a:endParaRPr>
          </a:p>
        </p:txBody>
      </p:sp>
      <p:sp>
        <p:nvSpPr>
          <p:cNvPr id="494" name="Google Shape;494;p25"/>
          <p:cNvSpPr/>
          <p:nvPr/>
        </p:nvSpPr>
        <p:spPr>
          <a:xfrm>
            <a:off x="673682" y="6865725"/>
            <a:ext cx="1553100" cy="1543200"/>
          </a:xfrm>
          <a:prstGeom prst="roundRect">
            <a:avLst>
              <a:gd fmla="val 16667" name="adj"/>
            </a:avLst>
          </a:prstGeom>
          <a:solidFill>
            <a:srgbClr val="A2C4C9"/>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rPr b="1" i="0" lang="en" sz="1300" u="none" cap="none" strike="noStrike">
                <a:solidFill>
                  <a:srgbClr val="000000"/>
                </a:solidFill>
                <a:latin typeface="Arial"/>
                <a:ea typeface="Arial"/>
                <a:cs typeface="Arial"/>
                <a:sym typeface="Arial"/>
              </a:rPr>
              <a:t>Theory of Opposites</a:t>
            </a:r>
            <a:endParaRPr b="1"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t/>
            </a:r>
            <a:endParaRPr b="1"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Arial"/>
                <a:ea typeface="Arial"/>
                <a:cs typeface="Arial"/>
                <a:sym typeface="Arial"/>
              </a:rPr>
              <a:t>- Galen taught in 200AD </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Arial"/>
                <a:ea typeface="Arial"/>
                <a:cs typeface="Arial"/>
                <a:sym typeface="Arial"/>
              </a:rPr>
              <a:t>- still used in Middle Ages</a:t>
            </a:r>
            <a:endParaRPr b="0" i="0" sz="1300" u="none" cap="none" strike="noStrike">
              <a:solidFill>
                <a:srgbClr val="000000"/>
              </a:solidFill>
              <a:latin typeface="Arial"/>
              <a:ea typeface="Arial"/>
              <a:cs typeface="Arial"/>
              <a:sym typeface="Arial"/>
            </a:endParaRPr>
          </a:p>
        </p:txBody>
      </p:sp>
      <p:cxnSp>
        <p:nvCxnSpPr>
          <p:cNvPr id="495" name="Google Shape;495;p25"/>
          <p:cNvCxnSpPr>
            <a:stCxn id="471" idx="1"/>
            <a:endCxn id="494" idx="0"/>
          </p:cNvCxnSpPr>
          <p:nvPr/>
        </p:nvCxnSpPr>
        <p:spPr>
          <a:xfrm flipH="1">
            <a:off x="1450220" y="6205713"/>
            <a:ext cx="909300" cy="660000"/>
          </a:xfrm>
          <a:prstGeom prst="straightConnector1">
            <a:avLst/>
          </a:prstGeom>
          <a:noFill/>
          <a:ln cap="flat" cmpd="sng" w="9525">
            <a:solidFill>
              <a:srgbClr val="595959"/>
            </a:solidFill>
            <a:prstDash val="solid"/>
            <a:round/>
            <a:headEnd len="sm" w="sm" type="none"/>
            <a:tailEnd len="med" w="med" type="triangle"/>
          </a:ln>
        </p:spPr>
      </p:cxn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id="500" name="Google Shape;500;p26"/>
          <p:cNvSpPr txBox="1"/>
          <p:nvPr>
            <p:ph type="title"/>
          </p:nvPr>
        </p:nvSpPr>
        <p:spPr>
          <a:xfrm>
            <a:off x="206374" y="66350"/>
            <a:ext cx="6422400" cy="445200"/>
          </a:xfrm>
          <a:prstGeom prst="rect">
            <a:avLst/>
          </a:prstGeom>
          <a:solidFill>
            <a:srgbClr val="FFFF00"/>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a:t>KT1.2A  Approaches to Treatments</a:t>
            </a:r>
            <a:endParaRPr/>
          </a:p>
        </p:txBody>
      </p:sp>
      <p:sp>
        <p:nvSpPr>
          <p:cNvPr id="501" name="Google Shape;501;p26"/>
          <p:cNvSpPr txBox="1"/>
          <p:nvPr>
            <p:ph idx="1" type="body"/>
          </p:nvPr>
        </p:nvSpPr>
        <p:spPr>
          <a:xfrm>
            <a:off x="310000" y="612500"/>
            <a:ext cx="5631300" cy="30504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just">
              <a:lnSpc>
                <a:spcPct val="115000"/>
              </a:lnSpc>
              <a:spcBef>
                <a:spcPts val="0"/>
              </a:spcBef>
              <a:spcAft>
                <a:spcPts val="0"/>
              </a:spcAft>
              <a:buSzPts val="1200"/>
              <a:buNone/>
            </a:pPr>
            <a:r>
              <a:rPr b="1" lang="en"/>
              <a:t>Religious and supernatural treatments </a:t>
            </a:r>
            <a:endParaRPr b="1"/>
          </a:p>
          <a:p>
            <a:pPr indent="0" lvl="0" marL="0" rtl="0" algn="just">
              <a:lnSpc>
                <a:spcPct val="115000"/>
              </a:lnSpc>
              <a:spcBef>
                <a:spcPts val="1600"/>
              </a:spcBef>
              <a:spcAft>
                <a:spcPts val="0"/>
              </a:spcAft>
              <a:buSzPts val="1200"/>
              <a:buNone/>
            </a:pPr>
            <a:r>
              <a:rPr lang="en"/>
              <a:t>As the Church taught that disease was sent by God as a punishment for sin, it followed the that the cure should also involve the supernatural. As well as looking for medical treatment for disease, it was important to undergo a course of spiritual healing. Religious treatments included:</a:t>
            </a:r>
            <a:endParaRPr/>
          </a:p>
          <a:p>
            <a:pPr indent="-304800" lvl="0" marL="457200" rtl="0" algn="just">
              <a:lnSpc>
                <a:spcPct val="115000"/>
              </a:lnSpc>
              <a:spcBef>
                <a:spcPts val="1600"/>
              </a:spcBef>
              <a:spcAft>
                <a:spcPts val="0"/>
              </a:spcAft>
              <a:buSzPts val="1200"/>
              <a:buChar char="●"/>
            </a:pPr>
            <a:r>
              <a:rPr lang="en"/>
              <a:t>Healing prayers and incantations (spells)</a:t>
            </a:r>
            <a:endParaRPr/>
          </a:p>
          <a:p>
            <a:pPr indent="-304800" lvl="0" marL="457200" rtl="0" algn="just">
              <a:lnSpc>
                <a:spcPct val="115000"/>
              </a:lnSpc>
              <a:spcBef>
                <a:spcPts val="0"/>
              </a:spcBef>
              <a:spcAft>
                <a:spcPts val="0"/>
              </a:spcAft>
              <a:buSzPts val="1200"/>
              <a:buChar char="●"/>
            </a:pPr>
            <a:r>
              <a:rPr lang="en"/>
              <a:t>Paying for a special mass to be said</a:t>
            </a:r>
            <a:endParaRPr/>
          </a:p>
          <a:p>
            <a:pPr indent="-304800" lvl="0" marL="457200" rtl="0" algn="just">
              <a:lnSpc>
                <a:spcPct val="115000"/>
              </a:lnSpc>
              <a:spcBef>
                <a:spcPts val="0"/>
              </a:spcBef>
              <a:spcAft>
                <a:spcPts val="0"/>
              </a:spcAft>
              <a:buSzPts val="1200"/>
              <a:buChar char="●"/>
            </a:pPr>
            <a:r>
              <a:rPr lang="en"/>
              <a:t>Fasting (going without food)</a:t>
            </a:r>
            <a:endParaRPr/>
          </a:p>
          <a:p>
            <a:pPr indent="0" lvl="0" marL="0" rtl="0" algn="just">
              <a:lnSpc>
                <a:spcPct val="115000"/>
              </a:lnSpc>
              <a:spcBef>
                <a:spcPts val="1600"/>
              </a:spcBef>
              <a:spcAft>
                <a:spcPts val="1600"/>
              </a:spcAft>
              <a:buSzPts val="1200"/>
              <a:buNone/>
            </a:pPr>
            <a:r>
              <a:rPr lang="en"/>
              <a:t>Pilgrimages to the tombs of people noted for their healing power also became extremely popular. Once the pilgrimage was complete, there were a few suggested actions with diseases could take.  (see pictures below)</a:t>
            </a:r>
            <a:endParaRPr/>
          </a:p>
        </p:txBody>
      </p:sp>
      <p:sp>
        <p:nvSpPr>
          <p:cNvPr id="502" name="Google Shape;502;p26"/>
          <p:cNvSpPr txBox="1"/>
          <p:nvPr/>
        </p:nvSpPr>
        <p:spPr>
          <a:xfrm>
            <a:off x="6050208" y="612500"/>
            <a:ext cx="1443000" cy="3261600"/>
          </a:xfrm>
          <a:prstGeom prst="rect">
            <a:avLst/>
          </a:prstGeom>
          <a:solidFill>
            <a:srgbClr val="FFF2CC"/>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 sz="1200" u="sng" cap="none" strike="noStrike">
                <a:solidFill>
                  <a:srgbClr val="000000"/>
                </a:solidFill>
                <a:latin typeface="Calibri"/>
                <a:ea typeface="Calibri"/>
                <a:cs typeface="Calibri"/>
                <a:sym typeface="Calibri"/>
              </a:rPr>
              <a:t>Keywords</a:t>
            </a:r>
            <a:endParaRPr b="1" i="0" sz="1200" u="sng"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200"/>
              <a:buFont typeface="Arial"/>
              <a:buNone/>
            </a:pPr>
            <a:r>
              <a:t/>
            </a:r>
            <a:endParaRPr b="1" i="0" sz="1200" u="sng"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Calibri"/>
                <a:ea typeface="Calibri"/>
                <a:cs typeface="Calibri"/>
                <a:sym typeface="Calibri"/>
              </a:rPr>
              <a:t>Mass </a:t>
            </a:r>
            <a:r>
              <a:rPr b="0" i="0" lang="en" sz="1200" u="none" cap="none" strike="noStrike">
                <a:solidFill>
                  <a:srgbClr val="000000"/>
                </a:solidFill>
                <a:latin typeface="Calibri"/>
                <a:ea typeface="Calibri"/>
                <a:cs typeface="Calibri"/>
                <a:sym typeface="Calibri"/>
              </a:rPr>
              <a:t>- </a:t>
            </a:r>
            <a:r>
              <a:rPr b="0" i="0" lang="en" sz="1100" u="none" cap="none" strike="noStrike">
                <a:solidFill>
                  <a:srgbClr val="000000"/>
                </a:solidFill>
                <a:latin typeface="Calibri"/>
                <a:ea typeface="Calibri"/>
                <a:cs typeface="Calibri"/>
                <a:sym typeface="Calibri"/>
              </a:rPr>
              <a:t>Roman Catholic service where bread and wine is given. Catholics believe that this involves a miracle: the bread and wine is turned into the body and blood of Christ.</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chemeClr val="dk1"/>
                </a:solidFill>
                <a:latin typeface="Calibri"/>
                <a:ea typeface="Calibri"/>
                <a:cs typeface="Calibri"/>
                <a:sym typeface="Calibri"/>
              </a:rPr>
              <a:t>Pilgrimage - </a:t>
            </a:r>
            <a:r>
              <a:rPr b="0" i="0" lang="en" sz="1100" u="none" cap="none" strike="noStrike">
                <a:solidFill>
                  <a:schemeClr val="dk1"/>
                </a:solidFill>
                <a:latin typeface="Calibri"/>
                <a:ea typeface="Calibri"/>
                <a:cs typeface="Calibri"/>
                <a:sym typeface="Calibri"/>
              </a:rPr>
              <a:t>A journey to an important religious monument, shrine or place. </a:t>
            </a:r>
            <a:endParaRPr b="0" i="0" sz="1100" u="none" cap="none" strike="noStrike">
              <a:solidFill>
                <a:schemeClr val="dk1"/>
              </a:solidFill>
              <a:latin typeface="Calibri"/>
              <a:ea typeface="Calibri"/>
              <a:cs typeface="Calibri"/>
              <a:sym typeface="Calibri"/>
            </a:endParaRPr>
          </a:p>
        </p:txBody>
      </p:sp>
      <p:sp>
        <p:nvSpPr>
          <p:cNvPr id="503" name="Google Shape;503;p26"/>
          <p:cNvSpPr txBox="1"/>
          <p:nvPr>
            <p:ph idx="1" type="body"/>
          </p:nvPr>
        </p:nvSpPr>
        <p:spPr>
          <a:xfrm>
            <a:off x="510000" y="6332770"/>
            <a:ext cx="6983100" cy="1894500"/>
          </a:xfrm>
          <a:prstGeom prst="rect">
            <a:avLst/>
          </a:prstGeom>
          <a:no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just">
              <a:lnSpc>
                <a:spcPct val="115000"/>
              </a:lnSpc>
              <a:spcBef>
                <a:spcPts val="0"/>
              </a:spcBef>
              <a:spcAft>
                <a:spcPts val="0"/>
              </a:spcAft>
              <a:buSzPts val="1200"/>
              <a:buNone/>
            </a:pPr>
            <a:r>
              <a:rPr lang="en"/>
              <a:t>If prayers and offerings did not work, there were other supernatural remedies available, although the church did not approve of them. Chanting incantations and using charms or amulets to heal symptoms and ward off diseases were fairly common throughout this period. </a:t>
            </a:r>
            <a:endParaRPr/>
          </a:p>
          <a:p>
            <a:pPr indent="0" lvl="0" marL="0" rtl="0" algn="just">
              <a:lnSpc>
                <a:spcPct val="115000"/>
              </a:lnSpc>
              <a:spcBef>
                <a:spcPts val="1600"/>
              </a:spcBef>
              <a:spcAft>
                <a:spcPts val="1600"/>
              </a:spcAft>
              <a:buSzPts val="1200"/>
              <a:buNone/>
            </a:pPr>
            <a:r>
              <a:rPr lang="en"/>
              <a:t>Sometimes the sick were discouraged from seeking cures. After all, if God had sent the disease to purge the soul, it was important for the disease to run its course. Taking medicine to cure the disease might keep you alive, but it would mean that your soul would still be stained with sin. That meant risking not being admitted into heathen when you died.</a:t>
            </a:r>
            <a:endParaRPr/>
          </a:p>
        </p:txBody>
      </p:sp>
      <p:sp>
        <p:nvSpPr>
          <p:cNvPr id="504" name="Google Shape;504;p26"/>
          <p:cNvSpPr txBox="1"/>
          <p:nvPr/>
        </p:nvSpPr>
        <p:spPr>
          <a:xfrm>
            <a:off x="4019926" y="5003472"/>
            <a:ext cx="1533600" cy="1188600"/>
          </a:xfrm>
          <a:prstGeom prst="rect">
            <a:avLst/>
          </a:prstGeom>
          <a:no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Lighting a candle proportionately as tall as you (or as long as the body part you wanted to heal).</a:t>
            </a:r>
            <a:endParaRPr b="0" i="0" sz="1200" u="none" cap="none" strike="noStrike">
              <a:solidFill>
                <a:srgbClr val="000000"/>
              </a:solidFill>
              <a:latin typeface="Calibri"/>
              <a:ea typeface="Calibri"/>
              <a:cs typeface="Calibri"/>
              <a:sym typeface="Calibri"/>
            </a:endParaRPr>
          </a:p>
        </p:txBody>
      </p:sp>
      <p:pic>
        <p:nvPicPr>
          <p:cNvPr id="505" name="Google Shape;505;p26"/>
          <p:cNvPicPr preferRelativeResize="0"/>
          <p:nvPr/>
        </p:nvPicPr>
        <p:blipFill rotWithShape="1">
          <a:blip r:embed="rId3">
            <a:alphaModFix/>
          </a:blip>
          <a:srcRect b="0" l="0" r="0" t="0"/>
          <a:stretch/>
        </p:blipFill>
        <p:spPr>
          <a:xfrm>
            <a:off x="4072291" y="3876166"/>
            <a:ext cx="1322038" cy="1127295"/>
          </a:xfrm>
          <a:prstGeom prst="rect">
            <a:avLst/>
          </a:prstGeom>
          <a:noFill/>
          <a:ln>
            <a:noFill/>
          </a:ln>
        </p:spPr>
      </p:pic>
      <p:sp>
        <p:nvSpPr>
          <p:cNvPr id="506" name="Google Shape;506;p26"/>
          <p:cNvSpPr txBox="1"/>
          <p:nvPr/>
        </p:nvSpPr>
        <p:spPr>
          <a:xfrm>
            <a:off x="5950445" y="5001310"/>
            <a:ext cx="1443000" cy="1188600"/>
          </a:xfrm>
          <a:prstGeom prst="rect">
            <a:avLst/>
          </a:prstGeom>
          <a:no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Praying to God to help heal your ailment (illness). </a:t>
            </a:r>
            <a:endParaRPr b="0" i="0" sz="1200" u="none" cap="none" strike="noStrike">
              <a:solidFill>
                <a:srgbClr val="000000"/>
              </a:solidFill>
              <a:latin typeface="Calibri"/>
              <a:ea typeface="Calibri"/>
              <a:cs typeface="Calibri"/>
              <a:sym typeface="Calibri"/>
            </a:endParaRPr>
          </a:p>
        </p:txBody>
      </p:sp>
      <p:pic>
        <p:nvPicPr>
          <p:cNvPr id="507" name="Google Shape;507;p26"/>
          <p:cNvPicPr preferRelativeResize="0"/>
          <p:nvPr/>
        </p:nvPicPr>
        <p:blipFill rotWithShape="1">
          <a:blip r:embed="rId4">
            <a:alphaModFix/>
          </a:blip>
          <a:srcRect b="0" l="0" r="0" t="0"/>
          <a:stretch/>
        </p:blipFill>
        <p:spPr>
          <a:xfrm>
            <a:off x="5991657" y="3845762"/>
            <a:ext cx="1322038" cy="1127295"/>
          </a:xfrm>
          <a:prstGeom prst="rect">
            <a:avLst/>
          </a:prstGeom>
          <a:noFill/>
          <a:ln>
            <a:noFill/>
          </a:ln>
        </p:spPr>
      </p:pic>
      <p:sp>
        <p:nvSpPr>
          <p:cNvPr id="508" name="Google Shape;508;p26"/>
          <p:cNvSpPr txBox="1"/>
          <p:nvPr/>
        </p:nvSpPr>
        <p:spPr>
          <a:xfrm>
            <a:off x="2169554" y="5003456"/>
            <a:ext cx="1533600" cy="1188600"/>
          </a:xfrm>
          <a:prstGeom prst="rect">
            <a:avLst/>
          </a:prstGeom>
          <a:no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Touching holy relics, such as a piece of the ‘true’ cross on which Jesus was crucified or the bones of a saint</a:t>
            </a:r>
            <a:endParaRPr b="0" i="0" sz="1200" u="none" cap="none" strike="noStrike">
              <a:solidFill>
                <a:srgbClr val="000000"/>
              </a:solidFill>
              <a:latin typeface="Calibri"/>
              <a:ea typeface="Calibri"/>
              <a:cs typeface="Calibri"/>
              <a:sym typeface="Calibri"/>
            </a:endParaRPr>
          </a:p>
        </p:txBody>
      </p:sp>
      <p:pic>
        <p:nvPicPr>
          <p:cNvPr id="509" name="Google Shape;509;p26"/>
          <p:cNvPicPr preferRelativeResize="0"/>
          <p:nvPr/>
        </p:nvPicPr>
        <p:blipFill rotWithShape="1">
          <a:blip r:embed="rId5">
            <a:alphaModFix/>
          </a:blip>
          <a:srcRect b="0" l="0" r="0" t="0"/>
          <a:stretch/>
        </p:blipFill>
        <p:spPr>
          <a:xfrm>
            <a:off x="509995" y="3927910"/>
            <a:ext cx="1183817" cy="1009434"/>
          </a:xfrm>
          <a:prstGeom prst="rect">
            <a:avLst/>
          </a:prstGeom>
          <a:noFill/>
          <a:ln>
            <a:noFill/>
          </a:ln>
        </p:spPr>
      </p:pic>
      <p:sp>
        <p:nvSpPr>
          <p:cNvPr id="510" name="Google Shape;510;p26"/>
          <p:cNvSpPr txBox="1"/>
          <p:nvPr/>
        </p:nvSpPr>
        <p:spPr>
          <a:xfrm>
            <a:off x="319170" y="5003447"/>
            <a:ext cx="1533600" cy="1188600"/>
          </a:xfrm>
          <a:prstGeom prst="rect">
            <a:avLst/>
          </a:prstGeom>
          <a:no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Presenting an offering at a shrine, usually an image of the body part to be healed. </a:t>
            </a:r>
            <a:endParaRPr b="0" i="0" sz="1200" u="none" cap="none" strike="noStrike">
              <a:solidFill>
                <a:srgbClr val="000000"/>
              </a:solidFill>
              <a:latin typeface="Calibri"/>
              <a:ea typeface="Calibri"/>
              <a:cs typeface="Calibri"/>
              <a:sym typeface="Calibri"/>
            </a:endParaRPr>
          </a:p>
        </p:txBody>
      </p:sp>
      <p:pic>
        <p:nvPicPr>
          <p:cNvPr id="511" name="Google Shape;511;p26"/>
          <p:cNvPicPr preferRelativeResize="0"/>
          <p:nvPr/>
        </p:nvPicPr>
        <p:blipFill rotWithShape="1">
          <a:blip r:embed="rId6">
            <a:alphaModFix/>
          </a:blip>
          <a:srcRect b="0" l="0" r="0" t="0"/>
          <a:stretch/>
        </p:blipFill>
        <p:spPr>
          <a:xfrm>
            <a:off x="2291150" y="3927910"/>
            <a:ext cx="1183816" cy="1009434"/>
          </a:xfrm>
          <a:prstGeom prst="rect">
            <a:avLst/>
          </a:prstGeom>
          <a:noFill/>
          <a:ln>
            <a:noFill/>
          </a:ln>
        </p:spPr>
      </p:pic>
      <p:sp>
        <p:nvSpPr>
          <p:cNvPr id="512" name="Google Shape;512;p26"/>
          <p:cNvSpPr txBox="1"/>
          <p:nvPr/>
        </p:nvSpPr>
        <p:spPr>
          <a:xfrm>
            <a:off x="646900" y="8353075"/>
            <a:ext cx="6846300" cy="21855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Calibri"/>
                <a:ea typeface="Calibri"/>
                <a:cs typeface="Calibri"/>
                <a:sym typeface="Calibri"/>
              </a:rPr>
              <a:t>Explain three reasons why religious treatments were so common in the Middle Ages</a:t>
            </a:r>
            <a:endParaRPr b="1"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1. </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2. </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3.</a:t>
            </a:r>
            <a:endParaRPr b="0" i="0" sz="1200" u="none" cap="none" strike="noStrike">
              <a:solidFill>
                <a:srgbClr val="000000"/>
              </a:solidFill>
              <a:latin typeface="Calibri"/>
              <a:ea typeface="Calibri"/>
              <a:cs typeface="Calibri"/>
              <a:sym typeface="Calibri"/>
            </a:endParaRPr>
          </a:p>
        </p:txBody>
      </p:sp>
      <p:sp>
        <p:nvSpPr>
          <p:cNvPr id="513" name="Google Shape;513;p26"/>
          <p:cNvSpPr/>
          <p:nvPr/>
        </p:nvSpPr>
        <p:spPr>
          <a:xfrm>
            <a:off x="6891299" y="132846"/>
            <a:ext cx="556200" cy="445200"/>
          </a:xfrm>
          <a:prstGeom prst="rect">
            <a:avLst/>
          </a:prstGeom>
          <a:solidFill>
            <a:srgbClr val="FFFFFF"/>
          </a:solid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p.26</a:t>
            </a:r>
            <a:endParaRPr b="1" i="0" sz="1400" u="none" cap="none" strike="noStrike">
              <a:solidFill>
                <a:srgbClr val="000000"/>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sp>
        <p:nvSpPr>
          <p:cNvPr id="518" name="Google Shape;518;p27"/>
          <p:cNvSpPr txBox="1"/>
          <p:nvPr>
            <p:ph type="title"/>
          </p:nvPr>
        </p:nvSpPr>
        <p:spPr>
          <a:xfrm>
            <a:off x="188400" y="210100"/>
            <a:ext cx="6594600" cy="445200"/>
          </a:xfrm>
          <a:prstGeom prst="rect">
            <a:avLst/>
          </a:prstGeom>
          <a:solidFill>
            <a:srgbClr val="FFFF00"/>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000"/>
              <a:buNone/>
            </a:pPr>
            <a:r>
              <a:rPr lang="en"/>
              <a:t>KT1.2A. Approaches to Treatments</a:t>
            </a:r>
            <a:endParaRPr/>
          </a:p>
        </p:txBody>
      </p:sp>
      <p:sp>
        <p:nvSpPr>
          <p:cNvPr id="519" name="Google Shape;519;p27"/>
          <p:cNvSpPr txBox="1"/>
          <p:nvPr>
            <p:ph idx="1" type="body"/>
          </p:nvPr>
        </p:nvSpPr>
        <p:spPr>
          <a:xfrm>
            <a:off x="292050" y="763925"/>
            <a:ext cx="7183200" cy="12531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200"/>
              <a:buNone/>
            </a:pPr>
            <a:r>
              <a:rPr b="1" lang="en"/>
              <a:t>Astrology</a:t>
            </a:r>
            <a:endParaRPr b="1"/>
          </a:p>
          <a:p>
            <a:pPr indent="0" lvl="0" marL="0" rtl="0" algn="l">
              <a:lnSpc>
                <a:spcPct val="115000"/>
              </a:lnSpc>
              <a:spcBef>
                <a:spcPts val="0"/>
              </a:spcBef>
              <a:spcAft>
                <a:spcPts val="0"/>
              </a:spcAft>
              <a:buSzPts val="1200"/>
              <a:buNone/>
            </a:pPr>
            <a:r>
              <a:rPr lang="en"/>
              <a:t>Physicians consulted star charts when diagnosing illness. These were also important when prescribing treatment. Treatments varied according to the horoscope of the patient. The alignment of the planets was then checked at every stage of the treatment prescribed: herb gathering, bleeding, purging, operations and even cutting hair and nails all had to be done at the right time.  </a:t>
            </a:r>
            <a:endParaRPr/>
          </a:p>
        </p:txBody>
      </p:sp>
      <p:sp>
        <p:nvSpPr>
          <p:cNvPr id="520" name="Google Shape;520;p27"/>
          <p:cNvSpPr/>
          <p:nvPr/>
        </p:nvSpPr>
        <p:spPr>
          <a:xfrm>
            <a:off x="188400" y="2087949"/>
            <a:ext cx="7183200" cy="445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1" i="0" lang="en" sz="1200" u="sng" cap="none" strike="noStrike">
                <a:solidFill>
                  <a:srgbClr val="000000"/>
                </a:solidFill>
                <a:latin typeface="Calibri"/>
                <a:ea typeface="Calibri"/>
                <a:cs typeface="Calibri"/>
                <a:sym typeface="Calibri"/>
              </a:rPr>
              <a:t>Task</a:t>
            </a:r>
            <a:r>
              <a:rPr b="0" i="0" lang="en" sz="1200" u="none" cap="none" strike="noStrike">
                <a:solidFill>
                  <a:srgbClr val="000000"/>
                </a:solidFill>
                <a:latin typeface="Calibri"/>
                <a:ea typeface="Calibri"/>
                <a:cs typeface="Calibri"/>
                <a:sym typeface="Calibri"/>
              </a:rPr>
              <a:t> - How do these pictures relate to the treatments illness?</a:t>
            </a:r>
            <a:endParaRPr b="0" i="0" sz="1200" u="none" cap="none" strike="noStrike">
              <a:solidFill>
                <a:srgbClr val="000000"/>
              </a:solidFill>
              <a:latin typeface="Calibri"/>
              <a:ea typeface="Calibri"/>
              <a:cs typeface="Calibri"/>
              <a:sym typeface="Calibri"/>
            </a:endParaRPr>
          </a:p>
        </p:txBody>
      </p:sp>
      <p:pic>
        <p:nvPicPr>
          <p:cNvPr descr="Image result for bleeding" id="521" name="Google Shape;521;p27"/>
          <p:cNvPicPr preferRelativeResize="0"/>
          <p:nvPr/>
        </p:nvPicPr>
        <p:blipFill rotWithShape="1">
          <a:blip r:embed="rId3">
            <a:alphaModFix/>
          </a:blip>
          <a:srcRect b="0" l="0" r="25952" t="0"/>
          <a:stretch/>
        </p:blipFill>
        <p:spPr>
          <a:xfrm>
            <a:off x="992525" y="5842643"/>
            <a:ext cx="1811175" cy="1373375"/>
          </a:xfrm>
          <a:prstGeom prst="rect">
            <a:avLst/>
          </a:prstGeom>
          <a:noFill/>
          <a:ln cap="flat" cmpd="sng" w="9525">
            <a:solidFill>
              <a:srgbClr val="000000"/>
            </a:solidFill>
            <a:prstDash val="solid"/>
            <a:round/>
            <a:headEnd len="sm" w="sm" type="none"/>
            <a:tailEnd len="sm" w="sm" type="none"/>
          </a:ln>
        </p:spPr>
      </p:pic>
      <p:pic>
        <p:nvPicPr>
          <p:cNvPr descr="Image result for fasting" id="522" name="Google Shape;522;p27"/>
          <p:cNvPicPr preferRelativeResize="0"/>
          <p:nvPr/>
        </p:nvPicPr>
        <p:blipFill rotWithShape="1">
          <a:blip r:embed="rId4">
            <a:alphaModFix/>
          </a:blip>
          <a:srcRect b="0" l="0" r="0" t="0"/>
          <a:stretch/>
        </p:blipFill>
        <p:spPr>
          <a:xfrm>
            <a:off x="4276725" y="5779555"/>
            <a:ext cx="2506425" cy="1499578"/>
          </a:xfrm>
          <a:prstGeom prst="rect">
            <a:avLst/>
          </a:prstGeom>
          <a:noFill/>
          <a:ln cap="flat" cmpd="sng" w="9525">
            <a:solidFill>
              <a:srgbClr val="000000"/>
            </a:solidFill>
            <a:prstDash val="solid"/>
            <a:round/>
            <a:headEnd len="sm" w="sm" type="none"/>
            <a:tailEnd len="sm" w="sm" type="none"/>
          </a:ln>
        </p:spPr>
      </p:pic>
      <p:pic>
        <p:nvPicPr>
          <p:cNvPr descr="Image result for catholic mass bread and wine" id="523" name="Google Shape;523;p27"/>
          <p:cNvPicPr preferRelativeResize="0"/>
          <p:nvPr/>
        </p:nvPicPr>
        <p:blipFill rotWithShape="1">
          <a:blip r:embed="rId5">
            <a:alphaModFix/>
          </a:blip>
          <a:srcRect b="0" l="0" r="0" t="0"/>
          <a:stretch/>
        </p:blipFill>
        <p:spPr>
          <a:xfrm>
            <a:off x="4276723" y="3110788"/>
            <a:ext cx="2506426" cy="1409970"/>
          </a:xfrm>
          <a:prstGeom prst="rect">
            <a:avLst/>
          </a:prstGeom>
          <a:noFill/>
          <a:ln cap="flat" cmpd="sng" w="9525">
            <a:solidFill>
              <a:srgbClr val="000000"/>
            </a:solidFill>
            <a:prstDash val="solid"/>
            <a:round/>
            <a:headEnd len="sm" w="sm" type="none"/>
            <a:tailEnd len="sm" w="sm" type="none"/>
          </a:ln>
        </p:spPr>
      </p:pic>
      <p:pic>
        <p:nvPicPr>
          <p:cNvPr id="524" name="Google Shape;524;p27"/>
          <p:cNvPicPr preferRelativeResize="0"/>
          <p:nvPr/>
        </p:nvPicPr>
        <p:blipFill rotWithShape="1">
          <a:blip r:embed="rId6">
            <a:alphaModFix/>
          </a:blip>
          <a:srcRect b="0" l="0" r="0" t="0"/>
          <a:stretch/>
        </p:blipFill>
        <p:spPr>
          <a:xfrm>
            <a:off x="942750" y="2995811"/>
            <a:ext cx="1910733" cy="1730475"/>
          </a:xfrm>
          <a:prstGeom prst="rect">
            <a:avLst/>
          </a:prstGeom>
          <a:noFill/>
          <a:ln cap="flat" cmpd="sng" w="9525">
            <a:solidFill>
              <a:schemeClr val="dk2"/>
            </a:solidFill>
            <a:prstDash val="solid"/>
            <a:round/>
            <a:headEnd len="sm" w="sm" type="none"/>
            <a:tailEnd len="sm" w="sm" type="none"/>
          </a:ln>
        </p:spPr>
      </p:pic>
      <p:sp>
        <p:nvSpPr>
          <p:cNvPr id="525" name="Google Shape;525;p27"/>
          <p:cNvSpPr txBox="1"/>
          <p:nvPr/>
        </p:nvSpPr>
        <p:spPr>
          <a:xfrm>
            <a:off x="808650" y="4797925"/>
            <a:ext cx="2390100" cy="816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pic>
        <p:nvPicPr>
          <p:cNvPr id="526" name="Google Shape;526;p27"/>
          <p:cNvPicPr preferRelativeResize="0"/>
          <p:nvPr/>
        </p:nvPicPr>
        <p:blipFill rotWithShape="1">
          <a:blip r:embed="rId7">
            <a:alphaModFix/>
          </a:blip>
          <a:srcRect b="0" l="0" r="0" t="0"/>
          <a:stretch/>
        </p:blipFill>
        <p:spPr>
          <a:xfrm>
            <a:off x="4552450" y="8207863"/>
            <a:ext cx="1954970" cy="1799325"/>
          </a:xfrm>
          <a:prstGeom prst="rect">
            <a:avLst/>
          </a:prstGeom>
          <a:noFill/>
          <a:ln>
            <a:noFill/>
          </a:ln>
        </p:spPr>
      </p:pic>
      <p:pic>
        <p:nvPicPr>
          <p:cNvPr id="527" name="Google Shape;527;p27"/>
          <p:cNvPicPr preferRelativeResize="0"/>
          <p:nvPr/>
        </p:nvPicPr>
        <p:blipFill rotWithShape="1">
          <a:blip r:embed="rId8">
            <a:alphaModFix/>
          </a:blip>
          <a:srcRect b="0" l="0" r="0" t="0"/>
          <a:stretch/>
        </p:blipFill>
        <p:spPr>
          <a:xfrm>
            <a:off x="808650" y="8277070"/>
            <a:ext cx="2952750" cy="1552575"/>
          </a:xfrm>
          <a:prstGeom prst="rect">
            <a:avLst/>
          </a:prstGeom>
          <a:noFill/>
          <a:ln>
            <a:noFill/>
          </a:ln>
        </p:spPr>
      </p:pic>
      <p:sp>
        <p:nvSpPr>
          <p:cNvPr id="528" name="Google Shape;528;p27"/>
          <p:cNvSpPr/>
          <p:nvPr/>
        </p:nvSpPr>
        <p:spPr>
          <a:xfrm>
            <a:off x="6891299" y="132846"/>
            <a:ext cx="556200" cy="445200"/>
          </a:xfrm>
          <a:prstGeom prst="rect">
            <a:avLst/>
          </a:prstGeom>
          <a:solidFill>
            <a:srgbClr val="FFFFFF"/>
          </a:solid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p.27</a:t>
            </a:r>
            <a:endParaRPr b="1" i="0" sz="1400" u="none" cap="none" strike="noStrike">
              <a:solidFill>
                <a:srgbClr val="000000"/>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sp>
        <p:nvSpPr>
          <p:cNvPr id="533" name="Google Shape;533;p28"/>
          <p:cNvSpPr txBox="1"/>
          <p:nvPr>
            <p:ph type="title"/>
          </p:nvPr>
        </p:nvSpPr>
        <p:spPr>
          <a:xfrm>
            <a:off x="188400" y="210100"/>
            <a:ext cx="5791200" cy="445200"/>
          </a:xfrm>
          <a:prstGeom prst="rect">
            <a:avLst/>
          </a:prstGeom>
          <a:solidFill>
            <a:srgbClr val="FFFF00"/>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a:t>KT1.2A. Approaches to Treatments</a:t>
            </a:r>
            <a:endParaRPr/>
          </a:p>
        </p:txBody>
      </p:sp>
      <p:sp>
        <p:nvSpPr>
          <p:cNvPr id="534" name="Google Shape;534;p28"/>
          <p:cNvSpPr txBox="1"/>
          <p:nvPr>
            <p:ph idx="1" type="body"/>
          </p:nvPr>
        </p:nvSpPr>
        <p:spPr>
          <a:xfrm>
            <a:off x="323527" y="850287"/>
            <a:ext cx="7183200" cy="90624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200"/>
              <a:buNone/>
            </a:pPr>
            <a:r>
              <a:rPr b="1" lang="en"/>
              <a:t>Humoural Treatments</a:t>
            </a:r>
            <a:endParaRPr b="1"/>
          </a:p>
          <a:p>
            <a:pPr indent="0" lvl="0" marL="0" rtl="0" algn="just">
              <a:lnSpc>
                <a:spcPct val="115000"/>
              </a:lnSpc>
              <a:spcBef>
                <a:spcPts val="1600"/>
              </a:spcBef>
              <a:spcAft>
                <a:spcPts val="0"/>
              </a:spcAft>
              <a:buSzPts val="1200"/>
              <a:buNone/>
            </a:pPr>
            <a:r>
              <a:rPr lang="en"/>
              <a:t>Today, when we fall ill, doctors assess the symptoms, make a diagnosis and treat the infection. For example, if a patient catches a chest infection, the treatment prescribed will be to attach the germ, rather than to stop the patient from coughing. This is because modern medicine recognises that treating the cause of the illness will eventually treat the symptom. </a:t>
            </a:r>
            <a:endParaRPr/>
          </a:p>
          <a:p>
            <a:pPr indent="0" lvl="0" marL="0" rtl="0" algn="just">
              <a:lnSpc>
                <a:spcPct val="115000"/>
              </a:lnSpc>
              <a:spcBef>
                <a:spcPts val="1600"/>
              </a:spcBef>
              <a:spcAft>
                <a:spcPts val="0"/>
              </a:spcAft>
              <a:buSzPts val="1200"/>
              <a:buNone/>
            </a:pPr>
            <a:r>
              <a:rPr lang="en"/>
              <a:t>Medieval physicians did not work in the same way. Each symptom was broken down and treated separately, as they believed each symptom represented an imbalance in the humours. Therefore, conflicting remedies might be provided. </a:t>
            </a:r>
            <a:endParaRPr/>
          </a:p>
          <a:p>
            <a:pPr indent="0" lvl="0" marL="0" rtl="0" algn="just">
              <a:lnSpc>
                <a:spcPct val="115000"/>
              </a:lnSpc>
              <a:spcBef>
                <a:spcPts val="1600"/>
              </a:spcBef>
              <a:spcAft>
                <a:spcPts val="0"/>
              </a:spcAft>
              <a:buSzPts val="1200"/>
              <a:buNone/>
            </a:pPr>
            <a:r>
              <a:rPr b="1" lang="en" u="sng"/>
              <a:t>TASK </a:t>
            </a:r>
            <a:r>
              <a:rPr lang="en"/>
              <a:t>- look at Source A below, underline/highlight the treatments that are suggested. </a:t>
            </a:r>
            <a:endParaRPr/>
          </a:p>
          <a:p>
            <a:pPr indent="0" lvl="0" marL="0" rtl="0" algn="just">
              <a:lnSpc>
                <a:spcPct val="115000"/>
              </a:lnSpc>
              <a:spcBef>
                <a:spcPts val="1600"/>
              </a:spcBef>
              <a:spcAft>
                <a:spcPts val="0"/>
              </a:spcAft>
              <a:buSzPts val="1200"/>
              <a:buNone/>
            </a:pPr>
            <a:r>
              <a:t/>
            </a:r>
            <a:endParaRPr/>
          </a:p>
          <a:p>
            <a:pPr indent="0" lvl="0" marL="0" rtl="0" algn="just">
              <a:lnSpc>
                <a:spcPct val="115000"/>
              </a:lnSpc>
              <a:spcBef>
                <a:spcPts val="1600"/>
              </a:spcBef>
              <a:spcAft>
                <a:spcPts val="0"/>
              </a:spcAft>
              <a:buSzPts val="1200"/>
              <a:buNone/>
            </a:pPr>
            <a:r>
              <a:t/>
            </a:r>
            <a:endParaRPr/>
          </a:p>
          <a:p>
            <a:pPr indent="0" lvl="0" marL="0" rtl="0" algn="just">
              <a:lnSpc>
                <a:spcPct val="115000"/>
              </a:lnSpc>
              <a:spcBef>
                <a:spcPts val="1600"/>
              </a:spcBef>
              <a:spcAft>
                <a:spcPts val="0"/>
              </a:spcAft>
              <a:buSzPts val="1200"/>
              <a:buNone/>
            </a:pPr>
            <a:r>
              <a:t/>
            </a:r>
            <a:endParaRPr/>
          </a:p>
          <a:p>
            <a:pPr indent="0" lvl="0" marL="0" rtl="0" algn="just">
              <a:lnSpc>
                <a:spcPct val="115000"/>
              </a:lnSpc>
              <a:spcBef>
                <a:spcPts val="1600"/>
              </a:spcBef>
              <a:spcAft>
                <a:spcPts val="0"/>
              </a:spcAft>
              <a:buSzPts val="1200"/>
              <a:buNone/>
            </a:pPr>
            <a:r>
              <a:t/>
            </a:r>
            <a:endParaRPr/>
          </a:p>
          <a:p>
            <a:pPr indent="0" lvl="0" marL="0" rtl="0" algn="just">
              <a:lnSpc>
                <a:spcPct val="115000"/>
              </a:lnSpc>
              <a:spcBef>
                <a:spcPts val="1600"/>
              </a:spcBef>
              <a:spcAft>
                <a:spcPts val="0"/>
              </a:spcAft>
              <a:buSzPts val="1200"/>
              <a:buNone/>
            </a:pPr>
            <a:r>
              <a:t/>
            </a:r>
            <a:endParaRPr/>
          </a:p>
          <a:p>
            <a:pPr indent="0" lvl="0" marL="0" rtl="0" algn="just">
              <a:lnSpc>
                <a:spcPct val="115000"/>
              </a:lnSpc>
              <a:spcBef>
                <a:spcPts val="1600"/>
              </a:spcBef>
              <a:spcAft>
                <a:spcPts val="0"/>
              </a:spcAft>
              <a:buSzPts val="1200"/>
              <a:buNone/>
            </a:pPr>
            <a:r>
              <a:t/>
            </a:r>
            <a:endParaRPr/>
          </a:p>
          <a:p>
            <a:pPr indent="0" lvl="0" marL="0" rtl="0" algn="just">
              <a:lnSpc>
                <a:spcPct val="115000"/>
              </a:lnSpc>
              <a:spcBef>
                <a:spcPts val="1600"/>
              </a:spcBef>
              <a:spcAft>
                <a:spcPts val="0"/>
              </a:spcAft>
              <a:buSzPts val="1200"/>
              <a:buNone/>
            </a:pPr>
            <a:r>
              <a:t/>
            </a:r>
            <a:endParaRPr/>
          </a:p>
          <a:p>
            <a:pPr indent="0" lvl="0" marL="0" rtl="0" algn="just">
              <a:lnSpc>
                <a:spcPct val="115000"/>
              </a:lnSpc>
              <a:spcBef>
                <a:spcPts val="1600"/>
              </a:spcBef>
              <a:spcAft>
                <a:spcPts val="0"/>
              </a:spcAft>
              <a:buSzPts val="1200"/>
              <a:buNone/>
            </a:pPr>
            <a:r>
              <a:rPr b="1" lang="en" u="sng"/>
              <a:t>HOT </a:t>
            </a:r>
            <a:r>
              <a:rPr lang="en"/>
              <a:t>-Explain why this sources is useful for a  historian studying treatments in the Middle Ages?</a:t>
            </a:r>
            <a:endParaRPr/>
          </a:p>
          <a:p>
            <a:pPr indent="0" lvl="0" marL="0" rtl="0" algn="just">
              <a:lnSpc>
                <a:spcPct val="200000"/>
              </a:lnSpc>
              <a:spcBef>
                <a:spcPts val="1600"/>
              </a:spcBef>
              <a:spcAft>
                <a:spcPts val="0"/>
              </a:spcAft>
              <a:buSzPts val="1200"/>
              <a:buNone/>
            </a:pPr>
            <a:r>
              <a:rPr lang="en"/>
              <a:t>____________________________________________________________________________________________</a:t>
            </a:r>
            <a:r>
              <a:rPr lang="en">
                <a:solidFill>
                  <a:schemeClr val="dk1"/>
                </a:solidFill>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a:p>
        </p:txBody>
      </p:sp>
      <p:sp>
        <p:nvSpPr>
          <p:cNvPr id="535" name="Google Shape;535;p28"/>
          <p:cNvSpPr txBox="1"/>
          <p:nvPr/>
        </p:nvSpPr>
        <p:spPr>
          <a:xfrm>
            <a:off x="563752" y="3664237"/>
            <a:ext cx="6753300" cy="2476500"/>
          </a:xfrm>
          <a:prstGeom prst="rect">
            <a:avLst/>
          </a:prstGeom>
          <a:noFill/>
          <a:ln cap="flat" cmpd="sng" w="9525">
            <a:solidFill>
              <a:srgbClr val="000000"/>
            </a:solidFill>
            <a:prstDash val="dot"/>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Source A</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Advice from John of Gaddesden’s medical book, the </a:t>
            </a:r>
            <a:r>
              <a:rPr b="0" i="1" lang="en" sz="1200" u="none" cap="none" strike="noStrike">
                <a:solidFill>
                  <a:srgbClr val="000000"/>
                </a:solidFill>
                <a:latin typeface="Calibri"/>
                <a:ea typeface="Calibri"/>
                <a:cs typeface="Calibri"/>
                <a:sym typeface="Calibri"/>
              </a:rPr>
              <a:t>Rosa Anglica</a:t>
            </a:r>
            <a:r>
              <a:rPr b="0" i="0" lang="en" sz="1200" u="none" cap="none" strike="noStrike">
                <a:solidFill>
                  <a:srgbClr val="000000"/>
                </a:solidFill>
                <a:latin typeface="Calibri"/>
                <a:ea typeface="Calibri"/>
                <a:cs typeface="Calibri"/>
                <a:sym typeface="Calibri"/>
              </a:rPr>
              <a:t>. John, a very well - respected English physician, wrote this very popular medical text in the 14th century. Here, he explains how to cure lethargy [extreme tiredness]</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0" i="1" lang="en" sz="1200" u="none" cap="none" strike="noStrike">
                <a:solidFill>
                  <a:srgbClr val="000000"/>
                </a:solidFill>
                <a:latin typeface="Calibri"/>
                <a:ea typeface="Calibri"/>
                <a:cs typeface="Calibri"/>
                <a:sym typeface="Calibri"/>
              </a:rPr>
              <a:t>It is necessary for lethargics that people talk loudly in their presence. Tie their extremities lightly and rub their palms and soles hard; and let their feet be put in salt water up to the middle of the shins, and pull their hair and nose, and squeeze the toes and fingers tightly, and cause pigs to squeal in their ears; give them a sharp clyster [an enema] at the beginning… and open the vein of the head, or nose, or forehead, and draw blood from the nose with the bristles of a boar. Put a feather, or a straw, in his nose to compel him to sneeze, and do not ever deist from hindering him from sleeping and let human hair or other evil-smelling thing be burnt under his nose… </a:t>
            </a:r>
            <a:endParaRPr b="0" i="1" sz="1200" u="none" cap="none" strike="noStrike">
              <a:solidFill>
                <a:srgbClr val="000000"/>
              </a:solidFill>
              <a:latin typeface="Calibri"/>
              <a:ea typeface="Calibri"/>
              <a:cs typeface="Calibri"/>
              <a:sym typeface="Calibri"/>
            </a:endParaRPr>
          </a:p>
        </p:txBody>
      </p:sp>
      <p:sp>
        <p:nvSpPr>
          <p:cNvPr id="536" name="Google Shape;536;p28"/>
          <p:cNvSpPr/>
          <p:nvPr/>
        </p:nvSpPr>
        <p:spPr>
          <a:xfrm>
            <a:off x="6891299" y="132846"/>
            <a:ext cx="556200" cy="445200"/>
          </a:xfrm>
          <a:prstGeom prst="rect">
            <a:avLst/>
          </a:prstGeom>
          <a:solidFill>
            <a:srgbClr val="FFFFFF"/>
          </a:solid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p.28</a:t>
            </a:r>
            <a:endParaRPr b="1" i="0" sz="1400" u="none" cap="none" strike="noStrike">
              <a:solidFill>
                <a:srgbClr val="000000"/>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3"/>
          <p:cNvSpPr txBox="1"/>
          <p:nvPr>
            <p:ph type="title"/>
          </p:nvPr>
        </p:nvSpPr>
        <p:spPr>
          <a:xfrm>
            <a:off x="364600" y="125700"/>
            <a:ext cx="5707800" cy="4128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000"/>
              <a:buNone/>
            </a:pPr>
            <a:r>
              <a:rPr lang="en" sz="2000"/>
              <a:t>Medicine Key Topic 1 Key Words - Part 1</a:t>
            </a:r>
            <a:endParaRPr sz="2000"/>
          </a:p>
        </p:txBody>
      </p:sp>
      <p:graphicFrame>
        <p:nvGraphicFramePr>
          <p:cNvPr id="117" name="Google Shape;117;p3"/>
          <p:cNvGraphicFramePr/>
          <p:nvPr/>
        </p:nvGraphicFramePr>
        <p:xfrm>
          <a:off x="435250" y="601774"/>
          <a:ext cx="3000000" cy="3000000"/>
        </p:xfrm>
        <a:graphic>
          <a:graphicData uri="http://schemas.openxmlformats.org/drawingml/2006/table">
            <a:tbl>
              <a:tblPr bandRow="1">
                <a:noFill/>
                <a:tableStyleId>{DD1572DE-EB6D-4EC9-B0AF-178744D4C878}</a:tableStyleId>
              </a:tblPr>
              <a:tblGrid>
                <a:gridCol w="389025"/>
                <a:gridCol w="1193800"/>
                <a:gridCol w="5440325"/>
              </a:tblGrid>
              <a:tr h="315400">
                <a:tc>
                  <a:txBody>
                    <a:bodyPr/>
                    <a:lstStyle/>
                    <a:p>
                      <a:pPr indent="0" lvl="0" marL="0" marR="0" rtl="0" algn="ctr">
                        <a:lnSpc>
                          <a:spcPct val="100000"/>
                        </a:lnSpc>
                        <a:spcBef>
                          <a:spcPts val="0"/>
                        </a:spcBef>
                        <a:spcAft>
                          <a:spcPts val="0"/>
                        </a:spcAft>
                        <a:buClr>
                          <a:srgbClr val="000000"/>
                        </a:buClr>
                        <a:buSzPts val="1000"/>
                        <a:buFont typeface="Arial"/>
                        <a:buNone/>
                      </a:pPr>
                      <a:r>
                        <a:rPr lang="en" sz="1000" u="none" cap="none" strike="noStrike">
                          <a:latin typeface="Calibri"/>
                          <a:ea typeface="Calibri"/>
                          <a:cs typeface="Calibri"/>
                          <a:sym typeface="Calibri"/>
                        </a:rPr>
                        <a:t>1</a:t>
                      </a:r>
                      <a:endParaRPr sz="1000" u="none" cap="none" strike="noStrike"/>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amulet</a:t>
                      </a:r>
                      <a:endParaRPr b="1"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Charm worn in the Middle Ages to ward off (give protection) from disease </a:t>
                      </a:r>
                      <a:r>
                        <a:rPr b="1" lang="en" sz="1100" u="none" cap="none" strike="noStrike">
                          <a:latin typeface="Calibri"/>
                          <a:ea typeface="Calibri"/>
                          <a:cs typeface="Calibri"/>
                          <a:sym typeface="Calibri"/>
                        </a:rPr>
                        <a:t>(MA)</a:t>
                      </a:r>
                      <a:endParaRPr b="1" sz="1100" u="none" cap="none" strike="noStrike">
                        <a:latin typeface="Calibri"/>
                        <a:ea typeface="Calibri"/>
                        <a:cs typeface="Calibri"/>
                        <a:sym typeface="Calibri"/>
                      </a:endParaRPr>
                    </a:p>
                  </a:txBody>
                  <a:tcPr marT="0" marB="0" marR="68575" marL="6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A"/>
                      </a:solidFill>
                      <a:prstDash val="solid"/>
                      <a:round/>
                      <a:headEnd len="sm" w="sm" type="none"/>
                      <a:tailEnd len="sm" w="sm" type="none"/>
                    </a:lnB>
                    <a:solidFill>
                      <a:srgbClr val="FFFFFF"/>
                    </a:solidFill>
                  </a:tcPr>
                </a:tc>
              </a:tr>
              <a:tr h="559125">
                <a:tc>
                  <a:txBody>
                    <a:bodyPr/>
                    <a:lstStyle/>
                    <a:p>
                      <a:pPr indent="0" lvl="0" marL="0" marR="0" rtl="0" algn="ctr">
                        <a:lnSpc>
                          <a:spcPct val="100000"/>
                        </a:lnSpc>
                        <a:spcBef>
                          <a:spcPts val="0"/>
                        </a:spcBef>
                        <a:spcAft>
                          <a:spcPts val="0"/>
                        </a:spcAft>
                        <a:buClr>
                          <a:srgbClr val="000000"/>
                        </a:buClr>
                        <a:buSzPts val="1000"/>
                        <a:buFont typeface="Arial"/>
                        <a:buNone/>
                      </a:pPr>
                      <a:r>
                        <a:rPr lang="en" sz="1000" u="none" cap="none" strike="noStrike">
                          <a:latin typeface="Calibri"/>
                          <a:ea typeface="Calibri"/>
                          <a:cs typeface="Calibri"/>
                          <a:sym typeface="Calibri"/>
                        </a:rPr>
                        <a:t>2</a:t>
                      </a:r>
                      <a:endParaRPr sz="10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apothecary</a:t>
                      </a:r>
                      <a:endParaRPr b="1"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Affordable chemists from Middle Ages through the Renaissance who made herbal remedies and medicines. Often a cheap alternative to a doctor the did not have university training but were trained through apprenticeship. </a:t>
                      </a:r>
                      <a:r>
                        <a:rPr b="1" lang="en" sz="1100" u="none" cap="none" strike="noStrike">
                          <a:latin typeface="Calibri"/>
                          <a:ea typeface="Calibri"/>
                          <a:cs typeface="Calibri"/>
                          <a:sym typeface="Calibri"/>
                        </a:rPr>
                        <a:t>(MA, RE) </a:t>
                      </a:r>
                      <a:endParaRPr b="1" sz="1100" u="none" cap="none" strike="noStrike">
                        <a:latin typeface="Calibri"/>
                        <a:ea typeface="Calibri"/>
                        <a:cs typeface="Calibri"/>
                        <a:sym typeface="Calibri"/>
                      </a:endParaRPr>
                    </a:p>
                  </a:txBody>
                  <a:tcPr marT="0" marB="0" marR="68575" marL="68575" anchor="ctr">
                    <a:lnL cap="flat" cmpd="sng" w="9525">
                      <a:solidFill>
                        <a:srgbClr val="000000"/>
                      </a:solidFill>
                      <a:prstDash val="solid"/>
                      <a:round/>
                      <a:headEnd len="sm" w="sm" type="none"/>
                      <a:tailEnd len="sm" w="sm" type="none"/>
                    </a:lnL>
                    <a:lnR cap="flat" cmpd="sng" w="9525">
                      <a:solidFill>
                        <a:srgbClr val="00000A"/>
                      </a:solidFill>
                      <a:prstDash val="solid"/>
                      <a:round/>
                      <a:headEnd len="sm" w="sm" type="none"/>
                      <a:tailEnd len="sm" w="sm" type="none"/>
                    </a:lnR>
                    <a:lnT cap="flat" cmpd="sng" w="9525">
                      <a:solidFill>
                        <a:srgbClr val="00000A"/>
                      </a:solidFill>
                      <a:prstDash val="solid"/>
                      <a:round/>
                      <a:headEnd len="sm" w="sm" type="none"/>
                      <a:tailEnd len="sm" w="sm" type="none"/>
                    </a:lnT>
                    <a:lnB cap="flat" cmpd="sng" w="9525">
                      <a:solidFill>
                        <a:srgbClr val="00000A"/>
                      </a:solidFill>
                      <a:prstDash val="solid"/>
                      <a:round/>
                      <a:headEnd len="sm" w="sm" type="none"/>
                      <a:tailEnd len="sm" w="sm" type="none"/>
                    </a:lnB>
                    <a:solidFill>
                      <a:srgbClr val="FFFFFF"/>
                    </a:solidFill>
                  </a:tcPr>
                </a:tc>
              </a:tr>
              <a:tr h="745500">
                <a:tc>
                  <a:txBody>
                    <a:bodyPr/>
                    <a:lstStyle/>
                    <a:p>
                      <a:pPr indent="0" lvl="0" marL="0" marR="0" rtl="0" algn="ctr">
                        <a:lnSpc>
                          <a:spcPct val="100000"/>
                        </a:lnSpc>
                        <a:spcBef>
                          <a:spcPts val="0"/>
                        </a:spcBef>
                        <a:spcAft>
                          <a:spcPts val="0"/>
                        </a:spcAft>
                        <a:buClr>
                          <a:srgbClr val="000000"/>
                        </a:buClr>
                        <a:buSzPts val="1000"/>
                        <a:buFont typeface="Arial"/>
                        <a:buNone/>
                      </a:pPr>
                      <a:r>
                        <a:rPr lang="en" sz="1000" u="none" cap="none" strike="noStrike">
                          <a:latin typeface="Calibri"/>
                          <a:ea typeface="Calibri"/>
                          <a:cs typeface="Calibri"/>
                          <a:sym typeface="Calibri"/>
                        </a:rPr>
                        <a:t>3</a:t>
                      </a:r>
                      <a:endParaRPr sz="10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astrology</a:t>
                      </a:r>
                      <a:endParaRPr b="1"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Superstitious study of how the position of planets influence people’s lives and health. Used in the form of ‘Zodiac Man’ charts to decide when and how to treat people. The Black Death was blamed on the positioning of the planets which caused the earth to discharge miasmic odors.  </a:t>
                      </a:r>
                      <a:r>
                        <a:rPr b="1" lang="en" sz="1100" u="none" cap="none" strike="noStrike">
                          <a:latin typeface="Calibri"/>
                          <a:ea typeface="Calibri"/>
                          <a:cs typeface="Calibri"/>
                          <a:sym typeface="Calibri"/>
                        </a:rPr>
                        <a:t>(MA)</a:t>
                      </a:r>
                      <a:endParaRPr b="1" sz="1100" u="none" cap="none" strike="noStrike">
                        <a:latin typeface="Calibri"/>
                        <a:ea typeface="Calibri"/>
                        <a:cs typeface="Calibri"/>
                        <a:sym typeface="Calibri"/>
                      </a:endParaRPr>
                    </a:p>
                  </a:txBody>
                  <a:tcPr marT="0" marB="0" marR="68575" marL="68575" anchor="ctr">
                    <a:lnL cap="flat" cmpd="sng" w="9525">
                      <a:solidFill>
                        <a:srgbClr val="000000"/>
                      </a:solidFill>
                      <a:prstDash val="solid"/>
                      <a:round/>
                      <a:headEnd len="sm" w="sm" type="none"/>
                      <a:tailEnd len="sm" w="sm" type="none"/>
                    </a:lnL>
                    <a:lnR cap="flat" cmpd="sng" w="9525">
                      <a:solidFill>
                        <a:srgbClr val="00000A"/>
                      </a:solidFill>
                      <a:prstDash val="solid"/>
                      <a:round/>
                      <a:headEnd len="sm" w="sm" type="none"/>
                      <a:tailEnd len="sm" w="sm" type="none"/>
                    </a:lnR>
                    <a:lnT cap="flat" cmpd="sng" w="9525">
                      <a:solidFill>
                        <a:srgbClr val="00000A"/>
                      </a:solidFill>
                      <a:prstDash val="solid"/>
                      <a:round/>
                      <a:headEnd len="sm" w="sm" type="none"/>
                      <a:tailEnd len="sm" w="sm" type="none"/>
                    </a:lnT>
                    <a:lnB cap="flat" cmpd="sng" w="9525">
                      <a:solidFill>
                        <a:srgbClr val="00000A"/>
                      </a:solidFill>
                      <a:prstDash val="solid"/>
                      <a:round/>
                      <a:headEnd len="sm" w="sm" type="none"/>
                      <a:tailEnd len="sm" w="sm" type="none"/>
                    </a:lnB>
                    <a:solidFill>
                      <a:srgbClr val="FFFFFF"/>
                    </a:solidFill>
                  </a:tcPr>
                </a:tc>
              </a:tr>
              <a:tr h="559125">
                <a:tc>
                  <a:txBody>
                    <a:bodyPr/>
                    <a:lstStyle/>
                    <a:p>
                      <a:pPr indent="0" lvl="0" marL="0" marR="0" rtl="0" algn="ctr">
                        <a:lnSpc>
                          <a:spcPct val="100000"/>
                        </a:lnSpc>
                        <a:spcBef>
                          <a:spcPts val="0"/>
                        </a:spcBef>
                        <a:spcAft>
                          <a:spcPts val="0"/>
                        </a:spcAft>
                        <a:buClr>
                          <a:srgbClr val="000000"/>
                        </a:buClr>
                        <a:buSzPts val="1000"/>
                        <a:buFont typeface="Arial"/>
                        <a:buNone/>
                      </a:pPr>
                      <a:r>
                        <a:rPr lang="en" sz="1000" u="none" cap="none" strike="noStrike">
                          <a:latin typeface="Calibri"/>
                          <a:ea typeface="Calibri"/>
                          <a:cs typeface="Calibri"/>
                          <a:sym typeface="Calibri"/>
                        </a:rPr>
                        <a:t>4</a:t>
                      </a:r>
                      <a:endParaRPr sz="10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barber surgeons</a:t>
                      </a:r>
                      <a:endParaRPr b="1"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Uneducated but skilled medical practitioners who would provide amputation, broken bone setting, bloodletting and urine examination to help balance the humours. Identified by the red and white striped barber pole they could also cut hair.  </a:t>
                      </a:r>
                      <a:r>
                        <a:rPr b="1" lang="en" sz="1100" u="none" cap="none" strike="noStrike">
                          <a:latin typeface="Calibri"/>
                          <a:ea typeface="Calibri"/>
                          <a:cs typeface="Calibri"/>
                          <a:sym typeface="Calibri"/>
                        </a:rPr>
                        <a:t>(MA, RE)</a:t>
                      </a:r>
                      <a:endParaRPr b="1" sz="1100" u="none" cap="none" strike="noStrike">
                        <a:latin typeface="Calibri"/>
                        <a:ea typeface="Calibri"/>
                        <a:cs typeface="Calibri"/>
                        <a:sym typeface="Calibri"/>
                      </a:endParaRPr>
                    </a:p>
                  </a:txBody>
                  <a:tcPr marT="0" marB="0" marR="68575" marL="68575" anchor="ctr">
                    <a:lnL cap="flat" cmpd="sng" w="9525">
                      <a:solidFill>
                        <a:srgbClr val="000000"/>
                      </a:solidFill>
                      <a:prstDash val="solid"/>
                      <a:round/>
                      <a:headEnd len="sm" w="sm" type="none"/>
                      <a:tailEnd len="sm" w="sm" type="none"/>
                    </a:lnL>
                    <a:lnR cap="flat" cmpd="sng" w="9525">
                      <a:solidFill>
                        <a:srgbClr val="00000A"/>
                      </a:solidFill>
                      <a:prstDash val="solid"/>
                      <a:round/>
                      <a:headEnd len="sm" w="sm" type="none"/>
                      <a:tailEnd len="sm" w="sm" type="none"/>
                    </a:lnR>
                    <a:lnT cap="flat" cmpd="sng" w="9525">
                      <a:solidFill>
                        <a:srgbClr val="00000A"/>
                      </a:solidFill>
                      <a:prstDash val="solid"/>
                      <a:round/>
                      <a:headEnd len="sm" w="sm" type="none"/>
                      <a:tailEnd len="sm" w="sm" type="none"/>
                    </a:lnT>
                    <a:lnB cap="flat" cmpd="sng" w="9525">
                      <a:solidFill>
                        <a:srgbClr val="00000A"/>
                      </a:solidFill>
                      <a:prstDash val="solid"/>
                      <a:round/>
                      <a:headEnd len="sm" w="sm" type="none"/>
                      <a:tailEnd len="sm" w="sm" type="none"/>
                    </a:lnB>
                    <a:solidFill>
                      <a:srgbClr val="FFFFFF"/>
                    </a:solidFill>
                  </a:tcPr>
                </a:tc>
              </a:tr>
              <a:tr h="1017550">
                <a:tc>
                  <a:txBody>
                    <a:bodyPr/>
                    <a:lstStyle/>
                    <a:p>
                      <a:pPr indent="0" lvl="0" marL="0" marR="0" rtl="0" algn="ctr">
                        <a:lnSpc>
                          <a:spcPct val="100000"/>
                        </a:lnSpc>
                        <a:spcBef>
                          <a:spcPts val="0"/>
                        </a:spcBef>
                        <a:spcAft>
                          <a:spcPts val="0"/>
                        </a:spcAft>
                        <a:buClr>
                          <a:srgbClr val="000000"/>
                        </a:buClr>
                        <a:buSzPts val="1000"/>
                        <a:buFont typeface="Arial"/>
                        <a:buNone/>
                      </a:pPr>
                      <a:r>
                        <a:rPr lang="en" sz="1000" u="none" cap="none" strike="noStrike">
                          <a:latin typeface="Calibri"/>
                          <a:ea typeface="Calibri"/>
                          <a:cs typeface="Calibri"/>
                          <a:sym typeface="Calibri"/>
                        </a:rPr>
                        <a:t>5</a:t>
                      </a:r>
                      <a:endParaRPr sz="10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Black Death (1348)</a:t>
                      </a:r>
                      <a:endParaRPr b="1"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Bubonic and pneumonic plague. Killed 30% of England’s population and blamed by many on supernatural causes such as God or the position of the planets. Treatments ranged from the natural herbal cures and bloodletting to the supernatural with prayer and flagellation. Some preventative measures were taken with the local authorities (government) enacting quarantine laws for the sick, banning large gathering and setting up quarantine houses. </a:t>
                      </a:r>
                      <a:r>
                        <a:rPr b="1" lang="en" sz="1100" u="none" cap="none" strike="noStrike">
                          <a:latin typeface="Calibri"/>
                          <a:ea typeface="Calibri"/>
                          <a:cs typeface="Calibri"/>
                          <a:sym typeface="Calibri"/>
                        </a:rPr>
                        <a:t>(MA)</a:t>
                      </a:r>
                      <a:endParaRPr b="1" sz="1100" u="none" cap="none" strike="noStrike">
                        <a:latin typeface="Calibri"/>
                        <a:ea typeface="Calibri"/>
                        <a:cs typeface="Calibri"/>
                        <a:sym typeface="Calibri"/>
                      </a:endParaRPr>
                    </a:p>
                  </a:txBody>
                  <a:tcPr marT="0" marB="0" marR="68575" marL="68575" anchor="ctr">
                    <a:lnL cap="flat" cmpd="sng" w="9525">
                      <a:solidFill>
                        <a:srgbClr val="000000"/>
                      </a:solidFill>
                      <a:prstDash val="solid"/>
                      <a:round/>
                      <a:headEnd len="sm" w="sm" type="none"/>
                      <a:tailEnd len="sm" w="sm" type="none"/>
                    </a:lnL>
                    <a:lnR cap="flat" cmpd="sng" w="9525">
                      <a:solidFill>
                        <a:srgbClr val="00000A"/>
                      </a:solidFill>
                      <a:prstDash val="solid"/>
                      <a:round/>
                      <a:headEnd len="sm" w="sm" type="none"/>
                      <a:tailEnd len="sm" w="sm" type="none"/>
                    </a:lnR>
                    <a:lnT cap="flat" cmpd="sng" w="9525">
                      <a:solidFill>
                        <a:srgbClr val="00000A"/>
                      </a:solidFill>
                      <a:prstDash val="solid"/>
                      <a:round/>
                      <a:headEnd len="sm" w="sm" type="none"/>
                      <a:tailEnd len="sm" w="sm" type="none"/>
                    </a:lnT>
                    <a:lnB cap="flat" cmpd="sng" w="9525">
                      <a:solidFill>
                        <a:srgbClr val="00000A"/>
                      </a:solidFill>
                      <a:prstDash val="solid"/>
                      <a:round/>
                      <a:headEnd len="sm" w="sm" type="none"/>
                      <a:tailEnd len="sm" w="sm" type="none"/>
                    </a:lnB>
                    <a:solidFill>
                      <a:srgbClr val="FFFFFF"/>
                    </a:solidFill>
                  </a:tcPr>
                </a:tc>
              </a:tr>
              <a:tr h="320075">
                <a:tc>
                  <a:txBody>
                    <a:bodyPr/>
                    <a:lstStyle/>
                    <a:p>
                      <a:pPr indent="0" lvl="0" marL="0" marR="0" rtl="0" algn="ctr">
                        <a:lnSpc>
                          <a:spcPct val="100000"/>
                        </a:lnSpc>
                        <a:spcBef>
                          <a:spcPts val="0"/>
                        </a:spcBef>
                        <a:spcAft>
                          <a:spcPts val="0"/>
                        </a:spcAft>
                        <a:buClr>
                          <a:srgbClr val="000000"/>
                        </a:buClr>
                        <a:buSzPts val="1000"/>
                        <a:buFont typeface="Arial"/>
                        <a:buNone/>
                      </a:pPr>
                      <a:r>
                        <a:rPr lang="en" sz="1000" u="none" cap="none" strike="noStrike">
                          <a:latin typeface="Calibri"/>
                          <a:ea typeface="Calibri"/>
                          <a:cs typeface="Calibri"/>
                          <a:sym typeface="Calibri"/>
                        </a:rPr>
                        <a:t>6</a:t>
                      </a:r>
                      <a:endParaRPr sz="10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blanc mangier</a:t>
                      </a:r>
                      <a:endParaRPr b="1"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Medieval dish recommended to the sick made of chicken and almonds. </a:t>
                      </a:r>
                      <a:r>
                        <a:rPr b="1" lang="en" sz="1100" u="none" cap="none" strike="noStrike">
                          <a:latin typeface="Calibri"/>
                          <a:ea typeface="Calibri"/>
                          <a:cs typeface="Calibri"/>
                          <a:sym typeface="Calibri"/>
                        </a:rPr>
                        <a:t>(MA)</a:t>
                      </a:r>
                      <a:endParaRPr b="1" sz="1100" u="none" cap="none" strike="noStrike">
                        <a:latin typeface="Calibri"/>
                        <a:ea typeface="Calibri"/>
                        <a:cs typeface="Calibri"/>
                        <a:sym typeface="Calibri"/>
                      </a:endParaRPr>
                    </a:p>
                  </a:txBody>
                  <a:tcPr marT="0" marB="0" marR="68575" marL="68575" anchor="ctr">
                    <a:lnL cap="flat" cmpd="sng" w="9525">
                      <a:solidFill>
                        <a:srgbClr val="000000"/>
                      </a:solidFill>
                      <a:prstDash val="solid"/>
                      <a:round/>
                      <a:headEnd len="sm" w="sm" type="none"/>
                      <a:tailEnd len="sm" w="sm" type="none"/>
                    </a:lnL>
                    <a:lnR cap="flat" cmpd="sng" w="9525">
                      <a:solidFill>
                        <a:srgbClr val="00000A"/>
                      </a:solidFill>
                      <a:prstDash val="solid"/>
                      <a:round/>
                      <a:headEnd len="sm" w="sm" type="none"/>
                      <a:tailEnd len="sm" w="sm" type="none"/>
                    </a:lnR>
                    <a:lnT cap="flat" cmpd="sng" w="9525">
                      <a:solidFill>
                        <a:srgbClr val="00000A"/>
                      </a:solidFill>
                      <a:prstDash val="solid"/>
                      <a:round/>
                      <a:headEnd len="sm" w="sm" type="none"/>
                      <a:tailEnd len="sm" w="sm" type="none"/>
                    </a:lnT>
                    <a:lnB cap="flat" cmpd="sng" w="9525">
                      <a:solidFill>
                        <a:srgbClr val="00000A"/>
                      </a:solidFill>
                      <a:prstDash val="solid"/>
                      <a:round/>
                      <a:headEnd len="sm" w="sm" type="none"/>
                      <a:tailEnd len="sm" w="sm" type="none"/>
                    </a:lnB>
                    <a:solidFill>
                      <a:srgbClr val="FFFFFF"/>
                    </a:solidFill>
                  </a:tcPr>
                </a:tc>
              </a:tr>
              <a:tr h="372725">
                <a:tc>
                  <a:txBody>
                    <a:bodyPr/>
                    <a:lstStyle/>
                    <a:p>
                      <a:pPr indent="0" lvl="0" marL="0" marR="0" rtl="0" algn="ctr">
                        <a:lnSpc>
                          <a:spcPct val="100000"/>
                        </a:lnSpc>
                        <a:spcBef>
                          <a:spcPts val="0"/>
                        </a:spcBef>
                        <a:spcAft>
                          <a:spcPts val="0"/>
                        </a:spcAft>
                        <a:buClr>
                          <a:srgbClr val="000000"/>
                        </a:buClr>
                        <a:buSzPts val="1000"/>
                        <a:buFont typeface="Arial"/>
                        <a:buNone/>
                      </a:pPr>
                      <a:r>
                        <a:rPr lang="en" sz="1000" u="none" cap="none" strike="noStrike">
                          <a:latin typeface="Calibri"/>
                          <a:ea typeface="Calibri"/>
                          <a:cs typeface="Calibri"/>
                          <a:sym typeface="Calibri"/>
                        </a:rPr>
                        <a:t>7</a:t>
                      </a:r>
                      <a:endParaRPr sz="10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bloodletting</a:t>
                      </a:r>
                      <a:endParaRPr b="1"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Treatment of removing blood by cutting, cupping or leeches in order to balance out the humours. Also known as phlebotomy or simply bleeding.  </a:t>
                      </a:r>
                      <a:r>
                        <a:rPr b="1" lang="en" sz="1100" u="none" cap="none" strike="noStrike">
                          <a:latin typeface="Calibri"/>
                          <a:ea typeface="Calibri"/>
                          <a:cs typeface="Calibri"/>
                          <a:sym typeface="Calibri"/>
                        </a:rPr>
                        <a:t>(MA, RE)</a:t>
                      </a:r>
                      <a:endParaRPr b="1" sz="1100" u="none" cap="none" strike="noStrike">
                        <a:latin typeface="Calibri"/>
                        <a:ea typeface="Calibri"/>
                        <a:cs typeface="Calibri"/>
                        <a:sym typeface="Calibri"/>
                      </a:endParaRPr>
                    </a:p>
                  </a:txBody>
                  <a:tcPr marT="0" marB="0" marR="68575" marL="68575" anchor="ctr">
                    <a:lnL cap="flat" cmpd="sng" w="9525">
                      <a:solidFill>
                        <a:srgbClr val="000000"/>
                      </a:solidFill>
                      <a:prstDash val="solid"/>
                      <a:round/>
                      <a:headEnd len="sm" w="sm" type="none"/>
                      <a:tailEnd len="sm" w="sm" type="none"/>
                    </a:lnL>
                    <a:lnR cap="flat" cmpd="sng" w="9525">
                      <a:solidFill>
                        <a:srgbClr val="00000A"/>
                      </a:solidFill>
                      <a:prstDash val="solid"/>
                      <a:round/>
                      <a:headEnd len="sm" w="sm" type="none"/>
                      <a:tailEnd len="sm" w="sm" type="none"/>
                    </a:lnR>
                    <a:lnT cap="flat" cmpd="sng" w="9525">
                      <a:solidFill>
                        <a:srgbClr val="00000A"/>
                      </a:solidFill>
                      <a:prstDash val="solid"/>
                      <a:round/>
                      <a:headEnd len="sm" w="sm" type="none"/>
                      <a:tailEnd len="sm" w="sm" type="none"/>
                    </a:lnT>
                    <a:lnB cap="flat" cmpd="sng" w="9525">
                      <a:solidFill>
                        <a:srgbClr val="00000A"/>
                      </a:solidFill>
                      <a:prstDash val="solid"/>
                      <a:round/>
                      <a:headEnd len="sm" w="sm" type="none"/>
                      <a:tailEnd len="sm" w="sm" type="none"/>
                    </a:lnB>
                    <a:solidFill>
                      <a:srgbClr val="FFFFFF"/>
                    </a:solidFill>
                  </a:tcPr>
                </a:tc>
              </a:tr>
              <a:tr h="931850">
                <a:tc>
                  <a:txBody>
                    <a:bodyPr/>
                    <a:lstStyle/>
                    <a:p>
                      <a:pPr indent="0" lvl="0" marL="0" marR="0" rtl="0" algn="ctr">
                        <a:lnSpc>
                          <a:spcPct val="100000"/>
                        </a:lnSpc>
                        <a:spcBef>
                          <a:spcPts val="0"/>
                        </a:spcBef>
                        <a:spcAft>
                          <a:spcPts val="0"/>
                        </a:spcAft>
                        <a:buClr>
                          <a:srgbClr val="000000"/>
                        </a:buClr>
                        <a:buSzPts val="1000"/>
                        <a:buFont typeface="Arial"/>
                        <a:buNone/>
                      </a:pPr>
                      <a:r>
                        <a:rPr lang="en" sz="1000" u="none" cap="none" strike="noStrike">
                          <a:latin typeface="Calibri"/>
                          <a:ea typeface="Calibri"/>
                          <a:cs typeface="Calibri"/>
                          <a:sym typeface="Calibri"/>
                        </a:rPr>
                        <a:t>8</a:t>
                      </a:r>
                      <a:endParaRPr sz="10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Catholic Church</a:t>
                      </a:r>
                      <a:endParaRPr b="1"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Also known simply as ‘The Church’. Controlled medical training in Middle Ages universities and promoted Galen’s teaching and superstition in medicine. Also funded hospitals in monasteries that would give the sick a clean place to recover and encouraged hospitality for the poor. The Church lost influence in the 16th century due to the Reformation and the Renaissance. </a:t>
                      </a:r>
                      <a:r>
                        <a:rPr b="1" lang="en" sz="1100" u="none" cap="none" strike="noStrike">
                          <a:latin typeface="Calibri"/>
                          <a:ea typeface="Calibri"/>
                          <a:cs typeface="Calibri"/>
                          <a:sym typeface="Calibri"/>
                        </a:rPr>
                        <a:t>(MA, RE)</a:t>
                      </a:r>
                      <a:r>
                        <a:rPr lang="en" sz="1100" u="none" cap="none" strike="noStrike">
                          <a:latin typeface="Calibri"/>
                          <a:ea typeface="Calibri"/>
                          <a:cs typeface="Calibri"/>
                          <a:sym typeface="Calibri"/>
                        </a:rPr>
                        <a:t> </a:t>
                      </a:r>
                      <a:endParaRPr sz="1100" u="none" cap="none" strike="noStrike">
                        <a:latin typeface="Calibri"/>
                        <a:ea typeface="Calibri"/>
                        <a:cs typeface="Calibri"/>
                        <a:sym typeface="Calibri"/>
                      </a:endParaRPr>
                    </a:p>
                  </a:txBody>
                  <a:tcPr marT="0" marB="0" marR="68575" marL="68575" anchor="ctr">
                    <a:lnL cap="flat" cmpd="sng" w="9525">
                      <a:solidFill>
                        <a:srgbClr val="000000"/>
                      </a:solidFill>
                      <a:prstDash val="solid"/>
                      <a:round/>
                      <a:headEnd len="sm" w="sm" type="none"/>
                      <a:tailEnd len="sm" w="sm" type="none"/>
                    </a:lnL>
                    <a:lnR cap="flat" cmpd="sng" w="9525">
                      <a:solidFill>
                        <a:srgbClr val="00000A"/>
                      </a:solidFill>
                      <a:prstDash val="solid"/>
                      <a:round/>
                      <a:headEnd len="sm" w="sm" type="none"/>
                      <a:tailEnd len="sm" w="sm" type="none"/>
                    </a:lnR>
                    <a:lnT cap="flat" cmpd="sng" w="9525">
                      <a:solidFill>
                        <a:srgbClr val="00000A"/>
                      </a:solidFill>
                      <a:prstDash val="solid"/>
                      <a:round/>
                      <a:headEnd len="sm" w="sm" type="none"/>
                      <a:tailEnd len="sm" w="sm" type="none"/>
                    </a:lnT>
                    <a:lnB cap="flat" cmpd="sng" w="9525">
                      <a:solidFill>
                        <a:srgbClr val="00000A"/>
                      </a:solidFill>
                      <a:prstDash val="solid"/>
                      <a:round/>
                      <a:headEnd len="sm" w="sm" type="none"/>
                      <a:tailEnd len="sm" w="sm" type="none"/>
                    </a:lnB>
                    <a:solidFill>
                      <a:srgbClr val="FFFFFF"/>
                    </a:solidFill>
                  </a:tcPr>
                </a:tc>
              </a:tr>
              <a:tr h="372725">
                <a:tc>
                  <a:txBody>
                    <a:bodyPr/>
                    <a:lstStyle/>
                    <a:p>
                      <a:pPr indent="0" lvl="0" marL="0" marR="0" rtl="0" algn="ctr">
                        <a:lnSpc>
                          <a:spcPct val="100000"/>
                        </a:lnSpc>
                        <a:spcBef>
                          <a:spcPts val="0"/>
                        </a:spcBef>
                        <a:spcAft>
                          <a:spcPts val="0"/>
                        </a:spcAft>
                        <a:buClr>
                          <a:srgbClr val="000000"/>
                        </a:buClr>
                        <a:buSzPts val="1000"/>
                        <a:buFont typeface="Arial"/>
                        <a:buNone/>
                      </a:pPr>
                      <a:r>
                        <a:rPr lang="en" sz="1000" u="none" cap="none" strike="noStrike">
                          <a:latin typeface="Calibri"/>
                          <a:ea typeface="Calibri"/>
                          <a:cs typeface="Calibri"/>
                          <a:sym typeface="Calibri"/>
                        </a:rPr>
                        <a:t>9</a:t>
                      </a:r>
                      <a:endParaRPr sz="10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cesspit</a:t>
                      </a:r>
                      <a:endParaRPr b="1"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A large pit for collecting and storing sewage that often overflowed creating unhygienic conditions and spreading disease.  </a:t>
                      </a:r>
                      <a:r>
                        <a:rPr b="1" lang="en" sz="1100" u="none" cap="none" strike="noStrike">
                          <a:latin typeface="Calibri"/>
                          <a:ea typeface="Calibri"/>
                          <a:cs typeface="Calibri"/>
                          <a:sym typeface="Calibri"/>
                        </a:rPr>
                        <a:t>(MA, RE, IR)</a:t>
                      </a:r>
                      <a:endParaRPr b="1" sz="1100" u="none" cap="none" strike="noStrike">
                        <a:latin typeface="Calibri"/>
                        <a:ea typeface="Calibri"/>
                        <a:cs typeface="Calibri"/>
                        <a:sym typeface="Calibri"/>
                      </a:endParaRPr>
                    </a:p>
                  </a:txBody>
                  <a:tcPr marT="0" marB="0" marR="68575" marL="68575" anchor="ctr">
                    <a:lnL cap="flat" cmpd="sng" w="9525">
                      <a:solidFill>
                        <a:srgbClr val="000000"/>
                      </a:solidFill>
                      <a:prstDash val="solid"/>
                      <a:round/>
                      <a:headEnd len="sm" w="sm" type="none"/>
                      <a:tailEnd len="sm" w="sm" type="none"/>
                    </a:lnL>
                    <a:lnR cap="flat" cmpd="sng" w="9525">
                      <a:solidFill>
                        <a:srgbClr val="00000A"/>
                      </a:solidFill>
                      <a:prstDash val="solid"/>
                      <a:round/>
                      <a:headEnd len="sm" w="sm" type="none"/>
                      <a:tailEnd len="sm" w="sm" type="none"/>
                    </a:lnR>
                    <a:lnT cap="flat" cmpd="sng" w="9525">
                      <a:solidFill>
                        <a:srgbClr val="00000A"/>
                      </a:solidFill>
                      <a:prstDash val="solid"/>
                      <a:round/>
                      <a:headEnd len="sm" w="sm" type="none"/>
                      <a:tailEnd len="sm" w="sm" type="none"/>
                    </a:lnT>
                    <a:lnB cap="flat" cmpd="sng" w="9525">
                      <a:solidFill>
                        <a:srgbClr val="00000A"/>
                      </a:solidFill>
                      <a:prstDash val="solid"/>
                      <a:round/>
                      <a:headEnd len="sm" w="sm" type="none"/>
                      <a:tailEnd len="sm" w="sm" type="none"/>
                    </a:lnB>
                    <a:solidFill>
                      <a:srgbClr val="FFFFFF"/>
                    </a:solidFill>
                  </a:tcPr>
                </a:tc>
              </a:tr>
              <a:tr h="372725">
                <a:tc>
                  <a:txBody>
                    <a:bodyPr/>
                    <a:lstStyle/>
                    <a:p>
                      <a:pPr indent="0" lvl="0" marL="0" marR="0" rtl="0" algn="ctr">
                        <a:lnSpc>
                          <a:spcPct val="100000"/>
                        </a:lnSpc>
                        <a:spcBef>
                          <a:spcPts val="0"/>
                        </a:spcBef>
                        <a:spcAft>
                          <a:spcPts val="0"/>
                        </a:spcAft>
                        <a:buClr>
                          <a:srgbClr val="000000"/>
                        </a:buClr>
                        <a:buSzPts val="1000"/>
                        <a:buFont typeface="Arial"/>
                        <a:buNone/>
                      </a:pPr>
                      <a:r>
                        <a:rPr lang="en" sz="1000" u="none" cap="none" strike="noStrike">
                          <a:latin typeface="Calibri"/>
                          <a:ea typeface="Calibri"/>
                          <a:cs typeface="Calibri"/>
                          <a:sym typeface="Calibri"/>
                        </a:rPr>
                        <a:t>10</a:t>
                      </a:r>
                      <a:endParaRPr sz="10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change</a:t>
                      </a:r>
                      <a:endParaRPr b="1"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An act or process through which something becomes different / the opposite of continuity where things essentially stay the same.  </a:t>
                      </a:r>
                      <a:endParaRPr sz="1100" u="none" cap="none" strike="noStrike">
                        <a:latin typeface="Calibri"/>
                        <a:ea typeface="Calibri"/>
                        <a:cs typeface="Calibri"/>
                        <a:sym typeface="Calibri"/>
                      </a:endParaRPr>
                    </a:p>
                  </a:txBody>
                  <a:tcPr marT="0" marB="0" marR="68575" marL="68575" anchor="ctr">
                    <a:lnL cap="flat" cmpd="sng" w="9525">
                      <a:solidFill>
                        <a:srgbClr val="000000"/>
                      </a:solidFill>
                      <a:prstDash val="solid"/>
                      <a:round/>
                      <a:headEnd len="sm" w="sm" type="none"/>
                      <a:tailEnd len="sm" w="sm" type="none"/>
                    </a:lnL>
                    <a:lnR cap="flat" cmpd="sng" w="9525">
                      <a:solidFill>
                        <a:srgbClr val="00000A"/>
                      </a:solidFill>
                      <a:prstDash val="solid"/>
                      <a:round/>
                      <a:headEnd len="sm" w="sm" type="none"/>
                      <a:tailEnd len="sm" w="sm" type="none"/>
                    </a:lnR>
                    <a:lnT cap="flat" cmpd="sng" w="9525">
                      <a:solidFill>
                        <a:srgbClr val="00000A"/>
                      </a:solidFill>
                      <a:prstDash val="solid"/>
                      <a:round/>
                      <a:headEnd len="sm" w="sm" type="none"/>
                      <a:tailEnd len="sm" w="sm" type="none"/>
                    </a:lnT>
                    <a:lnB cap="flat" cmpd="sng" w="9525">
                      <a:solidFill>
                        <a:srgbClr val="00000A"/>
                      </a:solidFill>
                      <a:prstDash val="solid"/>
                      <a:round/>
                      <a:headEnd len="sm" w="sm" type="none"/>
                      <a:tailEnd len="sm" w="sm" type="none"/>
                    </a:lnB>
                    <a:solidFill>
                      <a:srgbClr val="FFFFFF"/>
                    </a:solidFill>
                  </a:tcPr>
                </a:tc>
              </a:tr>
              <a:tr h="372725">
                <a:tc>
                  <a:txBody>
                    <a:bodyPr/>
                    <a:lstStyle/>
                    <a:p>
                      <a:pPr indent="0" lvl="0" marL="0" marR="0" rtl="0" algn="ctr">
                        <a:lnSpc>
                          <a:spcPct val="100000"/>
                        </a:lnSpc>
                        <a:spcBef>
                          <a:spcPts val="0"/>
                        </a:spcBef>
                        <a:spcAft>
                          <a:spcPts val="0"/>
                        </a:spcAft>
                        <a:buClr>
                          <a:srgbClr val="000000"/>
                        </a:buClr>
                        <a:buSzPts val="1000"/>
                        <a:buFont typeface="Arial"/>
                        <a:buNone/>
                      </a:pPr>
                      <a:r>
                        <a:rPr lang="en" sz="1000" u="none" cap="none" strike="noStrike">
                          <a:latin typeface="Calibri"/>
                          <a:ea typeface="Calibri"/>
                          <a:cs typeface="Calibri"/>
                          <a:sym typeface="Calibri"/>
                        </a:rPr>
                        <a:t>11</a:t>
                      </a:r>
                      <a:endParaRPr sz="10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clyster</a:t>
                      </a:r>
                      <a:endParaRPr b="1"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Middle Ages hollow enema tube to relieve constipation, feed people and deliver medicine to the ill through the anus.  </a:t>
                      </a:r>
                      <a:r>
                        <a:rPr b="1" lang="en" sz="1100" u="none" cap="none" strike="noStrike">
                          <a:latin typeface="Calibri"/>
                          <a:ea typeface="Calibri"/>
                          <a:cs typeface="Calibri"/>
                          <a:sym typeface="Calibri"/>
                        </a:rPr>
                        <a:t>(MA)</a:t>
                      </a:r>
                      <a:endParaRPr sz="1100" u="none" cap="none" strike="noStrike">
                        <a:latin typeface="Calibri"/>
                        <a:ea typeface="Calibri"/>
                        <a:cs typeface="Calibri"/>
                        <a:sym typeface="Calibri"/>
                      </a:endParaRPr>
                    </a:p>
                  </a:txBody>
                  <a:tcPr marT="0" marB="0" marR="68575" marL="68575" anchor="ctr">
                    <a:lnL cap="flat" cmpd="sng" w="9525">
                      <a:solidFill>
                        <a:srgbClr val="000000"/>
                      </a:solidFill>
                      <a:prstDash val="solid"/>
                      <a:round/>
                      <a:headEnd len="sm" w="sm" type="none"/>
                      <a:tailEnd len="sm" w="sm" type="none"/>
                    </a:lnL>
                    <a:lnR cap="flat" cmpd="sng" w="9525">
                      <a:solidFill>
                        <a:srgbClr val="00000A"/>
                      </a:solidFill>
                      <a:prstDash val="solid"/>
                      <a:round/>
                      <a:headEnd len="sm" w="sm" type="none"/>
                      <a:tailEnd len="sm" w="sm" type="none"/>
                    </a:lnR>
                    <a:lnT cap="flat" cmpd="sng" w="9525">
                      <a:solidFill>
                        <a:srgbClr val="00000A"/>
                      </a:solidFill>
                      <a:prstDash val="solid"/>
                      <a:round/>
                      <a:headEnd len="sm" w="sm" type="none"/>
                      <a:tailEnd len="sm" w="sm" type="none"/>
                    </a:lnT>
                    <a:lnB cap="flat" cmpd="sng" w="9525">
                      <a:solidFill>
                        <a:srgbClr val="00000A"/>
                      </a:solidFill>
                      <a:prstDash val="solid"/>
                      <a:round/>
                      <a:headEnd len="sm" w="sm" type="none"/>
                      <a:tailEnd len="sm" w="sm" type="none"/>
                    </a:lnB>
                    <a:solidFill>
                      <a:srgbClr val="FFFFFF"/>
                    </a:solidFill>
                  </a:tcPr>
                </a:tc>
              </a:tr>
              <a:tr h="372725">
                <a:tc>
                  <a:txBody>
                    <a:bodyPr/>
                    <a:lstStyle/>
                    <a:p>
                      <a:pPr indent="0" lvl="0" marL="0" marR="0" rtl="0" algn="ctr">
                        <a:lnSpc>
                          <a:spcPct val="100000"/>
                        </a:lnSpc>
                        <a:spcBef>
                          <a:spcPts val="0"/>
                        </a:spcBef>
                        <a:spcAft>
                          <a:spcPts val="0"/>
                        </a:spcAft>
                        <a:buClr>
                          <a:srgbClr val="000000"/>
                        </a:buClr>
                        <a:buSzPts val="1000"/>
                        <a:buFont typeface="Arial"/>
                        <a:buNone/>
                      </a:pPr>
                      <a:r>
                        <a:rPr lang="en" sz="1000" u="none" cap="none" strike="noStrike">
                          <a:latin typeface="Calibri"/>
                          <a:ea typeface="Calibri"/>
                          <a:cs typeface="Calibri"/>
                          <a:sym typeface="Calibri"/>
                        </a:rPr>
                        <a:t>12</a:t>
                      </a:r>
                      <a:endParaRPr sz="10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contagious</a:t>
                      </a:r>
                      <a:endParaRPr b="1"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A disease that can be spread from person to person such as the pneumonic plague or cholera. </a:t>
                      </a:r>
                      <a:endParaRPr sz="1100" u="none" cap="none" strike="noStrike">
                        <a:latin typeface="Calibri"/>
                        <a:ea typeface="Calibri"/>
                        <a:cs typeface="Calibri"/>
                        <a:sym typeface="Calibri"/>
                      </a:endParaRPr>
                    </a:p>
                  </a:txBody>
                  <a:tcPr marT="0" marB="0" marR="68575" marL="68575" anchor="ctr">
                    <a:lnL cap="flat" cmpd="sng" w="9525">
                      <a:solidFill>
                        <a:srgbClr val="000000"/>
                      </a:solidFill>
                      <a:prstDash val="solid"/>
                      <a:round/>
                      <a:headEnd len="sm" w="sm" type="none"/>
                      <a:tailEnd len="sm" w="sm" type="none"/>
                    </a:lnL>
                    <a:lnR cap="flat" cmpd="sng" w="9525">
                      <a:solidFill>
                        <a:srgbClr val="00000A"/>
                      </a:solidFill>
                      <a:prstDash val="solid"/>
                      <a:round/>
                      <a:headEnd len="sm" w="sm" type="none"/>
                      <a:tailEnd len="sm" w="sm" type="none"/>
                    </a:lnR>
                    <a:lnT cap="flat" cmpd="sng" w="9525">
                      <a:solidFill>
                        <a:srgbClr val="00000A"/>
                      </a:solidFill>
                      <a:prstDash val="solid"/>
                      <a:round/>
                      <a:headEnd len="sm" w="sm" type="none"/>
                      <a:tailEnd len="sm" w="sm" type="none"/>
                    </a:lnT>
                    <a:lnB cap="flat" cmpd="sng" w="9525">
                      <a:solidFill>
                        <a:srgbClr val="00000A"/>
                      </a:solidFill>
                      <a:prstDash val="solid"/>
                      <a:round/>
                      <a:headEnd len="sm" w="sm" type="none"/>
                      <a:tailEnd len="sm" w="sm" type="none"/>
                    </a:lnB>
                    <a:solidFill>
                      <a:srgbClr val="FFFFFF"/>
                    </a:solidFill>
                  </a:tcPr>
                </a:tc>
              </a:tr>
              <a:tr h="315400">
                <a:tc>
                  <a:txBody>
                    <a:bodyPr/>
                    <a:lstStyle/>
                    <a:p>
                      <a:pPr indent="0" lvl="0" marL="0" marR="0" rtl="0" algn="ctr">
                        <a:lnSpc>
                          <a:spcPct val="100000"/>
                        </a:lnSpc>
                        <a:spcBef>
                          <a:spcPts val="0"/>
                        </a:spcBef>
                        <a:spcAft>
                          <a:spcPts val="0"/>
                        </a:spcAft>
                        <a:buClr>
                          <a:srgbClr val="000000"/>
                        </a:buClr>
                        <a:buSzPts val="1000"/>
                        <a:buFont typeface="Arial"/>
                        <a:buNone/>
                      </a:pPr>
                      <a:r>
                        <a:rPr lang="en" sz="1000" u="none" cap="none" strike="noStrike">
                          <a:latin typeface="Calibri"/>
                          <a:ea typeface="Calibri"/>
                          <a:cs typeface="Calibri"/>
                          <a:sym typeface="Calibri"/>
                        </a:rPr>
                        <a:t>13</a:t>
                      </a:r>
                      <a:endParaRPr sz="10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continuity</a:t>
                      </a:r>
                      <a:endParaRPr b="1"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When something basically stays the same or similar  / </a:t>
                      </a:r>
                      <a:r>
                        <a:rPr lang="en" sz="1100" u="sng" cap="none" strike="noStrike">
                          <a:latin typeface="Calibri"/>
                          <a:ea typeface="Calibri"/>
                          <a:cs typeface="Calibri"/>
                          <a:sym typeface="Calibri"/>
                        </a:rPr>
                        <a:t>opposite of change</a:t>
                      </a:r>
                      <a:endParaRPr sz="1100" u="sng" cap="none" strike="noStrike">
                        <a:latin typeface="Calibri"/>
                        <a:ea typeface="Calibri"/>
                        <a:cs typeface="Calibri"/>
                        <a:sym typeface="Calibri"/>
                      </a:endParaRPr>
                    </a:p>
                  </a:txBody>
                  <a:tcPr marT="0" marB="0" marR="68575" marL="68575" anchor="ctr">
                    <a:lnL cap="flat" cmpd="sng" w="9525">
                      <a:solidFill>
                        <a:srgbClr val="000000"/>
                      </a:solidFill>
                      <a:prstDash val="solid"/>
                      <a:round/>
                      <a:headEnd len="sm" w="sm" type="none"/>
                      <a:tailEnd len="sm" w="sm" type="none"/>
                    </a:lnL>
                    <a:lnR cap="flat" cmpd="sng" w="9525">
                      <a:solidFill>
                        <a:srgbClr val="00000A"/>
                      </a:solidFill>
                      <a:prstDash val="solid"/>
                      <a:round/>
                      <a:headEnd len="sm" w="sm" type="none"/>
                      <a:tailEnd len="sm" w="sm" type="none"/>
                    </a:lnR>
                    <a:lnT cap="flat" cmpd="sng" w="9525">
                      <a:solidFill>
                        <a:srgbClr val="00000A"/>
                      </a:solidFill>
                      <a:prstDash val="solid"/>
                      <a:round/>
                      <a:headEnd len="sm" w="sm" type="none"/>
                      <a:tailEnd len="sm" w="sm" type="none"/>
                    </a:lnT>
                    <a:lnB cap="flat" cmpd="sng" w="9525">
                      <a:solidFill>
                        <a:srgbClr val="00000A"/>
                      </a:solidFill>
                      <a:prstDash val="solid"/>
                      <a:round/>
                      <a:headEnd len="sm" w="sm" type="none"/>
                      <a:tailEnd len="sm" w="sm" type="none"/>
                    </a:lnB>
                    <a:solidFill>
                      <a:srgbClr val="FFFFFF"/>
                    </a:solidFill>
                  </a:tcPr>
                </a:tc>
              </a:tr>
              <a:tr h="315400">
                <a:tc>
                  <a:txBody>
                    <a:bodyPr/>
                    <a:lstStyle/>
                    <a:p>
                      <a:pPr indent="0" lvl="0" marL="0" marR="0" rtl="0" algn="ctr">
                        <a:lnSpc>
                          <a:spcPct val="100000"/>
                        </a:lnSpc>
                        <a:spcBef>
                          <a:spcPts val="0"/>
                        </a:spcBef>
                        <a:spcAft>
                          <a:spcPts val="0"/>
                        </a:spcAft>
                        <a:buClr>
                          <a:srgbClr val="000000"/>
                        </a:buClr>
                        <a:buSzPts val="1000"/>
                        <a:buFont typeface="Arial"/>
                        <a:buNone/>
                      </a:pPr>
                      <a:r>
                        <a:rPr lang="en" sz="1000" u="none" cap="none" strike="noStrike">
                          <a:latin typeface="Calibri"/>
                          <a:ea typeface="Calibri"/>
                          <a:cs typeface="Calibri"/>
                          <a:sym typeface="Calibri"/>
                        </a:rPr>
                        <a:t>14</a:t>
                      </a:r>
                      <a:endParaRPr sz="10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diagnosis</a:t>
                      </a:r>
                      <a:endParaRPr b="1"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Identification of the nature of an illness or other problem by examination of the symptoms.</a:t>
                      </a:r>
                      <a:endParaRPr sz="1100" u="none" cap="none" strike="noStrike">
                        <a:latin typeface="Calibri"/>
                        <a:ea typeface="Calibri"/>
                        <a:cs typeface="Calibri"/>
                        <a:sym typeface="Calibri"/>
                      </a:endParaRPr>
                    </a:p>
                  </a:txBody>
                  <a:tcPr marT="0" marB="0" marR="68575" marL="68575" anchor="ctr">
                    <a:lnL cap="flat" cmpd="sng" w="9525">
                      <a:solidFill>
                        <a:srgbClr val="000000"/>
                      </a:solidFill>
                      <a:prstDash val="solid"/>
                      <a:round/>
                      <a:headEnd len="sm" w="sm" type="none"/>
                      <a:tailEnd len="sm" w="sm" type="none"/>
                    </a:lnL>
                    <a:lnR cap="flat" cmpd="sng" w="9525">
                      <a:solidFill>
                        <a:srgbClr val="00000A"/>
                      </a:solidFill>
                      <a:prstDash val="solid"/>
                      <a:round/>
                      <a:headEnd len="sm" w="sm" type="none"/>
                      <a:tailEnd len="sm" w="sm" type="none"/>
                    </a:lnR>
                    <a:lnT cap="flat" cmpd="sng" w="9525">
                      <a:solidFill>
                        <a:srgbClr val="00000A"/>
                      </a:solidFill>
                      <a:prstDash val="solid"/>
                      <a:round/>
                      <a:headEnd len="sm" w="sm" type="none"/>
                      <a:tailEnd len="sm" w="sm" type="none"/>
                    </a:lnT>
                    <a:lnB cap="flat" cmpd="sng" w="9525">
                      <a:solidFill>
                        <a:srgbClr val="00000A"/>
                      </a:solidFill>
                      <a:prstDash val="solid"/>
                      <a:round/>
                      <a:headEnd len="sm" w="sm" type="none"/>
                      <a:tailEnd len="sm" w="sm" type="none"/>
                    </a:lnB>
                    <a:solidFill>
                      <a:srgbClr val="FFFFFF"/>
                    </a:solidFill>
                  </a:tcPr>
                </a:tc>
              </a:tr>
              <a:tr h="559125">
                <a:tc>
                  <a:txBody>
                    <a:bodyPr/>
                    <a:lstStyle/>
                    <a:p>
                      <a:pPr indent="0" lvl="0" marL="0" marR="0" rtl="0" algn="ctr">
                        <a:lnSpc>
                          <a:spcPct val="100000"/>
                        </a:lnSpc>
                        <a:spcBef>
                          <a:spcPts val="0"/>
                        </a:spcBef>
                        <a:spcAft>
                          <a:spcPts val="0"/>
                        </a:spcAft>
                        <a:buClr>
                          <a:srgbClr val="000000"/>
                        </a:buClr>
                        <a:buSzPts val="1000"/>
                        <a:buFont typeface="Arial"/>
                        <a:buNone/>
                      </a:pPr>
                      <a:r>
                        <a:rPr lang="en" sz="1000" u="none" cap="none" strike="noStrike">
                          <a:latin typeface="Calibri"/>
                          <a:ea typeface="Calibri"/>
                          <a:cs typeface="Calibri"/>
                          <a:sym typeface="Calibri"/>
                        </a:rPr>
                        <a:t>15</a:t>
                      </a:r>
                      <a:endParaRPr sz="10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dissection</a:t>
                      </a:r>
                      <a:endParaRPr b="1"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Cutting up and examination of a body. Generally forbidden in the Middle Ages and Renaissance which led to ignorance about the human body until the 1832 Anatomy Act made bodies of criminals available to doctors to practice on. </a:t>
                      </a:r>
                      <a:r>
                        <a:rPr b="1" lang="en" sz="1100" u="none" cap="none" strike="noStrike">
                          <a:latin typeface="Calibri"/>
                          <a:ea typeface="Calibri"/>
                          <a:cs typeface="Calibri"/>
                          <a:sym typeface="Calibri"/>
                        </a:rPr>
                        <a:t>(MA, RE)</a:t>
                      </a:r>
                      <a:endParaRPr b="1" sz="1100" u="none" cap="none" strike="noStrike">
                        <a:latin typeface="Calibri"/>
                        <a:ea typeface="Calibri"/>
                        <a:cs typeface="Calibri"/>
                        <a:sym typeface="Calibri"/>
                      </a:endParaRPr>
                    </a:p>
                  </a:txBody>
                  <a:tcPr marT="0" marB="0" marR="68575" marL="68575" anchor="ctr">
                    <a:lnL cap="flat" cmpd="sng" w="9525">
                      <a:solidFill>
                        <a:srgbClr val="000000"/>
                      </a:solidFill>
                      <a:prstDash val="solid"/>
                      <a:round/>
                      <a:headEnd len="sm" w="sm" type="none"/>
                      <a:tailEnd len="sm" w="sm" type="none"/>
                    </a:lnL>
                    <a:lnR cap="flat" cmpd="sng" w="9525">
                      <a:solidFill>
                        <a:srgbClr val="00000A"/>
                      </a:solidFill>
                      <a:prstDash val="solid"/>
                      <a:round/>
                      <a:headEnd len="sm" w="sm" type="none"/>
                      <a:tailEnd len="sm" w="sm" type="none"/>
                    </a:lnR>
                    <a:lnT cap="flat" cmpd="sng" w="9525">
                      <a:solidFill>
                        <a:srgbClr val="00000A"/>
                      </a:solidFill>
                      <a:prstDash val="solid"/>
                      <a:round/>
                      <a:headEnd len="sm" w="sm" type="none"/>
                      <a:tailEnd len="sm" w="sm" type="none"/>
                    </a:lnT>
                    <a:lnB cap="flat" cmpd="sng" w="9525">
                      <a:solidFill>
                        <a:srgbClr val="00000A"/>
                      </a:solidFill>
                      <a:prstDash val="solid"/>
                      <a:round/>
                      <a:headEnd len="sm" w="sm" type="none"/>
                      <a:tailEnd len="sm" w="sm" type="none"/>
                    </a:lnB>
                    <a:solidFill>
                      <a:srgbClr val="FFFFFF"/>
                    </a:solidFill>
                  </a:tcPr>
                </a:tc>
              </a:tr>
              <a:tr h="372725">
                <a:tc>
                  <a:txBody>
                    <a:bodyPr/>
                    <a:lstStyle/>
                    <a:p>
                      <a:pPr indent="0" lvl="0" marL="0" marR="0" rtl="0" algn="ctr">
                        <a:lnSpc>
                          <a:spcPct val="100000"/>
                        </a:lnSpc>
                        <a:spcBef>
                          <a:spcPts val="0"/>
                        </a:spcBef>
                        <a:spcAft>
                          <a:spcPts val="0"/>
                        </a:spcAft>
                        <a:buClr>
                          <a:srgbClr val="000000"/>
                        </a:buClr>
                        <a:buSzPts val="1000"/>
                        <a:buFont typeface="Arial"/>
                        <a:buNone/>
                      </a:pPr>
                      <a:r>
                        <a:rPr lang="en" sz="1000" u="none" cap="none" strike="noStrike">
                          <a:latin typeface="Calibri"/>
                          <a:ea typeface="Calibri"/>
                          <a:cs typeface="Calibri"/>
                          <a:sym typeface="Calibri"/>
                        </a:rPr>
                        <a:t>16</a:t>
                      </a:r>
                      <a:endParaRPr sz="10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endowment</a:t>
                      </a:r>
                      <a:endParaRPr b="1"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A gift from a wealthy individual. Some Medieval and Renaissance era hospitals for paid for by endowments. </a:t>
                      </a:r>
                      <a:r>
                        <a:rPr b="1" lang="en" sz="1100" u="none" cap="none" strike="noStrike">
                          <a:latin typeface="Calibri"/>
                          <a:ea typeface="Calibri"/>
                          <a:cs typeface="Calibri"/>
                          <a:sym typeface="Calibri"/>
                        </a:rPr>
                        <a:t>(MA, RE)</a:t>
                      </a:r>
                      <a:endParaRPr b="1" sz="1100" u="none" cap="none" strike="noStrike">
                        <a:latin typeface="Calibri"/>
                        <a:ea typeface="Calibri"/>
                        <a:cs typeface="Calibri"/>
                        <a:sym typeface="Calibri"/>
                      </a:endParaRPr>
                    </a:p>
                  </a:txBody>
                  <a:tcPr marT="0" marB="0" marR="68575" marL="68575" anchor="ctr">
                    <a:lnL cap="flat" cmpd="sng" w="9525">
                      <a:solidFill>
                        <a:srgbClr val="000000"/>
                      </a:solidFill>
                      <a:prstDash val="solid"/>
                      <a:round/>
                      <a:headEnd len="sm" w="sm" type="none"/>
                      <a:tailEnd len="sm" w="sm" type="none"/>
                    </a:lnL>
                    <a:lnR cap="flat" cmpd="sng" w="9525">
                      <a:solidFill>
                        <a:srgbClr val="00000A"/>
                      </a:solidFill>
                      <a:prstDash val="solid"/>
                      <a:round/>
                      <a:headEnd len="sm" w="sm" type="none"/>
                      <a:tailEnd len="sm" w="sm" type="none"/>
                    </a:lnR>
                    <a:lnT cap="flat" cmpd="sng" w="9525">
                      <a:solidFill>
                        <a:srgbClr val="00000A"/>
                      </a:solidFill>
                      <a:prstDash val="solid"/>
                      <a:round/>
                      <a:headEnd len="sm" w="sm" type="none"/>
                      <a:tailEnd len="sm" w="sm" type="none"/>
                    </a:lnT>
                    <a:lnB cap="flat" cmpd="sng" w="9525">
                      <a:solidFill>
                        <a:srgbClr val="00000A"/>
                      </a:solidFill>
                      <a:prstDash val="solid"/>
                      <a:round/>
                      <a:headEnd len="sm" w="sm" type="none"/>
                      <a:tailEnd len="sm" w="sm" type="none"/>
                    </a:lnB>
                    <a:solidFill>
                      <a:srgbClr val="FFFFFF"/>
                    </a:solidFill>
                  </a:tcPr>
                </a:tc>
              </a:tr>
              <a:tr h="315400">
                <a:tc>
                  <a:txBody>
                    <a:bodyPr/>
                    <a:lstStyle/>
                    <a:p>
                      <a:pPr indent="0" lvl="0" marL="0" marR="0" rtl="0" algn="ctr">
                        <a:lnSpc>
                          <a:spcPct val="100000"/>
                        </a:lnSpc>
                        <a:spcBef>
                          <a:spcPts val="0"/>
                        </a:spcBef>
                        <a:spcAft>
                          <a:spcPts val="0"/>
                        </a:spcAft>
                        <a:buClr>
                          <a:srgbClr val="000000"/>
                        </a:buClr>
                        <a:buSzPts val="1000"/>
                        <a:buFont typeface="Arial"/>
                        <a:buNone/>
                      </a:pPr>
                      <a:r>
                        <a:rPr lang="en" sz="1000" u="none" cap="none" strike="noStrike">
                          <a:latin typeface="Calibri"/>
                          <a:ea typeface="Calibri"/>
                          <a:cs typeface="Calibri"/>
                          <a:sym typeface="Calibri"/>
                        </a:rPr>
                        <a:t>17</a:t>
                      </a:r>
                      <a:endParaRPr sz="10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epidemic</a:t>
                      </a:r>
                      <a:endParaRPr b="1"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Widespread occurrence of an infectious disease in a community or nation.</a:t>
                      </a:r>
                      <a:endParaRPr sz="1100" u="none" cap="none" strike="noStrike">
                        <a:latin typeface="Calibri"/>
                        <a:ea typeface="Calibri"/>
                        <a:cs typeface="Calibri"/>
                        <a:sym typeface="Calibri"/>
                      </a:endParaRPr>
                    </a:p>
                  </a:txBody>
                  <a:tcPr marT="0" marB="0" marR="68575" marL="68575" anchor="ctr">
                    <a:lnL cap="flat" cmpd="sng" w="9525">
                      <a:solidFill>
                        <a:srgbClr val="000000"/>
                      </a:solidFill>
                      <a:prstDash val="solid"/>
                      <a:round/>
                      <a:headEnd len="sm" w="sm" type="none"/>
                      <a:tailEnd len="sm" w="sm" type="none"/>
                    </a:lnL>
                    <a:lnR cap="flat" cmpd="sng" w="9525">
                      <a:solidFill>
                        <a:srgbClr val="00000A"/>
                      </a:solidFill>
                      <a:prstDash val="solid"/>
                      <a:round/>
                      <a:headEnd len="sm" w="sm" type="none"/>
                      <a:tailEnd len="sm" w="sm" type="none"/>
                    </a:lnR>
                    <a:lnT cap="flat" cmpd="sng" w="9525">
                      <a:solidFill>
                        <a:srgbClr val="00000A"/>
                      </a:solidFill>
                      <a:prstDash val="solid"/>
                      <a:round/>
                      <a:headEnd len="sm" w="sm" type="none"/>
                      <a:tailEnd len="sm" w="sm" type="none"/>
                    </a:lnT>
                    <a:lnB cap="flat" cmpd="sng" w="9525">
                      <a:solidFill>
                        <a:srgbClr val="00000A"/>
                      </a:solidFill>
                      <a:prstDash val="solid"/>
                      <a:round/>
                      <a:headEnd len="sm" w="sm" type="none"/>
                      <a:tailEnd len="sm" w="sm" type="none"/>
                    </a:lnB>
                    <a:solidFill>
                      <a:srgbClr val="FFFFFF"/>
                    </a:solidFill>
                  </a:tcPr>
                </a:tc>
              </a:tr>
              <a:tr h="372725">
                <a:tc>
                  <a:txBody>
                    <a:bodyPr/>
                    <a:lstStyle/>
                    <a:p>
                      <a:pPr indent="0" lvl="0" marL="0" marR="0" rtl="0" algn="ctr">
                        <a:lnSpc>
                          <a:spcPct val="100000"/>
                        </a:lnSpc>
                        <a:spcBef>
                          <a:spcPts val="0"/>
                        </a:spcBef>
                        <a:spcAft>
                          <a:spcPts val="0"/>
                        </a:spcAft>
                        <a:buClr>
                          <a:srgbClr val="000000"/>
                        </a:buClr>
                        <a:buSzPts val="1000"/>
                        <a:buFont typeface="Arial"/>
                        <a:buNone/>
                      </a:pPr>
                      <a:r>
                        <a:rPr lang="en" sz="1000" u="none" cap="none" strike="noStrike">
                          <a:latin typeface="Calibri"/>
                          <a:ea typeface="Calibri"/>
                          <a:cs typeface="Calibri"/>
                          <a:sym typeface="Calibri"/>
                        </a:rPr>
                        <a:t>18</a:t>
                      </a:r>
                      <a:endParaRPr sz="10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flagellants</a:t>
                      </a:r>
                      <a:endParaRPr b="1"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Religious extremists who publicly whipped themselves during the Black Death to beg for God’s forgiveness for their sins in hopes of being spared from the epidemic. </a:t>
                      </a:r>
                      <a:r>
                        <a:rPr b="1" lang="en" sz="1100" u="none" cap="none" strike="noStrike">
                          <a:latin typeface="Calibri"/>
                          <a:ea typeface="Calibri"/>
                          <a:cs typeface="Calibri"/>
                          <a:sym typeface="Calibri"/>
                        </a:rPr>
                        <a:t>(MA)</a:t>
                      </a:r>
                      <a:endParaRPr b="1" sz="1100" u="none" cap="none" strike="noStrike">
                        <a:latin typeface="Calibri"/>
                        <a:ea typeface="Calibri"/>
                        <a:cs typeface="Calibri"/>
                        <a:sym typeface="Calibri"/>
                      </a:endParaRPr>
                    </a:p>
                  </a:txBody>
                  <a:tcPr marT="0" marB="0" marR="68575" marL="68575" anchor="ctr">
                    <a:lnL cap="flat" cmpd="sng" w="9525">
                      <a:solidFill>
                        <a:srgbClr val="000000"/>
                      </a:solidFill>
                      <a:prstDash val="solid"/>
                      <a:round/>
                      <a:headEnd len="sm" w="sm" type="none"/>
                      <a:tailEnd len="sm" w="sm" type="none"/>
                    </a:lnL>
                    <a:lnR cap="flat" cmpd="sng" w="9525">
                      <a:solidFill>
                        <a:srgbClr val="00000A"/>
                      </a:solidFill>
                      <a:prstDash val="solid"/>
                      <a:round/>
                      <a:headEnd len="sm" w="sm" type="none"/>
                      <a:tailEnd len="sm" w="sm" type="none"/>
                    </a:lnR>
                    <a:lnT cap="flat" cmpd="sng" w="9525">
                      <a:solidFill>
                        <a:srgbClr val="00000A"/>
                      </a:solidFill>
                      <a:prstDash val="solid"/>
                      <a:round/>
                      <a:headEnd len="sm" w="sm" type="none"/>
                      <a:tailEnd len="sm" w="sm" type="none"/>
                    </a:lnT>
                    <a:lnB cap="flat" cmpd="sng" w="9525">
                      <a:solidFill>
                        <a:srgbClr val="00000A"/>
                      </a:solidFill>
                      <a:prstDash val="solid"/>
                      <a:round/>
                      <a:headEnd len="sm" w="sm" type="none"/>
                      <a:tailEnd len="sm" w="sm" type="none"/>
                    </a:lnB>
                    <a:solidFill>
                      <a:srgbClr val="FFFFFF"/>
                    </a:solidFill>
                  </a:tcPr>
                </a:tc>
              </a:tr>
              <a:tr h="745500">
                <a:tc>
                  <a:txBody>
                    <a:bodyPr/>
                    <a:lstStyle/>
                    <a:p>
                      <a:pPr indent="0" lvl="0" marL="0" marR="0" rtl="0" algn="ctr">
                        <a:lnSpc>
                          <a:spcPct val="100000"/>
                        </a:lnSpc>
                        <a:spcBef>
                          <a:spcPts val="0"/>
                        </a:spcBef>
                        <a:spcAft>
                          <a:spcPts val="0"/>
                        </a:spcAft>
                        <a:buClr>
                          <a:srgbClr val="000000"/>
                        </a:buClr>
                        <a:buSzPts val="1000"/>
                        <a:buFont typeface="Arial"/>
                        <a:buNone/>
                      </a:pPr>
                      <a:r>
                        <a:rPr lang="en" sz="1000" u="none" cap="none" strike="noStrike">
                          <a:latin typeface="Calibri"/>
                          <a:ea typeface="Calibri"/>
                          <a:cs typeface="Calibri"/>
                          <a:sym typeface="Calibri"/>
                        </a:rPr>
                        <a:t>19</a:t>
                      </a:r>
                      <a:endParaRPr sz="10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Four Humours</a:t>
                      </a:r>
                      <a:endParaRPr b="1"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Theory founded by Hippocrates (Greek) and promoted by Galen (Roman) which stated that a balance of blood, yellow bile, black bile, and phlegm promoted good health. Continued to be taught and applied to medicine well into the 17th century as no other theory </a:t>
                      </a:r>
                      <a:endParaRPr sz="11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was found to explain why people got ill. </a:t>
                      </a:r>
                      <a:r>
                        <a:rPr b="1" lang="en" sz="1100" u="none" cap="none" strike="noStrike">
                          <a:latin typeface="Calibri"/>
                          <a:ea typeface="Calibri"/>
                          <a:cs typeface="Calibri"/>
                          <a:sym typeface="Calibri"/>
                        </a:rPr>
                        <a:t>(MA)</a:t>
                      </a:r>
                      <a:endParaRPr sz="1100" u="none" cap="none" strike="noStrike">
                        <a:latin typeface="Calibri"/>
                        <a:ea typeface="Calibri"/>
                        <a:cs typeface="Calibri"/>
                        <a:sym typeface="Calibri"/>
                      </a:endParaRPr>
                    </a:p>
                  </a:txBody>
                  <a:tcPr marT="0" marB="0" marR="68575" marL="68575" anchor="ctr">
                    <a:lnL cap="flat" cmpd="sng" w="9525">
                      <a:solidFill>
                        <a:srgbClr val="000000"/>
                      </a:solidFill>
                      <a:prstDash val="solid"/>
                      <a:round/>
                      <a:headEnd len="sm" w="sm" type="none"/>
                      <a:tailEnd len="sm" w="sm" type="none"/>
                    </a:lnL>
                    <a:lnR cap="flat" cmpd="sng" w="9525">
                      <a:solidFill>
                        <a:srgbClr val="00000A"/>
                      </a:solidFill>
                      <a:prstDash val="solid"/>
                      <a:round/>
                      <a:headEnd len="sm" w="sm" type="none"/>
                      <a:tailEnd len="sm" w="sm" type="none"/>
                    </a:lnR>
                    <a:lnT cap="flat" cmpd="sng" w="9525">
                      <a:solidFill>
                        <a:srgbClr val="00000A"/>
                      </a:solidFill>
                      <a:prstDash val="solid"/>
                      <a:round/>
                      <a:headEnd len="sm" w="sm" type="none"/>
                      <a:tailEnd len="sm" w="sm" type="none"/>
                    </a:lnT>
                    <a:lnB cap="flat" cmpd="sng" w="9525">
                      <a:solidFill>
                        <a:srgbClr val="00000A"/>
                      </a:solidFill>
                      <a:prstDash val="solid"/>
                      <a:round/>
                      <a:headEnd len="sm" w="sm" type="none"/>
                      <a:tailEnd len="sm" w="sm" type="none"/>
                    </a:lnB>
                    <a:solidFill>
                      <a:srgbClr val="FFFFFF"/>
                    </a:solidFill>
                  </a:tcPr>
                </a:tc>
              </a:tr>
            </a:tbl>
          </a:graphicData>
        </a:graphic>
      </p:graphicFrame>
      <p:pic>
        <p:nvPicPr>
          <p:cNvPr descr="Image result for four humours" id="118" name="Google Shape;118;p3"/>
          <p:cNvPicPr preferRelativeResize="0"/>
          <p:nvPr/>
        </p:nvPicPr>
        <p:blipFill rotWithShape="1">
          <a:blip r:embed="rId3">
            <a:alphaModFix/>
          </a:blip>
          <a:srcRect b="0" l="0" r="0" t="0"/>
          <a:stretch/>
        </p:blipFill>
        <p:spPr>
          <a:xfrm>
            <a:off x="6554839" y="9801525"/>
            <a:ext cx="786361" cy="790650"/>
          </a:xfrm>
          <a:prstGeom prst="rect">
            <a:avLst/>
          </a:prstGeom>
          <a:noFill/>
          <a:ln>
            <a:noFill/>
          </a:ln>
        </p:spPr>
      </p:pic>
      <p:sp>
        <p:nvSpPr>
          <p:cNvPr id="119" name="Google Shape;119;p3"/>
          <p:cNvSpPr/>
          <p:nvPr/>
        </p:nvSpPr>
        <p:spPr>
          <a:xfrm>
            <a:off x="6906750" y="117395"/>
            <a:ext cx="556200" cy="445200"/>
          </a:xfrm>
          <a:prstGeom prst="rect">
            <a:avLst/>
          </a:prstGeom>
          <a:solidFill>
            <a:srgbClr val="FFFFFF"/>
          </a:solid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p.3</a:t>
            </a:r>
            <a:endParaRPr b="1" i="0" sz="1400" u="none" cap="none" strike="noStrike">
              <a:solidFill>
                <a:srgbClr val="000000"/>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sp>
        <p:nvSpPr>
          <p:cNvPr id="541" name="Google Shape;541;p29"/>
          <p:cNvSpPr txBox="1"/>
          <p:nvPr>
            <p:ph type="title"/>
          </p:nvPr>
        </p:nvSpPr>
        <p:spPr>
          <a:xfrm>
            <a:off x="260275" y="210100"/>
            <a:ext cx="6492000" cy="445200"/>
          </a:xfrm>
          <a:prstGeom prst="rect">
            <a:avLst/>
          </a:prstGeom>
          <a:solidFill>
            <a:srgbClr val="FFFF00"/>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a:t>KT1.2A. Approaches to Treatments</a:t>
            </a:r>
            <a:endParaRPr/>
          </a:p>
        </p:txBody>
      </p:sp>
      <p:sp>
        <p:nvSpPr>
          <p:cNvPr id="542" name="Google Shape;542;p29"/>
          <p:cNvSpPr txBox="1"/>
          <p:nvPr>
            <p:ph idx="1" type="body"/>
          </p:nvPr>
        </p:nvSpPr>
        <p:spPr>
          <a:xfrm>
            <a:off x="274775" y="781200"/>
            <a:ext cx="7183200" cy="77184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200"/>
              <a:buNone/>
            </a:pPr>
            <a:r>
              <a:rPr b="1" lang="en"/>
              <a:t>Phlebotomy, </a:t>
            </a:r>
            <a:r>
              <a:rPr lang="en"/>
              <a:t>or bloodletting/bleeding, was the most common treatment for an imbalance in the humours. The idea behind it was that bad humours could be removed from the body by removing some of the blood. Phlebotomy was so common that most physicians didn’t even bother to carry out the procedure themselves and monks were forbidden from bleeding their patients. Instead, it was usually done by barber surgeons and wise women. Demand was so high that even some people with no medical background offered the service. </a:t>
            </a:r>
            <a:endParaRPr/>
          </a:p>
          <a:p>
            <a:pPr indent="0" lvl="0" marL="0" rtl="0" algn="l">
              <a:lnSpc>
                <a:spcPct val="115000"/>
              </a:lnSpc>
              <a:spcBef>
                <a:spcPts val="1600"/>
              </a:spcBef>
              <a:spcAft>
                <a:spcPts val="0"/>
              </a:spcAft>
              <a:buSzPts val="1200"/>
              <a:buNone/>
            </a:pPr>
            <a:r>
              <a:rPr lang="en"/>
              <a:t>Bleeding was carried out in several different ways.</a:t>
            </a:r>
            <a:endParaRPr/>
          </a:p>
          <a:p>
            <a:pPr indent="0" lvl="0" marL="0" rtl="0" algn="l">
              <a:lnSpc>
                <a:spcPct val="115000"/>
              </a:lnSpc>
              <a:spcBef>
                <a:spcPts val="1600"/>
              </a:spcBef>
              <a:spcAft>
                <a:spcPts val="0"/>
              </a:spcAft>
              <a:buSzPts val="1200"/>
              <a:buNone/>
            </a:pPr>
            <a:r>
              <a:t/>
            </a:r>
            <a:endParaRPr/>
          </a:p>
          <a:p>
            <a:pPr indent="0" lvl="0" marL="0" rtl="0" algn="l">
              <a:lnSpc>
                <a:spcPct val="115000"/>
              </a:lnSpc>
              <a:spcBef>
                <a:spcPts val="1600"/>
              </a:spcBef>
              <a:spcAft>
                <a:spcPts val="0"/>
              </a:spcAft>
              <a:buSzPts val="1200"/>
              <a:buNone/>
            </a:pPr>
            <a:r>
              <a:t/>
            </a:r>
            <a:endParaRPr/>
          </a:p>
          <a:p>
            <a:pPr indent="0" lvl="0" marL="0" rtl="0" algn="l">
              <a:lnSpc>
                <a:spcPct val="115000"/>
              </a:lnSpc>
              <a:spcBef>
                <a:spcPts val="1600"/>
              </a:spcBef>
              <a:spcAft>
                <a:spcPts val="0"/>
              </a:spcAft>
              <a:buSzPts val="1200"/>
              <a:buNone/>
            </a:pPr>
            <a:r>
              <a:t/>
            </a:r>
            <a:endParaRPr/>
          </a:p>
          <a:p>
            <a:pPr indent="0" lvl="0" marL="0" rtl="0" algn="l">
              <a:lnSpc>
                <a:spcPct val="115000"/>
              </a:lnSpc>
              <a:spcBef>
                <a:spcPts val="1600"/>
              </a:spcBef>
              <a:spcAft>
                <a:spcPts val="0"/>
              </a:spcAft>
              <a:buSzPts val="1200"/>
              <a:buNone/>
            </a:pPr>
            <a:r>
              <a:t/>
            </a:r>
            <a:endParaRPr/>
          </a:p>
          <a:p>
            <a:pPr indent="0" lvl="0" marL="0" rtl="0" algn="l">
              <a:lnSpc>
                <a:spcPct val="115000"/>
              </a:lnSpc>
              <a:spcBef>
                <a:spcPts val="1600"/>
              </a:spcBef>
              <a:spcAft>
                <a:spcPts val="0"/>
              </a:spcAft>
              <a:buSzPts val="1200"/>
              <a:buNone/>
            </a:pPr>
            <a:r>
              <a:t/>
            </a:r>
            <a:endParaRPr/>
          </a:p>
          <a:p>
            <a:pPr indent="0" lvl="0" marL="0" rtl="0" algn="l">
              <a:lnSpc>
                <a:spcPct val="115000"/>
              </a:lnSpc>
              <a:spcBef>
                <a:spcPts val="1600"/>
              </a:spcBef>
              <a:spcAft>
                <a:spcPts val="0"/>
              </a:spcAft>
              <a:buSzPts val="1200"/>
              <a:buNone/>
            </a:pPr>
            <a:r>
              <a:t/>
            </a:r>
            <a:endParaRPr/>
          </a:p>
          <a:p>
            <a:pPr indent="0" lvl="0" marL="0" rtl="0" algn="l">
              <a:lnSpc>
                <a:spcPct val="115000"/>
              </a:lnSpc>
              <a:spcBef>
                <a:spcPts val="1600"/>
              </a:spcBef>
              <a:spcAft>
                <a:spcPts val="0"/>
              </a:spcAft>
              <a:buSzPts val="1200"/>
              <a:buNone/>
            </a:pPr>
            <a:r>
              <a:t/>
            </a:r>
            <a:endParaRPr/>
          </a:p>
          <a:p>
            <a:pPr indent="0" lvl="0" marL="0" rtl="0" algn="l">
              <a:lnSpc>
                <a:spcPct val="115000"/>
              </a:lnSpc>
              <a:spcBef>
                <a:spcPts val="1600"/>
              </a:spcBef>
              <a:spcAft>
                <a:spcPts val="0"/>
              </a:spcAft>
              <a:buSzPts val="1200"/>
              <a:buNone/>
            </a:pPr>
            <a:r>
              <a:t/>
            </a:r>
            <a:endParaRPr/>
          </a:p>
          <a:p>
            <a:pPr indent="0" lvl="0" marL="0" rtl="0" algn="l">
              <a:lnSpc>
                <a:spcPct val="115000"/>
              </a:lnSpc>
              <a:spcBef>
                <a:spcPts val="1600"/>
              </a:spcBef>
              <a:spcAft>
                <a:spcPts val="0"/>
              </a:spcAft>
              <a:buSzPts val="1200"/>
              <a:buNone/>
            </a:pPr>
            <a:r>
              <a:t/>
            </a:r>
            <a:endParaRPr/>
          </a:p>
          <a:p>
            <a:pPr indent="0" lvl="0" marL="0" rtl="0" algn="l">
              <a:lnSpc>
                <a:spcPct val="115000"/>
              </a:lnSpc>
              <a:spcBef>
                <a:spcPts val="1600"/>
              </a:spcBef>
              <a:spcAft>
                <a:spcPts val="0"/>
              </a:spcAft>
              <a:buSzPts val="1200"/>
              <a:buNone/>
            </a:pPr>
            <a:r>
              <a:t/>
            </a:r>
            <a:endParaRPr/>
          </a:p>
          <a:p>
            <a:pPr indent="0" lvl="0" marL="0" rtl="0" algn="l">
              <a:lnSpc>
                <a:spcPct val="115000"/>
              </a:lnSpc>
              <a:spcBef>
                <a:spcPts val="1600"/>
              </a:spcBef>
              <a:spcAft>
                <a:spcPts val="0"/>
              </a:spcAft>
              <a:buSzPts val="1200"/>
              <a:buNone/>
            </a:pPr>
            <a:r>
              <a:rPr lang="en"/>
              <a:t>Sometimes patients were bled for too long and died as a result. Evidence suggests that this was quite common and it was probably seen as a necessary hazard. </a:t>
            </a:r>
            <a:endParaRPr/>
          </a:p>
          <a:p>
            <a:pPr indent="0" lvl="0" marL="0" rtl="0" algn="l">
              <a:lnSpc>
                <a:spcPct val="100000"/>
              </a:lnSpc>
              <a:spcBef>
                <a:spcPts val="1600"/>
              </a:spcBef>
              <a:spcAft>
                <a:spcPts val="0"/>
              </a:spcAft>
              <a:buSzPts val="1200"/>
              <a:buNone/>
            </a:pPr>
            <a:r>
              <a:rPr b="1" lang="en"/>
              <a:t>Purging</a:t>
            </a:r>
            <a:endParaRPr b="1"/>
          </a:p>
          <a:p>
            <a:pPr indent="0" lvl="0" marL="0" rtl="0" algn="l">
              <a:lnSpc>
                <a:spcPct val="100000"/>
              </a:lnSpc>
              <a:spcBef>
                <a:spcPts val="0"/>
              </a:spcBef>
              <a:spcAft>
                <a:spcPts val="0"/>
              </a:spcAft>
              <a:buSzPts val="1200"/>
              <a:buNone/>
            </a:pPr>
            <a:r>
              <a:rPr lang="en"/>
              <a:t>Because it was believed that the humours were created from the foods eaten, a common treatment was purging the digestive system to remove any leftover food. This was done by giving the patient either something to make them vomit (an emetic), or a laxative or enema to clear out anything left over in the body. </a:t>
            </a:r>
            <a:endParaRPr/>
          </a:p>
          <a:p>
            <a:pPr indent="0" lvl="0" marL="0" rtl="0" algn="l">
              <a:lnSpc>
                <a:spcPct val="100000"/>
              </a:lnSpc>
              <a:spcBef>
                <a:spcPts val="0"/>
              </a:spcBef>
              <a:spcAft>
                <a:spcPts val="0"/>
              </a:spcAft>
              <a:buSzPts val="1200"/>
              <a:buNone/>
            </a:pPr>
            <a:r>
              <a:rPr lang="en"/>
              <a:t>Emetics usually consisted of strong and bitter herbs like scammony, aniseed and parsley. Sometimes they contained poisons like black hellebore, so it was best to vomit them up quickly. </a:t>
            </a:r>
            <a:endParaRPr/>
          </a:p>
        </p:txBody>
      </p:sp>
      <p:graphicFrame>
        <p:nvGraphicFramePr>
          <p:cNvPr id="543" name="Google Shape;543;p29"/>
          <p:cNvGraphicFramePr/>
          <p:nvPr/>
        </p:nvGraphicFramePr>
        <p:xfrm>
          <a:off x="507840" y="2452970"/>
          <a:ext cx="3000000" cy="3000000"/>
        </p:xfrm>
        <a:graphic>
          <a:graphicData uri="http://schemas.openxmlformats.org/drawingml/2006/table">
            <a:tbl>
              <a:tblPr>
                <a:noFill/>
                <a:tableStyleId>{B582C15B-8F40-4677-AFF7-5701DFDC342F}</a:tableStyleId>
              </a:tblPr>
              <a:tblGrid>
                <a:gridCol w="1648475"/>
                <a:gridCol w="2534300"/>
                <a:gridCol w="2534300"/>
              </a:tblGrid>
              <a:tr h="381000">
                <a:tc>
                  <a:txBody>
                    <a:bodyPr/>
                    <a:lstStyle/>
                    <a:p>
                      <a:pPr indent="0" lvl="0" marL="0" marR="0" rtl="0" algn="ctr">
                        <a:lnSpc>
                          <a:spcPct val="100000"/>
                        </a:lnSpc>
                        <a:spcBef>
                          <a:spcPts val="0"/>
                        </a:spcBef>
                        <a:spcAft>
                          <a:spcPts val="0"/>
                        </a:spcAft>
                        <a:buClr>
                          <a:srgbClr val="000000"/>
                        </a:buClr>
                        <a:buSzPts val="1200"/>
                        <a:buFont typeface="Arial"/>
                        <a:buNone/>
                      </a:pPr>
                      <a:r>
                        <a:rPr b="1" lang="en" sz="1200" u="none" cap="none" strike="noStrike">
                          <a:latin typeface="Calibri"/>
                          <a:ea typeface="Calibri"/>
                          <a:cs typeface="Calibri"/>
                          <a:sym typeface="Calibri"/>
                        </a:rPr>
                        <a:t>Type</a:t>
                      </a:r>
                      <a:endParaRPr b="1" sz="1200" u="none" cap="none" strike="noStrike">
                        <a:latin typeface="Calibri"/>
                        <a:ea typeface="Calibri"/>
                        <a:cs typeface="Calibri"/>
                        <a:sym typeface="Calibri"/>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b="1" lang="en" sz="1200" u="none" cap="none" strike="noStrike">
                          <a:latin typeface="Calibri"/>
                          <a:ea typeface="Calibri"/>
                          <a:cs typeface="Calibri"/>
                          <a:sym typeface="Calibri"/>
                        </a:rPr>
                        <a:t>Method </a:t>
                      </a:r>
                      <a:endParaRPr b="1" sz="1200" u="none" cap="none" strike="noStrike">
                        <a:latin typeface="Calibri"/>
                        <a:ea typeface="Calibri"/>
                        <a:cs typeface="Calibri"/>
                        <a:sym typeface="Calibri"/>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b="1" lang="en" sz="1200" u="none" cap="none" strike="noStrike">
                          <a:latin typeface="Calibri"/>
                          <a:ea typeface="Calibri"/>
                          <a:cs typeface="Calibri"/>
                          <a:sym typeface="Calibri"/>
                        </a:rPr>
                        <a:t>Uses</a:t>
                      </a:r>
                      <a:endParaRPr b="1" sz="1200" u="none" cap="none" strike="noStrike">
                        <a:latin typeface="Calibri"/>
                        <a:ea typeface="Calibri"/>
                        <a:cs typeface="Calibri"/>
                        <a:sym typeface="Calibri"/>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r h="381000">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Cutting a vein</a:t>
                      </a:r>
                      <a:endParaRPr sz="1200" u="none" cap="none" strike="noStrike">
                        <a:latin typeface="Calibri"/>
                        <a:ea typeface="Calibri"/>
                        <a:cs typeface="Calibri"/>
                        <a:sym typeface="Calibri"/>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This involved cutting open a vein with a lancet or other sharp instrument. Blood was usually let from a vein near the elbow, because it as easy to access. </a:t>
                      </a:r>
                      <a:endParaRPr sz="1200" u="none" cap="none" strike="noStrike">
                        <a:latin typeface="Calibri"/>
                        <a:ea typeface="Calibri"/>
                        <a:cs typeface="Calibri"/>
                        <a:sym typeface="Calibri"/>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The most straightforward method of bleeding. Phlebotomy charts like the vein man were used to show points in the body where bleeding was recommended for specific illnesses. </a:t>
                      </a:r>
                      <a:endParaRPr sz="1200" u="none" cap="none" strike="noStrike">
                        <a:latin typeface="Calibri"/>
                        <a:ea typeface="Calibri"/>
                        <a:cs typeface="Calibri"/>
                        <a:sym typeface="Calibri"/>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r h="381000">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Leeches</a:t>
                      </a:r>
                      <a:endParaRPr sz="1200" u="none" cap="none" strike="noStrike">
                        <a:latin typeface="Calibri"/>
                        <a:ea typeface="Calibri"/>
                        <a:cs typeface="Calibri"/>
                        <a:sym typeface="Calibri"/>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Freshwater leeches were collected washed and kept hungry for a day before being placed on the skin. Bleeding might continue for up to 10 hours after the leech was full. </a:t>
                      </a:r>
                      <a:endParaRPr sz="1200" u="none" cap="none" strike="noStrike">
                        <a:latin typeface="Calibri"/>
                        <a:ea typeface="Calibri"/>
                        <a:cs typeface="Calibri"/>
                        <a:sym typeface="Calibri"/>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Used for people whose age or condition made traditional bleeding too dangerous. </a:t>
                      </a:r>
                      <a:endParaRPr sz="1200" u="none" cap="none" strike="noStrike">
                        <a:latin typeface="Calibri"/>
                        <a:ea typeface="Calibri"/>
                        <a:cs typeface="Calibri"/>
                        <a:sym typeface="Calibri"/>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r h="381000">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Cupping</a:t>
                      </a:r>
                      <a:endParaRPr sz="1200" u="none" cap="none" strike="noStrike">
                        <a:latin typeface="Calibri"/>
                        <a:ea typeface="Calibri"/>
                        <a:cs typeface="Calibri"/>
                        <a:sym typeface="Calibri"/>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The skin was pierced with a knife or a pin or even scratched with fingernails until it was bleeding. A heated cup was placed over the cuts to create a vacuum. This drew blood out of the skin. </a:t>
                      </a:r>
                      <a:endParaRPr sz="1200" u="none" cap="none" strike="noStrike">
                        <a:latin typeface="Calibri"/>
                        <a:ea typeface="Calibri"/>
                        <a:cs typeface="Calibri"/>
                        <a:sym typeface="Calibri"/>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Used for women, children and the very old. People believed different illnesses. For example, people believed that cupping on the back of the neck was good for eye trouble, bad breath and facial acne. </a:t>
                      </a:r>
                      <a:endParaRPr sz="1200" u="none" cap="none" strike="noStrike">
                        <a:latin typeface="Calibri"/>
                        <a:ea typeface="Calibri"/>
                        <a:cs typeface="Calibri"/>
                        <a:sym typeface="Calibri"/>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bl>
          </a:graphicData>
        </a:graphic>
      </p:graphicFrame>
      <p:pic>
        <p:nvPicPr>
          <p:cNvPr id="544" name="Google Shape;544;p29"/>
          <p:cNvPicPr preferRelativeResize="0"/>
          <p:nvPr/>
        </p:nvPicPr>
        <p:blipFill rotWithShape="1">
          <a:blip r:embed="rId3">
            <a:alphaModFix/>
          </a:blip>
          <a:srcRect b="0" l="0" r="0" t="0"/>
          <a:stretch/>
        </p:blipFill>
        <p:spPr>
          <a:xfrm>
            <a:off x="974565" y="4223607"/>
            <a:ext cx="742950" cy="742950"/>
          </a:xfrm>
          <a:prstGeom prst="rect">
            <a:avLst/>
          </a:prstGeom>
          <a:noFill/>
          <a:ln>
            <a:noFill/>
          </a:ln>
        </p:spPr>
      </p:pic>
      <p:pic>
        <p:nvPicPr>
          <p:cNvPr id="545" name="Google Shape;545;p29"/>
          <p:cNvPicPr preferRelativeResize="0"/>
          <p:nvPr/>
        </p:nvPicPr>
        <p:blipFill rotWithShape="1">
          <a:blip r:embed="rId4">
            <a:alphaModFix/>
          </a:blip>
          <a:srcRect b="0" l="0" r="0" t="0"/>
          <a:stretch/>
        </p:blipFill>
        <p:spPr>
          <a:xfrm>
            <a:off x="974565" y="3121595"/>
            <a:ext cx="742950" cy="742950"/>
          </a:xfrm>
          <a:prstGeom prst="rect">
            <a:avLst/>
          </a:prstGeom>
          <a:noFill/>
          <a:ln>
            <a:noFill/>
          </a:ln>
        </p:spPr>
      </p:pic>
      <p:pic>
        <p:nvPicPr>
          <p:cNvPr id="546" name="Google Shape;546;p29"/>
          <p:cNvPicPr preferRelativeResize="0"/>
          <p:nvPr/>
        </p:nvPicPr>
        <p:blipFill rotWithShape="1">
          <a:blip r:embed="rId5">
            <a:alphaModFix/>
          </a:blip>
          <a:srcRect b="0" l="0" r="0" t="0"/>
          <a:stretch/>
        </p:blipFill>
        <p:spPr>
          <a:xfrm>
            <a:off x="893603" y="5325620"/>
            <a:ext cx="904875" cy="904875"/>
          </a:xfrm>
          <a:prstGeom prst="rect">
            <a:avLst/>
          </a:prstGeom>
          <a:noFill/>
          <a:ln>
            <a:noFill/>
          </a:ln>
        </p:spPr>
      </p:pic>
      <p:sp>
        <p:nvSpPr>
          <p:cNvPr id="547" name="Google Shape;547;p29"/>
          <p:cNvSpPr txBox="1"/>
          <p:nvPr/>
        </p:nvSpPr>
        <p:spPr>
          <a:xfrm>
            <a:off x="593000" y="8625500"/>
            <a:ext cx="6824700" cy="19668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Explain three reasons why bloodletting was so commonly used as a treatment in the Middle Ages? </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1. </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2.</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3. </a:t>
            </a:r>
            <a:endParaRPr b="0" i="0" sz="1200" u="none" cap="none" strike="noStrike">
              <a:solidFill>
                <a:srgbClr val="000000"/>
              </a:solidFill>
              <a:latin typeface="Calibri"/>
              <a:ea typeface="Calibri"/>
              <a:cs typeface="Calibri"/>
              <a:sym typeface="Calibri"/>
            </a:endParaRPr>
          </a:p>
        </p:txBody>
      </p:sp>
      <p:sp>
        <p:nvSpPr>
          <p:cNvPr id="548" name="Google Shape;548;p29"/>
          <p:cNvSpPr/>
          <p:nvPr/>
        </p:nvSpPr>
        <p:spPr>
          <a:xfrm>
            <a:off x="6891299" y="132846"/>
            <a:ext cx="556200" cy="445200"/>
          </a:xfrm>
          <a:prstGeom prst="rect">
            <a:avLst/>
          </a:prstGeom>
          <a:solidFill>
            <a:srgbClr val="FFFFFF"/>
          </a:solid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p.29</a:t>
            </a:r>
            <a:endParaRPr b="1" i="0" sz="1400" u="none" cap="none" strike="noStrike">
              <a:solidFill>
                <a:srgbClr val="000000"/>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sp>
        <p:nvSpPr>
          <p:cNvPr id="553" name="Google Shape;553;p30"/>
          <p:cNvSpPr txBox="1"/>
          <p:nvPr>
            <p:ph type="title"/>
          </p:nvPr>
        </p:nvSpPr>
        <p:spPr>
          <a:xfrm>
            <a:off x="188400" y="210100"/>
            <a:ext cx="6656400" cy="445200"/>
          </a:xfrm>
          <a:prstGeom prst="rect">
            <a:avLst/>
          </a:prstGeom>
          <a:solidFill>
            <a:srgbClr val="FFFF00"/>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000"/>
              <a:buNone/>
            </a:pPr>
            <a:r>
              <a:rPr lang="en"/>
              <a:t>KT1.2A. Approaches to Treatments</a:t>
            </a:r>
            <a:endParaRPr/>
          </a:p>
        </p:txBody>
      </p:sp>
      <p:sp>
        <p:nvSpPr>
          <p:cNvPr id="554" name="Google Shape;554;p30"/>
          <p:cNvSpPr txBox="1"/>
          <p:nvPr>
            <p:ph idx="1" type="body"/>
          </p:nvPr>
        </p:nvSpPr>
        <p:spPr>
          <a:xfrm>
            <a:off x="292050" y="798474"/>
            <a:ext cx="7183200" cy="7842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just">
              <a:lnSpc>
                <a:spcPct val="115000"/>
              </a:lnSpc>
              <a:spcBef>
                <a:spcPts val="0"/>
              </a:spcBef>
              <a:spcAft>
                <a:spcPts val="1600"/>
              </a:spcAft>
              <a:buSzPts val="1200"/>
              <a:buNone/>
            </a:pPr>
            <a:r>
              <a:rPr lang="en"/>
              <a:t>Laxatives were very common. Some well- known examples included mallow leaves stewed in ale, and linseeds fried in hot fat. Linseeds are still used today a s digestive aid. Sometimes people needed a bit more help to purge, and the physician would administer a </a:t>
            </a:r>
            <a:r>
              <a:rPr b="1" lang="en"/>
              <a:t>clyster</a:t>
            </a:r>
            <a:r>
              <a:rPr lang="en"/>
              <a:t> or enema. </a:t>
            </a:r>
            <a:endParaRPr/>
          </a:p>
        </p:txBody>
      </p:sp>
      <p:sp>
        <p:nvSpPr>
          <p:cNvPr id="555" name="Google Shape;555;p30"/>
          <p:cNvSpPr txBox="1"/>
          <p:nvPr/>
        </p:nvSpPr>
        <p:spPr>
          <a:xfrm>
            <a:off x="1454990" y="1754970"/>
            <a:ext cx="4607400" cy="3765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Highlight the KEY information in each paragraph, be brief.</a:t>
            </a:r>
            <a:endParaRPr b="0" i="0" sz="1200" u="none" cap="none" strike="noStrike">
              <a:solidFill>
                <a:srgbClr val="000000"/>
              </a:solidFill>
              <a:latin typeface="Calibri"/>
              <a:ea typeface="Calibri"/>
              <a:cs typeface="Calibri"/>
              <a:sym typeface="Calibri"/>
            </a:endParaRPr>
          </a:p>
        </p:txBody>
      </p:sp>
      <p:sp>
        <p:nvSpPr>
          <p:cNvPr id="556" name="Google Shape;556;p30"/>
          <p:cNvSpPr txBox="1"/>
          <p:nvPr/>
        </p:nvSpPr>
        <p:spPr>
          <a:xfrm>
            <a:off x="167090" y="2131470"/>
            <a:ext cx="955500" cy="624600"/>
          </a:xfrm>
          <a:prstGeom prst="rect">
            <a:avLst/>
          </a:prstGeom>
          <a:no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Calibri"/>
                <a:ea typeface="Calibri"/>
                <a:cs typeface="Calibri"/>
                <a:sym typeface="Calibri"/>
              </a:rPr>
              <a:t>Add a title for each paragraph</a:t>
            </a:r>
            <a:endParaRPr b="0" i="0" sz="1000" u="none" cap="none" strike="noStrike">
              <a:solidFill>
                <a:srgbClr val="000000"/>
              </a:solidFill>
              <a:latin typeface="Calibri"/>
              <a:ea typeface="Calibri"/>
              <a:cs typeface="Calibri"/>
              <a:sym typeface="Calibri"/>
            </a:endParaRPr>
          </a:p>
        </p:txBody>
      </p:sp>
      <p:sp>
        <p:nvSpPr>
          <p:cNvPr id="557" name="Google Shape;557;p30"/>
          <p:cNvSpPr txBox="1"/>
          <p:nvPr/>
        </p:nvSpPr>
        <p:spPr>
          <a:xfrm>
            <a:off x="6440340" y="2131345"/>
            <a:ext cx="909900" cy="624600"/>
          </a:xfrm>
          <a:prstGeom prst="rect">
            <a:avLst/>
          </a:prstGeom>
          <a:no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Calibri"/>
                <a:ea typeface="Calibri"/>
                <a:cs typeface="Calibri"/>
                <a:sym typeface="Calibri"/>
              </a:rPr>
              <a:t>Summarise each paragraph in 2-3 bullets.</a:t>
            </a:r>
            <a:endParaRPr b="0" i="0" sz="1000" u="none" cap="none" strike="noStrike">
              <a:solidFill>
                <a:srgbClr val="000000"/>
              </a:solidFill>
              <a:latin typeface="Calibri"/>
              <a:ea typeface="Calibri"/>
              <a:cs typeface="Calibri"/>
              <a:sym typeface="Calibri"/>
            </a:endParaRPr>
          </a:p>
        </p:txBody>
      </p:sp>
      <p:sp>
        <p:nvSpPr>
          <p:cNvPr id="558" name="Google Shape;558;p30"/>
          <p:cNvSpPr txBox="1"/>
          <p:nvPr/>
        </p:nvSpPr>
        <p:spPr>
          <a:xfrm>
            <a:off x="1633100" y="2251650"/>
            <a:ext cx="4429200" cy="80103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200"/>
              <a:buFont typeface="Arial"/>
              <a:buNone/>
            </a:pPr>
            <a:r>
              <a:rPr b="1" i="0" lang="en" sz="1200" u="sng" cap="none" strike="noStrike">
                <a:solidFill>
                  <a:srgbClr val="000000"/>
                </a:solidFill>
                <a:latin typeface="Calibri"/>
                <a:ea typeface="Calibri"/>
                <a:cs typeface="Calibri"/>
                <a:sym typeface="Calibri"/>
              </a:rPr>
              <a:t>Remedies</a:t>
            </a:r>
            <a:endParaRPr b="1" i="0" sz="1200" u="sng" cap="none" strike="noStrike">
              <a:solidFill>
                <a:srgbClr val="000000"/>
              </a:solidFill>
              <a:latin typeface="Calibri"/>
              <a:ea typeface="Calibri"/>
              <a:cs typeface="Calibri"/>
              <a:sym typeface="Calibri"/>
            </a:endParaRPr>
          </a:p>
          <a:p>
            <a:pPr indent="0" lvl="0" marL="0" marR="0" rtl="0" algn="just">
              <a:lnSpc>
                <a:spcPct val="115000"/>
              </a:lnSpc>
              <a:spcBef>
                <a:spcPts val="160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Sick people in the period c1250-c1500 were also </a:t>
            </a:r>
            <a:r>
              <a:rPr b="0" i="0" lang="en" sz="1200" u="none" cap="none" strike="noStrike">
                <a:solidFill>
                  <a:srgbClr val="000000"/>
                </a:solidFill>
                <a:highlight>
                  <a:srgbClr val="F4CCCC"/>
                </a:highlight>
                <a:latin typeface="Calibri"/>
                <a:ea typeface="Calibri"/>
                <a:cs typeface="Calibri"/>
                <a:sym typeface="Calibri"/>
              </a:rPr>
              <a:t>treated with remedies - usually herbal infusions to drink, sniff or bathe in.</a:t>
            </a:r>
            <a:r>
              <a:rPr b="0" i="0" lang="en" sz="1200" u="none" cap="none" strike="noStrike">
                <a:solidFill>
                  <a:srgbClr val="000000"/>
                </a:solidFill>
                <a:latin typeface="Calibri"/>
                <a:ea typeface="Calibri"/>
                <a:cs typeface="Calibri"/>
                <a:sym typeface="Calibri"/>
              </a:rPr>
              <a:t> Some of these are still in use today. For example </a:t>
            </a:r>
            <a:r>
              <a:rPr b="0" i="0" lang="en" sz="1200" u="none" cap="none" strike="noStrike">
                <a:solidFill>
                  <a:srgbClr val="000000"/>
                </a:solidFill>
                <a:highlight>
                  <a:srgbClr val="F4CCCC"/>
                </a:highlight>
                <a:latin typeface="Calibri"/>
                <a:ea typeface="Calibri"/>
                <a:cs typeface="Calibri"/>
                <a:sym typeface="Calibri"/>
              </a:rPr>
              <a:t>aloe vera was prescribed to improve digestion. </a:t>
            </a:r>
            <a:r>
              <a:rPr b="0" i="0" lang="en" sz="1200" u="none" cap="none" strike="noStrike">
                <a:solidFill>
                  <a:srgbClr val="000000"/>
                </a:solidFill>
                <a:latin typeface="Calibri"/>
                <a:ea typeface="Calibri"/>
                <a:cs typeface="Calibri"/>
                <a:sym typeface="Calibri"/>
              </a:rPr>
              <a:t>Other ingredients featured regularly included </a:t>
            </a:r>
            <a:r>
              <a:rPr b="0" i="0" lang="en" sz="1200" u="none" cap="none" strike="noStrike">
                <a:solidFill>
                  <a:srgbClr val="000000"/>
                </a:solidFill>
                <a:highlight>
                  <a:srgbClr val="F4CCCC"/>
                </a:highlight>
                <a:latin typeface="Calibri"/>
                <a:ea typeface="Calibri"/>
                <a:cs typeface="Calibri"/>
                <a:sym typeface="Calibri"/>
              </a:rPr>
              <a:t>mint, camomile and rose oils,</a:t>
            </a:r>
            <a:r>
              <a:rPr b="0" i="0" lang="en" sz="1200" u="none" cap="none" strike="noStrike">
                <a:solidFill>
                  <a:srgbClr val="000000"/>
                </a:solidFill>
                <a:latin typeface="Calibri"/>
                <a:ea typeface="Calibri"/>
                <a:cs typeface="Calibri"/>
                <a:sym typeface="Calibri"/>
              </a:rPr>
              <a:t> tamarind, almonds, saffron, butter, absinth, turpentine and coral. Sometimes the ingredients were </a:t>
            </a:r>
            <a:r>
              <a:rPr b="0" i="0" lang="en" sz="1200" u="none" cap="none" strike="noStrike">
                <a:solidFill>
                  <a:srgbClr val="000000"/>
                </a:solidFill>
                <a:highlight>
                  <a:srgbClr val="F4CCCC"/>
                </a:highlight>
                <a:latin typeface="Calibri"/>
                <a:ea typeface="Calibri"/>
                <a:cs typeface="Calibri"/>
                <a:sym typeface="Calibri"/>
              </a:rPr>
              <a:t>expensive and difficult to find. </a:t>
            </a:r>
            <a:endParaRPr b="0" i="0" sz="1200" u="none" cap="none" strike="noStrike">
              <a:solidFill>
                <a:srgbClr val="000000"/>
              </a:solidFill>
              <a:highlight>
                <a:srgbClr val="F4CCCC"/>
              </a:highlight>
              <a:latin typeface="Calibri"/>
              <a:ea typeface="Calibri"/>
              <a:cs typeface="Calibri"/>
              <a:sym typeface="Calibri"/>
            </a:endParaRPr>
          </a:p>
          <a:p>
            <a:pPr indent="0" lvl="0" marL="0" marR="0" rtl="0" algn="just">
              <a:lnSpc>
                <a:spcPct val="115000"/>
              </a:lnSpc>
              <a:spcBef>
                <a:spcPts val="160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A common remedy mixed and sold at this time was </a:t>
            </a:r>
            <a:r>
              <a:rPr b="1" i="0" lang="en" sz="1200" u="none" cap="none" strike="noStrike">
                <a:solidFill>
                  <a:srgbClr val="000000"/>
                </a:solidFill>
                <a:latin typeface="Calibri"/>
                <a:ea typeface="Calibri"/>
                <a:cs typeface="Calibri"/>
                <a:sym typeface="Calibri"/>
              </a:rPr>
              <a:t>theriaca. </a:t>
            </a:r>
            <a:r>
              <a:rPr b="0" i="0" lang="en" sz="1200" u="none" cap="none" strike="noStrike">
                <a:solidFill>
                  <a:srgbClr val="000000"/>
                </a:solidFill>
                <a:latin typeface="Calibri"/>
                <a:ea typeface="Calibri"/>
                <a:cs typeface="Calibri"/>
                <a:sym typeface="Calibri"/>
              </a:rPr>
              <a:t>This was a spice-based mixture that could contain up to 70 ingredients, including quite common things like ginger, cardamom, pepper and saffron, but also some unusual ingredients like viper flesh and opium. Galen had written a book on tehiracas, looking particularly at their use in treating snake bites and poisons. Over time, they became widely popular and were used for many different illnesses. </a:t>
            </a:r>
            <a:endParaRPr b="0" i="0" sz="1200" u="none" cap="none" strike="noStrike">
              <a:solidFill>
                <a:srgbClr val="000000"/>
              </a:solidFill>
              <a:latin typeface="Calibri"/>
              <a:ea typeface="Calibri"/>
              <a:cs typeface="Calibri"/>
              <a:sym typeface="Calibri"/>
            </a:endParaRPr>
          </a:p>
          <a:p>
            <a:pPr indent="0" lvl="0" marL="0" marR="0" rtl="0" algn="just">
              <a:lnSpc>
                <a:spcPct val="115000"/>
              </a:lnSpc>
              <a:spcBef>
                <a:spcPts val="160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Different foods were prescribed to encourage the balance of the humours-remember that the humours were thought to be created from the digestion of food. A dish called </a:t>
            </a:r>
            <a:r>
              <a:rPr b="1" i="0" lang="en" sz="1200" u="none" cap="none" strike="noStrike">
                <a:solidFill>
                  <a:srgbClr val="000000"/>
                </a:solidFill>
                <a:latin typeface="Calibri"/>
                <a:ea typeface="Calibri"/>
                <a:cs typeface="Calibri"/>
                <a:sym typeface="Calibri"/>
              </a:rPr>
              <a:t>blanc mangier</a:t>
            </a:r>
            <a:r>
              <a:rPr b="0" i="0" lang="en" sz="1200" u="none" cap="none" strike="noStrike">
                <a:solidFill>
                  <a:srgbClr val="000000"/>
                </a:solidFill>
                <a:latin typeface="Calibri"/>
                <a:ea typeface="Calibri"/>
                <a:cs typeface="Calibri"/>
                <a:sym typeface="Calibri"/>
              </a:rPr>
              <a:t>, made from chicken and almonds, was regularly recommended for medieval invalids because the ingredients were warm and moist. </a:t>
            </a:r>
            <a:endParaRPr b="0" i="0" sz="1200" u="none" cap="none" strike="noStrike">
              <a:solidFill>
                <a:srgbClr val="000000"/>
              </a:solidFill>
              <a:latin typeface="Calibri"/>
              <a:ea typeface="Calibri"/>
              <a:cs typeface="Calibri"/>
              <a:sym typeface="Calibri"/>
            </a:endParaRPr>
          </a:p>
          <a:p>
            <a:pPr indent="0" lvl="0" marL="0" marR="0" rtl="0" algn="ctr">
              <a:lnSpc>
                <a:spcPct val="115000"/>
              </a:lnSpc>
              <a:spcBef>
                <a:spcPts val="1600"/>
              </a:spcBef>
              <a:spcAft>
                <a:spcPts val="0"/>
              </a:spcAft>
              <a:buClr>
                <a:srgbClr val="000000"/>
              </a:buClr>
              <a:buSzPts val="1200"/>
              <a:buFont typeface="Arial"/>
              <a:buNone/>
            </a:pPr>
            <a:r>
              <a:rPr b="1" i="0" lang="en" sz="1200" u="sng" cap="none" strike="noStrike">
                <a:solidFill>
                  <a:srgbClr val="000000"/>
                </a:solidFill>
                <a:latin typeface="Calibri"/>
                <a:ea typeface="Calibri"/>
                <a:cs typeface="Calibri"/>
                <a:sym typeface="Calibri"/>
              </a:rPr>
              <a:t>Bathing</a:t>
            </a:r>
            <a:endParaRPr b="1" i="0" sz="1200" u="sng" cap="none" strike="noStrike">
              <a:solidFill>
                <a:srgbClr val="000000"/>
              </a:solidFill>
              <a:latin typeface="Calibri"/>
              <a:ea typeface="Calibri"/>
              <a:cs typeface="Calibri"/>
              <a:sym typeface="Calibri"/>
            </a:endParaRPr>
          </a:p>
          <a:p>
            <a:pPr indent="0" lvl="0" marL="0" marR="0" rtl="0" algn="just">
              <a:lnSpc>
                <a:spcPct val="115000"/>
              </a:lnSpc>
              <a:spcBef>
                <a:spcPts val="160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Warm baths were regularly prescribed to help the body draw in heat to help dissolve blockages in the humours. This gave the body the opportunity to steam out impurtities and ease aching joints. Herbal remedies could also be given this way. Various plants and herbs were added to the bath water to help. For example, people suffering from bladder stones were advised to stir in mallow violets. </a:t>
            </a:r>
            <a:endParaRPr b="0" i="0" sz="1200" u="none" cap="none" strike="noStrike">
              <a:solidFill>
                <a:srgbClr val="000000"/>
              </a:solidFill>
              <a:latin typeface="Calibri"/>
              <a:ea typeface="Calibri"/>
              <a:cs typeface="Calibri"/>
              <a:sym typeface="Calibri"/>
            </a:endParaRPr>
          </a:p>
          <a:p>
            <a:pPr indent="0" lvl="0" marL="0" marR="0" rtl="0" algn="just">
              <a:lnSpc>
                <a:spcPct val="115000"/>
              </a:lnSpc>
              <a:spcBef>
                <a:spcPts val="1600"/>
              </a:spcBef>
              <a:spcAft>
                <a:spcPts val="160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Some of the remedies were less pleasant and were based purely on superstition:those suffering from paralysis were advised to boil a fox in water and then bathe in it! This was because it was thought that the quick and nimble properties of the fox would be transferred to the patient through the bath water </a:t>
            </a:r>
            <a:endParaRPr b="0" i="0" sz="1200" u="none" cap="none" strike="noStrike">
              <a:solidFill>
                <a:srgbClr val="000000"/>
              </a:solidFill>
              <a:latin typeface="Calibri"/>
              <a:ea typeface="Calibri"/>
              <a:cs typeface="Calibri"/>
              <a:sym typeface="Calibri"/>
            </a:endParaRPr>
          </a:p>
        </p:txBody>
      </p:sp>
      <p:sp>
        <p:nvSpPr>
          <p:cNvPr id="559" name="Google Shape;559;p30"/>
          <p:cNvSpPr txBox="1"/>
          <p:nvPr/>
        </p:nvSpPr>
        <p:spPr>
          <a:xfrm>
            <a:off x="183315" y="2899645"/>
            <a:ext cx="909900" cy="10572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Calibri"/>
                <a:ea typeface="Calibri"/>
                <a:cs typeface="Calibri"/>
                <a:sym typeface="Calibri"/>
              </a:rPr>
              <a:t>Remedy Ingredients</a:t>
            </a:r>
            <a:endParaRPr b="1" i="0" sz="1200" u="none" cap="none" strike="noStrike">
              <a:solidFill>
                <a:srgbClr val="000000"/>
              </a:solidFill>
              <a:latin typeface="Calibri"/>
              <a:ea typeface="Calibri"/>
              <a:cs typeface="Calibri"/>
              <a:sym typeface="Calibri"/>
            </a:endParaRPr>
          </a:p>
        </p:txBody>
      </p:sp>
      <p:sp>
        <p:nvSpPr>
          <p:cNvPr id="560" name="Google Shape;560;p30"/>
          <p:cNvSpPr txBox="1"/>
          <p:nvPr/>
        </p:nvSpPr>
        <p:spPr>
          <a:xfrm>
            <a:off x="6290254" y="2814402"/>
            <a:ext cx="1078200" cy="11424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000000"/>
                </a:solidFill>
                <a:latin typeface="Calibri"/>
                <a:ea typeface="Calibri"/>
                <a:cs typeface="Calibri"/>
                <a:sym typeface="Calibri"/>
              </a:rPr>
              <a:t>Remedies were herbal.</a:t>
            </a:r>
            <a:endParaRPr b="0" i="0" sz="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000000"/>
                </a:solidFill>
                <a:latin typeface="Calibri"/>
                <a:ea typeface="Calibri"/>
                <a:cs typeface="Calibri"/>
                <a:sym typeface="Calibri"/>
              </a:rPr>
              <a:t>Drank, sniffed or bathed in. </a:t>
            </a:r>
            <a:endParaRPr b="0" i="0" sz="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000000"/>
                </a:solidFill>
                <a:latin typeface="Calibri"/>
                <a:ea typeface="Calibri"/>
                <a:cs typeface="Calibri"/>
                <a:sym typeface="Calibri"/>
              </a:rPr>
              <a:t>Mint, rose oils and almonds. </a:t>
            </a:r>
            <a:endParaRPr b="0" i="0" sz="800" u="none" cap="none" strike="noStrike">
              <a:solidFill>
                <a:srgbClr val="000000"/>
              </a:solidFill>
              <a:latin typeface="Calibri"/>
              <a:ea typeface="Calibri"/>
              <a:cs typeface="Calibri"/>
              <a:sym typeface="Calibri"/>
            </a:endParaRPr>
          </a:p>
        </p:txBody>
      </p:sp>
      <p:sp>
        <p:nvSpPr>
          <p:cNvPr id="561" name="Google Shape;561;p30"/>
          <p:cNvSpPr/>
          <p:nvPr/>
        </p:nvSpPr>
        <p:spPr>
          <a:xfrm>
            <a:off x="6891299" y="132846"/>
            <a:ext cx="556200" cy="445200"/>
          </a:xfrm>
          <a:prstGeom prst="rect">
            <a:avLst/>
          </a:prstGeom>
          <a:solidFill>
            <a:srgbClr val="FFFFFF"/>
          </a:solid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p.30</a:t>
            </a:r>
            <a:endParaRPr b="1" i="0" sz="1400" u="none" cap="none" strike="noStrike">
              <a:solidFill>
                <a:srgbClr val="000000"/>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5" name="Shape 565"/>
        <p:cNvGrpSpPr/>
        <p:nvPr/>
      </p:nvGrpSpPr>
      <p:grpSpPr>
        <a:xfrm>
          <a:off x="0" y="0"/>
          <a:ext cx="0" cy="0"/>
          <a:chOff x="0" y="0"/>
          <a:chExt cx="0" cy="0"/>
        </a:xfrm>
      </p:grpSpPr>
      <p:sp>
        <p:nvSpPr>
          <p:cNvPr id="566" name="Google Shape;566;p31"/>
          <p:cNvSpPr txBox="1"/>
          <p:nvPr/>
        </p:nvSpPr>
        <p:spPr>
          <a:xfrm>
            <a:off x="793775" y="182250"/>
            <a:ext cx="5226000" cy="3852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2800"/>
              <a:buFont typeface="Arial"/>
              <a:buNone/>
            </a:pPr>
            <a:r>
              <a:rPr b="1" i="0" lang="en" sz="2800" u="sng" cap="none" strike="noStrike">
                <a:solidFill>
                  <a:srgbClr val="0070C0"/>
                </a:solidFill>
                <a:latin typeface="Calibri"/>
                <a:ea typeface="Calibri"/>
                <a:cs typeface="Calibri"/>
                <a:sym typeface="Calibri"/>
              </a:rPr>
              <a:t>Medieval – treatments</a:t>
            </a:r>
            <a:endParaRPr b="1" i="0" sz="2800" u="sng" cap="none" strike="noStrike">
              <a:solidFill>
                <a:srgbClr val="0070C0"/>
              </a:solidFill>
              <a:latin typeface="Calibri"/>
              <a:ea typeface="Calibri"/>
              <a:cs typeface="Calibri"/>
              <a:sym typeface="Calibri"/>
            </a:endParaRPr>
          </a:p>
        </p:txBody>
      </p:sp>
      <p:graphicFrame>
        <p:nvGraphicFramePr>
          <p:cNvPr id="567" name="Google Shape;567;p31"/>
          <p:cNvGraphicFramePr/>
          <p:nvPr/>
        </p:nvGraphicFramePr>
        <p:xfrm>
          <a:off x="570331" y="760180"/>
          <a:ext cx="3000000" cy="3000000"/>
        </p:xfrm>
        <a:graphic>
          <a:graphicData uri="http://schemas.openxmlformats.org/drawingml/2006/table">
            <a:tbl>
              <a:tblPr bandRow="1" firstRow="1">
                <a:noFill/>
                <a:tableStyleId>{CAD863AA-39E9-4134-BFB2-C818906AD820}</a:tableStyleId>
              </a:tblPr>
              <a:tblGrid>
                <a:gridCol w="6862325"/>
              </a:tblGrid>
              <a:tr h="1636000">
                <a:tc>
                  <a:txBody>
                    <a:bodyPr/>
                    <a:lstStyle/>
                    <a:p>
                      <a:pPr indent="0" lvl="0" marL="0" marR="0" rtl="0" algn="l">
                        <a:lnSpc>
                          <a:spcPct val="100000"/>
                        </a:lnSpc>
                        <a:spcBef>
                          <a:spcPts val="0"/>
                        </a:spcBef>
                        <a:spcAft>
                          <a:spcPts val="0"/>
                        </a:spcAft>
                        <a:buClr>
                          <a:srgbClr val="000000"/>
                        </a:buClr>
                        <a:buSzPts val="1200"/>
                        <a:buFont typeface="Arial"/>
                        <a:buNone/>
                      </a:pPr>
                      <a:r>
                        <a:rPr b="1" lang="en" sz="1200" u="sng" cap="none" strike="noStrike">
                          <a:solidFill>
                            <a:srgbClr val="0070C0"/>
                          </a:solidFill>
                        </a:rPr>
                        <a:t>Religious:</a:t>
                      </a:r>
                      <a:endParaRPr sz="1200" u="none" cap="none" strike="noStrike"/>
                    </a:p>
                    <a:p>
                      <a:pPr indent="-304800" lvl="0" marL="342900" marR="0" rtl="0" algn="l">
                        <a:lnSpc>
                          <a:spcPct val="100000"/>
                        </a:lnSpc>
                        <a:spcBef>
                          <a:spcPts val="0"/>
                        </a:spcBef>
                        <a:spcAft>
                          <a:spcPts val="0"/>
                        </a:spcAft>
                        <a:buClr>
                          <a:srgbClr val="000000"/>
                        </a:buClr>
                        <a:buSzPts val="1200"/>
                        <a:buFont typeface="Calibri"/>
                        <a:buChar char="⮚"/>
                      </a:pPr>
                      <a:r>
                        <a:rPr lang="en" sz="1200" u="none" cap="none" strike="noStrike">
                          <a:solidFill>
                            <a:srgbClr val="000000"/>
                          </a:solidFill>
                        </a:rPr>
                        <a:t>Healing prayers and incantations</a:t>
                      </a:r>
                      <a:endParaRPr sz="1200" u="none" cap="none" strike="noStrike"/>
                    </a:p>
                    <a:p>
                      <a:pPr indent="-304800" lvl="0" marL="342900" marR="0" rtl="0" algn="l">
                        <a:lnSpc>
                          <a:spcPct val="100000"/>
                        </a:lnSpc>
                        <a:spcBef>
                          <a:spcPts val="0"/>
                        </a:spcBef>
                        <a:spcAft>
                          <a:spcPts val="0"/>
                        </a:spcAft>
                        <a:buClr>
                          <a:srgbClr val="000000"/>
                        </a:buClr>
                        <a:buSzPts val="1200"/>
                        <a:buFont typeface="Calibri"/>
                        <a:buChar char="⮚"/>
                      </a:pPr>
                      <a:r>
                        <a:rPr lang="en" sz="1200" u="none" cap="none" strike="noStrike">
                          <a:solidFill>
                            <a:srgbClr val="000000"/>
                          </a:solidFill>
                        </a:rPr>
                        <a:t>Paying for a special mass (church service) to be said</a:t>
                      </a:r>
                      <a:endParaRPr sz="1200" u="none" cap="none" strike="noStrike"/>
                    </a:p>
                    <a:p>
                      <a:pPr indent="-304800" lvl="0" marL="342900" marR="0" rtl="0" algn="l">
                        <a:lnSpc>
                          <a:spcPct val="100000"/>
                        </a:lnSpc>
                        <a:spcBef>
                          <a:spcPts val="0"/>
                        </a:spcBef>
                        <a:spcAft>
                          <a:spcPts val="0"/>
                        </a:spcAft>
                        <a:buClr>
                          <a:srgbClr val="000000"/>
                        </a:buClr>
                        <a:buSzPts val="1200"/>
                        <a:buFont typeface="Calibri"/>
                        <a:buChar char="⮚"/>
                      </a:pPr>
                      <a:r>
                        <a:rPr lang="en" sz="1200" u="none" cap="none" strike="noStrike">
                          <a:solidFill>
                            <a:srgbClr val="000000"/>
                          </a:solidFill>
                        </a:rPr>
                        <a:t>Fasting (going without food)</a:t>
                      </a:r>
                      <a:endParaRPr sz="1200" u="none" cap="none" strike="noStrike"/>
                    </a:p>
                    <a:p>
                      <a:pPr indent="-304800" lvl="0" marL="342900" marR="0" rtl="0" algn="l">
                        <a:lnSpc>
                          <a:spcPct val="100000"/>
                        </a:lnSpc>
                        <a:spcBef>
                          <a:spcPts val="0"/>
                        </a:spcBef>
                        <a:spcAft>
                          <a:spcPts val="0"/>
                        </a:spcAft>
                        <a:buClr>
                          <a:srgbClr val="000000"/>
                        </a:buClr>
                        <a:buSzPts val="1200"/>
                        <a:buFont typeface="Calibri"/>
                        <a:buChar char="⮚"/>
                      </a:pPr>
                      <a:r>
                        <a:rPr lang="en" sz="1200" u="none" cap="none" strike="noStrike">
                          <a:solidFill>
                            <a:srgbClr val="000000"/>
                          </a:solidFill>
                        </a:rPr>
                        <a:t>Use of charms and amulets</a:t>
                      </a:r>
                      <a:endParaRPr sz="1200" u="none" cap="none" strike="noStrike"/>
                    </a:p>
                    <a:p>
                      <a:pPr indent="-304800" lvl="0" marL="342900" marR="0" rtl="0" algn="l">
                        <a:lnSpc>
                          <a:spcPct val="100000"/>
                        </a:lnSpc>
                        <a:spcBef>
                          <a:spcPts val="0"/>
                        </a:spcBef>
                        <a:spcAft>
                          <a:spcPts val="0"/>
                        </a:spcAft>
                        <a:buClr>
                          <a:srgbClr val="000000"/>
                        </a:buClr>
                        <a:buSzPts val="1200"/>
                        <a:buFont typeface="Calibri"/>
                        <a:buChar char="⮚"/>
                      </a:pPr>
                      <a:r>
                        <a:rPr lang="en" sz="1200" u="none" cap="none" strike="noStrike">
                          <a:solidFill>
                            <a:srgbClr val="000000"/>
                          </a:solidFill>
                        </a:rPr>
                        <a:t>Pilgrimages e.g. to tombs of people noted for healing powers and then take an action e.g.:</a:t>
                      </a:r>
                      <a:endParaRPr sz="1200" u="none" cap="none" strike="noStrike"/>
                    </a:p>
                    <a:p>
                      <a:pPr indent="-304800" lvl="0" marL="342900" marR="0" rtl="0" algn="l">
                        <a:lnSpc>
                          <a:spcPct val="100000"/>
                        </a:lnSpc>
                        <a:spcBef>
                          <a:spcPts val="0"/>
                        </a:spcBef>
                        <a:spcAft>
                          <a:spcPts val="0"/>
                        </a:spcAft>
                        <a:buClr>
                          <a:srgbClr val="000000"/>
                        </a:buClr>
                        <a:buSzPts val="1200"/>
                        <a:buFont typeface="Calibri"/>
                        <a:buChar char="✔"/>
                      </a:pPr>
                      <a:r>
                        <a:rPr lang="en" sz="1200" u="none" cap="none" strike="noStrike">
                          <a:solidFill>
                            <a:srgbClr val="000000"/>
                          </a:solidFill>
                        </a:rPr>
                        <a:t>Touching holy relics, presenting an offering to a shrine (usually an image of the body part to be healed), Lighting a candle proportionately as tall as you (or as long as the body part needing healing).</a:t>
                      </a:r>
                      <a:endParaRPr sz="1200" u="none" cap="none" strike="noStrike"/>
                    </a:p>
                  </a:txBody>
                  <a:tcPr marT="45725" marB="45725" marR="91450" marL="91450"/>
                </a:tc>
              </a:tr>
              <a:tr h="685725">
                <a:tc>
                  <a:txBody>
                    <a:bodyPr/>
                    <a:lstStyle/>
                    <a:p>
                      <a:pPr indent="-292100" lvl="0" marL="342900" marR="0" rtl="0" algn="l">
                        <a:lnSpc>
                          <a:spcPct val="100000"/>
                        </a:lnSpc>
                        <a:spcBef>
                          <a:spcPts val="0"/>
                        </a:spcBef>
                        <a:spcAft>
                          <a:spcPts val="0"/>
                        </a:spcAft>
                        <a:buClr>
                          <a:srgbClr val="0070C0"/>
                        </a:buClr>
                        <a:buSzPts val="1200"/>
                        <a:buFont typeface="Noto Sans Symbols"/>
                        <a:buChar char="⮚"/>
                      </a:pPr>
                      <a:r>
                        <a:rPr b="1" lang="en" sz="1200" u="sng" cap="none" strike="noStrike">
                          <a:solidFill>
                            <a:srgbClr val="0070C0"/>
                          </a:solidFill>
                        </a:rPr>
                        <a:t>Supernatural </a:t>
                      </a:r>
                      <a:r>
                        <a:rPr lang="en" sz="1200" u="none" cap="none" strike="noStrike">
                          <a:solidFill>
                            <a:schemeClr val="dk1"/>
                          </a:solidFill>
                        </a:rPr>
                        <a:t>– e.g. hanging a magpie’s beak around your neck to cure toothache</a:t>
                      </a:r>
                      <a:endParaRPr sz="1200" u="none" cap="none" strike="noStrike">
                        <a:solidFill>
                          <a:schemeClr val="dk1"/>
                        </a:solidFill>
                      </a:endParaRPr>
                    </a:p>
                    <a:p>
                      <a:pPr indent="-304800" lvl="0" marL="342900" marR="0" rtl="0" algn="l">
                        <a:lnSpc>
                          <a:spcPct val="100000"/>
                        </a:lnSpc>
                        <a:spcBef>
                          <a:spcPts val="0"/>
                        </a:spcBef>
                        <a:spcAft>
                          <a:spcPts val="0"/>
                        </a:spcAft>
                        <a:buClr>
                          <a:schemeClr val="dk1"/>
                        </a:buClr>
                        <a:buSzPts val="1200"/>
                        <a:buFont typeface="Calibri"/>
                        <a:buChar char="⮚"/>
                      </a:pPr>
                      <a:r>
                        <a:rPr lang="en" sz="1200" u="none" cap="none" strike="noStrike">
                          <a:solidFill>
                            <a:schemeClr val="dk1"/>
                          </a:solidFill>
                        </a:rPr>
                        <a:t>Sometimes the sick were discouraged from finding cures as the disease had been sent to purge the soul so the disease should run its course. </a:t>
                      </a:r>
                      <a:endParaRPr b="1" sz="1200" u="sng" cap="none" strike="noStrike">
                        <a:solidFill>
                          <a:srgbClr val="0070C0"/>
                        </a:solidFill>
                      </a:endParaRPr>
                    </a:p>
                  </a:txBody>
                  <a:tcPr marT="45725" marB="45725" marR="91450" marL="91450"/>
                </a:tc>
              </a:tr>
              <a:tr h="2446375">
                <a:tc>
                  <a:txBody>
                    <a:bodyPr/>
                    <a:lstStyle/>
                    <a:p>
                      <a:pPr indent="0" lvl="0" marL="0" marR="0" rtl="0" algn="l">
                        <a:lnSpc>
                          <a:spcPct val="100000"/>
                        </a:lnSpc>
                        <a:spcBef>
                          <a:spcPts val="0"/>
                        </a:spcBef>
                        <a:spcAft>
                          <a:spcPts val="0"/>
                        </a:spcAft>
                        <a:buClr>
                          <a:srgbClr val="0070C0"/>
                        </a:buClr>
                        <a:buSzPts val="2000"/>
                        <a:buFont typeface="Calibri"/>
                        <a:buNone/>
                      </a:pPr>
                      <a:r>
                        <a:rPr b="1" lang="en" sz="1200" u="sng" cap="none" strike="noStrike">
                          <a:solidFill>
                            <a:srgbClr val="0070C0"/>
                          </a:solidFill>
                        </a:rPr>
                        <a:t>Humoral treatments: </a:t>
                      </a:r>
                      <a:endParaRPr b="1" sz="1200" u="sng" cap="none" strike="noStrike">
                        <a:solidFill>
                          <a:srgbClr val="0070C0"/>
                        </a:solidFill>
                      </a:endParaRPr>
                    </a:p>
                    <a:p>
                      <a:pPr indent="-304800" lvl="0" marL="342900" marR="0" rtl="0" algn="l">
                        <a:lnSpc>
                          <a:spcPct val="100000"/>
                        </a:lnSpc>
                        <a:spcBef>
                          <a:spcPts val="0"/>
                        </a:spcBef>
                        <a:spcAft>
                          <a:spcPts val="0"/>
                        </a:spcAft>
                        <a:buClr>
                          <a:srgbClr val="000000"/>
                        </a:buClr>
                        <a:buSzPts val="1200"/>
                        <a:buFont typeface="Noto Sans Symbols"/>
                        <a:buChar char="⮚"/>
                      </a:pPr>
                      <a:r>
                        <a:rPr b="1" lang="en" sz="1200" u="none" cap="none" strike="noStrike"/>
                        <a:t>Bloodletting (phlebotomy) </a:t>
                      </a:r>
                      <a:r>
                        <a:rPr lang="en" sz="1200" u="none" cap="none" strike="noStrike"/>
                        <a:t> - most common treatment for humoral imbalance – usually done by barber surgeons or wise women. Methods: cutting a vein, leeches and cupping (skin pierced until bleeding and a heated cup placed over to create a vacuum and draw the blood out).</a:t>
                      </a:r>
                      <a:endParaRPr sz="1200" u="none" cap="none" strike="noStrike"/>
                    </a:p>
                    <a:p>
                      <a:pPr indent="-304800" lvl="0" marL="342900" marR="0" rtl="0" algn="l">
                        <a:lnSpc>
                          <a:spcPct val="100000"/>
                        </a:lnSpc>
                        <a:spcBef>
                          <a:spcPts val="0"/>
                        </a:spcBef>
                        <a:spcAft>
                          <a:spcPts val="0"/>
                        </a:spcAft>
                        <a:buClr>
                          <a:srgbClr val="000000"/>
                        </a:buClr>
                        <a:buSzPts val="1200"/>
                        <a:buFont typeface="Noto Sans Symbols"/>
                        <a:buChar char="⮚"/>
                      </a:pPr>
                      <a:r>
                        <a:rPr b="1" lang="en" sz="1200" u="none" cap="none" strike="noStrike"/>
                        <a:t>Purging</a:t>
                      </a:r>
                      <a:r>
                        <a:rPr lang="en" sz="1200" u="none" cap="none" strike="noStrike"/>
                        <a:t> -  involved making someone remove food from the body by using mixtures from an apothecary to cause:</a:t>
                      </a:r>
                      <a:endParaRPr sz="1200" u="none" cap="none" strike="noStrike"/>
                    </a:p>
                    <a:p>
                      <a:pPr indent="-247650" lvl="0" marL="285750" marR="0" rtl="0" algn="l">
                        <a:lnSpc>
                          <a:spcPct val="100000"/>
                        </a:lnSpc>
                        <a:spcBef>
                          <a:spcPts val="0"/>
                        </a:spcBef>
                        <a:spcAft>
                          <a:spcPts val="0"/>
                        </a:spcAft>
                        <a:buClr>
                          <a:srgbClr val="000000"/>
                        </a:buClr>
                        <a:buSzPts val="1200"/>
                        <a:buFont typeface="Arial"/>
                        <a:buChar char="•"/>
                      </a:pPr>
                      <a:r>
                        <a:rPr lang="en" sz="1200" u="none" cap="none" strike="noStrike"/>
                        <a:t> </a:t>
                      </a:r>
                      <a:r>
                        <a:rPr b="1" lang="en" sz="1200" u="none" cap="none" strike="noStrike"/>
                        <a:t>vomiting</a:t>
                      </a:r>
                      <a:r>
                        <a:rPr lang="en" sz="1200" u="none" cap="none" strike="noStrike"/>
                        <a:t> – </a:t>
                      </a:r>
                      <a:r>
                        <a:rPr b="1" lang="en" sz="1200" u="none" cap="none" strike="noStrike"/>
                        <a:t>emetics</a:t>
                      </a:r>
                      <a:r>
                        <a:rPr lang="en" sz="1200" u="none" cap="none" strike="noStrike"/>
                        <a:t> to make someone sick e.g. bitter and strong herbs like scammony, aniseed and parsley.</a:t>
                      </a:r>
                      <a:endParaRPr sz="1200" u="none" cap="none" strike="noStrike"/>
                    </a:p>
                    <a:p>
                      <a:pPr indent="-247650" lvl="0" marL="285750" marR="0" rtl="0" algn="l">
                        <a:lnSpc>
                          <a:spcPct val="100000"/>
                        </a:lnSpc>
                        <a:spcBef>
                          <a:spcPts val="0"/>
                        </a:spcBef>
                        <a:spcAft>
                          <a:spcPts val="0"/>
                        </a:spcAft>
                        <a:buClr>
                          <a:srgbClr val="000000"/>
                        </a:buClr>
                        <a:buSzPts val="1200"/>
                        <a:buFont typeface="Arial"/>
                        <a:buChar char="•"/>
                      </a:pPr>
                      <a:r>
                        <a:rPr b="1" lang="en" sz="1200" u="none" cap="none" strike="noStrike"/>
                        <a:t>go to the toilet </a:t>
                      </a:r>
                      <a:r>
                        <a:rPr lang="en" sz="1200" u="none" cap="none" strike="noStrike"/>
                        <a:t>–</a:t>
                      </a:r>
                      <a:r>
                        <a:rPr b="1" lang="en" sz="1200" u="none" cap="none" strike="noStrike"/>
                        <a:t>laxatives</a:t>
                      </a:r>
                      <a:r>
                        <a:rPr lang="en" sz="1200" u="none" cap="none" strike="noStrike"/>
                        <a:t> e.g. mallow leaves stewed in ale and linseeds. An </a:t>
                      </a:r>
                      <a:r>
                        <a:rPr b="1" lang="en" sz="1200" u="none" cap="none" strike="noStrike"/>
                        <a:t>enema (clyster) </a:t>
                      </a:r>
                      <a:r>
                        <a:rPr lang="en" sz="1200" u="none" cap="none" strike="noStrike"/>
                        <a:t>– water and herbs were squirted into the anus to purge the body and clear blockages ( water mixed with honey, oil and wheat bran, soap and herbs e.g. camomile – squirted using a greased pipe fixed to a pigs bladder)</a:t>
                      </a:r>
                      <a:endParaRPr sz="1200" u="none" cap="none" strike="noStrike"/>
                    </a:p>
                  </a:txBody>
                  <a:tcPr marT="45725" marB="45725" marR="91450" marL="91450"/>
                </a:tc>
              </a:tr>
              <a:tr h="908750">
                <a:tc>
                  <a:txBody>
                    <a:bodyPr/>
                    <a:lstStyle/>
                    <a:p>
                      <a:pPr indent="0" lvl="0" marL="0" marR="0" rtl="0" algn="l">
                        <a:lnSpc>
                          <a:spcPct val="100000"/>
                        </a:lnSpc>
                        <a:spcBef>
                          <a:spcPts val="0"/>
                        </a:spcBef>
                        <a:spcAft>
                          <a:spcPts val="0"/>
                        </a:spcAft>
                        <a:buClr>
                          <a:srgbClr val="0070C0"/>
                        </a:buClr>
                        <a:buSzPts val="2000"/>
                        <a:buFont typeface="Noto Sans Symbols"/>
                        <a:buNone/>
                      </a:pPr>
                      <a:r>
                        <a:rPr b="1" i="0" lang="en" sz="1200" u="sng" cap="none" strike="noStrike">
                          <a:solidFill>
                            <a:srgbClr val="0070C0"/>
                          </a:solidFill>
                        </a:rPr>
                        <a:t>Traditional remedies: often made from herbs </a:t>
                      </a:r>
                      <a:r>
                        <a:rPr b="1" lang="en" sz="1200" u="none" cap="none" strike="noStrike"/>
                        <a:t>– to drink, sniff of bathe in</a:t>
                      </a:r>
                      <a:r>
                        <a:rPr lang="en" sz="1200" u="none" cap="none" strike="noStrike"/>
                        <a:t>. Theriaca = a spice-based mixture (up to 70 ingredients e.g. ginger, cardamom, pepper and even viper flesh or opium) – used for a wide variety of illnesses. Warm baths were prescribed to help the body draw in heat. Herbs and plants were added. One treatment for paralysis = boil a fox in water and then bathe in it!</a:t>
                      </a:r>
                      <a:endParaRPr sz="1200" u="none" cap="none" strike="noStrike"/>
                    </a:p>
                  </a:txBody>
                  <a:tcPr marT="45725" marB="45725" marR="91450" marL="91450"/>
                </a:tc>
              </a:tr>
            </a:tbl>
          </a:graphicData>
        </a:graphic>
      </p:graphicFrame>
      <p:sp>
        <p:nvSpPr>
          <p:cNvPr id="568" name="Google Shape;568;p31"/>
          <p:cNvSpPr txBox="1"/>
          <p:nvPr/>
        </p:nvSpPr>
        <p:spPr>
          <a:xfrm>
            <a:off x="570325" y="6593811"/>
            <a:ext cx="6862200" cy="39624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Research 3-5 ingredients used in Middle Ages herbal remedies and make an advertisement for YOUR herbal remedy below  (HOT - explain which disease or ailment your remedy would help solve) </a:t>
            </a:r>
            <a:endParaRPr b="0" i="0" sz="1200" u="none" cap="none" strike="noStrike">
              <a:solidFill>
                <a:srgbClr val="000000"/>
              </a:solidFill>
              <a:latin typeface="Calibri"/>
              <a:ea typeface="Calibri"/>
              <a:cs typeface="Calibri"/>
              <a:sym typeface="Calibri"/>
            </a:endParaRPr>
          </a:p>
        </p:txBody>
      </p:sp>
      <p:sp>
        <p:nvSpPr>
          <p:cNvPr id="569" name="Google Shape;569;p31"/>
          <p:cNvSpPr/>
          <p:nvPr/>
        </p:nvSpPr>
        <p:spPr>
          <a:xfrm>
            <a:off x="6891299" y="132846"/>
            <a:ext cx="556200" cy="445200"/>
          </a:xfrm>
          <a:prstGeom prst="rect">
            <a:avLst/>
          </a:prstGeom>
          <a:solidFill>
            <a:srgbClr val="FFFFFF"/>
          </a:solid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p.31</a:t>
            </a:r>
            <a:endParaRPr b="1" i="0" sz="1400" u="none" cap="none" strike="noStrike">
              <a:solidFill>
                <a:srgbClr val="000000"/>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3" name="Shape 573"/>
        <p:cNvGrpSpPr/>
        <p:nvPr/>
      </p:nvGrpSpPr>
      <p:grpSpPr>
        <a:xfrm>
          <a:off x="0" y="0"/>
          <a:ext cx="0" cy="0"/>
          <a:chOff x="0" y="0"/>
          <a:chExt cx="0" cy="0"/>
        </a:xfrm>
      </p:grpSpPr>
      <p:sp>
        <p:nvSpPr>
          <p:cNvPr id="574" name="Google Shape;574;p32"/>
          <p:cNvSpPr txBox="1"/>
          <p:nvPr>
            <p:ph type="title"/>
          </p:nvPr>
        </p:nvSpPr>
        <p:spPr>
          <a:xfrm>
            <a:off x="326576" y="89200"/>
            <a:ext cx="6070800" cy="445200"/>
          </a:xfrm>
          <a:prstGeom prst="rect">
            <a:avLst/>
          </a:prstGeom>
          <a:solidFill>
            <a:srgbClr val="FFFF00"/>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000"/>
              <a:buNone/>
            </a:pPr>
            <a:r>
              <a:rPr lang="en"/>
              <a:t>KT1.2A  Approaches to Preventions</a:t>
            </a:r>
            <a:endParaRPr/>
          </a:p>
        </p:txBody>
      </p:sp>
      <p:sp>
        <p:nvSpPr>
          <p:cNvPr id="575" name="Google Shape;575;p32"/>
          <p:cNvSpPr/>
          <p:nvPr/>
        </p:nvSpPr>
        <p:spPr>
          <a:xfrm>
            <a:off x="3289500" y="4252050"/>
            <a:ext cx="1349700" cy="989100"/>
          </a:xfrm>
          <a:prstGeom prst="roundRect">
            <a:avLst>
              <a:gd fmla="val 16667" name="adj"/>
            </a:avLst>
          </a:prstGeom>
          <a:solidFill>
            <a:srgbClr val="F9CB9C"/>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Calibri"/>
                <a:ea typeface="Calibri"/>
                <a:cs typeface="Calibri"/>
                <a:sym typeface="Calibri"/>
              </a:rPr>
              <a:t>Preventing Disease</a:t>
            </a:r>
            <a:endParaRPr b="1" i="0" sz="1800" u="none" cap="none" strike="noStrike">
              <a:solidFill>
                <a:srgbClr val="000000"/>
              </a:solidFill>
              <a:latin typeface="Calibri"/>
              <a:ea typeface="Calibri"/>
              <a:cs typeface="Calibri"/>
              <a:sym typeface="Calibri"/>
            </a:endParaRPr>
          </a:p>
        </p:txBody>
      </p:sp>
      <p:sp>
        <p:nvSpPr>
          <p:cNvPr id="576" name="Google Shape;576;p32"/>
          <p:cNvSpPr/>
          <p:nvPr/>
        </p:nvSpPr>
        <p:spPr>
          <a:xfrm>
            <a:off x="404884" y="941864"/>
            <a:ext cx="3314700" cy="2415600"/>
          </a:xfrm>
          <a:prstGeom prst="roundRect">
            <a:avLst>
              <a:gd fmla="val 16667" name="adj"/>
            </a:avLst>
          </a:prstGeom>
          <a:noFill/>
          <a:ln cap="flat" cmpd="sng" w="2857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 sz="1200" u="sng" cap="none" strike="noStrike">
                <a:solidFill>
                  <a:srgbClr val="000000"/>
                </a:solidFill>
                <a:latin typeface="Calibri"/>
                <a:ea typeface="Calibri"/>
                <a:cs typeface="Calibri"/>
                <a:sym typeface="Calibri"/>
              </a:rPr>
              <a:t>The Church</a:t>
            </a:r>
            <a:endParaRPr b="1" i="0" sz="1200" u="sng" cap="none" strike="noStrike">
              <a:solidFill>
                <a:srgbClr val="000000"/>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Most people believed that the best, and most important, way of preventing disease was to lead a life free from sin. Regular prayers, confessions and offering tithes to the Church worked together to ensure that any minor sins were quickly forgiven. </a:t>
            </a:r>
            <a:endParaRPr b="0" i="0" sz="1200" u="none" cap="none" strike="noStrike">
              <a:solidFill>
                <a:srgbClr val="000000"/>
              </a:solidFill>
              <a:latin typeface="Calibri"/>
              <a:ea typeface="Calibri"/>
              <a:cs typeface="Calibri"/>
              <a:sym typeface="Calibri"/>
            </a:endParaRPr>
          </a:p>
        </p:txBody>
      </p:sp>
      <p:sp>
        <p:nvSpPr>
          <p:cNvPr id="577" name="Google Shape;577;p32"/>
          <p:cNvSpPr/>
          <p:nvPr/>
        </p:nvSpPr>
        <p:spPr>
          <a:xfrm>
            <a:off x="4081459" y="941864"/>
            <a:ext cx="3314700" cy="2415600"/>
          </a:xfrm>
          <a:prstGeom prst="roundRect">
            <a:avLst>
              <a:gd fmla="val 16667" name="adj"/>
            </a:avLst>
          </a:prstGeom>
          <a:noFill/>
          <a:ln cap="flat" cmpd="sng" w="2857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 sz="1200" u="sng" cap="none" strike="noStrike">
                <a:solidFill>
                  <a:srgbClr val="000000"/>
                </a:solidFill>
                <a:latin typeface="Calibri"/>
                <a:ea typeface="Calibri"/>
                <a:cs typeface="Calibri"/>
                <a:sym typeface="Calibri"/>
              </a:rPr>
              <a:t>Hygiene</a:t>
            </a:r>
            <a:endParaRPr b="1" i="0" sz="1200" u="sng" cap="none" strike="noStrike">
              <a:solidFill>
                <a:srgbClr val="000000"/>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Once your spiritual health was taken care of, it was important to concentrate on your bodily health, too. Guidance on doing this was contained in a set of instructions known as the </a:t>
            </a:r>
            <a:r>
              <a:rPr b="0" i="1" lang="en" sz="1200" u="none" cap="none" strike="noStrike">
                <a:solidFill>
                  <a:srgbClr val="000000"/>
                </a:solidFill>
                <a:latin typeface="Calibri"/>
                <a:ea typeface="Calibri"/>
                <a:cs typeface="Calibri"/>
                <a:sym typeface="Calibri"/>
              </a:rPr>
              <a:t>regimen sanitatis. </a:t>
            </a:r>
            <a:endParaRPr b="0" i="1" sz="1200" u="none" cap="none" strike="noStrike">
              <a:solidFill>
                <a:srgbClr val="000000"/>
              </a:solidFill>
              <a:latin typeface="Calibri"/>
              <a:ea typeface="Calibri"/>
              <a:cs typeface="Calibri"/>
              <a:sym typeface="Calibri"/>
            </a:endParaRPr>
          </a:p>
        </p:txBody>
      </p:sp>
      <p:sp>
        <p:nvSpPr>
          <p:cNvPr id="578" name="Google Shape;578;p32"/>
          <p:cNvSpPr/>
          <p:nvPr/>
        </p:nvSpPr>
        <p:spPr>
          <a:xfrm>
            <a:off x="4888476" y="3528675"/>
            <a:ext cx="2507700" cy="3499500"/>
          </a:xfrm>
          <a:prstGeom prst="roundRect">
            <a:avLst>
              <a:gd fmla="val 16667" name="adj"/>
            </a:avLst>
          </a:prstGeom>
          <a:noFill/>
          <a:ln cap="flat" cmpd="sng" w="2857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 sz="1200" u="sng" cap="none" strike="noStrike">
                <a:solidFill>
                  <a:srgbClr val="000000"/>
                </a:solidFill>
                <a:latin typeface="Calibri"/>
                <a:ea typeface="Calibri"/>
                <a:cs typeface="Calibri"/>
                <a:sym typeface="Calibri"/>
              </a:rPr>
              <a:t>Diet</a:t>
            </a:r>
            <a:endParaRPr b="1" i="0" sz="1200" u="sng" cap="none" strike="noStrike">
              <a:solidFill>
                <a:srgbClr val="000000"/>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Since the humours were thought to be produced by digestion, what and when you ate were both considered very important in preventing an imbalance. Eating too much was strongly discouraged.  Fear of digestive problems leading to death was so great that many people purged themselves, either by vomiting or using laxatives, as a way of preventing disease as well as treating it. </a:t>
            </a:r>
            <a:endParaRPr b="0" i="0" sz="1200" u="none" cap="none" strike="noStrike">
              <a:solidFill>
                <a:srgbClr val="000000"/>
              </a:solidFill>
              <a:latin typeface="Calibri"/>
              <a:ea typeface="Calibri"/>
              <a:cs typeface="Calibri"/>
              <a:sym typeface="Calibri"/>
            </a:endParaRPr>
          </a:p>
        </p:txBody>
      </p:sp>
      <p:sp>
        <p:nvSpPr>
          <p:cNvPr id="579" name="Google Shape;579;p32"/>
          <p:cNvSpPr/>
          <p:nvPr/>
        </p:nvSpPr>
        <p:spPr>
          <a:xfrm>
            <a:off x="440126" y="3480100"/>
            <a:ext cx="2600100" cy="3499500"/>
          </a:xfrm>
          <a:prstGeom prst="roundRect">
            <a:avLst>
              <a:gd fmla="val 16667" name="adj"/>
            </a:avLst>
          </a:prstGeom>
          <a:noFill/>
          <a:ln cap="flat" cmpd="sng" w="2857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 sz="1200" u="sng" cap="none" strike="noStrike">
                <a:solidFill>
                  <a:srgbClr val="000000"/>
                </a:solidFill>
                <a:latin typeface="Calibri"/>
                <a:ea typeface="Calibri"/>
                <a:cs typeface="Calibri"/>
                <a:sym typeface="Calibri"/>
              </a:rPr>
              <a:t>Purifying the Air</a:t>
            </a:r>
            <a:endParaRPr b="1" i="0" sz="1200" u="sng" cap="none" strike="noStrike">
              <a:solidFill>
                <a:srgbClr val="000000"/>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Medieval people attempted to keep the air free from miasmata by purifying it. They did this by spending sweet herbs, such as lavender. Sometimes this might be carried as a bunch of flowers, or placed inside a decorative piece of jewellery called a pomander (a large locket).</a:t>
            </a:r>
            <a:endParaRPr b="0" i="0" sz="1200" u="none" cap="none" strike="noStrike">
              <a:solidFill>
                <a:srgbClr val="000000"/>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Local authorities put measures in place to keep towns clean. For example, they tried to make sure there were no rotting animals left lying around and pulled down or cleaned smelly public toilets. </a:t>
            </a:r>
            <a:endParaRPr b="0" i="0" sz="1200" u="none" cap="none" strike="noStrike">
              <a:solidFill>
                <a:srgbClr val="000000"/>
              </a:solidFill>
              <a:latin typeface="Calibri"/>
              <a:ea typeface="Calibri"/>
              <a:cs typeface="Calibri"/>
              <a:sym typeface="Calibri"/>
            </a:endParaRPr>
          </a:p>
        </p:txBody>
      </p:sp>
      <p:sp>
        <p:nvSpPr>
          <p:cNvPr id="580" name="Google Shape;580;p32"/>
          <p:cNvSpPr/>
          <p:nvPr/>
        </p:nvSpPr>
        <p:spPr>
          <a:xfrm>
            <a:off x="497425" y="7102225"/>
            <a:ext cx="5468400" cy="3499500"/>
          </a:xfrm>
          <a:prstGeom prst="roundRect">
            <a:avLst>
              <a:gd fmla="val 1666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 sz="1200" u="sng" cap="none" strike="noStrike">
                <a:solidFill>
                  <a:srgbClr val="000000"/>
                </a:solidFill>
                <a:latin typeface="Calibri"/>
                <a:ea typeface="Calibri"/>
                <a:cs typeface="Calibri"/>
                <a:sym typeface="Calibri"/>
              </a:rPr>
              <a:t>Regimen Sanitatis</a:t>
            </a:r>
            <a:endParaRPr b="1" i="0" sz="1200" u="sng" cap="none" strike="noStrike">
              <a:solidFill>
                <a:srgbClr val="000000"/>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The </a:t>
            </a:r>
            <a:r>
              <a:rPr b="0" i="1" lang="en" sz="1200" u="none" cap="none" strike="noStrike">
                <a:solidFill>
                  <a:srgbClr val="000000"/>
                </a:solidFill>
                <a:latin typeface="Calibri"/>
                <a:ea typeface="Calibri"/>
                <a:cs typeface="Calibri"/>
                <a:sym typeface="Calibri"/>
              </a:rPr>
              <a:t>regimen sanitatis </a:t>
            </a:r>
            <a:r>
              <a:rPr b="0" i="0" lang="en" sz="1200" u="none" cap="none" strike="noStrike">
                <a:solidFill>
                  <a:srgbClr val="000000"/>
                </a:solidFill>
                <a:latin typeface="Calibri"/>
                <a:ea typeface="Calibri"/>
                <a:cs typeface="Calibri"/>
                <a:sym typeface="Calibri"/>
              </a:rPr>
              <a:t>was a loose set of instructions provided by physicians to help a patient maintain good health. It first appeared in the work of Hippocrates, where it was later picked up by Galen and Arabic scholars like Avicenna. This meant that the advice was widespread and very common by 1250. </a:t>
            </a:r>
            <a:endParaRPr b="0" i="0" sz="1200" u="none" cap="none" strike="noStrike">
              <a:solidFill>
                <a:srgbClr val="000000"/>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Ideally, a physician would provide a regimen sanitatis written especially for their patient. However, in practice, this service was only used by the very rich, because it took a long time to write such a detailed set of instructions for a every patient. Bathing was an important treatment for disease. It was also used as a preventative measure: bad smells indicated a miasma. The wealthy could afford a private bath of hot water. Public baths were available for a fee. Poorer people swam in rivers where possible. They believed that cleanliness was next to godliness, so it was important to stay clean. People also tried to make sure their homes smelled sweet and fresh, too. Floors were swept regularly and rushes were laid down to soak up any mess. Sometimes sweet smelling herbs, like lavender, were spread with the rushes to keep air free of miasmata. </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 </a:t>
            </a:r>
            <a:endParaRPr b="0" i="0" sz="1200" u="none" cap="none" strike="noStrike">
              <a:solidFill>
                <a:srgbClr val="000000"/>
              </a:solidFill>
              <a:latin typeface="Calibri"/>
              <a:ea typeface="Calibri"/>
              <a:cs typeface="Calibri"/>
              <a:sym typeface="Calibri"/>
            </a:endParaRPr>
          </a:p>
        </p:txBody>
      </p:sp>
      <p:pic>
        <p:nvPicPr>
          <p:cNvPr descr="Image result for Regimen Sanitatis" id="581" name="Google Shape;581;p32"/>
          <p:cNvPicPr preferRelativeResize="0"/>
          <p:nvPr/>
        </p:nvPicPr>
        <p:blipFill rotWithShape="1">
          <a:blip r:embed="rId3">
            <a:alphaModFix/>
          </a:blip>
          <a:srcRect b="0" l="0" r="0" t="0"/>
          <a:stretch/>
        </p:blipFill>
        <p:spPr>
          <a:xfrm>
            <a:off x="6160071" y="7820278"/>
            <a:ext cx="1349700" cy="1882807"/>
          </a:xfrm>
          <a:prstGeom prst="rect">
            <a:avLst/>
          </a:prstGeom>
          <a:noFill/>
          <a:ln>
            <a:noFill/>
          </a:ln>
        </p:spPr>
      </p:pic>
      <p:pic>
        <p:nvPicPr>
          <p:cNvPr id="582" name="Google Shape;582;p32"/>
          <p:cNvPicPr preferRelativeResize="0"/>
          <p:nvPr/>
        </p:nvPicPr>
        <p:blipFill rotWithShape="1">
          <a:blip r:embed="rId4">
            <a:alphaModFix/>
          </a:blip>
          <a:srcRect b="0" l="0" r="0" t="0"/>
          <a:stretch/>
        </p:blipFill>
        <p:spPr>
          <a:xfrm>
            <a:off x="5408434" y="2250064"/>
            <a:ext cx="989100" cy="989100"/>
          </a:xfrm>
          <a:prstGeom prst="rect">
            <a:avLst/>
          </a:prstGeom>
          <a:noFill/>
          <a:ln>
            <a:noFill/>
          </a:ln>
        </p:spPr>
      </p:pic>
      <p:pic>
        <p:nvPicPr>
          <p:cNvPr id="583" name="Google Shape;583;p32"/>
          <p:cNvPicPr preferRelativeResize="0"/>
          <p:nvPr/>
        </p:nvPicPr>
        <p:blipFill rotWithShape="1">
          <a:blip r:embed="rId5">
            <a:alphaModFix/>
          </a:blip>
          <a:srcRect b="0" l="0" r="0" t="0"/>
          <a:stretch/>
        </p:blipFill>
        <p:spPr>
          <a:xfrm>
            <a:off x="1678197" y="2471089"/>
            <a:ext cx="768075" cy="768075"/>
          </a:xfrm>
          <a:prstGeom prst="rect">
            <a:avLst/>
          </a:prstGeom>
          <a:noFill/>
          <a:ln>
            <a:noFill/>
          </a:ln>
        </p:spPr>
      </p:pic>
      <p:pic>
        <p:nvPicPr>
          <p:cNvPr id="584" name="Google Shape;584;p32"/>
          <p:cNvPicPr preferRelativeResize="0"/>
          <p:nvPr/>
        </p:nvPicPr>
        <p:blipFill rotWithShape="1">
          <a:blip r:embed="rId6">
            <a:alphaModFix/>
          </a:blip>
          <a:srcRect b="0" l="0" r="0" t="0"/>
          <a:stretch/>
        </p:blipFill>
        <p:spPr>
          <a:xfrm>
            <a:off x="6378584" y="6313139"/>
            <a:ext cx="912700" cy="912700"/>
          </a:xfrm>
          <a:prstGeom prst="rect">
            <a:avLst/>
          </a:prstGeom>
          <a:noFill/>
          <a:ln>
            <a:noFill/>
          </a:ln>
        </p:spPr>
      </p:pic>
      <p:sp>
        <p:nvSpPr>
          <p:cNvPr id="585" name="Google Shape;585;p32"/>
          <p:cNvSpPr/>
          <p:nvPr/>
        </p:nvSpPr>
        <p:spPr>
          <a:xfrm>
            <a:off x="6891299" y="132846"/>
            <a:ext cx="556200" cy="445200"/>
          </a:xfrm>
          <a:prstGeom prst="rect">
            <a:avLst/>
          </a:prstGeom>
          <a:solidFill>
            <a:srgbClr val="FFFFFF"/>
          </a:solid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p.32</a:t>
            </a:r>
            <a:endParaRPr b="1" i="0" sz="1400" u="none" cap="none" strike="noStrike">
              <a:solidFill>
                <a:srgbClr val="000000"/>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9" name="Shape 589"/>
        <p:cNvGrpSpPr/>
        <p:nvPr/>
      </p:nvGrpSpPr>
      <p:grpSpPr>
        <a:xfrm>
          <a:off x="0" y="0"/>
          <a:ext cx="0" cy="0"/>
          <a:chOff x="0" y="0"/>
          <a:chExt cx="0" cy="0"/>
        </a:xfrm>
      </p:grpSpPr>
      <p:sp>
        <p:nvSpPr>
          <p:cNvPr id="590" name="Google Shape;590;p33"/>
          <p:cNvSpPr txBox="1"/>
          <p:nvPr>
            <p:ph type="title"/>
          </p:nvPr>
        </p:nvSpPr>
        <p:spPr>
          <a:xfrm>
            <a:off x="188400" y="210100"/>
            <a:ext cx="6563700" cy="445200"/>
          </a:xfrm>
          <a:prstGeom prst="rect">
            <a:avLst/>
          </a:prstGeom>
          <a:solidFill>
            <a:srgbClr val="FFFF00"/>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000"/>
              <a:buNone/>
            </a:pPr>
            <a:r>
              <a:rPr lang="en"/>
              <a:t>KT1.2A. Approaches to Preventions</a:t>
            </a:r>
            <a:endParaRPr/>
          </a:p>
        </p:txBody>
      </p:sp>
      <p:sp>
        <p:nvSpPr>
          <p:cNvPr id="591" name="Google Shape;591;p33"/>
          <p:cNvSpPr txBox="1"/>
          <p:nvPr>
            <p:ph idx="1" type="body"/>
          </p:nvPr>
        </p:nvSpPr>
        <p:spPr>
          <a:xfrm>
            <a:off x="274775" y="796600"/>
            <a:ext cx="7183200" cy="95028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200"/>
              <a:buNone/>
            </a:pPr>
            <a:r>
              <a:t/>
            </a:r>
            <a:endParaRPr/>
          </a:p>
        </p:txBody>
      </p:sp>
      <p:sp>
        <p:nvSpPr>
          <p:cNvPr id="592" name="Google Shape;592;p33"/>
          <p:cNvSpPr/>
          <p:nvPr/>
        </p:nvSpPr>
        <p:spPr>
          <a:xfrm>
            <a:off x="353075" y="909219"/>
            <a:ext cx="3314700" cy="2499000"/>
          </a:xfrm>
          <a:prstGeom prst="roundRect">
            <a:avLst>
              <a:gd fmla="val 16667" name="adj"/>
            </a:avLst>
          </a:prstGeom>
          <a:noFill/>
          <a:ln cap="flat" cmpd="sng" w="2857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 sz="1200" u="sng" cap="none" strike="noStrike">
                <a:solidFill>
                  <a:srgbClr val="000000"/>
                </a:solidFill>
                <a:latin typeface="Calibri"/>
                <a:ea typeface="Calibri"/>
                <a:cs typeface="Calibri"/>
                <a:sym typeface="Calibri"/>
              </a:rPr>
              <a:t>The Church</a:t>
            </a:r>
            <a:endParaRPr b="1" i="0" sz="1200" u="sng" cap="none" strike="noStrike">
              <a:solidFill>
                <a:srgbClr val="000000"/>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p:txBody>
      </p:sp>
      <p:sp>
        <p:nvSpPr>
          <p:cNvPr id="593" name="Google Shape;593;p33"/>
          <p:cNvSpPr/>
          <p:nvPr/>
        </p:nvSpPr>
        <p:spPr>
          <a:xfrm>
            <a:off x="4029650" y="909219"/>
            <a:ext cx="3314700" cy="2499000"/>
          </a:xfrm>
          <a:prstGeom prst="roundRect">
            <a:avLst>
              <a:gd fmla="val 16667" name="adj"/>
            </a:avLst>
          </a:prstGeom>
          <a:noFill/>
          <a:ln cap="flat" cmpd="sng" w="2857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 sz="1200" u="sng" cap="none" strike="noStrike">
                <a:solidFill>
                  <a:srgbClr val="000000"/>
                </a:solidFill>
                <a:latin typeface="Calibri"/>
                <a:ea typeface="Calibri"/>
                <a:cs typeface="Calibri"/>
                <a:sym typeface="Calibri"/>
              </a:rPr>
              <a:t>Hygiene</a:t>
            </a:r>
            <a:endParaRPr b="1" i="0" sz="1200" u="sng" cap="none" strike="noStrike">
              <a:solidFill>
                <a:srgbClr val="000000"/>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200"/>
              <a:buFont typeface="Arial"/>
              <a:buNone/>
            </a:pPr>
            <a:r>
              <a:t/>
            </a:r>
            <a:endParaRPr b="0" i="1" sz="1200" u="none" cap="none" strike="noStrike">
              <a:solidFill>
                <a:srgbClr val="000000"/>
              </a:solidFill>
              <a:latin typeface="Calibri"/>
              <a:ea typeface="Calibri"/>
              <a:cs typeface="Calibri"/>
              <a:sym typeface="Calibri"/>
            </a:endParaRPr>
          </a:p>
        </p:txBody>
      </p:sp>
      <p:sp>
        <p:nvSpPr>
          <p:cNvPr id="594" name="Google Shape;594;p33"/>
          <p:cNvSpPr/>
          <p:nvPr/>
        </p:nvSpPr>
        <p:spPr>
          <a:xfrm>
            <a:off x="4573844" y="3585295"/>
            <a:ext cx="2822400" cy="3620400"/>
          </a:xfrm>
          <a:prstGeom prst="roundRect">
            <a:avLst>
              <a:gd fmla="val 16667" name="adj"/>
            </a:avLst>
          </a:prstGeom>
          <a:noFill/>
          <a:ln cap="flat" cmpd="sng" w="2857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 sz="1200" u="sng" cap="none" strike="noStrike">
                <a:solidFill>
                  <a:srgbClr val="000000"/>
                </a:solidFill>
                <a:latin typeface="Calibri"/>
                <a:ea typeface="Calibri"/>
                <a:cs typeface="Calibri"/>
                <a:sym typeface="Calibri"/>
              </a:rPr>
              <a:t>Diet</a:t>
            </a:r>
            <a:endParaRPr b="1" i="0" sz="1200" u="sng" cap="none" strike="noStrike">
              <a:solidFill>
                <a:srgbClr val="000000"/>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p:txBody>
      </p:sp>
      <p:sp>
        <p:nvSpPr>
          <p:cNvPr id="595" name="Google Shape;595;p33"/>
          <p:cNvSpPr/>
          <p:nvPr/>
        </p:nvSpPr>
        <p:spPr>
          <a:xfrm>
            <a:off x="388325" y="3535043"/>
            <a:ext cx="2822400" cy="3620400"/>
          </a:xfrm>
          <a:prstGeom prst="roundRect">
            <a:avLst>
              <a:gd fmla="val 16667" name="adj"/>
            </a:avLst>
          </a:prstGeom>
          <a:noFill/>
          <a:ln cap="flat" cmpd="sng" w="2857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 sz="1200" u="sng" cap="none" strike="noStrike">
                <a:solidFill>
                  <a:srgbClr val="000000"/>
                </a:solidFill>
                <a:latin typeface="Calibri"/>
                <a:ea typeface="Calibri"/>
                <a:cs typeface="Calibri"/>
                <a:sym typeface="Calibri"/>
              </a:rPr>
              <a:t>Purifying the Air</a:t>
            </a:r>
            <a:endParaRPr b="1" i="0" sz="1200" u="sng" cap="none" strike="noStrike">
              <a:solidFill>
                <a:srgbClr val="000000"/>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p:txBody>
      </p:sp>
      <p:sp>
        <p:nvSpPr>
          <p:cNvPr id="596" name="Google Shape;596;p33"/>
          <p:cNvSpPr/>
          <p:nvPr/>
        </p:nvSpPr>
        <p:spPr>
          <a:xfrm>
            <a:off x="445625" y="7282176"/>
            <a:ext cx="6952800" cy="1471800"/>
          </a:xfrm>
          <a:prstGeom prst="roundRect">
            <a:avLst>
              <a:gd fmla="val 16667" name="adj"/>
            </a:avLst>
          </a:prstGeom>
          <a:noFill/>
          <a:ln cap="flat" cmpd="sng" w="2857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 sz="1200" u="sng" cap="none" strike="noStrike">
                <a:solidFill>
                  <a:srgbClr val="000000"/>
                </a:solidFill>
                <a:latin typeface="Calibri"/>
                <a:ea typeface="Calibri"/>
                <a:cs typeface="Calibri"/>
                <a:sym typeface="Calibri"/>
              </a:rPr>
              <a:t>Regimen Sanitatis</a:t>
            </a:r>
            <a:endParaRPr b="1" i="0" sz="1200" u="sng" cap="none" strike="noStrike">
              <a:solidFill>
                <a:srgbClr val="000000"/>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 </a:t>
            </a:r>
            <a:endParaRPr b="0" i="0" sz="1200" u="none" cap="none" strike="noStrike">
              <a:solidFill>
                <a:srgbClr val="000000"/>
              </a:solidFill>
              <a:latin typeface="Calibri"/>
              <a:ea typeface="Calibri"/>
              <a:cs typeface="Calibri"/>
              <a:sym typeface="Calibri"/>
            </a:endParaRPr>
          </a:p>
        </p:txBody>
      </p:sp>
      <p:sp>
        <p:nvSpPr>
          <p:cNvPr id="597" name="Google Shape;597;p33"/>
          <p:cNvSpPr txBox="1"/>
          <p:nvPr/>
        </p:nvSpPr>
        <p:spPr>
          <a:xfrm>
            <a:off x="3309388" y="4002248"/>
            <a:ext cx="1165800" cy="2197200"/>
          </a:xfrm>
          <a:prstGeom prst="rect">
            <a:avLst/>
          </a:prstGeom>
          <a:solidFill>
            <a:srgbClr val="FFF2CC"/>
          </a:solidFill>
          <a:ln cap="flat" cmpd="sng" w="28575">
            <a:solidFill>
              <a:srgbClr val="F1C23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 sz="1200" u="sng" cap="none" strike="noStrike">
                <a:solidFill>
                  <a:srgbClr val="000000"/>
                </a:solidFill>
                <a:latin typeface="Calibri"/>
                <a:ea typeface="Calibri"/>
                <a:cs typeface="Calibri"/>
                <a:sym typeface="Calibri"/>
              </a:rPr>
              <a:t>Task</a:t>
            </a:r>
            <a:r>
              <a:rPr b="0" i="0" lang="en" sz="1200" u="none" cap="none" strike="noStrike">
                <a:solidFill>
                  <a:srgbClr val="000000"/>
                </a:solidFill>
                <a:latin typeface="Calibri"/>
                <a:ea typeface="Calibri"/>
                <a:cs typeface="Calibri"/>
                <a:sym typeface="Calibri"/>
              </a:rPr>
              <a:t> </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Reduce the information from page 23 into </a:t>
            </a:r>
            <a:r>
              <a:rPr b="1" i="0" lang="en" sz="1200" u="none" cap="none" strike="noStrike">
                <a:solidFill>
                  <a:srgbClr val="000000"/>
                </a:solidFill>
                <a:latin typeface="Calibri"/>
                <a:ea typeface="Calibri"/>
                <a:cs typeface="Calibri"/>
                <a:sym typeface="Calibri"/>
              </a:rPr>
              <a:t>10-15 words</a:t>
            </a:r>
            <a:r>
              <a:rPr b="0" i="0" lang="en" sz="1200" u="none" cap="none" strike="noStrike">
                <a:solidFill>
                  <a:srgbClr val="000000"/>
                </a:solidFill>
                <a:latin typeface="Calibri"/>
                <a:ea typeface="Calibri"/>
                <a:cs typeface="Calibri"/>
                <a:sym typeface="Calibri"/>
              </a:rPr>
              <a:t> for each category.</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Transform the words into 1 picture. </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 </a:t>
            </a:r>
            <a:endParaRPr b="0" i="0" sz="1200" u="none" cap="none" strike="noStrike">
              <a:solidFill>
                <a:srgbClr val="000000"/>
              </a:solidFill>
              <a:latin typeface="Calibri"/>
              <a:ea typeface="Calibri"/>
              <a:cs typeface="Calibri"/>
              <a:sym typeface="Calibri"/>
            </a:endParaRPr>
          </a:p>
        </p:txBody>
      </p:sp>
      <p:sp>
        <p:nvSpPr>
          <p:cNvPr id="598" name="Google Shape;598;p33"/>
          <p:cNvSpPr txBox="1"/>
          <p:nvPr/>
        </p:nvSpPr>
        <p:spPr>
          <a:xfrm>
            <a:off x="529750" y="8894949"/>
            <a:ext cx="6814500" cy="1329900"/>
          </a:xfrm>
          <a:prstGeom prst="rect">
            <a:avLst/>
          </a:prstGeom>
          <a:noFill/>
          <a:ln cap="flat" cmpd="sng" w="28575">
            <a:solidFill>
              <a:srgbClr val="000000"/>
            </a:solidFill>
            <a:prstDash val="dash"/>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1" i="0" lang="en" sz="1200" u="sng" cap="none" strike="noStrike">
                <a:solidFill>
                  <a:srgbClr val="000000"/>
                </a:solidFill>
                <a:latin typeface="Calibri"/>
                <a:ea typeface="Calibri"/>
                <a:cs typeface="Calibri"/>
                <a:sym typeface="Calibri"/>
              </a:rPr>
              <a:t>HOT - Which method do you think was the most effective and why?</a:t>
            </a:r>
            <a:endParaRPr b="1" i="0" sz="1200" u="sng" cap="none" strike="noStrike">
              <a:solidFill>
                <a:srgbClr val="000000"/>
              </a:solidFill>
              <a:latin typeface="Calibri"/>
              <a:ea typeface="Calibri"/>
              <a:cs typeface="Calibri"/>
              <a:sym typeface="Calibri"/>
            </a:endParaRPr>
          </a:p>
        </p:txBody>
      </p:sp>
      <p:sp>
        <p:nvSpPr>
          <p:cNvPr id="599" name="Google Shape;599;p33"/>
          <p:cNvSpPr/>
          <p:nvPr/>
        </p:nvSpPr>
        <p:spPr>
          <a:xfrm>
            <a:off x="6891299" y="132846"/>
            <a:ext cx="556200" cy="445200"/>
          </a:xfrm>
          <a:prstGeom prst="rect">
            <a:avLst/>
          </a:prstGeom>
          <a:solidFill>
            <a:srgbClr val="FFFFFF"/>
          </a:solid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p.33</a:t>
            </a:r>
            <a:endParaRPr b="1" i="0" sz="1400" u="none" cap="none" strike="noStrike">
              <a:solidFill>
                <a:srgbClr val="000000"/>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3" name="Shape 603"/>
        <p:cNvGrpSpPr/>
        <p:nvPr/>
      </p:nvGrpSpPr>
      <p:grpSpPr>
        <a:xfrm>
          <a:off x="0" y="0"/>
          <a:ext cx="0" cy="0"/>
          <a:chOff x="0" y="0"/>
          <a:chExt cx="0" cy="0"/>
        </a:xfrm>
      </p:grpSpPr>
      <p:sp>
        <p:nvSpPr>
          <p:cNvPr id="604" name="Google Shape;604;p34"/>
          <p:cNvSpPr txBox="1"/>
          <p:nvPr/>
        </p:nvSpPr>
        <p:spPr>
          <a:xfrm>
            <a:off x="724450" y="137500"/>
            <a:ext cx="3055500" cy="545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2000"/>
              <a:buFont typeface="Arial"/>
              <a:buNone/>
            </a:pPr>
            <a:r>
              <a:rPr b="1" i="0" lang="en" sz="2000" u="sng" cap="none" strike="noStrike">
                <a:solidFill>
                  <a:srgbClr val="0070C0"/>
                </a:solidFill>
                <a:latin typeface="Calibri"/>
                <a:ea typeface="Calibri"/>
                <a:cs typeface="Calibri"/>
                <a:sym typeface="Calibri"/>
              </a:rPr>
              <a:t>Medieval Diagnosis</a:t>
            </a:r>
            <a:endParaRPr b="1" i="0" sz="2000" u="sng" cap="none" strike="noStrike">
              <a:solidFill>
                <a:srgbClr val="0070C0"/>
              </a:solidFill>
              <a:latin typeface="Calibri"/>
              <a:ea typeface="Calibri"/>
              <a:cs typeface="Calibri"/>
              <a:sym typeface="Calibri"/>
            </a:endParaRPr>
          </a:p>
        </p:txBody>
      </p:sp>
      <p:sp>
        <p:nvSpPr>
          <p:cNvPr id="605" name="Google Shape;605;p34"/>
          <p:cNvSpPr txBox="1"/>
          <p:nvPr/>
        </p:nvSpPr>
        <p:spPr>
          <a:xfrm>
            <a:off x="724450" y="761900"/>
            <a:ext cx="3534300" cy="1358400"/>
          </a:xfrm>
          <a:prstGeom prst="rect">
            <a:avLst/>
          </a:prstGeom>
          <a:noFill/>
          <a:ln>
            <a:noFill/>
          </a:ln>
        </p:spPr>
        <p:txBody>
          <a:bodyPr anchorCtr="0" anchor="t" bIns="45700" lIns="91425" spcFirstLastPara="1" rIns="91425" wrap="square" tIns="45700">
            <a:noAutofit/>
          </a:bodyPr>
          <a:lstStyle/>
          <a:p>
            <a:pPr indent="-127000" lvl="0" marL="228600" marR="0" rtl="0" algn="l">
              <a:lnSpc>
                <a:spcPct val="90000"/>
              </a:lnSpc>
              <a:spcBef>
                <a:spcPts val="0"/>
              </a:spcBef>
              <a:spcAft>
                <a:spcPts val="0"/>
              </a:spcAft>
              <a:buClr>
                <a:srgbClr val="000000"/>
              </a:buClr>
              <a:buSzPts val="1200"/>
              <a:buFont typeface="Arial"/>
              <a:buChar char="•"/>
            </a:pPr>
            <a:r>
              <a:rPr b="0" i="0" lang="en" sz="1200" u="none" cap="none" strike="noStrike">
                <a:solidFill>
                  <a:srgbClr val="000000"/>
                </a:solidFill>
                <a:latin typeface="Calibri"/>
                <a:ea typeface="Calibri"/>
                <a:cs typeface="Calibri"/>
                <a:sym typeface="Calibri"/>
              </a:rPr>
              <a:t>Theory of the Four Humours</a:t>
            </a:r>
            <a:endParaRPr b="0" i="0" sz="1200" u="none" cap="none" strike="noStrike">
              <a:solidFill>
                <a:srgbClr val="000000"/>
              </a:solidFill>
              <a:latin typeface="Calibri"/>
              <a:ea typeface="Calibri"/>
              <a:cs typeface="Calibri"/>
              <a:sym typeface="Calibri"/>
            </a:endParaRPr>
          </a:p>
          <a:p>
            <a:pPr indent="-127000" lvl="0" marL="228600" marR="0" rtl="0" algn="l">
              <a:lnSpc>
                <a:spcPct val="90000"/>
              </a:lnSpc>
              <a:spcBef>
                <a:spcPts val="1000"/>
              </a:spcBef>
              <a:spcAft>
                <a:spcPts val="0"/>
              </a:spcAft>
              <a:buClr>
                <a:srgbClr val="000000"/>
              </a:buClr>
              <a:buSzPts val="1200"/>
              <a:buFont typeface="Arial"/>
              <a:buChar char="•"/>
            </a:pPr>
            <a:r>
              <a:rPr b="0" i="0" lang="en" sz="1200" u="none" cap="none" strike="noStrike">
                <a:solidFill>
                  <a:srgbClr val="000000"/>
                </a:solidFill>
                <a:latin typeface="Calibri"/>
                <a:ea typeface="Calibri"/>
                <a:cs typeface="Calibri"/>
                <a:sym typeface="Calibri"/>
              </a:rPr>
              <a:t>Astrology</a:t>
            </a:r>
            <a:endParaRPr b="0" i="0" sz="1200" u="none" cap="none" strike="noStrike">
              <a:solidFill>
                <a:srgbClr val="000000"/>
              </a:solidFill>
              <a:latin typeface="Calibri"/>
              <a:ea typeface="Calibri"/>
              <a:cs typeface="Calibri"/>
              <a:sym typeface="Calibri"/>
            </a:endParaRPr>
          </a:p>
          <a:p>
            <a:pPr indent="-127000" lvl="0" marL="228600" marR="0" rtl="0" algn="l">
              <a:lnSpc>
                <a:spcPct val="90000"/>
              </a:lnSpc>
              <a:spcBef>
                <a:spcPts val="1000"/>
              </a:spcBef>
              <a:spcAft>
                <a:spcPts val="0"/>
              </a:spcAft>
              <a:buClr>
                <a:srgbClr val="000000"/>
              </a:buClr>
              <a:buSzPts val="1200"/>
              <a:buFont typeface="Arial"/>
              <a:buChar char="•"/>
            </a:pPr>
            <a:r>
              <a:rPr b="0" i="0" lang="en" sz="1200" u="sng" cap="none" strike="noStrike">
                <a:solidFill>
                  <a:srgbClr val="000000"/>
                </a:solidFill>
                <a:latin typeface="Calibri"/>
                <a:ea typeface="Calibri"/>
                <a:cs typeface="Calibri"/>
                <a:sym typeface="Calibri"/>
              </a:rPr>
              <a:t>Urine Charts: </a:t>
            </a:r>
            <a:r>
              <a:rPr b="0" i="0" lang="en" sz="1200" u="none" cap="none" strike="noStrike">
                <a:solidFill>
                  <a:srgbClr val="000000"/>
                </a:solidFill>
                <a:latin typeface="Calibri"/>
                <a:ea typeface="Calibri"/>
                <a:cs typeface="Calibri"/>
                <a:sym typeface="Calibri"/>
              </a:rPr>
              <a:t>Medieval doctors used people’s urine to diagnose illness. They could check the colour, look at the thickness, smell and even taste the urine.</a:t>
            </a:r>
            <a:endParaRPr b="0" i="0" sz="1200" u="none" cap="none" strike="noStrike">
              <a:solidFill>
                <a:srgbClr val="000000"/>
              </a:solidFill>
              <a:latin typeface="Calibri"/>
              <a:ea typeface="Calibri"/>
              <a:cs typeface="Calibri"/>
              <a:sym typeface="Calibri"/>
            </a:endParaRPr>
          </a:p>
          <a:p>
            <a:pPr indent="-50800" lvl="0" marL="228600" marR="0" rtl="0" algn="l">
              <a:lnSpc>
                <a:spcPct val="90000"/>
              </a:lnSpc>
              <a:spcBef>
                <a:spcPts val="1000"/>
              </a:spcBef>
              <a:spcAft>
                <a:spcPts val="0"/>
              </a:spcAft>
              <a:buClr>
                <a:srgbClr val="000000"/>
              </a:buClr>
              <a:buSzPts val="1500"/>
              <a:buFont typeface="Arial"/>
              <a:buNone/>
            </a:pPr>
            <a:r>
              <a:t/>
            </a:r>
            <a:endParaRPr b="0" i="0" sz="1500" u="none" cap="none" strike="noStrike">
              <a:solidFill>
                <a:srgbClr val="000000"/>
              </a:solidFill>
              <a:latin typeface="Calibri"/>
              <a:ea typeface="Calibri"/>
              <a:cs typeface="Calibri"/>
              <a:sym typeface="Calibri"/>
            </a:endParaRPr>
          </a:p>
        </p:txBody>
      </p:sp>
      <p:sp>
        <p:nvSpPr>
          <p:cNvPr id="606" name="Google Shape;606;p34"/>
          <p:cNvSpPr txBox="1"/>
          <p:nvPr/>
        </p:nvSpPr>
        <p:spPr>
          <a:xfrm>
            <a:off x="623300" y="2198988"/>
            <a:ext cx="6369600" cy="701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2000"/>
              <a:buFont typeface="Arial"/>
              <a:buNone/>
            </a:pPr>
            <a:r>
              <a:rPr b="1" i="0" lang="en" sz="2000" u="sng" cap="none" strike="noStrike">
                <a:solidFill>
                  <a:srgbClr val="0070C0"/>
                </a:solidFill>
                <a:latin typeface="Calibri"/>
                <a:ea typeface="Calibri"/>
                <a:cs typeface="Calibri"/>
                <a:sym typeface="Calibri"/>
              </a:rPr>
              <a:t>Medieval – prevention</a:t>
            </a:r>
            <a:endParaRPr b="1" i="0" sz="2000" u="sng" cap="none" strike="noStrike">
              <a:solidFill>
                <a:srgbClr val="0070C0"/>
              </a:solidFill>
              <a:latin typeface="Calibri"/>
              <a:ea typeface="Calibri"/>
              <a:cs typeface="Calibri"/>
              <a:sym typeface="Calibri"/>
            </a:endParaRPr>
          </a:p>
        </p:txBody>
      </p:sp>
      <p:sp>
        <p:nvSpPr>
          <p:cNvPr id="607" name="Google Shape;607;p34"/>
          <p:cNvSpPr txBox="1"/>
          <p:nvPr/>
        </p:nvSpPr>
        <p:spPr>
          <a:xfrm>
            <a:off x="679275" y="2860488"/>
            <a:ext cx="6494100" cy="701700"/>
          </a:xfrm>
          <a:prstGeom prst="rect">
            <a:avLst/>
          </a:prstGeom>
          <a:solidFill>
            <a:srgbClr val="FFFF00"/>
          </a:solidFill>
          <a:ln cap="flat" cmpd="sng" w="9525">
            <a:solidFill>
              <a:srgbClr val="FFFF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Calibri"/>
                <a:ea typeface="Calibri"/>
                <a:cs typeface="Calibri"/>
                <a:sym typeface="Calibri"/>
              </a:rPr>
              <a:t>Prevention and treatment of disease in the Middle Ages was based on rational and religious methods as well as traditional remedies. </a:t>
            </a:r>
            <a:endParaRPr b="0" i="0" sz="1800" u="none" cap="none" strike="noStrike">
              <a:solidFill>
                <a:srgbClr val="000000"/>
              </a:solidFill>
              <a:latin typeface="Calibri"/>
              <a:ea typeface="Calibri"/>
              <a:cs typeface="Calibri"/>
              <a:sym typeface="Calibri"/>
            </a:endParaRPr>
          </a:p>
        </p:txBody>
      </p:sp>
      <p:graphicFrame>
        <p:nvGraphicFramePr>
          <p:cNvPr id="608" name="Google Shape;608;p34"/>
          <p:cNvGraphicFramePr/>
          <p:nvPr/>
        </p:nvGraphicFramePr>
        <p:xfrm>
          <a:off x="778310" y="3703576"/>
          <a:ext cx="3000000" cy="3000000"/>
        </p:xfrm>
        <a:graphic>
          <a:graphicData uri="http://schemas.openxmlformats.org/drawingml/2006/table">
            <a:tbl>
              <a:tblPr bandRow="1" firstRow="1">
                <a:noFill/>
                <a:tableStyleId>{CAD863AA-39E9-4134-BFB2-C818906AD820}</a:tableStyleId>
              </a:tblPr>
              <a:tblGrid>
                <a:gridCol w="6624650"/>
              </a:tblGrid>
              <a:tr h="1246950">
                <a:tc>
                  <a:txBody>
                    <a:bodyPr/>
                    <a:lstStyle/>
                    <a:p>
                      <a:pPr indent="0" lvl="0" marL="0" marR="0" rtl="0" algn="l">
                        <a:lnSpc>
                          <a:spcPct val="100000"/>
                        </a:lnSpc>
                        <a:spcBef>
                          <a:spcPts val="0"/>
                        </a:spcBef>
                        <a:spcAft>
                          <a:spcPts val="0"/>
                        </a:spcAft>
                        <a:buClr>
                          <a:srgbClr val="000000"/>
                        </a:buClr>
                        <a:buSzPts val="1200"/>
                        <a:buFont typeface="Arial"/>
                        <a:buNone/>
                      </a:pPr>
                      <a:r>
                        <a:rPr b="1" lang="en" sz="1200" u="sng" cap="none" strike="noStrike">
                          <a:solidFill>
                            <a:srgbClr val="0070C0"/>
                          </a:solidFill>
                          <a:latin typeface="Calibri"/>
                          <a:ea typeface="Calibri"/>
                          <a:cs typeface="Calibri"/>
                          <a:sym typeface="Calibri"/>
                        </a:rPr>
                        <a:t>Religious and supernatural:</a:t>
                      </a:r>
                      <a:endParaRPr sz="1200" u="none" cap="none" strike="noStrike"/>
                    </a:p>
                    <a:p>
                      <a:pPr indent="-292100" lvl="0" marL="342900" marR="0" rtl="0" algn="l">
                        <a:lnSpc>
                          <a:spcPct val="100000"/>
                        </a:lnSpc>
                        <a:spcBef>
                          <a:spcPts val="0"/>
                        </a:spcBef>
                        <a:spcAft>
                          <a:spcPts val="0"/>
                        </a:spcAft>
                        <a:buClr>
                          <a:srgbClr val="000000"/>
                        </a:buClr>
                        <a:buSzPts val="1200"/>
                        <a:buFont typeface="Noto Sans Symbols"/>
                        <a:buChar char="⮚"/>
                      </a:pPr>
                      <a:r>
                        <a:rPr b="0" lang="en" sz="1200" u="none" cap="none" strike="noStrike">
                          <a:solidFill>
                            <a:srgbClr val="000000"/>
                          </a:solidFill>
                          <a:latin typeface="Calibri"/>
                          <a:ea typeface="Calibri"/>
                          <a:cs typeface="Calibri"/>
                          <a:sym typeface="Calibri"/>
                        </a:rPr>
                        <a:t>Living a Christian life e.g. pray, go to church and obeying the 10 </a:t>
                      </a:r>
                      <a:endParaRPr sz="1200" u="none" cap="none" strike="noStrike"/>
                    </a:p>
                    <a:p>
                      <a:pPr indent="0" lvl="0" marL="0" marR="0" rtl="0" algn="l">
                        <a:lnSpc>
                          <a:spcPct val="100000"/>
                        </a:lnSpc>
                        <a:spcBef>
                          <a:spcPts val="0"/>
                        </a:spcBef>
                        <a:spcAft>
                          <a:spcPts val="0"/>
                        </a:spcAft>
                        <a:buClr>
                          <a:srgbClr val="000000"/>
                        </a:buClr>
                        <a:buSzPts val="2000"/>
                        <a:buFont typeface="Noto Sans Symbols"/>
                        <a:buNone/>
                      </a:pPr>
                      <a:r>
                        <a:rPr b="0" lang="en" sz="1200" u="none" cap="none" strike="noStrike">
                          <a:solidFill>
                            <a:srgbClr val="000000"/>
                          </a:solidFill>
                          <a:latin typeface="Calibri"/>
                          <a:ea typeface="Calibri"/>
                          <a:cs typeface="Calibri"/>
                          <a:sym typeface="Calibri"/>
                        </a:rPr>
                        <a:t>Commandments</a:t>
                      </a:r>
                      <a:endParaRPr sz="1200" u="none" cap="none" strike="noStrike"/>
                    </a:p>
                    <a:p>
                      <a:pPr indent="-292100" lvl="0" marL="342900" marR="0" rtl="0" algn="l">
                        <a:lnSpc>
                          <a:spcPct val="100000"/>
                        </a:lnSpc>
                        <a:spcBef>
                          <a:spcPts val="0"/>
                        </a:spcBef>
                        <a:spcAft>
                          <a:spcPts val="0"/>
                        </a:spcAft>
                        <a:buClr>
                          <a:srgbClr val="000000"/>
                        </a:buClr>
                        <a:buSzPts val="1200"/>
                        <a:buFont typeface="Noto Sans Symbols"/>
                        <a:buChar char="⮚"/>
                      </a:pPr>
                      <a:r>
                        <a:rPr b="0" lang="en" sz="1200" u="none" cap="none" strike="noStrike">
                          <a:solidFill>
                            <a:srgbClr val="000000"/>
                          </a:solidFill>
                          <a:latin typeface="Calibri"/>
                          <a:ea typeface="Calibri"/>
                          <a:cs typeface="Calibri"/>
                          <a:sym typeface="Calibri"/>
                        </a:rPr>
                        <a:t>Chanting incantations</a:t>
                      </a:r>
                      <a:endParaRPr sz="1200" u="none" cap="none" strike="noStrike"/>
                    </a:p>
                    <a:p>
                      <a:pPr indent="-292100" lvl="0" marL="342900" marR="0" rtl="0" algn="l">
                        <a:lnSpc>
                          <a:spcPct val="100000"/>
                        </a:lnSpc>
                        <a:spcBef>
                          <a:spcPts val="0"/>
                        </a:spcBef>
                        <a:spcAft>
                          <a:spcPts val="0"/>
                        </a:spcAft>
                        <a:buClr>
                          <a:srgbClr val="000000"/>
                        </a:buClr>
                        <a:buSzPts val="1200"/>
                        <a:buFont typeface="Noto Sans Symbols"/>
                        <a:buChar char="⮚"/>
                      </a:pPr>
                      <a:r>
                        <a:rPr b="0" lang="en" sz="1200" u="none" cap="none" strike="noStrike">
                          <a:solidFill>
                            <a:srgbClr val="000000"/>
                          </a:solidFill>
                          <a:latin typeface="Calibri"/>
                          <a:ea typeface="Calibri"/>
                          <a:cs typeface="Calibri"/>
                          <a:sym typeface="Calibri"/>
                        </a:rPr>
                        <a:t>Use of charms and amulets</a:t>
                      </a:r>
                      <a:endParaRPr sz="1200" u="none" cap="none" strike="noStrike"/>
                    </a:p>
                    <a:p>
                      <a:pPr indent="-292100" lvl="0" marL="342900" marR="0" rtl="0" algn="l">
                        <a:lnSpc>
                          <a:spcPct val="100000"/>
                        </a:lnSpc>
                        <a:spcBef>
                          <a:spcPts val="0"/>
                        </a:spcBef>
                        <a:spcAft>
                          <a:spcPts val="0"/>
                        </a:spcAft>
                        <a:buClr>
                          <a:srgbClr val="000000"/>
                        </a:buClr>
                        <a:buSzPts val="1200"/>
                        <a:buFont typeface="Noto Sans Symbols"/>
                        <a:buChar char="⮚"/>
                      </a:pPr>
                      <a:r>
                        <a:rPr b="0" lang="en" sz="1200" u="none" cap="none" strike="noStrike">
                          <a:solidFill>
                            <a:srgbClr val="000000"/>
                          </a:solidFill>
                          <a:latin typeface="Calibri"/>
                          <a:ea typeface="Calibri"/>
                          <a:cs typeface="Calibri"/>
                          <a:sym typeface="Calibri"/>
                        </a:rPr>
                        <a:t>Self punishment (so God won’t) – such as flagellation.</a:t>
                      </a:r>
                      <a:endParaRPr sz="1200" u="none" cap="none" strike="noStrike"/>
                    </a:p>
                  </a:txBody>
                  <a:tcPr marT="45725" marB="45725" marR="91450" marL="91450"/>
                </a:tc>
              </a:tr>
              <a:tr h="2119375">
                <a:tc>
                  <a:txBody>
                    <a:bodyPr/>
                    <a:lstStyle/>
                    <a:p>
                      <a:pPr indent="0" lvl="0" marL="0" marR="0" rtl="0" algn="l">
                        <a:lnSpc>
                          <a:spcPct val="100000"/>
                        </a:lnSpc>
                        <a:spcBef>
                          <a:spcPts val="0"/>
                        </a:spcBef>
                        <a:spcAft>
                          <a:spcPts val="0"/>
                        </a:spcAft>
                        <a:buClr>
                          <a:srgbClr val="0070C0"/>
                        </a:buClr>
                        <a:buSzPts val="2000"/>
                        <a:buFont typeface="Calibri"/>
                        <a:buNone/>
                      </a:pPr>
                      <a:r>
                        <a:rPr b="1" lang="en" sz="1200" u="sng" cap="none" strike="noStrike">
                          <a:solidFill>
                            <a:srgbClr val="0070C0"/>
                          </a:solidFill>
                          <a:latin typeface="Calibri"/>
                          <a:ea typeface="Calibri"/>
                          <a:cs typeface="Calibri"/>
                          <a:sym typeface="Calibri"/>
                        </a:rPr>
                        <a:t>Rational methods: </a:t>
                      </a:r>
                      <a:endParaRPr b="1" sz="1200" u="sng" cap="none" strike="noStrike">
                        <a:solidFill>
                          <a:srgbClr val="0070C0"/>
                        </a:solidFill>
                        <a:latin typeface="Calibri"/>
                        <a:ea typeface="Calibri"/>
                        <a:cs typeface="Calibri"/>
                        <a:sym typeface="Calibri"/>
                      </a:endParaRPr>
                    </a:p>
                    <a:p>
                      <a:pPr indent="-292100" lvl="0" marL="342900" marR="0" rtl="0" algn="l">
                        <a:lnSpc>
                          <a:spcPct val="100000"/>
                        </a:lnSpc>
                        <a:spcBef>
                          <a:spcPts val="0"/>
                        </a:spcBef>
                        <a:spcAft>
                          <a:spcPts val="0"/>
                        </a:spcAft>
                        <a:buClr>
                          <a:srgbClr val="000000"/>
                        </a:buClr>
                        <a:buSzPts val="1200"/>
                        <a:buFont typeface="Noto Sans Symbols"/>
                        <a:buChar char="⮚"/>
                      </a:pPr>
                      <a:r>
                        <a:rPr lang="en" sz="1200" u="none" cap="none" strike="noStrike"/>
                        <a:t>Trying to keep the streets clean</a:t>
                      </a:r>
                      <a:endParaRPr sz="1200" u="none" cap="none" strike="noStrike"/>
                    </a:p>
                    <a:p>
                      <a:pPr indent="-292100" lvl="0" marL="342900" marR="0" rtl="0" algn="l">
                        <a:lnSpc>
                          <a:spcPct val="100000"/>
                        </a:lnSpc>
                        <a:spcBef>
                          <a:spcPts val="0"/>
                        </a:spcBef>
                        <a:spcAft>
                          <a:spcPts val="0"/>
                        </a:spcAft>
                        <a:buClr>
                          <a:srgbClr val="000000"/>
                        </a:buClr>
                        <a:buSzPts val="1200"/>
                        <a:buFont typeface="Noto Sans Symbols"/>
                        <a:buChar char="⮚"/>
                      </a:pPr>
                      <a:r>
                        <a:rPr lang="en" sz="1200" u="none" cap="none" strike="noStrike"/>
                        <a:t>Purifying the air e.g. with sweet herbs like lavender</a:t>
                      </a:r>
                      <a:endParaRPr sz="1200" u="none" cap="none" strike="noStrike"/>
                    </a:p>
                    <a:p>
                      <a:pPr indent="-292100" lvl="0" marL="342900" marR="0" rtl="0" algn="l">
                        <a:lnSpc>
                          <a:spcPct val="100000"/>
                        </a:lnSpc>
                        <a:spcBef>
                          <a:spcPts val="0"/>
                        </a:spcBef>
                        <a:spcAft>
                          <a:spcPts val="0"/>
                        </a:spcAft>
                        <a:buClr>
                          <a:srgbClr val="000000"/>
                        </a:buClr>
                        <a:buSzPts val="1200"/>
                        <a:buFont typeface="Noto Sans Symbols"/>
                        <a:buChar char="⮚"/>
                      </a:pPr>
                      <a:r>
                        <a:rPr lang="en" sz="1200" u="none" cap="none" strike="noStrike"/>
                        <a:t>Exercising</a:t>
                      </a:r>
                      <a:endParaRPr sz="1200" u="none" cap="none" strike="noStrike"/>
                    </a:p>
                    <a:p>
                      <a:pPr indent="-292100" lvl="0" marL="342900" marR="0" rtl="0" algn="l">
                        <a:lnSpc>
                          <a:spcPct val="100000"/>
                        </a:lnSpc>
                        <a:spcBef>
                          <a:spcPts val="0"/>
                        </a:spcBef>
                        <a:spcAft>
                          <a:spcPts val="0"/>
                        </a:spcAft>
                        <a:buClr>
                          <a:srgbClr val="000000"/>
                        </a:buClr>
                        <a:buSzPts val="1200"/>
                        <a:buFont typeface="Noto Sans Symbols"/>
                        <a:buChar char="⮚"/>
                      </a:pPr>
                      <a:r>
                        <a:rPr lang="en" sz="1200" u="none" cap="none" strike="noStrike"/>
                        <a:t>Not over eating</a:t>
                      </a:r>
                      <a:endParaRPr sz="1200" u="none" cap="none" strike="noStrike"/>
                    </a:p>
                    <a:p>
                      <a:pPr indent="-292100" lvl="0" marL="342900" marR="0" rtl="0" algn="l">
                        <a:lnSpc>
                          <a:spcPct val="100000"/>
                        </a:lnSpc>
                        <a:spcBef>
                          <a:spcPts val="0"/>
                        </a:spcBef>
                        <a:spcAft>
                          <a:spcPts val="0"/>
                        </a:spcAft>
                        <a:buClr>
                          <a:srgbClr val="000000"/>
                        </a:buClr>
                        <a:buSzPts val="1200"/>
                        <a:buFont typeface="Noto Sans Symbols"/>
                        <a:buChar char="⮚"/>
                      </a:pPr>
                      <a:r>
                        <a:rPr lang="en" sz="1200" u="none" cap="none" strike="noStrike"/>
                        <a:t>Bleeding and purging</a:t>
                      </a:r>
                      <a:endParaRPr sz="1200" u="none" cap="none" strike="noStrike"/>
                    </a:p>
                    <a:p>
                      <a:pPr indent="-292100" lvl="0" marL="342900" marR="0" rtl="0" algn="l">
                        <a:lnSpc>
                          <a:spcPct val="100000"/>
                        </a:lnSpc>
                        <a:spcBef>
                          <a:spcPts val="0"/>
                        </a:spcBef>
                        <a:spcAft>
                          <a:spcPts val="0"/>
                        </a:spcAft>
                        <a:buClr>
                          <a:srgbClr val="000000"/>
                        </a:buClr>
                        <a:buSzPts val="1200"/>
                        <a:buFont typeface="Noto Sans Symbols"/>
                        <a:buChar char="⮚"/>
                      </a:pPr>
                      <a:r>
                        <a:rPr lang="en" sz="1200" u="none" cap="none" strike="noStrike"/>
                        <a:t>Regimen Sanitatis – loose set of instructions provided by physicians to help a patient maintain good health: </a:t>
                      </a:r>
                      <a:endParaRPr sz="1200" u="none" cap="none" strike="noStrike"/>
                    </a:p>
                    <a:p>
                      <a:pPr indent="0" lvl="0" marL="0" marR="0" rtl="0" algn="l">
                        <a:lnSpc>
                          <a:spcPct val="100000"/>
                        </a:lnSpc>
                        <a:spcBef>
                          <a:spcPts val="0"/>
                        </a:spcBef>
                        <a:spcAft>
                          <a:spcPts val="0"/>
                        </a:spcAft>
                        <a:buClr>
                          <a:srgbClr val="000000"/>
                        </a:buClr>
                        <a:buSzPts val="2000"/>
                        <a:buFont typeface="Noto Sans Symbols"/>
                        <a:buNone/>
                      </a:pPr>
                      <a:r>
                        <a:rPr lang="en" sz="1200" u="none" cap="none" strike="noStrike"/>
                        <a:t>- Bathing and washing</a:t>
                      </a:r>
                      <a:endParaRPr sz="1200" u="none" cap="none" strike="noStrike"/>
                    </a:p>
                    <a:p>
                      <a:pPr indent="-292100" lvl="0" marL="342900" marR="0" rtl="0" algn="l">
                        <a:lnSpc>
                          <a:spcPct val="100000"/>
                        </a:lnSpc>
                        <a:spcBef>
                          <a:spcPts val="0"/>
                        </a:spcBef>
                        <a:spcAft>
                          <a:spcPts val="0"/>
                        </a:spcAft>
                        <a:buClr>
                          <a:srgbClr val="000000"/>
                        </a:buClr>
                        <a:buSzPts val="1200"/>
                        <a:buFont typeface="Calibri"/>
                        <a:buChar char="-"/>
                      </a:pPr>
                      <a:r>
                        <a:rPr lang="en" sz="1200" u="none" cap="none" strike="noStrike"/>
                        <a:t>Public baths were available for free, the poor swam in rivers, only the wealthy bathed regularly.</a:t>
                      </a:r>
                      <a:endParaRPr sz="1200" u="none" cap="none" strike="noStrike"/>
                    </a:p>
                    <a:p>
                      <a:pPr indent="-292100" lvl="0" marL="342900" marR="0" rtl="0" algn="l">
                        <a:lnSpc>
                          <a:spcPct val="100000"/>
                        </a:lnSpc>
                        <a:spcBef>
                          <a:spcPts val="0"/>
                        </a:spcBef>
                        <a:spcAft>
                          <a:spcPts val="0"/>
                        </a:spcAft>
                        <a:buClr>
                          <a:srgbClr val="000000"/>
                        </a:buClr>
                        <a:buSzPts val="1200"/>
                        <a:buFont typeface="Calibri"/>
                        <a:buChar char="-"/>
                      </a:pPr>
                      <a:r>
                        <a:rPr lang="en" sz="1200" u="none" cap="none" strike="noStrike"/>
                        <a:t>Keeping your home clean</a:t>
                      </a:r>
                      <a:endParaRPr sz="1200" u="none" cap="none" strike="noStrike"/>
                    </a:p>
                  </a:txBody>
                  <a:tcPr marT="45725" marB="45725" marR="91450" marL="91450"/>
                </a:tc>
              </a:tr>
            </a:tbl>
          </a:graphicData>
        </a:graphic>
      </p:graphicFrame>
      <p:sp>
        <p:nvSpPr>
          <p:cNvPr id="609" name="Google Shape;609;p34"/>
          <p:cNvSpPr txBox="1"/>
          <p:nvPr/>
        </p:nvSpPr>
        <p:spPr>
          <a:xfrm>
            <a:off x="614025" y="7211275"/>
            <a:ext cx="6861300" cy="3366300"/>
          </a:xfrm>
          <a:prstGeom prst="rect">
            <a:avLst/>
          </a:prstGeom>
          <a:noFill/>
          <a:ln cap="flat" cmpd="sng" w="9525">
            <a:solidFill>
              <a:srgbClr val="000000"/>
            </a:solidFill>
            <a:prstDash val="dot"/>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1" i="0" lang="en" sz="1200" u="sng" cap="none" strike="noStrike">
                <a:solidFill>
                  <a:srgbClr val="000000"/>
                </a:solidFill>
                <a:latin typeface="Calibri"/>
                <a:ea typeface="Calibri"/>
                <a:cs typeface="Calibri"/>
                <a:sym typeface="Calibri"/>
              </a:rPr>
              <a:t>TASK</a:t>
            </a:r>
            <a:r>
              <a:rPr b="0" i="0" lang="en" sz="1200" u="none" cap="none" strike="noStrike">
                <a:solidFill>
                  <a:srgbClr val="000000"/>
                </a:solidFill>
                <a:latin typeface="Calibri"/>
                <a:ea typeface="Calibri"/>
                <a:cs typeface="Calibri"/>
                <a:sym typeface="Calibri"/>
              </a:rPr>
              <a:t>: Record 5 statements about Middle Ages prevention but make 2 of them incorrect. Then swap with partner and correct each others mistakes. </a:t>
            </a:r>
            <a:endParaRPr b="0" i="0" sz="1200" u="none" cap="none" strike="noStrike">
              <a:solidFill>
                <a:srgbClr val="000000"/>
              </a:solidFill>
              <a:latin typeface="Calibri"/>
              <a:ea typeface="Calibri"/>
              <a:cs typeface="Calibri"/>
              <a:sym typeface="Calibri"/>
            </a:endParaRPr>
          </a:p>
        </p:txBody>
      </p:sp>
      <p:sp>
        <p:nvSpPr>
          <p:cNvPr id="610" name="Google Shape;610;p34"/>
          <p:cNvSpPr/>
          <p:nvPr/>
        </p:nvSpPr>
        <p:spPr>
          <a:xfrm>
            <a:off x="6891299" y="132846"/>
            <a:ext cx="556200" cy="445200"/>
          </a:xfrm>
          <a:prstGeom prst="rect">
            <a:avLst/>
          </a:prstGeom>
          <a:solidFill>
            <a:srgbClr val="FFFFFF"/>
          </a:solid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p.34</a:t>
            </a:r>
            <a:endParaRPr b="1" i="0" sz="1400" u="none" cap="none" strike="noStrike">
              <a:solidFill>
                <a:srgbClr val="000000"/>
              </a:solidFill>
              <a:latin typeface="Calibri"/>
              <a:ea typeface="Calibri"/>
              <a:cs typeface="Calibri"/>
              <a:sym typeface="Calibri"/>
            </a:endParaRPr>
          </a:p>
        </p:txBody>
      </p:sp>
      <p:pic>
        <p:nvPicPr>
          <p:cNvPr id="611" name="Google Shape;611;p34"/>
          <p:cNvPicPr preferRelativeResize="0"/>
          <p:nvPr/>
        </p:nvPicPr>
        <p:blipFill rotWithShape="1">
          <a:blip r:embed="rId3">
            <a:alphaModFix/>
          </a:blip>
          <a:srcRect b="0" l="0" r="0" t="0"/>
          <a:stretch/>
        </p:blipFill>
        <p:spPr>
          <a:xfrm>
            <a:off x="4389267" y="355446"/>
            <a:ext cx="2098980" cy="235790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5" name="Shape 615"/>
        <p:cNvGrpSpPr/>
        <p:nvPr/>
      </p:nvGrpSpPr>
      <p:grpSpPr>
        <a:xfrm>
          <a:off x="0" y="0"/>
          <a:ext cx="0" cy="0"/>
          <a:chOff x="0" y="0"/>
          <a:chExt cx="0" cy="0"/>
        </a:xfrm>
      </p:grpSpPr>
      <p:sp>
        <p:nvSpPr>
          <p:cNvPr id="616" name="Google Shape;616;p35"/>
          <p:cNvSpPr txBox="1"/>
          <p:nvPr>
            <p:ph type="title"/>
          </p:nvPr>
        </p:nvSpPr>
        <p:spPr>
          <a:xfrm>
            <a:off x="188400" y="210100"/>
            <a:ext cx="6486600" cy="445200"/>
          </a:xfrm>
          <a:prstGeom prst="rect">
            <a:avLst/>
          </a:prstGeom>
          <a:solidFill>
            <a:srgbClr val="FFFF00"/>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a:t>KT1.2B  Role of Middle Ages Medics</a:t>
            </a:r>
            <a:endParaRPr/>
          </a:p>
        </p:txBody>
      </p:sp>
      <p:sp>
        <p:nvSpPr>
          <p:cNvPr id="617" name="Google Shape;617;p35"/>
          <p:cNvSpPr txBox="1"/>
          <p:nvPr>
            <p:ph idx="1" type="body"/>
          </p:nvPr>
        </p:nvSpPr>
        <p:spPr>
          <a:xfrm>
            <a:off x="292038" y="850287"/>
            <a:ext cx="7183200" cy="90624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lnSpc>
                <a:spcPct val="115000"/>
              </a:lnSpc>
              <a:spcBef>
                <a:spcPts val="0"/>
              </a:spcBef>
              <a:spcAft>
                <a:spcPts val="0"/>
              </a:spcAft>
              <a:buSzPts val="1200"/>
              <a:buNone/>
            </a:pPr>
            <a:r>
              <a:rPr b="1" lang="en" u="sng"/>
              <a:t>Wise  Women</a:t>
            </a:r>
            <a:endParaRPr b="1" u="sng"/>
          </a:p>
          <a:p>
            <a:pPr indent="0" lvl="0" marL="0" rtl="0" algn="l">
              <a:lnSpc>
                <a:spcPct val="115000"/>
              </a:lnSpc>
              <a:spcBef>
                <a:spcPts val="1600"/>
              </a:spcBef>
              <a:spcAft>
                <a:spcPts val="1600"/>
              </a:spcAft>
              <a:buSzPts val="1200"/>
              <a:buNone/>
            </a:pPr>
            <a:r>
              <a:rPr lang="en"/>
              <a:t>Most people in the Middle Ages would have been treated at home by a female family member. Women did most of the treatment at home, caring for the sick and mixing remedies themselves. Women also acted as midwives: evidence from medieval sources suggests that only women attend births. Asking for medical advice cost a lot of money. Since the treamtents weren’t guaranteed, most people were not willing to spend this money even if they had it. However, there were other treatment options for people willing to pay. </a:t>
            </a:r>
            <a:endParaRPr/>
          </a:p>
        </p:txBody>
      </p:sp>
      <p:graphicFrame>
        <p:nvGraphicFramePr>
          <p:cNvPr id="618" name="Google Shape;618;p35"/>
          <p:cNvGraphicFramePr/>
          <p:nvPr/>
        </p:nvGraphicFramePr>
        <p:xfrm>
          <a:off x="406163" y="2463237"/>
          <a:ext cx="3000000" cy="3000000"/>
        </p:xfrm>
        <a:graphic>
          <a:graphicData uri="http://schemas.openxmlformats.org/drawingml/2006/table">
            <a:tbl>
              <a:tblPr>
                <a:noFill/>
                <a:tableStyleId>{B582C15B-8F40-4677-AFF7-5701DFDC342F}</a:tableStyleId>
              </a:tblPr>
              <a:tblGrid>
                <a:gridCol w="5859625"/>
              </a:tblGrid>
              <a:tr h="3104250">
                <a:tc>
                  <a:txBody>
                    <a:bodyPr/>
                    <a:lstStyle/>
                    <a:p>
                      <a:pPr indent="0" lvl="0" marL="0" marR="0" rtl="0" algn="ctr">
                        <a:lnSpc>
                          <a:spcPct val="100000"/>
                        </a:lnSpc>
                        <a:spcBef>
                          <a:spcPts val="0"/>
                        </a:spcBef>
                        <a:spcAft>
                          <a:spcPts val="0"/>
                        </a:spcAft>
                        <a:buClr>
                          <a:srgbClr val="000000"/>
                        </a:buClr>
                        <a:buSzPts val="1200"/>
                        <a:buFont typeface="Arial"/>
                        <a:buNone/>
                      </a:pPr>
                      <a:r>
                        <a:rPr b="1" lang="en" sz="1200" u="sng" cap="none" strike="noStrike">
                          <a:latin typeface="Calibri"/>
                          <a:ea typeface="Calibri"/>
                          <a:cs typeface="Calibri"/>
                          <a:sym typeface="Calibri"/>
                        </a:rPr>
                        <a:t>Physicians</a:t>
                      </a:r>
                      <a:endParaRPr b="1" sz="1200" u="sng" cap="none" strike="noStrike">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Medicine became more professional during the Middle Ages and a medical degree took between 7-10 years. Doctors were known as physicians - the word ‘doctor’ did not become common until the 17th century. The main role for of a physician was to diagnose illness and recommend treatment, they rarely got involved in treating the patients themselves.  </a:t>
                      </a:r>
                      <a:endParaRPr sz="1200" u="none" cap="none" strike="noStrike">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200"/>
                        <a:buFont typeface="Arial"/>
                        <a:buNone/>
                      </a:pPr>
                      <a:r>
                        <a:t/>
                      </a:r>
                      <a:endParaRPr sz="1200" u="none" cap="none" strike="noStrike">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He would: 1. look at samples of the patient’s urine, faeces and blood. 2. Consult astrological charts under which the patient was born and at the time they fell sick. 3. Based on this, they would create a course of treatment. </a:t>
                      </a:r>
                      <a:endParaRPr sz="1200" u="none" cap="none" strike="noStrike">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200"/>
                        <a:buFont typeface="Arial"/>
                        <a:buNone/>
                      </a:pPr>
                      <a:r>
                        <a:t/>
                      </a:r>
                      <a:endParaRPr sz="1200" u="none" cap="none" strike="noStrike">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Treatment would be carried out by less trained and lower paid professionals as many physicians were clergymen and were forbidden from carrying out procedures such as bleeding.  During this time however, new universities were established without religious sponsorships so foreign physicians who had no connection to the Church were able to both diagnose and treat patients. Physicians were very expensive because there weren’t many of them mainly due to the training being so long. </a:t>
                      </a:r>
                      <a:endParaRPr sz="1200" u="none" cap="none" strike="noStrike">
                        <a:latin typeface="Calibri"/>
                        <a:ea typeface="Calibri"/>
                        <a:cs typeface="Calibri"/>
                        <a:sym typeface="Calibri"/>
                      </a:endParaRPr>
                    </a:p>
                  </a:txBody>
                  <a:tcPr marT="91425" marB="91425" marR="91425" marL="91425">
                    <a:lnL cap="flat" cmpd="sng" w="28575">
                      <a:solidFill>
                        <a:srgbClr val="F7C5BB"/>
                      </a:solidFill>
                      <a:prstDash val="dot"/>
                      <a:round/>
                      <a:headEnd len="sm" w="sm" type="none"/>
                      <a:tailEnd len="sm" w="sm" type="none"/>
                    </a:lnL>
                    <a:lnR cap="flat" cmpd="sng" w="28575">
                      <a:solidFill>
                        <a:srgbClr val="F7C5BB"/>
                      </a:solidFill>
                      <a:prstDash val="dot"/>
                      <a:round/>
                      <a:headEnd len="sm" w="sm" type="none"/>
                      <a:tailEnd len="sm" w="sm" type="none"/>
                    </a:lnR>
                    <a:lnT cap="flat" cmpd="sng" w="28575">
                      <a:solidFill>
                        <a:srgbClr val="F7C5BB"/>
                      </a:solidFill>
                      <a:prstDash val="dot"/>
                      <a:round/>
                      <a:headEnd len="sm" w="sm" type="none"/>
                      <a:tailEnd len="sm" w="sm" type="none"/>
                    </a:lnT>
                    <a:lnB cap="flat" cmpd="sng" w="28575">
                      <a:solidFill>
                        <a:srgbClr val="F7C5BB"/>
                      </a:solidFill>
                      <a:prstDash val="dot"/>
                      <a:round/>
                      <a:headEnd len="sm" w="sm" type="none"/>
                      <a:tailEnd len="sm" w="sm" type="none"/>
                    </a:lnB>
                  </a:tcPr>
                </a:tc>
              </a:tr>
              <a:tr h="4199225">
                <a:tc>
                  <a:txBody>
                    <a:bodyPr/>
                    <a:lstStyle/>
                    <a:p>
                      <a:pPr indent="0" lvl="0" marL="0" marR="0" rtl="0" algn="ctr">
                        <a:lnSpc>
                          <a:spcPct val="100000"/>
                        </a:lnSpc>
                        <a:spcBef>
                          <a:spcPts val="0"/>
                        </a:spcBef>
                        <a:spcAft>
                          <a:spcPts val="0"/>
                        </a:spcAft>
                        <a:buClr>
                          <a:srgbClr val="000000"/>
                        </a:buClr>
                        <a:buSzPts val="1200"/>
                        <a:buFont typeface="Arial"/>
                        <a:buNone/>
                      </a:pPr>
                      <a:r>
                        <a:rPr b="1" lang="en" sz="1200" u="sng" cap="none" strike="noStrike">
                          <a:latin typeface="Calibri"/>
                          <a:ea typeface="Calibri"/>
                          <a:cs typeface="Calibri"/>
                          <a:sym typeface="Calibri"/>
                        </a:rPr>
                        <a:t>Apothecaries</a:t>
                      </a:r>
                      <a:endParaRPr b="1" sz="1200" u="sng" cap="none" strike="noStrike">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Apothecaries mainly mixed herbal remedies. They had a good knowledge of the healing power of herbs and plants thanks to studying herbal manuals such as </a:t>
                      </a:r>
                      <a:r>
                        <a:rPr i="1" lang="en" sz="1200" u="none" cap="none" strike="noStrike">
                          <a:latin typeface="Calibri"/>
                          <a:ea typeface="Calibri"/>
                          <a:cs typeface="Calibri"/>
                          <a:sym typeface="Calibri"/>
                        </a:rPr>
                        <a:t>Materia Medica. </a:t>
                      </a:r>
                      <a:r>
                        <a:rPr lang="en" sz="1200" u="none" cap="none" strike="noStrike">
                          <a:latin typeface="Calibri"/>
                          <a:ea typeface="Calibri"/>
                          <a:cs typeface="Calibri"/>
                          <a:sym typeface="Calibri"/>
                        </a:rPr>
                        <a:t> They usually had a good amount of knowledge from their own experience, or passed down from family members. </a:t>
                      </a:r>
                      <a:endParaRPr sz="1200" u="none" cap="none" strike="noStrike">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200"/>
                        <a:buFont typeface="Arial"/>
                        <a:buNone/>
                      </a:pPr>
                      <a:r>
                        <a:t/>
                      </a:r>
                      <a:endParaRPr sz="1200" u="none" cap="none" strike="noStrike">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Apothecaries were not considered as skilled or knowledgeable as physicians. Physicians prescribed the medication and apothecaries were just there to mix the remedy. However, since doctors were expensive and apothecaries were comparatively cheap, lots of people would see an apothecary as an alternative to a doctor. This meant that doctors saw them as a threat to their livelihood. </a:t>
                      </a:r>
                      <a:endParaRPr sz="1200" u="none" cap="none" strike="noStrike">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200"/>
                        <a:buFont typeface="Arial"/>
                        <a:buNone/>
                      </a:pPr>
                      <a:r>
                        <a:t/>
                      </a:r>
                      <a:endParaRPr sz="1200" u="none" cap="none" strike="noStrike">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Apothecaries did not just create remedies, they also prescribed poison. This went against an idea fundamental to physicians - that they should do no har. This rule went all the way back to Hippocrates and still exists today. Apothecaries were not bound by this rule, so they could not be trusted to do the best for their patient. Nor did they need to attend universities. </a:t>
                      </a:r>
                      <a:endParaRPr sz="1200" u="none" cap="none" strike="noStrike">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200"/>
                        <a:buFont typeface="Arial"/>
                        <a:buNone/>
                      </a:pPr>
                      <a:r>
                        <a:t/>
                      </a:r>
                      <a:endParaRPr sz="1200" u="none" cap="none" strike="noStrike">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Finally, many apothecaries also dabbled in alchemy and the supernatural, providing amulets and charms for patients who wanted something extra to cure a disease. This was frowned upon by the Church and, since many physicians were also priests, this meant that the gap between physicians and apothecaries became even wider.  </a:t>
                      </a:r>
                      <a:endParaRPr sz="1200" u="none" cap="none" strike="noStrike">
                        <a:latin typeface="Calibri"/>
                        <a:ea typeface="Calibri"/>
                        <a:cs typeface="Calibri"/>
                        <a:sym typeface="Calibri"/>
                      </a:endParaRPr>
                    </a:p>
                  </a:txBody>
                  <a:tcPr marT="91425" marB="91425" marR="91425" marL="91425">
                    <a:lnL cap="flat" cmpd="sng" w="28575">
                      <a:solidFill>
                        <a:srgbClr val="F7C5BB"/>
                      </a:solidFill>
                      <a:prstDash val="dot"/>
                      <a:round/>
                      <a:headEnd len="sm" w="sm" type="none"/>
                      <a:tailEnd len="sm" w="sm" type="none"/>
                    </a:lnL>
                    <a:lnR cap="flat" cmpd="sng" w="28575">
                      <a:solidFill>
                        <a:srgbClr val="F7C5BB"/>
                      </a:solidFill>
                      <a:prstDash val="dot"/>
                      <a:round/>
                      <a:headEnd len="sm" w="sm" type="none"/>
                      <a:tailEnd len="sm" w="sm" type="none"/>
                    </a:lnR>
                    <a:lnT cap="flat" cmpd="sng" w="28575">
                      <a:solidFill>
                        <a:srgbClr val="F7C5BB"/>
                      </a:solidFill>
                      <a:prstDash val="dot"/>
                      <a:round/>
                      <a:headEnd len="sm" w="sm" type="none"/>
                      <a:tailEnd len="sm" w="sm" type="none"/>
                    </a:lnT>
                    <a:lnB cap="flat" cmpd="sng" w="28575">
                      <a:solidFill>
                        <a:srgbClr val="F7C5BB"/>
                      </a:solidFill>
                      <a:prstDash val="dot"/>
                      <a:round/>
                      <a:headEnd len="sm" w="sm" type="none"/>
                      <a:tailEnd len="sm" w="sm" type="none"/>
                    </a:lnB>
                  </a:tcPr>
                </a:tc>
              </a:tr>
            </a:tbl>
          </a:graphicData>
        </a:graphic>
      </p:graphicFrame>
      <p:pic>
        <p:nvPicPr>
          <p:cNvPr descr="Image result for medieval doctors" id="619" name="Google Shape;619;p35"/>
          <p:cNvPicPr preferRelativeResize="0"/>
          <p:nvPr/>
        </p:nvPicPr>
        <p:blipFill rotWithShape="1">
          <a:blip r:embed="rId3">
            <a:alphaModFix/>
          </a:blip>
          <a:srcRect b="0" l="0" r="0" t="0"/>
          <a:stretch/>
        </p:blipFill>
        <p:spPr>
          <a:xfrm>
            <a:off x="6341988" y="2463237"/>
            <a:ext cx="1058625" cy="825725"/>
          </a:xfrm>
          <a:prstGeom prst="rect">
            <a:avLst/>
          </a:prstGeom>
          <a:noFill/>
          <a:ln>
            <a:noFill/>
          </a:ln>
        </p:spPr>
      </p:pic>
      <p:pic>
        <p:nvPicPr>
          <p:cNvPr descr="Image result for medieval doctors" id="620" name="Google Shape;620;p35"/>
          <p:cNvPicPr preferRelativeResize="0"/>
          <p:nvPr/>
        </p:nvPicPr>
        <p:blipFill rotWithShape="1">
          <a:blip r:embed="rId4">
            <a:alphaModFix/>
          </a:blip>
          <a:srcRect b="0" l="0" r="0" t="0"/>
          <a:stretch/>
        </p:blipFill>
        <p:spPr>
          <a:xfrm>
            <a:off x="6341988" y="3288962"/>
            <a:ext cx="1058625" cy="1058625"/>
          </a:xfrm>
          <a:prstGeom prst="rect">
            <a:avLst/>
          </a:prstGeom>
          <a:noFill/>
          <a:ln>
            <a:noFill/>
          </a:ln>
        </p:spPr>
      </p:pic>
      <p:pic>
        <p:nvPicPr>
          <p:cNvPr descr="Image result for medieval doctors" id="621" name="Google Shape;621;p35"/>
          <p:cNvPicPr preferRelativeResize="0"/>
          <p:nvPr/>
        </p:nvPicPr>
        <p:blipFill rotWithShape="1">
          <a:blip r:embed="rId5">
            <a:alphaModFix/>
          </a:blip>
          <a:srcRect b="0" l="0" r="0" t="0"/>
          <a:stretch/>
        </p:blipFill>
        <p:spPr>
          <a:xfrm>
            <a:off x="6413788" y="4347587"/>
            <a:ext cx="986826" cy="1058625"/>
          </a:xfrm>
          <a:prstGeom prst="rect">
            <a:avLst/>
          </a:prstGeom>
          <a:noFill/>
          <a:ln>
            <a:noFill/>
          </a:ln>
        </p:spPr>
      </p:pic>
      <p:pic>
        <p:nvPicPr>
          <p:cNvPr descr="Image result for apothecaries medieval" id="622" name="Google Shape;622;p35"/>
          <p:cNvPicPr preferRelativeResize="0"/>
          <p:nvPr/>
        </p:nvPicPr>
        <p:blipFill rotWithShape="1">
          <a:blip r:embed="rId6">
            <a:alphaModFix/>
          </a:blip>
          <a:srcRect b="0" l="0" r="0" t="0"/>
          <a:stretch/>
        </p:blipFill>
        <p:spPr>
          <a:xfrm>
            <a:off x="6413788" y="5541687"/>
            <a:ext cx="986825" cy="1343524"/>
          </a:xfrm>
          <a:prstGeom prst="rect">
            <a:avLst/>
          </a:prstGeom>
          <a:noFill/>
          <a:ln>
            <a:noFill/>
          </a:ln>
        </p:spPr>
      </p:pic>
      <p:pic>
        <p:nvPicPr>
          <p:cNvPr descr="Image result for apothecaries medieval" id="623" name="Google Shape;623;p35"/>
          <p:cNvPicPr preferRelativeResize="0"/>
          <p:nvPr/>
        </p:nvPicPr>
        <p:blipFill rotWithShape="1">
          <a:blip r:embed="rId7">
            <a:alphaModFix/>
          </a:blip>
          <a:srcRect b="7825" l="0" r="0" t="0"/>
          <a:stretch/>
        </p:blipFill>
        <p:spPr>
          <a:xfrm>
            <a:off x="6377888" y="6734487"/>
            <a:ext cx="1058624" cy="985168"/>
          </a:xfrm>
          <a:prstGeom prst="rect">
            <a:avLst/>
          </a:prstGeom>
          <a:noFill/>
          <a:ln>
            <a:noFill/>
          </a:ln>
        </p:spPr>
      </p:pic>
      <p:pic>
        <p:nvPicPr>
          <p:cNvPr descr="Image result for apothecaries medieval" id="624" name="Google Shape;624;p35"/>
          <p:cNvPicPr preferRelativeResize="0"/>
          <p:nvPr/>
        </p:nvPicPr>
        <p:blipFill rotWithShape="1">
          <a:blip r:embed="rId8">
            <a:alphaModFix/>
          </a:blip>
          <a:srcRect b="0" l="0" r="0" t="0"/>
          <a:stretch/>
        </p:blipFill>
        <p:spPr>
          <a:xfrm>
            <a:off x="6413788" y="7719662"/>
            <a:ext cx="986825" cy="873340"/>
          </a:xfrm>
          <a:prstGeom prst="rect">
            <a:avLst/>
          </a:prstGeom>
          <a:noFill/>
          <a:ln>
            <a:noFill/>
          </a:ln>
        </p:spPr>
      </p:pic>
      <p:pic>
        <p:nvPicPr>
          <p:cNvPr descr="Image result for apothecaries medieval" id="625" name="Google Shape;625;p35"/>
          <p:cNvPicPr preferRelativeResize="0"/>
          <p:nvPr/>
        </p:nvPicPr>
        <p:blipFill rotWithShape="1">
          <a:blip r:embed="rId9">
            <a:alphaModFix/>
          </a:blip>
          <a:srcRect b="0" l="0" r="0" t="0"/>
          <a:stretch/>
        </p:blipFill>
        <p:spPr>
          <a:xfrm>
            <a:off x="6377888" y="8593012"/>
            <a:ext cx="1058625" cy="1173699"/>
          </a:xfrm>
          <a:prstGeom prst="rect">
            <a:avLst/>
          </a:prstGeom>
          <a:noFill/>
          <a:ln>
            <a:noFill/>
          </a:ln>
        </p:spPr>
      </p:pic>
      <p:sp>
        <p:nvSpPr>
          <p:cNvPr id="626" name="Google Shape;626;p35"/>
          <p:cNvSpPr/>
          <p:nvPr/>
        </p:nvSpPr>
        <p:spPr>
          <a:xfrm>
            <a:off x="6891299" y="132846"/>
            <a:ext cx="556200" cy="445200"/>
          </a:xfrm>
          <a:prstGeom prst="rect">
            <a:avLst/>
          </a:prstGeom>
          <a:solidFill>
            <a:srgbClr val="FFFFFF"/>
          </a:solid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p.35</a:t>
            </a:r>
            <a:endParaRPr b="1" i="0" sz="1400" u="none" cap="none" strike="noStrike">
              <a:solidFill>
                <a:srgbClr val="000000"/>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 name="Shape 630"/>
        <p:cNvGrpSpPr/>
        <p:nvPr/>
      </p:nvGrpSpPr>
      <p:grpSpPr>
        <a:xfrm>
          <a:off x="0" y="0"/>
          <a:ext cx="0" cy="0"/>
          <a:chOff x="0" y="0"/>
          <a:chExt cx="0" cy="0"/>
        </a:xfrm>
      </p:grpSpPr>
      <p:sp>
        <p:nvSpPr>
          <p:cNvPr id="631" name="Google Shape;631;p36"/>
          <p:cNvSpPr txBox="1"/>
          <p:nvPr>
            <p:ph type="title"/>
          </p:nvPr>
        </p:nvSpPr>
        <p:spPr>
          <a:xfrm>
            <a:off x="188400" y="210100"/>
            <a:ext cx="6548400" cy="445200"/>
          </a:xfrm>
          <a:prstGeom prst="rect">
            <a:avLst/>
          </a:prstGeom>
          <a:solidFill>
            <a:srgbClr val="FFFF00"/>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000"/>
              <a:buNone/>
            </a:pPr>
            <a:r>
              <a:rPr lang="en"/>
              <a:t>KT1.2B. Role of Middle Ages Medics</a:t>
            </a:r>
            <a:endParaRPr/>
          </a:p>
        </p:txBody>
      </p:sp>
      <p:sp>
        <p:nvSpPr>
          <p:cNvPr id="632" name="Google Shape;632;p36"/>
          <p:cNvSpPr txBox="1"/>
          <p:nvPr>
            <p:ph idx="1" type="body"/>
          </p:nvPr>
        </p:nvSpPr>
        <p:spPr>
          <a:xfrm>
            <a:off x="326575" y="953925"/>
            <a:ext cx="7183200" cy="96000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200"/>
              <a:buNone/>
            </a:pPr>
            <a:r>
              <a:t/>
            </a:r>
            <a:endParaRPr/>
          </a:p>
          <a:p>
            <a:pPr indent="0" lvl="0" marL="0" rtl="0" algn="l">
              <a:lnSpc>
                <a:spcPct val="115000"/>
              </a:lnSpc>
              <a:spcBef>
                <a:spcPts val="1600"/>
              </a:spcBef>
              <a:spcAft>
                <a:spcPts val="0"/>
              </a:spcAft>
              <a:buSzPts val="1200"/>
              <a:buNone/>
            </a:pPr>
            <a:r>
              <a:t/>
            </a:r>
            <a:endParaRPr/>
          </a:p>
          <a:p>
            <a:pPr indent="0" lvl="0" marL="0" rtl="0" algn="l">
              <a:lnSpc>
                <a:spcPct val="115000"/>
              </a:lnSpc>
              <a:spcBef>
                <a:spcPts val="1600"/>
              </a:spcBef>
              <a:spcAft>
                <a:spcPts val="0"/>
              </a:spcAft>
              <a:buSzPts val="1200"/>
              <a:buNone/>
            </a:pPr>
            <a:r>
              <a:t/>
            </a:r>
            <a:endParaRPr/>
          </a:p>
          <a:p>
            <a:pPr indent="0" lvl="0" marL="0" rtl="0" algn="l">
              <a:lnSpc>
                <a:spcPct val="115000"/>
              </a:lnSpc>
              <a:spcBef>
                <a:spcPts val="1600"/>
              </a:spcBef>
              <a:spcAft>
                <a:spcPts val="0"/>
              </a:spcAft>
              <a:buSzPts val="1200"/>
              <a:buNone/>
            </a:pPr>
            <a:r>
              <a:t/>
            </a:r>
            <a:endParaRPr/>
          </a:p>
          <a:p>
            <a:pPr indent="0" lvl="0" marL="0" rtl="0" algn="l">
              <a:lnSpc>
                <a:spcPct val="115000"/>
              </a:lnSpc>
              <a:spcBef>
                <a:spcPts val="1600"/>
              </a:spcBef>
              <a:spcAft>
                <a:spcPts val="0"/>
              </a:spcAft>
              <a:buSzPts val="1200"/>
              <a:buNone/>
            </a:pPr>
            <a:r>
              <a:t/>
            </a:r>
            <a:endParaRPr/>
          </a:p>
          <a:p>
            <a:pPr indent="0" lvl="0" marL="0" rtl="0" algn="l">
              <a:lnSpc>
                <a:spcPct val="115000"/>
              </a:lnSpc>
              <a:spcBef>
                <a:spcPts val="1600"/>
              </a:spcBef>
              <a:spcAft>
                <a:spcPts val="0"/>
              </a:spcAft>
              <a:buSzPts val="1200"/>
              <a:buNone/>
            </a:pPr>
            <a:r>
              <a:t/>
            </a:r>
            <a:endParaRPr/>
          </a:p>
          <a:p>
            <a:pPr indent="0" lvl="0" marL="0" rtl="0" algn="l">
              <a:lnSpc>
                <a:spcPct val="115000"/>
              </a:lnSpc>
              <a:spcBef>
                <a:spcPts val="1600"/>
              </a:spcBef>
              <a:spcAft>
                <a:spcPts val="0"/>
              </a:spcAft>
              <a:buSzPts val="1200"/>
              <a:buNone/>
            </a:pPr>
            <a:r>
              <a:t/>
            </a:r>
            <a:endParaRPr/>
          </a:p>
          <a:p>
            <a:pPr indent="0" lvl="0" marL="0" rtl="0" algn="l">
              <a:lnSpc>
                <a:spcPct val="115000"/>
              </a:lnSpc>
              <a:spcBef>
                <a:spcPts val="1600"/>
              </a:spcBef>
              <a:spcAft>
                <a:spcPts val="0"/>
              </a:spcAft>
              <a:buSzPts val="1200"/>
              <a:buNone/>
            </a:pPr>
            <a:r>
              <a:t/>
            </a:r>
            <a:endParaRPr/>
          </a:p>
          <a:p>
            <a:pPr indent="0" lvl="0" marL="0" rtl="0" algn="l">
              <a:lnSpc>
                <a:spcPct val="115000"/>
              </a:lnSpc>
              <a:spcBef>
                <a:spcPts val="1600"/>
              </a:spcBef>
              <a:spcAft>
                <a:spcPts val="0"/>
              </a:spcAft>
              <a:buSzPts val="1200"/>
              <a:buNone/>
            </a:pPr>
            <a:r>
              <a:t/>
            </a:r>
            <a:endParaRPr/>
          </a:p>
          <a:p>
            <a:pPr indent="0" lvl="0" marL="0" rtl="0" algn="l">
              <a:lnSpc>
                <a:spcPct val="115000"/>
              </a:lnSpc>
              <a:spcBef>
                <a:spcPts val="1600"/>
              </a:spcBef>
              <a:spcAft>
                <a:spcPts val="0"/>
              </a:spcAft>
              <a:buSzPts val="1200"/>
              <a:buNone/>
            </a:pPr>
            <a:r>
              <a:rPr b="1" lang="en" u="sng"/>
              <a:t>TASK</a:t>
            </a:r>
            <a:r>
              <a:rPr lang="en"/>
              <a:t> - Which of the Medieval ‘medic’ do these statements relate to?</a:t>
            </a:r>
            <a:endParaRPr/>
          </a:p>
          <a:p>
            <a:pPr indent="0" lvl="0" marL="0" rtl="0" algn="l">
              <a:lnSpc>
                <a:spcPct val="115000"/>
              </a:lnSpc>
              <a:spcBef>
                <a:spcPts val="1600"/>
              </a:spcBef>
              <a:spcAft>
                <a:spcPts val="0"/>
              </a:spcAft>
              <a:buSzPts val="1200"/>
              <a:buNone/>
            </a:pPr>
            <a:r>
              <a:rPr lang="en"/>
              <a:t>I trained at a university for 10 years.  _________________________</a:t>
            </a:r>
            <a:endParaRPr/>
          </a:p>
          <a:p>
            <a:pPr indent="0" lvl="0" marL="0" rtl="0" algn="l">
              <a:lnSpc>
                <a:spcPct val="115000"/>
              </a:lnSpc>
              <a:spcBef>
                <a:spcPts val="1600"/>
              </a:spcBef>
              <a:spcAft>
                <a:spcPts val="0"/>
              </a:spcAft>
              <a:buSzPts val="1200"/>
              <a:buNone/>
            </a:pPr>
            <a:r>
              <a:rPr lang="en"/>
              <a:t>I mainly mixed herbal remedies. ________________________</a:t>
            </a:r>
            <a:endParaRPr/>
          </a:p>
          <a:p>
            <a:pPr indent="0" lvl="0" marL="0" rtl="0" algn="l">
              <a:lnSpc>
                <a:spcPct val="115000"/>
              </a:lnSpc>
              <a:spcBef>
                <a:spcPts val="1600"/>
              </a:spcBef>
              <a:spcAft>
                <a:spcPts val="0"/>
              </a:spcAft>
              <a:buSzPts val="1200"/>
              <a:buNone/>
            </a:pPr>
            <a:r>
              <a:rPr lang="en"/>
              <a:t>I would consult astrological charts. ________________________</a:t>
            </a:r>
            <a:endParaRPr/>
          </a:p>
          <a:p>
            <a:pPr indent="0" lvl="0" marL="0" rtl="0" algn="l">
              <a:lnSpc>
                <a:spcPct val="115000"/>
              </a:lnSpc>
              <a:spcBef>
                <a:spcPts val="1600"/>
              </a:spcBef>
              <a:spcAft>
                <a:spcPts val="0"/>
              </a:spcAft>
              <a:buSzPts val="1200"/>
              <a:buNone/>
            </a:pPr>
            <a:r>
              <a:rPr lang="en"/>
              <a:t>I do most the treatment at home. _________________________</a:t>
            </a:r>
            <a:endParaRPr/>
          </a:p>
          <a:p>
            <a:pPr indent="0" lvl="0" marL="0" rtl="0" algn="l">
              <a:lnSpc>
                <a:spcPct val="115000"/>
              </a:lnSpc>
              <a:spcBef>
                <a:spcPts val="1600"/>
              </a:spcBef>
              <a:spcAft>
                <a:spcPts val="0"/>
              </a:spcAft>
              <a:buSzPts val="1200"/>
              <a:buNone/>
            </a:pPr>
            <a:r>
              <a:rPr lang="en"/>
              <a:t>I’m considered the least qualified medical professional. _________________________</a:t>
            </a:r>
            <a:endParaRPr/>
          </a:p>
          <a:p>
            <a:pPr indent="0" lvl="0" marL="0" rtl="0" algn="l">
              <a:lnSpc>
                <a:spcPct val="115000"/>
              </a:lnSpc>
              <a:spcBef>
                <a:spcPts val="1600"/>
              </a:spcBef>
              <a:spcAft>
                <a:spcPts val="0"/>
              </a:spcAft>
              <a:buSzPts val="1200"/>
              <a:buNone/>
            </a:pPr>
            <a:r>
              <a:rPr lang="en"/>
              <a:t>I dabbled in the supernatural. _________________________________</a:t>
            </a:r>
            <a:endParaRPr/>
          </a:p>
          <a:p>
            <a:pPr indent="0" lvl="0" marL="0" rtl="0" algn="l">
              <a:lnSpc>
                <a:spcPct val="115000"/>
              </a:lnSpc>
              <a:spcBef>
                <a:spcPts val="1600"/>
              </a:spcBef>
              <a:spcAft>
                <a:spcPts val="0"/>
              </a:spcAft>
              <a:buSzPts val="1200"/>
              <a:buNone/>
            </a:pPr>
            <a:r>
              <a:rPr b="1" lang="en" u="sng"/>
              <a:t>HOT </a:t>
            </a:r>
            <a:r>
              <a:rPr lang="en"/>
              <a:t>- Why do you think there was so much friction between the different types of medics in medieval England?</a:t>
            </a:r>
            <a:endParaRPr/>
          </a:p>
          <a:p>
            <a:pPr indent="0" lvl="0" marL="0" rtl="0" algn="l">
              <a:lnSpc>
                <a:spcPct val="200000"/>
              </a:lnSpc>
              <a:spcBef>
                <a:spcPts val="1600"/>
              </a:spcBef>
              <a:spcAft>
                <a:spcPts val="1600"/>
              </a:spcAft>
              <a:buSzPts val="1200"/>
              <a:buNone/>
            </a:pPr>
            <a:r>
              <a:rPr lang="en"/>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a:p>
        </p:txBody>
      </p:sp>
      <p:graphicFrame>
        <p:nvGraphicFramePr>
          <p:cNvPr id="633" name="Google Shape;633;p36"/>
          <p:cNvGraphicFramePr/>
          <p:nvPr/>
        </p:nvGraphicFramePr>
        <p:xfrm>
          <a:off x="474809" y="1100350"/>
          <a:ext cx="3000000" cy="3000000"/>
        </p:xfrm>
        <a:graphic>
          <a:graphicData uri="http://schemas.openxmlformats.org/drawingml/2006/table">
            <a:tbl>
              <a:tblPr>
                <a:noFill/>
                <a:tableStyleId>{B582C15B-8F40-4677-AFF7-5701DFDC342F}</a:tableStyleId>
              </a:tblPr>
              <a:tblGrid>
                <a:gridCol w="5859625"/>
              </a:tblGrid>
              <a:tr h="2295375">
                <a:tc>
                  <a:txBody>
                    <a:bodyPr/>
                    <a:lstStyle/>
                    <a:p>
                      <a:pPr indent="0" lvl="0" marL="0" marR="0" rtl="0" algn="ctr">
                        <a:lnSpc>
                          <a:spcPct val="100000"/>
                        </a:lnSpc>
                        <a:spcBef>
                          <a:spcPts val="0"/>
                        </a:spcBef>
                        <a:spcAft>
                          <a:spcPts val="0"/>
                        </a:spcAft>
                        <a:buClr>
                          <a:srgbClr val="000000"/>
                        </a:buClr>
                        <a:buSzPts val="1200"/>
                        <a:buFont typeface="Arial"/>
                        <a:buNone/>
                      </a:pPr>
                      <a:r>
                        <a:rPr b="1" lang="en" sz="1200" u="sng" cap="none" strike="noStrike">
                          <a:latin typeface="Calibri"/>
                          <a:ea typeface="Calibri"/>
                          <a:cs typeface="Calibri"/>
                          <a:sym typeface="Calibri"/>
                        </a:rPr>
                        <a:t>Barber Surgeons</a:t>
                      </a:r>
                      <a:endParaRPr b="1" sz="1200" u="sng" cap="none" strike="noStrike">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Barber surgeons were probably the least qualified medical professionals in England. Since good barbers had sharp knives and a steady hand, they regularly performed small surgeries as well, such as pulling teeth and bleeding patients. </a:t>
                      </a:r>
                      <a:endParaRPr sz="1200" u="none" cap="none" strike="noStrike">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200"/>
                        <a:buFont typeface="Arial"/>
                        <a:buNone/>
                      </a:pPr>
                      <a:r>
                        <a:t/>
                      </a:r>
                      <a:endParaRPr sz="1200" u="none" cap="none" strike="noStrike">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Some surgeons were highly trained: in Europe, some physicians were encouraged to study surgery alongside medicine, so many learned their skills at university. In fact, the quality of surgery was arguably higher than the quality of medical advice, because it was usually based on experience rather than knowledge learned from books. In medieval England, a skilled surgeon could set a broken limb, remove an arrow or even successfully remove cataracts from the eyes. </a:t>
                      </a:r>
                      <a:endParaRPr sz="1200" u="none" cap="none" strike="noStrike">
                        <a:latin typeface="Calibri"/>
                        <a:ea typeface="Calibri"/>
                        <a:cs typeface="Calibri"/>
                        <a:sym typeface="Calibri"/>
                      </a:endParaRPr>
                    </a:p>
                  </a:txBody>
                  <a:tcPr marT="91425" marB="91425" marR="91425" marL="91425">
                    <a:lnL cap="flat" cmpd="sng" w="28575">
                      <a:solidFill>
                        <a:srgbClr val="F7C5BB"/>
                      </a:solidFill>
                      <a:prstDash val="dot"/>
                      <a:round/>
                      <a:headEnd len="sm" w="sm" type="none"/>
                      <a:tailEnd len="sm" w="sm" type="none"/>
                    </a:lnL>
                    <a:lnR cap="flat" cmpd="sng" w="28575">
                      <a:solidFill>
                        <a:srgbClr val="F7C5BB"/>
                      </a:solidFill>
                      <a:prstDash val="dot"/>
                      <a:round/>
                      <a:headEnd len="sm" w="sm" type="none"/>
                      <a:tailEnd len="sm" w="sm" type="none"/>
                    </a:lnR>
                    <a:lnT cap="flat" cmpd="sng" w="28575">
                      <a:solidFill>
                        <a:srgbClr val="F7C5BB"/>
                      </a:solidFill>
                      <a:prstDash val="dot"/>
                      <a:round/>
                      <a:headEnd len="sm" w="sm" type="none"/>
                      <a:tailEnd len="sm" w="sm" type="none"/>
                    </a:lnT>
                    <a:lnB cap="flat" cmpd="sng" w="28575">
                      <a:solidFill>
                        <a:srgbClr val="F7C5BB"/>
                      </a:solidFill>
                      <a:prstDash val="dot"/>
                      <a:round/>
                      <a:headEnd len="sm" w="sm" type="none"/>
                      <a:tailEnd len="sm" w="sm" type="none"/>
                    </a:lnB>
                  </a:tcPr>
                </a:tc>
              </a:tr>
            </a:tbl>
          </a:graphicData>
        </a:graphic>
      </p:graphicFrame>
      <p:pic>
        <p:nvPicPr>
          <p:cNvPr descr="Image result for barber surgeons" id="634" name="Google Shape;634;p36"/>
          <p:cNvPicPr preferRelativeResize="0"/>
          <p:nvPr/>
        </p:nvPicPr>
        <p:blipFill rotWithShape="1">
          <a:blip r:embed="rId3">
            <a:alphaModFix/>
          </a:blip>
          <a:srcRect b="0" l="0" r="0" t="0"/>
          <a:stretch/>
        </p:blipFill>
        <p:spPr>
          <a:xfrm>
            <a:off x="6444938" y="1100350"/>
            <a:ext cx="916749" cy="1423251"/>
          </a:xfrm>
          <a:prstGeom prst="rect">
            <a:avLst/>
          </a:prstGeom>
          <a:noFill/>
          <a:ln>
            <a:noFill/>
          </a:ln>
        </p:spPr>
      </p:pic>
      <p:pic>
        <p:nvPicPr>
          <p:cNvPr descr="Image result for barber surgeons" id="635" name="Google Shape;635;p36"/>
          <p:cNvPicPr preferRelativeResize="0"/>
          <p:nvPr/>
        </p:nvPicPr>
        <p:blipFill rotWithShape="1">
          <a:blip r:embed="rId4">
            <a:alphaModFix/>
          </a:blip>
          <a:srcRect b="0" l="0" r="0" t="0"/>
          <a:stretch/>
        </p:blipFill>
        <p:spPr>
          <a:xfrm>
            <a:off x="6444938" y="2523600"/>
            <a:ext cx="916750" cy="872125"/>
          </a:xfrm>
          <a:prstGeom prst="rect">
            <a:avLst/>
          </a:prstGeom>
          <a:noFill/>
          <a:ln>
            <a:noFill/>
          </a:ln>
        </p:spPr>
      </p:pic>
      <p:pic>
        <p:nvPicPr>
          <p:cNvPr descr="Image result for guess who" id="636" name="Google Shape;636;p36"/>
          <p:cNvPicPr preferRelativeResize="0"/>
          <p:nvPr/>
        </p:nvPicPr>
        <p:blipFill rotWithShape="1">
          <a:blip r:embed="rId5">
            <a:alphaModFix/>
          </a:blip>
          <a:srcRect b="0" l="0" r="0" t="0"/>
          <a:stretch/>
        </p:blipFill>
        <p:spPr>
          <a:xfrm>
            <a:off x="2873273" y="3634525"/>
            <a:ext cx="1447109" cy="872125"/>
          </a:xfrm>
          <a:prstGeom prst="rect">
            <a:avLst/>
          </a:prstGeom>
          <a:noFill/>
          <a:ln>
            <a:noFill/>
          </a:ln>
        </p:spPr>
      </p:pic>
      <p:sp>
        <p:nvSpPr>
          <p:cNvPr id="637" name="Google Shape;637;p36"/>
          <p:cNvSpPr/>
          <p:nvPr/>
        </p:nvSpPr>
        <p:spPr>
          <a:xfrm>
            <a:off x="6891299" y="132846"/>
            <a:ext cx="556200" cy="445200"/>
          </a:xfrm>
          <a:prstGeom prst="rect">
            <a:avLst/>
          </a:prstGeom>
          <a:solidFill>
            <a:srgbClr val="FFFFFF"/>
          </a:solid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p.36</a:t>
            </a:r>
            <a:endParaRPr b="1" i="0" sz="1400" u="none" cap="none" strike="noStrike">
              <a:solidFill>
                <a:srgbClr val="000000"/>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1" name="Shape 641"/>
        <p:cNvGrpSpPr/>
        <p:nvPr/>
      </p:nvGrpSpPr>
      <p:grpSpPr>
        <a:xfrm>
          <a:off x="0" y="0"/>
          <a:ext cx="0" cy="0"/>
          <a:chOff x="0" y="0"/>
          <a:chExt cx="0" cy="0"/>
        </a:xfrm>
      </p:grpSpPr>
      <p:sp>
        <p:nvSpPr>
          <p:cNvPr id="642" name="Google Shape;642;p37"/>
          <p:cNvSpPr txBox="1"/>
          <p:nvPr>
            <p:ph type="title"/>
          </p:nvPr>
        </p:nvSpPr>
        <p:spPr>
          <a:xfrm>
            <a:off x="188400" y="210100"/>
            <a:ext cx="6486600" cy="445200"/>
          </a:xfrm>
          <a:prstGeom prst="rect">
            <a:avLst/>
          </a:prstGeom>
          <a:solidFill>
            <a:srgbClr val="FFFF00"/>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000"/>
              <a:buNone/>
            </a:pPr>
            <a:r>
              <a:rPr lang="en"/>
              <a:t>Medieval ‘Medics’ Top Trumps</a:t>
            </a:r>
            <a:endParaRPr/>
          </a:p>
        </p:txBody>
      </p:sp>
      <p:grpSp>
        <p:nvGrpSpPr>
          <p:cNvPr id="643" name="Google Shape;643;p37"/>
          <p:cNvGrpSpPr/>
          <p:nvPr/>
        </p:nvGrpSpPr>
        <p:grpSpPr>
          <a:xfrm>
            <a:off x="273550" y="5730846"/>
            <a:ext cx="3455958" cy="4520334"/>
            <a:chOff x="324000" y="1040200"/>
            <a:chExt cx="3262800" cy="4305900"/>
          </a:xfrm>
        </p:grpSpPr>
        <p:sp>
          <p:nvSpPr>
            <p:cNvPr id="644" name="Google Shape;644;p37"/>
            <p:cNvSpPr txBox="1"/>
            <p:nvPr/>
          </p:nvSpPr>
          <p:spPr>
            <a:xfrm>
              <a:off x="324000" y="1040200"/>
              <a:ext cx="3262800" cy="43059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Knowledge &amp; Training:</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Treatment:</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Cost of Treatment:</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Likely success rate:        /10</a:t>
              </a:r>
              <a:endParaRPr b="0" i="0" sz="1400" u="none" cap="none" strike="noStrike">
                <a:solidFill>
                  <a:srgbClr val="000000"/>
                </a:solidFill>
                <a:latin typeface="Calibri"/>
                <a:ea typeface="Calibri"/>
                <a:cs typeface="Calibri"/>
                <a:sym typeface="Calibri"/>
              </a:endParaRPr>
            </a:p>
          </p:txBody>
        </p:sp>
        <p:sp>
          <p:nvSpPr>
            <p:cNvPr id="645" name="Google Shape;645;p37"/>
            <p:cNvSpPr txBox="1"/>
            <p:nvPr/>
          </p:nvSpPr>
          <p:spPr>
            <a:xfrm>
              <a:off x="1415375" y="1142500"/>
              <a:ext cx="2097600" cy="375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Calibri"/>
                  <a:ea typeface="Calibri"/>
                  <a:cs typeface="Calibri"/>
                  <a:sym typeface="Calibri"/>
                </a:rPr>
                <a:t>Medieval Healer: </a:t>
              </a:r>
              <a:r>
                <a:rPr b="0" i="0" lang="en" sz="1200" u="none" cap="none" strike="noStrike">
                  <a:solidFill>
                    <a:srgbClr val="000000"/>
                  </a:solidFill>
                  <a:latin typeface="Calibri"/>
                  <a:ea typeface="Calibri"/>
                  <a:cs typeface="Calibri"/>
                  <a:sym typeface="Calibri"/>
                </a:rPr>
                <a:t>Physician</a:t>
              </a:r>
              <a:endParaRPr b="0" i="0" sz="1200" u="none" cap="none" strike="noStrike">
                <a:solidFill>
                  <a:srgbClr val="000000"/>
                </a:solidFill>
                <a:latin typeface="Calibri"/>
                <a:ea typeface="Calibri"/>
                <a:cs typeface="Calibri"/>
                <a:sym typeface="Calibri"/>
              </a:endParaRPr>
            </a:p>
          </p:txBody>
        </p:sp>
      </p:grpSp>
      <p:grpSp>
        <p:nvGrpSpPr>
          <p:cNvPr id="646" name="Google Shape;646;p37"/>
          <p:cNvGrpSpPr/>
          <p:nvPr/>
        </p:nvGrpSpPr>
        <p:grpSpPr>
          <a:xfrm>
            <a:off x="3989817" y="5730846"/>
            <a:ext cx="3455958" cy="4520334"/>
            <a:chOff x="324088" y="1040200"/>
            <a:chExt cx="3262800" cy="4305900"/>
          </a:xfrm>
        </p:grpSpPr>
        <p:sp>
          <p:nvSpPr>
            <p:cNvPr id="647" name="Google Shape;647;p37"/>
            <p:cNvSpPr txBox="1"/>
            <p:nvPr/>
          </p:nvSpPr>
          <p:spPr>
            <a:xfrm>
              <a:off x="324088" y="1040200"/>
              <a:ext cx="3262800" cy="43059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Knowledge &amp; Training:</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Treatment:</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Cost of Treatment:</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Likely success rate:        /10</a:t>
              </a:r>
              <a:endParaRPr b="0" i="0" sz="1400" u="none" cap="none" strike="noStrike">
                <a:solidFill>
                  <a:srgbClr val="000000"/>
                </a:solidFill>
                <a:latin typeface="Calibri"/>
                <a:ea typeface="Calibri"/>
                <a:cs typeface="Calibri"/>
                <a:sym typeface="Calibri"/>
              </a:endParaRPr>
            </a:p>
          </p:txBody>
        </p:sp>
        <p:sp>
          <p:nvSpPr>
            <p:cNvPr id="648" name="Google Shape;648;p37"/>
            <p:cNvSpPr txBox="1"/>
            <p:nvPr/>
          </p:nvSpPr>
          <p:spPr>
            <a:xfrm>
              <a:off x="1282689" y="1142500"/>
              <a:ext cx="2230200" cy="547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Calibri"/>
                  <a:ea typeface="Calibri"/>
                  <a:cs typeface="Calibri"/>
                  <a:sym typeface="Calibri"/>
                </a:rPr>
                <a:t>Medieval Healer: </a:t>
              </a:r>
              <a:r>
                <a:rPr b="0" i="0" lang="en" sz="1200" u="none" cap="none" strike="noStrike">
                  <a:solidFill>
                    <a:srgbClr val="000000"/>
                  </a:solidFill>
                  <a:latin typeface="Calibri"/>
                  <a:ea typeface="Calibri"/>
                  <a:cs typeface="Calibri"/>
                  <a:sym typeface="Calibri"/>
                </a:rPr>
                <a:t>Barber Surgeon</a:t>
              </a:r>
              <a:endParaRPr b="0" i="0" sz="1200" u="none" cap="none" strike="noStrike">
                <a:solidFill>
                  <a:srgbClr val="000000"/>
                </a:solidFill>
                <a:latin typeface="Calibri"/>
                <a:ea typeface="Calibri"/>
                <a:cs typeface="Calibri"/>
                <a:sym typeface="Calibri"/>
              </a:endParaRPr>
            </a:p>
          </p:txBody>
        </p:sp>
      </p:grpSp>
      <p:pic>
        <p:nvPicPr>
          <p:cNvPr id="649" name="Google Shape;649;p37"/>
          <p:cNvPicPr preferRelativeResize="0"/>
          <p:nvPr/>
        </p:nvPicPr>
        <p:blipFill rotWithShape="1">
          <a:blip r:embed="rId3">
            <a:alphaModFix/>
          </a:blip>
          <a:srcRect b="0" l="0" r="0" t="0"/>
          <a:stretch/>
        </p:blipFill>
        <p:spPr>
          <a:xfrm>
            <a:off x="626653" y="5823695"/>
            <a:ext cx="673340" cy="609550"/>
          </a:xfrm>
          <a:prstGeom prst="rect">
            <a:avLst/>
          </a:prstGeom>
          <a:noFill/>
          <a:ln>
            <a:noFill/>
          </a:ln>
        </p:spPr>
      </p:pic>
      <p:pic>
        <p:nvPicPr>
          <p:cNvPr id="650" name="Google Shape;650;p37"/>
          <p:cNvPicPr preferRelativeResize="0"/>
          <p:nvPr/>
        </p:nvPicPr>
        <p:blipFill rotWithShape="1">
          <a:blip r:embed="rId4">
            <a:alphaModFix/>
          </a:blip>
          <a:srcRect b="0" l="0" r="0" t="0"/>
          <a:stretch/>
        </p:blipFill>
        <p:spPr>
          <a:xfrm>
            <a:off x="4209540" y="5823695"/>
            <a:ext cx="795623" cy="609550"/>
          </a:xfrm>
          <a:prstGeom prst="rect">
            <a:avLst/>
          </a:prstGeom>
          <a:noFill/>
          <a:ln>
            <a:noFill/>
          </a:ln>
        </p:spPr>
      </p:pic>
      <p:pic>
        <p:nvPicPr>
          <p:cNvPr id="651" name="Google Shape;651;p37"/>
          <p:cNvPicPr preferRelativeResize="0"/>
          <p:nvPr/>
        </p:nvPicPr>
        <p:blipFill rotWithShape="1">
          <a:blip r:embed="rId5">
            <a:alphaModFix/>
          </a:blip>
          <a:srcRect b="0" l="0" r="0" t="0"/>
          <a:stretch/>
        </p:blipFill>
        <p:spPr>
          <a:xfrm>
            <a:off x="492025" y="1142500"/>
            <a:ext cx="769875" cy="671891"/>
          </a:xfrm>
          <a:prstGeom prst="rect">
            <a:avLst/>
          </a:prstGeom>
          <a:noFill/>
          <a:ln>
            <a:noFill/>
          </a:ln>
        </p:spPr>
      </p:pic>
      <p:grpSp>
        <p:nvGrpSpPr>
          <p:cNvPr id="652" name="Google Shape;652;p37"/>
          <p:cNvGrpSpPr/>
          <p:nvPr/>
        </p:nvGrpSpPr>
        <p:grpSpPr>
          <a:xfrm>
            <a:off x="256276" y="1074783"/>
            <a:ext cx="3455958" cy="4520334"/>
            <a:chOff x="324000" y="1040200"/>
            <a:chExt cx="3262800" cy="4305900"/>
          </a:xfrm>
        </p:grpSpPr>
        <p:sp>
          <p:nvSpPr>
            <p:cNvPr id="653" name="Google Shape;653;p37"/>
            <p:cNvSpPr txBox="1"/>
            <p:nvPr/>
          </p:nvSpPr>
          <p:spPr>
            <a:xfrm>
              <a:off x="324000" y="1040200"/>
              <a:ext cx="3262800" cy="43059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Knowledge &amp; Training:</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Treatment:</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Cost of Treatment:</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Likely success rate:        /10</a:t>
              </a:r>
              <a:endParaRPr b="0" i="0" sz="1400" u="none" cap="none" strike="noStrike">
                <a:solidFill>
                  <a:srgbClr val="000000"/>
                </a:solidFill>
                <a:latin typeface="Calibri"/>
                <a:ea typeface="Calibri"/>
                <a:cs typeface="Calibri"/>
                <a:sym typeface="Calibri"/>
              </a:endParaRPr>
            </a:p>
          </p:txBody>
        </p:sp>
        <p:sp>
          <p:nvSpPr>
            <p:cNvPr id="654" name="Google Shape;654;p37"/>
            <p:cNvSpPr txBox="1"/>
            <p:nvPr/>
          </p:nvSpPr>
          <p:spPr>
            <a:xfrm>
              <a:off x="1415375" y="1142500"/>
              <a:ext cx="2097600" cy="375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Calibri"/>
                  <a:ea typeface="Calibri"/>
                  <a:cs typeface="Calibri"/>
                  <a:sym typeface="Calibri"/>
                </a:rPr>
                <a:t>Medieval Healer: </a:t>
              </a:r>
              <a:r>
                <a:rPr b="0" i="0" lang="en" sz="1200" u="none" cap="none" strike="noStrike">
                  <a:solidFill>
                    <a:srgbClr val="000000"/>
                  </a:solidFill>
                  <a:latin typeface="Calibri"/>
                  <a:ea typeface="Calibri"/>
                  <a:cs typeface="Calibri"/>
                  <a:sym typeface="Calibri"/>
                </a:rPr>
                <a:t>Wise Women</a:t>
              </a:r>
              <a:endParaRPr b="0" i="0" sz="1200" u="none" cap="none" strike="noStrike">
                <a:solidFill>
                  <a:srgbClr val="000000"/>
                </a:solidFill>
                <a:latin typeface="Calibri"/>
                <a:ea typeface="Calibri"/>
                <a:cs typeface="Calibri"/>
                <a:sym typeface="Calibri"/>
              </a:endParaRPr>
            </a:p>
          </p:txBody>
        </p:sp>
      </p:grpSp>
      <p:grpSp>
        <p:nvGrpSpPr>
          <p:cNvPr id="655" name="Google Shape;655;p37"/>
          <p:cNvGrpSpPr/>
          <p:nvPr/>
        </p:nvGrpSpPr>
        <p:grpSpPr>
          <a:xfrm>
            <a:off x="3992223" y="1074783"/>
            <a:ext cx="3455958" cy="4520334"/>
            <a:chOff x="324000" y="1040200"/>
            <a:chExt cx="3262800" cy="4305900"/>
          </a:xfrm>
        </p:grpSpPr>
        <p:sp>
          <p:nvSpPr>
            <p:cNvPr id="656" name="Google Shape;656;p37"/>
            <p:cNvSpPr txBox="1"/>
            <p:nvPr/>
          </p:nvSpPr>
          <p:spPr>
            <a:xfrm>
              <a:off x="324000" y="1040200"/>
              <a:ext cx="3262800" cy="43059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Knowledge &amp; Training:</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Treatment:</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Cost of Treatment:</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Likely success rate:        /10</a:t>
              </a:r>
              <a:endParaRPr b="0" i="0" sz="1400" u="none" cap="none" strike="noStrike">
                <a:solidFill>
                  <a:srgbClr val="000000"/>
                </a:solidFill>
                <a:latin typeface="Calibri"/>
                <a:ea typeface="Calibri"/>
                <a:cs typeface="Calibri"/>
                <a:sym typeface="Calibri"/>
              </a:endParaRPr>
            </a:p>
          </p:txBody>
        </p:sp>
        <p:sp>
          <p:nvSpPr>
            <p:cNvPr id="657" name="Google Shape;657;p37"/>
            <p:cNvSpPr txBox="1"/>
            <p:nvPr/>
          </p:nvSpPr>
          <p:spPr>
            <a:xfrm>
              <a:off x="1264017" y="1142500"/>
              <a:ext cx="2249100" cy="375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Calibri"/>
                  <a:ea typeface="Calibri"/>
                  <a:cs typeface="Calibri"/>
                  <a:sym typeface="Calibri"/>
                </a:rPr>
                <a:t>Medieval Healer: </a:t>
              </a:r>
              <a:r>
                <a:rPr b="0" i="0" lang="en" sz="1200" u="none" cap="none" strike="noStrike">
                  <a:solidFill>
                    <a:srgbClr val="000000"/>
                  </a:solidFill>
                  <a:latin typeface="Calibri"/>
                  <a:ea typeface="Calibri"/>
                  <a:cs typeface="Calibri"/>
                  <a:sym typeface="Calibri"/>
                </a:rPr>
                <a:t>Apothecary</a:t>
              </a:r>
              <a:endParaRPr b="0" i="0" sz="1200" u="none" cap="none" strike="noStrike">
                <a:solidFill>
                  <a:srgbClr val="000000"/>
                </a:solidFill>
                <a:latin typeface="Calibri"/>
                <a:ea typeface="Calibri"/>
                <a:cs typeface="Calibri"/>
                <a:sym typeface="Calibri"/>
              </a:endParaRPr>
            </a:p>
          </p:txBody>
        </p:sp>
      </p:grpSp>
      <p:pic>
        <p:nvPicPr>
          <p:cNvPr id="658" name="Google Shape;658;p37"/>
          <p:cNvPicPr preferRelativeResize="0"/>
          <p:nvPr/>
        </p:nvPicPr>
        <p:blipFill rotWithShape="1">
          <a:blip r:embed="rId6">
            <a:alphaModFix/>
          </a:blip>
          <a:srcRect b="0" l="0" r="0" t="0"/>
          <a:stretch/>
        </p:blipFill>
        <p:spPr>
          <a:xfrm>
            <a:off x="4123175" y="1173675"/>
            <a:ext cx="641632" cy="609550"/>
          </a:xfrm>
          <a:prstGeom prst="rect">
            <a:avLst/>
          </a:prstGeom>
          <a:noFill/>
          <a:ln>
            <a:noFill/>
          </a:ln>
        </p:spPr>
      </p:pic>
      <p:sp>
        <p:nvSpPr>
          <p:cNvPr id="659" name="Google Shape;659;p37"/>
          <p:cNvSpPr/>
          <p:nvPr/>
        </p:nvSpPr>
        <p:spPr>
          <a:xfrm>
            <a:off x="6891299" y="132846"/>
            <a:ext cx="556200" cy="445200"/>
          </a:xfrm>
          <a:prstGeom prst="rect">
            <a:avLst/>
          </a:prstGeom>
          <a:solidFill>
            <a:srgbClr val="FFFFFF"/>
          </a:solid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p.37</a:t>
            </a:r>
            <a:endParaRPr b="1" i="0" sz="1400" u="none" cap="none" strike="noStrike">
              <a:solidFill>
                <a:srgbClr val="000000"/>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3" name="Shape 663"/>
        <p:cNvGrpSpPr/>
        <p:nvPr/>
      </p:nvGrpSpPr>
      <p:grpSpPr>
        <a:xfrm>
          <a:off x="0" y="0"/>
          <a:ext cx="0" cy="0"/>
          <a:chOff x="0" y="0"/>
          <a:chExt cx="0" cy="0"/>
        </a:xfrm>
      </p:grpSpPr>
      <p:sp>
        <p:nvSpPr>
          <p:cNvPr id="664" name="Google Shape;664;p38"/>
          <p:cNvSpPr txBox="1"/>
          <p:nvPr>
            <p:ph type="title"/>
          </p:nvPr>
        </p:nvSpPr>
        <p:spPr>
          <a:xfrm>
            <a:off x="188400" y="210100"/>
            <a:ext cx="6501900" cy="445200"/>
          </a:xfrm>
          <a:prstGeom prst="rect">
            <a:avLst/>
          </a:prstGeom>
          <a:solidFill>
            <a:srgbClr val="FFFF00"/>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a:t>KT1.2B Approaches to Hospital care</a:t>
            </a:r>
            <a:endParaRPr/>
          </a:p>
        </p:txBody>
      </p:sp>
      <p:sp>
        <p:nvSpPr>
          <p:cNvPr id="665" name="Google Shape;665;p38"/>
          <p:cNvSpPr txBox="1"/>
          <p:nvPr>
            <p:ph idx="1" type="body"/>
          </p:nvPr>
        </p:nvSpPr>
        <p:spPr>
          <a:xfrm>
            <a:off x="292050" y="735625"/>
            <a:ext cx="7183200" cy="98493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lnSpc>
                <a:spcPct val="115000"/>
              </a:lnSpc>
              <a:spcBef>
                <a:spcPts val="0"/>
              </a:spcBef>
              <a:spcAft>
                <a:spcPts val="0"/>
              </a:spcAft>
              <a:buSzPts val="1200"/>
              <a:buNone/>
            </a:pPr>
            <a:r>
              <a:rPr b="1" lang="en" u="sng"/>
              <a:t>Caring for the sick: hospitals and the home</a:t>
            </a:r>
            <a:endParaRPr b="1" u="sng"/>
          </a:p>
          <a:p>
            <a:pPr indent="0" lvl="0" marL="0" rtl="0" algn="l">
              <a:lnSpc>
                <a:spcPct val="115000"/>
              </a:lnSpc>
              <a:spcBef>
                <a:spcPts val="1600"/>
              </a:spcBef>
              <a:spcAft>
                <a:spcPts val="0"/>
              </a:spcAft>
              <a:buSzPts val="1200"/>
              <a:buNone/>
            </a:pPr>
            <a:r>
              <a:rPr b="1" lang="en"/>
              <a:t>Hospitals</a:t>
            </a:r>
            <a:endParaRPr b="1"/>
          </a:p>
          <a:p>
            <a:pPr indent="0" lvl="0" marL="0" rtl="0" algn="just">
              <a:lnSpc>
                <a:spcPct val="115000"/>
              </a:lnSpc>
              <a:spcBef>
                <a:spcPts val="1600"/>
              </a:spcBef>
              <a:spcAft>
                <a:spcPts val="0"/>
              </a:spcAft>
              <a:buSzPts val="1200"/>
              <a:buNone/>
            </a:pPr>
            <a:r>
              <a:rPr lang="en"/>
              <a:t>The number of hospitals in England was on the rise during the Middle Ages. By 1500, there were an estimated 1,100 hospitals, ranging in size from just a few beds to hundreds. Bury St Edmund’s, for example,had at last six hospitals to cater for lepers, the infirm and the old. The city had a shrine famous for its healing powers and therefore attracted a lot of sick people. However many hospitals did not actually treat the sick. Instead they offered </a:t>
            </a:r>
            <a:r>
              <a:rPr b="1" lang="en"/>
              <a:t>hospitality</a:t>
            </a:r>
            <a:r>
              <a:rPr lang="en"/>
              <a:t> to travellers and pilgrims, which is how hospitals got their name. </a:t>
            </a:r>
            <a:endParaRPr/>
          </a:p>
          <a:p>
            <a:pPr indent="0" lvl="0" marL="0" rtl="0" algn="just">
              <a:lnSpc>
                <a:spcPct val="115000"/>
              </a:lnSpc>
              <a:spcBef>
                <a:spcPts val="1600"/>
              </a:spcBef>
              <a:spcAft>
                <a:spcPts val="0"/>
              </a:spcAft>
              <a:buSzPts val="1200"/>
              <a:buNone/>
            </a:pPr>
            <a:r>
              <a:rPr lang="en"/>
              <a:t>About 30% of the hospitals in England were owned and run by the Church in the Middle Ages. These were run by the monks and nuns who lived in nearby monasteries. The rest were funded by an </a:t>
            </a:r>
            <a:r>
              <a:rPr b="1" lang="en"/>
              <a:t>endowment</a:t>
            </a:r>
            <a:r>
              <a:rPr lang="en"/>
              <a:t>, where a wealthy person had left money in their will for the setting up of a hospital. Since charity was a foundation of religion and the Church taught that charitable donations could help to heal disease, it is not surprising that there were so many. The Church was in charge of running many of the hospitals, too. </a:t>
            </a:r>
            <a:endParaRPr/>
          </a:p>
          <a:p>
            <a:pPr indent="0" lvl="0" marL="0" rtl="0" algn="just">
              <a:lnSpc>
                <a:spcPct val="115000"/>
              </a:lnSpc>
              <a:spcBef>
                <a:spcPts val="1600"/>
              </a:spcBef>
              <a:spcAft>
                <a:spcPts val="0"/>
              </a:spcAft>
              <a:buSzPts val="1200"/>
              <a:buNone/>
            </a:pPr>
            <a:r>
              <a:rPr lang="en"/>
              <a:t>Medieval hospitals that did treat the sick were not the same as the hospitals we have today. Medieval hospitals were good places to rest and recover The space would have been kept very clean and the bed linens and clothing of the patients changed regularly. It was a large part of the nuns’ duties to do the washing and make sure everywhere was kept clean. This is meant that, for people not suffering from terminal disease, hospitals were probably quite successful. </a:t>
            </a:r>
            <a:endParaRPr/>
          </a:p>
          <a:p>
            <a:pPr indent="0" lvl="0" marL="0" rtl="0" algn="just">
              <a:lnSpc>
                <a:spcPct val="115000"/>
              </a:lnSpc>
              <a:spcBef>
                <a:spcPts val="1600"/>
              </a:spcBef>
              <a:spcAft>
                <a:spcPts val="0"/>
              </a:spcAft>
              <a:buSzPts val="1200"/>
              <a:buNone/>
            </a:pPr>
            <a:r>
              <a:rPr lang="en"/>
              <a:t>Naturally, this is what the Church wanted: a recovery was further proof of the existence of God and the importance of prayer. Many european hospitals employed physicians and surgeons, but there is not evidence to suggest that English hospitals did the same. Since religious men were forbidden from cutting into the body, treatment was very limited. Infectious or terminal patients were often rejected from hospitals, as prayer and penance could do nothing for these people. However, patients who had a chance of recovery were able to see the altar and even participate in Church services from their beds, to help with the healing of their souls. </a:t>
            </a:r>
            <a:endParaRPr/>
          </a:p>
          <a:p>
            <a:pPr indent="0" lvl="0" marL="0" rtl="0" algn="l">
              <a:lnSpc>
                <a:spcPct val="115000"/>
              </a:lnSpc>
              <a:spcBef>
                <a:spcPts val="1600"/>
              </a:spcBef>
              <a:spcAft>
                <a:spcPts val="0"/>
              </a:spcAft>
              <a:buSzPts val="1200"/>
              <a:buNone/>
            </a:pPr>
            <a:r>
              <a:rPr b="1" lang="en"/>
              <a:t>The Home</a:t>
            </a:r>
            <a:endParaRPr b="1"/>
          </a:p>
          <a:p>
            <a:pPr indent="0" lvl="0" marL="0" rtl="0" algn="just">
              <a:lnSpc>
                <a:spcPct val="115000"/>
              </a:lnSpc>
              <a:spcBef>
                <a:spcPts val="1600"/>
              </a:spcBef>
              <a:spcAft>
                <a:spcPts val="0"/>
              </a:spcAft>
              <a:buSzPts val="1200"/>
              <a:buNone/>
            </a:pPr>
            <a:r>
              <a:rPr lang="en"/>
              <a:t>Although many hospitals were established in medieval England, the vast majority of sick people were cared for at home. It was expected that women that women would care for their relatives and dependents when needed. This care would have involved making the patient comfortable preparing restorative foods and mixing herbal remedies.  Women would also be responsible for the garden, in which they were expected to grow various plants known for their healing properties, such as marigolds and clover.Some historical sources hint that women in the home were well-respected for their healing skills.</a:t>
            </a:r>
            <a:endParaRPr/>
          </a:p>
          <a:p>
            <a:pPr indent="0" lvl="0" marL="0" rtl="0" algn="l">
              <a:lnSpc>
                <a:spcPct val="115000"/>
              </a:lnSpc>
              <a:spcBef>
                <a:spcPts val="1600"/>
              </a:spcBef>
              <a:spcAft>
                <a:spcPts val="0"/>
              </a:spcAft>
              <a:buClr>
                <a:schemeClr val="dk1"/>
              </a:buClr>
              <a:buSzPts val="1100"/>
              <a:buFont typeface="Arial"/>
              <a:buNone/>
            </a:pPr>
            <a:r>
              <a:rPr b="1" lang="en" u="sng">
                <a:solidFill>
                  <a:schemeClr val="dk1"/>
                </a:solidFill>
              </a:rPr>
              <a:t>HOT </a:t>
            </a:r>
            <a:r>
              <a:rPr lang="en">
                <a:solidFill>
                  <a:schemeClr val="dk1"/>
                </a:solidFill>
              </a:rPr>
              <a:t>- Why would Henry VIII’s Dissolution of the Monasteries in 1541 have a negative impact of medical care?</a:t>
            </a:r>
            <a:endParaRPr>
              <a:solidFill>
                <a:schemeClr val="dk1"/>
              </a:solidFill>
            </a:endParaRPr>
          </a:p>
          <a:p>
            <a:pPr indent="0" lvl="0" marL="0" rtl="0" algn="l">
              <a:lnSpc>
                <a:spcPct val="200000"/>
              </a:lnSpc>
              <a:spcBef>
                <a:spcPts val="1600"/>
              </a:spcBef>
              <a:spcAft>
                <a:spcPts val="0"/>
              </a:spcAft>
              <a:buClr>
                <a:schemeClr val="dk1"/>
              </a:buClr>
              <a:buSzPts val="1100"/>
              <a:buFont typeface="Arial"/>
              <a:buNone/>
            </a:pPr>
            <a:r>
              <a:rPr lang="en">
                <a:solidFill>
                  <a:schemeClr val="dk1"/>
                </a:solidFill>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a:solidFill>
                <a:schemeClr val="dk1"/>
              </a:solidFill>
            </a:endParaRPr>
          </a:p>
          <a:p>
            <a:pPr indent="0" lvl="0" marL="0" rtl="0" algn="just">
              <a:lnSpc>
                <a:spcPct val="115000"/>
              </a:lnSpc>
              <a:spcBef>
                <a:spcPts val="1600"/>
              </a:spcBef>
              <a:spcAft>
                <a:spcPts val="0"/>
              </a:spcAft>
              <a:buSzPts val="1200"/>
              <a:buNone/>
            </a:pPr>
            <a:r>
              <a:t/>
            </a:r>
            <a:endParaRPr/>
          </a:p>
          <a:p>
            <a:pPr indent="0" lvl="0" marL="0" rtl="0" algn="l">
              <a:lnSpc>
                <a:spcPct val="115000"/>
              </a:lnSpc>
              <a:spcBef>
                <a:spcPts val="1600"/>
              </a:spcBef>
              <a:spcAft>
                <a:spcPts val="1600"/>
              </a:spcAft>
              <a:buSzPts val="1200"/>
              <a:buNone/>
            </a:pPr>
            <a:r>
              <a:t/>
            </a:r>
            <a:endParaRPr/>
          </a:p>
        </p:txBody>
      </p:sp>
      <p:pic>
        <p:nvPicPr>
          <p:cNvPr id="666" name="Google Shape;666;p38"/>
          <p:cNvPicPr preferRelativeResize="0"/>
          <p:nvPr/>
        </p:nvPicPr>
        <p:blipFill rotWithShape="1">
          <a:blip r:embed="rId3">
            <a:alphaModFix/>
          </a:blip>
          <a:srcRect b="0" l="0" r="0" t="0"/>
          <a:stretch/>
        </p:blipFill>
        <p:spPr>
          <a:xfrm>
            <a:off x="1188063" y="925428"/>
            <a:ext cx="658650" cy="658650"/>
          </a:xfrm>
          <a:prstGeom prst="rect">
            <a:avLst/>
          </a:prstGeom>
          <a:noFill/>
          <a:ln>
            <a:noFill/>
          </a:ln>
        </p:spPr>
      </p:pic>
      <p:pic>
        <p:nvPicPr>
          <p:cNvPr id="667" name="Google Shape;667;p38"/>
          <p:cNvPicPr preferRelativeResize="0"/>
          <p:nvPr/>
        </p:nvPicPr>
        <p:blipFill rotWithShape="1">
          <a:blip r:embed="rId4">
            <a:alphaModFix/>
          </a:blip>
          <a:srcRect b="0" l="0" r="0" t="0"/>
          <a:stretch/>
        </p:blipFill>
        <p:spPr>
          <a:xfrm>
            <a:off x="1434188" y="6709628"/>
            <a:ext cx="544350" cy="544350"/>
          </a:xfrm>
          <a:prstGeom prst="rect">
            <a:avLst/>
          </a:prstGeom>
          <a:noFill/>
          <a:ln>
            <a:noFill/>
          </a:ln>
        </p:spPr>
      </p:pic>
      <p:sp>
        <p:nvSpPr>
          <p:cNvPr id="668" name="Google Shape;668;p38"/>
          <p:cNvSpPr/>
          <p:nvPr/>
        </p:nvSpPr>
        <p:spPr>
          <a:xfrm>
            <a:off x="6891299" y="132846"/>
            <a:ext cx="556200" cy="445200"/>
          </a:xfrm>
          <a:prstGeom prst="rect">
            <a:avLst/>
          </a:prstGeom>
          <a:solidFill>
            <a:srgbClr val="FFFFFF"/>
          </a:solid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p.38</a:t>
            </a:r>
            <a:endParaRPr b="1" i="0" sz="1400" u="none" cap="none" strike="noStrike">
              <a:solidFill>
                <a:srgbClr val="000000"/>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4"/>
          <p:cNvSpPr txBox="1"/>
          <p:nvPr>
            <p:ph type="title"/>
          </p:nvPr>
        </p:nvSpPr>
        <p:spPr>
          <a:xfrm>
            <a:off x="364600" y="354300"/>
            <a:ext cx="6171300" cy="4128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000"/>
              <a:buNone/>
            </a:pPr>
            <a:r>
              <a:rPr lang="en" sz="2000"/>
              <a:t>Medicine Key Topic 1 Key Words - Part 2</a:t>
            </a:r>
            <a:endParaRPr sz="2000"/>
          </a:p>
        </p:txBody>
      </p:sp>
      <p:graphicFrame>
        <p:nvGraphicFramePr>
          <p:cNvPr id="125" name="Google Shape;125;p4"/>
          <p:cNvGraphicFramePr/>
          <p:nvPr/>
        </p:nvGraphicFramePr>
        <p:xfrm>
          <a:off x="432250" y="830374"/>
          <a:ext cx="3000000" cy="3000000"/>
        </p:xfrm>
        <a:graphic>
          <a:graphicData uri="http://schemas.openxmlformats.org/drawingml/2006/table">
            <a:tbl>
              <a:tblPr bandRow="1">
                <a:noFill/>
                <a:tableStyleId>{DD1572DE-EB6D-4EC9-B0AF-178744D4C878}</a:tableStyleId>
              </a:tblPr>
              <a:tblGrid>
                <a:gridCol w="389200"/>
                <a:gridCol w="936475"/>
                <a:gridCol w="5700475"/>
              </a:tblGrid>
              <a:tr h="720350">
                <a:tc>
                  <a:txBody>
                    <a:bodyPr/>
                    <a:lstStyle/>
                    <a:p>
                      <a:pPr indent="0" lvl="0" marL="0" marR="0" rtl="0" algn="ctr">
                        <a:lnSpc>
                          <a:spcPct val="100000"/>
                        </a:lnSpc>
                        <a:spcBef>
                          <a:spcPts val="0"/>
                        </a:spcBef>
                        <a:spcAft>
                          <a:spcPts val="0"/>
                        </a:spcAft>
                        <a:buClr>
                          <a:srgbClr val="000000"/>
                        </a:buClr>
                        <a:buSzPts val="1000"/>
                        <a:buFont typeface="Arial"/>
                        <a:buNone/>
                      </a:pPr>
                      <a:r>
                        <a:rPr lang="en" sz="1000" u="none" cap="none" strike="noStrike"/>
                        <a:t>20</a:t>
                      </a:r>
                      <a:endParaRPr sz="1000" u="none" cap="none" strike="noStrike"/>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Galen, Claudius</a:t>
                      </a:r>
                      <a:endParaRPr b="1"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Roman doctor from Greece who developed the Theory of Four Humours by adding his </a:t>
                      </a:r>
                      <a:r>
                        <a:rPr lang="en" sz="1100" u="sng" cap="none" strike="noStrike">
                          <a:latin typeface="Calibri"/>
                          <a:ea typeface="Calibri"/>
                          <a:cs typeface="Calibri"/>
                          <a:sym typeface="Calibri"/>
                        </a:rPr>
                        <a:t>Theory of Opposites</a:t>
                      </a:r>
                      <a:r>
                        <a:rPr lang="en" sz="1100" u="none" cap="none" strike="noStrike">
                          <a:latin typeface="Calibri"/>
                          <a:ea typeface="Calibri"/>
                          <a:cs typeface="Calibri"/>
                          <a:sym typeface="Calibri"/>
                        </a:rPr>
                        <a:t> which prescribed balancing out the humours by giving the opposite of their effect. Also wrote over 350 medical texts and eventually adopted by the Church as the leading </a:t>
                      </a:r>
                      <a:endParaRPr sz="11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medical authority during the Middle Ages. </a:t>
                      </a:r>
                      <a:r>
                        <a:rPr b="1" lang="en" sz="1100" u="none" cap="none" strike="noStrike">
                          <a:latin typeface="Calibri"/>
                          <a:ea typeface="Calibri"/>
                          <a:cs typeface="Calibri"/>
                          <a:sym typeface="Calibri"/>
                        </a:rPr>
                        <a:t>(MA)</a:t>
                      </a:r>
                      <a:endParaRPr b="1" sz="1100" u="none" cap="none" strike="noStrike">
                        <a:latin typeface="Calibri"/>
                        <a:ea typeface="Calibri"/>
                        <a:cs typeface="Calibri"/>
                        <a:sym typeface="Calibri"/>
                      </a:endParaRPr>
                    </a:p>
                  </a:txBody>
                  <a:tcPr marT="0" marB="0" marR="68575" marL="68575" anchor="ctr">
                    <a:lnL cap="flat" cmpd="sng" w="9525">
                      <a:solidFill>
                        <a:srgbClr val="000000"/>
                      </a:solidFill>
                      <a:prstDash val="solid"/>
                      <a:round/>
                      <a:headEnd len="sm" w="sm" type="none"/>
                      <a:tailEnd len="sm" w="sm" type="none"/>
                    </a:lnL>
                    <a:lnR cap="flat" cmpd="sng" w="9525">
                      <a:solidFill>
                        <a:srgbClr val="00000A"/>
                      </a:solidFill>
                      <a:prstDash val="solid"/>
                      <a:round/>
                      <a:headEnd len="sm" w="sm" type="none"/>
                      <a:tailEnd len="sm" w="sm" type="none"/>
                    </a:lnR>
                    <a:lnT cap="flat" cmpd="sng" w="9525">
                      <a:solidFill>
                        <a:srgbClr val="00000A"/>
                      </a:solidFill>
                      <a:prstDash val="solid"/>
                      <a:round/>
                      <a:headEnd len="sm" w="sm" type="none"/>
                      <a:tailEnd len="sm" w="sm" type="none"/>
                    </a:lnT>
                    <a:lnB cap="flat" cmpd="sng" w="9525">
                      <a:solidFill>
                        <a:srgbClr val="00000A"/>
                      </a:solidFill>
                      <a:prstDash val="solid"/>
                      <a:round/>
                      <a:headEnd len="sm" w="sm" type="none"/>
                      <a:tailEnd len="sm" w="sm" type="none"/>
                    </a:lnB>
                    <a:solidFill>
                      <a:srgbClr val="FFFFFF"/>
                    </a:solidFill>
                  </a:tcPr>
                </a:tc>
              </a:tr>
              <a:tr h="312575">
                <a:tc>
                  <a:txBody>
                    <a:bodyPr/>
                    <a:lstStyle/>
                    <a:p>
                      <a:pPr indent="0" lvl="0" marL="0" marR="0" rtl="0" algn="ctr">
                        <a:lnSpc>
                          <a:spcPct val="100000"/>
                        </a:lnSpc>
                        <a:spcBef>
                          <a:spcPts val="0"/>
                        </a:spcBef>
                        <a:spcAft>
                          <a:spcPts val="0"/>
                        </a:spcAft>
                        <a:buClr>
                          <a:srgbClr val="000000"/>
                        </a:buClr>
                        <a:buSzPts val="1000"/>
                        <a:buFont typeface="Arial"/>
                        <a:buNone/>
                      </a:pPr>
                      <a:r>
                        <a:rPr lang="en" sz="1000" u="none" cap="none" strike="noStrike">
                          <a:latin typeface="Calibri"/>
                          <a:ea typeface="Calibri"/>
                          <a:cs typeface="Calibri"/>
                          <a:sym typeface="Calibri"/>
                        </a:rPr>
                        <a:t>21</a:t>
                      </a:r>
                      <a:endParaRPr sz="10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germ</a:t>
                      </a:r>
                      <a:endParaRPr b="1"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Microorganism that causes disease. No idea about Germ Theory in Middle Ages. </a:t>
                      </a:r>
                      <a:endParaRPr sz="1100" u="none" cap="none" strike="noStrike">
                        <a:latin typeface="Calibri"/>
                        <a:ea typeface="Calibri"/>
                        <a:cs typeface="Calibri"/>
                        <a:sym typeface="Calibri"/>
                      </a:endParaRPr>
                    </a:p>
                  </a:txBody>
                  <a:tcPr marT="0" marB="0" marR="68575" marL="68575" anchor="ctr">
                    <a:lnL cap="flat" cmpd="sng" w="9525">
                      <a:solidFill>
                        <a:srgbClr val="000000"/>
                      </a:solidFill>
                      <a:prstDash val="solid"/>
                      <a:round/>
                      <a:headEnd len="sm" w="sm" type="none"/>
                      <a:tailEnd len="sm" w="sm" type="none"/>
                    </a:lnL>
                    <a:lnR cap="flat" cmpd="sng" w="9525">
                      <a:solidFill>
                        <a:srgbClr val="00000A"/>
                      </a:solidFill>
                      <a:prstDash val="solid"/>
                      <a:round/>
                      <a:headEnd len="sm" w="sm" type="none"/>
                      <a:tailEnd len="sm" w="sm" type="none"/>
                    </a:lnR>
                    <a:lnT cap="flat" cmpd="sng" w="9525">
                      <a:solidFill>
                        <a:srgbClr val="00000A"/>
                      </a:solidFill>
                      <a:prstDash val="solid"/>
                      <a:round/>
                      <a:headEnd len="sm" w="sm" type="none"/>
                      <a:tailEnd len="sm" w="sm" type="none"/>
                    </a:lnT>
                    <a:lnB cap="flat" cmpd="sng" w="9525">
                      <a:solidFill>
                        <a:srgbClr val="00000A"/>
                      </a:solidFill>
                      <a:prstDash val="solid"/>
                      <a:round/>
                      <a:headEnd len="sm" w="sm" type="none"/>
                      <a:tailEnd len="sm" w="sm" type="none"/>
                    </a:lnB>
                    <a:solidFill>
                      <a:srgbClr val="FFFFFF"/>
                    </a:solidFill>
                  </a:tcPr>
                </a:tc>
              </a:tr>
              <a:tr h="413550">
                <a:tc>
                  <a:txBody>
                    <a:bodyPr/>
                    <a:lstStyle/>
                    <a:p>
                      <a:pPr indent="0" lvl="0" marL="0" marR="0" rtl="0" algn="ctr">
                        <a:lnSpc>
                          <a:spcPct val="100000"/>
                        </a:lnSpc>
                        <a:spcBef>
                          <a:spcPts val="0"/>
                        </a:spcBef>
                        <a:spcAft>
                          <a:spcPts val="0"/>
                        </a:spcAft>
                        <a:buClr>
                          <a:srgbClr val="000000"/>
                        </a:buClr>
                        <a:buSzPts val="1000"/>
                        <a:buFont typeface="Arial"/>
                        <a:buNone/>
                      </a:pPr>
                      <a:r>
                        <a:rPr lang="en" sz="1000" u="none" cap="none" strike="noStrike">
                          <a:latin typeface="Calibri"/>
                          <a:ea typeface="Calibri"/>
                          <a:cs typeface="Calibri"/>
                          <a:sym typeface="Calibri"/>
                        </a:rPr>
                        <a:t>22</a:t>
                      </a:r>
                      <a:endParaRPr sz="10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herbal manuals</a:t>
                      </a:r>
                      <a:endParaRPr b="1"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i="1" lang="en" sz="1100" u="none" cap="none" strike="noStrike">
                          <a:latin typeface="Calibri"/>
                          <a:ea typeface="Calibri"/>
                          <a:cs typeface="Calibri"/>
                          <a:sym typeface="Calibri"/>
                        </a:rPr>
                        <a:t>Materia Medica </a:t>
                      </a:r>
                      <a:r>
                        <a:rPr lang="en" sz="1100" u="none" cap="none" strike="noStrike">
                          <a:latin typeface="Calibri"/>
                          <a:ea typeface="Calibri"/>
                          <a:cs typeface="Calibri"/>
                          <a:sym typeface="Calibri"/>
                        </a:rPr>
                        <a:t>and </a:t>
                      </a:r>
                      <a:r>
                        <a:rPr i="1" lang="en" sz="1100" u="none" cap="none" strike="noStrike">
                          <a:latin typeface="Calibri"/>
                          <a:ea typeface="Calibri"/>
                          <a:cs typeface="Calibri"/>
                          <a:sym typeface="Calibri"/>
                        </a:rPr>
                        <a:t>Circa Instans</a:t>
                      </a:r>
                      <a:r>
                        <a:rPr lang="en" sz="1100" u="none" cap="none" strike="noStrike">
                          <a:latin typeface="Calibri"/>
                          <a:ea typeface="Calibri"/>
                          <a:cs typeface="Calibri"/>
                          <a:sym typeface="Calibri"/>
                        </a:rPr>
                        <a:t> were often referred to in the Middle Ages as textbooks for classic herbal remedies. </a:t>
                      </a:r>
                      <a:r>
                        <a:rPr b="1" lang="en" sz="1100" u="none" cap="none" strike="noStrike">
                          <a:latin typeface="Calibri"/>
                          <a:ea typeface="Calibri"/>
                          <a:cs typeface="Calibri"/>
                          <a:sym typeface="Calibri"/>
                        </a:rPr>
                        <a:t>(MA)</a:t>
                      </a:r>
                      <a:endParaRPr sz="1100" u="none" cap="none" strike="noStrike">
                        <a:latin typeface="Calibri"/>
                        <a:ea typeface="Calibri"/>
                        <a:cs typeface="Calibri"/>
                        <a:sym typeface="Calibri"/>
                      </a:endParaRPr>
                    </a:p>
                  </a:txBody>
                  <a:tcPr marT="0" marB="0" marR="68575" marL="68575" anchor="ctr">
                    <a:lnL cap="flat" cmpd="sng" w="9525">
                      <a:solidFill>
                        <a:srgbClr val="000000"/>
                      </a:solidFill>
                      <a:prstDash val="solid"/>
                      <a:round/>
                      <a:headEnd len="sm" w="sm" type="none"/>
                      <a:tailEnd len="sm" w="sm" type="none"/>
                    </a:lnL>
                    <a:lnR cap="flat" cmpd="sng" w="9525">
                      <a:solidFill>
                        <a:srgbClr val="00000A"/>
                      </a:solidFill>
                      <a:prstDash val="solid"/>
                      <a:round/>
                      <a:headEnd len="sm" w="sm" type="none"/>
                      <a:tailEnd len="sm" w="sm" type="none"/>
                    </a:lnR>
                    <a:lnT cap="flat" cmpd="sng" w="9525">
                      <a:solidFill>
                        <a:srgbClr val="00000A"/>
                      </a:solidFill>
                      <a:prstDash val="solid"/>
                      <a:round/>
                      <a:headEnd len="sm" w="sm" type="none"/>
                      <a:tailEnd len="sm" w="sm" type="none"/>
                    </a:lnT>
                    <a:lnB cap="flat" cmpd="sng" w="9525">
                      <a:solidFill>
                        <a:srgbClr val="00000A"/>
                      </a:solidFill>
                      <a:prstDash val="solid"/>
                      <a:round/>
                      <a:headEnd len="sm" w="sm" type="none"/>
                      <a:tailEnd len="sm" w="sm" type="none"/>
                    </a:lnB>
                    <a:solidFill>
                      <a:srgbClr val="FFFFFF"/>
                    </a:solidFill>
                  </a:tcPr>
                </a:tc>
              </a:tr>
              <a:tr h="360175">
                <a:tc>
                  <a:txBody>
                    <a:bodyPr/>
                    <a:lstStyle/>
                    <a:p>
                      <a:pPr indent="0" lvl="0" marL="0" marR="0" rtl="0" algn="ctr">
                        <a:lnSpc>
                          <a:spcPct val="100000"/>
                        </a:lnSpc>
                        <a:spcBef>
                          <a:spcPts val="0"/>
                        </a:spcBef>
                        <a:spcAft>
                          <a:spcPts val="0"/>
                        </a:spcAft>
                        <a:buClr>
                          <a:srgbClr val="000000"/>
                        </a:buClr>
                        <a:buSzPts val="1000"/>
                        <a:buFont typeface="Arial"/>
                        <a:buNone/>
                      </a:pPr>
                      <a:r>
                        <a:rPr lang="en" sz="1000" u="none" cap="none" strike="noStrike">
                          <a:latin typeface="Calibri"/>
                          <a:ea typeface="Calibri"/>
                          <a:cs typeface="Calibri"/>
                          <a:sym typeface="Calibri"/>
                        </a:rPr>
                        <a:t>23</a:t>
                      </a:r>
                      <a:endParaRPr sz="10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herbal remedy</a:t>
                      </a:r>
                      <a:endParaRPr b="1"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Medicines made from a mixture of plants often containing beneficial ingredients such as honey, cinnamon, mint, rose oils and chamomile.</a:t>
                      </a:r>
                      <a:endParaRPr sz="1100" u="none" cap="none" strike="noStrike">
                        <a:latin typeface="Calibri"/>
                        <a:ea typeface="Calibri"/>
                        <a:cs typeface="Calibri"/>
                        <a:sym typeface="Calibri"/>
                      </a:endParaRPr>
                    </a:p>
                  </a:txBody>
                  <a:tcPr marT="0" marB="0" marR="68575" marL="68575" anchor="ctr">
                    <a:lnL cap="flat" cmpd="sng" w="9525">
                      <a:solidFill>
                        <a:srgbClr val="000000"/>
                      </a:solidFill>
                      <a:prstDash val="solid"/>
                      <a:round/>
                      <a:headEnd len="sm" w="sm" type="none"/>
                      <a:tailEnd len="sm" w="sm" type="none"/>
                    </a:lnL>
                    <a:lnR cap="flat" cmpd="sng" w="9525">
                      <a:solidFill>
                        <a:srgbClr val="00000A"/>
                      </a:solidFill>
                      <a:prstDash val="solid"/>
                      <a:round/>
                      <a:headEnd len="sm" w="sm" type="none"/>
                      <a:tailEnd len="sm" w="sm" type="none"/>
                    </a:lnR>
                    <a:lnT cap="flat" cmpd="sng" w="9525">
                      <a:solidFill>
                        <a:srgbClr val="00000A"/>
                      </a:solidFill>
                      <a:prstDash val="solid"/>
                      <a:round/>
                      <a:headEnd len="sm" w="sm" type="none"/>
                      <a:tailEnd len="sm" w="sm" type="none"/>
                    </a:lnT>
                    <a:lnB cap="flat" cmpd="sng" w="9525">
                      <a:solidFill>
                        <a:srgbClr val="00000A"/>
                      </a:solidFill>
                      <a:prstDash val="solid"/>
                      <a:round/>
                      <a:headEnd len="sm" w="sm" type="none"/>
                      <a:tailEnd len="sm" w="sm" type="none"/>
                    </a:lnB>
                    <a:solidFill>
                      <a:srgbClr val="FFFFFF"/>
                    </a:solidFill>
                  </a:tcPr>
                </a:tc>
              </a:tr>
              <a:tr h="720350">
                <a:tc>
                  <a:txBody>
                    <a:bodyPr/>
                    <a:lstStyle/>
                    <a:p>
                      <a:pPr indent="0" lvl="0" marL="0" marR="0" rtl="0" algn="ctr">
                        <a:lnSpc>
                          <a:spcPct val="100000"/>
                        </a:lnSpc>
                        <a:spcBef>
                          <a:spcPts val="0"/>
                        </a:spcBef>
                        <a:spcAft>
                          <a:spcPts val="0"/>
                        </a:spcAft>
                        <a:buClr>
                          <a:srgbClr val="000000"/>
                        </a:buClr>
                        <a:buSzPts val="1000"/>
                        <a:buFont typeface="Arial"/>
                        <a:buNone/>
                      </a:pPr>
                      <a:r>
                        <a:rPr lang="en" sz="1000" u="none" cap="none" strike="noStrike">
                          <a:latin typeface="Calibri"/>
                          <a:ea typeface="Calibri"/>
                          <a:cs typeface="Calibri"/>
                          <a:sym typeface="Calibri"/>
                        </a:rPr>
                        <a:t>24</a:t>
                      </a:r>
                      <a:endParaRPr sz="10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Hippocrates</a:t>
                      </a:r>
                      <a:endParaRPr b="1"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Greek doctor who popularised the Theory of the Four Humours but also recommended</a:t>
                      </a:r>
                      <a:endParaRPr sz="11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 "clinical observation" in which the doctor would observe the patient and recommend</a:t>
                      </a:r>
                      <a:endParaRPr sz="11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 rest, exercise, and small changes in diet before heal them. The Four Humours</a:t>
                      </a:r>
                      <a:endParaRPr sz="11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 theory lasted over 1,700 years and only began to die out in the 17th century. </a:t>
                      </a:r>
                      <a:r>
                        <a:rPr b="1" lang="en" sz="1100" u="none" cap="none" strike="noStrike">
                          <a:latin typeface="Calibri"/>
                          <a:ea typeface="Calibri"/>
                          <a:cs typeface="Calibri"/>
                          <a:sym typeface="Calibri"/>
                        </a:rPr>
                        <a:t>(MA)</a:t>
                      </a:r>
                      <a:endParaRPr b="1" sz="1100" u="none" cap="none" strike="noStrike">
                        <a:latin typeface="Calibri"/>
                        <a:ea typeface="Calibri"/>
                        <a:cs typeface="Calibri"/>
                        <a:sym typeface="Calibri"/>
                      </a:endParaRPr>
                    </a:p>
                  </a:txBody>
                  <a:tcPr marT="0" marB="0" marR="68575" marL="68575" anchor="ctr">
                    <a:lnL cap="flat" cmpd="sng" w="9525">
                      <a:solidFill>
                        <a:srgbClr val="000000"/>
                      </a:solidFill>
                      <a:prstDash val="solid"/>
                      <a:round/>
                      <a:headEnd len="sm" w="sm" type="none"/>
                      <a:tailEnd len="sm" w="sm" type="none"/>
                    </a:lnL>
                    <a:lnR cap="flat" cmpd="sng" w="9525">
                      <a:solidFill>
                        <a:srgbClr val="00000A"/>
                      </a:solidFill>
                      <a:prstDash val="solid"/>
                      <a:round/>
                      <a:headEnd len="sm" w="sm" type="none"/>
                      <a:tailEnd len="sm" w="sm" type="none"/>
                    </a:lnR>
                    <a:lnT cap="flat" cmpd="sng" w="9525">
                      <a:solidFill>
                        <a:srgbClr val="00000A"/>
                      </a:solidFill>
                      <a:prstDash val="solid"/>
                      <a:round/>
                      <a:headEnd len="sm" w="sm" type="none"/>
                      <a:tailEnd len="sm" w="sm" type="none"/>
                    </a:lnT>
                    <a:lnB cap="flat" cmpd="sng" w="9525">
                      <a:solidFill>
                        <a:srgbClr val="00000A"/>
                      </a:solidFill>
                      <a:prstDash val="solid"/>
                      <a:round/>
                      <a:headEnd len="sm" w="sm" type="none"/>
                      <a:tailEnd len="sm" w="sm" type="none"/>
                    </a:lnB>
                    <a:solidFill>
                      <a:srgbClr val="FFFFFF"/>
                    </a:solidFill>
                  </a:tcPr>
                </a:tc>
              </a:tr>
              <a:tr h="1080550">
                <a:tc>
                  <a:txBody>
                    <a:bodyPr/>
                    <a:lstStyle/>
                    <a:p>
                      <a:pPr indent="0" lvl="0" marL="0" marR="0" rtl="0" algn="ctr">
                        <a:lnSpc>
                          <a:spcPct val="100000"/>
                        </a:lnSpc>
                        <a:spcBef>
                          <a:spcPts val="0"/>
                        </a:spcBef>
                        <a:spcAft>
                          <a:spcPts val="0"/>
                        </a:spcAft>
                        <a:buClr>
                          <a:srgbClr val="000000"/>
                        </a:buClr>
                        <a:buSzPts val="1000"/>
                        <a:buFont typeface="Arial"/>
                        <a:buNone/>
                      </a:pPr>
                      <a:r>
                        <a:rPr lang="en" sz="1000" u="none" cap="none" strike="noStrike">
                          <a:latin typeface="Calibri"/>
                          <a:ea typeface="Calibri"/>
                          <a:cs typeface="Calibri"/>
                          <a:sym typeface="Calibri"/>
                        </a:rPr>
                        <a:t>25</a:t>
                      </a:r>
                      <a:endParaRPr sz="10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hospitals (Middle Ages)</a:t>
                      </a:r>
                      <a:endParaRPr b="1"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Monks and nuns ran many religious hospitals for the poor and invalid but would only provide comfort, food, a clean environment and hospitality instead of a range of medical care. Church hospitals would not take people with contagious diseases. Other cities had endowments from the wealthy to run public hospitals but many places had none. Pest and Lazar houses were constructed during epidemics to quarantine the truly ill. By 1700, England only had 5 hospitals left after Henry VIII dissolved the monasteries in 1540. </a:t>
                      </a:r>
                      <a:r>
                        <a:rPr b="1" lang="en" sz="1100" u="none" cap="none" strike="noStrike">
                          <a:latin typeface="Calibri"/>
                          <a:ea typeface="Calibri"/>
                          <a:cs typeface="Calibri"/>
                          <a:sym typeface="Calibri"/>
                        </a:rPr>
                        <a:t>(MA)</a:t>
                      </a:r>
                      <a:endParaRPr b="1" sz="1100" u="none" cap="none" strike="noStrike">
                        <a:latin typeface="Calibri"/>
                        <a:ea typeface="Calibri"/>
                        <a:cs typeface="Calibri"/>
                        <a:sym typeface="Calibri"/>
                      </a:endParaRPr>
                    </a:p>
                  </a:txBody>
                  <a:tcPr marT="0" marB="0" marR="68575" marL="68575" anchor="ctr">
                    <a:lnL cap="flat" cmpd="sng" w="9525">
                      <a:solidFill>
                        <a:srgbClr val="000000"/>
                      </a:solidFill>
                      <a:prstDash val="solid"/>
                      <a:round/>
                      <a:headEnd len="sm" w="sm" type="none"/>
                      <a:tailEnd len="sm" w="sm" type="none"/>
                    </a:lnL>
                    <a:lnR cap="flat" cmpd="sng" w="9525">
                      <a:solidFill>
                        <a:srgbClr val="00000A"/>
                      </a:solidFill>
                      <a:prstDash val="solid"/>
                      <a:round/>
                      <a:headEnd len="sm" w="sm" type="none"/>
                      <a:tailEnd len="sm" w="sm" type="none"/>
                    </a:lnR>
                    <a:lnT cap="flat" cmpd="sng" w="9525">
                      <a:solidFill>
                        <a:srgbClr val="00000A"/>
                      </a:solidFill>
                      <a:prstDash val="solid"/>
                      <a:round/>
                      <a:headEnd len="sm" w="sm" type="none"/>
                      <a:tailEnd len="sm" w="sm" type="none"/>
                    </a:lnT>
                    <a:lnB cap="flat" cmpd="sng" w="9525">
                      <a:solidFill>
                        <a:srgbClr val="00000A"/>
                      </a:solidFill>
                      <a:prstDash val="solid"/>
                      <a:round/>
                      <a:headEnd len="sm" w="sm" type="none"/>
                      <a:tailEnd len="sm" w="sm" type="none"/>
                    </a:lnB>
                    <a:solidFill>
                      <a:srgbClr val="FFFFFF"/>
                    </a:solidFill>
                  </a:tcPr>
                </a:tc>
              </a:tr>
              <a:tr h="312575">
                <a:tc>
                  <a:txBody>
                    <a:bodyPr/>
                    <a:lstStyle/>
                    <a:p>
                      <a:pPr indent="0" lvl="0" marL="0" marR="0" rtl="0" algn="ctr">
                        <a:lnSpc>
                          <a:spcPct val="100000"/>
                        </a:lnSpc>
                        <a:spcBef>
                          <a:spcPts val="0"/>
                        </a:spcBef>
                        <a:spcAft>
                          <a:spcPts val="0"/>
                        </a:spcAft>
                        <a:buClr>
                          <a:srgbClr val="000000"/>
                        </a:buClr>
                        <a:buSzPts val="1000"/>
                        <a:buFont typeface="Arial"/>
                        <a:buNone/>
                      </a:pPr>
                      <a:r>
                        <a:rPr lang="en" sz="1000" u="none" cap="none" strike="noStrike">
                          <a:latin typeface="Calibri"/>
                          <a:ea typeface="Calibri"/>
                          <a:cs typeface="Calibri"/>
                          <a:sym typeface="Calibri"/>
                        </a:rPr>
                        <a:t>26</a:t>
                      </a:r>
                      <a:endParaRPr sz="10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infection</a:t>
                      </a:r>
                      <a:endParaRPr b="1"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Formation of disease-causing germs or microorganisms in a person’s body.</a:t>
                      </a:r>
                      <a:endParaRPr sz="1100" u="none" cap="none" strike="noStrike">
                        <a:latin typeface="Calibri"/>
                        <a:ea typeface="Calibri"/>
                        <a:cs typeface="Calibri"/>
                        <a:sym typeface="Calibri"/>
                      </a:endParaRPr>
                    </a:p>
                  </a:txBody>
                  <a:tcPr marT="0" marB="0" marR="68575" marL="68575" anchor="ctr">
                    <a:lnL cap="flat" cmpd="sng" w="9525">
                      <a:solidFill>
                        <a:srgbClr val="000000"/>
                      </a:solidFill>
                      <a:prstDash val="solid"/>
                      <a:round/>
                      <a:headEnd len="sm" w="sm" type="none"/>
                      <a:tailEnd len="sm" w="sm" type="none"/>
                    </a:lnL>
                    <a:lnR cap="flat" cmpd="sng" w="9525">
                      <a:solidFill>
                        <a:srgbClr val="00000A"/>
                      </a:solidFill>
                      <a:prstDash val="solid"/>
                      <a:round/>
                      <a:headEnd len="sm" w="sm" type="none"/>
                      <a:tailEnd len="sm" w="sm" type="none"/>
                    </a:lnR>
                    <a:lnT cap="flat" cmpd="sng" w="9525">
                      <a:solidFill>
                        <a:srgbClr val="00000A"/>
                      </a:solidFill>
                      <a:prstDash val="solid"/>
                      <a:round/>
                      <a:headEnd len="sm" w="sm" type="none"/>
                      <a:tailEnd len="sm" w="sm" type="none"/>
                    </a:lnT>
                    <a:lnB cap="flat" cmpd="sng" w="9525">
                      <a:solidFill>
                        <a:srgbClr val="00000A"/>
                      </a:solidFill>
                      <a:prstDash val="solid"/>
                      <a:round/>
                      <a:headEnd len="sm" w="sm" type="none"/>
                      <a:tailEnd len="sm" w="sm" type="none"/>
                    </a:lnB>
                    <a:solidFill>
                      <a:srgbClr val="FFFFFF"/>
                    </a:solidFill>
                  </a:tcPr>
                </a:tc>
              </a:tr>
              <a:tr h="540275">
                <a:tc>
                  <a:txBody>
                    <a:bodyPr/>
                    <a:lstStyle/>
                    <a:p>
                      <a:pPr indent="0" lvl="0" marL="0" marR="0" rtl="0" algn="ctr">
                        <a:lnSpc>
                          <a:spcPct val="100000"/>
                        </a:lnSpc>
                        <a:spcBef>
                          <a:spcPts val="0"/>
                        </a:spcBef>
                        <a:spcAft>
                          <a:spcPts val="0"/>
                        </a:spcAft>
                        <a:buClr>
                          <a:srgbClr val="000000"/>
                        </a:buClr>
                        <a:buSzPts val="1000"/>
                        <a:buFont typeface="Arial"/>
                        <a:buNone/>
                      </a:pPr>
                      <a:r>
                        <a:rPr lang="en" sz="1000" u="none" cap="none" strike="noStrike">
                          <a:latin typeface="Calibri"/>
                          <a:ea typeface="Calibri"/>
                          <a:cs typeface="Calibri"/>
                          <a:sym typeface="Calibri"/>
                        </a:rPr>
                        <a:t>27</a:t>
                      </a:r>
                      <a:endParaRPr sz="10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king's touch (royal touch)</a:t>
                      </a:r>
                      <a:endParaRPr b="1"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A form of laying on of hands, whereby English monarchs touched their subjects, regardless of social classes, with the intent to cure them of various diseases and conditions. Most commonly used to treat scrofula (tuberculosis) </a:t>
                      </a:r>
                      <a:r>
                        <a:rPr b="1" lang="en" sz="1100" u="none" cap="none" strike="noStrike">
                          <a:latin typeface="Calibri"/>
                          <a:ea typeface="Calibri"/>
                          <a:cs typeface="Calibri"/>
                          <a:sym typeface="Calibri"/>
                        </a:rPr>
                        <a:t>(MA, RE)</a:t>
                      </a:r>
                      <a:endParaRPr b="1" sz="1100" u="none" cap="none" strike="noStrike">
                        <a:latin typeface="Calibri"/>
                        <a:ea typeface="Calibri"/>
                        <a:cs typeface="Calibri"/>
                        <a:sym typeface="Calibri"/>
                      </a:endParaRPr>
                    </a:p>
                  </a:txBody>
                  <a:tcPr marT="0" marB="0" marR="68575" marL="68575" anchor="ctr">
                    <a:lnL cap="flat" cmpd="sng" w="9525">
                      <a:solidFill>
                        <a:srgbClr val="000000"/>
                      </a:solidFill>
                      <a:prstDash val="solid"/>
                      <a:round/>
                      <a:headEnd len="sm" w="sm" type="none"/>
                      <a:tailEnd len="sm" w="sm" type="none"/>
                    </a:lnL>
                    <a:lnR cap="flat" cmpd="sng" w="9525">
                      <a:solidFill>
                        <a:srgbClr val="00000A"/>
                      </a:solidFill>
                      <a:prstDash val="solid"/>
                      <a:round/>
                      <a:headEnd len="sm" w="sm" type="none"/>
                      <a:tailEnd len="sm" w="sm" type="none"/>
                    </a:lnR>
                    <a:lnT cap="flat" cmpd="sng" w="9525">
                      <a:solidFill>
                        <a:srgbClr val="00000A"/>
                      </a:solidFill>
                      <a:prstDash val="solid"/>
                      <a:round/>
                      <a:headEnd len="sm" w="sm" type="none"/>
                      <a:tailEnd len="sm" w="sm" type="none"/>
                    </a:lnT>
                    <a:lnB cap="flat" cmpd="sng" w="9525">
                      <a:solidFill>
                        <a:srgbClr val="00000A"/>
                      </a:solidFill>
                      <a:prstDash val="solid"/>
                      <a:round/>
                      <a:headEnd len="sm" w="sm" type="none"/>
                      <a:tailEnd len="sm" w="sm" type="none"/>
                    </a:lnB>
                    <a:solidFill>
                      <a:srgbClr val="FFFFFF"/>
                    </a:solidFill>
                  </a:tcPr>
                </a:tc>
              </a:tr>
              <a:tr h="312575">
                <a:tc>
                  <a:txBody>
                    <a:bodyPr/>
                    <a:lstStyle/>
                    <a:p>
                      <a:pPr indent="0" lvl="0" marL="0" marR="0" rtl="0" algn="ctr">
                        <a:lnSpc>
                          <a:spcPct val="100000"/>
                        </a:lnSpc>
                        <a:spcBef>
                          <a:spcPts val="0"/>
                        </a:spcBef>
                        <a:spcAft>
                          <a:spcPts val="0"/>
                        </a:spcAft>
                        <a:buClr>
                          <a:srgbClr val="000000"/>
                        </a:buClr>
                        <a:buSzPts val="1000"/>
                        <a:buFont typeface="Arial"/>
                        <a:buNone/>
                      </a:pPr>
                      <a:r>
                        <a:rPr lang="en" sz="1000" u="none" cap="none" strike="noStrike">
                          <a:latin typeface="Calibri"/>
                          <a:ea typeface="Calibri"/>
                          <a:cs typeface="Calibri"/>
                          <a:sym typeface="Calibri"/>
                        </a:rPr>
                        <a:t>28</a:t>
                      </a:r>
                      <a:endParaRPr sz="10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laxatives</a:t>
                      </a:r>
                      <a:endParaRPr b="1"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Medicines which would causes bowel movements (pooping)</a:t>
                      </a:r>
                      <a:endParaRPr sz="1100" u="none" cap="none" strike="noStrike">
                        <a:latin typeface="Calibri"/>
                        <a:ea typeface="Calibri"/>
                        <a:cs typeface="Calibri"/>
                        <a:sym typeface="Calibri"/>
                      </a:endParaRPr>
                    </a:p>
                  </a:txBody>
                  <a:tcPr marT="0" marB="0" marR="68575" marL="68575" anchor="ctr">
                    <a:lnL cap="flat" cmpd="sng" w="9525">
                      <a:solidFill>
                        <a:srgbClr val="000000"/>
                      </a:solidFill>
                      <a:prstDash val="solid"/>
                      <a:round/>
                      <a:headEnd len="sm" w="sm" type="none"/>
                      <a:tailEnd len="sm" w="sm" type="none"/>
                    </a:lnL>
                    <a:lnR cap="flat" cmpd="sng" w="9525">
                      <a:solidFill>
                        <a:srgbClr val="00000A"/>
                      </a:solidFill>
                      <a:prstDash val="solid"/>
                      <a:round/>
                      <a:headEnd len="sm" w="sm" type="none"/>
                      <a:tailEnd len="sm" w="sm" type="none"/>
                    </a:lnR>
                    <a:lnT cap="flat" cmpd="sng" w="9525">
                      <a:solidFill>
                        <a:srgbClr val="00000A"/>
                      </a:solidFill>
                      <a:prstDash val="solid"/>
                      <a:round/>
                      <a:headEnd len="sm" w="sm" type="none"/>
                      <a:tailEnd len="sm" w="sm" type="none"/>
                    </a:lnT>
                    <a:lnB cap="flat" cmpd="sng" w="9525">
                      <a:solidFill>
                        <a:srgbClr val="00000A"/>
                      </a:solidFill>
                      <a:prstDash val="solid"/>
                      <a:round/>
                      <a:headEnd len="sm" w="sm" type="none"/>
                      <a:tailEnd len="sm" w="sm" type="none"/>
                    </a:lnB>
                  </a:tcPr>
                </a:tc>
              </a:tr>
              <a:tr h="312575">
                <a:tc>
                  <a:txBody>
                    <a:bodyPr/>
                    <a:lstStyle/>
                    <a:p>
                      <a:pPr indent="0" lvl="0" marL="0" marR="0" rtl="0" algn="ctr">
                        <a:lnSpc>
                          <a:spcPct val="100000"/>
                        </a:lnSpc>
                        <a:spcBef>
                          <a:spcPts val="0"/>
                        </a:spcBef>
                        <a:spcAft>
                          <a:spcPts val="0"/>
                        </a:spcAft>
                        <a:buClr>
                          <a:srgbClr val="000000"/>
                        </a:buClr>
                        <a:buSzPts val="1000"/>
                        <a:buFont typeface="Arial"/>
                        <a:buNone/>
                      </a:pPr>
                      <a:r>
                        <a:rPr lang="en" sz="1000" u="none" cap="none" strike="noStrike">
                          <a:latin typeface="Calibri"/>
                          <a:ea typeface="Calibri"/>
                          <a:cs typeface="Calibri"/>
                          <a:sym typeface="Calibri"/>
                        </a:rPr>
                        <a:t>29</a:t>
                      </a:r>
                      <a:endParaRPr sz="10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lazar houses</a:t>
                      </a:r>
                      <a:endParaRPr b="1"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Middle Ages hospital for persons with infectious diseases such as leprosy. </a:t>
                      </a:r>
                      <a:r>
                        <a:rPr b="1" lang="en" sz="1100" u="none" cap="none" strike="noStrike">
                          <a:latin typeface="Calibri"/>
                          <a:ea typeface="Calibri"/>
                          <a:cs typeface="Calibri"/>
                          <a:sym typeface="Calibri"/>
                        </a:rPr>
                        <a:t>(MA)</a:t>
                      </a:r>
                      <a:endParaRPr sz="1100" u="none" cap="none" strike="noStrike">
                        <a:latin typeface="Calibri"/>
                        <a:ea typeface="Calibri"/>
                        <a:cs typeface="Calibri"/>
                        <a:sym typeface="Calibri"/>
                      </a:endParaRPr>
                    </a:p>
                  </a:txBody>
                  <a:tcPr marT="0" marB="0" marR="68575" marL="68575" anchor="ctr">
                    <a:lnL cap="flat" cmpd="sng" w="9525">
                      <a:solidFill>
                        <a:srgbClr val="000000"/>
                      </a:solidFill>
                      <a:prstDash val="solid"/>
                      <a:round/>
                      <a:headEnd len="sm" w="sm" type="none"/>
                      <a:tailEnd len="sm" w="sm" type="none"/>
                    </a:lnL>
                    <a:lnR cap="flat" cmpd="sng" w="9525">
                      <a:solidFill>
                        <a:srgbClr val="00000A"/>
                      </a:solidFill>
                      <a:prstDash val="solid"/>
                      <a:round/>
                      <a:headEnd len="sm" w="sm" type="none"/>
                      <a:tailEnd len="sm" w="sm" type="none"/>
                    </a:lnR>
                    <a:lnT cap="flat" cmpd="sng" w="9525">
                      <a:solidFill>
                        <a:srgbClr val="00000A"/>
                      </a:solidFill>
                      <a:prstDash val="solid"/>
                      <a:round/>
                      <a:headEnd len="sm" w="sm" type="none"/>
                      <a:tailEnd len="sm" w="sm" type="none"/>
                    </a:lnT>
                    <a:lnB cap="flat" cmpd="sng" w="9525">
                      <a:solidFill>
                        <a:srgbClr val="00000A"/>
                      </a:solidFill>
                      <a:prstDash val="solid"/>
                      <a:round/>
                      <a:headEnd len="sm" w="sm" type="none"/>
                      <a:tailEnd len="sm" w="sm" type="none"/>
                    </a:lnB>
                  </a:tcPr>
                </a:tc>
              </a:tr>
              <a:tr h="312575">
                <a:tc>
                  <a:txBody>
                    <a:bodyPr/>
                    <a:lstStyle/>
                    <a:p>
                      <a:pPr indent="0" lvl="0" marL="0" marR="0" rtl="0" algn="ctr">
                        <a:lnSpc>
                          <a:spcPct val="100000"/>
                        </a:lnSpc>
                        <a:spcBef>
                          <a:spcPts val="0"/>
                        </a:spcBef>
                        <a:spcAft>
                          <a:spcPts val="0"/>
                        </a:spcAft>
                        <a:buClr>
                          <a:srgbClr val="000000"/>
                        </a:buClr>
                        <a:buSzPts val="1000"/>
                        <a:buFont typeface="Arial"/>
                        <a:buNone/>
                      </a:pPr>
                      <a:r>
                        <a:rPr lang="en" sz="1000" u="none" cap="none" strike="noStrike">
                          <a:latin typeface="Calibri"/>
                          <a:ea typeface="Calibri"/>
                          <a:cs typeface="Calibri"/>
                          <a:sym typeface="Calibri"/>
                        </a:rPr>
                        <a:t>30</a:t>
                      </a:r>
                      <a:endParaRPr sz="10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leeches</a:t>
                      </a:r>
                      <a:endParaRPr b="1"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Blood sucking worms used to bleed patient during bloodletting. </a:t>
                      </a:r>
                      <a:r>
                        <a:rPr b="1" lang="en" sz="1100" u="none" cap="none" strike="noStrike">
                          <a:latin typeface="Calibri"/>
                          <a:ea typeface="Calibri"/>
                          <a:cs typeface="Calibri"/>
                          <a:sym typeface="Calibri"/>
                        </a:rPr>
                        <a:t>(MA, RE)</a:t>
                      </a:r>
                      <a:endParaRPr sz="1100" u="none" cap="none" strike="noStrike">
                        <a:latin typeface="Calibri"/>
                        <a:ea typeface="Calibri"/>
                        <a:cs typeface="Calibri"/>
                        <a:sym typeface="Calibri"/>
                      </a:endParaRPr>
                    </a:p>
                  </a:txBody>
                  <a:tcPr marT="0" marB="0" marR="68575" marL="68575" anchor="ctr">
                    <a:lnL cap="flat" cmpd="sng" w="9525">
                      <a:solidFill>
                        <a:srgbClr val="000000"/>
                      </a:solidFill>
                      <a:prstDash val="solid"/>
                      <a:round/>
                      <a:headEnd len="sm" w="sm" type="none"/>
                      <a:tailEnd len="sm" w="sm" type="none"/>
                    </a:lnL>
                    <a:lnR cap="flat" cmpd="sng" w="9525">
                      <a:solidFill>
                        <a:srgbClr val="00000A"/>
                      </a:solidFill>
                      <a:prstDash val="solid"/>
                      <a:round/>
                      <a:headEnd len="sm" w="sm" type="none"/>
                      <a:tailEnd len="sm" w="sm" type="none"/>
                    </a:lnR>
                    <a:lnT cap="flat" cmpd="sng" w="9525">
                      <a:solidFill>
                        <a:srgbClr val="00000A"/>
                      </a:solidFill>
                      <a:prstDash val="solid"/>
                      <a:round/>
                      <a:headEnd len="sm" w="sm" type="none"/>
                      <a:tailEnd len="sm" w="sm" type="none"/>
                    </a:lnT>
                    <a:lnB cap="flat" cmpd="sng" w="9525">
                      <a:solidFill>
                        <a:srgbClr val="00000A"/>
                      </a:solidFill>
                      <a:prstDash val="solid"/>
                      <a:round/>
                      <a:headEnd len="sm" w="sm" type="none"/>
                      <a:tailEnd len="sm" w="sm" type="none"/>
                    </a:lnB>
                  </a:tcPr>
                </a:tc>
              </a:tr>
              <a:tr h="1113375">
                <a:tc>
                  <a:txBody>
                    <a:bodyPr/>
                    <a:lstStyle/>
                    <a:p>
                      <a:pPr indent="0" lvl="0" marL="0" marR="0" rtl="0" algn="ctr">
                        <a:lnSpc>
                          <a:spcPct val="100000"/>
                        </a:lnSpc>
                        <a:spcBef>
                          <a:spcPts val="0"/>
                        </a:spcBef>
                        <a:spcAft>
                          <a:spcPts val="0"/>
                        </a:spcAft>
                        <a:buClr>
                          <a:srgbClr val="000000"/>
                        </a:buClr>
                        <a:buSzPts val="1000"/>
                        <a:buFont typeface="Arial"/>
                        <a:buNone/>
                      </a:pPr>
                      <a:r>
                        <a:rPr lang="en" sz="1000" u="none" cap="none" strike="noStrike">
                          <a:latin typeface="Calibri"/>
                          <a:ea typeface="Calibri"/>
                          <a:cs typeface="Calibri"/>
                          <a:sym typeface="Calibri"/>
                        </a:rPr>
                        <a:t>31</a:t>
                      </a:r>
                      <a:endParaRPr sz="10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Materia Medica</a:t>
                      </a:r>
                      <a:endParaRPr b="1"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A book with the collected knowledge about the therapeutic properties of any substance used for medicine. The term materia medica was used from the period of the Roman Empire until the 20th century, but has now been generally replaced in medical education </a:t>
                      </a:r>
                      <a:endParaRPr sz="11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contexts by the term pharmacology. </a:t>
                      </a:r>
                      <a:r>
                        <a:rPr b="1" lang="en" sz="1100" u="none" cap="none" strike="noStrike">
                          <a:latin typeface="Calibri"/>
                          <a:ea typeface="Calibri"/>
                          <a:cs typeface="Calibri"/>
                          <a:sym typeface="Calibri"/>
                        </a:rPr>
                        <a:t>(MA, RE)</a:t>
                      </a:r>
                      <a:endParaRPr sz="1100" u="none" cap="none" strike="noStrike">
                        <a:latin typeface="Calibri"/>
                        <a:ea typeface="Calibri"/>
                        <a:cs typeface="Calibri"/>
                        <a:sym typeface="Calibri"/>
                      </a:endParaRPr>
                    </a:p>
                  </a:txBody>
                  <a:tcPr marT="0" marB="0" marR="68575" marL="68575">
                    <a:lnL cap="flat" cmpd="sng" w="9525">
                      <a:solidFill>
                        <a:srgbClr val="000000"/>
                      </a:solidFill>
                      <a:prstDash val="solid"/>
                      <a:round/>
                      <a:headEnd len="sm" w="sm" type="none"/>
                      <a:tailEnd len="sm" w="sm" type="none"/>
                    </a:lnL>
                    <a:lnR cap="flat" cmpd="sng" w="9525">
                      <a:solidFill>
                        <a:srgbClr val="00000A"/>
                      </a:solidFill>
                      <a:prstDash val="solid"/>
                      <a:round/>
                      <a:headEnd len="sm" w="sm" type="none"/>
                      <a:tailEnd len="sm" w="sm" type="none"/>
                    </a:lnR>
                    <a:lnT cap="flat" cmpd="sng" w="9525">
                      <a:solidFill>
                        <a:srgbClr val="00000A"/>
                      </a:solidFill>
                      <a:prstDash val="solid"/>
                      <a:round/>
                      <a:headEnd len="sm" w="sm" type="none"/>
                      <a:tailEnd len="sm" w="sm" type="none"/>
                    </a:lnT>
                    <a:lnB cap="flat" cmpd="sng" w="9525">
                      <a:solidFill>
                        <a:srgbClr val="00000A"/>
                      </a:solidFill>
                      <a:prstDash val="solid"/>
                      <a:round/>
                      <a:headEnd len="sm" w="sm" type="none"/>
                      <a:tailEnd len="sm" w="sm" type="none"/>
                    </a:lnB>
                  </a:tcPr>
                </a:tc>
              </a:tr>
              <a:tr h="540275">
                <a:tc>
                  <a:txBody>
                    <a:bodyPr/>
                    <a:lstStyle/>
                    <a:p>
                      <a:pPr indent="0" lvl="0" marL="0" marR="0" rtl="0" algn="ctr">
                        <a:lnSpc>
                          <a:spcPct val="100000"/>
                        </a:lnSpc>
                        <a:spcBef>
                          <a:spcPts val="0"/>
                        </a:spcBef>
                        <a:spcAft>
                          <a:spcPts val="0"/>
                        </a:spcAft>
                        <a:buClr>
                          <a:srgbClr val="000000"/>
                        </a:buClr>
                        <a:buSzPts val="1000"/>
                        <a:buFont typeface="Arial"/>
                        <a:buNone/>
                      </a:pPr>
                      <a:r>
                        <a:rPr lang="en" sz="1000" u="none" cap="none" strike="noStrike">
                          <a:latin typeface="Calibri"/>
                          <a:ea typeface="Calibri"/>
                          <a:cs typeface="Calibri"/>
                          <a:sym typeface="Calibri"/>
                        </a:rPr>
                        <a:t>32</a:t>
                      </a:r>
                      <a:endParaRPr sz="10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miasma / miasmata</a:t>
                      </a:r>
                      <a:endParaRPr b="1"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Theory that disease is produced from bad smells or pollution. Caused many to try and clean up the streets during epidemics like the Black Death, bathe, and generally avoid pungent odors. </a:t>
                      </a:r>
                      <a:r>
                        <a:rPr b="1" lang="en" sz="1100" u="none" cap="none" strike="noStrike">
                          <a:latin typeface="Calibri"/>
                          <a:ea typeface="Calibri"/>
                          <a:cs typeface="Calibri"/>
                          <a:sym typeface="Calibri"/>
                        </a:rPr>
                        <a:t>(MA, RE, IR)</a:t>
                      </a:r>
                      <a:endParaRPr b="1" sz="1100" u="none" cap="none" strike="noStrike">
                        <a:latin typeface="Calibri"/>
                        <a:ea typeface="Calibri"/>
                        <a:cs typeface="Calibri"/>
                        <a:sym typeface="Calibri"/>
                      </a:endParaRPr>
                    </a:p>
                  </a:txBody>
                  <a:tcPr marT="0" marB="0" marR="68575" marL="68575" anchor="ctr">
                    <a:lnL cap="flat" cmpd="sng" w="9525">
                      <a:solidFill>
                        <a:srgbClr val="000000"/>
                      </a:solidFill>
                      <a:prstDash val="solid"/>
                      <a:round/>
                      <a:headEnd len="sm" w="sm" type="none"/>
                      <a:tailEnd len="sm" w="sm" type="none"/>
                    </a:lnL>
                    <a:lnR cap="flat" cmpd="sng" w="9525">
                      <a:solidFill>
                        <a:srgbClr val="00000A"/>
                      </a:solidFill>
                      <a:prstDash val="solid"/>
                      <a:round/>
                      <a:headEnd len="sm" w="sm" type="none"/>
                      <a:tailEnd len="sm" w="sm" type="none"/>
                    </a:lnR>
                    <a:lnT cap="flat" cmpd="sng" w="9525">
                      <a:solidFill>
                        <a:srgbClr val="00000A"/>
                      </a:solidFill>
                      <a:prstDash val="solid"/>
                      <a:round/>
                      <a:headEnd len="sm" w="sm" type="none"/>
                      <a:tailEnd len="sm" w="sm" type="none"/>
                    </a:lnT>
                    <a:lnB cap="flat" cmpd="sng" w="9525">
                      <a:solidFill>
                        <a:srgbClr val="00000A"/>
                      </a:solidFill>
                      <a:prstDash val="solid"/>
                      <a:round/>
                      <a:headEnd len="sm" w="sm" type="none"/>
                      <a:tailEnd len="sm" w="sm" type="none"/>
                    </a:lnB>
                    <a:solidFill>
                      <a:srgbClr val="FFFFFF"/>
                    </a:solidFill>
                  </a:tcPr>
                </a:tc>
              </a:tr>
              <a:tr h="593625">
                <a:tc>
                  <a:txBody>
                    <a:bodyPr/>
                    <a:lstStyle/>
                    <a:p>
                      <a:pPr indent="0" lvl="0" marL="0" marR="0" rtl="0" algn="ctr">
                        <a:lnSpc>
                          <a:spcPct val="100000"/>
                        </a:lnSpc>
                        <a:spcBef>
                          <a:spcPts val="0"/>
                        </a:spcBef>
                        <a:spcAft>
                          <a:spcPts val="0"/>
                        </a:spcAft>
                        <a:buClr>
                          <a:srgbClr val="000000"/>
                        </a:buClr>
                        <a:buSzPts val="1000"/>
                        <a:buFont typeface="Arial"/>
                        <a:buNone/>
                      </a:pPr>
                      <a:r>
                        <a:rPr lang="en" sz="1000" u="none" cap="none" strike="noStrike">
                          <a:latin typeface="Calibri"/>
                          <a:ea typeface="Calibri"/>
                          <a:cs typeface="Calibri"/>
                          <a:sym typeface="Calibri"/>
                        </a:rPr>
                        <a:t>33</a:t>
                      </a:r>
                      <a:endParaRPr sz="10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natural vs. supernatural treatments</a:t>
                      </a:r>
                      <a:endParaRPr b="1"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Natural involves the use of medicine, bloodletting and four humours treatments while supernatural involves Christian practices, charms and astrology to fight disease.  </a:t>
                      </a:r>
                      <a:r>
                        <a:rPr b="1" lang="en" sz="1100" u="none" cap="none" strike="noStrike">
                          <a:latin typeface="Calibri"/>
                          <a:ea typeface="Calibri"/>
                          <a:cs typeface="Calibri"/>
                          <a:sym typeface="Calibri"/>
                        </a:rPr>
                        <a:t>(MA)</a:t>
                      </a:r>
                      <a:endParaRPr sz="1100" u="none" cap="none" strike="noStrike">
                        <a:latin typeface="Calibri"/>
                        <a:ea typeface="Calibri"/>
                        <a:cs typeface="Calibri"/>
                        <a:sym typeface="Calibri"/>
                      </a:endParaRPr>
                    </a:p>
                  </a:txBody>
                  <a:tcPr marT="0" marB="0" marR="68575" marL="68575" anchor="ctr">
                    <a:lnL cap="flat" cmpd="sng" w="9525">
                      <a:solidFill>
                        <a:srgbClr val="000000"/>
                      </a:solidFill>
                      <a:prstDash val="solid"/>
                      <a:round/>
                      <a:headEnd len="sm" w="sm" type="none"/>
                      <a:tailEnd len="sm" w="sm" type="none"/>
                    </a:lnL>
                    <a:lnR cap="flat" cmpd="sng" w="9525">
                      <a:solidFill>
                        <a:srgbClr val="00000A"/>
                      </a:solidFill>
                      <a:prstDash val="solid"/>
                      <a:round/>
                      <a:headEnd len="sm" w="sm" type="none"/>
                      <a:tailEnd len="sm" w="sm" type="none"/>
                    </a:lnR>
                    <a:lnT cap="flat" cmpd="sng" w="9525">
                      <a:solidFill>
                        <a:srgbClr val="00000A"/>
                      </a:solidFill>
                      <a:prstDash val="solid"/>
                      <a:round/>
                      <a:headEnd len="sm" w="sm" type="none"/>
                      <a:tailEnd len="sm" w="sm" type="none"/>
                    </a:lnT>
                    <a:lnB cap="flat" cmpd="sng" w="9525">
                      <a:solidFill>
                        <a:srgbClr val="00000A"/>
                      </a:solidFill>
                      <a:prstDash val="solid"/>
                      <a:round/>
                      <a:headEnd len="sm" w="sm" type="none"/>
                      <a:tailEnd len="sm" w="sm" type="none"/>
                    </a:lnB>
                    <a:solidFill>
                      <a:srgbClr val="FFFFFF"/>
                    </a:solidFill>
                  </a:tcPr>
                </a:tc>
              </a:tr>
              <a:tr h="360175">
                <a:tc>
                  <a:txBody>
                    <a:bodyPr/>
                    <a:lstStyle/>
                    <a:p>
                      <a:pPr indent="0" lvl="0" marL="0" marR="0" rtl="0" algn="ctr">
                        <a:lnSpc>
                          <a:spcPct val="100000"/>
                        </a:lnSpc>
                        <a:spcBef>
                          <a:spcPts val="0"/>
                        </a:spcBef>
                        <a:spcAft>
                          <a:spcPts val="0"/>
                        </a:spcAft>
                        <a:buClr>
                          <a:srgbClr val="000000"/>
                        </a:buClr>
                        <a:buSzPts val="1000"/>
                        <a:buFont typeface="Arial"/>
                        <a:buNone/>
                      </a:pPr>
                      <a:r>
                        <a:rPr lang="en" sz="1000" u="none" cap="none" strike="noStrike">
                          <a:latin typeface="Calibri"/>
                          <a:ea typeface="Calibri"/>
                          <a:cs typeface="Calibri"/>
                          <a:sym typeface="Calibri"/>
                        </a:rPr>
                        <a:t>34</a:t>
                      </a:r>
                      <a:endParaRPr sz="10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observation</a:t>
                      </a:r>
                      <a:endParaRPr b="1"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The act of watching the patient’s symptoms develop before attempting any major treatment. Also known as clinical observation. </a:t>
                      </a:r>
                      <a:endParaRPr sz="1100" u="none" cap="none" strike="noStrike">
                        <a:latin typeface="Calibri"/>
                        <a:ea typeface="Calibri"/>
                        <a:cs typeface="Calibri"/>
                        <a:sym typeface="Calibri"/>
                      </a:endParaRPr>
                    </a:p>
                  </a:txBody>
                  <a:tcPr marT="0" marB="0" marR="68575" marL="68575" anchor="ctr">
                    <a:lnL cap="flat" cmpd="sng" w="9525">
                      <a:solidFill>
                        <a:srgbClr val="000000"/>
                      </a:solidFill>
                      <a:prstDash val="solid"/>
                      <a:round/>
                      <a:headEnd len="sm" w="sm" type="none"/>
                      <a:tailEnd len="sm" w="sm" type="none"/>
                    </a:lnL>
                    <a:lnR cap="flat" cmpd="sng" w="9525">
                      <a:solidFill>
                        <a:srgbClr val="00000A"/>
                      </a:solidFill>
                      <a:prstDash val="solid"/>
                      <a:round/>
                      <a:headEnd len="sm" w="sm" type="none"/>
                      <a:tailEnd len="sm" w="sm" type="none"/>
                    </a:lnR>
                    <a:lnT cap="flat" cmpd="sng" w="9525">
                      <a:solidFill>
                        <a:srgbClr val="00000A"/>
                      </a:solidFill>
                      <a:prstDash val="solid"/>
                      <a:round/>
                      <a:headEnd len="sm" w="sm" type="none"/>
                      <a:tailEnd len="sm" w="sm" type="none"/>
                    </a:lnT>
                    <a:lnB cap="flat" cmpd="sng" w="9525">
                      <a:solidFill>
                        <a:srgbClr val="00000A"/>
                      </a:solidFill>
                      <a:prstDash val="solid"/>
                      <a:round/>
                      <a:headEnd len="sm" w="sm" type="none"/>
                      <a:tailEnd len="sm" w="sm" type="none"/>
                    </a:lnB>
                    <a:solidFill>
                      <a:srgbClr val="FFFFFF"/>
                    </a:solidFill>
                  </a:tcPr>
                </a:tc>
              </a:tr>
              <a:tr h="312575">
                <a:tc>
                  <a:txBody>
                    <a:bodyPr/>
                    <a:lstStyle/>
                    <a:p>
                      <a:pPr indent="0" lvl="0" marL="0" marR="0" rtl="0" algn="ctr">
                        <a:lnSpc>
                          <a:spcPct val="100000"/>
                        </a:lnSpc>
                        <a:spcBef>
                          <a:spcPts val="0"/>
                        </a:spcBef>
                        <a:spcAft>
                          <a:spcPts val="0"/>
                        </a:spcAft>
                        <a:buClr>
                          <a:srgbClr val="000000"/>
                        </a:buClr>
                        <a:buSzPts val="1000"/>
                        <a:buFont typeface="Arial"/>
                        <a:buNone/>
                      </a:pPr>
                      <a:r>
                        <a:rPr lang="en" sz="1000" u="none" cap="none" strike="noStrike">
                          <a:latin typeface="Calibri"/>
                          <a:ea typeface="Calibri"/>
                          <a:cs typeface="Calibri"/>
                          <a:sym typeface="Calibri"/>
                        </a:rPr>
                        <a:t>34</a:t>
                      </a:r>
                      <a:endParaRPr sz="10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pandemic</a:t>
                      </a:r>
                      <a:endParaRPr b="1"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A disease prevalent over a whole country or the world. (eg - Black Death)</a:t>
                      </a:r>
                      <a:endParaRPr sz="1100" u="none" cap="none" strike="noStrike">
                        <a:latin typeface="Calibri"/>
                        <a:ea typeface="Calibri"/>
                        <a:cs typeface="Calibri"/>
                        <a:sym typeface="Calibri"/>
                      </a:endParaRPr>
                    </a:p>
                  </a:txBody>
                  <a:tcPr marT="0" marB="0" marR="68575" marL="68575" anchor="ctr">
                    <a:lnL cap="flat" cmpd="sng" w="9525">
                      <a:solidFill>
                        <a:srgbClr val="000000"/>
                      </a:solidFill>
                      <a:prstDash val="solid"/>
                      <a:round/>
                      <a:headEnd len="sm" w="sm" type="none"/>
                      <a:tailEnd len="sm" w="sm" type="none"/>
                    </a:lnL>
                    <a:lnR cap="flat" cmpd="sng" w="9525">
                      <a:solidFill>
                        <a:srgbClr val="00000A"/>
                      </a:solidFill>
                      <a:prstDash val="solid"/>
                      <a:round/>
                      <a:headEnd len="sm" w="sm" type="none"/>
                      <a:tailEnd len="sm" w="sm" type="none"/>
                    </a:lnR>
                    <a:lnT cap="flat" cmpd="sng" w="9525">
                      <a:solidFill>
                        <a:srgbClr val="00000A"/>
                      </a:solidFill>
                      <a:prstDash val="solid"/>
                      <a:round/>
                      <a:headEnd len="sm" w="sm" type="none"/>
                      <a:tailEnd len="sm" w="sm" type="none"/>
                    </a:lnT>
                    <a:lnB cap="flat" cmpd="sng" w="9525">
                      <a:solidFill>
                        <a:srgbClr val="00000A"/>
                      </a:solidFill>
                      <a:prstDash val="solid"/>
                      <a:round/>
                      <a:headEnd len="sm" w="sm" type="none"/>
                      <a:tailEnd len="sm" w="sm" type="none"/>
                    </a:lnB>
                    <a:solidFill>
                      <a:srgbClr val="FFFFFF"/>
                    </a:solidFill>
                  </a:tcPr>
                </a:tc>
              </a:tr>
              <a:tr h="312575">
                <a:tc>
                  <a:txBody>
                    <a:bodyPr/>
                    <a:lstStyle/>
                    <a:p>
                      <a:pPr indent="0" lvl="0" marL="0" marR="0" rtl="0" algn="ctr">
                        <a:lnSpc>
                          <a:spcPct val="100000"/>
                        </a:lnSpc>
                        <a:spcBef>
                          <a:spcPts val="0"/>
                        </a:spcBef>
                        <a:spcAft>
                          <a:spcPts val="0"/>
                        </a:spcAft>
                        <a:buClr>
                          <a:srgbClr val="000000"/>
                        </a:buClr>
                        <a:buSzPts val="1000"/>
                        <a:buFont typeface="Arial"/>
                        <a:buNone/>
                      </a:pPr>
                      <a:r>
                        <a:rPr lang="en" sz="1000" u="none" cap="none" strike="noStrike">
                          <a:latin typeface="Calibri"/>
                          <a:ea typeface="Calibri"/>
                          <a:cs typeface="Calibri"/>
                          <a:sym typeface="Calibri"/>
                        </a:rPr>
                        <a:t>36</a:t>
                      </a:r>
                      <a:endParaRPr sz="10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pathogen</a:t>
                      </a:r>
                      <a:endParaRPr b="1"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A bacterium, virus, or other microorganism that can cause disease.</a:t>
                      </a:r>
                      <a:endParaRPr sz="1100" u="none" cap="none" strike="noStrike">
                        <a:latin typeface="Calibri"/>
                        <a:ea typeface="Calibri"/>
                        <a:cs typeface="Calibri"/>
                        <a:sym typeface="Calibri"/>
                      </a:endParaRPr>
                    </a:p>
                  </a:txBody>
                  <a:tcPr marT="0" marB="0" marR="68575" marL="68575" anchor="ctr">
                    <a:lnL cap="flat" cmpd="sng" w="9525">
                      <a:solidFill>
                        <a:srgbClr val="000000"/>
                      </a:solidFill>
                      <a:prstDash val="solid"/>
                      <a:round/>
                      <a:headEnd len="sm" w="sm" type="none"/>
                      <a:tailEnd len="sm" w="sm" type="none"/>
                    </a:lnL>
                    <a:lnR cap="flat" cmpd="sng" w="9525">
                      <a:solidFill>
                        <a:srgbClr val="00000A"/>
                      </a:solidFill>
                      <a:prstDash val="solid"/>
                      <a:round/>
                      <a:headEnd len="sm" w="sm" type="none"/>
                      <a:tailEnd len="sm" w="sm" type="none"/>
                    </a:lnR>
                    <a:lnT cap="flat" cmpd="sng" w="9525">
                      <a:solidFill>
                        <a:srgbClr val="00000A"/>
                      </a:solidFill>
                      <a:prstDash val="solid"/>
                      <a:round/>
                      <a:headEnd len="sm" w="sm" type="none"/>
                      <a:tailEnd len="sm" w="sm" type="none"/>
                    </a:lnT>
                    <a:lnB cap="flat" cmpd="sng" w="9525">
                      <a:solidFill>
                        <a:srgbClr val="00000A"/>
                      </a:solidFill>
                      <a:prstDash val="solid"/>
                      <a:round/>
                      <a:headEnd len="sm" w="sm" type="none"/>
                      <a:tailEnd len="sm" w="sm" type="none"/>
                    </a:lnB>
                    <a:solidFill>
                      <a:srgbClr val="FFFFFF"/>
                    </a:solidFill>
                  </a:tcPr>
                </a:tc>
              </a:tr>
              <a:tr h="540275">
                <a:tc>
                  <a:txBody>
                    <a:bodyPr/>
                    <a:lstStyle/>
                    <a:p>
                      <a:pPr indent="0" lvl="0" marL="0" marR="0" rtl="0" algn="ctr">
                        <a:lnSpc>
                          <a:spcPct val="100000"/>
                        </a:lnSpc>
                        <a:spcBef>
                          <a:spcPts val="0"/>
                        </a:spcBef>
                        <a:spcAft>
                          <a:spcPts val="0"/>
                        </a:spcAft>
                        <a:buClr>
                          <a:srgbClr val="000000"/>
                        </a:buClr>
                        <a:buSzPts val="1000"/>
                        <a:buFont typeface="Arial"/>
                        <a:buNone/>
                      </a:pPr>
                      <a:r>
                        <a:rPr lang="en" sz="1000" u="none" cap="none" strike="noStrike">
                          <a:latin typeface="Calibri"/>
                          <a:ea typeface="Calibri"/>
                          <a:cs typeface="Calibri"/>
                          <a:sym typeface="Calibri"/>
                        </a:rPr>
                        <a:t>37</a:t>
                      </a:r>
                      <a:endParaRPr sz="10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penance</a:t>
                      </a:r>
                      <a:endParaRPr b="1"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Punishment inflicted on oneself as an outward expression of religious repentance for wrongdoing. Flagellants were known to publically whip themselves during the Black Death outbreak in 1348 and public prayers were offered up during the Great Plague of 1665-66. </a:t>
                      </a:r>
                      <a:r>
                        <a:rPr b="1" lang="en" sz="1100" u="none" cap="none" strike="noStrike">
                          <a:latin typeface="Calibri"/>
                          <a:ea typeface="Calibri"/>
                          <a:cs typeface="Calibri"/>
                          <a:sym typeface="Calibri"/>
                        </a:rPr>
                        <a:t>(MA, RE)</a:t>
                      </a:r>
                      <a:endParaRPr sz="1100" u="none" cap="none" strike="noStrike">
                        <a:latin typeface="Calibri"/>
                        <a:ea typeface="Calibri"/>
                        <a:cs typeface="Calibri"/>
                        <a:sym typeface="Calibri"/>
                      </a:endParaRPr>
                    </a:p>
                  </a:txBody>
                  <a:tcPr marT="0" marB="0" marR="68575" marL="68575" anchor="ctr">
                    <a:lnL cap="flat" cmpd="sng" w="9525">
                      <a:solidFill>
                        <a:srgbClr val="000000"/>
                      </a:solidFill>
                      <a:prstDash val="solid"/>
                      <a:round/>
                      <a:headEnd len="sm" w="sm" type="none"/>
                      <a:tailEnd len="sm" w="sm" type="none"/>
                    </a:lnL>
                    <a:lnR cap="flat" cmpd="sng" w="9525">
                      <a:solidFill>
                        <a:srgbClr val="00000A"/>
                      </a:solidFill>
                      <a:prstDash val="solid"/>
                      <a:round/>
                      <a:headEnd len="sm" w="sm" type="none"/>
                      <a:tailEnd len="sm" w="sm" type="none"/>
                    </a:lnR>
                    <a:lnT cap="flat" cmpd="sng" w="9525">
                      <a:solidFill>
                        <a:srgbClr val="00000A"/>
                      </a:solidFill>
                      <a:prstDash val="solid"/>
                      <a:round/>
                      <a:headEnd len="sm" w="sm" type="none"/>
                      <a:tailEnd len="sm" w="sm" type="none"/>
                    </a:lnT>
                    <a:lnB cap="flat" cmpd="sng" w="9525">
                      <a:solidFill>
                        <a:srgbClr val="00000A"/>
                      </a:solidFill>
                      <a:prstDash val="solid"/>
                      <a:round/>
                      <a:headEnd len="sm" w="sm" type="none"/>
                      <a:tailEnd len="sm" w="sm" type="none"/>
                    </a:lnB>
                    <a:solidFill>
                      <a:srgbClr val="FFFFFF"/>
                    </a:solidFill>
                  </a:tcPr>
                </a:tc>
              </a:tr>
              <a:tr h="540275">
                <a:tc>
                  <a:txBody>
                    <a:bodyPr/>
                    <a:lstStyle/>
                    <a:p>
                      <a:pPr indent="0" lvl="0" marL="0" marR="0" rtl="0" algn="ctr">
                        <a:lnSpc>
                          <a:spcPct val="100000"/>
                        </a:lnSpc>
                        <a:spcBef>
                          <a:spcPts val="0"/>
                        </a:spcBef>
                        <a:spcAft>
                          <a:spcPts val="0"/>
                        </a:spcAft>
                        <a:buClr>
                          <a:srgbClr val="000000"/>
                        </a:buClr>
                        <a:buSzPts val="1000"/>
                        <a:buFont typeface="Arial"/>
                        <a:buNone/>
                      </a:pPr>
                      <a:r>
                        <a:rPr lang="en" sz="1000" u="none" cap="none" strike="noStrike">
                          <a:latin typeface="Calibri"/>
                          <a:ea typeface="Calibri"/>
                          <a:cs typeface="Calibri"/>
                          <a:sym typeface="Calibri"/>
                        </a:rPr>
                        <a:t>38</a:t>
                      </a:r>
                      <a:endParaRPr sz="10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pest houses</a:t>
                      </a:r>
                      <a:endParaRPr b="1"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A hospital for people suffering from severe infectious diseases, especially the plague. Also known as plague houses or poxhouses, these new locations would attempt to treat those rejected by typical Medieval hospitals. </a:t>
                      </a:r>
                      <a:r>
                        <a:rPr b="1" lang="en" sz="1100" u="none" cap="none" strike="noStrike">
                          <a:latin typeface="Calibri"/>
                          <a:ea typeface="Calibri"/>
                          <a:cs typeface="Calibri"/>
                          <a:sym typeface="Calibri"/>
                        </a:rPr>
                        <a:t>(MA, RE)</a:t>
                      </a:r>
                      <a:endParaRPr b="1" sz="1100" u="none" cap="none" strike="noStrike">
                        <a:latin typeface="Calibri"/>
                        <a:ea typeface="Calibri"/>
                        <a:cs typeface="Calibri"/>
                        <a:sym typeface="Calibri"/>
                      </a:endParaRPr>
                    </a:p>
                  </a:txBody>
                  <a:tcPr marT="0" marB="0" marR="68575" marL="68575" anchor="ctr">
                    <a:lnL cap="flat" cmpd="sng" w="9525">
                      <a:solidFill>
                        <a:srgbClr val="000000"/>
                      </a:solidFill>
                      <a:prstDash val="solid"/>
                      <a:round/>
                      <a:headEnd len="sm" w="sm" type="none"/>
                      <a:tailEnd len="sm" w="sm" type="none"/>
                    </a:lnL>
                    <a:lnR cap="flat" cmpd="sng" w="9525">
                      <a:solidFill>
                        <a:srgbClr val="00000A"/>
                      </a:solidFill>
                      <a:prstDash val="solid"/>
                      <a:round/>
                      <a:headEnd len="sm" w="sm" type="none"/>
                      <a:tailEnd len="sm" w="sm" type="none"/>
                    </a:lnR>
                    <a:lnT cap="flat" cmpd="sng" w="9525">
                      <a:solidFill>
                        <a:srgbClr val="00000A"/>
                      </a:solidFill>
                      <a:prstDash val="solid"/>
                      <a:round/>
                      <a:headEnd len="sm" w="sm" type="none"/>
                      <a:tailEnd len="sm" w="sm" type="none"/>
                    </a:lnT>
                    <a:lnB cap="flat" cmpd="sng" w="9525">
                      <a:solidFill>
                        <a:srgbClr val="00000A"/>
                      </a:solidFill>
                      <a:prstDash val="solid"/>
                      <a:round/>
                      <a:headEnd len="sm" w="sm" type="none"/>
                      <a:tailEnd len="sm" w="sm" type="none"/>
                    </a:lnB>
                    <a:solidFill>
                      <a:srgbClr val="FFFFFF"/>
                    </a:solidFill>
                  </a:tcPr>
                </a:tc>
              </a:tr>
            </a:tbl>
          </a:graphicData>
        </a:graphic>
      </p:graphicFrame>
      <p:pic>
        <p:nvPicPr>
          <p:cNvPr descr="Image result for galen" id="126" name="Google Shape;126;p4"/>
          <p:cNvPicPr preferRelativeResize="0"/>
          <p:nvPr/>
        </p:nvPicPr>
        <p:blipFill rotWithShape="1">
          <a:blip r:embed="rId3">
            <a:alphaModFix/>
          </a:blip>
          <a:srcRect b="23265" l="0" r="0" t="0"/>
          <a:stretch/>
        </p:blipFill>
        <p:spPr>
          <a:xfrm>
            <a:off x="6699175" y="948675"/>
            <a:ext cx="530631" cy="503125"/>
          </a:xfrm>
          <a:prstGeom prst="rect">
            <a:avLst/>
          </a:prstGeom>
          <a:noFill/>
          <a:ln cap="flat" cmpd="sng" w="9525">
            <a:solidFill>
              <a:srgbClr val="000000"/>
            </a:solidFill>
            <a:prstDash val="solid"/>
            <a:round/>
            <a:headEnd len="sm" w="sm" type="none"/>
            <a:tailEnd len="sm" w="sm" type="none"/>
          </a:ln>
        </p:spPr>
      </p:pic>
      <p:pic>
        <p:nvPicPr>
          <p:cNvPr descr="Image result for materia medica" id="127" name="Google Shape;127;p4"/>
          <p:cNvPicPr preferRelativeResize="0"/>
          <p:nvPr/>
        </p:nvPicPr>
        <p:blipFill rotWithShape="1">
          <a:blip r:embed="rId4">
            <a:alphaModFix/>
          </a:blip>
          <a:srcRect b="0" l="0" r="0" t="0"/>
          <a:stretch/>
        </p:blipFill>
        <p:spPr>
          <a:xfrm>
            <a:off x="5943925" y="6615775"/>
            <a:ext cx="971550" cy="646300"/>
          </a:xfrm>
          <a:prstGeom prst="rect">
            <a:avLst/>
          </a:prstGeom>
          <a:noFill/>
          <a:ln cap="flat" cmpd="sng" w="9525">
            <a:solidFill>
              <a:srgbClr val="000000"/>
            </a:solidFill>
            <a:prstDash val="solid"/>
            <a:round/>
            <a:headEnd len="sm" w="sm" type="none"/>
            <a:tailEnd len="sm" w="sm" type="none"/>
          </a:ln>
        </p:spPr>
      </p:pic>
      <p:pic>
        <p:nvPicPr>
          <p:cNvPr descr="Image result for hippocrates" id="128" name="Google Shape;128;p4"/>
          <p:cNvPicPr preferRelativeResize="0"/>
          <p:nvPr/>
        </p:nvPicPr>
        <p:blipFill rotWithShape="1">
          <a:blip r:embed="rId5">
            <a:alphaModFix/>
          </a:blip>
          <a:srcRect b="0" l="0" r="0" t="0"/>
          <a:stretch/>
        </p:blipFill>
        <p:spPr>
          <a:xfrm>
            <a:off x="6915475" y="2742808"/>
            <a:ext cx="530625" cy="779092"/>
          </a:xfrm>
          <a:prstGeom prst="rect">
            <a:avLst/>
          </a:prstGeom>
          <a:noFill/>
          <a:ln cap="flat" cmpd="sng" w="9525">
            <a:solidFill>
              <a:srgbClr val="000000"/>
            </a:solidFill>
            <a:prstDash val="solid"/>
            <a:round/>
            <a:headEnd len="sm" w="sm" type="none"/>
            <a:tailEnd len="sm" w="sm" type="none"/>
          </a:ln>
        </p:spPr>
      </p:pic>
      <p:pic>
        <p:nvPicPr>
          <p:cNvPr descr="Image result for leeches illustration" id="129" name="Google Shape;129;p4"/>
          <p:cNvPicPr preferRelativeResize="0"/>
          <p:nvPr/>
        </p:nvPicPr>
        <p:blipFill rotWithShape="1">
          <a:blip r:embed="rId6">
            <a:alphaModFix/>
          </a:blip>
          <a:srcRect b="0" l="0" r="0" t="0"/>
          <a:stretch/>
        </p:blipFill>
        <p:spPr>
          <a:xfrm>
            <a:off x="6407950" y="5860420"/>
            <a:ext cx="1113086" cy="412800"/>
          </a:xfrm>
          <a:prstGeom prst="rect">
            <a:avLst/>
          </a:prstGeom>
          <a:noFill/>
          <a:ln cap="flat" cmpd="sng" w="9525">
            <a:solidFill>
              <a:srgbClr val="000000"/>
            </a:solidFill>
            <a:prstDash val="solid"/>
            <a:round/>
            <a:headEnd len="sm" w="sm" type="none"/>
            <a:tailEnd len="sm" w="sm" type="none"/>
          </a:ln>
        </p:spPr>
      </p:pic>
      <p:sp>
        <p:nvSpPr>
          <p:cNvPr id="130" name="Google Shape;130;p4"/>
          <p:cNvSpPr/>
          <p:nvPr/>
        </p:nvSpPr>
        <p:spPr>
          <a:xfrm>
            <a:off x="6891299" y="101944"/>
            <a:ext cx="556200" cy="445200"/>
          </a:xfrm>
          <a:prstGeom prst="rect">
            <a:avLst/>
          </a:prstGeom>
          <a:solidFill>
            <a:srgbClr val="FFFFFF"/>
          </a:solid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p.4</a:t>
            </a:r>
            <a:endParaRPr b="1" i="0" sz="1400" u="none" cap="none" strike="noStrike">
              <a:solidFill>
                <a:srgbClr val="000000"/>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2" name="Shape 672"/>
        <p:cNvGrpSpPr/>
        <p:nvPr/>
      </p:nvGrpSpPr>
      <p:grpSpPr>
        <a:xfrm>
          <a:off x="0" y="0"/>
          <a:ext cx="0" cy="0"/>
          <a:chOff x="0" y="0"/>
          <a:chExt cx="0" cy="0"/>
        </a:xfrm>
      </p:grpSpPr>
      <p:sp>
        <p:nvSpPr>
          <p:cNvPr id="673" name="Google Shape;673;p39"/>
          <p:cNvSpPr txBox="1"/>
          <p:nvPr>
            <p:ph type="title"/>
          </p:nvPr>
        </p:nvSpPr>
        <p:spPr>
          <a:xfrm>
            <a:off x="274774" y="141000"/>
            <a:ext cx="6492900" cy="445200"/>
          </a:xfrm>
          <a:prstGeom prst="rect">
            <a:avLst/>
          </a:prstGeom>
          <a:solidFill>
            <a:srgbClr val="FFFF00"/>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a:t>KT1.2B. Approaches to Hospital care</a:t>
            </a:r>
            <a:endParaRPr/>
          </a:p>
        </p:txBody>
      </p:sp>
      <p:sp>
        <p:nvSpPr>
          <p:cNvPr id="674" name="Google Shape;674;p39"/>
          <p:cNvSpPr txBox="1"/>
          <p:nvPr>
            <p:ph idx="1" type="body"/>
          </p:nvPr>
        </p:nvSpPr>
        <p:spPr>
          <a:xfrm>
            <a:off x="274775" y="884825"/>
            <a:ext cx="7183200" cy="95919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lnSpc>
                <a:spcPct val="115000"/>
              </a:lnSpc>
              <a:spcBef>
                <a:spcPts val="0"/>
              </a:spcBef>
              <a:spcAft>
                <a:spcPts val="0"/>
              </a:spcAft>
              <a:buSzPts val="1200"/>
              <a:buNone/>
            </a:pPr>
            <a:r>
              <a:rPr b="1" lang="en" u="sng"/>
              <a:t>TASKS</a:t>
            </a:r>
            <a:endParaRPr b="1" u="sng"/>
          </a:p>
          <a:p>
            <a:pPr indent="0" lvl="0" marL="0" rtl="0" algn="l">
              <a:lnSpc>
                <a:spcPct val="115000"/>
              </a:lnSpc>
              <a:spcBef>
                <a:spcPts val="1600"/>
              </a:spcBef>
              <a:spcAft>
                <a:spcPts val="0"/>
              </a:spcAft>
              <a:buSzPts val="1200"/>
              <a:buNone/>
            </a:pPr>
            <a:r>
              <a:rPr lang="en"/>
              <a:t>1. Prioritise - Underline the three most important sentences from page 41 and copy them here. Rank them 1-3 and explain Number 1. </a:t>
            </a:r>
            <a:endParaRPr/>
          </a:p>
          <a:p>
            <a:pPr indent="0" lvl="0" marL="0" rtl="0" algn="l">
              <a:lnSpc>
                <a:spcPct val="200000"/>
              </a:lnSpc>
              <a:spcBef>
                <a:spcPts val="1600"/>
              </a:spcBef>
              <a:spcAft>
                <a:spcPts val="0"/>
              </a:spcAft>
              <a:buSzPts val="1200"/>
              <a:buNone/>
            </a:pPr>
            <a:r>
              <a:rPr lang="en">
                <a:solidFill>
                  <a:schemeClr val="dk1"/>
                </a:solidFill>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a:p>
          <a:p>
            <a:pPr indent="0" lvl="0" marL="0" rtl="0" algn="l">
              <a:lnSpc>
                <a:spcPct val="115000"/>
              </a:lnSpc>
              <a:spcBef>
                <a:spcPts val="1600"/>
              </a:spcBef>
              <a:spcAft>
                <a:spcPts val="0"/>
              </a:spcAft>
              <a:buSzPts val="1200"/>
              <a:buNone/>
            </a:pPr>
            <a:r>
              <a:rPr lang="en"/>
              <a:t>2. Annotate the illustration of a Middle Ages hospital:</a:t>
            </a:r>
            <a:endParaRPr/>
          </a:p>
          <a:p>
            <a:pPr indent="0" lvl="0" marL="0" rtl="0" algn="l">
              <a:lnSpc>
                <a:spcPct val="115000"/>
              </a:lnSpc>
              <a:spcBef>
                <a:spcPts val="1600"/>
              </a:spcBef>
              <a:spcAft>
                <a:spcPts val="0"/>
              </a:spcAft>
              <a:buSzPts val="1200"/>
              <a:buNone/>
            </a:pPr>
            <a:r>
              <a:t/>
            </a:r>
            <a:endParaRPr/>
          </a:p>
          <a:p>
            <a:pPr indent="0" lvl="0" marL="0" rtl="0" algn="l">
              <a:lnSpc>
                <a:spcPct val="115000"/>
              </a:lnSpc>
              <a:spcBef>
                <a:spcPts val="1600"/>
              </a:spcBef>
              <a:spcAft>
                <a:spcPts val="0"/>
              </a:spcAft>
              <a:buSzPts val="1200"/>
              <a:buNone/>
            </a:pPr>
            <a:r>
              <a:t/>
            </a:r>
            <a:endParaRPr/>
          </a:p>
          <a:p>
            <a:pPr indent="0" lvl="0" marL="0" rtl="0" algn="l">
              <a:lnSpc>
                <a:spcPct val="115000"/>
              </a:lnSpc>
              <a:spcBef>
                <a:spcPts val="1600"/>
              </a:spcBef>
              <a:spcAft>
                <a:spcPts val="0"/>
              </a:spcAft>
              <a:buSzPts val="1200"/>
              <a:buNone/>
            </a:pPr>
            <a:r>
              <a:t/>
            </a:r>
            <a:endParaRPr/>
          </a:p>
          <a:p>
            <a:pPr indent="0" lvl="0" marL="0" rtl="0" algn="l">
              <a:lnSpc>
                <a:spcPct val="115000"/>
              </a:lnSpc>
              <a:spcBef>
                <a:spcPts val="1600"/>
              </a:spcBef>
              <a:spcAft>
                <a:spcPts val="0"/>
              </a:spcAft>
              <a:buSzPts val="1200"/>
              <a:buNone/>
            </a:pPr>
            <a:r>
              <a:t/>
            </a:r>
            <a:endParaRPr/>
          </a:p>
          <a:p>
            <a:pPr indent="0" lvl="0" marL="0" rtl="0" algn="l">
              <a:lnSpc>
                <a:spcPct val="115000"/>
              </a:lnSpc>
              <a:spcBef>
                <a:spcPts val="1600"/>
              </a:spcBef>
              <a:spcAft>
                <a:spcPts val="0"/>
              </a:spcAft>
              <a:buSzPts val="1200"/>
              <a:buNone/>
            </a:pPr>
            <a:r>
              <a:t/>
            </a:r>
            <a:endParaRPr/>
          </a:p>
          <a:p>
            <a:pPr indent="0" lvl="0" marL="0" rtl="0" algn="l">
              <a:lnSpc>
                <a:spcPct val="115000"/>
              </a:lnSpc>
              <a:spcBef>
                <a:spcPts val="1600"/>
              </a:spcBef>
              <a:spcAft>
                <a:spcPts val="0"/>
              </a:spcAft>
              <a:buSzPts val="1200"/>
              <a:buNone/>
            </a:pPr>
            <a:r>
              <a:t/>
            </a:r>
            <a:endParaRPr/>
          </a:p>
          <a:p>
            <a:pPr indent="0" lvl="0" marL="0" rtl="0" algn="l">
              <a:lnSpc>
                <a:spcPct val="115000"/>
              </a:lnSpc>
              <a:spcBef>
                <a:spcPts val="1600"/>
              </a:spcBef>
              <a:spcAft>
                <a:spcPts val="0"/>
              </a:spcAft>
              <a:buSzPts val="1200"/>
              <a:buNone/>
            </a:pPr>
            <a:r>
              <a:rPr b="1" lang="en" u="sng"/>
              <a:t>3. HOT </a:t>
            </a:r>
            <a:r>
              <a:rPr lang="en"/>
              <a:t>- Extend: Write down three questions you’d like to ask an expert in this subject.</a:t>
            </a:r>
            <a:endParaRPr/>
          </a:p>
          <a:p>
            <a:pPr indent="0" lvl="0" marL="0" rtl="0" algn="l">
              <a:lnSpc>
                <a:spcPct val="200000"/>
              </a:lnSpc>
              <a:spcBef>
                <a:spcPts val="1600"/>
              </a:spcBef>
              <a:spcAft>
                <a:spcPts val="0"/>
              </a:spcAft>
              <a:buSzPts val="1200"/>
              <a:buNone/>
            </a:pPr>
            <a:r>
              <a:rPr lang="en">
                <a:solidFill>
                  <a:schemeClr val="dk1"/>
                </a:solidFill>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a:p>
          <a:p>
            <a:pPr indent="0" lvl="0" marL="0" rtl="0" algn="l">
              <a:lnSpc>
                <a:spcPct val="115000"/>
              </a:lnSpc>
              <a:spcBef>
                <a:spcPts val="1600"/>
              </a:spcBef>
              <a:spcAft>
                <a:spcPts val="0"/>
              </a:spcAft>
              <a:buSzPts val="1200"/>
              <a:buNone/>
            </a:pPr>
            <a:r>
              <a:t/>
            </a:r>
            <a:endParaRPr>
              <a:solidFill>
                <a:schemeClr val="dk1"/>
              </a:solidFill>
            </a:endParaRPr>
          </a:p>
          <a:p>
            <a:pPr indent="0" lvl="0" marL="0" rtl="0" algn="l">
              <a:lnSpc>
                <a:spcPct val="115000"/>
              </a:lnSpc>
              <a:spcBef>
                <a:spcPts val="1600"/>
              </a:spcBef>
              <a:spcAft>
                <a:spcPts val="0"/>
              </a:spcAft>
              <a:buSzPts val="1200"/>
              <a:buNone/>
            </a:pPr>
            <a:r>
              <a:t/>
            </a:r>
            <a:endParaRPr>
              <a:solidFill>
                <a:schemeClr val="dk1"/>
              </a:solidFill>
            </a:endParaRPr>
          </a:p>
          <a:p>
            <a:pPr indent="0" lvl="0" marL="0" rtl="0" algn="l">
              <a:lnSpc>
                <a:spcPct val="115000"/>
              </a:lnSpc>
              <a:spcBef>
                <a:spcPts val="1600"/>
              </a:spcBef>
              <a:spcAft>
                <a:spcPts val="0"/>
              </a:spcAft>
              <a:buSzPts val="1200"/>
              <a:buNone/>
            </a:pPr>
            <a:r>
              <a:t/>
            </a:r>
            <a:endParaRPr>
              <a:solidFill>
                <a:schemeClr val="dk1"/>
              </a:solidFill>
            </a:endParaRPr>
          </a:p>
          <a:p>
            <a:pPr indent="0" lvl="0" marL="0" rtl="0" algn="l">
              <a:lnSpc>
                <a:spcPct val="115000"/>
              </a:lnSpc>
              <a:spcBef>
                <a:spcPts val="1600"/>
              </a:spcBef>
              <a:spcAft>
                <a:spcPts val="0"/>
              </a:spcAft>
              <a:buSzPts val="1200"/>
              <a:buNone/>
            </a:pPr>
            <a:r>
              <a:t/>
            </a:r>
            <a:endParaRPr>
              <a:solidFill>
                <a:schemeClr val="dk1"/>
              </a:solidFill>
            </a:endParaRPr>
          </a:p>
          <a:p>
            <a:pPr indent="0" lvl="0" marL="0" rtl="0" algn="l">
              <a:lnSpc>
                <a:spcPct val="115000"/>
              </a:lnSpc>
              <a:spcBef>
                <a:spcPts val="1600"/>
              </a:spcBef>
              <a:spcAft>
                <a:spcPts val="1600"/>
              </a:spcAft>
              <a:buSzPts val="1200"/>
              <a:buNone/>
            </a:pPr>
            <a:r>
              <a:t/>
            </a:r>
            <a:endParaRPr/>
          </a:p>
        </p:txBody>
      </p:sp>
      <p:pic>
        <p:nvPicPr>
          <p:cNvPr id="675" name="Google Shape;675;p39"/>
          <p:cNvPicPr preferRelativeResize="0"/>
          <p:nvPr/>
        </p:nvPicPr>
        <p:blipFill rotWithShape="1">
          <a:blip r:embed="rId3">
            <a:alphaModFix/>
          </a:blip>
          <a:srcRect b="0" l="0" r="0" t="0"/>
          <a:stretch/>
        </p:blipFill>
        <p:spPr>
          <a:xfrm>
            <a:off x="2674915" y="1632358"/>
            <a:ext cx="512425" cy="512425"/>
          </a:xfrm>
          <a:prstGeom prst="rect">
            <a:avLst/>
          </a:prstGeom>
          <a:noFill/>
          <a:ln>
            <a:noFill/>
          </a:ln>
        </p:spPr>
      </p:pic>
      <p:pic>
        <p:nvPicPr>
          <p:cNvPr id="676" name="Google Shape;676;p39"/>
          <p:cNvPicPr preferRelativeResize="0"/>
          <p:nvPr/>
        </p:nvPicPr>
        <p:blipFill rotWithShape="1">
          <a:blip r:embed="rId4">
            <a:alphaModFix/>
          </a:blip>
          <a:srcRect b="0" l="0" r="0" t="0"/>
          <a:stretch/>
        </p:blipFill>
        <p:spPr>
          <a:xfrm>
            <a:off x="6170144" y="7099075"/>
            <a:ext cx="512425" cy="512425"/>
          </a:xfrm>
          <a:prstGeom prst="rect">
            <a:avLst/>
          </a:prstGeom>
          <a:noFill/>
          <a:ln>
            <a:noFill/>
          </a:ln>
        </p:spPr>
      </p:pic>
      <p:sp>
        <p:nvSpPr>
          <p:cNvPr id="677" name="Google Shape;677;p39"/>
          <p:cNvSpPr/>
          <p:nvPr/>
        </p:nvSpPr>
        <p:spPr>
          <a:xfrm>
            <a:off x="6891299" y="132846"/>
            <a:ext cx="556200" cy="445200"/>
          </a:xfrm>
          <a:prstGeom prst="rect">
            <a:avLst/>
          </a:prstGeom>
          <a:solidFill>
            <a:srgbClr val="FFFFFF"/>
          </a:solid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p.39</a:t>
            </a:r>
            <a:endParaRPr b="1" i="0" sz="1400" u="none" cap="none" strike="noStrike">
              <a:solidFill>
                <a:srgbClr val="000000"/>
              </a:solidFill>
              <a:latin typeface="Calibri"/>
              <a:ea typeface="Calibri"/>
              <a:cs typeface="Calibri"/>
              <a:sym typeface="Calibri"/>
            </a:endParaRPr>
          </a:p>
        </p:txBody>
      </p:sp>
      <p:pic>
        <p:nvPicPr>
          <p:cNvPr id="678" name="Google Shape;678;p39"/>
          <p:cNvPicPr preferRelativeResize="0"/>
          <p:nvPr/>
        </p:nvPicPr>
        <p:blipFill rotWithShape="1">
          <a:blip r:embed="rId5">
            <a:alphaModFix/>
          </a:blip>
          <a:srcRect b="0" l="0" r="0" t="0"/>
          <a:stretch/>
        </p:blipFill>
        <p:spPr>
          <a:xfrm>
            <a:off x="1840687" y="4650875"/>
            <a:ext cx="3878625" cy="24482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2" name="Shape 682"/>
        <p:cNvGrpSpPr/>
        <p:nvPr/>
      </p:nvGrpSpPr>
      <p:grpSpPr>
        <a:xfrm>
          <a:off x="0" y="0"/>
          <a:ext cx="0" cy="0"/>
          <a:chOff x="0" y="0"/>
          <a:chExt cx="0" cy="0"/>
        </a:xfrm>
      </p:grpSpPr>
      <p:sp>
        <p:nvSpPr>
          <p:cNvPr id="683" name="Google Shape;683;p40"/>
          <p:cNvSpPr txBox="1"/>
          <p:nvPr>
            <p:ph type="title"/>
          </p:nvPr>
        </p:nvSpPr>
        <p:spPr>
          <a:xfrm>
            <a:off x="274775" y="210100"/>
            <a:ext cx="6452400" cy="458100"/>
          </a:xfrm>
          <a:prstGeom prst="rect">
            <a:avLst/>
          </a:prstGeom>
          <a:solidFill>
            <a:srgbClr val="FFFF00"/>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000"/>
              <a:buNone/>
            </a:pPr>
            <a:r>
              <a:rPr lang="en"/>
              <a:t>KT 1.2 - 16 Mark exam question</a:t>
            </a:r>
            <a:endParaRPr/>
          </a:p>
        </p:txBody>
      </p:sp>
      <p:sp>
        <p:nvSpPr>
          <p:cNvPr id="684" name="Google Shape;684;p40"/>
          <p:cNvSpPr txBox="1"/>
          <p:nvPr>
            <p:ph idx="1" type="body"/>
          </p:nvPr>
        </p:nvSpPr>
        <p:spPr>
          <a:xfrm>
            <a:off x="380200" y="775775"/>
            <a:ext cx="7077900" cy="95235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200"/>
              <a:buNone/>
            </a:pPr>
            <a:r>
              <a:rPr lang="en" sz="1400"/>
              <a:t>‘The main reason why medical care and treatment was ineffective during the medieval period, c1250-c1500, was because medical knowledge was based on Galen’s ideas.’</a:t>
            </a:r>
            <a:endParaRPr sz="1400"/>
          </a:p>
          <a:p>
            <a:pPr indent="0" lvl="0" marL="0" rtl="0" algn="l">
              <a:lnSpc>
                <a:spcPct val="115000"/>
              </a:lnSpc>
              <a:spcBef>
                <a:spcPts val="1600"/>
              </a:spcBef>
              <a:spcAft>
                <a:spcPts val="0"/>
              </a:spcAft>
              <a:buSzPts val="1200"/>
              <a:buNone/>
            </a:pPr>
            <a:r>
              <a:rPr lang="en" sz="1400"/>
              <a:t>How far do you agree? Explain your answer.				</a:t>
            </a:r>
            <a:r>
              <a:rPr b="1" lang="en" sz="1400"/>
              <a:t>16 marks</a:t>
            </a:r>
            <a:endParaRPr b="1" sz="1400"/>
          </a:p>
          <a:p>
            <a:pPr indent="0" lvl="0" marL="0" rtl="0" algn="l">
              <a:lnSpc>
                <a:spcPct val="115000"/>
              </a:lnSpc>
              <a:spcBef>
                <a:spcPts val="1600"/>
              </a:spcBef>
              <a:spcAft>
                <a:spcPts val="0"/>
              </a:spcAft>
              <a:buSzPts val="1200"/>
              <a:buNone/>
            </a:pPr>
            <a:r>
              <a:rPr lang="en"/>
              <a:t>You may use the following in your answer:</a:t>
            </a:r>
            <a:endParaRPr/>
          </a:p>
          <a:p>
            <a:pPr indent="-304800" lvl="0" marL="457200" rtl="0" algn="l">
              <a:lnSpc>
                <a:spcPct val="115000"/>
              </a:lnSpc>
              <a:spcBef>
                <a:spcPts val="1600"/>
              </a:spcBef>
              <a:spcAft>
                <a:spcPts val="0"/>
              </a:spcAft>
              <a:buSzPts val="1200"/>
              <a:buChar char="●"/>
            </a:pPr>
            <a:r>
              <a:rPr lang="en"/>
              <a:t>Theory of Opposites</a:t>
            </a:r>
            <a:endParaRPr/>
          </a:p>
          <a:p>
            <a:pPr indent="-304800" lvl="0" marL="457200" rtl="0" algn="l">
              <a:lnSpc>
                <a:spcPct val="115000"/>
              </a:lnSpc>
              <a:spcBef>
                <a:spcPts val="0"/>
              </a:spcBef>
              <a:spcAft>
                <a:spcPts val="0"/>
              </a:spcAft>
              <a:buSzPts val="1200"/>
              <a:buChar char="●"/>
            </a:pPr>
            <a:r>
              <a:rPr lang="en"/>
              <a:t>Hospitals</a:t>
            </a:r>
            <a:endParaRPr/>
          </a:p>
          <a:p>
            <a:pPr indent="0" lvl="0" marL="0" rtl="0" algn="l">
              <a:lnSpc>
                <a:spcPct val="115000"/>
              </a:lnSpc>
              <a:spcBef>
                <a:spcPts val="1600"/>
              </a:spcBef>
              <a:spcAft>
                <a:spcPts val="0"/>
              </a:spcAft>
              <a:buSzPts val="1200"/>
              <a:buNone/>
            </a:pPr>
            <a:r>
              <a:rPr lang="en"/>
              <a:t>You </a:t>
            </a:r>
            <a:r>
              <a:rPr b="1" lang="en"/>
              <a:t>must </a:t>
            </a:r>
            <a:r>
              <a:rPr lang="en"/>
              <a:t>also use information of your own.</a:t>
            </a:r>
            <a:endParaRPr/>
          </a:p>
          <a:p>
            <a:pPr indent="0" lvl="0" marL="0" rtl="0" algn="l">
              <a:lnSpc>
                <a:spcPct val="115000"/>
              </a:lnSpc>
              <a:spcBef>
                <a:spcPts val="1600"/>
              </a:spcBef>
              <a:spcAft>
                <a:spcPts val="0"/>
              </a:spcAft>
              <a:buClr>
                <a:schemeClr val="dk1"/>
              </a:buClr>
              <a:buSzPts val="1100"/>
              <a:buFont typeface="Arial"/>
              <a:buNone/>
            </a:pPr>
            <a:r>
              <a:rPr lang="en">
                <a:solidFill>
                  <a:schemeClr val="dk1"/>
                </a:solidFill>
              </a:rPr>
              <a:t>This question gives 16 marks for knowledge and 4 marks for use of correct terminology, spelling, punctuation and grammar. It is worth nearly 50% of the total marks available, so you may prefer to start the exam with this question to ensure you maximise your time available. You should </a:t>
            </a:r>
            <a:r>
              <a:rPr lang="en" u="sng">
                <a:solidFill>
                  <a:schemeClr val="dk1"/>
                </a:solidFill>
              </a:rPr>
              <a:t>NOT</a:t>
            </a:r>
            <a:r>
              <a:rPr lang="en">
                <a:solidFill>
                  <a:schemeClr val="dk1"/>
                </a:solidFill>
              </a:rPr>
              <a:t> spend longer than </a:t>
            </a:r>
            <a:r>
              <a:rPr b="1" lang="en" u="sng">
                <a:solidFill>
                  <a:schemeClr val="dk1"/>
                </a:solidFill>
              </a:rPr>
              <a:t>26 minutes</a:t>
            </a:r>
            <a:r>
              <a:rPr lang="en">
                <a:solidFill>
                  <a:schemeClr val="dk1"/>
                </a:solidFill>
              </a:rPr>
              <a:t> on it though, as you’ll jeopardise losing the other available marks.</a:t>
            </a:r>
            <a:endParaRPr>
              <a:solidFill>
                <a:schemeClr val="dk1"/>
              </a:solidFill>
            </a:endParaRPr>
          </a:p>
          <a:p>
            <a:pPr indent="0" lvl="0" marL="0" rtl="0" algn="l">
              <a:lnSpc>
                <a:spcPct val="115000"/>
              </a:lnSpc>
              <a:spcBef>
                <a:spcPts val="800"/>
              </a:spcBef>
              <a:spcAft>
                <a:spcPts val="0"/>
              </a:spcAft>
              <a:buSzPts val="1200"/>
              <a:buNone/>
            </a:pPr>
            <a:r>
              <a:rPr lang="en">
                <a:solidFill>
                  <a:schemeClr val="dk1"/>
                </a:solidFill>
              </a:rPr>
              <a:t>This type of question expects you to be able to identify the concept of the statement being given, for example, is it about significance; cause; consequence; change; continuity; similarity, or difference?</a:t>
            </a:r>
            <a:endParaRPr>
              <a:solidFill>
                <a:schemeClr val="dk1"/>
              </a:solidFill>
            </a:endParaRPr>
          </a:p>
          <a:p>
            <a:pPr indent="0" lvl="0" marL="0" rtl="0" algn="l">
              <a:lnSpc>
                <a:spcPct val="115000"/>
              </a:lnSpc>
              <a:spcBef>
                <a:spcPts val="800"/>
              </a:spcBef>
              <a:spcAft>
                <a:spcPts val="0"/>
              </a:spcAft>
              <a:buSzPts val="1200"/>
              <a:buNone/>
            </a:pPr>
            <a:r>
              <a:rPr lang="en">
                <a:solidFill>
                  <a:schemeClr val="dk1"/>
                </a:solidFill>
              </a:rPr>
              <a:t>You will also be expected to look at both sides of the possible argument before reaching an overall judgement. </a:t>
            </a:r>
            <a:r>
              <a:rPr b="1" lang="en">
                <a:solidFill>
                  <a:schemeClr val="dk1"/>
                </a:solidFill>
              </a:rPr>
              <a:t>It is essential to look at how to agree and how to disagree.</a:t>
            </a:r>
            <a:endParaRPr b="1">
              <a:solidFill>
                <a:schemeClr val="dk1"/>
              </a:solidFill>
            </a:endParaRPr>
          </a:p>
          <a:p>
            <a:pPr indent="0" lvl="0" marL="0" rtl="0" algn="l">
              <a:lnSpc>
                <a:spcPct val="115000"/>
              </a:lnSpc>
              <a:spcBef>
                <a:spcPts val="800"/>
              </a:spcBef>
              <a:spcAft>
                <a:spcPts val="0"/>
              </a:spcAft>
              <a:buSzPts val="1200"/>
              <a:buNone/>
            </a:pPr>
            <a:r>
              <a:rPr lang="en">
                <a:solidFill>
                  <a:schemeClr val="dk1"/>
                </a:solidFill>
              </a:rPr>
              <a:t>A good opening statement is ‘I agree to a limited/partial extent…’. This allows you to </a:t>
            </a:r>
            <a:r>
              <a:rPr b="1" lang="en">
                <a:solidFill>
                  <a:schemeClr val="dk1"/>
                </a:solidFill>
              </a:rPr>
              <a:t>look at both sides</a:t>
            </a:r>
            <a:r>
              <a:rPr lang="en">
                <a:solidFill>
                  <a:schemeClr val="dk1"/>
                </a:solidFill>
              </a:rPr>
              <a:t> effectively before summing up your main verdict. Another good tip, for showing both sides of the argument, is to use phrases such as ‘On one hand/On the other hand’ – to indicate you are considering the whole picture.</a:t>
            </a:r>
            <a:endParaRPr>
              <a:solidFill>
                <a:schemeClr val="dk1"/>
              </a:solidFill>
            </a:endParaRPr>
          </a:p>
          <a:p>
            <a:pPr indent="0" lvl="0" marL="0" rtl="0" algn="l">
              <a:lnSpc>
                <a:spcPct val="115000"/>
              </a:lnSpc>
              <a:spcBef>
                <a:spcPts val="800"/>
              </a:spcBef>
              <a:spcAft>
                <a:spcPts val="0"/>
              </a:spcAft>
              <a:buSzPts val="1200"/>
              <a:buNone/>
            </a:pPr>
            <a:r>
              <a:rPr lang="en">
                <a:solidFill>
                  <a:schemeClr val="dk1"/>
                </a:solidFill>
              </a:rPr>
              <a:t>You should consider at least three points of evidence (more if you can) and ensure you try to use both of the bullet points. It is ESSENTIAL to include at least two more points from your own wider relevant knowledge. The easiest way to decide if you agree or disagree overall is to see which side you have more evidence for.</a:t>
            </a:r>
            <a:endParaRPr>
              <a:solidFill>
                <a:schemeClr val="dk1"/>
              </a:solidFill>
            </a:endParaRPr>
          </a:p>
          <a:p>
            <a:pPr indent="0" lvl="0" marL="0" rtl="0" algn="l">
              <a:lnSpc>
                <a:spcPct val="115000"/>
              </a:lnSpc>
              <a:spcBef>
                <a:spcPts val="800"/>
              </a:spcBef>
              <a:spcAft>
                <a:spcPts val="0"/>
              </a:spcAft>
              <a:buSzPts val="1200"/>
              <a:buNone/>
            </a:pPr>
            <a:r>
              <a:rPr lang="en">
                <a:solidFill>
                  <a:schemeClr val="dk1"/>
                </a:solidFill>
              </a:rPr>
              <a:t>If you spot points which link, make that link explicit in your writing. Ensure you refer back to the question regularly, to show the examiner you are fully focused on analysing the statement. </a:t>
            </a:r>
            <a:endParaRPr>
              <a:solidFill>
                <a:schemeClr val="dk1"/>
              </a:solidFill>
            </a:endParaRPr>
          </a:p>
          <a:p>
            <a:pPr indent="0" lvl="0" marL="0" rtl="0" algn="l">
              <a:lnSpc>
                <a:spcPct val="115000"/>
              </a:lnSpc>
              <a:spcBef>
                <a:spcPts val="800"/>
              </a:spcBef>
              <a:spcAft>
                <a:spcPts val="0"/>
              </a:spcAft>
              <a:buClr>
                <a:schemeClr val="dk1"/>
              </a:buClr>
              <a:buSzPts val="1100"/>
              <a:buFont typeface="Arial"/>
              <a:buNone/>
            </a:pPr>
            <a:r>
              <a:rPr b="1" lang="en" u="sng">
                <a:solidFill>
                  <a:schemeClr val="dk1"/>
                </a:solidFill>
              </a:rPr>
              <a:t>TASK </a:t>
            </a:r>
            <a:r>
              <a:rPr lang="en">
                <a:solidFill>
                  <a:schemeClr val="dk1"/>
                </a:solidFill>
              </a:rPr>
              <a:t>- Use the planning sheet on the next page to help you answer the question. </a:t>
            </a:r>
            <a:endParaRPr>
              <a:solidFill>
                <a:schemeClr val="dk1"/>
              </a:solidFill>
            </a:endParaRPr>
          </a:p>
          <a:p>
            <a:pPr indent="0" lvl="0" marL="0" rtl="0" algn="l">
              <a:lnSpc>
                <a:spcPct val="115000"/>
              </a:lnSpc>
              <a:spcBef>
                <a:spcPts val="800"/>
              </a:spcBef>
              <a:spcAft>
                <a:spcPts val="1600"/>
              </a:spcAft>
              <a:buSzPts val="1200"/>
              <a:buNone/>
            </a:pPr>
            <a:r>
              <a:t/>
            </a:r>
            <a:endParaRPr/>
          </a:p>
        </p:txBody>
      </p:sp>
      <p:pic>
        <p:nvPicPr>
          <p:cNvPr descr="Image result for top tips" id="685" name="Google Shape;685;p40"/>
          <p:cNvPicPr preferRelativeResize="0"/>
          <p:nvPr/>
        </p:nvPicPr>
        <p:blipFill rotWithShape="1">
          <a:blip r:embed="rId3">
            <a:alphaModFix/>
          </a:blip>
          <a:srcRect b="8044" l="13076" r="13538" t="0"/>
          <a:stretch/>
        </p:blipFill>
        <p:spPr>
          <a:xfrm>
            <a:off x="4450000" y="2289850"/>
            <a:ext cx="964105" cy="916699"/>
          </a:xfrm>
          <a:prstGeom prst="rect">
            <a:avLst/>
          </a:prstGeom>
          <a:noFill/>
          <a:ln>
            <a:noFill/>
          </a:ln>
        </p:spPr>
      </p:pic>
      <p:pic>
        <p:nvPicPr>
          <p:cNvPr id="686" name="Google Shape;686;p40"/>
          <p:cNvPicPr preferRelativeResize="0"/>
          <p:nvPr/>
        </p:nvPicPr>
        <p:blipFill rotWithShape="1">
          <a:blip r:embed="rId4">
            <a:alphaModFix/>
          </a:blip>
          <a:srcRect b="0" l="0" r="0" t="0"/>
          <a:stretch/>
        </p:blipFill>
        <p:spPr>
          <a:xfrm>
            <a:off x="5572234" y="2289850"/>
            <a:ext cx="1154991" cy="916700"/>
          </a:xfrm>
          <a:prstGeom prst="rect">
            <a:avLst/>
          </a:prstGeom>
          <a:noFill/>
          <a:ln>
            <a:noFill/>
          </a:ln>
        </p:spPr>
      </p:pic>
      <p:graphicFrame>
        <p:nvGraphicFramePr>
          <p:cNvPr id="687" name="Google Shape;687;p40"/>
          <p:cNvGraphicFramePr/>
          <p:nvPr/>
        </p:nvGraphicFramePr>
        <p:xfrm>
          <a:off x="216331" y="7757300"/>
          <a:ext cx="3000000" cy="3000000"/>
        </p:xfrm>
        <a:graphic>
          <a:graphicData uri="http://schemas.openxmlformats.org/drawingml/2006/table">
            <a:tbl>
              <a:tblPr>
                <a:noFill/>
                <a:tableStyleId>{B582C15B-8F40-4677-AFF7-5701DFDC342F}</a:tableStyleId>
              </a:tblPr>
              <a:tblGrid>
                <a:gridCol w="857000"/>
                <a:gridCol w="6384775"/>
              </a:tblGrid>
              <a:tr h="823400">
                <a:tc>
                  <a:txBody>
                    <a:bodyPr/>
                    <a:lstStyle/>
                    <a:p>
                      <a:pPr indent="0" lvl="0" marL="0" marR="0" rtl="0" algn="l">
                        <a:lnSpc>
                          <a:spcPct val="100000"/>
                        </a:lnSpc>
                        <a:spcBef>
                          <a:spcPts val="0"/>
                        </a:spcBef>
                        <a:spcAft>
                          <a:spcPts val="0"/>
                        </a:spcAft>
                        <a:buClr>
                          <a:srgbClr val="000000"/>
                        </a:buClr>
                        <a:buSzPts val="1000"/>
                        <a:buFont typeface="Arial"/>
                        <a:buNone/>
                      </a:pPr>
                      <a:r>
                        <a:rPr b="1" lang="en" sz="1000" u="none" cap="none" strike="noStrike">
                          <a:latin typeface="Calibri"/>
                          <a:ea typeface="Calibri"/>
                          <a:cs typeface="Calibri"/>
                          <a:sym typeface="Calibri"/>
                        </a:rPr>
                        <a:t>L2</a:t>
                      </a:r>
                      <a:endParaRPr b="1" sz="10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t/>
                      </a:r>
                      <a:endParaRPr b="1" sz="10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rPr b="1" lang="en" sz="1000" u="none" cap="none" strike="noStrike">
                          <a:latin typeface="Calibri"/>
                          <a:ea typeface="Calibri"/>
                          <a:cs typeface="Calibri"/>
                          <a:sym typeface="Calibri"/>
                        </a:rPr>
                        <a:t>5-8</a:t>
                      </a:r>
                      <a:endParaRPr b="1" sz="1000" u="none" cap="none" strike="noStrike">
                        <a:latin typeface="Calibri"/>
                        <a:ea typeface="Calibri"/>
                        <a:cs typeface="Calibri"/>
                        <a:sym typeface="Calibri"/>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6B8AF"/>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en" sz="1000" u="none" cap="none" strike="noStrike">
                          <a:latin typeface="Calibri"/>
                          <a:ea typeface="Calibri"/>
                          <a:cs typeface="Calibri"/>
                          <a:sym typeface="Calibri"/>
                        </a:rPr>
                        <a:t>- Partial explanation of points but not really developed.</a:t>
                      </a:r>
                      <a:endParaRPr sz="10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rPr lang="en" sz="1000" u="none" cap="none" strike="noStrike">
                          <a:latin typeface="Calibri"/>
                          <a:ea typeface="Calibri"/>
                          <a:cs typeface="Calibri"/>
                          <a:sym typeface="Calibri"/>
                        </a:rPr>
                        <a:t>- Moderate focus on topic but can wander.</a:t>
                      </a:r>
                      <a:endParaRPr sz="10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rPr lang="en" sz="1000" u="none" cap="none" strike="noStrike">
                          <a:latin typeface="Calibri"/>
                          <a:ea typeface="Calibri"/>
                          <a:cs typeface="Calibri"/>
                          <a:sym typeface="Calibri"/>
                        </a:rPr>
                        <a:t>- Understanding is demonstrated by some use of facts, key words and details. </a:t>
                      </a:r>
                      <a:endParaRPr sz="10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rPr lang="en" sz="1000" u="none" cap="none" strike="noStrike">
                          <a:latin typeface="Calibri"/>
                          <a:ea typeface="Calibri"/>
                          <a:cs typeface="Calibri"/>
                          <a:sym typeface="Calibri"/>
                        </a:rPr>
                        <a:t>-Weak judgement that doesn’t take much of a stand.</a:t>
                      </a:r>
                      <a:endParaRPr sz="1000" u="none" cap="none" strike="noStrike">
                        <a:latin typeface="Calibri"/>
                        <a:ea typeface="Calibri"/>
                        <a:cs typeface="Calibri"/>
                        <a:sym typeface="Calibri"/>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6B8AF"/>
                    </a:solidFill>
                  </a:tcPr>
                </a:tc>
              </a:tr>
              <a:tr h="823400">
                <a:tc>
                  <a:txBody>
                    <a:bodyPr/>
                    <a:lstStyle/>
                    <a:p>
                      <a:pPr indent="0" lvl="0" marL="0" marR="0" rtl="0" algn="l">
                        <a:lnSpc>
                          <a:spcPct val="100000"/>
                        </a:lnSpc>
                        <a:spcBef>
                          <a:spcPts val="0"/>
                        </a:spcBef>
                        <a:spcAft>
                          <a:spcPts val="0"/>
                        </a:spcAft>
                        <a:buClr>
                          <a:srgbClr val="000000"/>
                        </a:buClr>
                        <a:buSzPts val="1000"/>
                        <a:buFont typeface="Arial"/>
                        <a:buNone/>
                      </a:pPr>
                      <a:r>
                        <a:rPr b="1" lang="en" sz="1000" u="none" cap="none" strike="noStrike">
                          <a:latin typeface="Calibri"/>
                          <a:ea typeface="Calibri"/>
                          <a:cs typeface="Calibri"/>
                          <a:sym typeface="Calibri"/>
                        </a:rPr>
                        <a:t>L3</a:t>
                      </a:r>
                      <a:endParaRPr b="1" sz="10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t/>
                      </a:r>
                      <a:endParaRPr b="1" sz="10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rPr b="1" lang="en" sz="1000" u="none" cap="none" strike="noStrike">
                          <a:latin typeface="Calibri"/>
                          <a:ea typeface="Calibri"/>
                          <a:cs typeface="Calibri"/>
                          <a:sym typeface="Calibri"/>
                        </a:rPr>
                        <a:t>9- 12</a:t>
                      </a:r>
                      <a:endParaRPr b="1" sz="1000" u="none" cap="none" strike="noStrike">
                        <a:latin typeface="Calibri"/>
                        <a:ea typeface="Calibri"/>
                        <a:cs typeface="Calibri"/>
                        <a:sym typeface="Calibri"/>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CE5CD"/>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en" sz="1000" u="none" cap="none" strike="noStrike">
                          <a:solidFill>
                            <a:srgbClr val="000000"/>
                          </a:solidFill>
                          <a:latin typeface="Calibri"/>
                          <a:ea typeface="Calibri"/>
                          <a:cs typeface="Calibri"/>
                          <a:sym typeface="Calibri"/>
                        </a:rPr>
                        <a:t>- Points are explained with good development.</a:t>
                      </a:r>
                      <a:endParaRPr sz="1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rPr lang="en" sz="1000" u="none" cap="none" strike="noStrike">
                          <a:solidFill>
                            <a:srgbClr val="000000"/>
                          </a:solidFill>
                          <a:latin typeface="Calibri"/>
                          <a:ea typeface="Calibri"/>
                          <a:cs typeface="Calibri"/>
                          <a:sym typeface="Calibri"/>
                        </a:rPr>
                        <a:t>- Good focus on topic with both sides of argument explored. </a:t>
                      </a:r>
                      <a:endParaRPr sz="1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rPr lang="en" sz="1000" u="none" cap="none" strike="noStrike">
                          <a:solidFill>
                            <a:srgbClr val="000000"/>
                          </a:solidFill>
                          <a:latin typeface="Calibri"/>
                          <a:ea typeface="Calibri"/>
                          <a:cs typeface="Calibri"/>
                          <a:sym typeface="Calibri"/>
                        </a:rPr>
                        <a:t>- Understanding is demonstrated by clear  use of facts, key words and details. </a:t>
                      </a:r>
                      <a:endParaRPr sz="1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rPr lang="en" sz="1000" u="none" cap="none" strike="noStrike">
                          <a:solidFill>
                            <a:srgbClr val="000000"/>
                          </a:solidFill>
                          <a:latin typeface="Calibri"/>
                          <a:ea typeface="Calibri"/>
                          <a:cs typeface="Calibri"/>
                          <a:sym typeface="Calibri"/>
                        </a:rPr>
                        <a:t>- Good and balanced judgement that acknowledges both sides but takes a stand.</a:t>
                      </a:r>
                      <a:endParaRPr sz="1000" u="none" cap="none" strike="noStrike">
                        <a:solidFill>
                          <a:srgbClr val="000000"/>
                        </a:solidFill>
                        <a:latin typeface="Calibri"/>
                        <a:ea typeface="Calibri"/>
                        <a:cs typeface="Calibri"/>
                        <a:sym typeface="Calibri"/>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CE5CD"/>
                    </a:solidFill>
                  </a:tcPr>
                </a:tc>
              </a:tr>
              <a:tr h="823400">
                <a:tc>
                  <a:txBody>
                    <a:bodyPr/>
                    <a:lstStyle/>
                    <a:p>
                      <a:pPr indent="0" lvl="0" marL="0" marR="0" rtl="0" algn="l">
                        <a:lnSpc>
                          <a:spcPct val="100000"/>
                        </a:lnSpc>
                        <a:spcBef>
                          <a:spcPts val="0"/>
                        </a:spcBef>
                        <a:spcAft>
                          <a:spcPts val="0"/>
                        </a:spcAft>
                        <a:buClr>
                          <a:srgbClr val="000000"/>
                        </a:buClr>
                        <a:buSzPts val="1000"/>
                        <a:buFont typeface="Arial"/>
                        <a:buNone/>
                      </a:pPr>
                      <a:r>
                        <a:rPr b="1" lang="en" sz="1000" u="none" cap="none" strike="noStrike">
                          <a:latin typeface="Calibri"/>
                          <a:ea typeface="Calibri"/>
                          <a:cs typeface="Calibri"/>
                          <a:sym typeface="Calibri"/>
                        </a:rPr>
                        <a:t>L4</a:t>
                      </a:r>
                      <a:endParaRPr b="1" sz="10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t/>
                      </a:r>
                      <a:endParaRPr b="1" sz="10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rPr b="1" lang="en" sz="1000" u="none" cap="none" strike="noStrike">
                          <a:latin typeface="Calibri"/>
                          <a:ea typeface="Calibri"/>
                          <a:cs typeface="Calibri"/>
                          <a:sym typeface="Calibri"/>
                        </a:rPr>
                        <a:t>13-16</a:t>
                      </a:r>
                      <a:endParaRPr b="1" sz="1000" u="none" cap="none" strike="noStrike">
                        <a:latin typeface="Calibri"/>
                        <a:ea typeface="Calibri"/>
                        <a:cs typeface="Calibri"/>
                        <a:sym typeface="Calibri"/>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D9EAD3"/>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n" sz="1000" u="none" cap="none" strike="noStrike">
                          <a:solidFill>
                            <a:srgbClr val="000000"/>
                          </a:solidFill>
                          <a:latin typeface="Calibri"/>
                          <a:ea typeface="Calibri"/>
                          <a:cs typeface="Calibri"/>
                          <a:sym typeface="Calibri"/>
                        </a:rPr>
                        <a:t>- Points are explained with analysis supported by strong development and linked to wider understanding. </a:t>
                      </a:r>
                      <a:endParaRPr sz="1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lang="en" sz="1000" u="none" cap="none" strike="noStrike">
                          <a:solidFill>
                            <a:srgbClr val="000000"/>
                          </a:solidFill>
                          <a:latin typeface="Calibri"/>
                          <a:ea typeface="Calibri"/>
                          <a:cs typeface="Calibri"/>
                          <a:sym typeface="Calibri"/>
                        </a:rPr>
                        <a:t>- Excellent focus on topic with both sides of argument explored and weighed up. </a:t>
                      </a:r>
                      <a:endParaRPr sz="1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lang="en" sz="1000" u="none" cap="none" strike="noStrike">
                          <a:solidFill>
                            <a:srgbClr val="000000"/>
                          </a:solidFill>
                          <a:latin typeface="Calibri"/>
                          <a:ea typeface="Calibri"/>
                          <a:cs typeface="Calibri"/>
                          <a:sym typeface="Calibri"/>
                        </a:rPr>
                        <a:t>- Understanding is demonstrated by clear use of wide ranging  facts, key words and key details about the period.. </a:t>
                      </a:r>
                      <a:endParaRPr sz="1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lang="en" sz="1000" u="none" cap="none" strike="noStrike">
                          <a:solidFill>
                            <a:srgbClr val="000000"/>
                          </a:solidFill>
                          <a:latin typeface="Calibri"/>
                          <a:ea typeface="Calibri"/>
                          <a:cs typeface="Calibri"/>
                          <a:sym typeface="Calibri"/>
                        </a:rPr>
                        <a:t>- Strong and balanced judgement that acknowledges both sides and is justified in its final decision.</a:t>
                      </a:r>
                      <a:endParaRPr sz="1000" u="none" cap="none" strike="noStrike">
                        <a:latin typeface="Calibri"/>
                        <a:ea typeface="Calibri"/>
                        <a:cs typeface="Calibri"/>
                        <a:sym typeface="Calibri"/>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D9EAD3"/>
                    </a:solidFill>
                  </a:tcPr>
                </a:tc>
              </a:tr>
            </a:tbl>
          </a:graphicData>
        </a:graphic>
      </p:graphicFrame>
      <p:sp>
        <p:nvSpPr>
          <p:cNvPr id="688" name="Google Shape;688;p40"/>
          <p:cNvSpPr/>
          <p:nvPr/>
        </p:nvSpPr>
        <p:spPr>
          <a:xfrm>
            <a:off x="6891299" y="132846"/>
            <a:ext cx="556200" cy="445200"/>
          </a:xfrm>
          <a:prstGeom prst="rect">
            <a:avLst/>
          </a:prstGeom>
          <a:solidFill>
            <a:srgbClr val="FFFFFF"/>
          </a:solid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p.40</a:t>
            </a:r>
            <a:endParaRPr b="1" i="0" sz="1400" u="none" cap="none" strike="noStrike">
              <a:solidFill>
                <a:srgbClr val="000000"/>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2" name="Shape 692"/>
        <p:cNvGrpSpPr/>
        <p:nvPr/>
      </p:nvGrpSpPr>
      <p:grpSpPr>
        <a:xfrm>
          <a:off x="0" y="0"/>
          <a:ext cx="0" cy="0"/>
          <a:chOff x="0" y="0"/>
          <a:chExt cx="0" cy="0"/>
        </a:xfrm>
      </p:grpSpPr>
      <p:sp>
        <p:nvSpPr>
          <p:cNvPr id="693" name="Google Shape;693;p41"/>
          <p:cNvSpPr txBox="1"/>
          <p:nvPr>
            <p:ph type="title"/>
          </p:nvPr>
        </p:nvSpPr>
        <p:spPr>
          <a:xfrm>
            <a:off x="188400" y="210100"/>
            <a:ext cx="7183200" cy="445200"/>
          </a:xfrm>
          <a:prstGeom prst="rect">
            <a:avLst/>
          </a:prstGeom>
          <a:solidFill>
            <a:srgbClr val="FFFF00"/>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000"/>
              <a:buNone/>
            </a:pPr>
            <a:r>
              <a:rPr lang="en"/>
              <a:t>KT 1.2 - 16 Mark exam question</a:t>
            </a:r>
            <a:endParaRPr/>
          </a:p>
        </p:txBody>
      </p:sp>
      <p:sp>
        <p:nvSpPr>
          <p:cNvPr id="694" name="Google Shape;694;p41"/>
          <p:cNvSpPr/>
          <p:nvPr/>
        </p:nvSpPr>
        <p:spPr>
          <a:xfrm>
            <a:off x="476700" y="766075"/>
            <a:ext cx="6848400" cy="936300"/>
          </a:xfrm>
          <a:prstGeom prst="roundRect">
            <a:avLst>
              <a:gd fmla="val 16667" name="adj"/>
            </a:avLst>
          </a:prstGeom>
          <a:noFill/>
          <a:ln cap="flat" cmpd="sng" w="2857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 sz="1100" u="sng" cap="none" strike="noStrike">
                <a:solidFill>
                  <a:srgbClr val="000000"/>
                </a:solidFill>
                <a:latin typeface="Calibri"/>
                <a:ea typeface="Calibri"/>
                <a:cs typeface="Calibri"/>
                <a:sym typeface="Calibri"/>
              </a:rPr>
              <a:t>Introduction</a:t>
            </a:r>
            <a:endParaRPr b="1" i="0" sz="1100" u="sng"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0" i="1" lang="en" sz="1100" u="none" cap="none" strike="noStrike">
                <a:solidFill>
                  <a:srgbClr val="000000"/>
                </a:solidFill>
                <a:latin typeface="Calibri"/>
                <a:ea typeface="Calibri"/>
                <a:cs typeface="Calibri"/>
                <a:sym typeface="Calibri"/>
              </a:rPr>
              <a:t>Here you need answer the question and make a judgement. How far do you agree? Strongly, somewhat or do you not agree? Make sure you explain why, whats the ultimate reason you agree or disagree with this statement?</a:t>
            </a:r>
            <a:endParaRPr b="0" i="1" sz="1100" u="none" cap="none" strike="noStrike">
              <a:solidFill>
                <a:srgbClr val="000000"/>
              </a:solidFill>
              <a:latin typeface="Calibri"/>
              <a:ea typeface="Calibri"/>
              <a:cs typeface="Calibri"/>
              <a:sym typeface="Calibri"/>
            </a:endParaRPr>
          </a:p>
        </p:txBody>
      </p:sp>
      <p:sp>
        <p:nvSpPr>
          <p:cNvPr id="695" name="Google Shape;695;p41"/>
          <p:cNvSpPr/>
          <p:nvPr/>
        </p:nvSpPr>
        <p:spPr>
          <a:xfrm>
            <a:off x="3744900" y="1728917"/>
            <a:ext cx="312000" cy="277800"/>
          </a:xfrm>
          <a:prstGeom prst="downArrow">
            <a:avLst>
              <a:gd fmla="val 50000" name="adj1"/>
              <a:gd fmla="val 50000" name="adj2"/>
            </a:avLst>
          </a:prstGeom>
          <a:noFill/>
          <a:ln cap="flat" cmpd="sng" w="2857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6" name="Google Shape;696;p41"/>
          <p:cNvSpPr/>
          <p:nvPr/>
        </p:nvSpPr>
        <p:spPr>
          <a:xfrm>
            <a:off x="476700" y="2033017"/>
            <a:ext cx="6848400" cy="1522500"/>
          </a:xfrm>
          <a:prstGeom prst="roundRect">
            <a:avLst>
              <a:gd fmla="val 16667" name="adj"/>
            </a:avLst>
          </a:prstGeom>
          <a:noFill/>
          <a:ln cap="flat" cmpd="sng" w="2857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 sz="1100" u="sng" cap="none" strike="noStrike">
                <a:solidFill>
                  <a:srgbClr val="000000"/>
                </a:solidFill>
                <a:latin typeface="Calibri"/>
                <a:ea typeface="Calibri"/>
                <a:cs typeface="Calibri"/>
                <a:sym typeface="Calibri"/>
              </a:rPr>
              <a:t>Paragraph 1</a:t>
            </a:r>
            <a:endParaRPr b="1" i="0" sz="1100" u="sng"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0" i="1" lang="en" sz="1100" u="none" cap="none" strike="noStrike">
                <a:solidFill>
                  <a:srgbClr val="000000"/>
                </a:solidFill>
                <a:latin typeface="Calibri"/>
                <a:ea typeface="Calibri"/>
                <a:cs typeface="Calibri"/>
                <a:sym typeface="Calibri"/>
              </a:rPr>
              <a:t>List here factual information that will agree with the statement. You need to refer to why Galen's ideas were the main reason for ineffective medical care and treatment. Think about what treatments were related to Galen’s ideas and how effective they were. Furthermore, think about the type of training doctors had. </a:t>
            </a:r>
            <a:endParaRPr b="0" i="1" sz="1100" u="none" cap="none" strike="noStrike">
              <a:solidFill>
                <a:srgbClr val="000000"/>
              </a:solidFill>
              <a:latin typeface="Calibri"/>
              <a:ea typeface="Calibri"/>
              <a:cs typeface="Calibri"/>
              <a:sym typeface="Calibri"/>
            </a:endParaRPr>
          </a:p>
          <a:p>
            <a:pPr indent="-298450" lvl="0" marL="457200" marR="0" rtl="0" algn="l">
              <a:lnSpc>
                <a:spcPct val="100000"/>
              </a:lnSpc>
              <a:spcBef>
                <a:spcPts val="0"/>
              </a:spcBef>
              <a:spcAft>
                <a:spcPts val="0"/>
              </a:spcAft>
              <a:buClr>
                <a:srgbClr val="000000"/>
              </a:buClr>
              <a:buSzPts val="1100"/>
              <a:buFont typeface="Calibri"/>
              <a:buChar char="●"/>
            </a:pPr>
            <a:r>
              <a:rPr b="0" i="0" lang="en" sz="1100" u="none" cap="none" strike="noStrike">
                <a:solidFill>
                  <a:srgbClr val="000000"/>
                </a:solidFill>
                <a:latin typeface="Calibri"/>
                <a:ea typeface="Calibri"/>
                <a:cs typeface="Calibri"/>
                <a:sym typeface="Calibri"/>
              </a:rPr>
              <a:t>Remedies based on Galen’s Theory of Opposites were unlikely to be effective in treating illness since they did not treat the actual cause of the disease, only its symptoms. </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alibri"/>
              <a:ea typeface="Calibri"/>
              <a:cs typeface="Calibri"/>
              <a:sym typeface="Calibri"/>
            </a:endParaRPr>
          </a:p>
        </p:txBody>
      </p:sp>
      <p:sp>
        <p:nvSpPr>
          <p:cNvPr id="697" name="Google Shape;697;p41"/>
          <p:cNvSpPr/>
          <p:nvPr/>
        </p:nvSpPr>
        <p:spPr>
          <a:xfrm>
            <a:off x="476700" y="3885882"/>
            <a:ext cx="6848400" cy="1522500"/>
          </a:xfrm>
          <a:prstGeom prst="roundRect">
            <a:avLst>
              <a:gd fmla="val 16667" name="adj"/>
            </a:avLst>
          </a:prstGeom>
          <a:noFill/>
          <a:ln cap="flat" cmpd="sng" w="2857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 sz="1100" u="sng" cap="none" strike="noStrike">
                <a:solidFill>
                  <a:srgbClr val="000000"/>
                </a:solidFill>
                <a:latin typeface="Calibri"/>
                <a:ea typeface="Calibri"/>
                <a:cs typeface="Calibri"/>
                <a:sym typeface="Calibri"/>
              </a:rPr>
              <a:t>Paragraph 2</a:t>
            </a:r>
            <a:endParaRPr b="1" i="0" sz="1100" u="sng"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0" i="1" lang="en" sz="1100" u="none" cap="none" strike="noStrike">
                <a:solidFill>
                  <a:srgbClr val="000000"/>
                </a:solidFill>
                <a:latin typeface="Calibri"/>
                <a:ea typeface="Calibri"/>
                <a:cs typeface="Calibri"/>
                <a:sym typeface="Calibri"/>
              </a:rPr>
              <a:t>List here factual information that will disagree with the statement. You need to refer to other ideas about medical care and treatment and explain how they were not effective. Think about what they thought caused disease and what they used for treatments. Remember to explain how they are ineffective.</a:t>
            </a:r>
            <a:endParaRPr b="0" i="1" sz="1100" u="none" cap="none" strike="noStrike">
              <a:solidFill>
                <a:srgbClr val="000000"/>
              </a:solidFill>
              <a:latin typeface="Calibri"/>
              <a:ea typeface="Calibri"/>
              <a:cs typeface="Calibri"/>
              <a:sym typeface="Calibri"/>
            </a:endParaRPr>
          </a:p>
          <a:p>
            <a:pPr indent="-298450" lvl="0" marL="457200" marR="0" rtl="0" algn="l">
              <a:lnSpc>
                <a:spcPct val="100000"/>
              </a:lnSpc>
              <a:spcBef>
                <a:spcPts val="0"/>
              </a:spcBef>
              <a:spcAft>
                <a:spcPts val="0"/>
              </a:spcAft>
              <a:buClr>
                <a:srgbClr val="000000"/>
              </a:buClr>
              <a:buSzPts val="1100"/>
              <a:buFont typeface="Calibri"/>
              <a:buChar char="●"/>
            </a:pPr>
            <a:r>
              <a:rPr b="0" i="1" lang="en" sz="1100" u="none" cap="none" strike="noStrike">
                <a:solidFill>
                  <a:srgbClr val="000000"/>
                </a:solidFill>
                <a:latin typeface="Calibri"/>
                <a:ea typeface="Calibri"/>
                <a:cs typeface="Calibri"/>
                <a:sym typeface="Calibri"/>
              </a:rPr>
              <a:t>Treatment in hospitals were ineffective because they were mainly run by religious institutions who provided care but often did not attempt to cure illness because they saw it as God’s will. </a:t>
            </a:r>
            <a:endParaRPr b="0" i="1"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alibri"/>
              <a:ea typeface="Calibri"/>
              <a:cs typeface="Calibri"/>
              <a:sym typeface="Calibri"/>
            </a:endParaRPr>
          </a:p>
        </p:txBody>
      </p:sp>
      <p:sp>
        <p:nvSpPr>
          <p:cNvPr id="698" name="Google Shape;698;p41"/>
          <p:cNvSpPr/>
          <p:nvPr/>
        </p:nvSpPr>
        <p:spPr>
          <a:xfrm>
            <a:off x="3744900" y="3581782"/>
            <a:ext cx="312000" cy="277800"/>
          </a:xfrm>
          <a:prstGeom prst="downArrow">
            <a:avLst>
              <a:gd fmla="val 50000" name="adj1"/>
              <a:gd fmla="val 50000" name="adj2"/>
            </a:avLst>
          </a:prstGeom>
          <a:noFill/>
          <a:ln cap="flat" cmpd="sng" w="2857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9" name="Google Shape;699;p41"/>
          <p:cNvSpPr/>
          <p:nvPr/>
        </p:nvSpPr>
        <p:spPr>
          <a:xfrm>
            <a:off x="3744900" y="5434647"/>
            <a:ext cx="312000" cy="277800"/>
          </a:xfrm>
          <a:prstGeom prst="downArrow">
            <a:avLst>
              <a:gd fmla="val 50000" name="adj1"/>
              <a:gd fmla="val 50000" name="adj2"/>
            </a:avLst>
          </a:prstGeom>
          <a:noFill/>
          <a:ln cap="flat" cmpd="sng" w="2857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0" name="Google Shape;700;p41"/>
          <p:cNvSpPr/>
          <p:nvPr/>
        </p:nvSpPr>
        <p:spPr>
          <a:xfrm>
            <a:off x="476700" y="5738746"/>
            <a:ext cx="6848400" cy="891900"/>
          </a:xfrm>
          <a:prstGeom prst="roundRect">
            <a:avLst>
              <a:gd fmla="val 16667" name="adj"/>
            </a:avLst>
          </a:prstGeom>
          <a:noFill/>
          <a:ln cap="flat" cmpd="sng" w="2857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 sz="1100" u="sng" cap="none" strike="noStrike">
                <a:solidFill>
                  <a:srgbClr val="000000"/>
                </a:solidFill>
                <a:latin typeface="Calibri"/>
                <a:ea typeface="Calibri"/>
                <a:cs typeface="Calibri"/>
                <a:sym typeface="Calibri"/>
              </a:rPr>
              <a:t>Conclusion</a:t>
            </a:r>
            <a:endParaRPr b="1" i="0" sz="1100" u="sng"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0" i="1" lang="en" sz="1100" u="none" cap="none" strike="noStrike">
                <a:solidFill>
                  <a:srgbClr val="000000"/>
                </a:solidFill>
                <a:latin typeface="Calibri"/>
                <a:ea typeface="Calibri"/>
                <a:cs typeface="Calibri"/>
                <a:sym typeface="Calibri"/>
              </a:rPr>
              <a:t>Here you need to make a judgement on the question. Make sure you refer to the question and support it with the key factual information. Here, you are </a:t>
            </a:r>
            <a:r>
              <a:rPr b="1" i="1" lang="en" sz="1100" u="sng" cap="none" strike="noStrike">
                <a:solidFill>
                  <a:srgbClr val="000000"/>
                </a:solidFill>
                <a:latin typeface="Calibri"/>
                <a:ea typeface="Calibri"/>
                <a:cs typeface="Calibri"/>
                <a:sym typeface="Calibri"/>
              </a:rPr>
              <a:t>not</a:t>
            </a:r>
            <a:r>
              <a:rPr b="0" i="1" lang="en" sz="1100" u="none" cap="none" strike="noStrike">
                <a:solidFill>
                  <a:srgbClr val="000000"/>
                </a:solidFill>
                <a:latin typeface="Calibri"/>
                <a:ea typeface="Calibri"/>
                <a:cs typeface="Calibri"/>
                <a:sym typeface="Calibri"/>
              </a:rPr>
              <a:t> expected to address any new ideas. </a:t>
            </a:r>
            <a:endParaRPr b="0" i="1"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alibri"/>
              <a:ea typeface="Calibri"/>
              <a:cs typeface="Calibri"/>
              <a:sym typeface="Calibri"/>
            </a:endParaRPr>
          </a:p>
        </p:txBody>
      </p:sp>
      <p:sp>
        <p:nvSpPr>
          <p:cNvPr id="701" name="Google Shape;701;p41"/>
          <p:cNvSpPr/>
          <p:nvPr/>
        </p:nvSpPr>
        <p:spPr>
          <a:xfrm>
            <a:off x="6891299" y="132846"/>
            <a:ext cx="556200" cy="445200"/>
          </a:xfrm>
          <a:prstGeom prst="rect">
            <a:avLst/>
          </a:prstGeom>
          <a:solidFill>
            <a:srgbClr val="FFFFFF"/>
          </a:solid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p.41</a:t>
            </a:r>
            <a:endParaRPr b="1" i="0" sz="1400" u="none" cap="none" strike="noStrike">
              <a:solidFill>
                <a:srgbClr val="000000"/>
              </a:solidFill>
              <a:latin typeface="Calibri"/>
              <a:ea typeface="Calibri"/>
              <a:cs typeface="Calibri"/>
              <a:sym typeface="Calibri"/>
            </a:endParaRPr>
          </a:p>
        </p:txBody>
      </p:sp>
      <p:pic>
        <p:nvPicPr>
          <p:cNvPr id="702" name="Google Shape;702;p41"/>
          <p:cNvPicPr preferRelativeResize="0"/>
          <p:nvPr/>
        </p:nvPicPr>
        <p:blipFill rotWithShape="1">
          <a:blip r:embed="rId3">
            <a:alphaModFix/>
          </a:blip>
          <a:srcRect b="0" l="0" r="0" t="0"/>
          <a:stretch/>
        </p:blipFill>
        <p:spPr>
          <a:xfrm>
            <a:off x="626225" y="7192446"/>
            <a:ext cx="6076950" cy="3419475"/>
          </a:xfrm>
          <a:prstGeom prst="rect">
            <a:avLst/>
          </a:prstGeom>
          <a:noFill/>
          <a:ln>
            <a:noFill/>
          </a:ln>
        </p:spPr>
      </p:pic>
      <p:cxnSp>
        <p:nvCxnSpPr>
          <p:cNvPr id="703" name="Google Shape;703;p41"/>
          <p:cNvCxnSpPr/>
          <p:nvPr/>
        </p:nvCxnSpPr>
        <p:spPr>
          <a:xfrm flipH="1" rot="10800000">
            <a:off x="189400" y="6756700"/>
            <a:ext cx="7306500" cy="31500"/>
          </a:xfrm>
          <a:prstGeom prst="straightConnector1">
            <a:avLst/>
          </a:prstGeom>
          <a:noFill/>
          <a:ln cap="flat" cmpd="sng" w="9525">
            <a:solidFill>
              <a:schemeClr val="dk2"/>
            </a:solidFill>
            <a:prstDash val="solid"/>
            <a:round/>
            <a:headEnd len="sm" w="sm" type="none"/>
            <a:tailEnd len="sm" w="sm" type="none"/>
          </a:ln>
        </p:spPr>
      </p:cxn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7" name="Shape 707"/>
        <p:cNvGrpSpPr/>
        <p:nvPr/>
      </p:nvGrpSpPr>
      <p:grpSpPr>
        <a:xfrm>
          <a:off x="0" y="0"/>
          <a:ext cx="0" cy="0"/>
          <a:chOff x="0" y="0"/>
          <a:chExt cx="0" cy="0"/>
        </a:xfrm>
      </p:grpSpPr>
      <p:sp>
        <p:nvSpPr>
          <p:cNvPr id="708" name="Google Shape;708;p42"/>
          <p:cNvSpPr txBox="1"/>
          <p:nvPr>
            <p:ph type="title"/>
          </p:nvPr>
        </p:nvSpPr>
        <p:spPr>
          <a:xfrm>
            <a:off x="274774" y="210100"/>
            <a:ext cx="6477600" cy="445200"/>
          </a:xfrm>
          <a:prstGeom prst="rect">
            <a:avLst/>
          </a:prstGeom>
          <a:solidFill>
            <a:srgbClr val="FFFF00"/>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a:t>KT1.3 Case Study: The Black Death, 1348–49</a:t>
            </a:r>
            <a:endParaRPr/>
          </a:p>
        </p:txBody>
      </p:sp>
      <p:sp>
        <p:nvSpPr>
          <p:cNvPr id="709" name="Google Shape;709;p42"/>
          <p:cNvSpPr txBox="1"/>
          <p:nvPr>
            <p:ph idx="1" type="body"/>
          </p:nvPr>
        </p:nvSpPr>
        <p:spPr>
          <a:xfrm>
            <a:off x="274775" y="715725"/>
            <a:ext cx="5675700" cy="33390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just">
              <a:lnSpc>
                <a:spcPct val="115000"/>
              </a:lnSpc>
              <a:spcBef>
                <a:spcPts val="0"/>
              </a:spcBef>
              <a:spcAft>
                <a:spcPts val="0"/>
              </a:spcAft>
              <a:buSzPts val="1200"/>
              <a:buNone/>
            </a:pPr>
            <a:r>
              <a:rPr lang="en"/>
              <a:t>In 1348, a new disease reached the shores of England. It had spread from the Far east along trade routes, arriving in Sicily in 1347, quickly spreading across the whole of Europe. The </a:t>
            </a:r>
            <a:r>
              <a:rPr b="1" lang="en"/>
              <a:t>Black Death</a:t>
            </a:r>
            <a:r>
              <a:rPr lang="en"/>
              <a:t>, as it eventually became known, was new plague that was unfamiliar to the ordinary people of England, as well as English physicians. Within months, it had spread the length and breadth of England, killing thousands of people. It was absolutely devastating: it didn’t matter if you were rich, poor, a city dweller or a country farmer - the plague did not discriminate. Those who caught it could expect to die within a matter of days. </a:t>
            </a:r>
            <a:endParaRPr/>
          </a:p>
          <a:p>
            <a:pPr indent="0" lvl="0" marL="0" rtl="0" algn="just">
              <a:lnSpc>
                <a:spcPct val="115000"/>
              </a:lnSpc>
              <a:spcBef>
                <a:spcPts val="1600"/>
              </a:spcBef>
              <a:spcAft>
                <a:spcPts val="1600"/>
              </a:spcAft>
              <a:buSzPts val="1200"/>
              <a:buNone/>
            </a:pPr>
            <a:r>
              <a:rPr lang="en"/>
              <a:t>There were two types of the Black Death in 1348. </a:t>
            </a:r>
            <a:r>
              <a:rPr b="1" lang="en"/>
              <a:t>Bubonic plague </a:t>
            </a:r>
            <a:r>
              <a:rPr lang="en"/>
              <a:t>which is transferred from the blood of a rat to the humans via flea bites. This would cause large buboes (swellings) to appear on the victims bodies and a range of other ailments and usually result in death within 5 days. The other type, </a:t>
            </a:r>
            <a:r>
              <a:rPr b="1" lang="en"/>
              <a:t>pneumonic plague</a:t>
            </a:r>
            <a:r>
              <a:rPr lang="en"/>
              <a:t>, was spread by air and would normally kill between 24-48 hours. Death was almost assured with the</a:t>
            </a:r>
            <a:r>
              <a:rPr b="1" lang="en"/>
              <a:t> pneumonic plague</a:t>
            </a:r>
            <a:r>
              <a:rPr lang="en"/>
              <a:t>. </a:t>
            </a:r>
            <a:endParaRPr/>
          </a:p>
        </p:txBody>
      </p:sp>
      <p:sp>
        <p:nvSpPr>
          <p:cNvPr id="710" name="Google Shape;710;p42"/>
          <p:cNvSpPr txBox="1"/>
          <p:nvPr/>
        </p:nvSpPr>
        <p:spPr>
          <a:xfrm>
            <a:off x="5997692" y="953925"/>
            <a:ext cx="1443000" cy="1437000"/>
          </a:xfrm>
          <a:prstGeom prst="rect">
            <a:avLst/>
          </a:prstGeom>
          <a:solidFill>
            <a:srgbClr val="FFF2CC"/>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 sz="1200" u="sng" cap="none" strike="noStrike">
                <a:solidFill>
                  <a:srgbClr val="000000"/>
                </a:solidFill>
                <a:latin typeface="Calibri"/>
                <a:ea typeface="Calibri"/>
                <a:cs typeface="Calibri"/>
                <a:sym typeface="Calibri"/>
              </a:rPr>
              <a:t>Keywords</a:t>
            </a:r>
            <a:endParaRPr b="1" i="0" sz="1200" u="sng"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200"/>
              <a:buFont typeface="Arial"/>
              <a:buNone/>
            </a:pPr>
            <a:r>
              <a:t/>
            </a:r>
            <a:endParaRPr b="1" i="0" sz="1200" u="sng"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Calibri"/>
                <a:ea typeface="Calibri"/>
                <a:cs typeface="Calibri"/>
                <a:sym typeface="Calibri"/>
              </a:rPr>
              <a:t>Scourge </a:t>
            </a:r>
            <a:r>
              <a:rPr b="0" i="0" lang="en" sz="1200" u="none" cap="none" strike="noStrike">
                <a:solidFill>
                  <a:srgbClr val="000000"/>
                </a:solidFill>
                <a:latin typeface="Calibri"/>
                <a:ea typeface="Calibri"/>
                <a:cs typeface="Calibri"/>
                <a:sym typeface="Calibri"/>
              </a:rPr>
              <a:t>- </a:t>
            </a:r>
            <a:r>
              <a:rPr b="0" i="0" lang="en" sz="1100" u="none" cap="none" strike="noStrike">
                <a:solidFill>
                  <a:srgbClr val="000000"/>
                </a:solidFill>
                <a:latin typeface="Calibri"/>
                <a:ea typeface="Calibri"/>
                <a:cs typeface="Calibri"/>
                <a:sym typeface="Calibri"/>
              </a:rPr>
              <a:t>A person or thing that causes great suffering. </a:t>
            </a:r>
            <a:endParaRPr b="0" i="0" sz="1100" u="none" cap="none" strike="noStrike">
              <a:solidFill>
                <a:schemeClr val="dk1"/>
              </a:solidFill>
              <a:latin typeface="Calibri"/>
              <a:ea typeface="Calibri"/>
              <a:cs typeface="Calibri"/>
              <a:sym typeface="Calibri"/>
            </a:endParaRPr>
          </a:p>
        </p:txBody>
      </p:sp>
      <p:pic>
        <p:nvPicPr>
          <p:cNvPr descr="Image result for the black death" id="711" name="Google Shape;711;p42"/>
          <p:cNvPicPr preferRelativeResize="0"/>
          <p:nvPr/>
        </p:nvPicPr>
        <p:blipFill rotWithShape="1">
          <a:blip r:embed="rId3">
            <a:alphaModFix/>
          </a:blip>
          <a:srcRect b="0" l="0" r="0" t="0"/>
          <a:stretch/>
        </p:blipFill>
        <p:spPr>
          <a:xfrm>
            <a:off x="5997692" y="3044175"/>
            <a:ext cx="1443000" cy="810150"/>
          </a:xfrm>
          <a:prstGeom prst="rect">
            <a:avLst/>
          </a:prstGeom>
          <a:noFill/>
          <a:ln cap="flat" cmpd="sng" w="28575">
            <a:solidFill>
              <a:srgbClr val="000000"/>
            </a:solidFill>
            <a:prstDash val="solid"/>
            <a:round/>
            <a:headEnd len="sm" w="sm" type="none"/>
            <a:tailEnd len="sm" w="sm" type="none"/>
          </a:ln>
        </p:spPr>
      </p:pic>
      <p:sp>
        <p:nvSpPr>
          <p:cNvPr id="712" name="Google Shape;712;p42"/>
          <p:cNvSpPr txBox="1"/>
          <p:nvPr/>
        </p:nvSpPr>
        <p:spPr>
          <a:xfrm>
            <a:off x="285265" y="4138613"/>
            <a:ext cx="7162200" cy="11049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200"/>
              <a:buFont typeface="Arial"/>
              <a:buNone/>
            </a:pPr>
            <a:r>
              <a:rPr b="1" i="0" lang="en" sz="1200" u="sng" cap="none" strike="noStrike">
                <a:solidFill>
                  <a:srgbClr val="000000"/>
                </a:solidFill>
                <a:latin typeface="Calibri"/>
                <a:ea typeface="Calibri"/>
                <a:cs typeface="Calibri"/>
                <a:sym typeface="Calibri"/>
              </a:rPr>
              <a:t>TASK </a:t>
            </a:r>
            <a:r>
              <a:rPr b="0" i="0" lang="en" sz="1200" u="none" cap="none" strike="noStrike">
                <a:solidFill>
                  <a:srgbClr val="000000"/>
                </a:solidFill>
                <a:latin typeface="Calibri"/>
                <a:ea typeface="Calibri"/>
                <a:cs typeface="Calibri"/>
                <a:sym typeface="Calibri"/>
              </a:rPr>
              <a:t>- Match the symptom with the pictures below by putting a number below the picture. </a:t>
            </a:r>
            <a:endParaRPr b="0" i="0" sz="1200" u="none" cap="none" strike="noStrike">
              <a:solidFill>
                <a:srgbClr val="000000"/>
              </a:solidFill>
              <a:latin typeface="Calibri"/>
              <a:ea typeface="Calibri"/>
              <a:cs typeface="Calibri"/>
              <a:sym typeface="Calibri"/>
            </a:endParaRPr>
          </a:p>
          <a:p>
            <a:pPr indent="-304800" lvl="0" marL="457200" marR="0" rtl="0" algn="just">
              <a:lnSpc>
                <a:spcPct val="100000"/>
              </a:lnSpc>
              <a:spcBef>
                <a:spcPts val="0"/>
              </a:spcBef>
              <a:spcAft>
                <a:spcPts val="0"/>
              </a:spcAft>
              <a:buClr>
                <a:srgbClr val="000000"/>
              </a:buClr>
              <a:buSzPts val="1200"/>
              <a:buFont typeface="Calibri"/>
              <a:buAutoNum type="arabicPeriod"/>
            </a:pPr>
            <a:r>
              <a:rPr b="0" i="0" lang="en" sz="1200" u="none" cap="none" strike="noStrike">
                <a:solidFill>
                  <a:srgbClr val="000000"/>
                </a:solidFill>
                <a:latin typeface="Calibri"/>
                <a:ea typeface="Calibri"/>
                <a:cs typeface="Calibri"/>
                <a:sym typeface="Calibri"/>
              </a:rPr>
              <a:t>Chest pains and breathing troubles</a:t>
            </a:r>
            <a:endParaRPr b="0" i="0" sz="1200" u="none" cap="none" strike="noStrike">
              <a:solidFill>
                <a:srgbClr val="000000"/>
              </a:solidFill>
              <a:latin typeface="Calibri"/>
              <a:ea typeface="Calibri"/>
              <a:cs typeface="Calibri"/>
              <a:sym typeface="Calibri"/>
            </a:endParaRPr>
          </a:p>
          <a:p>
            <a:pPr indent="-304800" lvl="0" marL="457200" marR="0" rtl="0" algn="just">
              <a:lnSpc>
                <a:spcPct val="100000"/>
              </a:lnSpc>
              <a:spcBef>
                <a:spcPts val="0"/>
              </a:spcBef>
              <a:spcAft>
                <a:spcPts val="0"/>
              </a:spcAft>
              <a:buClr>
                <a:srgbClr val="000000"/>
              </a:buClr>
              <a:buSzPts val="1200"/>
              <a:buFont typeface="Calibri"/>
              <a:buAutoNum type="arabicPeriod"/>
            </a:pPr>
            <a:r>
              <a:rPr b="0" i="0" lang="en" sz="1200" u="none" cap="none" strike="noStrike">
                <a:solidFill>
                  <a:srgbClr val="000000"/>
                </a:solidFill>
                <a:latin typeface="Calibri"/>
                <a:ea typeface="Calibri"/>
                <a:cs typeface="Calibri"/>
                <a:sym typeface="Calibri"/>
              </a:rPr>
              <a:t>Fever</a:t>
            </a:r>
            <a:endParaRPr b="0" i="0" sz="1200" u="none" cap="none" strike="noStrike">
              <a:solidFill>
                <a:srgbClr val="000000"/>
              </a:solidFill>
              <a:latin typeface="Calibri"/>
              <a:ea typeface="Calibri"/>
              <a:cs typeface="Calibri"/>
              <a:sym typeface="Calibri"/>
            </a:endParaRPr>
          </a:p>
          <a:p>
            <a:pPr indent="-304800" lvl="0" marL="457200" marR="0" rtl="0" algn="just">
              <a:lnSpc>
                <a:spcPct val="100000"/>
              </a:lnSpc>
              <a:spcBef>
                <a:spcPts val="0"/>
              </a:spcBef>
              <a:spcAft>
                <a:spcPts val="0"/>
              </a:spcAft>
              <a:buClr>
                <a:srgbClr val="000000"/>
              </a:buClr>
              <a:buSzPts val="1200"/>
              <a:buFont typeface="Calibri"/>
              <a:buAutoNum type="arabicPeriod"/>
            </a:pPr>
            <a:r>
              <a:rPr b="0" i="0" lang="en" sz="1200" u="none" cap="none" strike="noStrike">
                <a:solidFill>
                  <a:srgbClr val="000000"/>
                </a:solidFill>
                <a:latin typeface="Calibri"/>
                <a:ea typeface="Calibri"/>
                <a:cs typeface="Calibri"/>
                <a:sym typeface="Calibri"/>
              </a:rPr>
              <a:t>Sneezing and coughing up blood</a:t>
            </a:r>
            <a:endParaRPr b="0" i="0" sz="1200" u="none" cap="none" strike="noStrike">
              <a:solidFill>
                <a:srgbClr val="000000"/>
              </a:solidFill>
              <a:latin typeface="Calibri"/>
              <a:ea typeface="Calibri"/>
              <a:cs typeface="Calibri"/>
              <a:sym typeface="Calibri"/>
            </a:endParaRPr>
          </a:p>
          <a:p>
            <a:pPr indent="-304800" lvl="0" marL="457200" marR="0" rtl="0" algn="just">
              <a:lnSpc>
                <a:spcPct val="100000"/>
              </a:lnSpc>
              <a:spcBef>
                <a:spcPts val="0"/>
              </a:spcBef>
              <a:spcAft>
                <a:spcPts val="0"/>
              </a:spcAft>
              <a:buClr>
                <a:srgbClr val="000000"/>
              </a:buClr>
              <a:buSzPts val="1200"/>
              <a:buFont typeface="Calibri"/>
              <a:buAutoNum type="arabicPeriod"/>
            </a:pPr>
            <a:r>
              <a:rPr b="0" i="0" lang="en" sz="1200" u="none" cap="none" strike="noStrike">
                <a:solidFill>
                  <a:srgbClr val="000000"/>
                </a:solidFill>
                <a:latin typeface="Calibri"/>
                <a:ea typeface="Calibri"/>
                <a:cs typeface="Calibri"/>
                <a:sym typeface="Calibri"/>
              </a:rPr>
              <a:t>Boils and black buboes appearing in the groin and armpits.</a:t>
            </a:r>
            <a:endParaRPr b="0" i="0" sz="1200" u="none" cap="none" strike="noStrike">
              <a:solidFill>
                <a:srgbClr val="000000"/>
              </a:solidFill>
              <a:latin typeface="Calibri"/>
              <a:ea typeface="Calibri"/>
              <a:cs typeface="Calibri"/>
              <a:sym typeface="Calibri"/>
            </a:endParaRPr>
          </a:p>
        </p:txBody>
      </p:sp>
      <p:sp>
        <p:nvSpPr>
          <p:cNvPr id="713" name="Google Shape;713;p42"/>
          <p:cNvSpPr txBox="1"/>
          <p:nvPr/>
        </p:nvSpPr>
        <p:spPr>
          <a:xfrm>
            <a:off x="274775" y="7259850"/>
            <a:ext cx="7165918" cy="31386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 sz="1200" u="sng" cap="none" strike="noStrike">
                <a:solidFill>
                  <a:srgbClr val="000000"/>
                </a:solidFill>
                <a:latin typeface="Calibri"/>
                <a:ea typeface="Calibri"/>
                <a:cs typeface="Calibri"/>
                <a:sym typeface="Calibri"/>
              </a:rPr>
              <a:t>Ideas behind the causes of the Black Death </a:t>
            </a:r>
            <a:endParaRPr b="1" i="0" sz="1200" u="sng" cap="none" strike="noStrike">
              <a:solidFill>
                <a:srgbClr val="000000"/>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Calibri"/>
                <a:ea typeface="Calibri"/>
                <a:cs typeface="Calibri"/>
                <a:sym typeface="Calibri"/>
              </a:rPr>
              <a:t>Religious and supernatural </a:t>
            </a:r>
            <a:endParaRPr b="1" i="0" sz="1200" u="none" cap="none" strike="noStrike">
              <a:solidFill>
                <a:srgbClr val="000000"/>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Many believed that the Black Death was the result of God deserting mankind - that is, the Black Death was a punishment for the sin in the world. In 1345, there was an unusual positioning of the planets Mars, Jupiter and Saturn, which astrologers interpreted as a sign that something wonderful or terrible was about to happen. </a:t>
            </a:r>
            <a:endParaRPr b="0" i="0" sz="1200" u="none" cap="none" strike="noStrike">
              <a:solidFill>
                <a:srgbClr val="000000"/>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Calibri"/>
                <a:ea typeface="Calibri"/>
                <a:cs typeface="Calibri"/>
                <a:sym typeface="Calibri"/>
              </a:rPr>
              <a:t>Natural causes</a:t>
            </a:r>
            <a:endParaRPr b="1" i="0" sz="1200" u="none" cap="none" strike="noStrike">
              <a:solidFill>
                <a:srgbClr val="000000"/>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The main natural cause attributed to the Black Death was impure air. Breathing in this miasma caused corruption to the body’s humours. People believed that this impure air may have originated from poisonous fumes released by an earthquake or a volcano. </a:t>
            </a:r>
            <a:endParaRPr b="0" i="0" sz="1200" u="none" cap="none" strike="noStrike">
              <a:solidFill>
                <a:srgbClr val="000000"/>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Calibri"/>
                <a:ea typeface="Calibri"/>
                <a:cs typeface="Calibri"/>
                <a:sym typeface="Calibri"/>
              </a:rPr>
              <a:t>Common Beliefs</a:t>
            </a:r>
            <a:endParaRPr b="1" i="0" sz="1200" u="none" cap="none" strike="noStrike">
              <a:solidFill>
                <a:srgbClr val="000000"/>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For the everyday people living in the cities and countryside, the spread of the black Death was terrifying and they would have heard many conflicting ideas about what cause it. In Europe, many people blamed the Jewish population, but the JEws had been expelled from England in the 13th century, so this was not the case in England. </a:t>
            </a:r>
            <a:endParaRPr b="0" i="0" sz="1200" u="none" cap="none" strike="noStrike">
              <a:solidFill>
                <a:srgbClr val="000000"/>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Calibri"/>
              <a:ea typeface="Calibri"/>
              <a:cs typeface="Calibri"/>
              <a:sym typeface="Calibri"/>
            </a:endParaRPr>
          </a:p>
        </p:txBody>
      </p:sp>
      <p:sp>
        <p:nvSpPr>
          <p:cNvPr id="714" name="Google Shape;714;p42"/>
          <p:cNvSpPr/>
          <p:nvPr/>
        </p:nvSpPr>
        <p:spPr>
          <a:xfrm>
            <a:off x="6891299" y="132846"/>
            <a:ext cx="556200" cy="445200"/>
          </a:xfrm>
          <a:prstGeom prst="rect">
            <a:avLst/>
          </a:prstGeom>
          <a:solidFill>
            <a:srgbClr val="FFFFFF"/>
          </a:solid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p.42</a:t>
            </a:r>
            <a:endParaRPr b="1" i="0" sz="1400" u="none" cap="none" strike="noStrike">
              <a:solidFill>
                <a:srgbClr val="000000"/>
              </a:solidFill>
              <a:latin typeface="Calibri"/>
              <a:ea typeface="Calibri"/>
              <a:cs typeface="Calibri"/>
              <a:sym typeface="Calibri"/>
            </a:endParaRPr>
          </a:p>
        </p:txBody>
      </p:sp>
      <p:grpSp>
        <p:nvGrpSpPr>
          <p:cNvPr id="715" name="Google Shape;715;p42"/>
          <p:cNvGrpSpPr/>
          <p:nvPr/>
        </p:nvGrpSpPr>
        <p:grpSpPr>
          <a:xfrm>
            <a:off x="515058" y="5327422"/>
            <a:ext cx="6702644" cy="1104905"/>
            <a:chOff x="188400" y="5731650"/>
            <a:chExt cx="7183200" cy="1443000"/>
          </a:xfrm>
        </p:grpSpPr>
        <p:pic>
          <p:nvPicPr>
            <p:cNvPr descr="Image result for chest pains" id="716" name="Google Shape;716;p42"/>
            <p:cNvPicPr preferRelativeResize="0"/>
            <p:nvPr/>
          </p:nvPicPr>
          <p:blipFill rotWithShape="1">
            <a:blip r:embed="rId4">
              <a:alphaModFix/>
            </a:blip>
            <a:srcRect b="0" l="0" r="0" t="0"/>
            <a:stretch/>
          </p:blipFill>
          <p:spPr>
            <a:xfrm>
              <a:off x="5271300" y="5734652"/>
              <a:ext cx="2100300" cy="1437000"/>
            </a:xfrm>
            <a:prstGeom prst="roundRect">
              <a:avLst>
                <a:gd fmla="val 16667" name="adj"/>
              </a:avLst>
            </a:prstGeom>
            <a:noFill/>
            <a:ln cap="flat" cmpd="sng" w="28575">
              <a:solidFill>
                <a:srgbClr val="000000"/>
              </a:solidFill>
              <a:prstDash val="solid"/>
              <a:round/>
              <a:headEnd len="sm" w="sm" type="none"/>
              <a:tailEnd len="sm" w="sm" type="none"/>
            </a:ln>
          </p:spPr>
        </p:pic>
        <p:pic>
          <p:nvPicPr>
            <p:cNvPr descr="Image result for fever" id="717" name="Google Shape;717;p42"/>
            <p:cNvPicPr preferRelativeResize="0"/>
            <p:nvPr/>
          </p:nvPicPr>
          <p:blipFill rotWithShape="1">
            <a:blip r:embed="rId5">
              <a:alphaModFix/>
            </a:blip>
            <a:srcRect b="0" l="0" r="0" t="0"/>
            <a:stretch/>
          </p:blipFill>
          <p:spPr>
            <a:xfrm>
              <a:off x="188400" y="5731650"/>
              <a:ext cx="1443000" cy="1443000"/>
            </a:xfrm>
            <a:prstGeom prst="roundRect">
              <a:avLst>
                <a:gd fmla="val 16667" name="adj"/>
              </a:avLst>
            </a:prstGeom>
            <a:noFill/>
            <a:ln cap="flat" cmpd="sng" w="28575">
              <a:solidFill>
                <a:srgbClr val="000000"/>
              </a:solidFill>
              <a:prstDash val="solid"/>
              <a:round/>
              <a:headEnd len="sm" w="sm" type="none"/>
              <a:tailEnd len="sm" w="sm" type="none"/>
            </a:ln>
          </p:spPr>
        </p:pic>
        <p:pic>
          <p:nvPicPr>
            <p:cNvPr descr="Image result for black buboes cartoon" id="718" name="Google Shape;718;p42"/>
            <p:cNvPicPr preferRelativeResize="0"/>
            <p:nvPr/>
          </p:nvPicPr>
          <p:blipFill rotWithShape="1">
            <a:blip r:embed="rId6">
              <a:alphaModFix/>
            </a:blip>
            <a:srcRect b="6428" l="0" r="0" t="0"/>
            <a:stretch/>
          </p:blipFill>
          <p:spPr>
            <a:xfrm>
              <a:off x="3946052" y="5731650"/>
              <a:ext cx="1189800" cy="1443000"/>
            </a:xfrm>
            <a:prstGeom prst="roundRect">
              <a:avLst>
                <a:gd fmla="val 16667" name="adj"/>
              </a:avLst>
            </a:prstGeom>
            <a:noFill/>
            <a:ln cap="flat" cmpd="sng" w="28575">
              <a:solidFill>
                <a:srgbClr val="000000"/>
              </a:solidFill>
              <a:prstDash val="solid"/>
              <a:round/>
              <a:headEnd len="sm" w="sm" type="none"/>
              <a:tailEnd len="sm" w="sm" type="none"/>
            </a:ln>
          </p:spPr>
        </p:pic>
        <p:pic>
          <p:nvPicPr>
            <p:cNvPr descr="Image result for coughing up blood" id="719" name="Google Shape;719;p42"/>
            <p:cNvPicPr preferRelativeResize="0"/>
            <p:nvPr/>
          </p:nvPicPr>
          <p:blipFill rotWithShape="1">
            <a:blip r:embed="rId7">
              <a:alphaModFix/>
            </a:blip>
            <a:srcRect b="0" l="19002" r="20994" t="0"/>
            <a:stretch/>
          </p:blipFill>
          <p:spPr>
            <a:xfrm>
              <a:off x="1791300" y="5734650"/>
              <a:ext cx="2019300" cy="1437000"/>
            </a:xfrm>
            <a:prstGeom prst="roundRect">
              <a:avLst>
                <a:gd fmla="val 16667" name="adj"/>
              </a:avLst>
            </a:prstGeom>
            <a:noFill/>
            <a:ln cap="flat" cmpd="sng" w="28575">
              <a:solidFill>
                <a:srgbClr val="000000"/>
              </a:solidFill>
              <a:prstDash val="solid"/>
              <a:round/>
              <a:headEnd len="sm" w="sm" type="none"/>
              <a:tailEnd len="sm" w="sm" type="none"/>
            </a:ln>
          </p:spPr>
        </p:pic>
      </p:gr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3" name="Shape 723"/>
        <p:cNvGrpSpPr/>
        <p:nvPr/>
      </p:nvGrpSpPr>
      <p:grpSpPr>
        <a:xfrm>
          <a:off x="0" y="0"/>
          <a:ext cx="0" cy="0"/>
          <a:chOff x="0" y="0"/>
          <a:chExt cx="0" cy="0"/>
        </a:xfrm>
      </p:grpSpPr>
      <p:sp>
        <p:nvSpPr>
          <p:cNvPr id="724" name="Google Shape;724;p43"/>
          <p:cNvSpPr txBox="1"/>
          <p:nvPr>
            <p:ph type="title"/>
          </p:nvPr>
        </p:nvSpPr>
        <p:spPr>
          <a:xfrm>
            <a:off x="309311" y="210100"/>
            <a:ext cx="7183200" cy="445200"/>
          </a:xfrm>
          <a:prstGeom prst="rect">
            <a:avLst/>
          </a:prstGeom>
          <a:solidFill>
            <a:srgbClr val="FFFF00"/>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000"/>
              <a:buNone/>
            </a:pPr>
            <a:r>
              <a:rPr lang="en"/>
              <a:t>KT1.3 Case Study: The Black Death, 1348–49</a:t>
            </a:r>
            <a:endParaRPr/>
          </a:p>
        </p:txBody>
      </p:sp>
      <p:sp>
        <p:nvSpPr>
          <p:cNvPr id="725" name="Google Shape;725;p43"/>
          <p:cNvSpPr txBox="1"/>
          <p:nvPr>
            <p:ph idx="1" type="body"/>
          </p:nvPr>
        </p:nvSpPr>
        <p:spPr>
          <a:xfrm>
            <a:off x="309311" y="953925"/>
            <a:ext cx="7183200" cy="92328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200"/>
              <a:buNone/>
            </a:pPr>
            <a:r>
              <a:rPr b="1" lang="en" u="sng"/>
              <a:t>TASK </a:t>
            </a:r>
            <a:r>
              <a:rPr lang="en"/>
              <a:t>- Reduce the information for each factor about what people thought caused the Black Death into 12 words.</a:t>
            </a:r>
            <a:endParaRPr/>
          </a:p>
          <a:p>
            <a:pPr indent="0" lvl="0" marL="0" rtl="0" algn="l">
              <a:lnSpc>
                <a:spcPct val="150000"/>
              </a:lnSpc>
              <a:spcBef>
                <a:spcPts val="1600"/>
              </a:spcBef>
              <a:spcAft>
                <a:spcPts val="0"/>
              </a:spcAft>
              <a:buSzPts val="1200"/>
              <a:buNone/>
            </a:pPr>
            <a:r>
              <a:rPr lang="en"/>
              <a:t> Religious and supernatural - _____________________________________________________________________________________________________________________________________________________________________________________</a:t>
            </a:r>
            <a:endParaRPr/>
          </a:p>
          <a:p>
            <a:pPr indent="0" lvl="0" marL="0" rtl="0" algn="l">
              <a:lnSpc>
                <a:spcPct val="150000"/>
              </a:lnSpc>
              <a:spcBef>
                <a:spcPts val="1600"/>
              </a:spcBef>
              <a:spcAft>
                <a:spcPts val="0"/>
              </a:spcAft>
              <a:buSzPts val="1200"/>
              <a:buNone/>
            </a:pPr>
            <a:r>
              <a:rPr lang="en"/>
              <a:t>Natural causes </a:t>
            </a:r>
            <a:r>
              <a:rPr lang="en">
                <a:solidFill>
                  <a:schemeClr val="dk1"/>
                </a:solidFill>
              </a:rPr>
              <a:t>_____________________________________________________________________________________________________________________________________________________________________________________</a:t>
            </a:r>
            <a:endParaRPr>
              <a:solidFill>
                <a:schemeClr val="dk1"/>
              </a:solidFill>
            </a:endParaRPr>
          </a:p>
          <a:p>
            <a:pPr indent="0" lvl="0" marL="0" rtl="0" algn="l">
              <a:lnSpc>
                <a:spcPct val="150000"/>
              </a:lnSpc>
              <a:spcBef>
                <a:spcPts val="1600"/>
              </a:spcBef>
              <a:spcAft>
                <a:spcPts val="0"/>
              </a:spcAft>
              <a:buSzPts val="1200"/>
              <a:buNone/>
            </a:pPr>
            <a:r>
              <a:rPr lang="en"/>
              <a:t>Common beliefs </a:t>
            </a:r>
            <a:r>
              <a:rPr lang="en">
                <a:solidFill>
                  <a:schemeClr val="dk1"/>
                </a:solidFill>
              </a:rPr>
              <a:t>_____________________________________________________________________________________________________________________________________________________________________________________</a:t>
            </a:r>
            <a:endParaRPr>
              <a:solidFill>
                <a:schemeClr val="dk1"/>
              </a:solidFill>
            </a:endParaRPr>
          </a:p>
          <a:p>
            <a:pPr indent="0" lvl="0" marL="0" rtl="0" algn="ctr">
              <a:lnSpc>
                <a:spcPct val="150000"/>
              </a:lnSpc>
              <a:spcBef>
                <a:spcPts val="1600"/>
              </a:spcBef>
              <a:spcAft>
                <a:spcPts val="0"/>
              </a:spcAft>
              <a:buSzPts val="1200"/>
              <a:buNone/>
            </a:pPr>
            <a:r>
              <a:rPr b="1" lang="en" u="sng">
                <a:solidFill>
                  <a:schemeClr val="dk1"/>
                </a:solidFill>
              </a:rPr>
              <a:t>Treatments of the Black Death</a:t>
            </a:r>
            <a:endParaRPr b="1" u="sng">
              <a:solidFill>
                <a:schemeClr val="dk1"/>
              </a:solidFill>
            </a:endParaRPr>
          </a:p>
          <a:p>
            <a:pPr indent="0" lvl="0" marL="0" rtl="0" algn="l">
              <a:lnSpc>
                <a:spcPct val="150000"/>
              </a:lnSpc>
              <a:spcBef>
                <a:spcPts val="1600"/>
              </a:spcBef>
              <a:spcAft>
                <a:spcPts val="0"/>
              </a:spcAft>
              <a:buSzPts val="1200"/>
              <a:buNone/>
            </a:pPr>
            <a:r>
              <a:rPr b="1" lang="en">
                <a:solidFill>
                  <a:schemeClr val="dk1"/>
                </a:solidFill>
              </a:rPr>
              <a:t>Supernatural</a:t>
            </a:r>
            <a:endParaRPr b="1">
              <a:solidFill>
                <a:schemeClr val="dk1"/>
              </a:solidFill>
            </a:endParaRPr>
          </a:p>
          <a:p>
            <a:pPr indent="0" lvl="0" marL="0" rtl="0" algn="just">
              <a:lnSpc>
                <a:spcPct val="115000"/>
              </a:lnSpc>
              <a:spcBef>
                <a:spcPts val="1600"/>
              </a:spcBef>
              <a:spcAft>
                <a:spcPts val="0"/>
              </a:spcAft>
              <a:buSzPts val="1200"/>
              <a:buNone/>
            </a:pPr>
            <a:r>
              <a:rPr lang="en">
                <a:solidFill>
                  <a:schemeClr val="dk1"/>
                </a:solidFill>
              </a:rPr>
              <a:t>The main recommendation to treat the Black Death was to confess your sins, and ask God for forgiveness through prayer. However, there was an air of inevitability about the disease: once caught, people believed it was clearly God’s will; if it was his will that the patient should die, there was no cure that would work.</a:t>
            </a:r>
            <a:endParaRPr>
              <a:solidFill>
                <a:schemeClr val="dk1"/>
              </a:solidFill>
            </a:endParaRPr>
          </a:p>
          <a:p>
            <a:pPr indent="0" lvl="0" marL="0" rtl="0" algn="just">
              <a:lnSpc>
                <a:spcPct val="115000"/>
              </a:lnSpc>
              <a:spcBef>
                <a:spcPts val="1600"/>
              </a:spcBef>
              <a:spcAft>
                <a:spcPts val="0"/>
              </a:spcAft>
              <a:buSzPts val="1200"/>
              <a:buNone/>
            </a:pPr>
            <a:r>
              <a:rPr b="1" lang="en">
                <a:solidFill>
                  <a:schemeClr val="dk1"/>
                </a:solidFill>
              </a:rPr>
              <a:t>Natural </a:t>
            </a:r>
            <a:endParaRPr b="1">
              <a:solidFill>
                <a:schemeClr val="dk1"/>
              </a:solidFill>
            </a:endParaRPr>
          </a:p>
          <a:p>
            <a:pPr indent="0" lvl="0" marL="0" rtl="0" algn="just">
              <a:lnSpc>
                <a:spcPct val="115000"/>
              </a:lnSpc>
              <a:spcBef>
                <a:spcPts val="1600"/>
              </a:spcBef>
              <a:spcAft>
                <a:spcPts val="0"/>
              </a:spcAft>
              <a:buSzPts val="1200"/>
              <a:buNone/>
            </a:pPr>
            <a:r>
              <a:rPr lang="en">
                <a:solidFill>
                  <a:schemeClr val="dk1"/>
                </a:solidFill>
              </a:rPr>
              <a:t>To begin with, physicians tried bleeding and purging - the same things they would usually do to correct a humoral imbalance. Unfortunately, that didn't work and, in fact, seemed to make people die more quickly. As well as this, physicians recommended strong-smelling herbs like aloe and myrrh, which were believed to have cleansing properties. They often prescribed theriaca, as it was believed to work for lots of ailments. Lighting a fire and boiling vinegar could also drive off the bad air. Physicians or surgeons sometimes lanced the buboes - occasionally, people whose buboes burst survived. </a:t>
            </a:r>
            <a:endParaRPr>
              <a:solidFill>
                <a:schemeClr val="dk1"/>
              </a:solidFill>
            </a:endParaRPr>
          </a:p>
          <a:p>
            <a:pPr indent="0" lvl="0" marL="0" rtl="0" algn="just">
              <a:lnSpc>
                <a:spcPct val="115000"/>
              </a:lnSpc>
              <a:spcBef>
                <a:spcPts val="1600"/>
              </a:spcBef>
              <a:spcAft>
                <a:spcPts val="0"/>
              </a:spcAft>
              <a:buSzPts val="1200"/>
              <a:buNone/>
            </a:pPr>
            <a:r>
              <a:rPr b="1" lang="en">
                <a:solidFill>
                  <a:schemeClr val="dk1"/>
                </a:solidFill>
              </a:rPr>
              <a:t>Common Beliefs</a:t>
            </a:r>
            <a:endParaRPr b="1">
              <a:solidFill>
                <a:schemeClr val="dk1"/>
              </a:solidFill>
            </a:endParaRPr>
          </a:p>
          <a:p>
            <a:pPr indent="0" lvl="0" marL="0" rtl="0" algn="just">
              <a:lnSpc>
                <a:spcPct val="115000"/>
              </a:lnSpc>
              <a:spcBef>
                <a:spcPts val="1600"/>
              </a:spcBef>
              <a:spcAft>
                <a:spcPts val="0"/>
              </a:spcAft>
              <a:buSzPts val="1200"/>
              <a:buNone/>
            </a:pPr>
            <a:r>
              <a:rPr lang="en">
                <a:solidFill>
                  <a:schemeClr val="dk1"/>
                </a:solidFill>
              </a:rPr>
              <a:t>Everyday people were willing to try anything to survive the Black Death. They held strong Christian beliefs, and so would have gone to confession and prayed, as well as seeking traditional cures like bleeding. However, it quickly became clear that neither priests nor physicians were capable of curing the disease. Apothecaries sold remedies and herbs were mixed in the home, based on old recipes, but they had uncertain and unpredictable results. Nobody came up with a cure that definitely worked in all cases. </a:t>
            </a:r>
            <a:endParaRPr>
              <a:solidFill>
                <a:schemeClr val="dk1"/>
              </a:solidFill>
            </a:endParaRPr>
          </a:p>
          <a:p>
            <a:pPr indent="0" lvl="0" marL="0" rtl="0" algn="just">
              <a:lnSpc>
                <a:spcPct val="115000"/>
              </a:lnSpc>
              <a:spcBef>
                <a:spcPts val="1600"/>
              </a:spcBef>
              <a:spcAft>
                <a:spcPts val="0"/>
              </a:spcAft>
              <a:buSzPts val="1200"/>
              <a:buNone/>
            </a:pPr>
            <a:r>
              <a:rPr lang="en">
                <a:solidFill>
                  <a:schemeClr val="dk1"/>
                </a:solidFill>
              </a:rPr>
              <a:t>The lack of medical knowledge about what </a:t>
            </a:r>
            <a:r>
              <a:rPr b="1" lang="en">
                <a:solidFill>
                  <a:schemeClr val="dk1"/>
                </a:solidFill>
              </a:rPr>
              <a:t>caused </a:t>
            </a:r>
            <a:r>
              <a:rPr lang="en">
                <a:solidFill>
                  <a:schemeClr val="dk1"/>
                </a:solidFill>
              </a:rPr>
              <a:t>the disease meant it was impossible to know how to </a:t>
            </a:r>
            <a:r>
              <a:rPr b="1" lang="en">
                <a:solidFill>
                  <a:schemeClr val="dk1"/>
                </a:solidFill>
              </a:rPr>
              <a:t>cure </a:t>
            </a:r>
            <a:r>
              <a:rPr lang="en">
                <a:solidFill>
                  <a:schemeClr val="dk1"/>
                </a:solidFill>
              </a:rPr>
              <a:t>it.  </a:t>
            </a:r>
            <a:endParaRPr>
              <a:solidFill>
                <a:schemeClr val="dk1"/>
              </a:solidFill>
            </a:endParaRPr>
          </a:p>
          <a:p>
            <a:pPr indent="0" lvl="0" marL="0" rtl="0" algn="l">
              <a:lnSpc>
                <a:spcPct val="150000"/>
              </a:lnSpc>
              <a:spcBef>
                <a:spcPts val="1600"/>
              </a:spcBef>
              <a:spcAft>
                <a:spcPts val="1600"/>
              </a:spcAft>
              <a:buSzPts val="1200"/>
              <a:buNone/>
            </a:pPr>
            <a:r>
              <a:t/>
            </a:r>
            <a:endParaRPr b="1">
              <a:solidFill>
                <a:schemeClr val="dk1"/>
              </a:solidFill>
            </a:endParaRPr>
          </a:p>
        </p:txBody>
      </p:sp>
      <p:pic>
        <p:nvPicPr>
          <p:cNvPr id="726" name="Google Shape;726;p43"/>
          <p:cNvPicPr preferRelativeResize="0"/>
          <p:nvPr/>
        </p:nvPicPr>
        <p:blipFill rotWithShape="1">
          <a:blip r:embed="rId3">
            <a:alphaModFix/>
          </a:blip>
          <a:srcRect b="0" l="0" r="0" t="0"/>
          <a:stretch/>
        </p:blipFill>
        <p:spPr>
          <a:xfrm>
            <a:off x="1591099" y="4830225"/>
            <a:ext cx="515775" cy="515775"/>
          </a:xfrm>
          <a:prstGeom prst="rect">
            <a:avLst/>
          </a:prstGeom>
          <a:noFill/>
          <a:ln>
            <a:noFill/>
          </a:ln>
        </p:spPr>
      </p:pic>
      <p:pic>
        <p:nvPicPr>
          <p:cNvPr id="727" name="Google Shape;727;p43"/>
          <p:cNvPicPr preferRelativeResize="0"/>
          <p:nvPr/>
        </p:nvPicPr>
        <p:blipFill rotWithShape="1">
          <a:blip r:embed="rId4">
            <a:alphaModFix/>
          </a:blip>
          <a:srcRect b="0" l="0" r="0" t="0"/>
          <a:stretch/>
        </p:blipFill>
        <p:spPr>
          <a:xfrm>
            <a:off x="1462511" y="6135150"/>
            <a:ext cx="515775" cy="515775"/>
          </a:xfrm>
          <a:prstGeom prst="rect">
            <a:avLst/>
          </a:prstGeom>
          <a:noFill/>
          <a:ln>
            <a:noFill/>
          </a:ln>
        </p:spPr>
      </p:pic>
      <p:pic>
        <p:nvPicPr>
          <p:cNvPr id="728" name="Google Shape;728;p43"/>
          <p:cNvPicPr preferRelativeResize="0"/>
          <p:nvPr/>
        </p:nvPicPr>
        <p:blipFill rotWithShape="1">
          <a:blip r:embed="rId5">
            <a:alphaModFix/>
          </a:blip>
          <a:srcRect b="0" l="0" r="0" t="0"/>
          <a:stretch/>
        </p:blipFill>
        <p:spPr>
          <a:xfrm>
            <a:off x="2246494" y="1253450"/>
            <a:ext cx="502881" cy="552311"/>
          </a:xfrm>
          <a:prstGeom prst="rect">
            <a:avLst/>
          </a:prstGeom>
          <a:noFill/>
          <a:ln>
            <a:noFill/>
          </a:ln>
        </p:spPr>
      </p:pic>
      <p:pic>
        <p:nvPicPr>
          <p:cNvPr id="729" name="Google Shape;729;p43"/>
          <p:cNvPicPr preferRelativeResize="0"/>
          <p:nvPr/>
        </p:nvPicPr>
        <p:blipFill rotWithShape="1">
          <a:blip r:embed="rId6">
            <a:alphaModFix/>
          </a:blip>
          <a:srcRect b="0" l="0" r="0" t="0"/>
          <a:stretch/>
        </p:blipFill>
        <p:spPr>
          <a:xfrm>
            <a:off x="1552000" y="2291652"/>
            <a:ext cx="453907" cy="498523"/>
          </a:xfrm>
          <a:prstGeom prst="rect">
            <a:avLst/>
          </a:prstGeom>
          <a:noFill/>
          <a:ln>
            <a:noFill/>
          </a:ln>
        </p:spPr>
      </p:pic>
      <p:pic>
        <p:nvPicPr>
          <p:cNvPr id="730" name="Google Shape;730;p43"/>
          <p:cNvPicPr preferRelativeResize="0"/>
          <p:nvPr/>
        </p:nvPicPr>
        <p:blipFill rotWithShape="1">
          <a:blip r:embed="rId7">
            <a:alphaModFix/>
          </a:blip>
          <a:srcRect b="0" l="0" r="0" t="0"/>
          <a:stretch/>
        </p:blipFill>
        <p:spPr>
          <a:xfrm>
            <a:off x="1640523" y="3239314"/>
            <a:ext cx="502881" cy="552311"/>
          </a:xfrm>
          <a:prstGeom prst="rect">
            <a:avLst/>
          </a:prstGeom>
          <a:noFill/>
          <a:ln>
            <a:noFill/>
          </a:ln>
        </p:spPr>
      </p:pic>
      <p:pic>
        <p:nvPicPr>
          <p:cNvPr id="731" name="Google Shape;731;p43"/>
          <p:cNvPicPr preferRelativeResize="0"/>
          <p:nvPr/>
        </p:nvPicPr>
        <p:blipFill rotWithShape="1">
          <a:blip r:embed="rId8">
            <a:alphaModFix/>
          </a:blip>
          <a:srcRect b="0" l="0" r="0" t="0"/>
          <a:stretch/>
        </p:blipFill>
        <p:spPr>
          <a:xfrm>
            <a:off x="1562886" y="7987600"/>
            <a:ext cx="572200" cy="572200"/>
          </a:xfrm>
          <a:prstGeom prst="rect">
            <a:avLst/>
          </a:prstGeom>
          <a:noFill/>
          <a:ln>
            <a:noFill/>
          </a:ln>
        </p:spPr>
      </p:pic>
      <p:sp>
        <p:nvSpPr>
          <p:cNvPr id="732" name="Google Shape;732;p43"/>
          <p:cNvSpPr/>
          <p:nvPr/>
        </p:nvSpPr>
        <p:spPr>
          <a:xfrm>
            <a:off x="6891299" y="132846"/>
            <a:ext cx="556200" cy="445200"/>
          </a:xfrm>
          <a:prstGeom prst="rect">
            <a:avLst/>
          </a:prstGeom>
          <a:solidFill>
            <a:srgbClr val="FFFFFF"/>
          </a:solid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p.43</a:t>
            </a:r>
            <a:endParaRPr b="1" i="0" sz="1400" u="none" cap="none" strike="noStrike">
              <a:solidFill>
                <a:srgbClr val="000000"/>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6" name="Shape 736"/>
        <p:cNvGrpSpPr/>
        <p:nvPr/>
      </p:nvGrpSpPr>
      <p:grpSpPr>
        <a:xfrm>
          <a:off x="0" y="0"/>
          <a:ext cx="0" cy="0"/>
          <a:chOff x="0" y="0"/>
          <a:chExt cx="0" cy="0"/>
        </a:xfrm>
      </p:grpSpPr>
      <p:sp>
        <p:nvSpPr>
          <p:cNvPr id="737" name="Google Shape;737;p44"/>
          <p:cNvSpPr txBox="1"/>
          <p:nvPr>
            <p:ph type="title"/>
          </p:nvPr>
        </p:nvSpPr>
        <p:spPr>
          <a:xfrm>
            <a:off x="188400" y="210100"/>
            <a:ext cx="7183200" cy="445200"/>
          </a:xfrm>
          <a:prstGeom prst="rect">
            <a:avLst/>
          </a:prstGeom>
          <a:solidFill>
            <a:srgbClr val="FFFF00"/>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000"/>
              <a:buNone/>
            </a:pPr>
            <a:r>
              <a:rPr lang="en"/>
              <a:t>KT1.3 Case Study: The Black Death, 1348–49</a:t>
            </a:r>
            <a:endParaRPr/>
          </a:p>
        </p:txBody>
      </p:sp>
      <p:sp>
        <p:nvSpPr>
          <p:cNvPr id="738" name="Google Shape;738;p44"/>
          <p:cNvSpPr txBox="1"/>
          <p:nvPr>
            <p:ph idx="1" type="body"/>
          </p:nvPr>
        </p:nvSpPr>
        <p:spPr>
          <a:xfrm>
            <a:off x="593000" y="953925"/>
            <a:ext cx="6778500" cy="96384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just">
              <a:lnSpc>
                <a:spcPct val="115000"/>
              </a:lnSpc>
              <a:spcBef>
                <a:spcPts val="0"/>
              </a:spcBef>
              <a:spcAft>
                <a:spcPts val="0"/>
              </a:spcAft>
              <a:buSzPts val="1200"/>
              <a:buNone/>
            </a:pPr>
            <a:r>
              <a:rPr b="1" lang="en" u="sng"/>
              <a:t>TASK </a:t>
            </a:r>
            <a:r>
              <a:rPr lang="en"/>
              <a:t>- Highlight each specific treatment of the of the Black Death on page 41. </a:t>
            </a:r>
            <a:endParaRPr/>
          </a:p>
          <a:p>
            <a:pPr indent="0" lvl="0" marL="0" rtl="0" algn="ctr">
              <a:lnSpc>
                <a:spcPct val="115000"/>
              </a:lnSpc>
              <a:spcBef>
                <a:spcPts val="1600"/>
              </a:spcBef>
              <a:spcAft>
                <a:spcPts val="0"/>
              </a:spcAft>
              <a:buSzPts val="1200"/>
              <a:buNone/>
            </a:pPr>
            <a:r>
              <a:rPr lang="en"/>
              <a:t> </a:t>
            </a:r>
            <a:r>
              <a:rPr b="1" lang="en" u="sng"/>
              <a:t>Preventing the Black Death </a:t>
            </a:r>
            <a:endParaRPr b="1" u="sng"/>
          </a:p>
          <a:p>
            <a:pPr indent="0" lvl="0" marL="0" rtl="0" algn="just">
              <a:lnSpc>
                <a:spcPct val="115000"/>
              </a:lnSpc>
              <a:spcBef>
                <a:spcPts val="1600"/>
              </a:spcBef>
              <a:spcAft>
                <a:spcPts val="0"/>
              </a:spcAft>
              <a:buSzPts val="1200"/>
              <a:buNone/>
            </a:pPr>
            <a:r>
              <a:rPr b="1" lang="en"/>
              <a:t>Supernatural means</a:t>
            </a:r>
            <a:endParaRPr b="1"/>
          </a:p>
          <a:p>
            <a:pPr indent="0" lvl="0" marL="0" rtl="0" algn="just">
              <a:lnSpc>
                <a:spcPct val="115000"/>
              </a:lnSpc>
              <a:spcBef>
                <a:spcPts val="1600"/>
              </a:spcBef>
              <a:spcAft>
                <a:spcPts val="0"/>
              </a:spcAft>
              <a:buSzPts val="1200"/>
              <a:buNone/>
            </a:pPr>
            <a:r>
              <a:rPr lang="en"/>
              <a:t>The main advice given by priests was for people to:</a:t>
            </a:r>
            <a:endParaRPr/>
          </a:p>
          <a:p>
            <a:pPr indent="-304800" lvl="0" marL="457200" rtl="0" algn="just">
              <a:lnSpc>
                <a:spcPct val="115000"/>
              </a:lnSpc>
              <a:spcBef>
                <a:spcPts val="1600"/>
              </a:spcBef>
              <a:spcAft>
                <a:spcPts val="0"/>
              </a:spcAft>
              <a:buSzPts val="1200"/>
              <a:buChar char="●"/>
            </a:pPr>
            <a:r>
              <a:rPr lang="en"/>
              <a:t>Pray to God and fast.</a:t>
            </a:r>
            <a:endParaRPr/>
          </a:p>
          <a:p>
            <a:pPr indent="-304800" lvl="0" marL="457200" rtl="0" algn="just">
              <a:lnSpc>
                <a:spcPct val="115000"/>
              </a:lnSpc>
              <a:spcBef>
                <a:spcPts val="0"/>
              </a:spcBef>
              <a:spcAft>
                <a:spcPts val="0"/>
              </a:spcAft>
              <a:buSzPts val="1200"/>
              <a:buChar char="●"/>
            </a:pPr>
            <a:r>
              <a:rPr lang="en"/>
              <a:t>Go on a pilgrimage and make offerings to God.</a:t>
            </a:r>
            <a:endParaRPr/>
          </a:p>
          <a:p>
            <a:pPr indent="-304800" lvl="0" marL="457200" rtl="0" algn="just">
              <a:lnSpc>
                <a:spcPct val="115000"/>
              </a:lnSpc>
              <a:spcBef>
                <a:spcPts val="0"/>
              </a:spcBef>
              <a:spcAft>
                <a:spcPts val="0"/>
              </a:spcAft>
              <a:buSzPts val="1200"/>
              <a:buChar char="●"/>
            </a:pPr>
            <a:r>
              <a:rPr lang="en"/>
              <a:t>Show God how sorry you are by self-flagellation (whipping yourself). Large groups of flagellants wandered the streets of London, chanting whipping themselves.</a:t>
            </a:r>
            <a:endParaRPr/>
          </a:p>
          <a:p>
            <a:pPr indent="0" lvl="0" marL="0" rtl="0" algn="just">
              <a:lnSpc>
                <a:spcPct val="115000"/>
              </a:lnSpc>
              <a:spcBef>
                <a:spcPts val="1600"/>
              </a:spcBef>
              <a:spcAft>
                <a:spcPts val="0"/>
              </a:spcAft>
              <a:buSzPts val="1200"/>
              <a:buNone/>
            </a:pPr>
            <a:r>
              <a:rPr b="1" lang="en"/>
              <a:t>Natural Means</a:t>
            </a:r>
            <a:endParaRPr b="1"/>
          </a:p>
          <a:p>
            <a:pPr indent="0" lvl="0" marL="0" rtl="0" algn="just">
              <a:lnSpc>
                <a:spcPct val="115000"/>
              </a:lnSpc>
              <a:spcBef>
                <a:spcPts val="1600"/>
              </a:spcBef>
              <a:spcAft>
                <a:spcPts val="0"/>
              </a:spcAft>
              <a:buSzPts val="1200"/>
              <a:buNone/>
            </a:pPr>
            <a:r>
              <a:rPr lang="en"/>
              <a:t>Escaping the plague was the best advice for prevention. Guy de Chauliac, who was the physician to the Pope, advised people to: ‘Go quickly, go far, and return slowly’. It was essential to escape the foul air to stay healthy. If this kind of movement was impossible, people believed it was essential to carry a posy of flowers or fragrant herbs and hold it to your nose. This helped to avoid breathing in the miasma. Unlike the usual advice on preventing disease, people were advised to avoid bathing. It was believed that water would open the skin’s pores to the corrupted air. </a:t>
            </a:r>
            <a:endParaRPr/>
          </a:p>
          <a:p>
            <a:pPr indent="0" lvl="0" marL="0" rtl="0" algn="just">
              <a:lnSpc>
                <a:spcPct val="115000"/>
              </a:lnSpc>
              <a:spcBef>
                <a:spcPts val="1600"/>
              </a:spcBef>
              <a:spcAft>
                <a:spcPts val="0"/>
              </a:spcAft>
              <a:buSzPts val="1200"/>
              <a:buNone/>
            </a:pPr>
            <a:r>
              <a:t/>
            </a:r>
            <a:endParaRPr/>
          </a:p>
          <a:p>
            <a:pPr indent="0" lvl="0" marL="0" rtl="0" algn="just">
              <a:lnSpc>
                <a:spcPct val="115000"/>
              </a:lnSpc>
              <a:spcBef>
                <a:spcPts val="1600"/>
              </a:spcBef>
              <a:spcAft>
                <a:spcPts val="0"/>
              </a:spcAft>
              <a:buSzPts val="1200"/>
              <a:buNone/>
            </a:pPr>
            <a:r>
              <a:rPr b="1" lang="en"/>
              <a:t>Common Beliefs</a:t>
            </a:r>
            <a:endParaRPr b="1"/>
          </a:p>
          <a:p>
            <a:pPr indent="0" lvl="0" marL="0" rtl="0" algn="just">
              <a:lnSpc>
                <a:spcPct val="115000"/>
              </a:lnSpc>
              <a:spcBef>
                <a:spcPts val="1600"/>
              </a:spcBef>
              <a:spcAft>
                <a:spcPts val="0"/>
              </a:spcAft>
              <a:buSzPts val="1200"/>
              <a:buNone/>
            </a:pPr>
            <a:r>
              <a:rPr lang="en"/>
              <a:t>One physician in Italy recommended doing joyful things, listening to cheerful music and avoiding anything sad as a protection against the disease. This is a clue as to just how desperate most physicians felt - they were willing to suggest anything to prevent their patients from catching the disease. Much like the physicians, people did not know how to prevent the disease. However, they did stop visiting family members who had caught the plague - the common belief of the need to avoid those with the disease was so great that even their houses were avoided. </a:t>
            </a:r>
            <a:endParaRPr/>
          </a:p>
          <a:p>
            <a:pPr indent="0" lvl="0" marL="0" rtl="0" algn="just">
              <a:lnSpc>
                <a:spcPct val="115000"/>
              </a:lnSpc>
              <a:spcBef>
                <a:spcPts val="1600"/>
              </a:spcBef>
              <a:spcAft>
                <a:spcPts val="0"/>
              </a:spcAft>
              <a:buSzPts val="1200"/>
              <a:buNone/>
            </a:pPr>
            <a:r>
              <a:t/>
            </a:r>
            <a:endParaRPr/>
          </a:p>
          <a:p>
            <a:pPr indent="0" lvl="0" marL="0" rtl="0" algn="just">
              <a:lnSpc>
                <a:spcPct val="115000"/>
              </a:lnSpc>
              <a:spcBef>
                <a:spcPts val="1600"/>
              </a:spcBef>
              <a:spcAft>
                <a:spcPts val="0"/>
              </a:spcAft>
              <a:buSzPts val="1200"/>
              <a:buNone/>
            </a:pPr>
            <a:r>
              <a:rPr b="1" lang="en"/>
              <a:t>Government Action </a:t>
            </a:r>
            <a:endParaRPr b="1"/>
          </a:p>
          <a:p>
            <a:pPr indent="0" lvl="0" marL="0" rtl="0" algn="just">
              <a:lnSpc>
                <a:spcPct val="115000"/>
              </a:lnSpc>
              <a:spcBef>
                <a:spcPts val="1600"/>
              </a:spcBef>
              <a:spcAft>
                <a:spcPts val="1600"/>
              </a:spcAft>
              <a:buSzPts val="1200"/>
              <a:buNone/>
            </a:pPr>
            <a:r>
              <a:rPr lang="en"/>
              <a:t>Local authorities attempted to take action to prevent the plague from spreading. New quarantine laws were put in place to try to stop people from moving around too much. People new to an area had to stay away from everybody else for 40 days, to ensure they were not carrying the disease. Authorities also started to quarantine houses where the plague had broken out. They considered banning preaching and religious processions, to stop large crowds of people gathering. </a:t>
            </a:r>
            <a:endParaRPr/>
          </a:p>
        </p:txBody>
      </p:sp>
      <p:pic>
        <p:nvPicPr>
          <p:cNvPr descr="Image result for government action" id="739" name="Google Shape;739;p44"/>
          <p:cNvPicPr preferRelativeResize="0"/>
          <p:nvPr/>
        </p:nvPicPr>
        <p:blipFill rotWithShape="1">
          <a:blip r:embed="rId3">
            <a:alphaModFix/>
          </a:blip>
          <a:srcRect b="0" l="0" r="0" t="0"/>
          <a:stretch/>
        </p:blipFill>
        <p:spPr>
          <a:xfrm>
            <a:off x="6204405" y="9609850"/>
            <a:ext cx="1167195" cy="970275"/>
          </a:xfrm>
          <a:prstGeom prst="rect">
            <a:avLst/>
          </a:prstGeom>
          <a:noFill/>
          <a:ln cap="flat" cmpd="sng" w="28575">
            <a:solidFill>
              <a:srgbClr val="000000"/>
            </a:solidFill>
            <a:prstDash val="solid"/>
            <a:round/>
            <a:headEnd len="sm" w="sm" type="none"/>
            <a:tailEnd len="sm" w="sm" type="none"/>
          </a:ln>
        </p:spPr>
      </p:pic>
      <p:pic>
        <p:nvPicPr>
          <p:cNvPr descr="Image result for god" id="740" name="Google Shape;740;p44"/>
          <p:cNvPicPr preferRelativeResize="0"/>
          <p:nvPr/>
        </p:nvPicPr>
        <p:blipFill rotWithShape="1">
          <a:blip r:embed="rId4">
            <a:alphaModFix/>
          </a:blip>
          <a:srcRect b="0" l="0" r="0" t="0"/>
          <a:stretch/>
        </p:blipFill>
        <p:spPr>
          <a:xfrm>
            <a:off x="6352337" y="1496900"/>
            <a:ext cx="871325" cy="1108975"/>
          </a:xfrm>
          <a:prstGeom prst="rect">
            <a:avLst/>
          </a:prstGeom>
          <a:noFill/>
          <a:ln cap="flat" cmpd="sng" w="28575">
            <a:solidFill>
              <a:srgbClr val="000000"/>
            </a:solidFill>
            <a:prstDash val="solid"/>
            <a:round/>
            <a:headEnd len="sm" w="sm" type="none"/>
            <a:tailEnd len="sm" w="sm" type="none"/>
          </a:ln>
        </p:spPr>
      </p:pic>
      <p:pic>
        <p:nvPicPr>
          <p:cNvPr descr="Image result for posy of flowers" id="741" name="Google Shape;741;p44"/>
          <p:cNvPicPr preferRelativeResize="0"/>
          <p:nvPr/>
        </p:nvPicPr>
        <p:blipFill rotWithShape="1">
          <a:blip r:embed="rId5">
            <a:alphaModFix/>
          </a:blip>
          <a:srcRect b="0" l="0" r="0" t="0"/>
          <a:stretch/>
        </p:blipFill>
        <p:spPr>
          <a:xfrm>
            <a:off x="6420577" y="5656348"/>
            <a:ext cx="734851" cy="680653"/>
          </a:xfrm>
          <a:prstGeom prst="rect">
            <a:avLst/>
          </a:prstGeom>
          <a:noFill/>
          <a:ln cap="flat" cmpd="sng" w="28575">
            <a:solidFill>
              <a:srgbClr val="000000"/>
            </a:solidFill>
            <a:prstDash val="solid"/>
            <a:round/>
            <a:headEnd len="sm" w="sm" type="none"/>
            <a:tailEnd len="sm" w="sm" type="none"/>
          </a:ln>
        </p:spPr>
      </p:pic>
      <p:pic>
        <p:nvPicPr>
          <p:cNvPr descr="Image result for avoid" id="742" name="Google Shape;742;p44"/>
          <p:cNvPicPr preferRelativeResize="0"/>
          <p:nvPr/>
        </p:nvPicPr>
        <p:blipFill rotWithShape="1">
          <a:blip r:embed="rId6">
            <a:alphaModFix/>
          </a:blip>
          <a:srcRect b="0" l="43438" r="0" t="0"/>
          <a:stretch/>
        </p:blipFill>
        <p:spPr>
          <a:xfrm>
            <a:off x="5705025" y="7774825"/>
            <a:ext cx="1450400" cy="686681"/>
          </a:xfrm>
          <a:prstGeom prst="rect">
            <a:avLst/>
          </a:prstGeom>
          <a:noFill/>
          <a:ln cap="flat" cmpd="sng" w="28575">
            <a:solidFill>
              <a:srgbClr val="000000"/>
            </a:solidFill>
            <a:prstDash val="solid"/>
            <a:round/>
            <a:headEnd len="sm" w="sm" type="none"/>
            <a:tailEnd len="sm" w="sm" type="none"/>
          </a:ln>
        </p:spPr>
      </p:pic>
      <p:pic>
        <p:nvPicPr>
          <p:cNvPr id="743" name="Google Shape;743;p44"/>
          <p:cNvPicPr preferRelativeResize="0"/>
          <p:nvPr/>
        </p:nvPicPr>
        <p:blipFill rotWithShape="1">
          <a:blip r:embed="rId7">
            <a:alphaModFix/>
          </a:blip>
          <a:srcRect b="0" l="0" r="0" t="0"/>
          <a:stretch/>
        </p:blipFill>
        <p:spPr>
          <a:xfrm>
            <a:off x="2042050" y="5730875"/>
            <a:ext cx="572200" cy="572200"/>
          </a:xfrm>
          <a:prstGeom prst="rect">
            <a:avLst/>
          </a:prstGeom>
          <a:noFill/>
          <a:ln>
            <a:noFill/>
          </a:ln>
        </p:spPr>
      </p:pic>
      <p:pic>
        <p:nvPicPr>
          <p:cNvPr id="744" name="Google Shape;744;p44"/>
          <p:cNvPicPr preferRelativeResize="0"/>
          <p:nvPr/>
        </p:nvPicPr>
        <p:blipFill rotWithShape="1">
          <a:blip r:embed="rId8">
            <a:alphaModFix/>
          </a:blip>
          <a:srcRect b="0" l="0" r="0" t="0"/>
          <a:stretch/>
        </p:blipFill>
        <p:spPr>
          <a:xfrm>
            <a:off x="1960725" y="3557763"/>
            <a:ext cx="516475" cy="516475"/>
          </a:xfrm>
          <a:prstGeom prst="rect">
            <a:avLst/>
          </a:prstGeom>
          <a:noFill/>
          <a:ln>
            <a:noFill/>
          </a:ln>
        </p:spPr>
      </p:pic>
      <p:pic>
        <p:nvPicPr>
          <p:cNvPr id="745" name="Google Shape;745;p44"/>
          <p:cNvPicPr preferRelativeResize="0"/>
          <p:nvPr/>
        </p:nvPicPr>
        <p:blipFill rotWithShape="1">
          <a:blip r:embed="rId9">
            <a:alphaModFix/>
          </a:blip>
          <a:srcRect b="0" l="0" r="0" t="0"/>
          <a:stretch/>
        </p:blipFill>
        <p:spPr>
          <a:xfrm>
            <a:off x="2042050" y="1616475"/>
            <a:ext cx="572200" cy="572200"/>
          </a:xfrm>
          <a:prstGeom prst="rect">
            <a:avLst/>
          </a:prstGeom>
          <a:noFill/>
          <a:ln>
            <a:noFill/>
          </a:ln>
        </p:spPr>
      </p:pic>
      <p:pic>
        <p:nvPicPr>
          <p:cNvPr id="746" name="Google Shape;746;p44"/>
          <p:cNvPicPr preferRelativeResize="0"/>
          <p:nvPr/>
        </p:nvPicPr>
        <p:blipFill rotWithShape="1">
          <a:blip r:embed="rId10">
            <a:alphaModFix/>
          </a:blip>
          <a:srcRect b="0" l="0" r="0" t="0"/>
          <a:stretch/>
        </p:blipFill>
        <p:spPr>
          <a:xfrm>
            <a:off x="1960725" y="9845275"/>
            <a:ext cx="734850" cy="734850"/>
          </a:xfrm>
          <a:prstGeom prst="rect">
            <a:avLst/>
          </a:prstGeom>
          <a:noFill/>
          <a:ln>
            <a:noFill/>
          </a:ln>
        </p:spPr>
      </p:pic>
      <p:sp>
        <p:nvSpPr>
          <p:cNvPr id="747" name="Google Shape;747;p44"/>
          <p:cNvSpPr/>
          <p:nvPr/>
        </p:nvSpPr>
        <p:spPr>
          <a:xfrm>
            <a:off x="6891299" y="132846"/>
            <a:ext cx="556200" cy="445200"/>
          </a:xfrm>
          <a:prstGeom prst="rect">
            <a:avLst/>
          </a:prstGeom>
          <a:solidFill>
            <a:srgbClr val="FFFFFF"/>
          </a:solid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p.44</a:t>
            </a:r>
            <a:endParaRPr b="1" i="0" sz="1400" u="none" cap="none" strike="noStrike">
              <a:solidFill>
                <a:srgbClr val="000000"/>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1" name="Shape 751"/>
        <p:cNvGrpSpPr/>
        <p:nvPr/>
      </p:nvGrpSpPr>
      <p:grpSpPr>
        <a:xfrm>
          <a:off x="0" y="0"/>
          <a:ext cx="0" cy="0"/>
          <a:chOff x="0" y="0"/>
          <a:chExt cx="0" cy="0"/>
        </a:xfrm>
      </p:grpSpPr>
      <p:sp>
        <p:nvSpPr>
          <p:cNvPr id="752" name="Google Shape;752;p45"/>
          <p:cNvSpPr/>
          <p:nvPr/>
        </p:nvSpPr>
        <p:spPr>
          <a:xfrm rot="-5400000">
            <a:off x="-579600" y="2810622"/>
            <a:ext cx="3905400" cy="273600"/>
          </a:xfrm>
          <a:prstGeom prst="rect">
            <a:avLst/>
          </a:prstGeom>
          <a:noFill/>
          <a:ln cap="flat" cmpd="sng" w="9525">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sng" cap="none" strike="noStrike">
                <a:solidFill>
                  <a:srgbClr val="C00000"/>
                </a:solidFill>
                <a:latin typeface="Calibri"/>
                <a:ea typeface="Calibri"/>
                <a:cs typeface="Calibri"/>
                <a:sym typeface="Calibri"/>
              </a:rPr>
              <a:t>Black Death reactions</a:t>
            </a:r>
            <a:endParaRPr b="0" i="0" sz="1400" u="none" cap="none" strike="noStrike">
              <a:solidFill>
                <a:srgbClr val="000000"/>
              </a:solidFill>
              <a:latin typeface="Calibri"/>
              <a:ea typeface="Calibri"/>
              <a:cs typeface="Calibri"/>
              <a:sym typeface="Calibri"/>
            </a:endParaRPr>
          </a:p>
        </p:txBody>
      </p:sp>
      <p:sp>
        <p:nvSpPr>
          <p:cNvPr id="753" name="Google Shape;753;p45"/>
          <p:cNvSpPr/>
          <p:nvPr/>
        </p:nvSpPr>
        <p:spPr>
          <a:xfrm rot="-5400000">
            <a:off x="-499199" y="8084064"/>
            <a:ext cx="3744600" cy="273600"/>
          </a:xfrm>
          <a:prstGeom prst="rect">
            <a:avLst/>
          </a:prstGeom>
          <a:noFill/>
          <a:ln cap="flat" cmpd="sng" w="9525">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sng" cap="none" strike="noStrike">
                <a:solidFill>
                  <a:srgbClr val="5B0091"/>
                </a:solidFill>
                <a:latin typeface="Calibri"/>
                <a:ea typeface="Calibri"/>
                <a:cs typeface="Calibri"/>
                <a:sym typeface="Calibri"/>
              </a:rPr>
              <a:t>Black Death causes</a:t>
            </a:r>
            <a:endParaRPr b="0" i="0" sz="1400" u="none" cap="none" strike="noStrike">
              <a:solidFill>
                <a:srgbClr val="000000"/>
              </a:solidFill>
              <a:latin typeface="Calibri"/>
              <a:ea typeface="Calibri"/>
              <a:cs typeface="Calibri"/>
              <a:sym typeface="Calibri"/>
            </a:endParaRPr>
          </a:p>
        </p:txBody>
      </p:sp>
      <p:cxnSp>
        <p:nvCxnSpPr>
          <p:cNvPr id="754" name="Google Shape;754;p45"/>
          <p:cNvCxnSpPr/>
          <p:nvPr/>
        </p:nvCxnSpPr>
        <p:spPr>
          <a:xfrm rot="-5400000">
            <a:off x="4338502" y="2918843"/>
            <a:ext cx="8100" cy="6078300"/>
          </a:xfrm>
          <a:prstGeom prst="straightConnector1">
            <a:avLst/>
          </a:prstGeom>
          <a:noFill/>
          <a:ln cap="flat" cmpd="sng" w="25400">
            <a:solidFill>
              <a:srgbClr val="4F81BD"/>
            </a:solidFill>
            <a:prstDash val="solid"/>
            <a:round/>
            <a:headEnd len="sm" w="sm" type="none"/>
            <a:tailEnd len="sm" w="sm" type="none"/>
          </a:ln>
          <a:effectLst>
            <a:outerShdw blurRad="40000" rotWithShape="0" dir="5400000" dist="20000">
              <a:srgbClr val="000000">
                <a:alpha val="37647"/>
              </a:srgbClr>
            </a:outerShdw>
          </a:effectLst>
        </p:spPr>
      </p:cxnSp>
      <p:cxnSp>
        <p:nvCxnSpPr>
          <p:cNvPr id="755" name="Google Shape;755;p45"/>
          <p:cNvCxnSpPr/>
          <p:nvPr/>
        </p:nvCxnSpPr>
        <p:spPr>
          <a:xfrm rot="-5400000">
            <a:off x="2009267" y="3098386"/>
            <a:ext cx="5736900" cy="6900"/>
          </a:xfrm>
          <a:prstGeom prst="straightConnector1">
            <a:avLst/>
          </a:prstGeom>
          <a:noFill/>
          <a:ln cap="flat" cmpd="sng" w="25400">
            <a:solidFill>
              <a:srgbClr val="4F81BD"/>
            </a:solidFill>
            <a:prstDash val="solid"/>
            <a:round/>
            <a:headEnd len="sm" w="sm" type="none"/>
            <a:tailEnd len="sm" w="sm" type="none"/>
          </a:ln>
          <a:effectLst>
            <a:outerShdw blurRad="40000" rotWithShape="0" dir="5400000" dist="20000">
              <a:srgbClr val="000000">
                <a:alpha val="37647"/>
              </a:srgbClr>
            </a:outerShdw>
          </a:effectLst>
        </p:spPr>
      </p:cxnSp>
      <p:sp>
        <p:nvSpPr>
          <p:cNvPr id="756" name="Google Shape;756;p45"/>
          <p:cNvSpPr/>
          <p:nvPr/>
        </p:nvSpPr>
        <p:spPr>
          <a:xfrm rot="-5400000">
            <a:off x="2725307" y="8850398"/>
            <a:ext cx="2409300" cy="330600"/>
          </a:xfrm>
          <a:prstGeom prst="rect">
            <a:avLst/>
          </a:prstGeom>
          <a:noFill/>
          <a:ln cap="flat" cmpd="sng" w="9525">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rgbClr val="000000"/>
                </a:solidFill>
                <a:latin typeface="Architects Daughter"/>
                <a:ea typeface="Architects Daughter"/>
                <a:cs typeface="Architects Daughter"/>
                <a:sym typeface="Architects Daughter"/>
              </a:rPr>
              <a:t>supernatural causes</a:t>
            </a:r>
            <a:endParaRPr b="0" i="0" sz="1600" u="none" cap="none" strike="noStrike">
              <a:solidFill>
                <a:srgbClr val="000000"/>
              </a:solidFill>
              <a:latin typeface="Architects Daughter"/>
              <a:ea typeface="Architects Daughter"/>
              <a:cs typeface="Architects Daughter"/>
              <a:sym typeface="Architects Daughter"/>
            </a:endParaRPr>
          </a:p>
        </p:txBody>
      </p:sp>
      <p:sp>
        <p:nvSpPr>
          <p:cNvPr id="757" name="Google Shape;757;p45"/>
          <p:cNvSpPr/>
          <p:nvPr/>
        </p:nvSpPr>
        <p:spPr>
          <a:xfrm rot="-5400000">
            <a:off x="1031922" y="2891065"/>
            <a:ext cx="1453800" cy="421800"/>
          </a:xfrm>
          <a:prstGeom prst="rect">
            <a:avLst/>
          </a:prstGeom>
          <a:noFill/>
          <a:ln cap="flat" cmpd="sng" w="9525">
            <a:solidFill>
              <a:srgbClr val="0B539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1" i="0" lang="en" sz="1600" u="none" cap="none" strike="noStrike">
                <a:solidFill>
                  <a:srgbClr val="000000"/>
                </a:solidFill>
                <a:latin typeface="Architects Daughter"/>
                <a:ea typeface="Architects Daughter"/>
                <a:cs typeface="Architects Daughter"/>
                <a:sym typeface="Architects Daughter"/>
              </a:rPr>
              <a:t>preventions</a:t>
            </a:r>
            <a:endParaRPr b="1" i="0" sz="1600" u="none" cap="none" strike="noStrike">
              <a:solidFill>
                <a:srgbClr val="000000"/>
              </a:solidFill>
              <a:latin typeface="Architects Daughter"/>
              <a:ea typeface="Architects Daughter"/>
              <a:cs typeface="Architects Daughter"/>
              <a:sym typeface="Architects Daughter"/>
            </a:endParaRPr>
          </a:p>
        </p:txBody>
      </p:sp>
      <p:sp>
        <p:nvSpPr>
          <p:cNvPr id="758" name="Google Shape;758;p45"/>
          <p:cNvSpPr/>
          <p:nvPr/>
        </p:nvSpPr>
        <p:spPr>
          <a:xfrm rot="-5400000">
            <a:off x="798387" y="9162475"/>
            <a:ext cx="1820700" cy="321600"/>
          </a:xfrm>
          <a:prstGeom prst="rect">
            <a:avLst/>
          </a:prstGeom>
          <a:noFill/>
          <a:ln cap="flat" cmpd="sng" w="9525">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1" i="0" lang="en" sz="1600" u="none" cap="none" strike="noStrike">
                <a:solidFill>
                  <a:srgbClr val="000000"/>
                </a:solidFill>
                <a:latin typeface="Architects Daughter"/>
                <a:ea typeface="Architects Daughter"/>
                <a:cs typeface="Architects Daughter"/>
                <a:sym typeface="Architects Daughter"/>
              </a:rPr>
              <a:t>natural causes</a:t>
            </a:r>
            <a:endParaRPr b="0" i="0" sz="1600" u="none" cap="none" strike="noStrike">
              <a:solidFill>
                <a:srgbClr val="000000"/>
              </a:solidFill>
              <a:latin typeface="Architects Daughter"/>
              <a:ea typeface="Architects Daughter"/>
              <a:cs typeface="Architects Daughter"/>
              <a:sym typeface="Architects Daughter"/>
            </a:endParaRPr>
          </a:p>
        </p:txBody>
      </p:sp>
      <p:sp>
        <p:nvSpPr>
          <p:cNvPr id="759" name="Google Shape;759;p45"/>
          <p:cNvSpPr/>
          <p:nvPr/>
        </p:nvSpPr>
        <p:spPr>
          <a:xfrm rot="-5400000">
            <a:off x="4518400" y="1143926"/>
            <a:ext cx="1453800" cy="387600"/>
          </a:xfrm>
          <a:prstGeom prst="rect">
            <a:avLst/>
          </a:prstGeom>
          <a:noFill/>
          <a:ln cap="flat" cmpd="sng" w="9525">
            <a:solidFill>
              <a:srgbClr val="38761D"/>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1" i="0" lang="en" sz="1600" u="none" cap="none" strike="noStrike">
                <a:solidFill>
                  <a:srgbClr val="000000"/>
                </a:solidFill>
                <a:latin typeface="Architects Daughter"/>
                <a:ea typeface="Architects Daughter"/>
                <a:cs typeface="Architects Daughter"/>
                <a:sym typeface="Architects Daughter"/>
              </a:rPr>
              <a:t>treatments</a:t>
            </a:r>
            <a:endParaRPr b="1" i="0" sz="1600" u="none" cap="none" strike="noStrike">
              <a:solidFill>
                <a:srgbClr val="000000"/>
              </a:solidFill>
              <a:latin typeface="Architects Daughter"/>
              <a:ea typeface="Architects Daughter"/>
              <a:cs typeface="Architects Daughter"/>
              <a:sym typeface="Architects Daughter"/>
            </a:endParaRPr>
          </a:p>
        </p:txBody>
      </p:sp>
      <p:sp>
        <p:nvSpPr>
          <p:cNvPr id="760" name="Google Shape;760;p45"/>
          <p:cNvSpPr txBox="1"/>
          <p:nvPr/>
        </p:nvSpPr>
        <p:spPr>
          <a:xfrm rot="-5400000">
            <a:off x="3059975" y="8159758"/>
            <a:ext cx="3173700" cy="893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God punishing for sin</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Astrology  </a:t>
            </a:r>
            <a:r>
              <a:rPr b="0" i="0" lang="en" sz="1000" u="none" cap="none" strike="noStrike">
                <a:solidFill>
                  <a:srgbClr val="000000"/>
                </a:solidFill>
                <a:latin typeface="Calibri"/>
                <a:ea typeface="Calibri"/>
                <a:cs typeface="Calibri"/>
                <a:sym typeface="Calibri"/>
              </a:rPr>
              <a:t>(Mars, Jupiter and Saturn aligned)</a:t>
            </a:r>
            <a:endParaRPr b="0" i="0" sz="1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Witches</a:t>
            </a:r>
            <a:endParaRPr b="0" i="0" sz="1400" u="none" cap="none" strike="noStrike">
              <a:solidFill>
                <a:srgbClr val="000000"/>
              </a:solidFill>
              <a:latin typeface="Calibri"/>
              <a:ea typeface="Calibri"/>
              <a:cs typeface="Calibri"/>
              <a:sym typeface="Calibri"/>
            </a:endParaRPr>
          </a:p>
        </p:txBody>
      </p:sp>
      <p:sp>
        <p:nvSpPr>
          <p:cNvPr id="761" name="Google Shape;761;p45"/>
          <p:cNvSpPr txBox="1"/>
          <p:nvPr/>
        </p:nvSpPr>
        <p:spPr>
          <a:xfrm rot="-5400000">
            <a:off x="827447" y="7380712"/>
            <a:ext cx="3965700" cy="168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Four Humours</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Miasma (bad smells)</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Jews and foreigners</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Volcanoes</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Rubbish on streets</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Cats and Dogs</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762" name="Google Shape;762;p45"/>
          <p:cNvSpPr txBox="1"/>
          <p:nvPr/>
        </p:nvSpPr>
        <p:spPr>
          <a:xfrm rot="-5400000">
            <a:off x="2101435" y="3260316"/>
            <a:ext cx="2512500" cy="2699100"/>
          </a:xfrm>
          <a:prstGeom prst="rect">
            <a:avLst/>
          </a:prstGeom>
          <a:noFill/>
          <a:ln cap="flat" cmpd="sng" w="9525">
            <a:solidFill>
              <a:srgbClr val="0B539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38761D"/>
                </a:solidFill>
                <a:latin typeface="Calibri"/>
                <a:ea typeface="Calibri"/>
                <a:cs typeface="Calibri"/>
                <a:sym typeface="Calibri"/>
              </a:rPr>
              <a:t>quarantine of towns</a:t>
            </a:r>
            <a:endParaRPr b="0" i="0" sz="1400" u="none" cap="none" strike="noStrike">
              <a:solidFill>
                <a:srgbClr val="38761D"/>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980000"/>
                </a:solidFill>
                <a:latin typeface="Calibri"/>
                <a:ea typeface="Calibri"/>
                <a:cs typeface="Calibri"/>
                <a:sym typeface="Calibri"/>
              </a:rPr>
              <a:t>killing cats and dogs</a:t>
            </a:r>
            <a:endParaRPr b="0" i="0" sz="1400" u="none" cap="none" strike="noStrike">
              <a:solidFill>
                <a:srgbClr val="98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ringing bells</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burning tar</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38761D"/>
                </a:solidFill>
                <a:latin typeface="Calibri"/>
                <a:ea typeface="Calibri"/>
                <a:cs typeface="Calibri"/>
                <a:sym typeface="Calibri"/>
              </a:rPr>
              <a:t>burying plague victims</a:t>
            </a:r>
            <a:endParaRPr b="0" i="0" sz="1400" u="none" cap="none" strike="noStrike">
              <a:solidFill>
                <a:srgbClr val="38761D"/>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38761D"/>
                </a:solidFill>
                <a:latin typeface="Calibri"/>
                <a:ea typeface="Calibri"/>
                <a:cs typeface="Calibri"/>
                <a:sym typeface="Calibri"/>
              </a:rPr>
              <a:t>isolating the infected</a:t>
            </a:r>
            <a:endParaRPr b="0" i="0" sz="1400" u="none" cap="none" strike="noStrike">
              <a:solidFill>
                <a:srgbClr val="38761D"/>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covering oneself in poo</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smelling a toilet / sewer</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bloodletting</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killing Jews</a:t>
            </a:r>
            <a:endParaRPr b="0" i="0" sz="1400" u="none" cap="none" strike="noStrike">
              <a:solidFill>
                <a:srgbClr val="000000"/>
              </a:solidFill>
              <a:latin typeface="Calibri"/>
              <a:ea typeface="Calibri"/>
              <a:cs typeface="Calibri"/>
              <a:sym typeface="Calibri"/>
            </a:endParaRPr>
          </a:p>
        </p:txBody>
      </p:sp>
      <p:sp>
        <p:nvSpPr>
          <p:cNvPr id="763" name="Google Shape;763;p45"/>
          <p:cNvSpPr txBox="1"/>
          <p:nvPr/>
        </p:nvSpPr>
        <p:spPr>
          <a:xfrm rot="-5400000">
            <a:off x="2224769" y="253013"/>
            <a:ext cx="1503000" cy="1811700"/>
          </a:xfrm>
          <a:prstGeom prst="rect">
            <a:avLst/>
          </a:prstGeom>
          <a:noFill/>
          <a:ln cap="flat" cmpd="sng" w="9525">
            <a:solidFill>
              <a:srgbClr val="0B539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rgbClr val="000000"/>
                </a:solidFill>
                <a:latin typeface="Calibri"/>
                <a:ea typeface="Calibri"/>
                <a:cs typeface="Calibri"/>
                <a:sym typeface="Calibri"/>
              </a:rPr>
              <a:t>prayer</a:t>
            </a:r>
            <a:endParaRPr b="0" i="0" sz="15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rgbClr val="000000"/>
                </a:solidFill>
                <a:latin typeface="Calibri"/>
                <a:ea typeface="Calibri"/>
                <a:cs typeface="Calibri"/>
                <a:sym typeface="Calibri"/>
              </a:rPr>
              <a:t>repentance</a:t>
            </a:r>
            <a:endParaRPr b="0" i="0" sz="15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rgbClr val="000000"/>
                </a:solidFill>
                <a:latin typeface="Calibri"/>
                <a:ea typeface="Calibri"/>
                <a:cs typeface="Calibri"/>
                <a:sym typeface="Calibri"/>
              </a:rPr>
              <a:t>confession</a:t>
            </a:r>
            <a:endParaRPr b="0" i="0" sz="15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rgbClr val="000000"/>
                </a:solidFill>
                <a:latin typeface="Calibri"/>
                <a:ea typeface="Calibri"/>
                <a:cs typeface="Calibri"/>
                <a:sym typeface="Calibri"/>
              </a:rPr>
              <a:t>flagellants</a:t>
            </a:r>
            <a:endParaRPr b="0" i="0" sz="15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rgbClr val="000000"/>
                </a:solidFill>
                <a:latin typeface="Calibri"/>
                <a:ea typeface="Calibri"/>
                <a:cs typeface="Calibri"/>
                <a:sym typeface="Calibri"/>
              </a:rPr>
              <a:t>fasting</a:t>
            </a:r>
            <a:endParaRPr b="0" i="0" sz="15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rgbClr val="000000"/>
                </a:solidFill>
                <a:latin typeface="Calibri"/>
                <a:ea typeface="Calibri"/>
                <a:cs typeface="Calibri"/>
                <a:sym typeface="Calibri"/>
              </a:rPr>
              <a:t>charms</a:t>
            </a:r>
            <a:endParaRPr b="0" i="0" sz="15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Calibri"/>
              <a:ea typeface="Calibri"/>
              <a:cs typeface="Calibri"/>
              <a:sym typeface="Calibri"/>
            </a:endParaRPr>
          </a:p>
        </p:txBody>
      </p:sp>
      <p:cxnSp>
        <p:nvCxnSpPr>
          <p:cNvPr id="764" name="Google Shape;764;p45"/>
          <p:cNvCxnSpPr>
            <a:stCxn id="757" idx="1"/>
            <a:endCxn id="765" idx="3"/>
          </p:cNvCxnSpPr>
          <p:nvPr/>
        </p:nvCxnSpPr>
        <p:spPr>
          <a:xfrm>
            <a:off x="1758822" y="3828865"/>
            <a:ext cx="62400" cy="669900"/>
          </a:xfrm>
          <a:prstGeom prst="straightConnector1">
            <a:avLst/>
          </a:prstGeom>
          <a:noFill/>
          <a:ln cap="flat" cmpd="sng" w="25400">
            <a:solidFill>
              <a:srgbClr val="0B5394"/>
            </a:solidFill>
            <a:prstDash val="solid"/>
            <a:round/>
            <a:headEnd len="sm" w="sm" type="none"/>
            <a:tailEnd len="med" w="med" type="stealth"/>
          </a:ln>
          <a:effectLst>
            <a:outerShdw blurRad="40000" rotWithShape="0" dir="5400000" dist="20000">
              <a:srgbClr val="000000">
                <a:alpha val="37647"/>
              </a:srgbClr>
            </a:outerShdw>
          </a:effectLst>
        </p:spPr>
      </p:cxnSp>
      <p:cxnSp>
        <p:nvCxnSpPr>
          <p:cNvPr id="766" name="Google Shape;766;p45"/>
          <p:cNvCxnSpPr>
            <a:stCxn id="757" idx="3"/>
            <a:endCxn id="767" idx="1"/>
          </p:cNvCxnSpPr>
          <p:nvPr/>
        </p:nvCxnSpPr>
        <p:spPr>
          <a:xfrm flipH="1" rot="10800000">
            <a:off x="1758822" y="1861165"/>
            <a:ext cx="62400" cy="513900"/>
          </a:xfrm>
          <a:prstGeom prst="straightConnector1">
            <a:avLst/>
          </a:prstGeom>
          <a:noFill/>
          <a:ln cap="flat" cmpd="sng" w="25400">
            <a:solidFill>
              <a:srgbClr val="0B5394"/>
            </a:solidFill>
            <a:prstDash val="solid"/>
            <a:round/>
            <a:headEnd len="sm" w="sm" type="none"/>
            <a:tailEnd len="med" w="med" type="stealth"/>
          </a:ln>
          <a:effectLst>
            <a:outerShdw blurRad="40000" rotWithShape="0" dir="5400000" dist="20000">
              <a:srgbClr val="000000">
                <a:alpha val="37647"/>
              </a:srgbClr>
            </a:outerShdw>
          </a:effectLst>
        </p:spPr>
      </p:cxnSp>
      <p:sp>
        <p:nvSpPr>
          <p:cNvPr id="765" name="Google Shape;765;p45"/>
          <p:cNvSpPr/>
          <p:nvPr/>
        </p:nvSpPr>
        <p:spPr>
          <a:xfrm rot="-5400000">
            <a:off x="1428416" y="4697803"/>
            <a:ext cx="785400" cy="387600"/>
          </a:xfrm>
          <a:prstGeom prst="rect">
            <a:avLst/>
          </a:prstGeom>
          <a:noFill/>
          <a:ln cap="flat" cmpd="sng" w="9525">
            <a:solidFill>
              <a:srgbClr val="0B539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 sz="1400" u="sng" cap="none" strike="noStrike">
                <a:solidFill>
                  <a:srgbClr val="000000"/>
                </a:solidFill>
                <a:latin typeface="Calibri"/>
                <a:ea typeface="Calibri"/>
                <a:cs typeface="Calibri"/>
                <a:sym typeface="Calibri"/>
              </a:rPr>
              <a:t>natural</a:t>
            </a:r>
            <a:endParaRPr b="0" i="0" sz="1400" u="sng" cap="none" strike="noStrike">
              <a:solidFill>
                <a:srgbClr val="000000"/>
              </a:solidFill>
              <a:latin typeface="Calibri"/>
              <a:ea typeface="Calibri"/>
              <a:cs typeface="Calibri"/>
              <a:sym typeface="Calibri"/>
            </a:endParaRPr>
          </a:p>
        </p:txBody>
      </p:sp>
      <p:sp>
        <p:nvSpPr>
          <p:cNvPr id="767" name="Google Shape;767;p45"/>
          <p:cNvSpPr/>
          <p:nvPr/>
        </p:nvSpPr>
        <p:spPr>
          <a:xfrm rot="-5400000">
            <a:off x="1195932" y="1042159"/>
            <a:ext cx="1250400" cy="387600"/>
          </a:xfrm>
          <a:prstGeom prst="rect">
            <a:avLst/>
          </a:prstGeom>
          <a:noFill/>
          <a:ln cap="flat" cmpd="sng" w="9525">
            <a:solidFill>
              <a:srgbClr val="0B539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 sz="1400" u="sng" cap="none" strike="noStrike">
                <a:solidFill>
                  <a:srgbClr val="000000"/>
                </a:solidFill>
                <a:latin typeface="Calibri"/>
                <a:ea typeface="Calibri"/>
                <a:cs typeface="Calibri"/>
                <a:sym typeface="Calibri"/>
              </a:rPr>
              <a:t>supernatural</a:t>
            </a:r>
            <a:endParaRPr b="0" i="0" sz="1400" u="sng" cap="none" strike="noStrike">
              <a:solidFill>
                <a:srgbClr val="000000"/>
              </a:solidFill>
              <a:latin typeface="Calibri"/>
              <a:ea typeface="Calibri"/>
              <a:cs typeface="Calibri"/>
              <a:sym typeface="Calibri"/>
            </a:endParaRPr>
          </a:p>
        </p:txBody>
      </p:sp>
      <p:sp>
        <p:nvSpPr>
          <p:cNvPr id="768" name="Google Shape;768;p45"/>
          <p:cNvSpPr txBox="1"/>
          <p:nvPr/>
        </p:nvSpPr>
        <p:spPr>
          <a:xfrm rot="-5400000">
            <a:off x="4662544" y="3236974"/>
            <a:ext cx="2951700" cy="2334300"/>
          </a:xfrm>
          <a:prstGeom prst="rect">
            <a:avLst/>
          </a:prstGeom>
          <a:noFill/>
          <a:ln cap="flat" cmpd="sng" w="9525">
            <a:solidFill>
              <a:srgbClr val="38761D"/>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1" i="0" lang="en" sz="1200" u="sng" cap="none" strike="noStrike">
                <a:solidFill>
                  <a:srgbClr val="000000"/>
                </a:solidFill>
                <a:latin typeface="Calibri"/>
                <a:ea typeface="Calibri"/>
                <a:cs typeface="Calibri"/>
                <a:sym typeface="Calibri"/>
              </a:rPr>
              <a:t>NATURAL</a:t>
            </a:r>
            <a:endParaRPr b="1" i="0" sz="1200" u="sng"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lancing the buboes</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wash with vinegar and rose water</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bloodletting</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purging </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shave a chicken’s butt and tie to buboes</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diet changes ( fruit, vegetables)</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smelling herbs</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drinking wine (reduces fear)</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therica (herbal remedy)</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p:txBody>
      </p:sp>
      <p:sp>
        <p:nvSpPr>
          <p:cNvPr id="769" name="Google Shape;769;p45"/>
          <p:cNvSpPr/>
          <p:nvPr/>
        </p:nvSpPr>
        <p:spPr>
          <a:xfrm rot="-5400000">
            <a:off x="2006296" y="5951352"/>
            <a:ext cx="1614600" cy="1811700"/>
          </a:xfrm>
          <a:prstGeom prst="rect">
            <a:avLst/>
          </a:prstGeom>
          <a:solidFill>
            <a:srgbClr val="FFFF00"/>
          </a:solidFill>
          <a:ln cap="flat" cmpd="sng" w="1905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Put a smile next to the preventions and treatments that were effective and a frown next to the ones that would make the plague worse.</a:t>
            </a:r>
            <a:endParaRPr b="0" i="0" sz="1200" u="none" cap="none" strike="noStrike">
              <a:solidFill>
                <a:srgbClr val="000000"/>
              </a:solidFill>
              <a:latin typeface="Calibri"/>
              <a:ea typeface="Calibri"/>
              <a:cs typeface="Calibri"/>
              <a:sym typeface="Calibri"/>
            </a:endParaRPr>
          </a:p>
        </p:txBody>
      </p:sp>
      <p:sp>
        <p:nvSpPr>
          <p:cNvPr id="770" name="Google Shape;770;p45"/>
          <p:cNvSpPr/>
          <p:nvPr/>
        </p:nvSpPr>
        <p:spPr>
          <a:xfrm rot="-5400000">
            <a:off x="3446325" y="7994363"/>
            <a:ext cx="4003500" cy="273600"/>
          </a:xfrm>
          <a:prstGeom prst="rect">
            <a:avLst/>
          </a:prstGeom>
          <a:solidFill>
            <a:srgbClr val="D9D9D9"/>
          </a:solidFill>
          <a:ln cap="flat" cmpd="sng" w="9525">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Asap"/>
                <a:ea typeface="Asap"/>
                <a:cs typeface="Asap"/>
                <a:sym typeface="Asap"/>
              </a:rPr>
              <a:t>Government actions (prevention)</a:t>
            </a:r>
            <a:endParaRPr b="0" i="0" sz="1200" u="none" cap="none" strike="noStrike">
              <a:solidFill>
                <a:srgbClr val="000000"/>
              </a:solidFill>
              <a:latin typeface="Asap"/>
              <a:ea typeface="Asap"/>
              <a:cs typeface="Asap"/>
              <a:sym typeface="Asap"/>
            </a:endParaRPr>
          </a:p>
        </p:txBody>
      </p:sp>
      <p:cxnSp>
        <p:nvCxnSpPr>
          <p:cNvPr id="771" name="Google Shape;771;p45"/>
          <p:cNvCxnSpPr/>
          <p:nvPr/>
        </p:nvCxnSpPr>
        <p:spPr>
          <a:xfrm rot="-5400000">
            <a:off x="3032244" y="8129325"/>
            <a:ext cx="4336200" cy="3900"/>
          </a:xfrm>
          <a:prstGeom prst="straightConnector1">
            <a:avLst/>
          </a:prstGeom>
          <a:noFill/>
          <a:ln cap="flat" cmpd="sng" w="25400">
            <a:solidFill>
              <a:srgbClr val="4F81BD"/>
            </a:solidFill>
            <a:prstDash val="solid"/>
            <a:round/>
            <a:headEnd len="sm" w="sm" type="none"/>
            <a:tailEnd len="sm" w="sm" type="none"/>
          </a:ln>
          <a:effectLst>
            <a:outerShdw blurRad="40000" rotWithShape="0" dir="5400000" dist="20000">
              <a:srgbClr val="000000">
                <a:alpha val="37647"/>
              </a:srgbClr>
            </a:outerShdw>
          </a:effectLst>
        </p:spPr>
      </p:cxnSp>
      <p:sp>
        <p:nvSpPr>
          <p:cNvPr id="772" name="Google Shape;772;p45"/>
          <p:cNvSpPr txBox="1"/>
          <p:nvPr/>
        </p:nvSpPr>
        <p:spPr>
          <a:xfrm rot="-5400000">
            <a:off x="5461028" y="564207"/>
            <a:ext cx="2119500" cy="1502100"/>
          </a:xfrm>
          <a:prstGeom prst="rect">
            <a:avLst/>
          </a:prstGeom>
          <a:noFill/>
          <a:ln cap="flat" cmpd="sng" w="9525">
            <a:solidFill>
              <a:srgbClr val="38761D"/>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1" i="0" lang="en" sz="1200" u="sng" cap="none" strike="noStrike">
                <a:solidFill>
                  <a:srgbClr val="000000"/>
                </a:solidFill>
                <a:latin typeface="Calibri"/>
                <a:ea typeface="Calibri"/>
                <a:cs typeface="Calibri"/>
                <a:sym typeface="Calibri"/>
              </a:rPr>
              <a:t>Supernatural</a:t>
            </a:r>
            <a:endParaRPr b="1" i="0" sz="1200" u="sng"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Some confessed but many thought that if you got the plague it was God’s will and you would die unless God healed you. </a:t>
            </a:r>
            <a:endParaRPr b="0" i="0" sz="1200" u="none" cap="none" strike="noStrike">
              <a:solidFill>
                <a:srgbClr val="000000"/>
              </a:solidFill>
              <a:latin typeface="Calibri"/>
              <a:ea typeface="Calibri"/>
              <a:cs typeface="Calibri"/>
              <a:sym typeface="Calibri"/>
            </a:endParaRPr>
          </a:p>
        </p:txBody>
      </p:sp>
      <p:sp>
        <p:nvSpPr>
          <p:cNvPr id="773" name="Google Shape;773;p45"/>
          <p:cNvSpPr txBox="1"/>
          <p:nvPr/>
        </p:nvSpPr>
        <p:spPr>
          <a:xfrm rot="-5400000">
            <a:off x="4368649" y="7241685"/>
            <a:ext cx="4222800" cy="1811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980000"/>
                </a:solidFill>
                <a:latin typeface="Asap"/>
                <a:ea typeface="Asap"/>
                <a:cs typeface="Asap"/>
                <a:sym typeface="Asap"/>
              </a:rPr>
              <a:t>- Quarantining the infected for 40 days with a red cross on their door</a:t>
            </a:r>
            <a:endParaRPr b="0" i="0" sz="1300" u="none" cap="none" strike="noStrike">
              <a:solidFill>
                <a:srgbClr val="980000"/>
              </a:solidFill>
              <a:latin typeface="Asap"/>
              <a:ea typeface="Asap"/>
              <a:cs typeface="Asap"/>
              <a:sym typeface="Asap"/>
            </a:endParaRPr>
          </a:p>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Asap"/>
                <a:ea typeface="Asap"/>
                <a:cs typeface="Asap"/>
                <a:sym typeface="Asap"/>
              </a:rPr>
              <a:t>- Killing cats and dogs</a:t>
            </a:r>
            <a:endParaRPr b="0" i="0" sz="1300" u="none" cap="none" strike="noStrike">
              <a:solidFill>
                <a:srgbClr val="000000"/>
              </a:solidFill>
              <a:latin typeface="Asap"/>
              <a:ea typeface="Asap"/>
              <a:cs typeface="Asap"/>
              <a:sym typeface="Asap"/>
            </a:endParaRPr>
          </a:p>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Asap"/>
                <a:ea typeface="Asap"/>
                <a:cs typeface="Asap"/>
                <a:sym typeface="Asap"/>
              </a:rPr>
              <a:t>- </a:t>
            </a:r>
            <a:r>
              <a:rPr b="0" i="0" lang="en" sz="1300" u="none" cap="none" strike="noStrike">
                <a:solidFill>
                  <a:srgbClr val="38761D"/>
                </a:solidFill>
                <a:latin typeface="Asap"/>
                <a:ea typeface="Asap"/>
                <a:cs typeface="Asap"/>
                <a:sym typeface="Asap"/>
              </a:rPr>
              <a:t>Ordered people to clean up rubbish to drive away bad smells </a:t>
            </a:r>
            <a:r>
              <a:rPr b="0" i="0" lang="en" sz="1300" u="none" cap="none" strike="noStrike">
                <a:solidFill>
                  <a:srgbClr val="000000"/>
                </a:solidFill>
                <a:latin typeface="Asap"/>
                <a:ea typeface="Asap"/>
                <a:cs typeface="Asap"/>
                <a:sym typeface="Asap"/>
              </a:rPr>
              <a:t>(miasma)</a:t>
            </a:r>
            <a:endParaRPr b="0" i="0" sz="1300" u="none" cap="none" strike="noStrike">
              <a:solidFill>
                <a:srgbClr val="000000"/>
              </a:solidFill>
              <a:latin typeface="Asap"/>
              <a:ea typeface="Asap"/>
              <a:cs typeface="Asap"/>
              <a:sym typeface="Asap"/>
            </a:endParaRPr>
          </a:p>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Asap"/>
                <a:ea typeface="Asap"/>
                <a:cs typeface="Asap"/>
                <a:sym typeface="Asap"/>
              </a:rPr>
              <a:t>- Paid plague searches to put people in plague pits</a:t>
            </a:r>
            <a:endParaRPr b="0" i="0" sz="1300" u="none" cap="none" strike="noStrike">
              <a:solidFill>
                <a:srgbClr val="000000"/>
              </a:solidFill>
              <a:latin typeface="Asap"/>
              <a:ea typeface="Asap"/>
              <a:cs typeface="Asap"/>
              <a:sym typeface="Asap"/>
            </a:endParaRPr>
          </a:p>
        </p:txBody>
      </p:sp>
      <p:cxnSp>
        <p:nvCxnSpPr>
          <p:cNvPr id="774" name="Google Shape;774;p45"/>
          <p:cNvCxnSpPr>
            <a:stCxn id="759" idx="1"/>
            <a:endCxn id="768" idx="3"/>
          </p:cNvCxnSpPr>
          <p:nvPr/>
        </p:nvCxnSpPr>
        <p:spPr>
          <a:xfrm>
            <a:off x="5245300" y="2064626"/>
            <a:ext cx="893100" cy="863700"/>
          </a:xfrm>
          <a:prstGeom prst="straightConnector1">
            <a:avLst/>
          </a:prstGeom>
          <a:noFill/>
          <a:ln cap="flat" cmpd="sng" w="25400">
            <a:solidFill>
              <a:srgbClr val="0B5394"/>
            </a:solidFill>
            <a:prstDash val="solid"/>
            <a:round/>
            <a:headEnd len="sm" w="sm" type="none"/>
            <a:tailEnd len="med" w="med" type="stealth"/>
          </a:ln>
          <a:effectLst>
            <a:outerShdw blurRad="40000" rotWithShape="0" dir="5400000" dist="20000">
              <a:srgbClr val="000000">
                <a:alpha val="37647"/>
              </a:srgbClr>
            </a:outerShdw>
          </a:effectLst>
        </p:spPr>
      </p:cxnSp>
      <p:sp>
        <p:nvSpPr>
          <p:cNvPr id="775" name="Google Shape;775;p45"/>
          <p:cNvSpPr/>
          <p:nvPr/>
        </p:nvSpPr>
        <p:spPr>
          <a:xfrm>
            <a:off x="6891299" y="132846"/>
            <a:ext cx="556200" cy="445200"/>
          </a:xfrm>
          <a:prstGeom prst="rect">
            <a:avLst/>
          </a:prstGeom>
          <a:solidFill>
            <a:srgbClr val="FFFFFF"/>
          </a:solid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p.45</a:t>
            </a:r>
            <a:endParaRPr b="1" i="0" sz="1400" u="none" cap="none" strike="noStrike">
              <a:solidFill>
                <a:srgbClr val="000000"/>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9" name="Shape 779"/>
        <p:cNvGrpSpPr/>
        <p:nvPr/>
      </p:nvGrpSpPr>
      <p:grpSpPr>
        <a:xfrm>
          <a:off x="0" y="0"/>
          <a:ext cx="0" cy="0"/>
          <a:chOff x="0" y="0"/>
          <a:chExt cx="0" cy="0"/>
        </a:xfrm>
      </p:grpSpPr>
      <p:sp>
        <p:nvSpPr>
          <p:cNvPr id="780" name="Google Shape;780;p46"/>
          <p:cNvSpPr txBox="1"/>
          <p:nvPr>
            <p:ph type="title"/>
          </p:nvPr>
        </p:nvSpPr>
        <p:spPr>
          <a:xfrm>
            <a:off x="309301" y="210100"/>
            <a:ext cx="6427500" cy="445200"/>
          </a:xfrm>
          <a:prstGeom prst="rect">
            <a:avLst/>
          </a:prstGeom>
          <a:solidFill>
            <a:srgbClr val="FFFF00"/>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000"/>
              <a:buNone/>
            </a:pPr>
            <a:r>
              <a:rPr lang="en"/>
              <a:t>KT1.3 Case Study: The Black Death, 1348–49</a:t>
            </a:r>
            <a:endParaRPr/>
          </a:p>
        </p:txBody>
      </p:sp>
      <p:sp>
        <p:nvSpPr>
          <p:cNvPr id="781" name="Google Shape;781;p46"/>
          <p:cNvSpPr txBox="1"/>
          <p:nvPr>
            <p:ph idx="1" type="body"/>
          </p:nvPr>
        </p:nvSpPr>
        <p:spPr>
          <a:xfrm>
            <a:off x="414750" y="953925"/>
            <a:ext cx="7077600" cy="90624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just">
              <a:lnSpc>
                <a:spcPct val="115000"/>
              </a:lnSpc>
              <a:spcBef>
                <a:spcPts val="0"/>
              </a:spcBef>
              <a:spcAft>
                <a:spcPts val="0"/>
              </a:spcAft>
              <a:buSzPts val="1200"/>
              <a:buNone/>
            </a:pPr>
            <a:r>
              <a:rPr b="1" lang="en" u="sng"/>
              <a:t>TASK</a:t>
            </a:r>
            <a:r>
              <a:rPr lang="en"/>
              <a:t> - Use the information on page 45-46 to complete the table below to show the links between cause, treatment and prevention of the Black Death.</a:t>
            </a:r>
            <a:endParaRPr/>
          </a:p>
          <a:p>
            <a:pPr indent="0" lvl="0" marL="0" rtl="0" algn="just">
              <a:lnSpc>
                <a:spcPct val="115000"/>
              </a:lnSpc>
              <a:spcBef>
                <a:spcPts val="1600"/>
              </a:spcBef>
              <a:spcAft>
                <a:spcPts val="0"/>
              </a:spcAft>
              <a:buSzPts val="1200"/>
              <a:buNone/>
            </a:pPr>
            <a:r>
              <a:t/>
            </a:r>
            <a:endParaRPr/>
          </a:p>
          <a:p>
            <a:pPr indent="0" lvl="0" marL="0" rtl="0" algn="just">
              <a:lnSpc>
                <a:spcPct val="115000"/>
              </a:lnSpc>
              <a:spcBef>
                <a:spcPts val="1600"/>
              </a:spcBef>
              <a:spcAft>
                <a:spcPts val="0"/>
              </a:spcAft>
              <a:buSzPts val="1200"/>
              <a:buNone/>
            </a:pPr>
            <a:r>
              <a:t/>
            </a:r>
            <a:endParaRPr/>
          </a:p>
          <a:p>
            <a:pPr indent="0" lvl="0" marL="0" rtl="0" algn="just">
              <a:lnSpc>
                <a:spcPct val="115000"/>
              </a:lnSpc>
              <a:spcBef>
                <a:spcPts val="1600"/>
              </a:spcBef>
              <a:spcAft>
                <a:spcPts val="0"/>
              </a:spcAft>
              <a:buSzPts val="1200"/>
              <a:buNone/>
            </a:pPr>
            <a:r>
              <a:t/>
            </a:r>
            <a:endParaRPr/>
          </a:p>
          <a:p>
            <a:pPr indent="0" lvl="0" marL="0" rtl="0" algn="just">
              <a:lnSpc>
                <a:spcPct val="115000"/>
              </a:lnSpc>
              <a:spcBef>
                <a:spcPts val="1600"/>
              </a:spcBef>
              <a:spcAft>
                <a:spcPts val="0"/>
              </a:spcAft>
              <a:buSzPts val="1200"/>
              <a:buNone/>
            </a:pPr>
            <a:r>
              <a:t/>
            </a:r>
            <a:endParaRPr/>
          </a:p>
          <a:p>
            <a:pPr indent="0" lvl="0" marL="0" rtl="0" algn="just">
              <a:lnSpc>
                <a:spcPct val="115000"/>
              </a:lnSpc>
              <a:spcBef>
                <a:spcPts val="1600"/>
              </a:spcBef>
              <a:spcAft>
                <a:spcPts val="0"/>
              </a:spcAft>
              <a:buSzPts val="1200"/>
              <a:buNone/>
            </a:pPr>
            <a:r>
              <a:t/>
            </a:r>
            <a:endParaRPr/>
          </a:p>
          <a:p>
            <a:pPr indent="0" lvl="0" marL="0" rtl="0" algn="just">
              <a:lnSpc>
                <a:spcPct val="115000"/>
              </a:lnSpc>
              <a:spcBef>
                <a:spcPts val="1600"/>
              </a:spcBef>
              <a:spcAft>
                <a:spcPts val="0"/>
              </a:spcAft>
              <a:buSzPts val="1200"/>
              <a:buNone/>
            </a:pPr>
            <a:r>
              <a:t/>
            </a:r>
            <a:endParaRPr/>
          </a:p>
          <a:p>
            <a:pPr indent="0" lvl="0" marL="0" rtl="0" algn="just">
              <a:lnSpc>
                <a:spcPct val="115000"/>
              </a:lnSpc>
              <a:spcBef>
                <a:spcPts val="1600"/>
              </a:spcBef>
              <a:spcAft>
                <a:spcPts val="0"/>
              </a:spcAft>
              <a:buSzPts val="1200"/>
              <a:buNone/>
            </a:pPr>
            <a:r>
              <a:t/>
            </a:r>
            <a:endParaRPr/>
          </a:p>
          <a:p>
            <a:pPr indent="0" lvl="0" marL="0" rtl="0" algn="just">
              <a:lnSpc>
                <a:spcPct val="115000"/>
              </a:lnSpc>
              <a:spcBef>
                <a:spcPts val="1600"/>
              </a:spcBef>
              <a:spcAft>
                <a:spcPts val="0"/>
              </a:spcAft>
              <a:buSzPts val="1200"/>
              <a:buNone/>
            </a:pPr>
            <a:r>
              <a:t/>
            </a:r>
            <a:endParaRPr/>
          </a:p>
          <a:p>
            <a:pPr indent="0" lvl="0" marL="0" rtl="0" algn="just">
              <a:lnSpc>
                <a:spcPct val="115000"/>
              </a:lnSpc>
              <a:spcBef>
                <a:spcPts val="1600"/>
              </a:spcBef>
              <a:spcAft>
                <a:spcPts val="0"/>
              </a:spcAft>
              <a:buSzPts val="1200"/>
              <a:buNone/>
            </a:pPr>
            <a:r>
              <a:t/>
            </a:r>
            <a:endParaRPr/>
          </a:p>
          <a:p>
            <a:pPr indent="0" lvl="0" marL="0" rtl="0" algn="just">
              <a:lnSpc>
                <a:spcPct val="115000"/>
              </a:lnSpc>
              <a:spcBef>
                <a:spcPts val="1600"/>
              </a:spcBef>
              <a:spcAft>
                <a:spcPts val="0"/>
              </a:spcAft>
              <a:buSzPts val="1200"/>
              <a:buNone/>
            </a:pPr>
            <a:r>
              <a:t/>
            </a:r>
            <a:endParaRPr/>
          </a:p>
          <a:p>
            <a:pPr indent="0" lvl="0" marL="0" rtl="0" algn="just">
              <a:lnSpc>
                <a:spcPct val="115000"/>
              </a:lnSpc>
              <a:spcBef>
                <a:spcPts val="1600"/>
              </a:spcBef>
              <a:spcAft>
                <a:spcPts val="0"/>
              </a:spcAft>
              <a:buSzPts val="1200"/>
              <a:buNone/>
            </a:pPr>
            <a:r>
              <a:t/>
            </a:r>
            <a:endParaRPr/>
          </a:p>
          <a:p>
            <a:pPr indent="0" lvl="0" marL="0" rtl="0" algn="just">
              <a:lnSpc>
                <a:spcPct val="115000"/>
              </a:lnSpc>
              <a:spcBef>
                <a:spcPts val="1600"/>
              </a:spcBef>
              <a:spcAft>
                <a:spcPts val="0"/>
              </a:spcAft>
              <a:buSzPts val="1200"/>
              <a:buNone/>
            </a:pPr>
            <a:r>
              <a:t/>
            </a:r>
            <a:endParaRPr/>
          </a:p>
          <a:p>
            <a:pPr indent="0" lvl="0" marL="0" rtl="0" algn="just">
              <a:lnSpc>
                <a:spcPct val="115000"/>
              </a:lnSpc>
              <a:spcBef>
                <a:spcPts val="1600"/>
              </a:spcBef>
              <a:spcAft>
                <a:spcPts val="0"/>
              </a:spcAft>
              <a:buSzPts val="1200"/>
              <a:buNone/>
            </a:pPr>
            <a:r>
              <a:t/>
            </a:r>
            <a:endParaRPr/>
          </a:p>
          <a:p>
            <a:pPr indent="0" lvl="0" marL="0" rtl="0" algn="just">
              <a:lnSpc>
                <a:spcPct val="115000"/>
              </a:lnSpc>
              <a:spcBef>
                <a:spcPts val="1600"/>
              </a:spcBef>
              <a:spcAft>
                <a:spcPts val="0"/>
              </a:spcAft>
              <a:buSzPts val="1200"/>
              <a:buNone/>
            </a:pPr>
            <a:r>
              <a:t/>
            </a:r>
            <a:endParaRPr/>
          </a:p>
          <a:p>
            <a:pPr indent="0" lvl="0" marL="0" rtl="0" algn="just">
              <a:lnSpc>
                <a:spcPct val="115000"/>
              </a:lnSpc>
              <a:spcBef>
                <a:spcPts val="1600"/>
              </a:spcBef>
              <a:spcAft>
                <a:spcPts val="0"/>
              </a:spcAft>
              <a:buSzPts val="1200"/>
              <a:buNone/>
            </a:pPr>
            <a:r>
              <a:t/>
            </a:r>
            <a:endParaRPr/>
          </a:p>
          <a:p>
            <a:pPr indent="0" lvl="0" marL="0" rtl="0" algn="just">
              <a:lnSpc>
                <a:spcPct val="115000"/>
              </a:lnSpc>
              <a:spcBef>
                <a:spcPts val="1600"/>
              </a:spcBef>
              <a:spcAft>
                <a:spcPts val="0"/>
              </a:spcAft>
              <a:buSzPts val="1200"/>
              <a:buNone/>
            </a:pPr>
            <a:r>
              <a:t/>
            </a:r>
            <a:endParaRPr/>
          </a:p>
          <a:p>
            <a:pPr indent="0" lvl="0" marL="0" rtl="0" algn="just">
              <a:lnSpc>
                <a:spcPct val="115000"/>
              </a:lnSpc>
              <a:spcBef>
                <a:spcPts val="1600"/>
              </a:spcBef>
              <a:spcAft>
                <a:spcPts val="0"/>
              </a:spcAft>
              <a:buSzPts val="1200"/>
              <a:buNone/>
            </a:pPr>
            <a:r>
              <a:rPr b="1" lang="en"/>
              <a:t>Factors</a:t>
            </a:r>
            <a:endParaRPr b="1"/>
          </a:p>
          <a:p>
            <a:pPr indent="-304800" lvl="0" marL="457200" rtl="0" algn="just">
              <a:lnSpc>
                <a:spcPct val="115000"/>
              </a:lnSpc>
              <a:spcBef>
                <a:spcPts val="1600"/>
              </a:spcBef>
              <a:spcAft>
                <a:spcPts val="0"/>
              </a:spcAft>
              <a:buSzPts val="1200"/>
              <a:buChar char="●"/>
            </a:pPr>
            <a:r>
              <a:rPr lang="en"/>
              <a:t>Government</a:t>
            </a:r>
            <a:endParaRPr/>
          </a:p>
          <a:p>
            <a:pPr indent="-304800" lvl="0" marL="457200" rtl="0" algn="just">
              <a:lnSpc>
                <a:spcPct val="115000"/>
              </a:lnSpc>
              <a:spcBef>
                <a:spcPts val="0"/>
              </a:spcBef>
              <a:spcAft>
                <a:spcPts val="0"/>
              </a:spcAft>
              <a:buSzPts val="1200"/>
              <a:buChar char="●"/>
            </a:pPr>
            <a:r>
              <a:rPr lang="en"/>
              <a:t>Individuals</a:t>
            </a:r>
            <a:endParaRPr/>
          </a:p>
          <a:p>
            <a:pPr indent="-304800" lvl="0" marL="457200" rtl="0" algn="just">
              <a:lnSpc>
                <a:spcPct val="115000"/>
              </a:lnSpc>
              <a:spcBef>
                <a:spcPts val="0"/>
              </a:spcBef>
              <a:spcAft>
                <a:spcPts val="0"/>
              </a:spcAft>
              <a:buSzPts val="1200"/>
              <a:buChar char="●"/>
            </a:pPr>
            <a:r>
              <a:rPr lang="en"/>
              <a:t>Attitudes in society</a:t>
            </a:r>
            <a:endParaRPr/>
          </a:p>
          <a:p>
            <a:pPr indent="-304800" lvl="0" marL="457200" rtl="0" algn="just">
              <a:lnSpc>
                <a:spcPct val="115000"/>
              </a:lnSpc>
              <a:spcBef>
                <a:spcPts val="0"/>
              </a:spcBef>
              <a:spcAft>
                <a:spcPts val="0"/>
              </a:spcAft>
              <a:buSzPts val="1200"/>
              <a:buChar char="●"/>
            </a:pPr>
            <a:r>
              <a:rPr lang="en"/>
              <a:t>The Church / religion</a:t>
            </a:r>
            <a:endParaRPr/>
          </a:p>
          <a:p>
            <a:pPr indent="-304800" lvl="0" marL="457200" rtl="0" algn="just">
              <a:lnSpc>
                <a:spcPct val="115000"/>
              </a:lnSpc>
              <a:spcBef>
                <a:spcPts val="0"/>
              </a:spcBef>
              <a:spcAft>
                <a:spcPts val="0"/>
              </a:spcAft>
              <a:buSzPts val="1200"/>
              <a:buChar char="●"/>
            </a:pPr>
            <a:r>
              <a:rPr lang="en"/>
              <a:t>Science and technology</a:t>
            </a:r>
            <a:endParaRPr/>
          </a:p>
          <a:p>
            <a:pPr indent="0" lvl="0" marL="0" rtl="0" algn="just">
              <a:lnSpc>
                <a:spcPct val="115000"/>
              </a:lnSpc>
              <a:spcBef>
                <a:spcPts val="1600"/>
              </a:spcBef>
              <a:spcAft>
                <a:spcPts val="1600"/>
              </a:spcAft>
              <a:buSzPts val="1200"/>
              <a:buNone/>
            </a:pPr>
            <a:r>
              <a:rPr lang="en"/>
              <a:t> </a:t>
            </a:r>
            <a:endParaRPr/>
          </a:p>
        </p:txBody>
      </p:sp>
      <p:graphicFrame>
        <p:nvGraphicFramePr>
          <p:cNvPr id="782" name="Google Shape;782;p46"/>
          <p:cNvGraphicFramePr/>
          <p:nvPr/>
        </p:nvGraphicFramePr>
        <p:xfrm>
          <a:off x="492361" y="1844325"/>
          <a:ext cx="3000000" cy="3000000"/>
        </p:xfrm>
        <a:graphic>
          <a:graphicData uri="http://schemas.openxmlformats.org/drawingml/2006/table">
            <a:tbl>
              <a:tblPr>
                <a:noFill/>
                <a:tableStyleId>{B582C15B-8F40-4677-AFF7-5701DFDC342F}</a:tableStyleId>
              </a:tblPr>
              <a:tblGrid>
                <a:gridCol w="2246375"/>
                <a:gridCol w="2246375"/>
                <a:gridCol w="2246375"/>
              </a:tblGrid>
              <a:tr h="486550">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Black Death </a:t>
                      </a:r>
                      <a:endParaRPr sz="1200" u="none" cap="none" strike="noStrike">
                        <a:latin typeface="Calibri"/>
                        <a:ea typeface="Calibri"/>
                        <a:cs typeface="Calibri"/>
                        <a:sym typeface="Calibri"/>
                      </a:endParaRPr>
                    </a:p>
                  </a:txBody>
                  <a:tcPr marT="91425" marB="91425" marR="91425" marL="914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Rational / Natural </a:t>
                      </a:r>
                      <a:endParaRPr sz="1200" u="none" cap="none" strike="noStrike">
                        <a:latin typeface="Calibri"/>
                        <a:ea typeface="Calibri"/>
                        <a:cs typeface="Calibri"/>
                        <a:sym typeface="Calibri"/>
                      </a:endParaRPr>
                    </a:p>
                  </a:txBody>
                  <a:tcPr marT="91425" marB="91425" marR="91425" marL="914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Supernatural</a:t>
                      </a:r>
                      <a:endParaRPr sz="1200" u="none" cap="none" strike="noStrike">
                        <a:latin typeface="Calibri"/>
                        <a:ea typeface="Calibri"/>
                        <a:cs typeface="Calibri"/>
                        <a:sym typeface="Calibri"/>
                      </a:endParaRPr>
                    </a:p>
                  </a:txBody>
                  <a:tcPr marT="91425" marB="91425" marR="91425" marL="91425" anchor="ctr"/>
                </a:tc>
              </a:tr>
              <a:tr h="2082400">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Beliefs about cause</a:t>
                      </a:r>
                      <a:endParaRPr sz="1200" u="none" cap="none" strike="noStrike">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200"/>
                        <a:buFont typeface="Arial"/>
                        <a:buNone/>
                      </a:pPr>
                      <a:r>
                        <a:t/>
                      </a:r>
                      <a:endParaRPr sz="1200" u="none" cap="none" strike="noStrike">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200"/>
                        <a:buFont typeface="Arial"/>
                        <a:buNone/>
                      </a:pPr>
                      <a:r>
                        <a:t/>
                      </a:r>
                      <a:endParaRPr sz="1200" u="none" cap="none" strike="noStrike">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200"/>
                        <a:buFont typeface="Arial"/>
                        <a:buNone/>
                      </a:pPr>
                      <a:r>
                        <a:t/>
                      </a:r>
                      <a:endParaRPr sz="1200" u="none" cap="none" strike="noStrike">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200"/>
                        <a:buFont typeface="Arial"/>
                        <a:buNone/>
                      </a:pPr>
                      <a:r>
                        <a:t/>
                      </a:r>
                      <a:endParaRPr sz="1200" u="none" cap="none" strike="noStrike">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200"/>
                        <a:buFont typeface="Arial"/>
                        <a:buNone/>
                      </a:pPr>
                      <a:r>
                        <a:t/>
                      </a:r>
                      <a:endParaRPr sz="1200" u="none" cap="none" strike="noStrike">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200"/>
                        <a:buFont typeface="Arial"/>
                        <a:buNone/>
                      </a:pPr>
                      <a:r>
                        <a:t/>
                      </a:r>
                      <a:endParaRPr sz="1200" u="none" cap="none" strike="noStrike">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200"/>
                        <a:buFont typeface="Arial"/>
                        <a:buNone/>
                      </a:pPr>
                      <a:r>
                        <a:t/>
                      </a:r>
                      <a:endParaRPr sz="1200" u="none" cap="none" strike="noStrike">
                        <a:latin typeface="Calibri"/>
                        <a:ea typeface="Calibri"/>
                        <a:cs typeface="Calibri"/>
                        <a:sym typeface="Calibri"/>
                      </a:endParaRPr>
                    </a:p>
                  </a:txBody>
                  <a:tcPr marT="91425" marB="91425" marR="91425" marL="91425"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200" u="none" cap="none" strike="noStrike">
                        <a:latin typeface="Calibri"/>
                        <a:ea typeface="Calibri"/>
                        <a:cs typeface="Calibri"/>
                        <a:sym typeface="Calibri"/>
                      </a:endParaRPr>
                    </a:p>
                  </a:txBody>
                  <a:tcPr marT="91425" marB="91425" marR="91425" marL="91425"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200" u="none" cap="none" strike="noStrike">
                        <a:latin typeface="Calibri"/>
                        <a:ea typeface="Calibri"/>
                        <a:cs typeface="Calibri"/>
                        <a:sym typeface="Calibri"/>
                      </a:endParaRPr>
                    </a:p>
                  </a:txBody>
                  <a:tcPr marT="91425" marB="91425" marR="91425" marL="91425" anchor="ctr"/>
                </a:tc>
              </a:tr>
              <a:tr h="1851250">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Treatment</a:t>
                      </a:r>
                      <a:endParaRPr sz="1200" u="none" cap="none" strike="noStrike">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200"/>
                        <a:buFont typeface="Arial"/>
                        <a:buNone/>
                      </a:pPr>
                      <a:r>
                        <a:t/>
                      </a:r>
                      <a:endParaRPr sz="1200" u="none" cap="none" strike="noStrike">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200"/>
                        <a:buFont typeface="Arial"/>
                        <a:buNone/>
                      </a:pPr>
                      <a:r>
                        <a:t/>
                      </a:r>
                      <a:endParaRPr sz="1200" u="none" cap="none" strike="noStrike">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200"/>
                        <a:buFont typeface="Arial"/>
                        <a:buNone/>
                      </a:pPr>
                      <a:r>
                        <a:t/>
                      </a:r>
                      <a:endParaRPr sz="1200" u="none" cap="none" strike="noStrike">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200"/>
                        <a:buFont typeface="Arial"/>
                        <a:buNone/>
                      </a:pPr>
                      <a:r>
                        <a:t/>
                      </a:r>
                      <a:endParaRPr sz="1200" u="none" cap="none" strike="noStrike">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200"/>
                        <a:buFont typeface="Arial"/>
                        <a:buNone/>
                      </a:pPr>
                      <a:r>
                        <a:t/>
                      </a:r>
                      <a:endParaRPr sz="1200" u="none" cap="none" strike="noStrike">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200"/>
                        <a:buFont typeface="Arial"/>
                        <a:buNone/>
                      </a:pPr>
                      <a:r>
                        <a:t/>
                      </a:r>
                      <a:endParaRPr sz="1200" u="none" cap="none" strike="noStrike">
                        <a:latin typeface="Calibri"/>
                        <a:ea typeface="Calibri"/>
                        <a:cs typeface="Calibri"/>
                        <a:sym typeface="Calibri"/>
                      </a:endParaRPr>
                    </a:p>
                  </a:txBody>
                  <a:tcPr marT="91425" marB="91425" marR="91425" marL="91425"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200" u="none" cap="none" strike="noStrike">
                        <a:latin typeface="Calibri"/>
                        <a:ea typeface="Calibri"/>
                        <a:cs typeface="Calibri"/>
                        <a:sym typeface="Calibri"/>
                      </a:endParaRPr>
                    </a:p>
                  </a:txBody>
                  <a:tcPr marT="91425" marB="91425" marR="91425" marL="91425"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200" u="none" cap="none" strike="noStrike">
                        <a:latin typeface="Calibri"/>
                        <a:ea typeface="Calibri"/>
                        <a:cs typeface="Calibri"/>
                        <a:sym typeface="Calibri"/>
                      </a:endParaRPr>
                    </a:p>
                  </a:txBody>
                  <a:tcPr marT="91425" marB="91425" marR="91425" marL="91425" anchor="ctr"/>
                </a:tc>
              </a:tr>
              <a:tr h="1851250">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Prevention</a:t>
                      </a:r>
                      <a:endParaRPr sz="1200" u="none" cap="none" strike="noStrike">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200"/>
                        <a:buFont typeface="Arial"/>
                        <a:buNone/>
                      </a:pPr>
                      <a:r>
                        <a:t/>
                      </a:r>
                      <a:endParaRPr sz="1200" u="none" cap="none" strike="noStrike">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200"/>
                        <a:buFont typeface="Arial"/>
                        <a:buNone/>
                      </a:pPr>
                      <a:r>
                        <a:t/>
                      </a:r>
                      <a:endParaRPr sz="1200" u="none" cap="none" strike="noStrike">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200"/>
                        <a:buFont typeface="Arial"/>
                        <a:buNone/>
                      </a:pPr>
                      <a:r>
                        <a:t/>
                      </a:r>
                      <a:endParaRPr sz="1200" u="none" cap="none" strike="noStrike">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200"/>
                        <a:buFont typeface="Arial"/>
                        <a:buNone/>
                      </a:pPr>
                      <a:r>
                        <a:t/>
                      </a:r>
                      <a:endParaRPr sz="1200" u="none" cap="none" strike="noStrike">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200"/>
                        <a:buFont typeface="Arial"/>
                        <a:buNone/>
                      </a:pPr>
                      <a:r>
                        <a:t/>
                      </a:r>
                      <a:endParaRPr sz="1200" u="none" cap="none" strike="noStrike">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200"/>
                        <a:buFont typeface="Arial"/>
                        <a:buNone/>
                      </a:pPr>
                      <a:r>
                        <a:t/>
                      </a:r>
                      <a:endParaRPr sz="1200" u="none" cap="none" strike="noStrike">
                        <a:latin typeface="Calibri"/>
                        <a:ea typeface="Calibri"/>
                        <a:cs typeface="Calibri"/>
                        <a:sym typeface="Calibri"/>
                      </a:endParaRPr>
                    </a:p>
                  </a:txBody>
                  <a:tcPr marT="91425" marB="91425" marR="91425" marL="91425"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200" u="none" cap="none" strike="noStrike">
                        <a:latin typeface="Calibri"/>
                        <a:ea typeface="Calibri"/>
                        <a:cs typeface="Calibri"/>
                        <a:sym typeface="Calibri"/>
                      </a:endParaRPr>
                    </a:p>
                  </a:txBody>
                  <a:tcPr marT="91425" marB="91425" marR="91425" marL="91425"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200" u="none" cap="none" strike="noStrike">
                        <a:latin typeface="Calibri"/>
                        <a:ea typeface="Calibri"/>
                        <a:cs typeface="Calibri"/>
                        <a:sym typeface="Calibri"/>
                      </a:endParaRPr>
                    </a:p>
                  </a:txBody>
                  <a:tcPr marT="91425" marB="91425" marR="91425" marL="91425" anchor="ctr"/>
                </a:tc>
              </a:tr>
            </a:tbl>
          </a:graphicData>
        </a:graphic>
      </p:graphicFrame>
      <p:pic>
        <p:nvPicPr>
          <p:cNvPr id="783" name="Google Shape;783;p46"/>
          <p:cNvPicPr preferRelativeResize="0"/>
          <p:nvPr/>
        </p:nvPicPr>
        <p:blipFill rotWithShape="1">
          <a:blip r:embed="rId3">
            <a:alphaModFix/>
          </a:blip>
          <a:srcRect b="0" l="0" r="0" t="0"/>
          <a:stretch/>
        </p:blipFill>
        <p:spPr>
          <a:xfrm>
            <a:off x="746286" y="4949825"/>
            <a:ext cx="1181400" cy="1181400"/>
          </a:xfrm>
          <a:prstGeom prst="rect">
            <a:avLst/>
          </a:prstGeom>
          <a:noFill/>
          <a:ln>
            <a:noFill/>
          </a:ln>
        </p:spPr>
      </p:pic>
      <p:pic>
        <p:nvPicPr>
          <p:cNvPr id="784" name="Google Shape;784;p46"/>
          <p:cNvPicPr preferRelativeResize="0"/>
          <p:nvPr/>
        </p:nvPicPr>
        <p:blipFill rotWithShape="1">
          <a:blip r:embed="rId4">
            <a:alphaModFix/>
          </a:blip>
          <a:srcRect b="0" l="0" r="0" t="0"/>
          <a:stretch/>
        </p:blipFill>
        <p:spPr>
          <a:xfrm>
            <a:off x="679611" y="6721475"/>
            <a:ext cx="1314750" cy="1314750"/>
          </a:xfrm>
          <a:prstGeom prst="rect">
            <a:avLst/>
          </a:prstGeom>
          <a:noFill/>
          <a:ln>
            <a:noFill/>
          </a:ln>
        </p:spPr>
      </p:pic>
      <p:pic>
        <p:nvPicPr>
          <p:cNvPr id="785" name="Google Shape;785;p46"/>
          <p:cNvPicPr preferRelativeResize="0"/>
          <p:nvPr/>
        </p:nvPicPr>
        <p:blipFill rotWithShape="1">
          <a:blip r:embed="rId5">
            <a:alphaModFix/>
          </a:blip>
          <a:srcRect b="0" l="0" r="0" t="0"/>
          <a:stretch/>
        </p:blipFill>
        <p:spPr>
          <a:xfrm>
            <a:off x="679611" y="2919025"/>
            <a:ext cx="1314750" cy="1314750"/>
          </a:xfrm>
          <a:prstGeom prst="rect">
            <a:avLst/>
          </a:prstGeom>
          <a:noFill/>
          <a:ln>
            <a:noFill/>
          </a:ln>
        </p:spPr>
      </p:pic>
      <p:sp>
        <p:nvSpPr>
          <p:cNvPr id="786" name="Google Shape;786;p46"/>
          <p:cNvSpPr/>
          <p:nvPr/>
        </p:nvSpPr>
        <p:spPr>
          <a:xfrm>
            <a:off x="6891299" y="132846"/>
            <a:ext cx="556200" cy="445200"/>
          </a:xfrm>
          <a:prstGeom prst="rect">
            <a:avLst/>
          </a:prstGeom>
          <a:solidFill>
            <a:srgbClr val="FFFFFF"/>
          </a:solid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p.46</a:t>
            </a:r>
            <a:endParaRPr b="1" i="0" sz="1400" u="none" cap="none" strike="noStrike">
              <a:solidFill>
                <a:srgbClr val="000000"/>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0" name="Shape 790"/>
        <p:cNvGrpSpPr/>
        <p:nvPr/>
      </p:nvGrpSpPr>
      <p:grpSpPr>
        <a:xfrm>
          <a:off x="0" y="0"/>
          <a:ext cx="0" cy="0"/>
          <a:chOff x="0" y="0"/>
          <a:chExt cx="0" cy="0"/>
        </a:xfrm>
      </p:grpSpPr>
      <p:sp>
        <p:nvSpPr>
          <p:cNvPr id="791" name="Google Shape;791;p47"/>
          <p:cNvSpPr txBox="1"/>
          <p:nvPr>
            <p:ph type="title"/>
          </p:nvPr>
        </p:nvSpPr>
        <p:spPr>
          <a:xfrm>
            <a:off x="188400" y="210100"/>
            <a:ext cx="6440100" cy="445200"/>
          </a:xfrm>
          <a:prstGeom prst="rect">
            <a:avLst/>
          </a:prstGeom>
          <a:solidFill>
            <a:srgbClr val="FFFF00"/>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000"/>
              <a:buNone/>
            </a:pPr>
            <a:r>
              <a:rPr lang="en"/>
              <a:t>KT1.4 Middle Ages Medicine Review</a:t>
            </a:r>
            <a:endParaRPr/>
          </a:p>
        </p:txBody>
      </p:sp>
      <p:sp>
        <p:nvSpPr>
          <p:cNvPr id="792" name="Google Shape;792;p47"/>
          <p:cNvSpPr txBox="1"/>
          <p:nvPr>
            <p:ph idx="1" type="body"/>
          </p:nvPr>
        </p:nvSpPr>
        <p:spPr>
          <a:xfrm>
            <a:off x="274775" y="953925"/>
            <a:ext cx="7183200" cy="92703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just">
              <a:lnSpc>
                <a:spcPct val="115000"/>
              </a:lnSpc>
              <a:spcBef>
                <a:spcPts val="0"/>
              </a:spcBef>
              <a:spcAft>
                <a:spcPts val="0"/>
              </a:spcAft>
              <a:buSzPts val="1200"/>
              <a:buNone/>
            </a:pPr>
            <a:r>
              <a:rPr b="1" lang="en" u="sng"/>
              <a:t>TASK</a:t>
            </a:r>
            <a:r>
              <a:rPr lang="en"/>
              <a:t> - You need to understand the role that factors had on the medieval ideas about the cause of disease and the treatments and preventions that they used. Look at the concentric circles, rank order the factors from page 49 in the box that explain the ideas that existed about cause, treatment and prevention, beginning with the most important in the middle to the least important on the outside. Explain your decisions by annotating the diagram. </a:t>
            </a:r>
            <a:endParaRPr/>
          </a:p>
          <a:p>
            <a:pPr indent="0" lvl="0" marL="0" rtl="0" algn="just">
              <a:lnSpc>
                <a:spcPct val="115000"/>
              </a:lnSpc>
              <a:spcBef>
                <a:spcPts val="1600"/>
              </a:spcBef>
              <a:spcAft>
                <a:spcPts val="1600"/>
              </a:spcAft>
              <a:buSzPts val="1200"/>
              <a:buNone/>
            </a:pPr>
            <a:r>
              <a:rPr lang="en"/>
              <a:t>For example, if you believe that the religious ideas about cause, treatment and prevention were the most influential, write ‘The Church’ in the centre circle. You can then annotate this with details of the religious ideas, such as it was believed that God sent the black Death as a punishment for sins. </a:t>
            </a:r>
            <a:endParaRPr/>
          </a:p>
        </p:txBody>
      </p:sp>
      <p:grpSp>
        <p:nvGrpSpPr>
          <p:cNvPr id="793" name="Google Shape;793;p47"/>
          <p:cNvGrpSpPr/>
          <p:nvPr/>
        </p:nvGrpSpPr>
        <p:grpSpPr>
          <a:xfrm>
            <a:off x="577644" y="2952175"/>
            <a:ext cx="6743460" cy="6960696"/>
            <a:chOff x="714300" y="3124200"/>
            <a:chExt cx="6438900" cy="6000600"/>
          </a:xfrm>
        </p:grpSpPr>
        <p:sp>
          <p:nvSpPr>
            <p:cNvPr id="794" name="Google Shape;794;p47"/>
            <p:cNvSpPr/>
            <p:nvPr/>
          </p:nvSpPr>
          <p:spPr>
            <a:xfrm>
              <a:off x="3200400" y="5346000"/>
              <a:ext cx="1466700" cy="13335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5" name="Google Shape;795;p47"/>
            <p:cNvSpPr/>
            <p:nvPr/>
          </p:nvSpPr>
          <p:spPr>
            <a:xfrm>
              <a:off x="2238300" y="4536300"/>
              <a:ext cx="3390900" cy="29529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6" name="Google Shape;796;p47"/>
            <p:cNvSpPr/>
            <p:nvPr/>
          </p:nvSpPr>
          <p:spPr>
            <a:xfrm>
              <a:off x="1323900" y="3726750"/>
              <a:ext cx="5219700" cy="45720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7" name="Google Shape;797;p47"/>
            <p:cNvSpPr/>
            <p:nvPr/>
          </p:nvSpPr>
          <p:spPr>
            <a:xfrm>
              <a:off x="714300" y="3124200"/>
              <a:ext cx="6438900" cy="60006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98" name="Google Shape;798;p47"/>
          <p:cNvSpPr/>
          <p:nvPr/>
        </p:nvSpPr>
        <p:spPr>
          <a:xfrm>
            <a:off x="6891299" y="132846"/>
            <a:ext cx="556200" cy="445200"/>
          </a:xfrm>
          <a:prstGeom prst="rect">
            <a:avLst/>
          </a:prstGeom>
          <a:solidFill>
            <a:srgbClr val="FFFFFF"/>
          </a:solid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p.47</a:t>
            </a:r>
            <a:endParaRPr b="1" i="0" sz="1400" u="none" cap="none" strike="noStrike">
              <a:solidFill>
                <a:srgbClr val="000000"/>
              </a:solidFill>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2" name="Shape 802"/>
        <p:cNvGrpSpPr/>
        <p:nvPr/>
      </p:nvGrpSpPr>
      <p:grpSpPr>
        <a:xfrm>
          <a:off x="0" y="0"/>
          <a:ext cx="0" cy="0"/>
          <a:chOff x="0" y="0"/>
          <a:chExt cx="0" cy="0"/>
        </a:xfrm>
      </p:grpSpPr>
      <p:sp>
        <p:nvSpPr>
          <p:cNvPr id="803" name="Google Shape;803;p48"/>
          <p:cNvSpPr txBox="1"/>
          <p:nvPr/>
        </p:nvSpPr>
        <p:spPr>
          <a:xfrm>
            <a:off x="379750" y="40037"/>
            <a:ext cx="6800400" cy="420000"/>
          </a:xfrm>
          <a:prstGeom prst="rect">
            <a:avLst/>
          </a:prstGeom>
          <a:noFill/>
          <a:ln>
            <a:noFill/>
          </a:ln>
        </p:spPr>
        <p:txBody>
          <a:bodyPr anchorCtr="0" anchor="ctr" bIns="0" lIns="0" spcFirstLastPara="1" rIns="0" wrap="square" tIns="0">
            <a:noAutofit/>
          </a:bodyPr>
          <a:lstStyle/>
          <a:p>
            <a:pPr indent="0" lvl="0" marL="0" marR="0" rtl="0" algn="ctr">
              <a:lnSpc>
                <a:spcPct val="93000"/>
              </a:lnSpc>
              <a:spcBef>
                <a:spcPts val="0"/>
              </a:spcBef>
              <a:spcAft>
                <a:spcPts val="0"/>
              </a:spcAft>
              <a:buClr>
                <a:srgbClr val="000000"/>
              </a:buClr>
              <a:buSzPts val="2000"/>
              <a:buFont typeface="Arial"/>
              <a:buNone/>
            </a:pPr>
            <a:r>
              <a:rPr b="0" i="1" lang="en" sz="2000" u="sng" cap="none" strike="noStrike">
                <a:solidFill>
                  <a:srgbClr val="C00000"/>
                </a:solidFill>
                <a:latin typeface="Calibri"/>
                <a:ea typeface="Calibri"/>
                <a:cs typeface="Calibri"/>
                <a:sym typeface="Calibri"/>
              </a:rPr>
              <a:t>Odd</a:t>
            </a:r>
            <a:r>
              <a:rPr b="0" i="1" lang="en" sz="2000" u="sng" cap="none" strike="noStrike">
                <a:solidFill>
                  <a:srgbClr val="3333CC"/>
                </a:solidFill>
                <a:latin typeface="Calibri"/>
                <a:ea typeface="Calibri"/>
                <a:cs typeface="Calibri"/>
                <a:sym typeface="Calibri"/>
              </a:rPr>
              <a:t> One Out – Middle Ages</a:t>
            </a:r>
            <a:endParaRPr b="0" i="1" sz="2000" u="sng" cap="none" strike="noStrike">
              <a:solidFill>
                <a:srgbClr val="3333CC"/>
              </a:solidFill>
              <a:latin typeface="Calibri"/>
              <a:ea typeface="Calibri"/>
              <a:cs typeface="Calibri"/>
              <a:sym typeface="Calibri"/>
            </a:endParaRPr>
          </a:p>
        </p:txBody>
      </p:sp>
      <p:graphicFrame>
        <p:nvGraphicFramePr>
          <p:cNvPr id="804" name="Google Shape;804;p48"/>
          <p:cNvGraphicFramePr/>
          <p:nvPr/>
        </p:nvGraphicFramePr>
        <p:xfrm>
          <a:off x="575139" y="491574"/>
          <a:ext cx="3000000" cy="3000000"/>
        </p:xfrm>
        <a:graphic>
          <a:graphicData uri="http://schemas.openxmlformats.org/drawingml/2006/table">
            <a:tbl>
              <a:tblPr>
                <a:noFill/>
                <a:tableStyleId>{1894700E-7943-4C00-8ABA-FA2D4BF3E738}</a:tableStyleId>
              </a:tblPr>
              <a:tblGrid>
                <a:gridCol w="351200"/>
                <a:gridCol w="1250075"/>
                <a:gridCol w="1250075"/>
                <a:gridCol w="1250075"/>
                <a:gridCol w="1250075"/>
                <a:gridCol w="1493225"/>
              </a:tblGrid>
              <a:tr h="563275">
                <a:tc>
                  <a:txBody>
                    <a:bodyPr/>
                    <a:lstStyle/>
                    <a:p>
                      <a:pPr indent="-533400" lvl="0" marL="533400" marR="0" rtl="0" algn="ctr">
                        <a:lnSpc>
                          <a:spcPct val="100000"/>
                        </a:lnSpc>
                        <a:spcBef>
                          <a:spcPts val="0"/>
                        </a:spcBef>
                        <a:spcAft>
                          <a:spcPts val="0"/>
                        </a:spcAft>
                        <a:buClr>
                          <a:srgbClr val="000000"/>
                        </a:buClr>
                        <a:buSzPts val="1400"/>
                        <a:buFont typeface="Open Sans"/>
                        <a:buNone/>
                      </a:pPr>
                      <a:r>
                        <a:rPr b="1" i="0" lang="en" sz="1400" u="none" cap="none" strike="noStrike">
                          <a:solidFill>
                            <a:srgbClr val="000000"/>
                          </a:solidFill>
                          <a:latin typeface="Calibri"/>
                          <a:ea typeface="Calibri"/>
                          <a:cs typeface="Calibri"/>
                          <a:sym typeface="Calibri"/>
                        </a:rPr>
                        <a:t>A</a:t>
                      </a:r>
                      <a:endParaRPr i="0" sz="1400" u="none" cap="none" strike="noStrike">
                        <a:solidFill>
                          <a:srgbClr val="000000"/>
                        </a:solidFill>
                        <a:latin typeface="Calibri"/>
                        <a:ea typeface="Calibri"/>
                        <a:cs typeface="Calibri"/>
                        <a:sym typeface="Calibri"/>
                      </a:endParaRPr>
                    </a:p>
                  </a:txBody>
                  <a:tcPr marT="71300" marB="71300" marR="75600" marL="756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Open Sans"/>
                        <a:buNone/>
                      </a:pPr>
                      <a:r>
                        <a:rPr lang="en" sz="1200" u="none" cap="none" strike="noStrike">
                          <a:latin typeface="Calibri"/>
                          <a:ea typeface="Calibri"/>
                          <a:cs typeface="Calibri"/>
                          <a:sym typeface="Calibri"/>
                        </a:rPr>
                        <a:t>Disease</a:t>
                      </a:r>
                      <a:endParaRPr sz="1200" u="none" cap="none" strike="noStrike">
                        <a:latin typeface="Calibri"/>
                        <a:ea typeface="Calibri"/>
                        <a:cs typeface="Calibri"/>
                        <a:sym typeface="Calibri"/>
                      </a:endParaRPr>
                    </a:p>
                  </a:txBody>
                  <a:tcPr marT="71300" marB="71300" marR="75600" marL="756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Open Sans"/>
                        <a:buNone/>
                      </a:pPr>
                      <a:r>
                        <a:rPr lang="en" sz="1200" u="none" cap="none" strike="noStrike">
                          <a:latin typeface="Calibri"/>
                          <a:ea typeface="Calibri"/>
                          <a:cs typeface="Calibri"/>
                          <a:sym typeface="Calibri"/>
                        </a:rPr>
                        <a:t>Injury</a:t>
                      </a:r>
                      <a:endParaRPr sz="1200" u="none" cap="none" strike="noStrike">
                        <a:latin typeface="Calibri"/>
                        <a:ea typeface="Calibri"/>
                        <a:cs typeface="Calibri"/>
                        <a:sym typeface="Calibri"/>
                      </a:endParaRPr>
                    </a:p>
                  </a:txBody>
                  <a:tcPr marT="71300" marB="71300" marR="75600" marL="756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Open Sans"/>
                        <a:buNone/>
                      </a:pPr>
                      <a:r>
                        <a:rPr lang="en" sz="1200" u="none" cap="none" strike="noStrike">
                          <a:latin typeface="Calibri"/>
                          <a:ea typeface="Calibri"/>
                          <a:cs typeface="Calibri"/>
                          <a:sym typeface="Calibri"/>
                        </a:rPr>
                        <a:t>Childbirth</a:t>
                      </a:r>
                      <a:endParaRPr sz="1200" u="none" cap="none" strike="noStrike">
                        <a:latin typeface="Calibri"/>
                        <a:ea typeface="Calibri"/>
                        <a:cs typeface="Calibri"/>
                        <a:sym typeface="Calibri"/>
                      </a:endParaRPr>
                    </a:p>
                  </a:txBody>
                  <a:tcPr marT="71300" marB="71300" marR="75600" marL="756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Open Sans"/>
                        <a:buNone/>
                      </a:pPr>
                      <a:r>
                        <a:rPr lang="en" sz="1200" u="none" cap="none" strike="noStrike">
                          <a:latin typeface="Calibri"/>
                          <a:ea typeface="Calibri"/>
                          <a:cs typeface="Calibri"/>
                          <a:sym typeface="Calibri"/>
                        </a:rPr>
                        <a:t>Malnutrition</a:t>
                      </a:r>
                      <a:endParaRPr sz="1200" u="none" cap="none" strike="noStrike">
                        <a:latin typeface="Calibri"/>
                        <a:ea typeface="Calibri"/>
                        <a:cs typeface="Calibri"/>
                        <a:sym typeface="Calibri"/>
                      </a:endParaRPr>
                    </a:p>
                  </a:txBody>
                  <a:tcPr marT="71300" marB="71300" marR="75600" marL="756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533400" lvl="0" marL="53340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Calibri"/>
                        <a:ea typeface="Calibri"/>
                        <a:cs typeface="Calibri"/>
                        <a:sym typeface="Calibri"/>
                      </a:endParaRPr>
                    </a:p>
                  </a:txBody>
                  <a:tcPr marT="71300" marB="71300" marR="75600" marL="756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711075">
                <a:tc>
                  <a:txBody>
                    <a:bodyPr/>
                    <a:lstStyle/>
                    <a:p>
                      <a:pPr indent="-533400" lvl="0" marL="533400" marR="0" rtl="0" algn="ctr">
                        <a:lnSpc>
                          <a:spcPct val="100000"/>
                        </a:lnSpc>
                        <a:spcBef>
                          <a:spcPts val="0"/>
                        </a:spcBef>
                        <a:spcAft>
                          <a:spcPts val="0"/>
                        </a:spcAft>
                        <a:buClr>
                          <a:srgbClr val="000000"/>
                        </a:buClr>
                        <a:buSzPts val="1400"/>
                        <a:buFont typeface="Open Sans"/>
                        <a:buNone/>
                      </a:pPr>
                      <a:r>
                        <a:rPr b="1" i="0" lang="en" sz="1400" u="none" cap="none" strike="noStrike">
                          <a:solidFill>
                            <a:srgbClr val="000000"/>
                          </a:solidFill>
                          <a:latin typeface="Calibri"/>
                          <a:ea typeface="Calibri"/>
                          <a:cs typeface="Calibri"/>
                          <a:sym typeface="Calibri"/>
                        </a:rPr>
                        <a:t>B</a:t>
                      </a:r>
                      <a:endParaRPr i="0" sz="1400" u="none" cap="none" strike="noStrike">
                        <a:solidFill>
                          <a:srgbClr val="000000"/>
                        </a:solidFill>
                        <a:latin typeface="Calibri"/>
                        <a:ea typeface="Calibri"/>
                        <a:cs typeface="Calibri"/>
                        <a:sym typeface="Calibri"/>
                      </a:endParaRPr>
                    </a:p>
                  </a:txBody>
                  <a:tcPr marT="71300" marB="71300" marR="75600" marL="756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Open Sans"/>
                        <a:buNone/>
                      </a:pPr>
                      <a:r>
                        <a:rPr lang="en" sz="1200" u="none" cap="none" strike="noStrike">
                          <a:latin typeface="Calibri"/>
                          <a:ea typeface="Calibri"/>
                          <a:cs typeface="Calibri"/>
                          <a:sym typeface="Calibri"/>
                        </a:rPr>
                        <a:t>Black bile</a:t>
                      </a:r>
                      <a:endParaRPr sz="1200" u="none" cap="none" strike="noStrike">
                        <a:latin typeface="Calibri"/>
                        <a:ea typeface="Calibri"/>
                        <a:cs typeface="Calibri"/>
                        <a:sym typeface="Calibri"/>
                      </a:endParaRPr>
                    </a:p>
                  </a:txBody>
                  <a:tcPr marT="71300" marB="71300" marR="75600" marL="756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Open Sans"/>
                        <a:buNone/>
                      </a:pPr>
                      <a:r>
                        <a:rPr lang="en" sz="1200" u="none" cap="none" strike="noStrike">
                          <a:latin typeface="Calibri"/>
                          <a:ea typeface="Calibri"/>
                          <a:cs typeface="Calibri"/>
                          <a:sym typeface="Calibri"/>
                        </a:rPr>
                        <a:t>Yellow bile</a:t>
                      </a:r>
                      <a:endParaRPr sz="1200" u="none" cap="none" strike="noStrike">
                        <a:latin typeface="Calibri"/>
                        <a:ea typeface="Calibri"/>
                        <a:cs typeface="Calibri"/>
                        <a:sym typeface="Calibri"/>
                      </a:endParaRPr>
                    </a:p>
                  </a:txBody>
                  <a:tcPr marT="71300" marB="71300" marR="75600" marL="756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Open Sans"/>
                        <a:buNone/>
                      </a:pPr>
                      <a:r>
                        <a:rPr lang="en" sz="1200" u="none" cap="none" strike="noStrike">
                          <a:latin typeface="Calibri"/>
                          <a:ea typeface="Calibri"/>
                          <a:cs typeface="Calibri"/>
                          <a:sym typeface="Calibri"/>
                        </a:rPr>
                        <a:t>Blood </a:t>
                      </a:r>
                      <a:endParaRPr sz="1200" u="none" cap="none" strike="noStrike">
                        <a:latin typeface="Calibri"/>
                        <a:ea typeface="Calibri"/>
                        <a:cs typeface="Calibri"/>
                        <a:sym typeface="Calibri"/>
                      </a:endParaRPr>
                    </a:p>
                  </a:txBody>
                  <a:tcPr marT="71300" marB="71300" marR="75600" marL="756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Open Sans"/>
                        <a:buNone/>
                      </a:pPr>
                      <a:r>
                        <a:rPr lang="en" sz="1200" u="none" cap="none" strike="noStrike">
                          <a:latin typeface="Calibri"/>
                          <a:ea typeface="Calibri"/>
                          <a:cs typeface="Calibri"/>
                          <a:sym typeface="Calibri"/>
                        </a:rPr>
                        <a:t>Water</a:t>
                      </a:r>
                      <a:endParaRPr sz="1200" u="none" cap="none" strike="noStrike">
                        <a:latin typeface="Calibri"/>
                        <a:ea typeface="Calibri"/>
                        <a:cs typeface="Calibri"/>
                        <a:sym typeface="Calibri"/>
                      </a:endParaRPr>
                    </a:p>
                  </a:txBody>
                  <a:tcPr marT="71300" marB="71300" marR="75600" marL="756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533400" lvl="0" marL="53340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Calibri"/>
                        <a:ea typeface="Calibri"/>
                        <a:cs typeface="Calibri"/>
                        <a:sym typeface="Calibri"/>
                      </a:endParaRPr>
                    </a:p>
                  </a:txBody>
                  <a:tcPr marT="71300" marB="71300" marR="75600" marL="756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717700">
                <a:tc>
                  <a:txBody>
                    <a:bodyPr/>
                    <a:lstStyle/>
                    <a:p>
                      <a:pPr indent="-533400" lvl="0" marL="533400" marR="0" rtl="0" algn="ctr">
                        <a:lnSpc>
                          <a:spcPct val="100000"/>
                        </a:lnSpc>
                        <a:spcBef>
                          <a:spcPts val="0"/>
                        </a:spcBef>
                        <a:spcAft>
                          <a:spcPts val="0"/>
                        </a:spcAft>
                        <a:buClr>
                          <a:srgbClr val="000000"/>
                        </a:buClr>
                        <a:buSzPts val="1400"/>
                        <a:buFont typeface="Open Sans"/>
                        <a:buNone/>
                      </a:pPr>
                      <a:r>
                        <a:rPr b="1" i="0" lang="en" sz="1400" u="none" cap="none" strike="noStrike">
                          <a:solidFill>
                            <a:srgbClr val="000000"/>
                          </a:solidFill>
                          <a:latin typeface="Calibri"/>
                          <a:ea typeface="Calibri"/>
                          <a:cs typeface="Calibri"/>
                          <a:sym typeface="Calibri"/>
                        </a:rPr>
                        <a:t>C</a:t>
                      </a:r>
                      <a:endParaRPr i="0" sz="1400" u="none" cap="none" strike="noStrike">
                        <a:solidFill>
                          <a:srgbClr val="000000"/>
                        </a:solidFill>
                        <a:latin typeface="Calibri"/>
                        <a:ea typeface="Calibri"/>
                        <a:cs typeface="Calibri"/>
                        <a:sym typeface="Calibri"/>
                      </a:endParaRPr>
                    </a:p>
                  </a:txBody>
                  <a:tcPr marT="71300" marB="71300" marR="75600" marL="756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Open Sans"/>
                        <a:buNone/>
                      </a:pPr>
                      <a:r>
                        <a:rPr lang="en" sz="1200" u="none" cap="none" strike="noStrike">
                          <a:latin typeface="Calibri"/>
                          <a:ea typeface="Calibri"/>
                          <a:cs typeface="Calibri"/>
                          <a:sym typeface="Calibri"/>
                        </a:rPr>
                        <a:t>Bloodletting</a:t>
                      </a:r>
                      <a:endParaRPr sz="1200" u="none" cap="none" strike="noStrike">
                        <a:latin typeface="Calibri"/>
                        <a:ea typeface="Calibri"/>
                        <a:cs typeface="Calibri"/>
                        <a:sym typeface="Calibri"/>
                      </a:endParaRPr>
                    </a:p>
                  </a:txBody>
                  <a:tcPr marT="71300" marB="71300" marR="75600" marL="756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Open Sans"/>
                        <a:buNone/>
                      </a:pPr>
                      <a:r>
                        <a:rPr lang="en" sz="1200" u="none" cap="none" strike="noStrike">
                          <a:latin typeface="Calibri"/>
                          <a:ea typeface="Calibri"/>
                          <a:cs typeface="Calibri"/>
                          <a:sym typeface="Calibri"/>
                        </a:rPr>
                        <a:t>Purging</a:t>
                      </a:r>
                      <a:endParaRPr sz="1200" u="none" cap="none" strike="noStrike">
                        <a:latin typeface="Calibri"/>
                        <a:ea typeface="Calibri"/>
                        <a:cs typeface="Calibri"/>
                        <a:sym typeface="Calibri"/>
                      </a:endParaRPr>
                    </a:p>
                  </a:txBody>
                  <a:tcPr marT="71300" marB="71300" marR="75600" marL="756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Open Sans"/>
                        <a:buNone/>
                      </a:pPr>
                      <a:r>
                        <a:rPr lang="en" sz="1200" u="none" cap="none" strike="noStrike">
                          <a:latin typeface="Calibri"/>
                          <a:ea typeface="Calibri"/>
                          <a:cs typeface="Calibri"/>
                          <a:sym typeface="Calibri"/>
                        </a:rPr>
                        <a:t>Changes in diet</a:t>
                      </a:r>
                      <a:endParaRPr sz="1200" u="none" cap="none" strike="noStrike">
                        <a:latin typeface="Calibri"/>
                        <a:ea typeface="Calibri"/>
                        <a:cs typeface="Calibri"/>
                        <a:sym typeface="Calibri"/>
                      </a:endParaRPr>
                    </a:p>
                  </a:txBody>
                  <a:tcPr marT="71300" marB="71300" marR="75600" marL="756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Open Sans"/>
                        <a:buNone/>
                      </a:pPr>
                      <a:r>
                        <a:rPr lang="en" sz="1200" u="none" cap="none" strike="noStrike">
                          <a:latin typeface="Calibri"/>
                          <a:ea typeface="Calibri"/>
                          <a:cs typeface="Calibri"/>
                          <a:sym typeface="Calibri"/>
                        </a:rPr>
                        <a:t>Prayer</a:t>
                      </a:r>
                      <a:endParaRPr sz="1200" u="none" cap="none" strike="noStrike">
                        <a:latin typeface="Calibri"/>
                        <a:ea typeface="Calibri"/>
                        <a:cs typeface="Calibri"/>
                        <a:sym typeface="Calibri"/>
                      </a:endParaRPr>
                    </a:p>
                  </a:txBody>
                  <a:tcPr marT="71300" marB="71300" marR="75600" marL="756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533400" lvl="0" marL="53340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Calibri"/>
                        <a:ea typeface="Calibri"/>
                        <a:cs typeface="Calibri"/>
                        <a:sym typeface="Calibri"/>
                      </a:endParaRPr>
                    </a:p>
                  </a:txBody>
                  <a:tcPr marT="71300" marB="71300" marR="75600" marL="756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718750">
                <a:tc>
                  <a:txBody>
                    <a:bodyPr/>
                    <a:lstStyle/>
                    <a:p>
                      <a:pPr indent="-533400" lvl="0" marL="533400" marR="0" rtl="0" algn="ctr">
                        <a:lnSpc>
                          <a:spcPct val="100000"/>
                        </a:lnSpc>
                        <a:spcBef>
                          <a:spcPts val="0"/>
                        </a:spcBef>
                        <a:spcAft>
                          <a:spcPts val="0"/>
                        </a:spcAft>
                        <a:buClr>
                          <a:srgbClr val="000000"/>
                        </a:buClr>
                        <a:buSzPts val="1400"/>
                        <a:buFont typeface="Open Sans"/>
                        <a:buNone/>
                      </a:pPr>
                      <a:r>
                        <a:rPr b="1" i="0" lang="en" sz="1400" u="none" cap="none" strike="noStrike">
                          <a:solidFill>
                            <a:srgbClr val="000000"/>
                          </a:solidFill>
                          <a:latin typeface="Calibri"/>
                          <a:ea typeface="Calibri"/>
                          <a:cs typeface="Calibri"/>
                          <a:sym typeface="Calibri"/>
                        </a:rPr>
                        <a:t>D</a:t>
                      </a:r>
                      <a:endParaRPr i="0" sz="1400" u="none" cap="none" strike="noStrike">
                        <a:solidFill>
                          <a:srgbClr val="000000"/>
                        </a:solidFill>
                        <a:latin typeface="Calibri"/>
                        <a:ea typeface="Calibri"/>
                        <a:cs typeface="Calibri"/>
                        <a:sym typeface="Calibri"/>
                      </a:endParaRPr>
                    </a:p>
                  </a:txBody>
                  <a:tcPr marT="71300" marB="71300" marR="75600" marL="756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Open Sans"/>
                        <a:buNone/>
                      </a:pPr>
                      <a:r>
                        <a:rPr lang="en" sz="1200" u="none" cap="none" strike="noStrike">
                          <a:latin typeface="Calibri"/>
                          <a:ea typeface="Calibri"/>
                          <a:cs typeface="Calibri"/>
                          <a:sym typeface="Calibri"/>
                        </a:rPr>
                        <a:t>Sin</a:t>
                      </a:r>
                      <a:endParaRPr sz="1200" u="none" cap="none" strike="noStrike">
                        <a:latin typeface="Calibri"/>
                        <a:ea typeface="Calibri"/>
                        <a:cs typeface="Calibri"/>
                        <a:sym typeface="Calibri"/>
                      </a:endParaRPr>
                    </a:p>
                  </a:txBody>
                  <a:tcPr marT="71300" marB="71300" marR="75600" marL="756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Open Sans"/>
                        <a:buNone/>
                      </a:pPr>
                      <a:r>
                        <a:rPr lang="en" sz="1200" u="none" cap="none" strike="noStrike">
                          <a:latin typeface="Calibri"/>
                          <a:ea typeface="Calibri"/>
                          <a:cs typeface="Calibri"/>
                          <a:sym typeface="Calibri"/>
                        </a:rPr>
                        <a:t>Jews</a:t>
                      </a:r>
                      <a:endParaRPr sz="1200" u="none" cap="none" strike="noStrike">
                        <a:latin typeface="Calibri"/>
                        <a:ea typeface="Calibri"/>
                        <a:cs typeface="Calibri"/>
                        <a:sym typeface="Calibri"/>
                      </a:endParaRPr>
                    </a:p>
                  </a:txBody>
                  <a:tcPr marT="71300" marB="71300" marR="75600" marL="756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Times New Roman"/>
                        <a:buNone/>
                      </a:pPr>
                      <a:r>
                        <a:rPr lang="en" sz="1200" u="none" cap="none" strike="noStrike">
                          <a:latin typeface="Calibri"/>
                          <a:ea typeface="Calibri"/>
                          <a:cs typeface="Calibri"/>
                          <a:sym typeface="Calibri"/>
                        </a:rPr>
                        <a:t>Witches</a:t>
                      </a:r>
                      <a:endParaRPr sz="1200" u="none" cap="none" strike="noStrike">
                        <a:latin typeface="Calibri"/>
                        <a:ea typeface="Calibri"/>
                        <a:cs typeface="Calibri"/>
                        <a:sym typeface="Calibri"/>
                      </a:endParaRPr>
                    </a:p>
                  </a:txBody>
                  <a:tcPr marT="71300" marB="71300" marR="75600" marL="756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Open Sans"/>
                        <a:buNone/>
                      </a:pPr>
                      <a:r>
                        <a:rPr lang="en" sz="1200" u="none" cap="none" strike="noStrike">
                          <a:latin typeface="Calibri"/>
                          <a:ea typeface="Calibri"/>
                          <a:cs typeface="Calibri"/>
                          <a:sym typeface="Calibri"/>
                        </a:rPr>
                        <a:t>Curses</a:t>
                      </a:r>
                      <a:endParaRPr sz="1200" u="none" cap="none" strike="noStrike">
                        <a:latin typeface="Calibri"/>
                        <a:ea typeface="Calibri"/>
                        <a:cs typeface="Calibri"/>
                        <a:sym typeface="Calibri"/>
                      </a:endParaRPr>
                    </a:p>
                  </a:txBody>
                  <a:tcPr marT="71300" marB="71300" marR="75600" marL="756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533400" lvl="0" marL="53340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Calibri"/>
                        <a:ea typeface="Calibri"/>
                        <a:cs typeface="Calibri"/>
                        <a:sym typeface="Calibri"/>
                      </a:endParaRPr>
                    </a:p>
                  </a:txBody>
                  <a:tcPr marT="71300" marB="71300" marR="75600" marL="756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718750">
                <a:tc>
                  <a:txBody>
                    <a:bodyPr/>
                    <a:lstStyle/>
                    <a:p>
                      <a:pPr indent="-533400" lvl="0" marL="533400" marR="0" rtl="0" algn="ctr">
                        <a:lnSpc>
                          <a:spcPct val="100000"/>
                        </a:lnSpc>
                        <a:spcBef>
                          <a:spcPts val="0"/>
                        </a:spcBef>
                        <a:spcAft>
                          <a:spcPts val="0"/>
                        </a:spcAft>
                        <a:buClr>
                          <a:srgbClr val="000000"/>
                        </a:buClr>
                        <a:buSzPts val="1400"/>
                        <a:buFont typeface="Open Sans"/>
                        <a:buNone/>
                      </a:pPr>
                      <a:r>
                        <a:rPr b="1" i="0" lang="en" sz="1400" u="none" cap="none" strike="noStrike">
                          <a:solidFill>
                            <a:srgbClr val="000000"/>
                          </a:solidFill>
                          <a:latin typeface="Calibri"/>
                          <a:ea typeface="Calibri"/>
                          <a:cs typeface="Calibri"/>
                          <a:sym typeface="Calibri"/>
                        </a:rPr>
                        <a:t>E</a:t>
                      </a:r>
                      <a:endParaRPr sz="1400" u="none" cap="none" strike="noStrike">
                        <a:latin typeface="Calibri"/>
                        <a:ea typeface="Calibri"/>
                        <a:cs typeface="Calibri"/>
                        <a:sym typeface="Calibri"/>
                      </a:endParaRPr>
                    </a:p>
                  </a:txBody>
                  <a:tcPr marT="71300" marB="71300" marR="75600" marL="756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Pope</a:t>
                      </a:r>
                      <a:endParaRPr sz="1200" u="none" cap="none" strike="noStrike">
                        <a:latin typeface="Calibri"/>
                        <a:ea typeface="Calibri"/>
                        <a:cs typeface="Calibri"/>
                        <a:sym typeface="Calibri"/>
                      </a:endParaRPr>
                    </a:p>
                  </a:txBody>
                  <a:tcPr marT="71300" marB="71300" marR="75600" marL="756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God</a:t>
                      </a:r>
                      <a:endParaRPr sz="1200" u="none" cap="none" strike="noStrike">
                        <a:latin typeface="Calibri"/>
                        <a:ea typeface="Calibri"/>
                        <a:cs typeface="Calibri"/>
                        <a:sym typeface="Calibri"/>
                      </a:endParaRPr>
                    </a:p>
                  </a:txBody>
                  <a:tcPr marT="71300" marB="71300" marR="75600" marL="756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Pilgrimage</a:t>
                      </a:r>
                      <a:endParaRPr sz="1200" u="none" cap="none" strike="noStrike">
                        <a:latin typeface="Calibri"/>
                        <a:ea typeface="Calibri"/>
                        <a:cs typeface="Calibri"/>
                        <a:sym typeface="Calibri"/>
                      </a:endParaRPr>
                    </a:p>
                  </a:txBody>
                  <a:tcPr marT="71300" marB="71300" marR="75600" marL="756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Priest</a:t>
                      </a:r>
                      <a:endParaRPr sz="1200" u="none" cap="none" strike="noStrike">
                        <a:latin typeface="Calibri"/>
                        <a:ea typeface="Calibri"/>
                        <a:cs typeface="Calibri"/>
                        <a:sym typeface="Calibri"/>
                      </a:endParaRPr>
                    </a:p>
                  </a:txBody>
                  <a:tcPr marT="71300" marB="71300" marR="75600" marL="756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533400" lvl="0" marL="53340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Calibri"/>
                        <a:ea typeface="Calibri"/>
                        <a:cs typeface="Calibri"/>
                        <a:sym typeface="Calibri"/>
                      </a:endParaRPr>
                    </a:p>
                  </a:txBody>
                  <a:tcPr marT="71300" marB="71300" marR="75600" marL="756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718750">
                <a:tc>
                  <a:txBody>
                    <a:bodyPr/>
                    <a:lstStyle/>
                    <a:p>
                      <a:pPr indent="-533400" lvl="0" marL="533400" marR="0" rtl="0" algn="ctr">
                        <a:lnSpc>
                          <a:spcPct val="100000"/>
                        </a:lnSpc>
                        <a:spcBef>
                          <a:spcPts val="0"/>
                        </a:spcBef>
                        <a:spcAft>
                          <a:spcPts val="0"/>
                        </a:spcAft>
                        <a:buClr>
                          <a:srgbClr val="000000"/>
                        </a:buClr>
                        <a:buSzPts val="1400"/>
                        <a:buFont typeface="Arial"/>
                        <a:buNone/>
                      </a:pPr>
                      <a:r>
                        <a:rPr b="1" lang="en" sz="1400" u="none" cap="none" strike="noStrike">
                          <a:solidFill>
                            <a:srgbClr val="000000"/>
                          </a:solidFill>
                          <a:latin typeface="Calibri"/>
                          <a:ea typeface="Calibri"/>
                          <a:cs typeface="Calibri"/>
                          <a:sym typeface="Calibri"/>
                        </a:rPr>
                        <a:t>F</a:t>
                      </a:r>
                      <a:endParaRPr b="1" i="0" sz="1400" u="none" cap="none" strike="noStrike">
                        <a:solidFill>
                          <a:srgbClr val="000000"/>
                        </a:solidFill>
                        <a:latin typeface="Calibri"/>
                        <a:ea typeface="Calibri"/>
                        <a:cs typeface="Calibri"/>
                        <a:sym typeface="Calibri"/>
                      </a:endParaRPr>
                    </a:p>
                  </a:txBody>
                  <a:tcPr marT="71300" marB="71300" marR="75600" marL="756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Cats and Dogs</a:t>
                      </a:r>
                      <a:endParaRPr sz="1200" u="none" cap="none" strike="noStrike">
                        <a:latin typeface="Calibri"/>
                        <a:ea typeface="Calibri"/>
                        <a:cs typeface="Calibri"/>
                        <a:sym typeface="Calibri"/>
                      </a:endParaRPr>
                    </a:p>
                  </a:txBody>
                  <a:tcPr marT="71300" marB="71300" marR="75600" marL="756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Quarantine</a:t>
                      </a:r>
                      <a:endParaRPr sz="1200" u="none" cap="none" strike="noStrike">
                        <a:latin typeface="Calibri"/>
                        <a:ea typeface="Calibri"/>
                        <a:cs typeface="Calibri"/>
                        <a:sym typeface="Calibri"/>
                      </a:endParaRPr>
                    </a:p>
                  </a:txBody>
                  <a:tcPr marT="71300" marB="71300" marR="75600" marL="756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Flagellants</a:t>
                      </a:r>
                      <a:endParaRPr sz="1200" u="none" cap="none" strike="noStrike">
                        <a:latin typeface="Calibri"/>
                        <a:ea typeface="Calibri"/>
                        <a:cs typeface="Calibri"/>
                        <a:sym typeface="Calibri"/>
                      </a:endParaRPr>
                    </a:p>
                  </a:txBody>
                  <a:tcPr marT="71300" marB="71300" marR="75600" marL="756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Plague Pits</a:t>
                      </a:r>
                      <a:endParaRPr sz="1200" u="none" cap="none" strike="noStrike">
                        <a:latin typeface="Calibri"/>
                        <a:ea typeface="Calibri"/>
                        <a:cs typeface="Calibri"/>
                        <a:sym typeface="Calibri"/>
                      </a:endParaRPr>
                    </a:p>
                  </a:txBody>
                  <a:tcPr marT="71300" marB="71300" marR="75600" marL="756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533400" lvl="0" marL="53340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Calibri"/>
                        <a:ea typeface="Calibri"/>
                        <a:cs typeface="Calibri"/>
                        <a:sym typeface="Calibri"/>
                      </a:endParaRPr>
                    </a:p>
                  </a:txBody>
                  <a:tcPr marT="71300" marB="71300" marR="75600" marL="756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629925">
                <a:tc>
                  <a:txBody>
                    <a:bodyPr/>
                    <a:lstStyle/>
                    <a:p>
                      <a:pPr indent="-533400" lvl="0" marL="533400" marR="0" rtl="0" algn="ctr">
                        <a:lnSpc>
                          <a:spcPct val="100000"/>
                        </a:lnSpc>
                        <a:spcBef>
                          <a:spcPts val="0"/>
                        </a:spcBef>
                        <a:spcAft>
                          <a:spcPts val="0"/>
                        </a:spcAft>
                        <a:buClr>
                          <a:srgbClr val="000000"/>
                        </a:buClr>
                        <a:buSzPts val="1400"/>
                        <a:buFont typeface="Arial"/>
                        <a:buNone/>
                      </a:pPr>
                      <a:r>
                        <a:rPr b="1" lang="en" sz="1400" u="none" cap="none" strike="noStrike">
                          <a:solidFill>
                            <a:srgbClr val="000000"/>
                          </a:solidFill>
                          <a:latin typeface="Calibri"/>
                          <a:ea typeface="Calibri"/>
                          <a:cs typeface="Calibri"/>
                          <a:sym typeface="Calibri"/>
                        </a:rPr>
                        <a:t>G</a:t>
                      </a:r>
                      <a:endParaRPr b="1" sz="1400" u="none" cap="none" strike="noStrike">
                        <a:solidFill>
                          <a:srgbClr val="000000"/>
                        </a:solidFill>
                        <a:latin typeface="Calibri"/>
                        <a:ea typeface="Calibri"/>
                        <a:cs typeface="Calibri"/>
                        <a:sym typeface="Calibri"/>
                      </a:endParaRPr>
                    </a:p>
                  </a:txBody>
                  <a:tcPr marT="71300" marB="71300" marR="75600" marL="756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Enema</a:t>
                      </a:r>
                      <a:endParaRPr sz="1200" u="none" cap="none" strike="noStrike">
                        <a:latin typeface="Calibri"/>
                        <a:ea typeface="Calibri"/>
                        <a:cs typeface="Calibri"/>
                        <a:sym typeface="Calibri"/>
                      </a:endParaRPr>
                    </a:p>
                  </a:txBody>
                  <a:tcPr marT="71300" marB="71300" marR="75600" marL="756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Clyster</a:t>
                      </a:r>
                      <a:endParaRPr sz="1200" u="none" cap="none" strike="noStrike">
                        <a:latin typeface="Calibri"/>
                        <a:ea typeface="Calibri"/>
                        <a:cs typeface="Calibri"/>
                        <a:sym typeface="Calibri"/>
                      </a:endParaRPr>
                    </a:p>
                  </a:txBody>
                  <a:tcPr marT="71300" marB="71300" marR="75600" marL="756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Therica</a:t>
                      </a:r>
                      <a:endParaRPr sz="1200" u="none" cap="none" strike="noStrike">
                        <a:latin typeface="Calibri"/>
                        <a:ea typeface="Calibri"/>
                        <a:cs typeface="Calibri"/>
                        <a:sym typeface="Calibri"/>
                      </a:endParaRPr>
                    </a:p>
                  </a:txBody>
                  <a:tcPr marT="71300" marB="71300" marR="75600" marL="756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Rest</a:t>
                      </a:r>
                      <a:endParaRPr sz="1200" u="none" cap="none" strike="noStrike">
                        <a:latin typeface="Calibri"/>
                        <a:ea typeface="Calibri"/>
                        <a:cs typeface="Calibri"/>
                        <a:sym typeface="Calibri"/>
                      </a:endParaRPr>
                    </a:p>
                  </a:txBody>
                  <a:tcPr marT="71300" marB="71300" marR="75600" marL="756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533400" lvl="0" marL="53340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Calibri"/>
                        <a:ea typeface="Calibri"/>
                        <a:cs typeface="Calibri"/>
                        <a:sym typeface="Calibri"/>
                      </a:endParaRPr>
                    </a:p>
                  </a:txBody>
                  <a:tcPr marT="71300" marB="71300" marR="75600" marL="756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graphicFrame>
        <p:nvGraphicFramePr>
          <p:cNvPr id="805" name="Google Shape;805;p48"/>
          <p:cNvGraphicFramePr/>
          <p:nvPr/>
        </p:nvGraphicFramePr>
        <p:xfrm>
          <a:off x="552984" y="5525884"/>
          <a:ext cx="3000000" cy="3000000"/>
        </p:xfrm>
        <a:graphic>
          <a:graphicData uri="http://schemas.openxmlformats.org/drawingml/2006/table">
            <a:tbl>
              <a:tblPr>
                <a:noFill/>
                <a:tableStyleId>{B582C15B-8F40-4677-AFF7-5701DFDC342F}</a:tableStyleId>
              </a:tblPr>
              <a:tblGrid>
                <a:gridCol w="1490050"/>
                <a:gridCol w="3373225"/>
                <a:gridCol w="1981450"/>
              </a:tblGrid>
              <a:tr h="152400">
                <a:tc>
                  <a:txBody>
                    <a:bodyPr/>
                    <a:lstStyle/>
                    <a:p>
                      <a:pPr indent="0" lvl="0" marL="0" marR="0" rtl="0" algn="l">
                        <a:lnSpc>
                          <a:spcPct val="100000"/>
                        </a:lnSpc>
                        <a:spcBef>
                          <a:spcPts val="0"/>
                        </a:spcBef>
                        <a:spcAft>
                          <a:spcPts val="0"/>
                        </a:spcAft>
                        <a:buClr>
                          <a:srgbClr val="000000"/>
                        </a:buClr>
                        <a:buSzPts val="1200"/>
                        <a:buFont typeface="Arial"/>
                        <a:buNone/>
                      </a:pPr>
                      <a:r>
                        <a:rPr b="1" lang="en" sz="1200" u="none" cap="none" strike="noStrike">
                          <a:latin typeface="Calibri"/>
                          <a:ea typeface="Calibri"/>
                          <a:cs typeface="Calibri"/>
                          <a:sym typeface="Calibri"/>
                        </a:rPr>
                        <a:t>Word</a:t>
                      </a:r>
                      <a:endParaRPr b="1" sz="1200" u="none" cap="none" strike="noStrike">
                        <a:latin typeface="Calibri"/>
                        <a:ea typeface="Calibri"/>
                        <a:cs typeface="Calibri"/>
                        <a:sym typeface="Calibri"/>
                      </a:endParaRPr>
                    </a:p>
                  </a:txBody>
                  <a:tcPr marT="100575" marB="100575" marR="75600" marL="756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marR="0" rtl="0" algn="l">
                        <a:lnSpc>
                          <a:spcPct val="100000"/>
                        </a:lnSpc>
                        <a:spcBef>
                          <a:spcPts val="0"/>
                        </a:spcBef>
                        <a:spcAft>
                          <a:spcPts val="0"/>
                        </a:spcAft>
                        <a:buClr>
                          <a:srgbClr val="000000"/>
                        </a:buClr>
                        <a:buSzPts val="1200"/>
                        <a:buFont typeface="Arial"/>
                        <a:buNone/>
                      </a:pPr>
                      <a:r>
                        <a:rPr b="1" lang="en" sz="1200" u="none" cap="none" strike="noStrike">
                          <a:latin typeface="Calibri"/>
                          <a:ea typeface="Calibri"/>
                          <a:cs typeface="Calibri"/>
                          <a:sym typeface="Calibri"/>
                        </a:rPr>
                        <a:t>Meaning</a:t>
                      </a:r>
                      <a:endParaRPr b="1" sz="1200" u="none" cap="none" strike="noStrike">
                        <a:latin typeface="Calibri"/>
                        <a:ea typeface="Calibri"/>
                        <a:cs typeface="Calibri"/>
                        <a:sym typeface="Calibri"/>
                      </a:endParaRPr>
                    </a:p>
                  </a:txBody>
                  <a:tcPr marT="100575" marB="100575" marR="75600" marL="756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marR="0" rtl="0" algn="l">
                        <a:lnSpc>
                          <a:spcPct val="100000"/>
                        </a:lnSpc>
                        <a:spcBef>
                          <a:spcPts val="0"/>
                        </a:spcBef>
                        <a:spcAft>
                          <a:spcPts val="0"/>
                        </a:spcAft>
                        <a:buClr>
                          <a:srgbClr val="000000"/>
                        </a:buClr>
                        <a:buSzPts val="1200"/>
                        <a:buFont typeface="Arial"/>
                        <a:buNone/>
                      </a:pPr>
                      <a:r>
                        <a:rPr b="1" lang="en" sz="1200" u="none" cap="none" strike="noStrike">
                          <a:latin typeface="Calibri"/>
                          <a:ea typeface="Calibri"/>
                          <a:cs typeface="Calibri"/>
                          <a:sym typeface="Calibri"/>
                        </a:rPr>
                        <a:t>Timing </a:t>
                      </a:r>
                      <a:r>
                        <a:rPr lang="en" sz="1200" u="none" cap="none" strike="noStrike">
                          <a:latin typeface="Calibri"/>
                          <a:ea typeface="Calibri"/>
                          <a:cs typeface="Calibri"/>
                          <a:sym typeface="Calibri"/>
                        </a:rPr>
                        <a:t>(short, medium, long)</a:t>
                      </a:r>
                      <a:endParaRPr sz="1200" u="none" cap="none" strike="noStrike">
                        <a:latin typeface="Calibri"/>
                        <a:ea typeface="Calibri"/>
                        <a:cs typeface="Calibri"/>
                        <a:sym typeface="Calibri"/>
                      </a:endParaRPr>
                    </a:p>
                  </a:txBody>
                  <a:tcPr marT="100575" marB="100575" marR="75600" marL="756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r>
              <a:tr h="317375">
                <a:tc>
                  <a:txBody>
                    <a:bodyPr/>
                    <a:lstStyle/>
                    <a:p>
                      <a:pPr indent="0" lvl="0" marL="0" marR="0" rtl="0" algn="l">
                        <a:lnSpc>
                          <a:spcPct val="100000"/>
                        </a:lnSpc>
                        <a:spcBef>
                          <a:spcPts val="0"/>
                        </a:spcBef>
                        <a:spcAft>
                          <a:spcPts val="0"/>
                        </a:spcAft>
                        <a:buClr>
                          <a:srgbClr val="000000"/>
                        </a:buClr>
                        <a:buSzPts val="1000"/>
                        <a:buFont typeface="Arial"/>
                        <a:buNone/>
                      </a:pPr>
                      <a:r>
                        <a:rPr lang="en" sz="1000" u="none" cap="none" strike="noStrike">
                          <a:latin typeface="Calibri"/>
                          <a:ea typeface="Calibri"/>
                          <a:cs typeface="Calibri"/>
                          <a:sym typeface="Calibri"/>
                        </a:rPr>
                        <a:t>motivated</a:t>
                      </a:r>
                      <a:endParaRPr sz="1000" u="none" cap="none" strike="noStrike">
                        <a:latin typeface="Calibri"/>
                        <a:ea typeface="Calibri"/>
                        <a:cs typeface="Calibri"/>
                        <a:sym typeface="Calibri"/>
                      </a:endParaRPr>
                    </a:p>
                  </a:txBody>
                  <a:tcPr marT="9125" marB="9125" marR="75600" marL="756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Calibri"/>
                        <a:ea typeface="Calibri"/>
                        <a:cs typeface="Calibri"/>
                        <a:sym typeface="Calibri"/>
                      </a:endParaRPr>
                    </a:p>
                  </a:txBody>
                  <a:tcPr marT="9125" marB="9125" marR="75600" marL="756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Calibri"/>
                        <a:ea typeface="Calibri"/>
                        <a:cs typeface="Calibri"/>
                        <a:sym typeface="Calibri"/>
                      </a:endParaRPr>
                    </a:p>
                  </a:txBody>
                  <a:tcPr marT="9125" marB="9125" marR="75600" marL="756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17375">
                <a:tc>
                  <a:txBody>
                    <a:bodyPr/>
                    <a:lstStyle/>
                    <a:p>
                      <a:pPr indent="0" lvl="0" marL="0" marR="0" rtl="0" algn="l">
                        <a:lnSpc>
                          <a:spcPct val="100000"/>
                        </a:lnSpc>
                        <a:spcBef>
                          <a:spcPts val="0"/>
                        </a:spcBef>
                        <a:spcAft>
                          <a:spcPts val="0"/>
                        </a:spcAft>
                        <a:buClr>
                          <a:srgbClr val="000000"/>
                        </a:buClr>
                        <a:buSzPts val="1000"/>
                        <a:buFont typeface="Arial"/>
                        <a:buNone/>
                      </a:pPr>
                      <a:r>
                        <a:rPr lang="en" sz="1000" u="none" cap="none" strike="noStrike">
                          <a:latin typeface="Calibri"/>
                          <a:ea typeface="Calibri"/>
                          <a:cs typeface="Calibri"/>
                          <a:sym typeface="Calibri"/>
                        </a:rPr>
                        <a:t>precondition</a:t>
                      </a:r>
                      <a:endParaRPr sz="1000" u="none" cap="none" strike="noStrike">
                        <a:latin typeface="Calibri"/>
                        <a:ea typeface="Calibri"/>
                        <a:cs typeface="Calibri"/>
                        <a:sym typeface="Calibri"/>
                      </a:endParaRPr>
                    </a:p>
                  </a:txBody>
                  <a:tcPr marT="9125" marB="9125" marR="75600" marL="756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Calibri"/>
                        <a:ea typeface="Calibri"/>
                        <a:cs typeface="Calibri"/>
                        <a:sym typeface="Calibri"/>
                      </a:endParaRPr>
                    </a:p>
                  </a:txBody>
                  <a:tcPr marT="9125" marB="9125" marR="75600" marL="756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Calibri"/>
                        <a:ea typeface="Calibri"/>
                        <a:cs typeface="Calibri"/>
                        <a:sym typeface="Calibri"/>
                      </a:endParaRPr>
                    </a:p>
                  </a:txBody>
                  <a:tcPr marT="9125" marB="9125" marR="75600" marL="756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17375">
                <a:tc>
                  <a:txBody>
                    <a:bodyPr/>
                    <a:lstStyle/>
                    <a:p>
                      <a:pPr indent="0" lvl="0" marL="0" marR="0" rtl="0" algn="l">
                        <a:lnSpc>
                          <a:spcPct val="100000"/>
                        </a:lnSpc>
                        <a:spcBef>
                          <a:spcPts val="0"/>
                        </a:spcBef>
                        <a:spcAft>
                          <a:spcPts val="0"/>
                        </a:spcAft>
                        <a:buClr>
                          <a:srgbClr val="000000"/>
                        </a:buClr>
                        <a:buSzPts val="1000"/>
                        <a:buFont typeface="Arial"/>
                        <a:buNone/>
                      </a:pPr>
                      <a:r>
                        <a:rPr lang="en" sz="1000" u="none" cap="none" strike="noStrike">
                          <a:latin typeface="Calibri"/>
                          <a:ea typeface="Calibri"/>
                          <a:cs typeface="Calibri"/>
                          <a:sym typeface="Calibri"/>
                        </a:rPr>
                        <a:t>precented</a:t>
                      </a:r>
                      <a:endParaRPr sz="1000" u="none" cap="none" strike="noStrike">
                        <a:latin typeface="Calibri"/>
                        <a:ea typeface="Calibri"/>
                        <a:cs typeface="Calibri"/>
                        <a:sym typeface="Calibri"/>
                      </a:endParaRPr>
                    </a:p>
                  </a:txBody>
                  <a:tcPr marT="9125" marB="9125" marR="75600" marL="756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Calibri"/>
                        <a:ea typeface="Calibri"/>
                        <a:cs typeface="Calibri"/>
                        <a:sym typeface="Calibri"/>
                      </a:endParaRPr>
                    </a:p>
                  </a:txBody>
                  <a:tcPr marT="9125" marB="9125" marR="75600" marL="756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Calibri"/>
                        <a:ea typeface="Calibri"/>
                        <a:cs typeface="Calibri"/>
                        <a:sym typeface="Calibri"/>
                      </a:endParaRPr>
                    </a:p>
                  </a:txBody>
                  <a:tcPr marT="9125" marB="9125" marR="75600" marL="756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17375">
                <a:tc>
                  <a:txBody>
                    <a:bodyPr/>
                    <a:lstStyle/>
                    <a:p>
                      <a:pPr indent="0" lvl="0" marL="0" marR="0" rtl="0" algn="l">
                        <a:lnSpc>
                          <a:spcPct val="100000"/>
                        </a:lnSpc>
                        <a:spcBef>
                          <a:spcPts val="0"/>
                        </a:spcBef>
                        <a:spcAft>
                          <a:spcPts val="0"/>
                        </a:spcAft>
                        <a:buClr>
                          <a:srgbClr val="000000"/>
                        </a:buClr>
                        <a:buSzPts val="1000"/>
                        <a:buFont typeface="Arial"/>
                        <a:buNone/>
                      </a:pPr>
                      <a:r>
                        <a:rPr lang="en" sz="1000" u="none" cap="none" strike="noStrike">
                          <a:latin typeface="Calibri"/>
                          <a:ea typeface="Calibri"/>
                          <a:cs typeface="Calibri"/>
                          <a:sym typeface="Calibri"/>
                        </a:rPr>
                        <a:t>impeded</a:t>
                      </a:r>
                      <a:endParaRPr sz="1000" u="none" cap="none" strike="noStrike">
                        <a:latin typeface="Calibri"/>
                        <a:ea typeface="Calibri"/>
                        <a:cs typeface="Calibri"/>
                        <a:sym typeface="Calibri"/>
                      </a:endParaRPr>
                    </a:p>
                  </a:txBody>
                  <a:tcPr marT="9125" marB="9125" marR="75600" marL="756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Calibri"/>
                        <a:ea typeface="Calibri"/>
                        <a:cs typeface="Calibri"/>
                        <a:sym typeface="Calibri"/>
                      </a:endParaRPr>
                    </a:p>
                  </a:txBody>
                  <a:tcPr marT="9125" marB="9125" marR="75600" marL="756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Calibri"/>
                        <a:ea typeface="Calibri"/>
                        <a:cs typeface="Calibri"/>
                        <a:sym typeface="Calibri"/>
                      </a:endParaRPr>
                    </a:p>
                  </a:txBody>
                  <a:tcPr marT="9125" marB="9125" marR="75600" marL="756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17375">
                <a:tc>
                  <a:txBody>
                    <a:bodyPr/>
                    <a:lstStyle/>
                    <a:p>
                      <a:pPr indent="0" lvl="0" marL="0" marR="0" rtl="0" algn="l">
                        <a:lnSpc>
                          <a:spcPct val="100000"/>
                        </a:lnSpc>
                        <a:spcBef>
                          <a:spcPts val="0"/>
                        </a:spcBef>
                        <a:spcAft>
                          <a:spcPts val="0"/>
                        </a:spcAft>
                        <a:buClr>
                          <a:srgbClr val="000000"/>
                        </a:buClr>
                        <a:buSzPts val="1000"/>
                        <a:buFont typeface="Arial"/>
                        <a:buNone/>
                      </a:pPr>
                      <a:r>
                        <a:rPr lang="en" sz="1000" u="none" cap="none" strike="noStrike">
                          <a:latin typeface="Calibri"/>
                          <a:ea typeface="Calibri"/>
                          <a:cs typeface="Calibri"/>
                          <a:sym typeface="Calibri"/>
                        </a:rPr>
                        <a:t>catalyst</a:t>
                      </a:r>
                      <a:endParaRPr sz="1000" u="none" cap="none" strike="noStrike">
                        <a:latin typeface="Calibri"/>
                        <a:ea typeface="Calibri"/>
                        <a:cs typeface="Calibri"/>
                        <a:sym typeface="Calibri"/>
                      </a:endParaRPr>
                    </a:p>
                  </a:txBody>
                  <a:tcPr marT="9125" marB="9125" marR="75600" marL="756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Calibri"/>
                        <a:ea typeface="Calibri"/>
                        <a:cs typeface="Calibri"/>
                        <a:sym typeface="Calibri"/>
                      </a:endParaRPr>
                    </a:p>
                  </a:txBody>
                  <a:tcPr marT="9125" marB="9125" marR="75600" marL="756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Calibri"/>
                        <a:ea typeface="Calibri"/>
                        <a:cs typeface="Calibri"/>
                        <a:sym typeface="Calibri"/>
                      </a:endParaRPr>
                    </a:p>
                  </a:txBody>
                  <a:tcPr marT="9125" marB="9125" marR="75600" marL="756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17375">
                <a:tc>
                  <a:txBody>
                    <a:bodyPr/>
                    <a:lstStyle/>
                    <a:p>
                      <a:pPr indent="0" lvl="0" marL="0" marR="0" rtl="0" algn="l">
                        <a:lnSpc>
                          <a:spcPct val="100000"/>
                        </a:lnSpc>
                        <a:spcBef>
                          <a:spcPts val="0"/>
                        </a:spcBef>
                        <a:spcAft>
                          <a:spcPts val="0"/>
                        </a:spcAft>
                        <a:buClr>
                          <a:srgbClr val="000000"/>
                        </a:buClr>
                        <a:buSzPts val="1000"/>
                        <a:buFont typeface="Arial"/>
                        <a:buNone/>
                      </a:pPr>
                      <a:r>
                        <a:rPr lang="en" sz="1000" u="none" cap="none" strike="noStrike">
                          <a:latin typeface="Calibri"/>
                          <a:ea typeface="Calibri"/>
                          <a:cs typeface="Calibri"/>
                          <a:sym typeface="Calibri"/>
                        </a:rPr>
                        <a:t>developed</a:t>
                      </a:r>
                      <a:endParaRPr sz="1000" u="none" cap="none" strike="noStrike">
                        <a:latin typeface="Calibri"/>
                        <a:ea typeface="Calibri"/>
                        <a:cs typeface="Calibri"/>
                        <a:sym typeface="Calibri"/>
                      </a:endParaRPr>
                    </a:p>
                  </a:txBody>
                  <a:tcPr marT="9125" marB="9125" marR="75600" marL="756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Calibri"/>
                        <a:ea typeface="Calibri"/>
                        <a:cs typeface="Calibri"/>
                        <a:sym typeface="Calibri"/>
                      </a:endParaRPr>
                    </a:p>
                  </a:txBody>
                  <a:tcPr marT="9125" marB="9125" marR="75600" marL="756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Calibri"/>
                        <a:ea typeface="Calibri"/>
                        <a:cs typeface="Calibri"/>
                        <a:sym typeface="Calibri"/>
                      </a:endParaRPr>
                    </a:p>
                  </a:txBody>
                  <a:tcPr marT="9125" marB="9125" marR="75600" marL="756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17375">
                <a:tc>
                  <a:txBody>
                    <a:bodyPr/>
                    <a:lstStyle/>
                    <a:p>
                      <a:pPr indent="0" lvl="0" marL="0" marR="0" rtl="0" algn="l">
                        <a:lnSpc>
                          <a:spcPct val="100000"/>
                        </a:lnSpc>
                        <a:spcBef>
                          <a:spcPts val="0"/>
                        </a:spcBef>
                        <a:spcAft>
                          <a:spcPts val="0"/>
                        </a:spcAft>
                        <a:buClr>
                          <a:srgbClr val="000000"/>
                        </a:buClr>
                        <a:buSzPts val="1000"/>
                        <a:buFont typeface="Arial"/>
                        <a:buNone/>
                      </a:pPr>
                      <a:r>
                        <a:rPr lang="en" sz="1000" u="none" cap="none" strike="noStrike">
                          <a:latin typeface="Calibri"/>
                          <a:ea typeface="Calibri"/>
                          <a:cs typeface="Calibri"/>
                          <a:sym typeface="Calibri"/>
                        </a:rPr>
                        <a:t>accelerated</a:t>
                      </a:r>
                      <a:endParaRPr sz="1000" u="none" cap="none" strike="noStrike">
                        <a:latin typeface="Calibri"/>
                        <a:ea typeface="Calibri"/>
                        <a:cs typeface="Calibri"/>
                        <a:sym typeface="Calibri"/>
                      </a:endParaRPr>
                    </a:p>
                  </a:txBody>
                  <a:tcPr marT="9125" marB="9125" marR="75600" marL="756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Calibri"/>
                        <a:ea typeface="Calibri"/>
                        <a:cs typeface="Calibri"/>
                        <a:sym typeface="Calibri"/>
                      </a:endParaRPr>
                    </a:p>
                  </a:txBody>
                  <a:tcPr marT="9125" marB="9125" marR="75600" marL="756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Calibri"/>
                        <a:ea typeface="Calibri"/>
                        <a:cs typeface="Calibri"/>
                        <a:sym typeface="Calibri"/>
                      </a:endParaRPr>
                    </a:p>
                  </a:txBody>
                  <a:tcPr marT="9125" marB="9125" marR="75600" marL="756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17375">
                <a:tc>
                  <a:txBody>
                    <a:bodyPr/>
                    <a:lstStyle/>
                    <a:p>
                      <a:pPr indent="0" lvl="0" marL="0" marR="0" rtl="0" algn="l">
                        <a:lnSpc>
                          <a:spcPct val="100000"/>
                        </a:lnSpc>
                        <a:spcBef>
                          <a:spcPts val="0"/>
                        </a:spcBef>
                        <a:spcAft>
                          <a:spcPts val="0"/>
                        </a:spcAft>
                        <a:buClr>
                          <a:srgbClr val="000000"/>
                        </a:buClr>
                        <a:buSzPts val="1000"/>
                        <a:buFont typeface="Arial"/>
                        <a:buNone/>
                      </a:pPr>
                      <a:r>
                        <a:rPr lang="en" sz="1000" u="none" cap="none" strike="noStrike">
                          <a:latin typeface="Calibri"/>
                          <a:ea typeface="Calibri"/>
                          <a:cs typeface="Calibri"/>
                          <a:sym typeface="Calibri"/>
                        </a:rPr>
                        <a:t>led to</a:t>
                      </a:r>
                      <a:endParaRPr sz="1000" u="none" cap="none" strike="noStrike">
                        <a:latin typeface="Calibri"/>
                        <a:ea typeface="Calibri"/>
                        <a:cs typeface="Calibri"/>
                        <a:sym typeface="Calibri"/>
                      </a:endParaRPr>
                    </a:p>
                  </a:txBody>
                  <a:tcPr marT="9125" marB="9125" marR="75600" marL="756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Calibri"/>
                        <a:ea typeface="Calibri"/>
                        <a:cs typeface="Calibri"/>
                        <a:sym typeface="Calibri"/>
                      </a:endParaRPr>
                    </a:p>
                  </a:txBody>
                  <a:tcPr marT="9125" marB="9125" marR="75600" marL="756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Calibri"/>
                        <a:ea typeface="Calibri"/>
                        <a:cs typeface="Calibri"/>
                        <a:sym typeface="Calibri"/>
                      </a:endParaRPr>
                    </a:p>
                  </a:txBody>
                  <a:tcPr marT="9125" marB="9125" marR="75600" marL="756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17375">
                <a:tc>
                  <a:txBody>
                    <a:bodyPr/>
                    <a:lstStyle/>
                    <a:p>
                      <a:pPr indent="0" lvl="0" marL="0" marR="0" rtl="0" algn="l">
                        <a:lnSpc>
                          <a:spcPct val="100000"/>
                        </a:lnSpc>
                        <a:spcBef>
                          <a:spcPts val="0"/>
                        </a:spcBef>
                        <a:spcAft>
                          <a:spcPts val="0"/>
                        </a:spcAft>
                        <a:buClr>
                          <a:srgbClr val="000000"/>
                        </a:buClr>
                        <a:buSzPts val="1000"/>
                        <a:buFont typeface="Arial"/>
                        <a:buNone/>
                      </a:pPr>
                      <a:r>
                        <a:rPr lang="en" sz="1000" u="none" cap="none" strike="noStrike">
                          <a:latin typeface="Calibri"/>
                          <a:ea typeface="Calibri"/>
                          <a:cs typeface="Calibri"/>
                          <a:sym typeface="Calibri"/>
                        </a:rPr>
                        <a:t>enabled</a:t>
                      </a:r>
                      <a:endParaRPr sz="1000" u="none" cap="none" strike="noStrike">
                        <a:latin typeface="Calibri"/>
                        <a:ea typeface="Calibri"/>
                        <a:cs typeface="Calibri"/>
                        <a:sym typeface="Calibri"/>
                      </a:endParaRPr>
                    </a:p>
                  </a:txBody>
                  <a:tcPr marT="9125" marB="9125" marR="75600" marL="756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Calibri"/>
                        <a:ea typeface="Calibri"/>
                        <a:cs typeface="Calibri"/>
                        <a:sym typeface="Calibri"/>
                      </a:endParaRPr>
                    </a:p>
                  </a:txBody>
                  <a:tcPr marT="9125" marB="9125" marR="75600" marL="756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Calibri"/>
                        <a:ea typeface="Calibri"/>
                        <a:cs typeface="Calibri"/>
                        <a:sym typeface="Calibri"/>
                      </a:endParaRPr>
                    </a:p>
                  </a:txBody>
                  <a:tcPr marT="9125" marB="9125" marR="75600" marL="756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17375">
                <a:tc>
                  <a:txBody>
                    <a:bodyPr/>
                    <a:lstStyle/>
                    <a:p>
                      <a:pPr indent="0" lvl="0" marL="0" marR="0" rtl="0" algn="l">
                        <a:lnSpc>
                          <a:spcPct val="100000"/>
                        </a:lnSpc>
                        <a:spcBef>
                          <a:spcPts val="0"/>
                        </a:spcBef>
                        <a:spcAft>
                          <a:spcPts val="0"/>
                        </a:spcAft>
                        <a:buClr>
                          <a:srgbClr val="000000"/>
                        </a:buClr>
                        <a:buSzPts val="1000"/>
                        <a:buFont typeface="Arial"/>
                        <a:buNone/>
                      </a:pPr>
                      <a:r>
                        <a:rPr lang="en" sz="1000" u="none" cap="none" strike="noStrike">
                          <a:latin typeface="Calibri"/>
                          <a:ea typeface="Calibri"/>
                          <a:cs typeface="Calibri"/>
                          <a:sym typeface="Calibri"/>
                        </a:rPr>
                        <a:t>influenced</a:t>
                      </a:r>
                      <a:endParaRPr sz="1000" u="none" cap="none" strike="noStrike">
                        <a:latin typeface="Calibri"/>
                        <a:ea typeface="Calibri"/>
                        <a:cs typeface="Calibri"/>
                        <a:sym typeface="Calibri"/>
                      </a:endParaRPr>
                    </a:p>
                  </a:txBody>
                  <a:tcPr marT="9125" marB="9125" marR="75600" marL="756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Calibri"/>
                        <a:ea typeface="Calibri"/>
                        <a:cs typeface="Calibri"/>
                        <a:sym typeface="Calibri"/>
                      </a:endParaRPr>
                    </a:p>
                  </a:txBody>
                  <a:tcPr marT="9125" marB="9125" marR="75600" marL="756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Calibri"/>
                        <a:ea typeface="Calibri"/>
                        <a:cs typeface="Calibri"/>
                        <a:sym typeface="Calibri"/>
                      </a:endParaRPr>
                    </a:p>
                  </a:txBody>
                  <a:tcPr marT="9125" marB="9125" marR="75600" marL="756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17375">
                <a:tc>
                  <a:txBody>
                    <a:bodyPr/>
                    <a:lstStyle/>
                    <a:p>
                      <a:pPr indent="0" lvl="0" marL="0" marR="0" rtl="0" algn="l">
                        <a:lnSpc>
                          <a:spcPct val="100000"/>
                        </a:lnSpc>
                        <a:spcBef>
                          <a:spcPts val="0"/>
                        </a:spcBef>
                        <a:spcAft>
                          <a:spcPts val="0"/>
                        </a:spcAft>
                        <a:buClr>
                          <a:srgbClr val="000000"/>
                        </a:buClr>
                        <a:buSzPts val="1000"/>
                        <a:buFont typeface="Arial"/>
                        <a:buNone/>
                      </a:pPr>
                      <a:r>
                        <a:rPr lang="en" sz="1000" u="none" cap="none" strike="noStrike">
                          <a:latin typeface="Calibri"/>
                          <a:ea typeface="Calibri"/>
                          <a:cs typeface="Calibri"/>
                          <a:sym typeface="Calibri"/>
                        </a:rPr>
                        <a:t>allowed</a:t>
                      </a:r>
                      <a:endParaRPr sz="1000" u="none" cap="none" strike="noStrike">
                        <a:latin typeface="Calibri"/>
                        <a:ea typeface="Calibri"/>
                        <a:cs typeface="Calibri"/>
                        <a:sym typeface="Calibri"/>
                      </a:endParaRPr>
                    </a:p>
                  </a:txBody>
                  <a:tcPr marT="9125" marB="9125" marR="75600" marL="756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Calibri"/>
                        <a:ea typeface="Calibri"/>
                        <a:cs typeface="Calibri"/>
                        <a:sym typeface="Calibri"/>
                      </a:endParaRPr>
                    </a:p>
                  </a:txBody>
                  <a:tcPr marT="9125" marB="9125" marR="75600" marL="756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Calibri"/>
                        <a:ea typeface="Calibri"/>
                        <a:cs typeface="Calibri"/>
                        <a:sym typeface="Calibri"/>
                      </a:endParaRPr>
                    </a:p>
                  </a:txBody>
                  <a:tcPr marT="9125" marB="9125" marR="75600" marL="756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17375">
                <a:tc>
                  <a:txBody>
                    <a:bodyPr/>
                    <a:lstStyle/>
                    <a:p>
                      <a:pPr indent="0" lvl="0" marL="0" marR="0" rtl="0" algn="l">
                        <a:lnSpc>
                          <a:spcPct val="100000"/>
                        </a:lnSpc>
                        <a:spcBef>
                          <a:spcPts val="0"/>
                        </a:spcBef>
                        <a:spcAft>
                          <a:spcPts val="0"/>
                        </a:spcAft>
                        <a:buClr>
                          <a:srgbClr val="000000"/>
                        </a:buClr>
                        <a:buSzPts val="1000"/>
                        <a:buFont typeface="Arial"/>
                        <a:buNone/>
                      </a:pPr>
                      <a:r>
                        <a:rPr lang="en" sz="1000" u="none" cap="none" strike="noStrike">
                          <a:latin typeface="Calibri"/>
                          <a:ea typeface="Calibri"/>
                          <a:cs typeface="Calibri"/>
                          <a:sym typeface="Calibri"/>
                        </a:rPr>
                        <a:t>triggered</a:t>
                      </a:r>
                      <a:endParaRPr sz="1000" u="none" cap="none" strike="noStrike">
                        <a:latin typeface="Calibri"/>
                        <a:ea typeface="Calibri"/>
                        <a:cs typeface="Calibri"/>
                        <a:sym typeface="Calibri"/>
                      </a:endParaRPr>
                    </a:p>
                  </a:txBody>
                  <a:tcPr marT="9125" marB="9125" marR="75600" marL="756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Calibri"/>
                        <a:ea typeface="Calibri"/>
                        <a:cs typeface="Calibri"/>
                        <a:sym typeface="Calibri"/>
                      </a:endParaRPr>
                    </a:p>
                  </a:txBody>
                  <a:tcPr marT="9125" marB="9125" marR="75600" marL="756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Calibri"/>
                        <a:ea typeface="Calibri"/>
                        <a:cs typeface="Calibri"/>
                        <a:sym typeface="Calibri"/>
                      </a:endParaRPr>
                    </a:p>
                  </a:txBody>
                  <a:tcPr marT="9125" marB="9125" marR="75600" marL="756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17375">
                <a:tc>
                  <a:txBody>
                    <a:bodyPr/>
                    <a:lstStyle/>
                    <a:p>
                      <a:pPr indent="0" lvl="0" marL="0" marR="0" rtl="0" algn="l">
                        <a:lnSpc>
                          <a:spcPct val="100000"/>
                        </a:lnSpc>
                        <a:spcBef>
                          <a:spcPts val="0"/>
                        </a:spcBef>
                        <a:spcAft>
                          <a:spcPts val="0"/>
                        </a:spcAft>
                        <a:buClr>
                          <a:srgbClr val="000000"/>
                        </a:buClr>
                        <a:buSzPts val="1000"/>
                        <a:buFont typeface="Arial"/>
                        <a:buNone/>
                      </a:pPr>
                      <a:r>
                        <a:rPr lang="en" sz="1000" u="none" cap="none" strike="noStrike">
                          <a:latin typeface="Calibri"/>
                          <a:ea typeface="Calibri"/>
                          <a:cs typeface="Calibri"/>
                          <a:sym typeface="Calibri"/>
                        </a:rPr>
                        <a:t>exacerbated</a:t>
                      </a:r>
                      <a:endParaRPr sz="1000" u="none" cap="none" strike="noStrike">
                        <a:latin typeface="Calibri"/>
                        <a:ea typeface="Calibri"/>
                        <a:cs typeface="Calibri"/>
                        <a:sym typeface="Calibri"/>
                      </a:endParaRPr>
                    </a:p>
                  </a:txBody>
                  <a:tcPr marT="9125" marB="9125" marR="75600" marL="756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Calibri"/>
                        <a:ea typeface="Calibri"/>
                        <a:cs typeface="Calibri"/>
                        <a:sym typeface="Calibri"/>
                      </a:endParaRPr>
                    </a:p>
                  </a:txBody>
                  <a:tcPr marT="9125" marB="9125" marR="75600" marL="756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Calibri"/>
                        <a:ea typeface="Calibri"/>
                        <a:cs typeface="Calibri"/>
                        <a:sym typeface="Calibri"/>
                      </a:endParaRPr>
                    </a:p>
                  </a:txBody>
                  <a:tcPr marT="9125" marB="9125" marR="75600" marL="756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17375">
                <a:tc>
                  <a:txBody>
                    <a:bodyPr/>
                    <a:lstStyle/>
                    <a:p>
                      <a:pPr indent="0" lvl="0" marL="0" marR="0" rtl="0" algn="l">
                        <a:lnSpc>
                          <a:spcPct val="100000"/>
                        </a:lnSpc>
                        <a:spcBef>
                          <a:spcPts val="0"/>
                        </a:spcBef>
                        <a:spcAft>
                          <a:spcPts val="0"/>
                        </a:spcAft>
                        <a:buClr>
                          <a:srgbClr val="000000"/>
                        </a:buClr>
                        <a:buSzPts val="1000"/>
                        <a:buFont typeface="Arial"/>
                        <a:buNone/>
                      </a:pPr>
                      <a:r>
                        <a:rPr lang="en" sz="1000" u="none" cap="none" strike="noStrike">
                          <a:latin typeface="Calibri"/>
                          <a:ea typeface="Calibri"/>
                          <a:cs typeface="Calibri"/>
                          <a:sym typeface="Calibri"/>
                        </a:rPr>
                        <a:t>influenced</a:t>
                      </a:r>
                      <a:endParaRPr sz="1000" u="none" cap="none" strike="noStrike">
                        <a:latin typeface="Calibri"/>
                        <a:ea typeface="Calibri"/>
                        <a:cs typeface="Calibri"/>
                        <a:sym typeface="Calibri"/>
                      </a:endParaRPr>
                    </a:p>
                  </a:txBody>
                  <a:tcPr marT="9125" marB="9125" marR="75600" marL="756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Calibri"/>
                        <a:ea typeface="Calibri"/>
                        <a:cs typeface="Calibri"/>
                        <a:sym typeface="Calibri"/>
                      </a:endParaRPr>
                    </a:p>
                  </a:txBody>
                  <a:tcPr marT="9125" marB="9125" marR="75600" marL="756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Calibri"/>
                        <a:ea typeface="Calibri"/>
                        <a:cs typeface="Calibri"/>
                        <a:sym typeface="Calibri"/>
                      </a:endParaRPr>
                    </a:p>
                  </a:txBody>
                  <a:tcPr marT="9125" marB="9125" marR="75600" marL="756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806" name="Google Shape;806;p48"/>
          <p:cNvSpPr/>
          <p:nvPr/>
        </p:nvSpPr>
        <p:spPr>
          <a:xfrm>
            <a:off x="6891299" y="132846"/>
            <a:ext cx="556200" cy="445200"/>
          </a:xfrm>
          <a:prstGeom prst="rect">
            <a:avLst/>
          </a:prstGeom>
          <a:solidFill>
            <a:srgbClr val="FFFFFF"/>
          </a:solid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p.48</a:t>
            </a:r>
            <a:endParaRPr b="1" i="0" sz="1400" u="none" cap="none" strike="noStrike">
              <a:solidFill>
                <a:srgbClr val="000000"/>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5"/>
          <p:cNvSpPr txBox="1"/>
          <p:nvPr>
            <p:ph type="title"/>
          </p:nvPr>
        </p:nvSpPr>
        <p:spPr>
          <a:xfrm>
            <a:off x="364600" y="278100"/>
            <a:ext cx="6403200" cy="4128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000"/>
              <a:buNone/>
            </a:pPr>
            <a:r>
              <a:rPr lang="en" sz="2000"/>
              <a:t>Medicine Key Topic 1 Key Words - Part 3</a:t>
            </a:r>
            <a:endParaRPr sz="2000"/>
          </a:p>
        </p:txBody>
      </p:sp>
      <p:graphicFrame>
        <p:nvGraphicFramePr>
          <p:cNvPr id="136" name="Google Shape;136;p5"/>
          <p:cNvGraphicFramePr/>
          <p:nvPr/>
        </p:nvGraphicFramePr>
        <p:xfrm>
          <a:off x="432250" y="754174"/>
          <a:ext cx="3000000" cy="3000000"/>
        </p:xfrm>
        <a:graphic>
          <a:graphicData uri="http://schemas.openxmlformats.org/drawingml/2006/table">
            <a:tbl>
              <a:tblPr bandRow="1">
                <a:noFill/>
                <a:tableStyleId>{DD1572DE-EB6D-4EC9-B0AF-178744D4C878}</a:tableStyleId>
              </a:tblPr>
              <a:tblGrid>
                <a:gridCol w="389200"/>
                <a:gridCol w="936475"/>
                <a:gridCol w="5700475"/>
              </a:tblGrid>
              <a:tr h="279925">
                <a:tc>
                  <a:txBody>
                    <a:bodyPr/>
                    <a:lstStyle/>
                    <a:p>
                      <a:pPr indent="0" lvl="0" marL="0" marR="0" rtl="0" algn="ctr">
                        <a:lnSpc>
                          <a:spcPct val="100000"/>
                        </a:lnSpc>
                        <a:spcBef>
                          <a:spcPts val="0"/>
                        </a:spcBef>
                        <a:spcAft>
                          <a:spcPts val="0"/>
                        </a:spcAft>
                        <a:buClr>
                          <a:schemeClr val="dk1"/>
                        </a:buClr>
                        <a:buSzPts val="1100"/>
                        <a:buFont typeface="Arial"/>
                        <a:buNone/>
                      </a:pPr>
                      <a:r>
                        <a:rPr lang="en" sz="1100" u="none" cap="none" strike="noStrike">
                          <a:solidFill>
                            <a:schemeClr val="dk1"/>
                          </a:solidFill>
                          <a:latin typeface="Calibri"/>
                          <a:ea typeface="Calibri"/>
                          <a:cs typeface="Calibri"/>
                          <a:sym typeface="Calibri"/>
                        </a:rPr>
                        <a:t>39</a:t>
                      </a:r>
                      <a:endParaRPr sz="1400" u="none" cap="none" strike="noStrike"/>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phlebotomy</a:t>
                      </a:r>
                      <a:endParaRPr b="1"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The process of making an incision in a vein. The procedure itself is known as a venipuncture or bloodletting. </a:t>
                      </a:r>
                      <a:r>
                        <a:rPr b="1" lang="en" sz="1100" u="none" cap="none" strike="noStrike">
                          <a:latin typeface="Calibri"/>
                          <a:ea typeface="Calibri"/>
                          <a:cs typeface="Calibri"/>
                          <a:sym typeface="Calibri"/>
                        </a:rPr>
                        <a:t>(MA, Renaissance)</a:t>
                      </a:r>
                      <a:endParaRPr b="1" sz="1100" u="none" cap="none" strike="noStrike">
                        <a:latin typeface="Calibri"/>
                        <a:ea typeface="Calibri"/>
                        <a:cs typeface="Calibri"/>
                        <a:sym typeface="Calibri"/>
                      </a:endParaRPr>
                    </a:p>
                  </a:txBody>
                  <a:tcPr marT="0" marB="0" marR="68575" marL="68575" anchor="ctr">
                    <a:lnL cap="flat" cmpd="sng" w="9525">
                      <a:solidFill>
                        <a:srgbClr val="000000"/>
                      </a:solidFill>
                      <a:prstDash val="solid"/>
                      <a:round/>
                      <a:headEnd len="sm" w="sm" type="none"/>
                      <a:tailEnd len="sm" w="sm" type="none"/>
                    </a:lnL>
                    <a:lnR cap="flat" cmpd="sng" w="9525">
                      <a:solidFill>
                        <a:srgbClr val="00000A"/>
                      </a:solidFill>
                      <a:prstDash val="solid"/>
                      <a:round/>
                      <a:headEnd len="sm" w="sm" type="none"/>
                      <a:tailEnd len="sm" w="sm" type="none"/>
                    </a:lnR>
                    <a:lnT cap="flat" cmpd="sng" w="9525">
                      <a:solidFill>
                        <a:srgbClr val="00000A"/>
                      </a:solidFill>
                      <a:prstDash val="solid"/>
                      <a:round/>
                      <a:headEnd len="sm" w="sm" type="none"/>
                      <a:tailEnd len="sm" w="sm" type="none"/>
                    </a:lnT>
                    <a:lnB cap="flat" cmpd="sng" w="9525">
                      <a:solidFill>
                        <a:srgbClr val="00000A"/>
                      </a:solidFill>
                      <a:prstDash val="solid"/>
                      <a:round/>
                      <a:headEnd len="sm" w="sm" type="none"/>
                      <a:tailEnd len="sm" w="sm" type="none"/>
                    </a:lnB>
                    <a:solidFill>
                      <a:srgbClr val="FFFFFF"/>
                    </a:solidFill>
                  </a:tcPr>
                </a:tc>
              </a:tr>
              <a:tr h="872925">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40</a:t>
                      </a:r>
                      <a:endParaRPr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physician</a:t>
                      </a:r>
                      <a:endParaRPr b="1"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A doctor formally trained at university. Before the 17th century training would be little more than learning from Galenic and other ancient texts with little practical experience or dissection. From the 17th century onwards doctors were inspired by anatomical drawings of Vesalius and Harvey to reject Galen and learn how human physiology actually worked. Human bodies were not widely available for dissection in medical universities in England until the 1832 Anatomy Act. </a:t>
                      </a:r>
                      <a:endParaRPr b="1" sz="1100" u="none" cap="none" strike="noStrike">
                        <a:latin typeface="Calibri"/>
                        <a:ea typeface="Calibri"/>
                        <a:cs typeface="Calibri"/>
                        <a:sym typeface="Calibri"/>
                      </a:endParaRPr>
                    </a:p>
                  </a:txBody>
                  <a:tcPr marT="0" marB="0" marR="68575" marL="68575" anchor="ctr">
                    <a:lnL cap="flat" cmpd="sng" w="9525">
                      <a:solidFill>
                        <a:srgbClr val="000000"/>
                      </a:solidFill>
                      <a:prstDash val="solid"/>
                      <a:round/>
                      <a:headEnd len="sm" w="sm" type="none"/>
                      <a:tailEnd len="sm" w="sm" type="none"/>
                    </a:lnL>
                    <a:lnR cap="flat" cmpd="sng" w="9525">
                      <a:solidFill>
                        <a:srgbClr val="00000A"/>
                      </a:solidFill>
                      <a:prstDash val="solid"/>
                      <a:round/>
                      <a:headEnd len="sm" w="sm" type="none"/>
                      <a:tailEnd len="sm" w="sm" type="none"/>
                    </a:lnR>
                    <a:lnT cap="flat" cmpd="sng" w="9525">
                      <a:solidFill>
                        <a:srgbClr val="00000A"/>
                      </a:solidFill>
                      <a:prstDash val="solid"/>
                      <a:round/>
                      <a:headEnd len="sm" w="sm" type="none"/>
                      <a:tailEnd len="sm" w="sm" type="none"/>
                    </a:lnT>
                    <a:lnB cap="flat" cmpd="sng" w="9525">
                      <a:solidFill>
                        <a:srgbClr val="00000A"/>
                      </a:solidFill>
                      <a:prstDash val="solid"/>
                      <a:round/>
                      <a:headEnd len="sm" w="sm" type="none"/>
                      <a:tailEnd len="sm" w="sm" type="none"/>
                    </a:lnB>
                    <a:solidFill>
                      <a:srgbClr val="FFFFFF"/>
                    </a:solidFill>
                  </a:tcPr>
                </a:tc>
              </a:tr>
              <a:tr h="349175">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41</a:t>
                      </a:r>
                      <a:endParaRPr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pilgrimage</a:t>
                      </a:r>
                      <a:endParaRPr b="1"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solidFill>
                            <a:srgbClr val="00000A"/>
                          </a:solidFill>
                          <a:latin typeface="Calibri"/>
                          <a:ea typeface="Calibri"/>
                          <a:cs typeface="Calibri"/>
                          <a:sym typeface="Calibri"/>
                        </a:rPr>
                        <a:t>A journey to a spiritual location used by some Christians as a way to prevent or treat diseases.</a:t>
                      </a:r>
                      <a:r>
                        <a:rPr b="1" lang="en" sz="1100" u="none" cap="none" strike="noStrike">
                          <a:solidFill>
                            <a:srgbClr val="00000A"/>
                          </a:solidFill>
                          <a:latin typeface="Calibri"/>
                          <a:ea typeface="Calibri"/>
                          <a:cs typeface="Calibri"/>
                          <a:sym typeface="Calibri"/>
                        </a:rPr>
                        <a:t> (MA)</a:t>
                      </a:r>
                      <a:endParaRPr b="1" sz="1100" u="none" cap="none" strike="noStrike">
                        <a:solidFill>
                          <a:srgbClr val="00000A"/>
                        </a:solidFill>
                        <a:latin typeface="Calibri"/>
                        <a:ea typeface="Calibri"/>
                        <a:cs typeface="Calibri"/>
                        <a:sym typeface="Calibri"/>
                      </a:endParaRPr>
                    </a:p>
                  </a:txBody>
                  <a:tcPr marT="0" marB="0" marR="68575" marL="68575" anchor="ctr">
                    <a:lnL cap="flat" cmpd="sng" w="9525">
                      <a:solidFill>
                        <a:srgbClr val="000000"/>
                      </a:solidFill>
                      <a:prstDash val="solid"/>
                      <a:round/>
                      <a:headEnd len="sm" w="sm" type="none"/>
                      <a:tailEnd len="sm" w="sm" type="none"/>
                    </a:lnL>
                    <a:lnR cap="flat" cmpd="sng" w="9525">
                      <a:solidFill>
                        <a:srgbClr val="00000A"/>
                      </a:solidFill>
                      <a:prstDash val="solid"/>
                      <a:round/>
                      <a:headEnd len="sm" w="sm" type="none"/>
                      <a:tailEnd len="sm" w="sm" type="none"/>
                    </a:lnR>
                    <a:lnT cap="flat" cmpd="sng" w="9525">
                      <a:solidFill>
                        <a:srgbClr val="00000A"/>
                      </a:solidFill>
                      <a:prstDash val="solid"/>
                      <a:round/>
                      <a:headEnd len="sm" w="sm" type="none"/>
                      <a:tailEnd len="sm" w="sm" type="none"/>
                    </a:lnT>
                    <a:lnB cap="flat" cmpd="sng" w="9525">
                      <a:solidFill>
                        <a:srgbClr val="00000A"/>
                      </a:solidFill>
                      <a:prstDash val="solid"/>
                      <a:round/>
                      <a:headEnd len="sm" w="sm" type="none"/>
                      <a:tailEnd len="sm" w="sm" type="none"/>
                    </a:lnB>
                    <a:solidFill>
                      <a:srgbClr val="FFFFFF"/>
                    </a:solidFill>
                  </a:tcPr>
                </a:tc>
              </a:tr>
              <a:tr h="434425">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42</a:t>
                      </a:r>
                      <a:endParaRPr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prevention</a:t>
                      </a:r>
                      <a:endParaRPr b="1"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Steps taken to avoid catching a disease such as regular bloodletting or prayer. </a:t>
                      </a:r>
                      <a:r>
                        <a:rPr lang="en" sz="1100" u="sng" cap="none" strike="noStrike">
                          <a:latin typeface="Calibri"/>
                          <a:ea typeface="Calibri"/>
                          <a:cs typeface="Calibri"/>
                          <a:sym typeface="Calibri"/>
                        </a:rPr>
                        <a:t>Do not confuse with treatment</a:t>
                      </a:r>
                      <a:r>
                        <a:rPr lang="en" sz="1100" u="none" cap="none" strike="noStrike">
                          <a:latin typeface="Calibri"/>
                          <a:ea typeface="Calibri"/>
                          <a:cs typeface="Calibri"/>
                          <a:sym typeface="Calibri"/>
                        </a:rPr>
                        <a:t> which is performed after catching a disease. </a:t>
                      </a:r>
                      <a:endParaRPr sz="1100" u="none" cap="none" strike="noStrike">
                        <a:latin typeface="Calibri"/>
                        <a:ea typeface="Calibri"/>
                        <a:cs typeface="Calibri"/>
                        <a:sym typeface="Calibri"/>
                      </a:endParaRPr>
                    </a:p>
                  </a:txBody>
                  <a:tcPr marT="0" marB="0" marR="68575" marL="68575" anchor="ctr">
                    <a:lnL cap="flat" cmpd="sng" w="9525">
                      <a:solidFill>
                        <a:srgbClr val="000000"/>
                      </a:solidFill>
                      <a:prstDash val="solid"/>
                      <a:round/>
                      <a:headEnd len="sm" w="sm" type="none"/>
                      <a:tailEnd len="sm" w="sm" type="none"/>
                    </a:lnL>
                    <a:lnR cap="flat" cmpd="sng" w="9525">
                      <a:solidFill>
                        <a:srgbClr val="00000A"/>
                      </a:solidFill>
                      <a:prstDash val="solid"/>
                      <a:round/>
                      <a:headEnd len="sm" w="sm" type="none"/>
                      <a:tailEnd len="sm" w="sm" type="none"/>
                    </a:lnR>
                    <a:lnT cap="flat" cmpd="sng" w="9525">
                      <a:solidFill>
                        <a:srgbClr val="00000A"/>
                      </a:solidFill>
                      <a:prstDash val="solid"/>
                      <a:round/>
                      <a:headEnd len="sm" w="sm" type="none"/>
                      <a:tailEnd len="sm" w="sm" type="none"/>
                    </a:lnT>
                    <a:lnB cap="flat" cmpd="sng" w="9525">
                      <a:solidFill>
                        <a:srgbClr val="00000A"/>
                      </a:solidFill>
                      <a:prstDash val="solid"/>
                      <a:round/>
                      <a:headEnd len="sm" w="sm" type="none"/>
                      <a:tailEnd len="sm" w="sm" type="none"/>
                    </a:lnB>
                    <a:solidFill>
                      <a:srgbClr val="FFFFFF"/>
                    </a:solidFill>
                  </a:tcPr>
                </a:tc>
              </a:tr>
              <a:tr h="523750">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43</a:t>
                      </a:r>
                      <a:endParaRPr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purging</a:t>
                      </a:r>
                      <a:endParaRPr b="1"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Making someone sick (throw up) through the use of herbal remedies using mixtures of mustard, aniseed and parsley. Also refers to the practice of using enemas and laxatives to cause people to make them poop. </a:t>
                      </a:r>
                      <a:r>
                        <a:rPr b="1" lang="en" sz="1100" u="none" cap="none" strike="noStrike">
                          <a:latin typeface="Calibri"/>
                          <a:ea typeface="Calibri"/>
                          <a:cs typeface="Calibri"/>
                          <a:sym typeface="Calibri"/>
                        </a:rPr>
                        <a:t>(MA)</a:t>
                      </a:r>
                      <a:endParaRPr b="1" sz="1100" u="none" cap="none" strike="noStrike">
                        <a:latin typeface="Calibri"/>
                        <a:ea typeface="Calibri"/>
                        <a:cs typeface="Calibri"/>
                        <a:sym typeface="Calibri"/>
                      </a:endParaRPr>
                    </a:p>
                  </a:txBody>
                  <a:tcPr marT="0" marB="0" marR="68575" marL="68575" anchor="ctr">
                    <a:lnL cap="flat" cmpd="sng" w="9525">
                      <a:solidFill>
                        <a:srgbClr val="000000"/>
                      </a:solidFill>
                      <a:prstDash val="solid"/>
                      <a:round/>
                      <a:headEnd len="sm" w="sm" type="none"/>
                      <a:tailEnd len="sm" w="sm" type="none"/>
                    </a:lnL>
                    <a:lnR cap="flat" cmpd="sng" w="9525">
                      <a:solidFill>
                        <a:srgbClr val="00000A"/>
                      </a:solidFill>
                      <a:prstDash val="solid"/>
                      <a:round/>
                      <a:headEnd len="sm" w="sm" type="none"/>
                      <a:tailEnd len="sm" w="sm" type="none"/>
                    </a:lnR>
                    <a:lnT cap="flat" cmpd="sng" w="9525">
                      <a:solidFill>
                        <a:srgbClr val="00000A"/>
                      </a:solidFill>
                      <a:prstDash val="solid"/>
                      <a:round/>
                      <a:headEnd len="sm" w="sm" type="none"/>
                      <a:tailEnd len="sm" w="sm" type="none"/>
                    </a:lnT>
                    <a:lnB cap="flat" cmpd="sng" w="9525">
                      <a:solidFill>
                        <a:srgbClr val="00000A"/>
                      </a:solidFill>
                      <a:prstDash val="solid"/>
                      <a:round/>
                      <a:headEnd len="sm" w="sm" type="none"/>
                      <a:tailEnd len="sm" w="sm" type="none"/>
                    </a:lnB>
                    <a:solidFill>
                      <a:srgbClr val="FFFFFF"/>
                    </a:solidFill>
                  </a:tcPr>
                </a:tc>
              </a:tr>
              <a:tr h="349175">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44</a:t>
                      </a:r>
                      <a:endParaRPr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quack doctors</a:t>
                      </a:r>
                      <a:endParaRPr b="1"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Fake doctors who would sell ‘cure-all’ remedies preying on people’s superstitions and ignorance </a:t>
                      </a:r>
                      <a:r>
                        <a:rPr b="1" lang="en" sz="1100" u="none" cap="none" strike="noStrike">
                          <a:latin typeface="Calibri"/>
                          <a:ea typeface="Calibri"/>
                          <a:cs typeface="Calibri"/>
                          <a:sym typeface="Calibri"/>
                        </a:rPr>
                        <a:t>(MA, RE)</a:t>
                      </a:r>
                      <a:endParaRPr b="1" sz="1100" u="none" cap="none" strike="noStrike">
                        <a:latin typeface="Calibri"/>
                        <a:ea typeface="Calibri"/>
                        <a:cs typeface="Calibri"/>
                        <a:sym typeface="Calibri"/>
                      </a:endParaRPr>
                    </a:p>
                  </a:txBody>
                  <a:tcPr marT="0" marB="0" marR="68575" marL="68575" anchor="ctr">
                    <a:lnL cap="flat" cmpd="sng" w="9525">
                      <a:solidFill>
                        <a:srgbClr val="000000"/>
                      </a:solidFill>
                      <a:prstDash val="solid"/>
                      <a:round/>
                      <a:headEnd len="sm" w="sm" type="none"/>
                      <a:tailEnd len="sm" w="sm" type="none"/>
                    </a:lnL>
                    <a:lnR cap="flat" cmpd="sng" w="9525">
                      <a:solidFill>
                        <a:srgbClr val="00000A"/>
                      </a:solidFill>
                      <a:prstDash val="solid"/>
                      <a:round/>
                      <a:headEnd len="sm" w="sm" type="none"/>
                      <a:tailEnd len="sm" w="sm" type="none"/>
                    </a:lnR>
                    <a:lnT cap="flat" cmpd="sng" w="9525">
                      <a:solidFill>
                        <a:srgbClr val="00000A"/>
                      </a:solidFill>
                      <a:prstDash val="solid"/>
                      <a:round/>
                      <a:headEnd len="sm" w="sm" type="none"/>
                      <a:tailEnd len="sm" w="sm" type="none"/>
                    </a:lnT>
                    <a:lnB cap="flat" cmpd="sng" w="9525">
                      <a:solidFill>
                        <a:srgbClr val="00000A"/>
                      </a:solidFill>
                      <a:prstDash val="solid"/>
                      <a:round/>
                      <a:headEnd len="sm" w="sm" type="none"/>
                      <a:tailEnd len="sm" w="sm" type="none"/>
                    </a:lnB>
                    <a:solidFill>
                      <a:srgbClr val="FFFFFF"/>
                    </a:solidFill>
                  </a:tcPr>
                </a:tc>
              </a:tr>
              <a:tr h="698325">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45</a:t>
                      </a:r>
                      <a:endParaRPr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quarantine</a:t>
                      </a:r>
                      <a:endParaRPr b="1"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The act of isolating a person in their home or closing off a town to fight the spread of an epidemic. Used during both the Black Death (1348) and the Great Plague (1665-66) as people who contracted the disease were locked in their homes to die and a red cross was put above their door to warn others. </a:t>
                      </a:r>
                      <a:r>
                        <a:rPr b="1" lang="en" sz="1100" u="none" cap="none" strike="noStrike">
                          <a:latin typeface="Calibri"/>
                          <a:ea typeface="Calibri"/>
                          <a:cs typeface="Calibri"/>
                          <a:sym typeface="Calibri"/>
                        </a:rPr>
                        <a:t>(MA, RE)</a:t>
                      </a:r>
                      <a:endParaRPr sz="1100" u="none" cap="none" strike="noStrike">
                        <a:latin typeface="Calibri"/>
                        <a:ea typeface="Calibri"/>
                        <a:cs typeface="Calibri"/>
                        <a:sym typeface="Calibri"/>
                      </a:endParaRPr>
                    </a:p>
                  </a:txBody>
                  <a:tcPr marT="0" marB="0" marR="68575" marL="68575" anchor="ctr">
                    <a:lnL cap="flat" cmpd="sng" w="9525">
                      <a:solidFill>
                        <a:srgbClr val="000000"/>
                      </a:solidFill>
                      <a:prstDash val="solid"/>
                      <a:round/>
                      <a:headEnd len="sm" w="sm" type="none"/>
                      <a:tailEnd len="sm" w="sm" type="none"/>
                    </a:lnL>
                    <a:lnR cap="flat" cmpd="sng" w="9525">
                      <a:solidFill>
                        <a:srgbClr val="00000A"/>
                      </a:solidFill>
                      <a:prstDash val="solid"/>
                      <a:round/>
                      <a:headEnd len="sm" w="sm" type="none"/>
                      <a:tailEnd len="sm" w="sm" type="none"/>
                    </a:lnR>
                    <a:lnT cap="flat" cmpd="sng" w="9525">
                      <a:solidFill>
                        <a:srgbClr val="00000A"/>
                      </a:solidFill>
                      <a:prstDash val="solid"/>
                      <a:round/>
                      <a:headEnd len="sm" w="sm" type="none"/>
                      <a:tailEnd len="sm" w="sm" type="none"/>
                    </a:lnT>
                    <a:lnB cap="flat" cmpd="sng" w="9525">
                      <a:solidFill>
                        <a:srgbClr val="00000A"/>
                      </a:solidFill>
                      <a:prstDash val="solid"/>
                      <a:round/>
                      <a:headEnd len="sm" w="sm" type="none"/>
                      <a:tailEnd len="sm" w="sm" type="none"/>
                    </a:lnB>
                    <a:solidFill>
                      <a:srgbClr val="FFFFFF"/>
                    </a:solidFill>
                  </a:tcPr>
                </a:tc>
              </a:tr>
              <a:tr h="482925">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46</a:t>
                      </a:r>
                      <a:endParaRPr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Regimen Sanitatis</a:t>
                      </a:r>
                      <a:endParaRPr b="1"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A prescription for daily healthy living which included hygiene recommendations given to a patient by a physician. </a:t>
                      </a:r>
                      <a:r>
                        <a:rPr b="1" lang="en" sz="1100" u="none" cap="none" strike="noStrike">
                          <a:latin typeface="Calibri"/>
                          <a:ea typeface="Calibri"/>
                          <a:cs typeface="Calibri"/>
                          <a:sym typeface="Calibri"/>
                        </a:rPr>
                        <a:t>(MA)</a:t>
                      </a:r>
                      <a:endParaRPr sz="1100" u="none" cap="none" strike="noStrike">
                        <a:latin typeface="Calibri"/>
                        <a:ea typeface="Calibri"/>
                        <a:cs typeface="Calibri"/>
                        <a:sym typeface="Calibri"/>
                      </a:endParaRPr>
                    </a:p>
                  </a:txBody>
                  <a:tcPr marT="0" marB="0" marR="68575" marL="68575" anchor="ctr">
                    <a:lnL cap="flat" cmpd="sng" w="9525">
                      <a:solidFill>
                        <a:srgbClr val="000000"/>
                      </a:solidFill>
                      <a:prstDash val="solid"/>
                      <a:round/>
                      <a:headEnd len="sm" w="sm" type="none"/>
                      <a:tailEnd len="sm" w="sm" type="none"/>
                    </a:lnL>
                    <a:lnR cap="flat" cmpd="sng" w="9525">
                      <a:solidFill>
                        <a:srgbClr val="00000A"/>
                      </a:solidFill>
                      <a:prstDash val="solid"/>
                      <a:round/>
                      <a:headEnd len="sm" w="sm" type="none"/>
                      <a:tailEnd len="sm" w="sm" type="none"/>
                    </a:lnR>
                    <a:lnT cap="flat" cmpd="sng" w="9525">
                      <a:solidFill>
                        <a:srgbClr val="00000A"/>
                      </a:solidFill>
                      <a:prstDash val="solid"/>
                      <a:round/>
                      <a:headEnd len="sm" w="sm" type="none"/>
                      <a:tailEnd len="sm" w="sm" type="none"/>
                    </a:lnT>
                    <a:lnB cap="flat" cmpd="sng" w="9525">
                      <a:solidFill>
                        <a:srgbClr val="00000A"/>
                      </a:solidFill>
                      <a:prstDash val="solid"/>
                      <a:round/>
                      <a:headEnd len="sm" w="sm" type="none"/>
                      <a:tailEnd len="sm" w="sm" type="none"/>
                    </a:lnB>
                    <a:solidFill>
                      <a:srgbClr val="FFFFFF"/>
                    </a:solidFill>
                  </a:tcPr>
                </a:tc>
              </a:tr>
              <a:tr h="300350">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47</a:t>
                      </a:r>
                      <a:endParaRPr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remedy</a:t>
                      </a:r>
                      <a:endParaRPr b="1"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A drug or treatment that cures or controls the symptoms of a disease</a:t>
                      </a:r>
                      <a:endParaRPr sz="1100" u="none" cap="none" strike="noStrike">
                        <a:latin typeface="Calibri"/>
                        <a:ea typeface="Calibri"/>
                        <a:cs typeface="Calibri"/>
                        <a:sym typeface="Calibri"/>
                      </a:endParaRPr>
                    </a:p>
                  </a:txBody>
                  <a:tcPr marT="0" marB="0" marR="68575" marL="68575" anchor="ctr">
                    <a:lnL cap="flat" cmpd="sng" w="9525">
                      <a:solidFill>
                        <a:srgbClr val="000000"/>
                      </a:solidFill>
                      <a:prstDash val="solid"/>
                      <a:round/>
                      <a:headEnd len="sm" w="sm" type="none"/>
                      <a:tailEnd len="sm" w="sm" type="none"/>
                    </a:lnL>
                    <a:lnR cap="flat" cmpd="sng" w="9525">
                      <a:solidFill>
                        <a:srgbClr val="00000A"/>
                      </a:solidFill>
                      <a:prstDash val="solid"/>
                      <a:round/>
                      <a:headEnd len="sm" w="sm" type="none"/>
                      <a:tailEnd len="sm" w="sm" type="none"/>
                    </a:lnR>
                    <a:lnT cap="flat" cmpd="sng" w="9525">
                      <a:solidFill>
                        <a:srgbClr val="00000A"/>
                      </a:solidFill>
                      <a:prstDash val="solid"/>
                      <a:round/>
                      <a:headEnd len="sm" w="sm" type="none"/>
                      <a:tailEnd len="sm" w="sm" type="none"/>
                    </a:lnT>
                    <a:lnB cap="flat" cmpd="sng" w="9525">
                      <a:solidFill>
                        <a:srgbClr val="00000A"/>
                      </a:solidFill>
                      <a:prstDash val="solid"/>
                      <a:round/>
                      <a:headEnd len="sm" w="sm" type="none"/>
                      <a:tailEnd len="sm" w="sm" type="none"/>
                    </a:lnB>
                    <a:solidFill>
                      <a:srgbClr val="FFFFFF"/>
                    </a:solidFill>
                  </a:tcPr>
                </a:tc>
              </a:tr>
              <a:tr h="434425">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48</a:t>
                      </a:r>
                      <a:endParaRPr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scrofula</a:t>
                      </a:r>
                      <a:endParaRPr b="1"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A form of tuberculosis common in the Middle Ages and Renaissance. Many believed it could be cured by touching a King. </a:t>
                      </a:r>
                      <a:r>
                        <a:rPr b="1" lang="en" sz="1100" u="none" cap="none" strike="noStrike">
                          <a:latin typeface="Calibri"/>
                          <a:ea typeface="Calibri"/>
                          <a:cs typeface="Calibri"/>
                          <a:sym typeface="Calibri"/>
                        </a:rPr>
                        <a:t>(MA, RE)</a:t>
                      </a:r>
                      <a:endParaRPr b="1" sz="1100" u="none" cap="none" strike="noStrike">
                        <a:latin typeface="Calibri"/>
                        <a:ea typeface="Calibri"/>
                        <a:cs typeface="Calibri"/>
                        <a:sym typeface="Calibri"/>
                      </a:endParaRPr>
                    </a:p>
                  </a:txBody>
                  <a:tcPr marT="0" marB="0" marR="68575" marL="68575" anchor="ctr">
                    <a:lnL cap="flat" cmpd="sng" w="9525">
                      <a:solidFill>
                        <a:srgbClr val="000000"/>
                      </a:solidFill>
                      <a:prstDash val="solid"/>
                      <a:round/>
                      <a:headEnd len="sm" w="sm" type="none"/>
                      <a:tailEnd len="sm" w="sm" type="none"/>
                    </a:lnL>
                    <a:lnR cap="flat" cmpd="sng" w="9525">
                      <a:solidFill>
                        <a:srgbClr val="00000A"/>
                      </a:solidFill>
                      <a:prstDash val="solid"/>
                      <a:round/>
                      <a:headEnd len="sm" w="sm" type="none"/>
                      <a:tailEnd len="sm" w="sm" type="none"/>
                    </a:lnR>
                    <a:lnT cap="flat" cmpd="sng" w="9525">
                      <a:solidFill>
                        <a:srgbClr val="00000A"/>
                      </a:solidFill>
                      <a:prstDash val="solid"/>
                      <a:round/>
                      <a:headEnd len="sm" w="sm" type="none"/>
                      <a:tailEnd len="sm" w="sm" type="none"/>
                    </a:lnT>
                    <a:lnB cap="flat" cmpd="sng" w="9525">
                      <a:solidFill>
                        <a:srgbClr val="00000A"/>
                      </a:solidFill>
                      <a:prstDash val="solid"/>
                      <a:round/>
                      <a:headEnd len="sm" w="sm" type="none"/>
                      <a:tailEnd len="sm" w="sm" type="none"/>
                    </a:lnB>
                    <a:solidFill>
                      <a:srgbClr val="FFFFFF"/>
                    </a:solidFill>
                  </a:tcPr>
                </a:tc>
              </a:tr>
              <a:tr h="349175">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49</a:t>
                      </a:r>
                      <a:endParaRPr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stewes</a:t>
                      </a:r>
                      <a:endParaRPr b="1"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Medieval bathhouses common in cities like London where middle class and wealthy individuals would bathe to stay clean and free of miasmas</a:t>
                      </a:r>
                      <a:r>
                        <a:rPr b="1" lang="en" sz="1100" u="none" cap="none" strike="noStrike">
                          <a:latin typeface="Calibri"/>
                          <a:ea typeface="Calibri"/>
                          <a:cs typeface="Calibri"/>
                          <a:sym typeface="Calibri"/>
                        </a:rPr>
                        <a:t> (MA)</a:t>
                      </a:r>
                      <a:endParaRPr b="1" sz="1100" u="none" cap="none" strike="noStrike">
                        <a:latin typeface="Calibri"/>
                        <a:ea typeface="Calibri"/>
                        <a:cs typeface="Calibri"/>
                        <a:sym typeface="Calibri"/>
                      </a:endParaRPr>
                    </a:p>
                  </a:txBody>
                  <a:tcPr marT="0" marB="0" marR="68575" marL="68575" anchor="ctr">
                    <a:lnL cap="flat" cmpd="sng" w="9525">
                      <a:solidFill>
                        <a:srgbClr val="000000"/>
                      </a:solidFill>
                      <a:prstDash val="solid"/>
                      <a:round/>
                      <a:headEnd len="sm" w="sm" type="none"/>
                      <a:tailEnd len="sm" w="sm" type="none"/>
                    </a:lnL>
                    <a:lnR cap="flat" cmpd="sng" w="9525">
                      <a:solidFill>
                        <a:srgbClr val="00000A"/>
                      </a:solidFill>
                      <a:prstDash val="solid"/>
                      <a:round/>
                      <a:headEnd len="sm" w="sm" type="none"/>
                      <a:tailEnd len="sm" w="sm" type="none"/>
                    </a:lnR>
                    <a:lnT cap="flat" cmpd="sng" w="9525">
                      <a:solidFill>
                        <a:srgbClr val="00000A"/>
                      </a:solidFill>
                      <a:prstDash val="solid"/>
                      <a:round/>
                      <a:headEnd len="sm" w="sm" type="none"/>
                      <a:tailEnd len="sm" w="sm" type="none"/>
                    </a:lnT>
                    <a:lnB cap="flat" cmpd="sng" w="9525">
                      <a:solidFill>
                        <a:srgbClr val="00000A"/>
                      </a:solidFill>
                      <a:prstDash val="solid"/>
                      <a:round/>
                      <a:headEnd len="sm" w="sm" type="none"/>
                      <a:tailEnd len="sm" w="sm" type="none"/>
                    </a:lnB>
                    <a:solidFill>
                      <a:srgbClr val="FFFFFF"/>
                    </a:solidFill>
                  </a:tcPr>
                </a:tc>
              </a:tr>
              <a:tr h="349175">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50</a:t>
                      </a:r>
                      <a:endParaRPr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supernatural</a:t>
                      </a:r>
                      <a:endParaRPr b="1"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Something spiritual or not natural. Disease in the Middle Ages were often believed to have supernatural causes and cures. </a:t>
                      </a:r>
                      <a:r>
                        <a:rPr b="1" lang="en" sz="1100" u="none" cap="none" strike="noStrike">
                          <a:latin typeface="Calibri"/>
                          <a:ea typeface="Calibri"/>
                          <a:cs typeface="Calibri"/>
                          <a:sym typeface="Calibri"/>
                        </a:rPr>
                        <a:t>(MA)</a:t>
                      </a:r>
                      <a:endParaRPr b="1" sz="1100" u="none" cap="none" strike="noStrike">
                        <a:latin typeface="Calibri"/>
                        <a:ea typeface="Calibri"/>
                        <a:cs typeface="Calibri"/>
                        <a:sym typeface="Calibri"/>
                      </a:endParaRPr>
                    </a:p>
                  </a:txBody>
                  <a:tcPr marT="0" marB="0" marR="68575" marL="68575" anchor="ctr">
                    <a:lnL cap="flat" cmpd="sng" w="9525">
                      <a:solidFill>
                        <a:srgbClr val="000000"/>
                      </a:solidFill>
                      <a:prstDash val="solid"/>
                      <a:round/>
                      <a:headEnd len="sm" w="sm" type="none"/>
                      <a:tailEnd len="sm" w="sm" type="none"/>
                    </a:lnL>
                    <a:lnR cap="flat" cmpd="sng" w="9525">
                      <a:solidFill>
                        <a:srgbClr val="00000A"/>
                      </a:solidFill>
                      <a:prstDash val="solid"/>
                      <a:round/>
                      <a:headEnd len="sm" w="sm" type="none"/>
                      <a:tailEnd len="sm" w="sm" type="none"/>
                    </a:lnR>
                    <a:lnT cap="flat" cmpd="sng" w="9525">
                      <a:solidFill>
                        <a:srgbClr val="00000A"/>
                      </a:solidFill>
                      <a:prstDash val="solid"/>
                      <a:round/>
                      <a:headEnd len="sm" w="sm" type="none"/>
                      <a:tailEnd len="sm" w="sm" type="none"/>
                    </a:lnT>
                    <a:lnB cap="flat" cmpd="sng" w="9525">
                      <a:solidFill>
                        <a:srgbClr val="00000A"/>
                      </a:solidFill>
                      <a:prstDash val="solid"/>
                      <a:round/>
                      <a:headEnd len="sm" w="sm" type="none"/>
                      <a:tailEnd len="sm" w="sm" type="none"/>
                    </a:lnB>
                    <a:solidFill>
                      <a:srgbClr val="FFFFFF"/>
                    </a:solidFill>
                  </a:tcPr>
                </a:tc>
              </a:tr>
              <a:tr h="300350">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51</a:t>
                      </a:r>
                      <a:endParaRPr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superstition</a:t>
                      </a:r>
                      <a:endParaRPr b="1"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An unreasonable belief based on ignorance.</a:t>
                      </a:r>
                      <a:endParaRPr sz="1100" u="none" cap="none" strike="noStrike">
                        <a:latin typeface="Calibri"/>
                        <a:ea typeface="Calibri"/>
                        <a:cs typeface="Calibri"/>
                        <a:sym typeface="Calibri"/>
                      </a:endParaRPr>
                    </a:p>
                  </a:txBody>
                  <a:tcPr marT="0" marB="0" marR="68575" marL="68575" anchor="ctr">
                    <a:lnL cap="flat" cmpd="sng" w="9525">
                      <a:solidFill>
                        <a:srgbClr val="000000"/>
                      </a:solidFill>
                      <a:prstDash val="solid"/>
                      <a:round/>
                      <a:headEnd len="sm" w="sm" type="none"/>
                      <a:tailEnd len="sm" w="sm" type="none"/>
                    </a:lnL>
                    <a:lnR cap="flat" cmpd="sng" w="9525">
                      <a:solidFill>
                        <a:srgbClr val="00000A"/>
                      </a:solidFill>
                      <a:prstDash val="solid"/>
                      <a:round/>
                      <a:headEnd len="sm" w="sm" type="none"/>
                      <a:tailEnd len="sm" w="sm" type="none"/>
                    </a:lnR>
                    <a:lnT cap="flat" cmpd="sng" w="9525">
                      <a:solidFill>
                        <a:srgbClr val="00000A"/>
                      </a:solidFill>
                      <a:prstDash val="solid"/>
                      <a:round/>
                      <a:headEnd len="sm" w="sm" type="none"/>
                      <a:tailEnd len="sm" w="sm" type="none"/>
                    </a:lnT>
                    <a:lnB cap="flat" cmpd="sng" w="9525">
                      <a:solidFill>
                        <a:srgbClr val="00000A"/>
                      </a:solidFill>
                      <a:prstDash val="solid"/>
                      <a:round/>
                      <a:headEnd len="sm" w="sm" type="none"/>
                      <a:tailEnd len="sm" w="sm" type="none"/>
                    </a:lnB>
                    <a:solidFill>
                      <a:srgbClr val="FFFFFF"/>
                    </a:solidFill>
                  </a:tcPr>
                </a:tc>
              </a:tr>
              <a:tr h="363125">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52</a:t>
                      </a:r>
                      <a:endParaRPr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symptoms</a:t>
                      </a:r>
                      <a:endParaRPr b="1"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a physical or mental feature which is regarded as indicating a condition of disease,</a:t>
                      </a:r>
                      <a:endParaRPr sz="1100" u="none" cap="none" strike="noStrike">
                        <a:latin typeface="Calibri"/>
                        <a:ea typeface="Calibri"/>
                        <a:cs typeface="Calibri"/>
                        <a:sym typeface="Calibri"/>
                      </a:endParaRPr>
                    </a:p>
                  </a:txBody>
                  <a:tcPr marT="0" marB="0" marR="68575" marL="68575" anchor="ctr">
                    <a:lnL cap="flat" cmpd="sng" w="9525">
                      <a:solidFill>
                        <a:srgbClr val="000000"/>
                      </a:solidFill>
                      <a:prstDash val="solid"/>
                      <a:round/>
                      <a:headEnd len="sm" w="sm" type="none"/>
                      <a:tailEnd len="sm" w="sm" type="none"/>
                    </a:lnL>
                    <a:lnR cap="flat" cmpd="sng" w="9525">
                      <a:solidFill>
                        <a:srgbClr val="00000A"/>
                      </a:solidFill>
                      <a:prstDash val="solid"/>
                      <a:round/>
                      <a:headEnd len="sm" w="sm" type="none"/>
                      <a:tailEnd len="sm" w="sm" type="none"/>
                    </a:lnR>
                    <a:lnT cap="flat" cmpd="sng" w="9525">
                      <a:solidFill>
                        <a:srgbClr val="00000A"/>
                      </a:solidFill>
                      <a:prstDash val="solid"/>
                      <a:round/>
                      <a:headEnd len="sm" w="sm" type="none"/>
                      <a:tailEnd len="sm" w="sm" type="none"/>
                    </a:lnT>
                    <a:lnB cap="flat" cmpd="sng" w="9525">
                      <a:solidFill>
                        <a:srgbClr val="00000A"/>
                      </a:solidFill>
                      <a:prstDash val="solid"/>
                      <a:round/>
                      <a:headEnd len="sm" w="sm" type="none"/>
                      <a:tailEnd len="sm" w="sm" type="none"/>
                    </a:lnB>
                    <a:solidFill>
                      <a:srgbClr val="FFFFFF"/>
                    </a:solidFill>
                  </a:tcPr>
                </a:tc>
              </a:tr>
              <a:tr h="523750">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53</a:t>
                      </a:r>
                      <a:endParaRPr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Theory of Opposites</a:t>
                      </a:r>
                      <a:endParaRPr b="1"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Proposed by Galen to balance out the Four Humours by providing the opposite of the symptom. For an excess of blood something cold was prescribed like a cucumber. For a cold, a chili was thought to balance out the phlegm. </a:t>
                      </a:r>
                      <a:r>
                        <a:rPr b="1" lang="en" sz="1100" u="none" cap="none" strike="noStrike">
                          <a:latin typeface="Calibri"/>
                          <a:ea typeface="Calibri"/>
                          <a:cs typeface="Calibri"/>
                          <a:sym typeface="Calibri"/>
                        </a:rPr>
                        <a:t>(MA, RE)</a:t>
                      </a:r>
                      <a:endParaRPr b="1" sz="1100" u="none" cap="none" strike="noStrike">
                        <a:latin typeface="Calibri"/>
                        <a:ea typeface="Calibri"/>
                        <a:cs typeface="Calibri"/>
                        <a:sym typeface="Calibri"/>
                      </a:endParaRPr>
                    </a:p>
                  </a:txBody>
                  <a:tcPr marT="0" marB="0" marR="68575" marL="68575" anchor="ctr">
                    <a:lnL cap="flat" cmpd="sng" w="9525">
                      <a:solidFill>
                        <a:srgbClr val="000000"/>
                      </a:solidFill>
                      <a:prstDash val="solid"/>
                      <a:round/>
                      <a:headEnd len="sm" w="sm" type="none"/>
                      <a:tailEnd len="sm" w="sm" type="none"/>
                    </a:lnL>
                    <a:lnR cap="flat" cmpd="sng" w="9525">
                      <a:solidFill>
                        <a:srgbClr val="00000A"/>
                      </a:solidFill>
                      <a:prstDash val="solid"/>
                      <a:round/>
                      <a:headEnd len="sm" w="sm" type="none"/>
                      <a:tailEnd len="sm" w="sm" type="none"/>
                    </a:lnR>
                    <a:lnT cap="flat" cmpd="sng" w="9525">
                      <a:solidFill>
                        <a:srgbClr val="00000A"/>
                      </a:solidFill>
                      <a:prstDash val="solid"/>
                      <a:round/>
                      <a:headEnd len="sm" w="sm" type="none"/>
                      <a:tailEnd len="sm" w="sm" type="none"/>
                    </a:lnT>
                    <a:lnB cap="flat" cmpd="sng" w="9525">
                      <a:solidFill>
                        <a:srgbClr val="00000A"/>
                      </a:solidFill>
                      <a:prstDash val="solid"/>
                      <a:round/>
                      <a:headEnd len="sm" w="sm" type="none"/>
                      <a:tailEnd len="sm" w="sm" type="none"/>
                    </a:lnB>
                  </a:tcPr>
                </a:tc>
              </a:tr>
              <a:tr h="418975">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54</a:t>
                      </a:r>
                      <a:endParaRPr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theriaca</a:t>
                      </a:r>
                      <a:endParaRPr b="1"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Common herbal remedy that could contain up to 70 ingredients such as ginger, cardamom and pepper that was believed to treat many different illnesses.</a:t>
                      </a:r>
                      <a:r>
                        <a:rPr b="1" lang="en" sz="1100" u="none" cap="none" strike="noStrike">
                          <a:latin typeface="Calibri"/>
                          <a:ea typeface="Calibri"/>
                          <a:cs typeface="Calibri"/>
                          <a:sym typeface="Calibri"/>
                        </a:rPr>
                        <a:t> (MA)</a:t>
                      </a:r>
                      <a:r>
                        <a:rPr lang="en" sz="1100" u="none" cap="none" strike="noStrike">
                          <a:latin typeface="Calibri"/>
                          <a:ea typeface="Calibri"/>
                          <a:cs typeface="Calibri"/>
                          <a:sym typeface="Calibri"/>
                        </a:rPr>
                        <a:t> </a:t>
                      </a:r>
                      <a:endParaRPr sz="1100" u="none" cap="none" strike="noStrike">
                        <a:latin typeface="Calibri"/>
                        <a:ea typeface="Calibri"/>
                        <a:cs typeface="Calibri"/>
                        <a:sym typeface="Calibri"/>
                      </a:endParaRPr>
                    </a:p>
                  </a:txBody>
                  <a:tcPr marT="0" marB="0" marR="68575" marL="68575" anchor="ctr">
                    <a:lnL cap="flat" cmpd="sng" w="9525">
                      <a:solidFill>
                        <a:srgbClr val="000000"/>
                      </a:solidFill>
                      <a:prstDash val="solid"/>
                      <a:round/>
                      <a:headEnd len="sm" w="sm" type="none"/>
                      <a:tailEnd len="sm" w="sm" type="none"/>
                    </a:lnL>
                    <a:lnR cap="flat" cmpd="sng" w="9525">
                      <a:solidFill>
                        <a:srgbClr val="00000A"/>
                      </a:solidFill>
                      <a:prstDash val="solid"/>
                      <a:round/>
                      <a:headEnd len="sm" w="sm" type="none"/>
                      <a:tailEnd len="sm" w="sm" type="none"/>
                    </a:lnR>
                    <a:lnT cap="flat" cmpd="sng" w="9525">
                      <a:solidFill>
                        <a:srgbClr val="00000A"/>
                      </a:solidFill>
                      <a:prstDash val="solid"/>
                      <a:round/>
                      <a:headEnd len="sm" w="sm" type="none"/>
                      <a:tailEnd len="sm" w="sm" type="none"/>
                    </a:lnT>
                    <a:lnB cap="flat" cmpd="sng" w="9525">
                      <a:solidFill>
                        <a:srgbClr val="00000A"/>
                      </a:solidFill>
                      <a:prstDash val="solid"/>
                      <a:round/>
                      <a:headEnd len="sm" w="sm" type="none"/>
                      <a:tailEnd len="sm" w="sm" type="none"/>
                    </a:lnB>
                    <a:solidFill>
                      <a:srgbClr val="FFFFFF"/>
                    </a:solidFill>
                  </a:tcPr>
                </a:tc>
              </a:tr>
              <a:tr h="314250">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55</a:t>
                      </a:r>
                      <a:endParaRPr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treatment</a:t>
                      </a:r>
                      <a:endParaRPr b="1"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Methods used to try and stop an illness or disease once a person has it. (Not prevention)</a:t>
                      </a:r>
                      <a:endParaRPr sz="1100" u="none" cap="none" strike="noStrike">
                        <a:latin typeface="Calibri"/>
                        <a:ea typeface="Calibri"/>
                        <a:cs typeface="Calibri"/>
                        <a:sym typeface="Calibri"/>
                      </a:endParaRPr>
                    </a:p>
                  </a:txBody>
                  <a:tcPr marT="0" marB="0" marR="68575" marL="68575" anchor="ctr">
                    <a:lnL cap="flat" cmpd="sng" w="9525">
                      <a:solidFill>
                        <a:srgbClr val="000000"/>
                      </a:solidFill>
                      <a:prstDash val="solid"/>
                      <a:round/>
                      <a:headEnd len="sm" w="sm" type="none"/>
                      <a:tailEnd len="sm" w="sm" type="none"/>
                    </a:lnL>
                    <a:lnR cap="flat" cmpd="sng" w="9525">
                      <a:solidFill>
                        <a:srgbClr val="00000A"/>
                      </a:solidFill>
                      <a:prstDash val="solid"/>
                      <a:round/>
                      <a:headEnd len="sm" w="sm" type="none"/>
                      <a:tailEnd len="sm" w="sm" type="none"/>
                    </a:lnR>
                    <a:lnT cap="flat" cmpd="sng" w="9525">
                      <a:solidFill>
                        <a:srgbClr val="00000A"/>
                      </a:solidFill>
                      <a:prstDash val="solid"/>
                      <a:round/>
                      <a:headEnd len="sm" w="sm" type="none"/>
                      <a:tailEnd len="sm" w="sm" type="none"/>
                    </a:lnT>
                    <a:lnB cap="flat" cmpd="sng" w="9525">
                      <a:solidFill>
                        <a:srgbClr val="00000A"/>
                      </a:solidFill>
                      <a:prstDash val="solid"/>
                      <a:round/>
                      <a:headEnd len="sm" w="sm" type="none"/>
                      <a:tailEnd len="sm" w="sm" type="none"/>
                    </a:lnB>
                    <a:solidFill>
                      <a:srgbClr val="FFFFFF"/>
                    </a:solidFill>
                  </a:tcPr>
                </a:tc>
              </a:tr>
              <a:tr h="523750">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56</a:t>
                      </a:r>
                      <a:endParaRPr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trend</a:t>
                      </a:r>
                      <a:endParaRPr b="1"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A general direction in which something is developing or changing. For example, the trend towards teaching Galen in the Middle Ages vs. the trend of questioning Galen in the late Renaissance period. </a:t>
                      </a:r>
                      <a:endParaRPr sz="1100" u="none" cap="none" strike="noStrike">
                        <a:latin typeface="Calibri"/>
                        <a:ea typeface="Calibri"/>
                        <a:cs typeface="Calibri"/>
                        <a:sym typeface="Calibri"/>
                      </a:endParaRPr>
                    </a:p>
                  </a:txBody>
                  <a:tcPr marT="0" marB="0" marR="68575" marL="68575" anchor="ctr">
                    <a:lnL cap="flat" cmpd="sng" w="9525">
                      <a:solidFill>
                        <a:srgbClr val="000000"/>
                      </a:solidFill>
                      <a:prstDash val="solid"/>
                      <a:round/>
                      <a:headEnd len="sm" w="sm" type="none"/>
                      <a:tailEnd len="sm" w="sm" type="none"/>
                    </a:lnL>
                    <a:lnR cap="flat" cmpd="sng" w="9525">
                      <a:solidFill>
                        <a:srgbClr val="00000A"/>
                      </a:solidFill>
                      <a:prstDash val="solid"/>
                      <a:round/>
                      <a:headEnd len="sm" w="sm" type="none"/>
                      <a:tailEnd len="sm" w="sm" type="none"/>
                    </a:lnR>
                    <a:lnT cap="flat" cmpd="sng" w="9525">
                      <a:solidFill>
                        <a:srgbClr val="00000A"/>
                      </a:solidFill>
                      <a:prstDash val="solid"/>
                      <a:round/>
                      <a:headEnd len="sm" w="sm" type="none"/>
                      <a:tailEnd len="sm" w="sm" type="none"/>
                    </a:lnT>
                    <a:lnB cap="flat" cmpd="sng" w="9525">
                      <a:solidFill>
                        <a:srgbClr val="00000A"/>
                      </a:solidFill>
                      <a:prstDash val="solid"/>
                      <a:round/>
                      <a:headEnd len="sm" w="sm" type="none"/>
                      <a:tailEnd len="sm" w="sm" type="none"/>
                    </a:lnB>
                    <a:solidFill>
                      <a:srgbClr val="FFFFFF"/>
                    </a:solidFill>
                  </a:tcPr>
                </a:tc>
              </a:tr>
              <a:tr h="698325">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57</a:t>
                      </a:r>
                      <a:endParaRPr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turning point</a:t>
                      </a:r>
                      <a:endParaRPr b="1"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A radical moment or breakthrough where a great deal of change happens. Usually in the form of a new invention, technology, method, inquiry or type of thinking. Examples include Vesalius’ </a:t>
                      </a:r>
                      <a:r>
                        <a:rPr i="1" lang="en" sz="1100" u="none" cap="none" strike="noStrike">
                          <a:latin typeface="Calibri"/>
                          <a:ea typeface="Calibri"/>
                          <a:cs typeface="Calibri"/>
                          <a:sym typeface="Calibri"/>
                        </a:rPr>
                        <a:t>Fabrica</a:t>
                      </a:r>
                      <a:r>
                        <a:rPr lang="en" sz="1100" u="none" cap="none" strike="noStrike">
                          <a:latin typeface="Calibri"/>
                          <a:ea typeface="Calibri"/>
                          <a:cs typeface="Calibri"/>
                          <a:sym typeface="Calibri"/>
                        </a:rPr>
                        <a:t>, the printing press in 1440 and the introduction of Salvarsan 606 as the first magic bullet (antibiotic).</a:t>
                      </a:r>
                      <a:endParaRPr sz="1100" u="none" cap="none" strike="noStrike">
                        <a:latin typeface="Calibri"/>
                        <a:ea typeface="Calibri"/>
                        <a:cs typeface="Calibri"/>
                        <a:sym typeface="Calibri"/>
                      </a:endParaRPr>
                    </a:p>
                  </a:txBody>
                  <a:tcPr marT="0" marB="0" marR="68575" marL="68575" anchor="ctr">
                    <a:lnL cap="flat" cmpd="sng" w="9525">
                      <a:solidFill>
                        <a:srgbClr val="000000"/>
                      </a:solidFill>
                      <a:prstDash val="solid"/>
                      <a:round/>
                      <a:headEnd len="sm" w="sm" type="none"/>
                      <a:tailEnd len="sm" w="sm" type="none"/>
                    </a:lnL>
                    <a:lnR cap="flat" cmpd="sng" w="9525">
                      <a:solidFill>
                        <a:srgbClr val="00000A"/>
                      </a:solidFill>
                      <a:prstDash val="solid"/>
                      <a:round/>
                      <a:headEnd len="sm" w="sm" type="none"/>
                      <a:tailEnd len="sm" w="sm" type="none"/>
                    </a:lnR>
                    <a:lnT cap="flat" cmpd="sng" w="9525">
                      <a:solidFill>
                        <a:srgbClr val="00000A"/>
                      </a:solidFill>
                      <a:prstDash val="solid"/>
                      <a:round/>
                      <a:headEnd len="sm" w="sm" type="none"/>
                      <a:tailEnd len="sm" w="sm" type="none"/>
                    </a:lnT>
                    <a:lnB cap="flat" cmpd="sng" w="9525">
                      <a:solidFill>
                        <a:srgbClr val="00000A"/>
                      </a:solidFill>
                      <a:prstDash val="solid"/>
                      <a:round/>
                      <a:headEnd len="sm" w="sm" type="none"/>
                      <a:tailEnd len="sm" w="sm" type="none"/>
                    </a:lnB>
                    <a:solidFill>
                      <a:srgbClr val="FFFFFF"/>
                    </a:solidFill>
                  </a:tcPr>
                </a:tc>
              </a:tr>
              <a:tr h="349175">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58</a:t>
                      </a:r>
                      <a:endParaRPr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urine chart</a:t>
                      </a:r>
                      <a:endParaRPr b="1"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Used by physicians in the Middle Ages to balance a patient's humours. Physicians or barber surgeons would check the colour, thickness, smell and taste before making a diagnosis.  </a:t>
                      </a:r>
                      <a:r>
                        <a:rPr b="1" lang="en" sz="1100" u="none" cap="none" strike="noStrike">
                          <a:latin typeface="Calibri"/>
                          <a:ea typeface="Calibri"/>
                          <a:cs typeface="Calibri"/>
                          <a:sym typeface="Calibri"/>
                        </a:rPr>
                        <a:t>(MA)</a:t>
                      </a:r>
                      <a:endParaRPr b="1" sz="1100" u="none" cap="none" strike="noStrike">
                        <a:latin typeface="Calibri"/>
                        <a:ea typeface="Calibri"/>
                        <a:cs typeface="Calibri"/>
                        <a:sym typeface="Calibri"/>
                      </a:endParaRPr>
                    </a:p>
                  </a:txBody>
                  <a:tcPr marT="0" marB="0" marR="68575" marL="68575" anchor="ctr">
                    <a:lnL cap="flat" cmpd="sng" w="9525">
                      <a:solidFill>
                        <a:srgbClr val="000000"/>
                      </a:solidFill>
                      <a:prstDash val="solid"/>
                      <a:round/>
                      <a:headEnd len="sm" w="sm" type="none"/>
                      <a:tailEnd len="sm" w="sm" type="none"/>
                    </a:lnL>
                    <a:lnR cap="flat" cmpd="sng" w="9525">
                      <a:solidFill>
                        <a:srgbClr val="00000A"/>
                      </a:solidFill>
                      <a:prstDash val="solid"/>
                      <a:round/>
                      <a:headEnd len="sm" w="sm" type="none"/>
                      <a:tailEnd len="sm" w="sm" type="none"/>
                    </a:lnR>
                    <a:lnT cap="flat" cmpd="sng" w="9525">
                      <a:solidFill>
                        <a:srgbClr val="00000A"/>
                      </a:solidFill>
                      <a:prstDash val="solid"/>
                      <a:round/>
                      <a:headEnd len="sm" w="sm" type="none"/>
                      <a:tailEnd len="sm" w="sm" type="none"/>
                    </a:lnT>
                    <a:lnB cap="flat" cmpd="sng" w="9525">
                      <a:solidFill>
                        <a:srgbClr val="00000A"/>
                      </a:solidFill>
                      <a:prstDash val="solid"/>
                      <a:round/>
                      <a:headEnd len="sm" w="sm" type="none"/>
                      <a:tailEnd len="sm" w="sm" type="none"/>
                    </a:lnB>
                    <a:solidFill>
                      <a:srgbClr val="FFFFFF"/>
                    </a:solidFill>
                  </a:tcPr>
                </a:tc>
              </a:tr>
              <a:tr h="434425">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59</a:t>
                      </a:r>
                      <a:endParaRPr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Wise women</a:t>
                      </a:r>
                      <a:endParaRPr b="1"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Women in the Middle Ages who would give a range of services in a local town or village such as bone setting, herbal remedies, childbirth support and medical advice. </a:t>
                      </a:r>
                      <a:r>
                        <a:rPr b="1" lang="en" sz="1100" u="none" cap="none" strike="noStrike">
                          <a:latin typeface="Calibri"/>
                          <a:ea typeface="Calibri"/>
                          <a:cs typeface="Calibri"/>
                          <a:sym typeface="Calibri"/>
                        </a:rPr>
                        <a:t>(MA)</a:t>
                      </a:r>
                      <a:endParaRPr b="1" sz="1100" u="none" cap="none" strike="noStrike">
                        <a:latin typeface="Calibri"/>
                        <a:ea typeface="Calibri"/>
                        <a:cs typeface="Calibri"/>
                        <a:sym typeface="Calibri"/>
                      </a:endParaRPr>
                    </a:p>
                  </a:txBody>
                  <a:tcPr marT="0" marB="0" marR="68575" marL="68575" anchor="ctr">
                    <a:lnL cap="flat" cmpd="sng" w="9525">
                      <a:solidFill>
                        <a:srgbClr val="000000"/>
                      </a:solidFill>
                      <a:prstDash val="solid"/>
                      <a:round/>
                      <a:headEnd len="sm" w="sm" type="none"/>
                      <a:tailEnd len="sm" w="sm" type="none"/>
                    </a:lnL>
                    <a:lnR cap="flat" cmpd="sng" w="9525">
                      <a:solidFill>
                        <a:srgbClr val="00000A"/>
                      </a:solidFill>
                      <a:prstDash val="solid"/>
                      <a:round/>
                      <a:headEnd len="sm" w="sm" type="none"/>
                      <a:tailEnd len="sm" w="sm" type="none"/>
                    </a:lnR>
                    <a:lnT cap="flat" cmpd="sng" w="9525">
                      <a:solidFill>
                        <a:srgbClr val="00000A"/>
                      </a:solidFill>
                      <a:prstDash val="solid"/>
                      <a:round/>
                      <a:headEnd len="sm" w="sm" type="none"/>
                      <a:tailEnd len="sm" w="sm" type="none"/>
                    </a:lnT>
                    <a:lnB cap="flat" cmpd="sng" w="9525">
                      <a:solidFill>
                        <a:srgbClr val="00000A"/>
                      </a:solidFill>
                      <a:prstDash val="solid"/>
                      <a:round/>
                      <a:headEnd len="sm" w="sm" type="none"/>
                      <a:tailEnd len="sm" w="sm" type="none"/>
                    </a:lnB>
                    <a:solidFill>
                      <a:srgbClr val="FFFFFF"/>
                    </a:solidFill>
                  </a:tcPr>
                </a:tc>
              </a:tr>
              <a:tr h="434425">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60</a:t>
                      </a:r>
                      <a:endParaRPr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witchcraft</a:t>
                      </a:r>
                      <a:endParaRPr b="1"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The practice of dealing with magic and/or evil spirits. Sometimes used in the Middle Ages as treatment for diseases. </a:t>
                      </a:r>
                      <a:r>
                        <a:rPr b="1" lang="en" sz="1100" u="none" cap="none" strike="noStrike">
                          <a:latin typeface="Calibri"/>
                          <a:ea typeface="Calibri"/>
                          <a:cs typeface="Calibri"/>
                          <a:sym typeface="Calibri"/>
                        </a:rPr>
                        <a:t>(MA)</a:t>
                      </a:r>
                      <a:r>
                        <a:rPr lang="en" sz="1100" u="none" cap="none" strike="noStrike">
                          <a:latin typeface="Calibri"/>
                          <a:ea typeface="Calibri"/>
                          <a:cs typeface="Calibri"/>
                          <a:sym typeface="Calibri"/>
                        </a:rPr>
                        <a:t> </a:t>
                      </a:r>
                      <a:endParaRPr sz="1100" u="none" cap="none" strike="noStrike">
                        <a:latin typeface="Calibri"/>
                        <a:ea typeface="Calibri"/>
                        <a:cs typeface="Calibri"/>
                        <a:sym typeface="Calibri"/>
                      </a:endParaRPr>
                    </a:p>
                  </a:txBody>
                  <a:tcPr marT="0" marB="0" marR="68575" marL="68575" anchor="ctr">
                    <a:lnL cap="flat" cmpd="sng" w="9525">
                      <a:solidFill>
                        <a:srgbClr val="000000"/>
                      </a:solidFill>
                      <a:prstDash val="solid"/>
                      <a:round/>
                      <a:headEnd len="sm" w="sm" type="none"/>
                      <a:tailEnd len="sm" w="sm" type="none"/>
                    </a:lnL>
                    <a:lnR cap="flat" cmpd="sng" w="9525">
                      <a:solidFill>
                        <a:srgbClr val="00000A"/>
                      </a:solidFill>
                      <a:prstDash val="solid"/>
                      <a:round/>
                      <a:headEnd len="sm" w="sm" type="none"/>
                      <a:tailEnd len="sm" w="sm" type="none"/>
                    </a:lnR>
                    <a:lnT cap="flat" cmpd="sng" w="9525">
                      <a:solidFill>
                        <a:srgbClr val="00000A"/>
                      </a:solidFill>
                      <a:prstDash val="solid"/>
                      <a:round/>
                      <a:headEnd len="sm" w="sm" type="none"/>
                      <a:tailEnd len="sm" w="sm" type="none"/>
                    </a:lnT>
                    <a:lnB cap="flat" cmpd="sng" w="9525">
                      <a:solidFill>
                        <a:srgbClr val="00000A"/>
                      </a:solidFill>
                      <a:prstDash val="solid"/>
                      <a:round/>
                      <a:headEnd len="sm" w="sm" type="none"/>
                      <a:tailEnd len="sm" w="sm" type="none"/>
                    </a:lnB>
                    <a:solidFill>
                      <a:srgbClr val="FFFFFF"/>
                    </a:solidFill>
                  </a:tcPr>
                </a:tc>
              </a:tr>
            </a:tbl>
          </a:graphicData>
        </a:graphic>
      </p:graphicFrame>
      <p:sp>
        <p:nvSpPr>
          <p:cNvPr id="137" name="Google Shape;137;p5"/>
          <p:cNvSpPr/>
          <p:nvPr/>
        </p:nvSpPr>
        <p:spPr>
          <a:xfrm>
            <a:off x="6891299" y="101944"/>
            <a:ext cx="556200" cy="445200"/>
          </a:xfrm>
          <a:prstGeom prst="rect">
            <a:avLst/>
          </a:prstGeom>
          <a:solidFill>
            <a:srgbClr val="FFFFFF"/>
          </a:solid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p.5</a:t>
            </a:r>
            <a:endParaRPr b="1" i="0" sz="1400" u="none" cap="none" strike="noStrike">
              <a:solidFill>
                <a:srgbClr val="000000"/>
              </a:solidFill>
              <a:latin typeface="Calibri"/>
              <a:ea typeface="Calibri"/>
              <a:cs typeface="Calibri"/>
              <a:sym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0" name="Shape 810"/>
        <p:cNvGrpSpPr/>
        <p:nvPr/>
      </p:nvGrpSpPr>
      <p:grpSpPr>
        <a:xfrm>
          <a:off x="0" y="0"/>
          <a:ext cx="0" cy="0"/>
          <a:chOff x="0" y="0"/>
          <a:chExt cx="0" cy="0"/>
        </a:xfrm>
      </p:grpSpPr>
      <p:sp>
        <p:nvSpPr>
          <p:cNvPr id="811" name="Google Shape;811;p49"/>
          <p:cNvSpPr txBox="1"/>
          <p:nvPr>
            <p:ph type="title"/>
          </p:nvPr>
        </p:nvSpPr>
        <p:spPr>
          <a:xfrm>
            <a:off x="492000" y="210100"/>
            <a:ext cx="6879600" cy="292800"/>
          </a:xfrm>
          <a:prstGeom prst="rect">
            <a:avLst/>
          </a:prstGeom>
          <a:solidFill>
            <a:srgbClr val="FFFF00"/>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000"/>
              <a:buNone/>
            </a:pPr>
            <a:r>
              <a:rPr lang="en"/>
              <a:t>Key Topic 1 Middle Ages Medicine Quiz</a:t>
            </a:r>
            <a:endParaRPr/>
          </a:p>
        </p:txBody>
      </p:sp>
      <p:sp>
        <p:nvSpPr>
          <p:cNvPr id="812" name="Google Shape;812;p49"/>
          <p:cNvSpPr txBox="1"/>
          <p:nvPr>
            <p:ph idx="1" type="body"/>
          </p:nvPr>
        </p:nvSpPr>
        <p:spPr>
          <a:xfrm>
            <a:off x="492025" y="639325"/>
            <a:ext cx="6879600" cy="99456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lnSpc>
                <a:spcPct val="115000"/>
              </a:lnSpc>
              <a:spcBef>
                <a:spcPts val="1200"/>
              </a:spcBef>
              <a:spcAft>
                <a:spcPts val="0"/>
              </a:spcAft>
              <a:buClr>
                <a:schemeClr val="dk1"/>
              </a:buClr>
              <a:buSzPts val="1100"/>
              <a:buFont typeface="Arial"/>
              <a:buNone/>
            </a:pPr>
            <a:r>
              <a:rPr b="1" lang="en" u="sng">
                <a:solidFill>
                  <a:schemeClr val="dk1"/>
                </a:solidFill>
              </a:rPr>
              <a:t>Answer these quick fire questions to test your understanding</a:t>
            </a:r>
            <a:endParaRPr b="1" u="sng">
              <a:solidFill>
                <a:schemeClr val="dk1"/>
              </a:solidFill>
            </a:endParaRPr>
          </a:p>
          <a:p>
            <a:pPr indent="-304800" lvl="0" marL="457200" rtl="0" algn="just">
              <a:lnSpc>
                <a:spcPct val="100000"/>
              </a:lnSpc>
              <a:spcBef>
                <a:spcPts val="1200"/>
              </a:spcBef>
              <a:spcAft>
                <a:spcPts val="0"/>
              </a:spcAft>
              <a:buClr>
                <a:schemeClr val="dk1"/>
              </a:buClr>
              <a:buSzPts val="1200"/>
              <a:buAutoNum type="arabicPeriod"/>
            </a:pPr>
            <a:r>
              <a:rPr lang="en">
                <a:solidFill>
                  <a:schemeClr val="dk1"/>
                </a:solidFill>
              </a:rPr>
              <a:t>Who came up with the theory of the Four Humours?</a:t>
            </a:r>
            <a:endParaRPr>
              <a:solidFill>
                <a:schemeClr val="dk1"/>
              </a:solidFill>
            </a:endParaRPr>
          </a:p>
          <a:p>
            <a:pPr indent="0" lvl="0" marL="0" rtl="0" algn="just">
              <a:lnSpc>
                <a:spcPct val="100000"/>
              </a:lnSpc>
              <a:spcBef>
                <a:spcPts val="1200"/>
              </a:spcBef>
              <a:spcAft>
                <a:spcPts val="0"/>
              </a:spcAft>
              <a:buSzPts val="1200"/>
              <a:buNone/>
            </a:pPr>
            <a:r>
              <a:t/>
            </a:r>
            <a:endParaRPr>
              <a:solidFill>
                <a:schemeClr val="dk1"/>
              </a:solidFill>
            </a:endParaRPr>
          </a:p>
          <a:p>
            <a:pPr indent="-304800" lvl="0" marL="457200" rtl="0" algn="just">
              <a:lnSpc>
                <a:spcPct val="100000"/>
              </a:lnSpc>
              <a:spcBef>
                <a:spcPts val="1200"/>
              </a:spcBef>
              <a:spcAft>
                <a:spcPts val="0"/>
              </a:spcAft>
              <a:buClr>
                <a:schemeClr val="dk1"/>
              </a:buClr>
              <a:buSzPts val="1200"/>
              <a:buAutoNum type="arabicPeriod"/>
            </a:pPr>
            <a:r>
              <a:rPr lang="en">
                <a:solidFill>
                  <a:schemeClr val="dk1"/>
                </a:solidFill>
              </a:rPr>
              <a:t>What were the Four Humours?</a:t>
            </a:r>
            <a:endParaRPr>
              <a:solidFill>
                <a:schemeClr val="dk1"/>
              </a:solidFill>
            </a:endParaRPr>
          </a:p>
          <a:p>
            <a:pPr indent="0" lvl="0" marL="0" rtl="0" algn="just">
              <a:lnSpc>
                <a:spcPct val="100000"/>
              </a:lnSpc>
              <a:spcBef>
                <a:spcPts val="1200"/>
              </a:spcBef>
              <a:spcAft>
                <a:spcPts val="0"/>
              </a:spcAft>
              <a:buSzPts val="1200"/>
              <a:buNone/>
            </a:pPr>
            <a:r>
              <a:t/>
            </a:r>
            <a:endParaRPr>
              <a:solidFill>
                <a:schemeClr val="dk1"/>
              </a:solidFill>
            </a:endParaRPr>
          </a:p>
          <a:p>
            <a:pPr indent="-304800" lvl="0" marL="457200" rtl="0" algn="just">
              <a:lnSpc>
                <a:spcPct val="100000"/>
              </a:lnSpc>
              <a:spcBef>
                <a:spcPts val="1200"/>
              </a:spcBef>
              <a:spcAft>
                <a:spcPts val="0"/>
              </a:spcAft>
              <a:buClr>
                <a:schemeClr val="dk1"/>
              </a:buClr>
              <a:buSzPts val="1200"/>
              <a:buAutoNum type="arabicPeriod"/>
            </a:pPr>
            <a:r>
              <a:rPr lang="en">
                <a:solidFill>
                  <a:schemeClr val="dk1"/>
                </a:solidFill>
              </a:rPr>
              <a:t>How would you treat somebody that had a temperature because of too much blood?</a:t>
            </a:r>
            <a:endParaRPr>
              <a:solidFill>
                <a:schemeClr val="dk1"/>
              </a:solidFill>
            </a:endParaRPr>
          </a:p>
          <a:p>
            <a:pPr indent="0" lvl="0" marL="0" rtl="0" algn="just">
              <a:lnSpc>
                <a:spcPct val="100000"/>
              </a:lnSpc>
              <a:spcBef>
                <a:spcPts val="1200"/>
              </a:spcBef>
              <a:spcAft>
                <a:spcPts val="0"/>
              </a:spcAft>
              <a:buSzPts val="1200"/>
              <a:buNone/>
            </a:pPr>
            <a:r>
              <a:t/>
            </a:r>
            <a:endParaRPr>
              <a:solidFill>
                <a:schemeClr val="dk1"/>
              </a:solidFill>
            </a:endParaRPr>
          </a:p>
          <a:p>
            <a:pPr indent="-304800" lvl="0" marL="457200" rtl="0" algn="just">
              <a:lnSpc>
                <a:spcPct val="100000"/>
              </a:lnSpc>
              <a:spcBef>
                <a:spcPts val="1200"/>
              </a:spcBef>
              <a:spcAft>
                <a:spcPts val="0"/>
              </a:spcAft>
              <a:buClr>
                <a:schemeClr val="dk1"/>
              </a:buClr>
              <a:buSzPts val="1200"/>
              <a:buAutoNum type="arabicPeriod"/>
            </a:pPr>
            <a:r>
              <a:rPr lang="en">
                <a:solidFill>
                  <a:schemeClr val="dk1"/>
                </a:solidFill>
              </a:rPr>
              <a:t>Arguably, what was the most important institution in the medieval period?</a:t>
            </a:r>
            <a:endParaRPr>
              <a:solidFill>
                <a:schemeClr val="dk1"/>
              </a:solidFill>
            </a:endParaRPr>
          </a:p>
          <a:p>
            <a:pPr indent="0" lvl="0" marL="0" rtl="0" algn="just">
              <a:lnSpc>
                <a:spcPct val="100000"/>
              </a:lnSpc>
              <a:spcBef>
                <a:spcPts val="1200"/>
              </a:spcBef>
              <a:spcAft>
                <a:spcPts val="0"/>
              </a:spcAft>
              <a:buSzPts val="1200"/>
              <a:buNone/>
            </a:pPr>
            <a:r>
              <a:t/>
            </a:r>
            <a:endParaRPr>
              <a:solidFill>
                <a:schemeClr val="dk1"/>
              </a:solidFill>
            </a:endParaRPr>
          </a:p>
          <a:p>
            <a:pPr indent="-304800" lvl="0" marL="457200" rtl="0" algn="just">
              <a:lnSpc>
                <a:spcPct val="100000"/>
              </a:lnSpc>
              <a:spcBef>
                <a:spcPts val="1200"/>
              </a:spcBef>
              <a:spcAft>
                <a:spcPts val="0"/>
              </a:spcAft>
              <a:buClr>
                <a:schemeClr val="dk1"/>
              </a:buClr>
              <a:buSzPts val="1200"/>
              <a:buAutoNum type="arabicPeriod"/>
            </a:pPr>
            <a:r>
              <a:rPr lang="en">
                <a:solidFill>
                  <a:schemeClr val="dk1"/>
                </a:solidFill>
              </a:rPr>
              <a:t>How did MA people use religion to explain the causes of disease and illness?</a:t>
            </a:r>
            <a:endParaRPr>
              <a:solidFill>
                <a:schemeClr val="dk1"/>
              </a:solidFill>
            </a:endParaRPr>
          </a:p>
          <a:p>
            <a:pPr indent="0" lvl="0" marL="0" rtl="0" algn="just">
              <a:lnSpc>
                <a:spcPct val="100000"/>
              </a:lnSpc>
              <a:spcBef>
                <a:spcPts val="1200"/>
              </a:spcBef>
              <a:spcAft>
                <a:spcPts val="0"/>
              </a:spcAft>
              <a:buSzPts val="1200"/>
              <a:buNone/>
            </a:pPr>
            <a:r>
              <a:t/>
            </a:r>
            <a:endParaRPr>
              <a:solidFill>
                <a:schemeClr val="dk1"/>
              </a:solidFill>
            </a:endParaRPr>
          </a:p>
          <a:p>
            <a:pPr indent="-304800" lvl="0" marL="457200" rtl="0" algn="just">
              <a:lnSpc>
                <a:spcPct val="100000"/>
              </a:lnSpc>
              <a:spcBef>
                <a:spcPts val="1200"/>
              </a:spcBef>
              <a:spcAft>
                <a:spcPts val="0"/>
              </a:spcAft>
              <a:buClr>
                <a:schemeClr val="dk1"/>
              </a:buClr>
              <a:buSzPts val="1200"/>
              <a:buAutoNum type="arabicPeriod"/>
            </a:pPr>
            <a:r>
              <a:rPr lang="en">
                <a:solidFill>
                  <a:schemeClr val="dk1"/>
                </a:solidFill>
              </a:rPr>
              <a:t>How was astrology used to treat disease?</a:t>
            </a:r>
            <a:endParaRPr>
              <a:solidFill>
                <a:schemeClr val="dk1"/>
              </a:solidFill>
            </a:endParaRPr>
          </a:p>
          <a:p>
            <a:pPr indent="0" lvl="0" marL="0" rtl="0" algn="just">
              <a:lnSpc>
                <a:spcPct val="100000"/>
              </a:lnSpc>
              <a:spcBef>
                <a:spcPts val="1200"/>
              </a:spcBef>
              <a:spcAft>
                <a:spcPts val="0"/>
              </a:spcAft>
              <a:buSzPts val="1200"/>
              <a:buNone/>
            </a:pPr>
            <a:r>
              <a:t/>
            </a:r>
            <a:endParaRPr>
              <a:solidFill>
                <a:schemeClr val="dk1"/>
              </a:solidFill>
            </a:endParaRPr>
          </a:p>
          <a:p>
            <a:pPr indent="-304800" lvl="0" marL="457200" rtl="0" algn="just">
              <a:lnSpc>
                <a:spcPct val="100000"/>
              </a:lnSpc>
              <a:spcBef>
                <a:spcPts val="1200"/>
              </a:spcBef>
              <a:spcAft>
                <a:spcPts val="0"/>
              </a:spcAft>
              <a:buClr>
                <a:schemeClr val="dk1"/>
              </a:buClr>
              <a:buSzPts val="1200"/>
              <a:buAutoNum type="arabicPeriod"/>
            </a:pPr>
            <a:r>
              <a:rPr lang="en">
                <a:solidFill>
                  <a:schemeClr val="dk1"/>
                </a:solidFill>
              </a:rPr>
              <a:t>What was miasma?</a:t>
            </a:r>
            <a:endParaRPr>
              <a:solidFill>
                <a:schemeClr val="dk1"/>
              </a:solidFill>
            </a:endParaRPr>
          </a:p>
          <a:p>
            <a:pPr indent="0" lvl="0" marL="0" rtl="0" algn="just">
              <a:lnSpc>
                <a:spcPct val="100000"/>
              </a:lnSpc>
              <a:spcBef>
                <a:spcPts val="1200"/>
              </a:spcBef>
              <a:spcAft>
                <a:spcPts val="0"/>
              </a:spcAft>
              <a:buSzPts val="1200"/>
              <a:buNone/>
            </a:pPr>
            <a:r>
              <a:t/>
            </a:r>
            <a:endParaRPr>
              <a:solidFill>
                <a:schemeClr val="dk1"/>
              </a:solidFill>
            </a:endParaRPr>
          </a:p>
          <a:p>
            <a:pPr indent="-304800" lvl="0" marL="457200" rtl="0" algn="just">
              <a:lnSpc>
                <a:spcPct val="100000"/>
              </a:lnSpc>
              <a:spcBef>
                <a:spcPts val="1200"/>
              </a:spcBef>
              <a:spcAft>
                <a:spcPts val="0"/>
              </a:spcAft>
              <a:buClr>
                <a:schemeClr val="dk1"/>
              </a:buClr>
              <a:buSzPts val="1200"/>
              <a:buAutoNum type="arabicPeriod"/>
            </a:pPr>
            <a:r>
              <a:rPr lang="en">
                <a:solidFill>
                  <a:schemeClr val="dk1"/>
                </a:solidFill>
              </a:rPr>
              <a:t>What did physicians do with urine samples?</a:t>
            </a:r>
            <a:endParaRPr>
              <a:solidFill>
                <a:schemeClr val="dk1"/>
              </a:solidFill>
            </a:endParaRPr>
          </a:p>
          <a:p>
            <a:pPr indent="0" lvl="0" marL="0" rtl="0" algn="just">
              <a:lnSpc>
                <a:spcPct val="100000"/>
              </a:lnSpc>
              <a:spcBef>
                <a:spcPts val="1200"/>
              </a:spcBef>
              <a:spcAft>
                <a:spcPts val="0"/>
              </a:spcAft>
              <a:buSzPts val="1200"/>
              <a:buNone/>
            </a:pPr>
            <a:r>
              <a:t/>
            </a:r>
            <a:endParaRPr>
              <a:solidFill>
                <a:schemeClr val="dk1"/>
              </a:solidFill>
            </a:endParaRPr>
          </a:p>
          <a:p>
            <a:pPr indent="-304800" lvl="0" marL="457200" rtl="0" algn="just">
              <a:lnSpc>
                <a:spcPct val="100000"/>
              </a:lnSpc>
              <a:spcBef>
                <a:spcPts val="1200"/>
              </a:spcBef>
              <a:spcAft>
                <a:spcPts val="0"/>
              </a:spcAft>
              <a:buClr>
                <a:schemeClr val="dk1"/>
              </a:buClr>
              <a:buSzPts val="1200"/>
              <a:buAutoNum type="arabicPeriod"/>
            </a:pPr>
            <a:r>
              <a:rPr lang="en">
                <a:solidFill>
                  <a:schemeClr val="dk1"/>
                </a:solidFill>
              </a:rPr>
              <a:t>What common Middle Ages disease was often talked about in the Bible?</a:t>
            </a:r>
            <a:endParaRPr>
              <a:solidFill>
                <a:schemeClr val="dk1"/>
              </a:solidFill>
            </a:endParaRPr>
          </a:p>
          <a:p>
            <a:pPr indent="0" lvl="0" marL="0" rtl="0" algn="just">
              <a:lnSpc>
                <a:spcPct val="100000"/>
              </a:lnSpc>
              <a:spcBef>
                <a:spcPts val="1200"/>
              </a:spcBef>
              <a:spcAft>
                <a:spcPts val="0"/>
              </a:spcAft>
              <a:buSzPts val="1200"/>
              <a:buNone/>
            </a:pPr>
            <a:r>
              <a:t/>
            </a:r>
            <a:endParaRPr>
              <a:solidFill>
                <a:schemeClr val="dk1"/>
              </a:solidFill>
            </a:endParaRPr>
          </a:p>
          <a:p>
            <a:pPr indent="-304800" lvl="0" marL="457200" rtl="0" algn="just">
              <a:lnSpc>
                <a:spcPct val="100000"/>
              </a:lnSpc>
              <a:spcBef>
                <a:spcPts val="1200"/>
              </a:spcBef>
              <a:spcAft>
                <a:spcPts val="0"/>
              </a:spcAft>
              <a:buClr>
                <a:schemeClr val="dk1"/>
              </a:buClr>
              <a:buSzPts val="1200"/>
              <a:buAutoNum type="arabicPeriod"/>
            </a:pPr>
            <a:r>
              <a:rPr lang="en">
                <a:solidFill>
                  <a:schemeClr val="dk1"/>
                </a:solidFill>
              </a:rPr>
              <a:t>What were Medieval universities like?</a:t>
            </a:r>
            <a:endParaRPr>
              <a:solidFill>
                <a:schemeClr val="dk1"/>
              </a:solidFill>
            </a:endParaRPr>
          </a:p>
          <a:p>
            <a:pPr indent="0" lvl="0" marL="0" rtl="0" algn="just">
              <a:lnSpc>
                <a:spcPct val="100000"/>
              </a:lnSpc>
              <a:spcBef>
                <a:spcPts val="1200"/>
              </a:spcBef>
              <a:spcAft>
                <a:spcPts val="0"/>
              </a:spcAft>
              <a:buSzPts val="1200"/>
              <a:buNone/>
            </a:pPr>
            <a:r>
              <a:t/>
            </a:r>
            <a:endParaRPr>
              <a:solidFill>
                <a:schemeClr val="dk1"/>
              </a:solidFill>
            </a:endParaRPr>
          </a:p>
          <a:p>
            <a:pPr indent="-304800" lvl="0" marL="457200" rtl="0" algn="just">
              <a:lnSpc>
                <a:spcPct val="100000"/>
              </a:lnSpc>
              <a:spcBef>
                <a:spcPts val="1200"/>
              </a:spcBef>
              <a:spcAft>
                <a:spcPts val="0"/>
              </a:spcAft>
              <a:buClr>
                <a:schemeClr val="dk1"/>
              </a:buClr>
              <a:buSzPts val="1200"/>
              <a:buAutoNum type="arabicPeriod"/>
            </a:pPr>
            <a:r>
              <a:rPr lang="en">
                <a:solidFill>
                  <a:schemeClr val="dk1"/>
                </a:solidFill>
              </a:rPr>
              <a:t>Who controlled education during the Middle Ages and how did this impact medical training?</a:t>
            </a:r>
            <a:endParaRPr>
              <a:solidFill>
                <a:schemeClr val="dk1"/>
              </a:solidFill>
            </a:endParaRPr>
          </a:p>
          <a:p>
            <a:pPr indent="0" lvl="0" marL="0" rtl="0" algn="just">
              <a:lnSpc>
                <a:spcPct val="100000"/>
              </a:lnSpc>
              <a:spcBef>
                <a:spcPts val="1200"/>
              </a:spcBef>
              <a:spcAft>
                <a:spcPts val="0"/>
              </a:spcAft>
              <a:buSzPts val="1200"/>
              <a:buNone/>
            </a:pPr>
            <a:r>
              <a:t/>
            </a:r>
            <a:endParaRPr>
              <a:solidFill>
                <a:schemeClr val="dk1"/>
              </a:solidFill>
            </a:endParaRPr>
          </a:p>
          <a:p>
            <a:pPr indent="-304800" lvl="0" marL="457200" rtl="0" algn="just">
              <a:lnSpc>
                <a:spcPct val="100000"/>
              </a:lnSpc>
              <a:spcBef>
                <a:spcPts val="1200"/>
              </a:spcBef>
              <a:spcAft>
                <a:spcPts val="0"/>
              </a:spcAft>
              <a:buClr>
                <a:schemeClr val="dk1"/>
              </a:buClr>
              <a:buSzPts val="1200"/>
              <a:buAutoNum type="arabicPeriod"/>
            </a:pPr>
            <a:r>
              <a:rPr lang="en">
                <a:solidFill>
                  <a:schemeClr val="dk1"/>
                </a:solidFill>
              </a:rPr>
              <a:t>How else did the Church cause continuity in medicine c1250-c1500?</a:t>
            </a:r>
            <a:endParaRPr>
              <a:solidFill>
                <a:schemeClr val="dk1"/>
              </a:solidFill>
            </a:endParaRPr>
          </a:p>
          <a:p>
            <a:pPr indent="0" lvl="0" marL="0" rtl="0" algn="just">
              <a:lnSpc>
                <a:spcPct val="100000"/>
              </a:lnSpc>
              <a:spcBef>
                <a:spcPts val="1200"/>
              </a:spcBef>
              <a:spcAft>
                <a:spcPts val="0"/>
              </a:spcAft>
              <a:buSzPts val="1200"/>
              <a:buNone/>
            </a:pPr>
            <a:r>
              <a:t/>
            </a:r>
            <a:endParaRPr>
              <a:solidFill>
                <a:schemeClr val="dk1"/>
              </a:solidFill>
            </a:endParaRPr>
          </a:p>
          <a:p>
            <a:pPr indent="-304800" lvl="0" marL="457200" rtl="0" algn="just">
              <a:lnSpc>
                <a:spcPct val="100000"/>
              </a:lnSpc>
              <a:spcBef>
                <a:spcPts val="1200"/>
              </a:spcBef>
              <a:spcAft>
                <a:spcPts val="0"/>
              </a:spcAft>
              <a:buClr>
                <a:schemeClr val="dk1"/>
              </a:buClr>
              <a:buSzPts val="1200"/>
              <a:buAutoNum type="arabicPeriod"/>
            </a:pPr>
            <a:r>
              <a:rPr lang="en">
                <a:solidFill>
                  <a:schemeClr val="dk1"/>
                </a:solidFill>
              </a:rPr>
              <a:t>What would happen if you challenged the Church’s teaching?</a:t>
            </a:r>
            <a:endParaRPr>
              <a:solidFill>
                <a:schemeClr val="dk1"/>
              </a:solidFill>
            </a:endParaRPr>
          </a:p>
          <a:p>
            <a:pPr indent="0" lvl="0" marL="0" rtl="0" algn="just">
              <a:lnSpc>
                <a:spcPct val="100000"/>
              </a:lnSpc>
              <a:spcBef>
                <a:spcPts val="1200"/>
              </a:spcBef>
              <a:spcAft>
                <a:spcPts val="0"/>
              </a:spcAft>
              <a:buSzPts val="1200"/>
              <a:buNone/>
            </a:pPr>
            <a:r>
              <a:t/>
            </a:r>
            <a:endParaRPr>
              <a:solidFill>
                <a:schemeClr val="dk1"/>
              </a:solidFill>
            </a:endParaRPr>
          </a:p>
          <a:p>
            <a:pPr indent="-304800" lvl="0" marL="457200" rtl="0" algn="just">
              <a:lnSpc>
                <a:spcPct val="100000"/>
              </a:lnSpc>
              <a:spcBef>
                <a:spcPts val="1200"/>
              </a:spcBef>
              <a:spcAft>
                <a:spcPts val="0"/>
              </a:spcAft>
              <a:buClr>
                <a:schemeClr val="dk1"/>
              </a:buClr>
              <a:buSzPts val="1200"/>
              <a:buAutoNum type="arabicPeriod"/>
            </a:pPr>
            <a:r>
              <a:rPr lang="en">
                <a:solidFill>
                  <a:schemeClr val="dk1"/>
                </a:solidFill>
              </a:rPr>
              <a:t>Why did the Church support Galen’s ideas?</a:t>
            </a:r>
            <a:endParaRPr/>
          </a:p>
        </p:txBody>
      </p:sp>
      <p:sp>
        <p:nvSpPr>
          <p:cNvPr id="813" name="Google Shape;813;p49"/>
          <p:cNvSpPr/>
          <p:nvPr/>
        </p:nvSpPr>
        <p:spPr>
          <a:xfrm>
            <a:off x="6891299" y="132846"/>
            <a:ext cx="556200" cy="445200"/>
          </a:xfrm>
          <a:prstGeom prst="rect">
            <a:avLst/>
          </a:prstGeom>
          <a:solidFill>
            <a:srgbClr val="FFFFFF"/>
          </a:solid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p.49</a:t>
            </a:r>
            <a:endParaRPr b="1" i="0" sz="1400" u="none" cap="none" strike="noStrike">
              <a:solidFill>
                <a:srgbClr val="000000"/>
              </a:solidFill>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7" name="Shape 817"/>
        <p:cNvGrpSpPr/>
        <p:nvPr/>
      </p:nvGrpSpPr>
      <p:grpSpPr>
        <a:xfrm>
          <a:off x="0" y="0"/>
          <a:ext cx="0" cy="0"/>
          <a:chOff x="0" y="0"/>
          <a:chExt cx="0" cy="0"/>
        </a:xfrm>
      </p:grpSpPr>
      <p:sp>
        <p:nvSpPr>
          <p:cNvPr id="818" name="Google Shape;818;p50"/>
          <p:cNvSpPr txBox="1"/>
          <p:nvPr>
            <p:ph type="title"/>
          </p:nvPr>
        </p:nvSpPr>
        <p:spPr>
          <a:xfrm>
            <a:off x="188400" y="210100"/>
            <a:ext cx="7183200" cy="445200"/>
          </a:xfrm>
          <a:prstGeom prst="rect">
            <a:avLst/>
          </a:prstGeom>
          <a:solidFill>
            <a:srgbClr val="FFFF00"/>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000"/>
              <a:buNone/>
            </a:pPr>
            <a:r>
              <a:rPr lang="en"/>
              <a:t>KT1.4 Middle Ages Medicine Quiz</a:t>
            </a:r>
            <a:endParaRPr/>
          </a:p>
        </p:txBody>
      </p:sp>
      <p:sp>
        <p:nvSpPr>
          <p:cNvPr id="819" name="Google Shape;819;p50"/>
          <p:cNvSpPr txBox="1"/>
          <p:nvPr>
            <p:ph idx="1" type="body"/>
          </p:nvPr>
        </p:nvSpPr>
        <p:spPr>
          <a:xfrm>
            <a:off x="492025" y="775775"/>
            <a:ext cx="6879600" cy="92406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just">
              <a:lnSpc>
                <a:spcPct val="100000"/>
              </a:lnSpc>
              <a:spcBef>
                <a:spcPts val="1200"/>
              </a:spcBef>
              <a:spcAft>
                <a:spcPts val="0"/>
              </a:spcAft>
              <a:buSzPts val="1200"/>
              <a:buNone/>
            </a:pPr>
            <a:r>
              <a:rPr lang="en">
                <a:solidFill>
                  <a:schemeClr val="dk1"/>
                </a:solidFill>
              </a:rPr>
              <a:t>15.How long did Doctors train for and what did they study?</a:t>
            </a:r>
            <a:endParaRPr>
              <a:solidFill>
                <a:schemeClr val="dk1"/>
              </a:solidFill>
            </a:endParaRPr>
          </a:p>
          <a:p>
            <a:pPr indent="0" lvl="0" marL="0" rtl="0" algn="just">
              <a:lnSpc>
                <a:spcPct val="100000"/>
              </a:lnSpc>
              <a:spcBef>
                <a:spcPts val="1200"/>
              </a:spcBef>
              <a:spcAft>
                <a:spcPts val="0"/>
              </a:spcAft>
              <a:buSzPts val="1200"/>
              <a:buNone/>
            </a:pPr>
            <a:r>
              <a:t/>
            </a:r>
            <a:endParaRPr>
              <a:solidFill>
                <a:schemeClr val="dk1"/>
              </a:solidFill>
            </a:endParaRPr>
          </a:p>
          <a:p>
            <a:pPr indent="0" lvl="0" marL="0" rtl="0" algn="just">
              <a:lnSpc>
                <a:spcPct val="100000"/>
              </a:lnSpc>
              <a:spcBef>
                <a:spcPts val="1200"/>
              </a:spcBef>
              <a:spcAft>
                <a:spcPts val="0"/>
              </a:spcAft>
              <a:buSzPts val="1200"/>
              <a:buNone/>
            </a:pPr>
            <a:r>
              <a:rPr lang="en">
                <a:solidFill>
                  <a:schemeClr val="dk1"/>
                </a:solidFill>
              </a:rPr>
              <a:t>16. What does it mean to have ‘conservative’ ideas and how did this impact the Middle Ages?</a:t>
            </a:r>
            <a:endParaRPr>
              <a:solidFill>
                <a:schemeClr val="dk1"/>
              </a:solidFill>
            </a:endParaRPr>
          </a:p>
          <a:p>
            <a:pPr indent="0" lvl="0" marL="0" rtl="0" algn="just">
              <a:lnSpc>
                <a:spcPct val="100000"/>
              </a:lnSpc>
              <a:spcBef>
                <a:spcPts val="1200"/>
              </a:spcBef>
              <a:spcAft>
                <a:spcPts val="0"/>
              </a:spcAft>
              <a:buSzPts val="1200"/>
              <a:buNone/>
            </a:pPr>
            <a:r>
              <a:t/>
            </a:r>
            <a:endParaRPr>
              <a:solidFill>
                <a:schemeClr val="dk1"/>
              </a:solidFill>
            </a:endParaRPr>
          </a:p>
          <a:p>
            <a:pPr indent="0" lvl="0" marL="0" rtl="0" algn="just">
              <a:lnSpc>
                <a:spcPct val="100000"/>
              </a:lnSpc>
              <a:spcBef>
                <a:spcPts val="1200"/>
              </a:spcBef>
              <a:spcAft>
                <a:spcPts val="0"/>
              </a:spcAft>
              <a:buSzPts val="1200"/>
              <a:buNone/>
            </a:pPr>
            <a:r>
              <a:rPr lang="en">
                <a:solidFill>
                  <a:schemeClr val="dk1"/>
                </a:solidFill>
              </a:rPr>
              <a:t>17. Why was there no medical breakthroughs  during the Middle Ages?</a:t>
            </a:r>
            <a:endParaRPr>
              <a:solidFill>
                <a:schemeClr val="dk1"/>
              </a:solidFill>
            </a:endParaRPr>
          </a:p>
          <a:p>
            <a:pPr indent="0" lvl="0" marL="0" rtl="0" algn="just">
              <a:lnSpc>
                <a:spcPct val="100000"/>
              </a:lnSpc>
              <a:spcBef>
                <a:spcPts val="1200"/>
              </a:spcBef>
              <a:spcAft>
                <a:spcPts val="0"/>
              </a:spcAft>
              <a:buSzPts val="1200"/>
              <a:buNone/>
            </a:pPr>
            <a:r>
              <a:t/>
            </a:r>
            <a:endParaRPr>
              <a:solidFill>
                <a:schemeClr val="dk1"/>
              </a:solidFill>
            </a:endParaRPr>
          </a:p>
          <a:p>
            <a:pPr indent="0" lvl="0" marL="0" rtl="0" algn="just">
              <a:lnSpc>
                <a:spcPct val="100000"/>
              </a:lnSpc>
              <a:spcBef>
                <a:spcPts val="1200"/>
              </a:spcBef>
              <a:spcAft>
                <a:spcPts val="0"/>
              </a:spcAft>
              <a:buSzPts val="1200"/>
              <a:buNone/>
            </a:pPr>
            <a:r>
              <a:t/>
            </a:r>
            <a:endParaRPr>
              <a:solidFill>
                <a:schemeClr val="dk1"/>
              </a:solidFill>
            </a:endParaRPr>
          </a:p>
          <a:p>
            <a:pPr indent="0" lvl="0" marL="0" rtl="0" algn="just">
              <a:lnSpc>
                <a:spcPct val="100000"/>
              </a:lnSpc>
              <a:spcBef>
                <a:spcPts val="1200"/>
              </a:spcBef>
              <a:spcAft>
                <a:spcPts val="0"/>
              </a:spcAft>
              <a:buSzPts val="1200"/>
              <a:buNone/>
            </a:pPr>
            <a:r>
              <a:rPr lang="en">
                <a:solidFill>
                  <a:schemeClr val="dk1"/>
                </a:solidFill>
              </a:rPr>
              <a:t>18. Why were Galen’s ideas followed more than Hippocrates during the Middle Ages? What did Galen say needed to happen in order to have an understanding of the body?</a:t>
            </a:r>
            <a:endParaRPr>
              <a:solidFill>
                <a:schemeClr val="dk1"/>
              </a:solidFill>
            </a:endParaRPr>
          </a:p>
          <a:p>
            <a:pPr indent="0" lvl="0" marL="457200" rtl="0" algn="just">
              <a:lnSpc>
                <a:spcPct val="100000"/>
              </a:lnSpc>
              <a:spcBef>
                <a:spcPts val="1200"/>
              </a:spcBef>
              <a:spcAft>
                <a:spcPts val="0"/>
              </a:spcAft>
              <a:buSzPts val="1200"/>
              <a:buNone/>
            </a:pPr>
            <a:r>
              <a:rPr lang="en">
                <a:solidFill>
                  <a:schemeClr val="dk1"/>
                </a:solidFill>
              </a:rPr>
              <a:t> </a:t>
            </a:r>
            <a:endParaRPr>
              <a:solidFill>
                <a:schemeClr val="dk1"/>
              </a:solidFill>
            </a:endParaRPr>
          </a:p>
          <a:p>
            <a:pPr indent="0" lvl="0" marL="0" rtl="0" algn="just">
              <a:lnSpc>
                <a:spcPct val="100000"/>
              </a:lnSpc>
              <a:spcBef>
                <a:spcPts val="1200"/>
              </a:spcBef>
              <a:spcAft>
                <a:spcPts val="0"/>
              </a:spcAft>
              <a:buSzPts val="1200"/>
              <a:buNone/>
            </a:pPr>
            <a:r>
              <a:rPr lang="en">
                <a:solidFill>
                  <a:schemeClr val="dk1"/>
                </a:solidFill>
              </a:rPr>
              <a:t>19. What year did the Black Death hit Britain and what was its impact?</a:t>
            </a:r>
            <a:endParaRPr>
              <a:solidFill>
                <a:schemeClr val="dk1"/>
              </a:solidFill>
            </a:endParaRPr>
          </a:p>
          <a:p>
            <a:pPr indent="0" lvl="0" marL="0" rtl="0" algn="just">
              <a:lnSpc>
                <a:spcPct val="100000"/>
              </a:lnSpc>
              <a:spcBef>
                <a:spcPts val="1200"/>
              </a:spcBef>
              <a:spcAft>
                <a:spcPts val="0"/>
              </a:spcAft>
              <a:buSzPts val="1200"/>
              <a:buNone/>
            </a:pPr>
            <a:r>
              <a:t/>
            </a:r>
            <a:endParaRPr>
              <a:solidFill>
                <a:schemeClr val="dk1"/>
              </a:solidFill>
            </a:endParaRPr>
          </a:p>
          <a:p>
            <a:pPr indent="0" lvl="0" marL="0" rtl="0" algn="just">
              <a:lnSpc>
                <a:spcPct val="100000"/>
              </a:lnSpc>
              <a:spcBef>
                <a:spcPts val="1200"/>
              </a:spcBef>
              <a:spcAft>
                <a:spcPts val="0"/>
              </a:spcAft>
              <a:buSzPts val="1200"/>
              <a:buNone/>
            </a:pPr>
            <a:r>
              <a:rPr lang="en">
                <a:solidFill>
                  <a:schemeClr val="dk1"/>
                </a:solidFill>
              </a:rPr>
              <a:t>20. Give three ideas of the causes of the Black Death in the Middle Ages.</a:t>
            </a:r>
            <a:endParaRPr>
              <a:solidFill>
                <a:schemeClr val="dk1"/>
              </a:solidFill>
            </a:endParaRPr>
          </a:p>
          <a:p>
            <a:pPr indent="0" lvl="0" marL="0" rtl="0" algn="just">
              <a:lnSpc>
                <a:spcPct val="100000"/>
              </a:lnSpc>
              <a:spcBef>
                <a:spcPts val="1200"/>
              </a:spcBef>
              <a:spcAft>
                <a:spcPts val="0"/>
              </a:spcAft>
              <a:buSzPts val="1200"/>
              <a:buNone/>
            </a:pPr>
            <a:r>
              <a:t/>
            </a:r>
            <a:endParaRPr>
              <a:solidFill>
                <a:schemeClr val="dk1"/>
              </a:solidFill>
            </a:endParaRPr>
          </a:p>
          <a:p>
            <a:pPr indent="0" lvl="0" marL="0" rtl="0" algn="just">
              <a:lnSpc>
                <a:spcPct val="100000"/>
              </a:lnSpc>
              <a:spcBef>
                <a:spcPts val="1200"/>
              </a:spcBef>
              <a:spcAft>
                <a:spcPts val="0"/>
              </a:spcAft>
              <a:buSzPts val="1200"/>
              <a:buNone/>
            </a:pPr>
            <a:r>
              <a:rPr lang="en">
                <a:solidFill>
                  <a:schemeClr val="dk1"/>
                </a:solidFill>
              </a:rPr>
              <a:t>21. Give two treatments of the Black Death</a:t>
            </a:r>
            <a:endParaRPr>
              <a:solidFill>
                <a:schemeClr val="dk1"/>
              </a:solidFill>
            </a:endParaRPr>
          </a:p>
          <a:p>
            <a:pPr indent="0" lvl="0" marL="0" rtl="0" algn="just">
              <a:lnSpc>
                <a:spcPct val="100000"/>
              </a:lnSpc>
              <a:spcBef>
                <a:spcPts val="1200"/>
              </a:spcBef>
              <a:spcAft>
                <a:spcPts val="0"/>
              </a:spcAft>
              <a:buSzPts val="1200"/>
              <a:buNone/>
            </a:pPr>
            <a:r>
              <a:t/>
            </a:r>
            <a:endParaRPr>
              <a:solidFill>
                <a:schemeClr val="dk1"/>
              </a:solidFill>
            </a:endParaRPr>
          </a:p>
          <a:p>
            <a:pPr indent="0" lvl="0" marL="0" rtl="0" algn="just">
              <a:lnSpc>
                <a:spcPct val="100000"/>
              </a:lnSpc>
              <a:spcBef>
                <a:spcPts val="1200"/>
              </a:spcBef>
              <a:spcAft>
                <a:spcPts val="0"/>
              </a:spcAft>
              <a:buSzPts val="1200"/>
              <a:buNone/>
            </a:pPr>
            <a:r>
              <a:t/>
            </a:r>
            <a:endParaRPr>
              <a:solidFill>
                <a:schemeClr val="dk1"/>
              </a:solidFill>
            </a:endParaRPr>
          </a:p>
          <a:p>
            <a:pPr indent="0" lvl="0" marL="0" rtl="0" algn="just">
              <a:lnSpc>
                <a:spcPct val="100000"/>
              </a:lnSpc>
              <a:spcBef>
                <a:spcPts val="1200"/>
              </a:spcBef>
              <a:spcAft>
                <a:spcPts val="0"/>
              </a:spcAft>
              <a:buSzPts val="1200"/>
              <a:buNone/>
            </a:pPr>
            <a:r>
              <a:rPr lang="en">
                <a:solidFill>
                  <a:schemeClr val="dk1"/>
                </a:solidFill>
              </a:rPr>
              <a:t>22. How did people try and prevent the Black Death?</a:t>
            </a:r>
            <a:endParaRPr>
              <a:solidFill>
                <a:schemeClr val="dk1"/>
              </a:solidFill>
            </a:endParaRPr>
          </a:p>
          <a:p>
            <a:pPr indent="0" lvl="0" marL="0" rtl="0" algn="just">
              <a:lnSpc>
                <a:spcPct val="100000"/>
              </a:lnSpc>
              <a:spcBef>
                <a:spcPts val="1200"/>
              </a:spcBef>
              <a:spcAft>
                <a:spcPts val="0"/>
              </a:spcAft>
              <a:buSzPts val="1200"/>
              <a:buNone/>
            </a:pPr>
            <a:r>
              <a:t/>
            </a:r>
            <a:endParaRPr>
              <a:solidFill>
                <a:schemeClr val="dk1"/>
              </a:solidFill>
            </a:endParaRPr>
          </a:p>
          <a:p>
            <a:pPr indent="0" lvl="0" marL="0" rtl="0" algn="just">
              <a:lnSpc>
                <a:spcPct val="100000"/>
              </a:lnSpc>
              <a:spcBef>
                <a:spcPts val="1200"/>
              </a:spcBef>
              <a:spcAft>
                <a:spcPts val="0"/>
              </a:spcAft>
              <a:buSzPts val="1200"/>
              <a:buNone/>
            </a:pPr>
            <a:r>
              <a:t/>
            </a:r>
            <a:endParaRPr>
              <a:solidFill>
                <a:schemeClr val="dk1"/>
              </a:solidFill>
            </a:endParaRPr>
          </a:p>
          <a:p>
            <a:pPr indent="0" lvl="0" marL="0" rtl="0" algn="just">
              <a:lnSpc>
                <a:spcPct val="100000"/>
              </a:lnSpc>
              <a:spcBef>
                <a:spcPts val="1200"/>
              </a:spcBef>
              <a:spcAft>
                <a:spcPts val="0"/>
              </a:spcAft>
              <a:buSzPts val="1200"/>
              <a:buNone/>
            </a:pPr>
            <a:r>
              <a:rPr lang="en">
                <a:solidFill>
                  <a:schemeClr val="dk1"/>
                </a:solidFill>
              </a:rPr>
              <a:t>23. What role did the government play in helping with the Black Death and why was it so limited?</a:t>
            </a:r>
            <a:endParaRPr>
              <a:solidFill>
                <a:schemeClr val="dk1"/>
              </a:solidFill>
            </a:endParaRPr>
          </a:p>
          <a:p>
            <a:pPr indent="0" lvl="0" marL="0" rtl="0" algn="l">
              <a:lnSpc>
                <a:spcPct val="115000"/>
              </a:lnSpc>
              <a:spcBef>
                <a:spcPts val="1200"/>
              </a:spcBef>
              <a:spcAft>
                <a:spcPts val="1600"/>
              </a:spcAft>
              <a:buSzPts val="1200"/>
              <a:buNone/>
            </a:pPr>
            <a:r>
              <a:t/>
            </a:r>
            <a:endParaRPr/>
          </a:p>
        </p:txBody>
      </p:sp>
      <p:sp>
        <p:nvSpPr>
          <p:cNvPr id="820" name="Google Shape;820;p50"/>
          <p:cNvSpPr/>
          <p:nvPr/>
        </p:nvSpPr>
        <p:spPr>
          <a:xfrm>
            <a:off x="6891299" y="132846"/>
            <a:ext cx="556200" cy="445200"/>
          </a:xfrm>
          <a:prstGeom prst="rect">
            <a:avLst/>
          </a:prstGeom>
          <a:solidFill>
            <a:srgbClr val="FFFFFF"/>
          </a:solid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p.50</a:t>
            </a:r>
            <a:endParaRPr b="1" i="0" sz="1400" u="none" cap="none" strike="noStrike">
              <a:solidFill>
                <a:srgbClr val="000000"/>
              </a:solidFill>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4" name="Shape 824"/>
        <p:cNvGrpSpPr/>
        <p:nvPr/>
      </p:nvGrpSpPr>
      <p:grpSpPr>
        <a:xfrm>
          <a:off x="0" y="0"/>
          <a:ext cx="0" cy="0"/>
          <a:chOff x="0" y="0"/>
          <a:chExt cx="0" cy="0"/>
        </a:xfrm>
      </p:grpSpPr>
      <p:sp>
        <p:nvSpPr>
          <p:cNvPr id="825" name="Google Shape;825;p51"/>
          <p:cNvSpPr txBox="1"/>
          <p:nvPr>
            <p:ph type="title"/>
          </p:nvPr>
        </p:nvSpPr>
        <p:spPr>
          <a:xfrm>
            <a:off x="188400" y="210100"/>
            <a:ext cx="7183200" cy="445200"/>
          </a:xfrm>
          <a:prstGeom prst="rect">
            <a:avLst/>
          </a:prstGeom>
          <a:solidFill>
            <a:srgbClr val="FFFF00"/>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000"/>
              <a:buNone/>
            </a:pPr>
            <a:r>
              <a:rPr lang="en"/>
              <a:t>Medieval Medicine revision: ‘Find someone who knows’</a:t>
            </a:r>
            <a:endParaRPr/>
          </a:p>
        </p:txBody>
      </p:sp>
      <p:sp>
        <p:nvSpPr>
          <p:cNvPr id="826" name="Google Shape;826;p51"/>
          <p:cNvSpPr txBox="1"/>
          <p:nvPr>
            <p:ph idx="1" type="body"/>
          </p:nvPr>
        </p:nvSpPr>
        <p:spPr>
          <a:xfrm>
            <a:off x="292038" y="953925"/>
            <a:ext cx="7183200" cy="92529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lnSpc>
                <a:spcPct val="115000"/>
              </a:lnSpc>
              <a:spcBef>
                <a:spcPts val="0"/>
              </a:spcBef>
              <a:spcAft>
                <a:spcPts val="0"/>
              </a:spcAft>
              <a:buSzPts val="1200"/>
              <a:buNone/>
            </a:pPr>
            <a:r>
              <a:rPr lang="en">
                <a:solidFill>
                  <a:schemeClr val="dk1"/>
                </a:solidFill>
              </a:rPr>
              <a:t>Collect answers from the class to complete the table below. You cannot complete any answers yourself. You cannot collect more than two answers from one person. </a:t>
            </a:r>
            <a:endParaRPr/>
          </a:p>
        </p:txBody>
      </p:sp>
      <p:graphicFrame>
        <p:nvGraphicFramePr>
          <p:cNvPr id="827" name="Google Shape;827;p51"/>
          <p:cNvGraphicFramePr/>
          <p:nvPr/>
        </p:nvGraphicFramePr>
        <p:xfrm>
          <a:off x="389388" y="1621725"/>
          <a:ext cx="3000000" cy="3000000"/>
        </p:xfrm>
        <a:graphic>
          <a:graphicData uri="http://schemas.openxmlformats.org/drawingml/2006/table">
            <a:tbl>
              <a:tblPr>
                <a:noFill/>
                <a:tableStyleId>{B582C15B-8F40-4677-AFF7-5701DFDC342F}</a:tableStyleId>
              </a:tblPr>
              <a:tblGrid>
                <a:gridCol w="1724500"/>
                <a:gridCol w="1724500"/>
                <a:gridCol w="1724500"/>
                <a:gridCol w="1724500"/>
              </a:tblGrid>
              <a:tr h="1630650">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What does the word ‘miasma’ mean?</a:t>
                      </a:r>
                      <a:endParaRPr sz="12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Name:</a:t>
                      </a:r>
                      <a:endParaRPr sz="1200" u="none" cap="none" strike="noStrike">
                        <a:latin typeface="Calibri"/>
                        <a:ea typeface="Calibri"/>
                        <a:cs typeface="Calibri"/>
                        <a:sym typeface="Calibri"/>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What was the difference between a physician and an apothecary?</a:t>
                      </a:r>
                      <a:endParaRPr sz="12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Name:</a:t>
                      </a:r>
                      <a:endParaRPr sz="1200" u="none" cap="none" strike="noStrike">
                        <a:latin typeface="Calibri"/>
                        <a:ea typeface="Calibri"/>
                        <a:cs typeface="Calibri"/>
                        <a:sym typeface="Calibri"/>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What does purging mean and how could people do it?</a:t>
                      </a:r>
                      <a:endParaRPr sz="12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Name:</a:t>
                      </a:r>
                      <a:endParaRPr sz="1200" u="none" cap="none" strike="noStrike">
                        <a:latin typeface="Calibri"/>
                        <a:ea typeface="Calibri"/>
                        <a:cs typeface="Calibri"/>
                        <a:sym typeface="Calibri"/>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How did hospitals help people?</a:t>
                      </a:r>
                      <a:endParaRPr sz="12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Name:</a:t>
                      </a:r>
                      <a:endParaRPr sz="1200" u="none" cap="none" strike="noStrike">
                        <a:latin typeface="Calibri"/>
                        <a:ea typeface="Calibri"/>
                        <a:cs typeface="Calibri"/>
                        <a:sym typeface="Calibri"/>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630650">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Give 3 beliefs about the causes of the Black Death.</a:t>
                      </a:r>
                      <a:endParaRPr sz="12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Name:</a:t>
                      </a:r>
                      <a:endParaRPr sz="1200" u="none" cap="none" strike="noStrike">
                        <a:latin typeface="Calibri"/>
                        <a:ea typeface="Calibri"/>
                        <a:cs typeface="Calibri"/>
                        <a:sym typeface="Calibri"/>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What were the 4 Humours and who came up with the idea?</a:t>
                      </a:r>
                      <a:endParaRPr sz="12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Name:</a:t>
                      </a:r>
                      <a:endParaRPr sz="1200" u="none" cap="none" strike="noStrike">
                        <a:latin typeface="Calibri"/>
                        <a:ea typeface="Calibri"/>
                        <a:cs typeface="Calibri"/>
                        <a:sym typeface="Calibri"/>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Give 3 supernatural methods of preventing disease.</a:t>
                      </a:r>
                      <a:endParaRPr sz="12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Name:</a:t>
                      </a:r>
                      <a:endParaRPr sz="1200" u="none" cap="none" strike="noStrike">
                        <a:latin typeface="Calibri"/>
                        <a:ea typeface="Calibri"/>
                        <a:cs typeface="Calibri"/>
                        <a:sym typeface="Calibri"/>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Give 2 ways physicians carried out bloodletting.</a:t>
                      </a:r>
                      <a:endParaRPr sz="12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Name:</a:t>
                      </a:r>
                      <a:endParaRPr sz="1200" u="none" cap="none" strike="noStrike">
                        <a:latin typeface="Calibri"/>
                        <a:ea typeface="Calibri"/>
                        <a:cs typeface="Calibri"/>
                        <a:sym typeface="Calibri"/>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803400">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What did Medieval people believe about astrology?</a:t>
                      </a:r>
                      <a:endParaRPr sz="12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Name:</a:t>
                      </a:r>
                      <a:endParaRPr sz="1200" u="none" cap="none" strike="noStrike">
                        <a:latin typeface="Calibri"/>
                        <a:ea typeface="Calibri"/>
                        <a:cs typeface="Calibri"/>
                        <a:sym typeface="Calibri"/>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What does quarantine mean, and when was it used?</a:t>
                      </a:r>
                      <a:endParaRPr sz="12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Name:</a:t>
                      </a:r>
                      <a:endParaRPr sz="1200" u="none" cap="none" strike="noStrike">
                        <a:latin typeface="Calibri"/>
                        <a:ea typeface="Calibri"/>
                        <a:cs typeface="Calibri"/>
                        <a:sym typeface="Calibri"/>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Give two reasons why the Church was important.</a:t>
                      </a:r>
                      <a:endParaRPr sz="12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Name:</a:t>
                      </a:r>
                      <a:endParaRPr sz="1200" u="none" cap="none" strike="noStrike">
                        <a:latin typeface="Calibri"/>
                        <a:ea typeface="Calibri"/>
                        <a:cs typeface="Calibri"/>
                        <a:sym typeface="Calibri"/>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Give 3 rational methods of preventing disease.</a:t>
                      </a:r>
                      <a:endParaRPr sz="12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Name:</a:t>
                      </a:r>
                      <a:endParaRPr sz="1200" u="none" cap="none" strike="noStrike">
                        <a:latin typeface="Calibri"/>
                        <a:ea typeface="Calibri"/>
                        <a:cs typeface="Calibri"/>
                        <a:sym typeface="Calibri"/>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630650">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Give another name for Medieval period and what years was it?</a:t>
                      </a:r>
                      <a:endParaRPr sz="12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Name:</a:t>
                      </a:r>
                      <a:endParaRPr sz="12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Calibri"/>
                        <a:ea typeface="Calibri"/>
                        <a:cs typeface="Calibri"/>
                        <a:sym typeface="Calibri"/>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How would wise women and barber surgeons help people?</a:t>
                      </a:r>
                      <a:endParaRPr sz="12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Name:</a:t>
                      </a:r>
                      <a:endParaRPr sz="1200" u="none" cap="none" strike="noStrike">
                        <a:latin typeface="Calibri"/>
                        <a:ea typeface="Calibri"/>
                        <a:cs typeface="Calibri"/>
                        <a:sym typeface="Calibri"/>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What year did the Black Death arrive in England?</a:t>
                      </a:r>
                      <a:endParaRPr sz="12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Name:</a:t>
                      </a:r>
                      <a:endParaRPr sz="1200" u="none" cap="none" strike="noStrike">
                        <a:latin typeface="Calibri"/>
                        <a:ea typeface="Calibri"/>
                        <a:cs typeface="Calibri"/>
                        <a:sym typeface="Calibri"/>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Describe the living conditions for people at this time.</a:t>
                      </a:r>
                      <a:endParaRPr sz="12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Name:</a:t>
                      </a:r>
                      <a:endParaRPr sz="1200" u="none" cap="none" strike="noStrike">
                        <a:latin typeface="Calibri"/>
                        <a:ea typeface="Calibri"/>
                        <a:cs typeface="Calibri"/>
                        <a:sym typeface="Calibri"/>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630650">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Give 2 ways people dealt with miasma.</a:t>
                      </a:r>
                      <a:endParaRPr sz="12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Name:</a:t>
                      </a:r>
                      <a:endParaRPr sz="1200" u="none" cap="none" strike="noStrike">
                        <a:latin typeface="Calibri"/>
                        <a:ea typeface="Calibri"/>
                        <a:cs typeface="Calibri"/>
                        <a:sym typeface="Calibri"/>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Who ran hospitals and why?</a:t>
                      </a:r>
                      <a:endParaRPr sz="12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Name:</a:t>
                      </a:r>
                      <a:endParaRPr sz="1200" u="none" cap="none" strike="noStrike">
                        <a:latin typeface="Calibri"/>
                        <a:ea typeface="Calibri"/>
                        <a:cs typeface="Calibri"/>
                        <a:sym typeface="Calibri"/>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What is a pilgrimage and why would people do it?</a:t>
                      </a:r>
                      <a:endParaRPr sz="12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Name:</a:t>
                      </a:r>
                      <a:endParaRPr sz="1200" u="none" cap="none" strike="noStrike">
                        <a:latin typeface="Calibri"/>
                        <a:ea typeface="Calibri"/>
                        <a:cs typeface="Calibri"/>
                        <a:sym typeface="Calibri"/>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Describe the theory of opposites and who came up with it.</a:t>
                      </a:r>
                      <a:endParaRPr sz="12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Name:</a:t>
                      </a:r>
                      <a:endParaRPr sz="1200" u="none" cap="none" strike="noStrike">
                        <a:latin typeface="Calibri"/>
                        <a:ea typeface="Calibri"/>
                        <a:cs typeface="Calibri"/>
                        <a:sym typeface="Calibri"/>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828" name="Google Shape;828;p51"/>
          <p:cNvSpPr/>
          <p:nvPr/>
        </p:nvSpPr>
        <p:spPr>
          <a:xfrm>
            <a:off x="6891299" y="132846"/>
            <a:ext cx="556200" cy="445200"/>
          </a:xfrm>
          <a:prstGeom prst="rect">
            <a:avLst/>
          </a:prstGeom>
          <a:solidFill>
            <a:srgbClr val="FFFFFF"/>
          </a:solid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p.51</a:t>
            </a:r>
            <a:endParaRPr b="1" i="0" sz="1400" u="none" cap="none" strike="noStrike">
              <a:solidFill>
                <a:srgbClr val="000000"/>
              </a:solidFill>
              <a:latin typeface="Calibri"/>
              <a:ea typeface="Calibri"/>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2" name="Shape 832"/>
        <p:cNvGrpSpPr/>
        <p:nvPr/>
      </p:nvGrpSpPr>
      <p:grpSpPr>
        <a:xfrm>
          <a:off x="0" y="0"/>
          <a:ext cx="0" cy="0"/>
          <a:chOff x="0" y="0"/>
          <a:chExt cx="0" cy="0"/>
        </a:xfrm>
      </p:grpSpPr>
      <p:pic>
        <p:nvPicPr>
          <p:cNvPr id="833" name="Google Shape;833;p52"/>
          <p:cNvPicPr preferRelativeResize="0"/>
          <p:nvPr/>
        </p:nvPicPr>
        <p:blipFill rotWithShape="1">
          <a:blip r:embed="rId3">
            <a:alphaModFix/>
          </a:blip>
          <a:srcRect b="0" l="0" r="0" t="0"/>
          <a:stretch/>
        </p:blipFill>
        <p:spPr>
          <a:xfrm>
            <a:off x="316800" y="741150"/>
            <a:ext cx="7156850" cy="9189974"/>
          </a:xfrm>
          <a:prstGeom prst="rect">
            <a:avLst/>
          </a:prstGeom>
          <a:noFill/>
          <a:ln>
            <a:noFill/>
          </a:ln>
        </p:spPr>
      </p:pic>
      <p:sp>
        <p:nvSpPr>
          <p:cNvPr id="834" name="Google Shape;834;p52"/>
          <p:cNvSpPr/>
          <p:nvPr/>
        </p:nvSpPr>
        <p:spPr>
          <a:xfrm>
            <a:off x="6891299" y="132846"/>
            <a:ext cx="556200" cy="445200"/>
          </a:xfrm>
          <a:prstGeom prst="rect">
            <a:avLst/>
          </a:prstGeom>
          <a:solidFill>
            <a:srgbClr val="FFFFFF"/>
          </a:solid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p.52</a:t>
            </a:r>
            <a:endParaRPr b="1" i="0" sz="1400" u="none" cap="none" strike="noStrike">
              <a:solidFill>
                <a:srgbClr val="000000"/>
              </a:solidFill>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8" name="Shape 838"/>
        <p:cNvGrpSpPr/>
        <p:nvPr/>
      </p:nvGrpSpPr>
      <p:grpSpPr>
        <a:xfrm>
          <a:off x="0" y="0"/>
          <a:ext cx="0" cy="0"/>
          <a:chOff x="0" y="0"/>
          <a:chExt cx="0" cy="0"/>
        </a:xfrm>
      </p:grpSpPr>
      <p:pic>
        <p:nvPicPr>
          <p:cNvPr id="839" name="Google Shape;839;p53"/>
          <p:cNvPicPr preferRelativeResize="0"/>
          <p:nvPr/>
        </p:nvPicPr>
        <p:blipFill rotWithShape="1">
          <a:blip r:embed="rId3">
            <a:alphaModFix/>
          </a:blip>
          <a:srcRect b="0" l="0" r="0" t="0"/>
          <a:stretch/>
        </p:blipFill>
        <p:spPr>
          <a:xfrm>
            <a:off x="293850" y="565317"/>
            <a:ext cx="7200124" cy="9064826"/>
          </a:xfrm>
          <a:prstGeom prst="rect">
            <a:avLst/>
          </a:prstGeom>
          <a:noFill/>
          <a:ln>
            <a:noFill/>
          </a:ln>
        </p:spPr>
      </p:pic>
      <p:pic>
        <p:nvPicPr>
          <p:cNvPr id="840" name="Google Shape;840;p53"/>
          <p:cNvPicPr preferRelativeResize="0"/>
          <p:nvPr/>
        </p:nvPicPr>
        <p:blipFill rotWithShape="1">
          <a:blip r:embed="rId4">
            <a:alphaModFix/>
          </a:blip>
          <a:srcRect b="0" l="0" r="0" t="0"/>
          <a:stretch/>
        </p:blipFill>
        <p:spPr>
          <a:xfrm>
            <a:off x="4775775" y="6344593"/>
            <a:ext cx="2380450" cy="2643799"/>
          </a:xfrm>
          <a:prstGeom prst="rect">
            <a:avLst/>
          </a:prstGeom>
          <a:noFill/>
          <a:ln>
            <a:noFill/>
          </a:ln>
        </p:spPr>
      </p:pic>
      <p:sp>
        <p:nvSpPr>
          <p:cNvPr id="841" name="Google Shape;841;p53"/>
          <p:cNvSpPr txBox="1"/>
          <p:nvPr/>
        </p:nvSpPr>
        <p:spPr>
          <a:xfrm>
            <a:off x="4600250" y="8942040"/>
            <a:ext cx="2731500" cy="1008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What’s this an example of and why did they use it?</a:t>
            </a:r>
            <a:endParaRPr b="0" i="0" sz="1200" u="none" cap="none" strike="noStrike">
              <a:solidFill>
                <a:srgbClr val="000000"/>
              </a:solidFill>
              <a:latin typeface="Calibri"/>
              <a:ea typeface="Calibri"/>
              <a:cs typeface="Calibri"/>
              <a:sym typeface="Calibri"/>
            </a:endParaRPr>
          </a:p>
        </p:txBody>
      </p:sp>
      <p:sp>
        <p:nvSpPr>
          <p:cNvPr id="842" name="Google Shape;842;p53"/>
          <p:cNvSpPr/>
          <p:nvPr/>
        </p:nvSpPr>
        <p:spPr>
          <a:xfrm>
            <a:off x="6891299" y="132846"/>
            <a:ext cx="556200" cy="445200"/>
          </a:xfrm>
          <a:prstGeom prst="rect">
            <a:avLst/>
          </a:prstGeom>
          <a:solidFill>
            <a:srgbClr val="FFFFFF"/>
          </a:solid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p.53</a:t>
            </a:r>
            <a:endParaRPr b="1" i="0" sz="1400" u="none" cap="none" strike="noStrike">
              <a:solidFill>
                <a:srgbClr val="000000"/>
              </a:solidFill>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6" name="Shape 846"/>
        <p:cNvGrpSpPr/>
        <p:nvPr/>
      </p:nvGrpSpPr>
      <p:grpSpPr>
        <a:xfrm>
          <a:off x="0" y="0"/>
          <a:ext cx="0" cy="0"/>
          <a:chOff x="0" y="0"/>
          <a:chExt cx="0" cy="0"/>
        </a:xfrm>
      </p:grpSpPr>
      <p:pic>
        <p:nvPicPr>
          <p:cNvPr id="847" name="Google Shape;847;p54"/>
          <p:cNvPicPr preferRelativeResize="0"/>
          <p:nvPr/>
        </p:nvPicPr>
        <p:blipFill rotWithShape="1">
          <a:blip r:embed="rId3">
            <a:alphaModFix/>
          </a:blip>
          <a:srcRect b="0" l="0" r="0" t="0"/>
          <a:stretch/>
        </p:blipFill>
        <p:spPr>
          <a:xfrm rot="-5400000">
            <a:off x="-866075" y="1874674"/>
            <a:ext cx="9839101" cy="6700701"/>
          </a:xfrm>
          <a:prstGeom prst="rect">
            <a:avLst/>
          </a:prstGeom>
          <a:noFill/>
          <a:ln>
            <a:noFill/>
          </a:ln>
        </p:spPr>
      </p:pic>
      <p:sp>
        <p:nvSpPr>
          <p:cNvPr id="848" name="Google Shape;848;p54"/>
          <p:cNvSpPr/>
          <p:nvPr/>
        </p:nvSpPr>
        <p:spPr>
          <a:xfrm>
            <a:off x="6891299" y="101944"/>
            <a:ext cx="556200" cy="445200"/>
          </a:xfrm>
          <a:prstGeom prst="rect">
            <a:avLst/>
          </a:prstGeom>
          <a:solidFill>
            <a:srgbClr val="FFFFFF"/>
          </a:solid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p.54</a:t>
            </a:r>
            <a:endParaRPr b="1" i="0" sz="1400" u="none" cap="none" strike="noStrike">
              <a:solidFill>
                <a:srgbClr val="000000"/>
              </a:solidFill>
              <a:latin typeface="Calibri"/>
              <a:ea typeface="Calibri"/>
              <a:cs typeface="Calibri"/>
              <a:sym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2" name="Shape 852"/>
        <p:cNvGrpSpPr/>
        <p:nvPr/>
      </p:nvGrpSpPr>
      <p:grpSpPr>
        <a:xfrm>
          <a:off x="0" y="0"/>
          <a:ext cx="0" cy="0"/>
          <a:chOff x="0" y="0"/>
          <a:chExt cx="0" cy="0"/>
        </a:xfrm>
      </p:grpSpPr>
      <p:sp>
        <p:nvSpPr>
          <p:cNvPr id="853" name="Google Shape;853;p55"/>
          <p:cNvSpPr txBox="1"/>
          <p:nvPr>
            <p:ph type="title"/>
          </p:nvPr>
        </p:nvSpPr>
        <p:spPr>
          <a:xfrm>
            <a:off x="188400" y="210100"/>
            <a:ext cx="7183200" cy="445200"/>
          </a:xfrm>
          <a:prstGeom prst="rect">
            <a:avLst/>
          </a:prstGeom>
          <a:solidFill>
            <a:srgbClr val="FFFF00"/>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000"/>
              <a:buNone/>
            </a:pPr>
            <a:r>
              <a:rPr lang="en"/>
              <a:t>Notes</a:t>
            </a:r>
            <a:endParaRPr/>
          </a:p>
        </p:txBody>
      </p:sp>
      <p:sp>
        <p:nvSpPr>
          <p:cNvPr id="854" name="Google Shape;854;p55"/>
          <p:cNvSpPr txBox="1"/>
          <p:nvPr>
            <p:ph idx="1" type="body"/>
          </p:nvPr>
        </p:nvSpPr>
        <p:spPr>
          <a:xfrm>
            <a:off x="188400" y="953925"/>
            <a:ext cx="7183200" cy="90624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just">
              <a:lnSpc>
                <a:spcPct val="150000"/>
              </a:lnSpc>
              <a:spcBef>
                <a:spcPts val="0"/>
              </a:spcBef>
              <a:spcAft>
                <a:spcPts val="0"/>
              </a:spcAft>
              <a:buSzPts val="1200"/>
              <a:buNone/>
            </a:pPr>
            <a:r>
              <a:rPr lang="en">
                <a:solidFill>
                  <a:schemeClr val="dk1"/>
                </a:solidFill>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a:solidFill>
                <a:schemeClr val="dk1"/>
              </a:solidFill>
            </a:endParaRPr>
          </a:p>
          <a:p>
            <a:pPr indent="0" lvl="0" marL="0" rtl="0" algn="just">
              <a:lnSpc>
                <a:spcPct val="150000"/>
              </a:lnSpc>
              <a:spcBef>
                <a:spcPts val="1600"/>
              </a:spcBef>
              <a:spcAft>
                <a:spcPts val="0"/>
              </a:spcAft>
              <a:buSzPts val="1200"/>
              <a:buNone/>
            </a:pPr>
            <a:r>
              <a:t/>
            </a:r>
            <a:endParaRPr>
              <a:solidFill>
                <a:schemeClr val="dk1"/>
              </a:solidFill>
            </a:endParaRPr>
          </a:p>
          <a:p>
            <a:pPr indent="0" lvl="0" marL="0" rtl="0" algn="just">
              <a:lnSpc>
                <a:spcPct val="150000"/>
              </a:lnSpc>
              <a:spcBef>
                <a:spcPts val="160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1600"/>
              </a:spcBef>
              <a:spcAft>
                <a:spcPts val="1600"/>
              </a:spcAft>
              <a:buSzPts val="1200"/>
              <a:buNone/>
            </a:pPr>
            <a:r>
              <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8" name="Shape 858"/>
        <p:cNvGrpSpPr/>
        <p:nvPr/>
      </p:nvGrpSpPr>
      <p:grpSpPr>
        <a:xfrm>
          <a:off x="0" y="0"/>
          <a:ext cx="0" cy="0"/>
          <a:chOff x="0" y="0"/>
          <a:chExt cx="0" cy="0"/>
        </a:xfrm>
      </p:grpSpPr>
      <p:sp>
        <p:nvSpPr>
          <p:cNvPr id="859" name="Google Shape;859;p56"/>
          <p:cNvSpPr txBox="1"/>
          <p:nvPr>
            <p:ph type="title"/>
          </p:nvPr>
        </p:nvSpPr>
        <p:spPr>
          <a:xfrm>
            <a:off x="188400" y="210100"/>
            <a:ext cx="7183200" cy="445200"/>
          </a:xfrm>
          <a:prstGeom prst="rect">
            <a:avLst/>
          </a:prstGeom>
          <a:solidFill>
            <a:srgbClr val="FFFF00"/>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000"/>
              <a:buNone/>
            </a:pPr>
            <a:r>
              <a:rPr lang="en"/>
              <a:t>Notes</a:t>
            </a:r>
            <a:endParaRPr/>
          </a:p>
        </p:txBody>
      </p:sp>
      <p:sp>
        <p:nvSpPr>
          <p:cNvPr id="860" name="Google Shape;860;p56"/>
          <p:cNvSpPr txBox="1"/>
          <p:nvPr>
            <p:ph idx="1" type="body"/>
          </p:nvPr>
        </p:nvSpPr>
        <p:spPr>
          <a:xfrm>
            <a:off x="188400" y="953925"/>
            <a:ext cx="7183200" cy="90624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just">
              <a:lnSpc>
                <a:spcPct val="150000"/>
              </a:lnSpc>
              <a:spcBef>
                <a:spcPts val="0"/>
              </a:spcBef>
              <a:spcAft>
                <a:spcPts val="0"/>
              </a:spcAft>
              <a:buSzPts val="1200"/>
              <a:buNone/>
            </a:pPr>
            <a:r>
              <a:rPr lang="en">
                <a:solidFill>
                  <a:schemeClr val="dk1"/>
                </a:solidFill>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a:solidFill>
                <a:schemeClr val="dk1"/>
              </a:solidFill>
            </a:endParaRPr>
          </a:p>
          <a:p>
            <a:pPr indent="0" lvl="0" marL="0" rtl="0" algn="just">
              <a:lnSpc>
                <a:spcPct val="150000"/>
              </a:lnSpc>
              <a:spcBef>
                <a:spcPts val="1600"/>
              </a:spcBef>
              <a:spcAft>
                <a:spcPts val="0"/>
              </a:spcAft>
              <a:buSzPts val="1200"/>
              <a:buNone/>
            </a:pPr>
            <a:r>
              <a:t/>
            </a:r>
            <a:endParaRPr>
              <a:solidFill>
                <a:schemeClr val="dk1"/>
              </a:solidFill>
            </a:endParaRPr>
          </a:p>
          <a:p>
            <a:pPr indent="0" lvl="0" marL="0" rtl="0" algn="just">
              <a:lnSpc>
                <a:spcPct val="150000"/>
              </a:lnSpc>
              <a:spcBef>
                <a:spcPts val="1600"/>
              </a:spcBef>
              <a:spcAft>
                <a:spcPts val="0"/>
              </a:spcAft>
              <a:buSzPts val="1200"/>
              <a:buNone/>
            </a:pPr>
            <a:r>
              <a:t/>
            </a:r>
            <a:endParaRPr>
              <a:solidFill>
                <a:schemeClr val="dk1"/>
              </a:solidFill>
            </a:endParaRPr>
          </a:p>
          <a:p>
            <a:pPr indent="0" lvl="0" marL="0" rtl="0" algn="l">
              <a:lnSpc>
                <a:spcPct val="115000"/>
              </a:lnSpc>
              <a:spcBef>
                <a:spcPts val="1600"/>
              </a:spcBef>
              <a:spcAft>
                <a:spcPts val="1600"/>
              </a:spcAft>
              <a:buSzPts val="1200"/>
              <a:buNone/>
            </a:pPr>
            <a:r>
              <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4" name="Shape 864"/>
        <p:cNvGrpSpPr/>
        <p:nvPr/>
      </p:nvGrpSpPr>
      <p:grpSpPr>
        <a:xfrm>
          <a:off x="0" y="0"/>
          <a:ext cx="0" cy="0"/>
          <a:chOff x="0" y="0"/>
          <a:chExt cx="0" cy="0"/>
        </a:xfrm>
      </p:grpSpPr>
      <p:sp>
        <p:nvSpPr>
          <p:cNvPr id="865" name="Google Shape;865;p57"/>
          <p:cNvSpPr txBox="1"/>
          <p:nvPr>
            <p:ph type="title"/>
          </p:nvPr>
        </p:nvSpPr>
        <p:spPr>
          <a:xfrm>
            <a:off x="188400" y="210100"/>
            <a:ext cx="7183200" cy="445200"/>
          </a:xfrm>
          <a:prstGeom prst="rect">
            <a:avLst/>
          </a:prstGeom>
          <a:solidFill>
            <a:srgbClr val="FFFF00"/>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000"/>
              <a:buNone/>
            </a:pPr>
            <a:r>
              <a:rPr lang="en"/>
              <a:t>Notes</a:t>
            </a:r>
            <a:endParaRPr/>
          </a:p>
        </p:txBody>
      </p:sp>
      <p:sp>
        <p:nvSpPr>
          <p:cNvPr id="866" name="Google Shape;866;p57"/>
          <p:cNvSpPr txBox="1"/>
          <p:nvPr>
            <p:ph idx="1" type="body"/>
          </p:nvPr>
        </p:nvSpPr>
        <p:spPr>
          <a:xfrm>
            <a:off x="188400" y="953925"/>
            <a:ext cx="7183200" cy="90624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just">
              <a:lnSpc>
                <a:spcPct val="150000"/>
              </a:lnSpc>
              <a:spcBef>
                <a:spcPts val="0"/>
              </a:spcBef>
              <a:spcAft>
                <a:spcPts val="0"/>
              </a:spcAft>
              <a:buSzPts val="1200"/>
              <a:buNone/>
            </a:pPr>
            <a:r>
              <a:rPr lang="en">
                <a:solidFill>
                  <a:schemeClr val="dk1"/>
                </a:solidFill>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a:solidFill>
                <a:schemeClr val="dk1"/>
              </a:solidFill>
            </a:endParaRPr>
          </a:p>
          <a:p>
            <a:pPr indent="0" lvl="0" marL="0" rtl="0" algn="just">
              <a:lnSpc>
                <a:spcPct val="150000"/>
              </a:lnSpc>
              <a:spcBef>
                <a:spcPts val="1600"/>
              </a:spcBef>
              <a:spcAft>
                <a:spcPts val="0"/>
              </a:spcAft>
              <a:buSzPts val="1200"/>
              <a:buNone/>
            </a:pPr>
            <a:r>
              <a:t/>
            </a:r>
            <a:endParaRPr>
              <a:solidFill>
                <a:schemeClr val="dk1"/>
              </a:solidFill>
            </a:endParaRPr>
          </a:p>
          <a:p>
            <a:pPr indent="0" lvl="0" marL="0" rtl="0" algn="just">
              <a:lnSpc>
                <a:spcPct val="150000"/>
              </a:lnSpc>
              <a:spcBef>
                <a:spcPts val="1600"/>
              </a:spcBef>
              <a:spcAft>
                <a:spcPts val="0"/>
              </a:spcAft>
              <a:buSzPts val="1200"/>
              <a:buNone/>
            </a:pPr>
            <a:r>
              <a:t/>
            </a:r>
            <a:endParaRPr>
              <a:solidFill>
                <a:schemeClr val="dk1"/>
              </a:solidFill>
            </a:endParaRPr>
          </a:p>
          <a:p>
            <a:pPr indent="0" lvl="0" marL="0" rtl="0" algn="l">
              <a:lnSpc>
                <a:spcPct val="115000"/>
              </a:lnSpc>
              <a:spcBef>
                <a:spcPts val="1600"/>
              </a:spcBef>
              <a:spcAft>
                <a:spcPts val="1600"/>
              </a:spcAft>
              <a:buSzPts val="1200"/>
              <a:buNone/>
            </a:pPr>
            <a:r>
              <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0" name="Shape 870"/>
        <p:cNvGrpSpPr/>
        <p:nvPr/>
      </p:nvGrpSpPr>
      <p:grpSpPr>
        <a:xfrm>
          <a:off x="0" y="0"/>
          <a:ext cx="0" cy="0"/>
          <a:chOff x="0" y="0"/>
          <a:chExt cx="0" cy="0"/>
        </a:xfrm>
      </p:grpSpPr>
      <p:sp>
        <p:nvSpPr>
          <p:cNvPr id="871" name="Google Shape;871;p58"/>
          <p:cNvSpPr txBox="1"/>
          <p:nvPr>
            <p:ph type="title"/>
          </p:nvPr>
        </p:nvSpPr>
        <p:spPr>
          <a:xfrm>
            <a:off x="188400" y="210100"/>
            <a:ext cx="7183200" cy="445200"/>
          </a:xfrm>
          <a:prstGeom prst="rect">
            <a:avLst/>
          </a:prstGeom>
          <a:solidFill>
            <a:srgbClr val="FFFF00"/>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000"/>
              <a:buNone/>
            </a:pPr>
            <a:r>
              <a:rPr lang="en"/>
              <a:t>Notes</a:t>
            </a:r>
            <a:endParaRPr/>
          </a:p>
        </p:txBody>
      </p:sp>
      <p:sp>
        <p:nvSpPr>
          <p:cNvPr id="872" name="Google Shape;872;p58"/>
          <p:cNvSpPr txBox="1"/>
          <p:nvPr>
            <p:ph idx="1" type="body"/>
          </p:nvPr>
        </p:nvSpPr>
        <p:spPr>
          <a:xfrm>
            <a:off x="188400" y="953925"/>
            <a:ext cx="7183200" cy="90624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just">
              <a:lnSpc>
                <a:spcPct val="150000"/>
              </a:lnSpc>
              <a:spcBef>
                <a:spcPts val="0"/>
              </a:spcBef>
              <a:spcAft>
                <a:spcPts val="0"/>
              </a:spcAft>
              <a:buSzPts val="1200"/>
              <a:buNone/>
            </a:pPr>
            <a:r>
              <a:rPr lang="en">
                <a:solidFill>
                  <a:schemeClr val="dk1"/>
                </a:solidFill>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a:solidFill>
                <a:schemeClr val="dk1"/>
              </a:solidFill>
            </a:endParaRPr>
          </a:p>
          <a:p>
            <a:pPr indent="0" lvl="0" marL="0" rtl="0" algn="just">
              <a:lnSpc>
                <a:spcPct val="150000"/>
              </a:lnSpc>
              <a:spcBef>
                <a:spcPts val="1600"/>
              </a:spcBef>
              <a:spcAft>
                <a:spcPts val="0"/>
              </a:spcAft>
              <a:buSzPts val="1200"/>
              <a:buNone/>
            </a:pPr>
            <a:r>
              <a:t/>
            </a:r>
            <a:endParaRPr>
              <a:solidFill>
                <a:schemeClr val="dk1"/>
              </a:solidFill>
            </a:endParaRPr>
          </a:p>
          <a:p>
            <a:pPr indent="0" lvl="0" marL="0" rtl="0" algn="just">
              <a:lnSpc>
                <a:spcPct val="150000"/>
              </a:lnSpc>
              <a:spcBef>
                <a:spcPts val="1600"/>
              </a:spcBef>
              <a:spcAft>
                <a:spcPts val="0"/>
              </a:spcAft>
              <a:buSzPts val="1200"/>
              <a:buNone/>
            </a:pPr>
            <a:r>
              <a:t/>
            </a:r>
            <a:endParaRPr>
              <a:solidFill>
                <a:schemeClr val="dk1"/>
              </a:solidFill>
            </a:endParaRPr>
          </a:p>
          <a:p>
            <a:pPr indent="0" lvl="0" marL="0" rtl="0" algn="l">
              <a:lnSpc>
                <a:spcPct val="115000"/>
              </a:lnSpc>
              <a:spcBef>
                <a:spcPts val="1600"/>
              </a:spcBef>
              <a:spcAft>
                <a:spcPts val="1600"/>
              </a:spcAft>
              <a:buSzPts val="1200"/>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6"/>
          <p:cNvSpPr txBox="1"/>
          <p:nvPr>
            <p:ph type="title"/>
          </p:nvPr>
        </p:nvSpPr>
        <p:spPr>
          <a:xfrm>
            <a:off x="188400" y="210100"/>
            <a:ext cx="6532800" cy="445200"/>
          </a:xfrm>
          <a:prstGeom prst="rect">
            <a:avLst/>
          </a:prstGeom>
          <a:solidFill>
            <a:srgbClr val="FFFF00"/>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000"/>
              <a:buNone/>
            </a:pPr>
            <a:r>
              <a:rPr lang="en"/>
              <a:t>Life in Medieval England</a:t>
            </a:r>
            <a:endParaRPr/>
          </a:p>
        </p:txBody>
      </p:sp>
      <p:sp>
        <p:nvSpPr>
          <p:cNvPr id="143" name="Google Shape;143;p6"/>
          <p:cNvSpPr txBox="1"/>
          <p:nvPr>
            <p:ph idx="1" type="body"/>
          </p:nvPr>
        </p:nvSpPr>
        <p:spPr>
          <a:xfrm>
            <a:off x="380200" y="953925"/>
            <a:ext cx="7070700" cy="96381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just">
              <a:lnSpc>
                <a:spcPct val="115000"/>
              </a:lnSpc>
              <a:spcBef>
                <a:spcPts val="0"/>
              </a:spcBef>
              <a:spcAft>
                <a:spcPts val="0"/>
              </a:spcAft>
              <a:buSzPts val="1200"/>
              <a:buNone/>
            </a:pPr>
            <a:r>
              <a:rPr lang="en"/>
              <a:t>To understand medieval medicine you need to understand medieval life and thinking. These questions will diagnose any misunderstandings you have. </a:t>
            </a:r>
            <a:endParaRPr/>
          </a:p>
          <a:p>
            <a:pPr indent="0" lvl="0" marL="0" rtl="0" algn="just">
              <a:lnSpc>
                <a:spcPct val="100000"/>
              </a:lnSpc>
              <a:spcBef>
                <a:spcPts val="1600"/>
              </a:spcBef>
              <a:spcAft>
                <a:spcPts val="0"/>
              </a:spcAft>
              <a:buSzPts val="1200"/>
              <a:buNone/>
            </a:pPr>
            <a:r>
              <a:rPr b="1" lang="en"/>
              <a:t>1.  True or false?</a:t>
            </a:r>
            <a:endParaRPr b="1"/>
          </a:p>
          <a:p>
            <a:pPr indent="-304800" lvl="1" marL="914400" rtl="0" algn="just">
              <a:lnSpc>
                <a:spcPct val="100000"/>
              </a:lnSpc>
              <a:spcBef>
                <a:spcPts val="0"/>
              </a:spcBef>
              <a:spcAft>
                <a:spcPts val="0"/>
              </a:spcAft>
              <a:buSzPts val="1200"/>
              <a:buAutoNum type="alphaLcPeriod"/>
            </a:pPr>
            <a:r>
              <a:rPr lang="en" sz="1200"/>
              <a:t>People did not wash or try to keep clean. </a:t>
            </a:r>
            <a:endParaRPr sz="1200"/>
          </a:p>
          <a:p>
            <a:pPr indent="-304800" lvl="1" marL="914400" rtl="0" algn="just">
              <a:lnSpc>
                <a:spcPct val="100000"/>
              </a:lnSpc>
              <a:spcBef>
                <a:spcPts val="0"/>
              </a:spcBef>
              <a:spcAft>
                <a:spcPts val="0"/>
              </a:spcAft>
              <a:buSzPts val="1200"/>
              <a:buAutoNum type="alphaLcPeriod"/>
            </a:pPr>
            <a:r>
              <a:rPr lang="en" sz="1200"/>
              <a:t>People threw rubbish into the street.</a:t>
            </a:r>
            <a:endParaRPr sz="1200"/>
          </a:p>
          <a:p>
            <a:pPr indent="-304800" lvl="1" marL="914400" rtl="0" algn="just">
              <a:lnSpc>
                <a:spcPct val="100000"/>
              </a:lnSpc>
              <a:spcBef>
                <a:spcPts val="0"/>
              </a:spcBef>
              <a:spcAft>
                <a:spcPts val="0"/>
              </a:spcAft>
              <a:buSzPts val="1200"/>
              <a:buAutoNum type="alphaLcPeriod"/>
            </a:pPr>
            <a:r>
              <a:rPr lang="en" sz="1200"/>
              <a:t>There were underground sewers in every town and city.</a:t>
            </a:r>
            <a:endParaRPr sz="1200"/>
          </a:p>
          <a:p>
            <a:pPr indent="-304800" lvl="1" marL="914400" rtl="0" algn="just">
              <a:lnSpc>
                <a:spcPct val="100000"/>
              </a:lnSpc>
              <a:spcBef>
                <a:spcPts val="0"/>
              </a:spcBef>
              <a:spcAft>
                <a:spcPts val="0"/>
              </a:spcAft>
              <a:buSzPts val="1200"/>
              <a:buAutoNum type="alphaLcPeriod"/>
            </a:pPr>
            <a:r>
              <a:rPr lang="en" sz="1200"/>
              <a:t>People believed God sent diseases. </a:t>
            </a:r>
            <a:endParaRPr sz="1200"/>
          </a:p>
          <a:p>
            <a:pPr indent="0" lvl="0" marL="0" rtl="0" algn="just">
              <a:lnSpc>
                <a:spcPct val="115000"/>
              </a:lnSpc>
              <a:spcBef>
                <a:spcPts val="0"/>
              </a:spcBef>
              <a:spcAft>
                <a:spcPts val="0"/>
              </a:spcAft>
              <a:buSzPts val="1200"/>
              <a:buNone/>
            </a:pPr>
            <a:r>
              <a:t/>
            </a:r>
            <a:endParaRPr b="1"/>
          </a:p>
          <a:p>
            <a:pPr indent="0" lvl="0" marL="0" rtl="0" algn="just">
              <a:lnSpc>
                <a:spcPct val="115000"/>
              </a:lnSpc>
              <a:spcBef>
                <a:spcPts val="0"/>
              </a:spcBef>
              <a:spcAft>
                <a:spcPts val="0"/>
              </a:spcAft>
              <a:buSzPts val="1200"/>
              <a:buNone/>
            </a:pPr>
            <a:r>
              <a:rPr b="1" lang="en"/>
              <a:t>2. Who controlled education? </a:t>
            </a:r>
            <a:endParaRPr b="1"/>
          </a:p>
          <a:p>
            <a:pPr indent="-304800" lvl="0" marL="457200" rtl="0" algn="just">
              <a:lnSpc>
                <a:spcPct val="115000"/>
              </a:lnSpc>
              <a:spcBef>
                <a:spcPts val="0"/>
              </a:spcBef>
              <a:spcAft>
                <a:spcPts val="0"/>
              </a:spcAft>
              <a:buSzPts val="1200"/>
              <a:buAutoNum type="alphaLcPeriod"/>
            </a:pPr>
            <a:r>
              <a:rPr lang="en"/>
              <a:t>The king and his council </a:t>
            </a:r>
            <a:endParaRPr/>
          </a:p>
          <a:p>
            <a:pPr indent="-304800" lvl="0" marL="457200" rtl="0" algn="just">
              <a:lnSpc>
                <a:spcPct val="115000"/>
              </a:lnSpc>
              <a:spcBef>
                <a:spcPts val="0"/>
              </a:spcBef>
              <a:spcAft>
                <a:spcPts val="0"/>
              </a:spcAft>
              <a:buSzPts val="1200"/>
              <a:buAutoNum type="alphaLcPeriod"/>
            </a:pPr>
            <a:r>
              <a:rPr lang="en"/>
              <a:t>The Catholic Church</a:t>
            </a:r>
            <a:endParaRPr/>
          </a:p>
          <a:p>
            <a:pPr indent="-304800" lvl="0" marL="457200" rtl="0" algn="just">
              <a:lnSpc>
                <a:spcPct val="115000"/>
              </a:lnSpc>
              <a:spcBef>
                <a:spcPts val="0"/>
              </a:spcBef>
              <a:spcAft>
                <a:spcPts val="0"/>
              </a:spcAft>
              <a:buSzPts val="1200"/>
              <a:buAutoNum type="alphaLcPeriod"/>
            </a:pPr>
            <a:r>
              <a:rPr lang="en"/>
              <a:t>The schools</a:t>
            </a:r>
            <a:endParaRPr/>
          </a:p>
          <a:p>
            <a:pPr indent="0" lvl="0" marL="0" rtl="0" algn="just">
              <a:lnSpc>
                <a:spcPct val="115000"/>
              </a:lnSpc>
              <a:spcBef>
                <a:spcPts val="0"/>
              </a:spcBef>
              <a:spcAft>
                <a:spcPts val="0"/>
              </a:spcAft>
              <a:buSzPts val="1200"/>
              <a:buNone/>
            </a:pPr>
            <a:r>
              <a:t/>
            </a:r>
            <a:endParaRPr/>
          </a:p>
          <a:p>
            <a:pPr indent="0" lvl="0" marL="0" rtl="0" algn="just">
              <a:lnSpc>
                <a:spcPct val="115000"/>
              </a:lnSpc>
              <a:spcBef>
                <a:spcPts val="1600"/>
              </a:spcBef>
              <a:spcAft>
                <a:spcPts val="0"/>
              </a:spcAft>
              <a:buSzPts val="1200"/>
              <a:buNone/>
            </a:pPr>
            <a:r>
              <a:rPr lang="en"/>
              <a:t>4</a:t>
            </a:r>
            <a:r>
              <a:rPr b="1" lang="en"/>
              <a:t>. Which of these statements best fits people’s attitudes?</a:t>
            </a:r>
            <a:endParaRPr b="1"/>
          </a:p>
          <a:p>
            <a:pPr indent="-304800" lvl="0" marL="457200" rtl="0" algn="just">
              <a:lnSpc>
                <a:spcPct val="115000"/>
              </a:lnSpc>
              <a:spcBef>
                <a:spcPts val="1600"/>
              </a:spcBef>
              <a:spcAft>
                <a:spcPts val="0"/>
              </a:spcAft>
              <a:buSzPts val="1200"/>
              <a:buAutoNum type="alphaLcPeriod"/>
            </a:pPr>
            <a:r>
              <a:rPr lang="en"/>
              <a:t>We must respect traditional ideas, especially what is written in the Bible. </a:t>
            </a:r>
            <a:endParaRPr/>
          </a:p>
          <a:p>
            <a:pPr indent="-304800" lvl="0" marL="457200" rtl="0" algn="just">
              <a:lnSpc>
                <a:spcPct val="115000"/>
              </a:lnSpc>
              <a:spcBef>
                <a:spcPts val="0"/>
              </a:spcBef>
              <a:spcAft>
                <a:spcPts val="0"/>
              </a:spcAft>
              <a:buSzPts val="1200"/>
              <a:buAutoNum type="alphaLcPeriod"/>
            </a:pPr>
            <a:r>
              <a:rPr lang="en"/>
              <a:t>We must seek out new ideas. It is important to challenge old ideas. </a:t>
            </a:r>
            <a:endParaRPr/>
          </a:p>
          <a:p>
            <a:pPr indent="0" lvl="0" marL="0" rtl="0" algn="just">
              <a:lnSpc>
                <a:spcPct val="115000"/>
              </a:lnSpc>
              <a:spcBef>
                <a:spcPts val="1600"/>
              </a:spcBef>
              <a:spcAft>
                <a:spcPts val="0"/>
              </a:spcAft>
              <a:buSzPts val="1200"/>
              <a:buNone/>
            </a:pPr>
            <a:r>
              <a:rPr b="1" lang="en"/>
              <a:t>Target 6-9  - Read the source below.</a:t>
            </a:r>
            <a:endParaRPr b="1"/>
          </a:p>
          <a:p>
            <a:pPr indent="0" lvl="0" marL="0" rtl="0" algn="just">
              <a:lnSpc>
                <a:spcPct val="115000"/>
              </a:lnSpc>
              <a:spcBef>
                <a:spcPts val="1600"/>
              </a:spcBef>
              <a:spcAft>
                <a:spcPts val="0"/>
              </a:spcAft>
              <a:buSzPts val="1200"/>
              <a:buNone/>
            </a:pPr>
            <a:r>
              <a:rPr i="1" lang="en" sz="1100">
                <a:solidFill>
                  <a:srgbClr val="000005"/>
                </a:solidFill>
              </a:rPr>
              <a:t>An extract from the Book of Customs (1321) - a book of court-cases brought against people in London in the Middle Ages.</a:t>
            </a:r>
            <a:endParaRPr i="1" sz="1100"/>
          </a:p>
          <a:p>
            <a:pPr indent="0" lvl="0" marL="0" rtl="0" algn="just">
              <a:lnSpc>
                <a:spcPct val="100000"/>
              </a:lnSpc>
              <a:spcBef>
                <a:spcPts val="1600"/>
              </a:spcBef>
              <a:spcAft>
                <a:spcPts val="0"/>
              </a:spcAft>
              <a:buSzPts val="1200"/>
              <a:buNone/>
            </a:pPr>
            <a:r>
              <a:rPr lang="en">
                <a:solidFill>
                  <a:srgbClr val="000005"/>
                </a:solidFill>
                <a:highlight>
                  <a:srgbClr val="FFFFFF"/>
                </a:highlight>
              </a:rPr>
              <a:t>Next case heard by the wardmen of the city of London: the lane called Ebbegate was a right of way for all men until it was blocked by Thomas at Wytte and William de Hockele, who got together and built latrines which stuck out from the walls of the houses.  From these latrines human filth falls on the heads of the passers-by.</a:t>
            </a:r>
            <a:endParaRPr>
              <a:solidFill>
                <a:srgbClr val="000005"/>
              </a:solidFill>
              <a:highlight>
                <a:srgbClr val="FFFFFF"/>
              </a:highlight>
            </a:endParaRPr>
          </a:p>
          <a:p>
            <a:pPr indent="0" lvl="0" marL="0" rtl="0" algn="just">
              <a:lnSpc>
                <a:spcPct val="100000"/>
              </a:lnSpc>
              <a:spcBef>
                <a:spcPts val="1600"/>
              </a:spcBef>
              <a:spcAft>
                <a:spcPts val="0"/>
              </a:spcAft>
              <a:buSzPts val="1200"/>
              <a:buNone/>
            </a:pPr>
            <a:r>
              <a:rPr lang="en">
                <a:solidFill>
                  <a:srgbClr val="000005"/>
                </a:solidFill>
                <a:highlight>
                  <a:srgbClr val="FFFFFF"/>
                </a:highlight>
              </a:rPr>
              <a:t>Is the source primary or secondary? ______________________</a:t>
            </a:r>
            <a:endParaRPr>
              <a:solidFill>
                <a:srgbClr val="000005"/>
              </a:solidFill>
              <a:highlight>
                <a:srgbClr val="FFFFFF"/>
              </a:highlight>
            </a:endParaRPr>
          </a:p>
          <a:p>
            <a:pPr indent="0" lvl="0" marL="0" rtl="0" algn="l">
              <a:lnSpc>
                <a:spcPct val="150000"/>
              </a:lnSpc>
              <a:spcBef>
                <a:spcPts val="1600"/>
              </a:spcBef>
              <a:spcAft>
                <a:spcPts val="0"/>
              </a:spcAft>
              <a:buSzPts val="1200"/>
              <a:buNone/>
            </a:pPr>
            <a:r>
              <a:rPr lang="en">
                <a:solidFill>
                  <a:srgbClr val="000005"/>
                </a:solidFill>
                <a:highlight>
                  <a:srgbClr val="FFFFFF"/>
                </a:highlight>
              </a:rPr>
              <a:t>Looking at who wrote it and when it was written (origin) why is this source useful to a historian studying life in the Middle Ages? 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a:solidFill>
                <a:srgbClr val="000005"/>
              </a:solidFill>
              <a:highlight>
                <a:srgbClr val="FFFFFF"/>
              </a:highlight>
            </a:endParaRPr>
          </a:p>
          <a:p>
            <a:pPr indent="0" lvl="0" marL="0" rtl="0" algn="l">
              <a:lnSpc>
                <a:spcPct val="140000"/>
              </a:lnSpc>
              <a:spcBef>
                <a:spcPts val="1600"/>
              </a:spcBef>
              <a:spcAft>
                <a:spcPts val="0"/>
              </a:spcAft>
              <a:buClr>
                <a:schemeClr val="dk1"/>
              </a:buClr>
              <a:buSzPts val="1100"/>
              <a:buFont typeface="Arial"/>
              <a:buNone/>
            </a:pPr>
            <a:r>
              <a:rPr lang="en">
                <a:solidFill>
                  <a:srgbClr val="000005"/>
                </a:solidFill>
                <a:highlight>
                  <a:srgbClr val="FFFFFF"/>
                </a:highlight>
              </a:rPr>
              <a:t>What can you learn from the source itself (content) about peoples attitudes towards health and medicine? (use a quote) 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a:solidFill>
                <a:srgbClr val="000005"/>
              </a:solidFill>
              <a:highlight>
                <a:srgbClr val="FFFFFF"/>
              </a:highlight>
            </a:endParaRPr>
          </a:p>
          <a:p>
            <a:pPr indent="0" lvl="0" marL="0" rtl="0" algn="l">
              <a:lnSpc>
                <a:spcPct val="100000"/>
              </a:lnSpc>
              <a:spcBef>
                <a:spcPts val="1600"/>
              </a:spcBef>
              <a:spcAft>
                <a:spcPts val="0"/>
              </a:spcAft>
              <a:buSzPts val="1200"/>
              <a:buNone/>
            </a:pPr>
            <a:r>
              <a:t/>
            </a:r>
            <a:endParaRPr>
              <a:solidFill>
                <a:srgbClr val="000005"/>
              </a:solidFill>
              <a:highlight>
                <a:srgbClr val="FFFFFF"/>
              </a:highlight>
              <a:latin typeface="Arial"/>
              <a:ea typeface="Arial"/>
              <a:cs typeface="Arial"/>
              <a:sym typeface="Arial"/>
            </a:endParaRPr>
          </a:p>
          <a:p>
            <a:pPr indent="0" lvl="0" marL="0" rtl="0" algn="l">
              <a:lnSpc>
                <a:spcPct val="100000"/>
              </a:lnSpc>
              <a:spcBef>
                <a:spcPts val="1600"/>
              </a:spcBef>
              <a:spcAft>
                <a:spcPts val="1600"/>
              </a:spcAft>
              <a:buSzPts val="1200"/>
              <a:buNone/>
            </a:pPr>
            <a:r>
              <a:t/>
            </a:r>
            <a:endParaRPr>
              <a:solidFill>
                <a:srgbClr val="000005"/>
              </a:solidFill>
              <a:highlight>
                <a:srgbClr val="FFFFFF"/>
              </a:highlight>
              <a:latin typeface="Arial"/>
              <a:ea typeface="Arial"/>
              <a:cs typeface="Arial"/>
              <a:sym typeface="Arial"/>
            </a:endParaRPr>
          </a:p>
        </p:txBody>
      </p:sp>
      <p:sp>
        <p:nvSpPr>
          <p:cNvPr id="144" name="Google Shape;144;p6"/>
          <p:cNvSpPr txBox="1"/>
          <p:nvPr/>
        </p:nvSpPr>
        <p:spPr>
          <a:xfrm>
            <a:off x="3632575" y="2643725"/>
            <a:ext cx="3574500" cy="1191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1" i="0" lang="en" sz="1200" u="none" cap="none" strike="noStrike">
                <a:solidFill>
                  <a:schemeClr val="dk1"/>
                </a:solidFill>
                <a:latin typeface="Calibri"/>
                <a:ea typeface="Calibri"/>
                <a:cs typeface="Calibri"/>
                <a:sym typeface="Calibri"/>
              </a:rPr>
              <a:t>3. What were the king’s two main duties?</a:t>
            </a:r>
            <a:endParaRPr b="1" i="0" sz="1200" u="none" cap="none" strike="noStrike">
              <a:solidFill>
                <a:schemeClr val="dk1"/>
              </a:solidFill>
              <a:latin typeface="Calibri"/>
              <a:ea typeface="Calibri"/>
              <a:cs typeface="Calibri"/>
              <a:sym typeface="Calibri"/>
            </a:endParaRPr>
          </a:p>
          <a:p>
            <a:pPr indent="-304800" lvl="0" marL="457200" marR="0" rtl="0" algn="l">
              <a:lnSpc>
                <a:spcPct val="115000"/>
              </a:lnSpc>
              <a:spcBef>
                <a:spcPts val="0"/>
              </a:spcBef>
              <a:spcAft>
                <a:spcPts val="0"/>
              </a:spcAft>
              <a:buClr>
                <a:schemeClr val="dk1"/>
              </a:buClr>
              <a:buSzPts val="1200"/>
              <a:buFont typeface="Calibri"/>
              <a:buAutoNum type="alphaLcPeriod"/>
            </a:pPr>
            <a:r>
              <a:rPr b="0" i="0" lang="en" sz="1200" u="none" cap="none" strike="noStrike">
                <a:solidFill>
                  <a:schemeClr val="dk1"/>
                </a:solidFill>
                <a:latin typeface="Calibri"/>
                <a:ea typeface="Calibri"/>
                <a:cs typeface="Calibri"/>
                <a:sym typeface="Calibri"/>
              </a:rPr>
              <a:t>Defending the country. </a:t>
            </a:r>
            <a:endParaRPr b="0" i="0" sz="1200" u="none" cap="none" strike="noStrike">
              <a:solidFill>
                <a:schemeClr val="dk1"/>
              </a:solidFill>
              <a:latin typeface="Calibri"/>
              <a:ea typeface="Calibri"/>
              <a:cs typeface="Calibri"/>
              <a:sym typeface="Calibri"/>
            </a:endParaRPr>
          </a:p>
          <a:p>
            <a:pPr indent="-304800" lvl="0" marL="457200" marR="0" rtl="0" algn="l">
              <a:lnSpc>
                <a:spcPct val="115000"/>
              </a:lnSpc>
              <a:spcBef>
                <a:spcPts val="0"/>
              </a:spcBef>
              <a:spcAft>
                <a:spcPts val="0"/>
              </a:spcAft>
              <a:buClr>
                <a:schemeClr val="dk1"/>
              </a:buClr>
              <a:buSzPts val="1200"/>
              <a:buFont typeface="Calibri"/>
              <a:buAutoNum type="alphaLcPeriod"/>
            </a:pPr>
            <a:r>
              <a:rPr b="0" i="0" lang="en" sz="1200" u="none" cap="none" strike="noStrike">
                <a:solidFill>
                  <a:schemeClr val="dk1"/>
                </a:solidFill>
                <a:latin typeface="Calibri"/>
                <a:ea typeface="Calibri"/>
                <a:cs typeface="Calibri"/>
                <a:sym typeface="Calibri"/>
              </a:rPr>
              <a:t>Improving people’s health. </a:t>
            </a:r>
            <a:endParaRPr b="0" i="0" sz="1200" u="none" cap="none" strike="noStrike">
              <a:solidFill>
                <a:schemeClr val="dk1"/>
              </a:solidFill>
              <a:latin typeface="Calibri"/>
              <a:ea typeface="Calibri"/>
              <a:cs typeface="Calibri"/>
              <a:sym typeface="Calibri"/>
            </a:endParaRPr>
          </a:p>
          <a:p>
            <a:pPr indent="-304800" lvl="0" marL="457200" marR="0" rtl="0" algn="l">
              <a:lnSpc>
                <a:spcPct val="115000"/>
              </a:lnSpc>
              <a:spcBef>
                <a:spcPts val="0"/>
              </a:spcBef>
              <a:spcAft>
                <a:spcPts val="0"/>
              </a:spcAft>
              <a:buClr>
                <a:schemeClr val="dk1"/>
              </a:buClr>
              <a:buSzPts val="1200"/>
              <a:buFont typeface="Calibri"/>
              <a:buAutoNum type="alphaLcPeriod"/>
            </a:pPr>
            <a:r>
              <a:rPr b="0" i="0" lang="en" sz="1200" u="none" cap="none" strike="noStrike">
                <a:solidFill>
                  <a:schemeClr val="dk1"/>
                </a:solidFill>
                <a:latin typeface="Calibri"/>
                <a:ea typeface="Calibri"/>
                <a:cs typeface="Calibri"/>
                <a:sym typeface="Calibri"/>
              </a:rPr>
              <a:t>Keeping law and order. </a:t>
            </a:r>
            <a:endParaRPr b="0" i="0" sz="1200" u="none" cap="none" strike="noStrike">
              <a:solidFill>
                <a:srgbClr val="000000"/>
              </a:solidFill>
              <a:latin typeface="Calibri"/>
              <a:ea typeface="Calibri"/>
              <a:cs typeface="Calibri"/>
              <a:sym typeface="Calibri"/>
            </a:endParaRPr>
          </a:p>
        </p:txBody>
      </p:sp>
      <p:pic>
        <p:nvPicPr>
          <p:cNvPr descr="Image result for medieval life cartoon" id="145" name="Google Shape;145;p6"/>
          <p:cNvPicPr preferRelativeResize="0"/>
          <p:nvPr/>
        </p:nvPicPr>
        <p:blipFill rotWithShape="1">
          <a:blip r:embed="rId3">
            <a:alphaModFix/>
          </a:blip>
          <a:srcRect b="0" l="0" r="0" t="0"/>
          <a:stretch/>
        </p:blipFill>
        <p:spPr>
          <a:xfrm>
            <a:off x="6277350" y="1350425"/>
            <a:ext cx="711235" cy="1191600"/>
          </a:xfrm>
          <a:prstGeom prst="rect">
            <a:avLst/>
          </a:prstGeom>
          <a:noFill/>
          <a:ln>
            <a:noFill/>
          </a:ln>
        </p:spPr>
      </p:pic>
      <p:sp>
        <p:nvSpPr>
          <p:cNvPr id="146" name="Google Shape;146;p6"/>
          <p:cNvSpPr/>
          <p:nvPr/>
        </p:nvSpPr>
        <p:spPr>
          <a:xfrm>
            <a:off x="6891299" y="101944"/>
            <a:ext cx="556200" cy="445200"/>
          </a:xfrm>
          <a:prstGeom prst="rect">
            <a:avLst/>
          </a:prstGeom>
          <a:solidFill>
            <a:srgbClr val="FFFFFF"/>
          </a:solid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p.6</a:t>
            </a:r>
            <a:endParaRPr b="1" i="0" sz="1400" u="none" cap="none" strike="noStrike">
              <a:solidFill>
                <a:srgbClr val="000000"/>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7"/>
          <p:cNvSpPr txBox="1"/>
          <p:nvPr>
            <p:ph type="title"/>
          </p:nvPr>
        </p:nvSpPr>
        <p:spPr>
          <a:xfrm>
            <a:off x="188400" y="86275"/>
            <a:ext cx="6502200" cy="445200"/>
          </a:xfrm>
          <a:prstGeom prst="rect">
            <a:avLst/>
          </a:prstGeom>
          <a:solidFill>
            <a:srgbClr val="FFFF00"/>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000"/>
              <a:buNone/>
            </a:pPr>
            <a:r>
              <a:rPr lang="en"/>
              <a:t>Life in Medieval England</a:t>
            </a:r>
            <a:endParaRPr/>
          </a:p>
        </p:txBody>
      </p:sp>
      <p:sp>
        <p:nvSpPr>
          <p:cNvPr id="152" name="Google Shape;152;p7"/>
          <p:cNvSpPr txBox="1"/>
          <p:nvPr>
            <p:ph idx="1" type="body"/>
          </p:nvPr>
        </p:nvSpPr>
        <p:spPr>
          <a:xfrm>
            <a:off x="362925" y="608350"/>
            <a:ext cx="7084500" cy="98991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200"/>
              <a:buNone/>
            </a:pPr>
            <a:r>
              <a:rPr lang="en"/>
              <a:t>Look at the drawing of a Middle Ages town in England. Annotate the picture to explain aspects would be dangerous to health or reduce life expectancy?</a:t>
            </a:r>
            <a:endParaRPr/>
          </a:p>
          <a:p>
            <a:pPr indent="0" lvl="0" marL="0" rtl="0" algn="l">
              <a:lnSpc>
                <a:spcPct val="115000"/>
              </a:lnSpc>
              <a:spcBef>
                <a:spcPts val="1600"/>
              </a:spcBef>
              <a:spcAft>
                <a:spcPts val="0"/>
              </a:spcAft>
              <a:buSzPts val="1200"/>
              <a:buNone/>
            </a:pPr>
            <a:r>
              <a:t/>
            </a:r>
            <a:endParaRPr/>
          </a:p>
          <a:p>
            <a:pPr indent="0" lvl="0" marL="0" rtl="0" algn="l">
              <a:lnSpc>
                <a:spcPct val="115000"/>
              </a:lnSpc>
              <a:spcBef>
                <a:spcPts val="1600"/>
              </a:spcBef>
              <a:spcAft>
                <a:spcPts val="0"/>
              </a:spcAft>
              <a:buSzPts val="1200"/>
              <a:buNone/>
            </a:pPr>
            <a:r>
              <a:t/>
            </a:r>
            <a:endParaRPr/>
          </a:p>
          <a:p>
            <a:pPr indent="0" lvl="0" marL="0" rtl="0" algn="l">
              <a:lnSpc>
                <a:spcPct val="115000"/>
              </a:lnSpc>
              <a:spcBef>
                <a:spcPts val="1600"/>
              </a:spcBef>
              <a:spcAft>
                <a:spcPts val="0"/>
              </a:spcAft>
              <a:buSzPts val="1200"/>
              <a:buNone/>
            </a:pPr>
            <a:r>
              <a:t/>
            </a:r>
            <a:endParaRPr/>
          </a:p>
          <a:p>
            <a:pPr indent="0" lvl="0" marL="0" rtl="0" algn="l">
              <a:lnSpc>
                <a:spcPct val="115000"/>
              </a:lnSpc>
              <a:spcBef>
                <a:spcPts val="1600"/>
              </a:spcBef>
              <a:spcAft>
                <a:spcPts val="0"/>
              </a:spcAft>
              <a:buSzPts val="1200"/>
              <a:buNone/>
            </a:pPr>
            <a:r>
              <a:t/>
            </a:r>
            <a:endParaRPr/>
          </a:p>
          <a:p>
            <a:pPr indent="0" lvl="0" marL="0" rtl="0" algn="l">
              <a:lnSpc>
                <a:spcPct val="115000"/>
              </a:lnSpc>
              <a:spcBef>
                <a:spcPts val="1600"/>
              </a:spcBef>
              <a:spcAft>
                <a:spcPts val="0"/>
              </a:spcAft>
              <a:buSzPts val="1200"/>
              <a:buNone/>
            </a:pPr>
            <a:r>
              <a:t/>
            </a:r>
            <a:endParaRPr/>
          </a:p>
          <a:p>
            <a:pPr indent="0" lvl="0" marL="0" rtl="0" algn="l">
              <a:lnSpc>
                <a:spcPct val="115000"/>
              </a:lnSpc>
              <a:spcBef>
                <a:spcPts val="1600"/>
              </a:spcBef>
              <a:spcAft>
                <a:spcPts val="0"/>
              </a:spcAft>
              <a:buSzPts val="1200"/>
              <a:buNone/>
            </a:pPr>
            <a:r>
              <a:t/>
            </a:r>
            <a:endParaRPr/>
          </a:p>
          <a:p>
            <a:pPr indent="0" lvl="0" marL="0" rtl="0" algn="l">
              <a:lnSpc>
                <a:spcPct val="115000"/>
              </a:lnSpc>
              <a:spcBef>
                <a:spcPts val="1600"/>
              </a:spcBef>
              <a:spcAft>
                <a:spcPts val="0"/>
              </a:spcAft>
              <a:buSzPts val="1200"/>
              <a:buNone/>
            </a:pPr>
            <a:r>
              <a:t/>
            </a:r>
            <a:endParaRPr/>
          </a:p>
          <a:p>
            <a:pPr indent="0" lvl="0" marL="0" rtl="0" algn="l">
              <a:lnSpc>
                <a:spcPct val="115000"/>
              </a:lnSpc>
              <a:spcBef>
                <a:spcPts val="1600"/>
              </a:spcBef>
              <a:spcAft>
                <a:spcPts val="0"/>
              </a:spcAft>
              <a:buSzPts val="1200"/>
              <a:buNone/>
            </a:pPr>
            <a:r>
              <a:t/>
            </a:r>
            <a:endParaRPr/>
          </a:p>
          <a:p>
            <a:pPr indent="0" lvl="0" marL="0" rtl="0" algn="l">
              <a:lnSpc>
                <a:spcPct val="115000"/>
              </a:lnSpc>
              <a:spcBef>
                <a:spcPts val="1600"/>
              </a:spcBef>
              <a:spcAft>
                <a:spcPts val="0"/>
              </a:spcAft>
              <a:buSzPts val="1200"/>
              <a:buNone/>
            </a:pPr>
            <a:r>
              <a:t/>
            </a:r>
            <a:endParaRPr/>
          </a:p>
          <a:p>
            <a:pPr indent="0" lvl="0" marL="0" rtl="0" algn="l">
              <a:lnSpc>
                <a:spcPct val="115000"/>
              </a:lnSpc>
              <a:spcBef>
                <a:spcPts val="1600"/>
              </a:spcBef>
              <a:spcAft>
                <a:spcPts val="0"/>
              </a:spcAft>
              <a:buSzPts val="1200"/>
              <a:buNone/>
            </a:pPr>
            <a:r>
              <a:t/>
            </a:r>
            <a:endParaRPr/>
          </a:p>
          <a:p>
            <a:pPr indent="0" lvl="0" marL="0" rtl="0" algn="l">
              <a:lnSpc>
                <a:spcPct val="115000"/>
              </a:lnSpc>
              <a:spcBef>
                <a:spcPts val="1600"/>
              </a:spcBef>
              <a:spcAft>
                <a:spcPts val="0"/>
              </a:spcAft>
              <a:buSzPts val="1200"/>
              <a:buNone/>
            </a:pPr>
            <a:r>
              <a:t/>
            </a:r>
            <a:endParaRPr/>
          </a:p>
          <a:p>
            <a:pPr indent="0" lvl="0" marL="0" rtl="0" algn="l">
              <a:lnSpc>
                <a:spcPct val="115000"/>
              </a:lnSpc>
              <a:spcBef>
                <a:spcPts val="1600"/>
              </a:spcBef>
              <a:spcAft>
                <a:spcPts val="0"/>
              </a:spcAft>
              <a:buSzPts val="1200"/>
              <a:buNone/>
            </a:pPr>
            <a:r>
              <a:t/>
            </a:r>
            <a:endParaRPr/>
          </a:p>
          <a:p>
            <a:pPr indent="0" lvl="0" marL="0" rtl="0" algn="l">
              <a:lnSpc>
                <a:spcPct val="115000"/>
              </a:lnSpc>
              <a:spcBef>
                <a:spcPts val="1600"/>
              </a:spcBef>
              <a:spcAft>
                <a:spcPts val="0"/>
              </a:spcAft>
              <a:buSzPts val="1200"/>
              <a:buNone/>
            </a:pPr>
            <a:r>
              <a:t/>
            </a:r>
            <a:endParaRPr/>
          </a:p>
          <a:p>
            <a:pPr indent="0" lvl="0" marL="0" rtl="0" algn="l">
              <a:lnSpc>
                <a:spcPct val="115000"/>
              </a:lnSpc>
              <a:spcBef>
                <a:spcPts val="1600"/>
              </a:spcBef>
              <a:spcAft>
                <a:spcPts val="0"/>
              </a:spcAft>
              <a:buSzPts val="1200"/>
              <a:buNone/>
            </a:pPr>
            <a:r>
              <a:t/>
            </a:r>
            <a:endParaRPr/>
          </a:p>
          <a:p>
            <a:pPr indent="0" lvl="0" marL="0" rtl="0" algn="l">
              <a:lnSpc>
                <a:spcPct val="115000"/>
              </a:lnSpc>
              <a:spcBef>
                <a:spcPts val="1600"/>
              </a:spcBef>
              <a:spcAft>
                <a:spcPts val="0"/>
              </a:spcAft>
              <a:buSzPts val="1200"/>
              <a:buNone/>
            </a:pPr>
            <a:r>
              <a:t/>
            </a:r>
            <a:endParaRPr sz="1100"/>
          </a:p>
          <a:p>
            <a:pPr indent="0" lvl="0" marL="0" rtl="0" algn="l">
              <a:lnSpc>
                <a:spcPct val="115000"/>
              </a:lnSpc>
              <a:spcBef>
                <a:spcPts val="1600"/>
              </a:spcBef>
              <a:spcAft>
                <a:spcPts val="0"/>
              </a:spcAft>
              <a:buSzPts val="1200"/>
              <a:buNone/>
            </a:pPr>
            <a:r>
              <a:t/>
            </a:r>
            <a:endParaRPr sz="1100"/>
          </a:p>
          <a:p>
            <a:pPr indent="0" lvl="0" marL="0" rtl="0" algn="just">
              <a:lnSpc>
                <a:spcPct val="115000"/>
              </a:lnSpc>
              <a:spcBef>
                <a:spcPts val="1600"/>
              </a:spcBef>
              <a:spcAft>
                <a:spcPts val="0"/>
              </a:spcAft>
              <a:buSzPts val="1200"/>
              <a:buNone/>
            </a:pPr>
            <a:r>
              <a:rPr lang="en" sz="1100">
                <a:solidFill>
                  <a:srgbClr val="000005"/>
                </a:solidFill>
              </a:rPr>
              <a:t>Summarise:  What are the reasons that life expectancy in the Middle Ages was between 30-40 years old?</a:t>
            </a:r>
            <a:endParaRPr sz="1100">
              <a:solidFill>
                <a:srgbClr val="000005"/>
              </a:solidFill>
            </a:endParaRPr>
          </a:p>
          <a:p>
            <a:pPr indent="0" lvl="0" marL="0" rtl="0" algn="just">
              <a:lnSpc>
                <a:spcPct val="115000"/>
              </a:lnSpc>
              <a:spcBef>
                <a:spcPts val="1000"/>
              </a:spcBef>
              <a:spcAft>
                <a:spcPts val="0"/>
              </a:spcAft>
              <a:buSzPts val="1200"/>
              <a:buNone/>
            </a:pPr>
            <a:r>
              <a:t/>
            </a:r>
            <a:endParaRPr sz="1100">
              <a:solidFill>
                <a:srgbClr val="000005"/>
              </a:solidFill>
            </a:endParaRPr>
          </a:p>
          <a:p>
            <a:pPr indent="0" lvl="0" marL="0" rtl="0" algn="just">
              <a:lnSpc>
                <a:spcPct val="200000"/>
              </a:lnSpc>
              <a:spcBef>
                <a:spcPts val="0"/>
              </a:spcBef>
              <a:spcAft>
                <a:spcPts val="1600"/>
              </a:spcAft>
              <a:buSzPts val="1200"/>
              <a:buNone/>
            </a:pPr>
            <a:r>
              <a:rPr lang="en">
                <a:solidFill>
                  <a:srgbClr val="000005"/>
                </a:solidFill>
                <a:highlight>
                  <a:srgbClr val="FFFFFF"/>
                </a:highlight>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a:p>
        </p:txBody>
      </p:sp>
      <p:pic>
        <p:nvPicPr>
          <p:cNvPr descr="Image result for medieval english town" id="153" name="Google Shape;153;p7"/>
          <p:cNvPicPr preferRelativeResize="0"/>
          <p:nvPr/>
        </p:nvPicPr>
        <p:blipFill rotWithShape="1">
          <a:blip r:embed="rId3">
            <a:alphaModFix/>
          </a:blip>
          <a:srcRect b="0" l="0" r="0" t="0"/>
          <a:stretch/>
        </p:blipFill>
        <p:spPr>
          <a:xfrm>
            <a:off x="1309101" y="2712250"/>
            <a:ext cx="4996749" cy="3224500"/>
          </a:xfrm>
          <a:prstGeom prst="rect">
            <a:avLst/>
          </a:prstGeom>
          <a:noFill/>
          <a:ln cap="flat" cmpd="sng" w="28575">
            <a:solidFill>
              <a:srgbClr val="000000"/>
            </a:solidFill>
            <a:prstDash val="solid"/>
            <a:round/>
            <a:headEnd len="sm" w="sm" type="none"/>
            <a:tailEnd len="sm" w="sm" type="none"/>
          </a:ln>
        </p:spPr>
      </p:pic>
      <p:sp>
        <p:nvSpPr>
          <p:cNvPr id="154" name="Google Shape;154;p7"/>
          <p:cNvSpPr/>
          <p:nvPr/>
        </p:nvSpPr>
        <p:spPr>
          <a:xfrm>
            <a:off x="6891299" y="101944"/>
            <a:ext cx="556200" cy="445200"/>
          </a:xfrm>
          <a:prstGeom prst="rect">
            <a:avLst/>
          </a:prstGeom>
          <a:solidFill>
            <a:srgbClr val="FFFFFF"/>
          </a:solid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p.7</a:t>
            </a:r>
            <a:endParaRPr b="1" i="0" sz="1400" u="none" cap="none" strike="noStrike">
              <a:solidFill>
                <a:srgbClr val="000000"/>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8"/>
          <p:cNvSpPr txBox="1"/>
          <p:nvPr>
            <p:ph type="title"/>
          </p:nvPr>
        </p:nvSpPr>
        <p:spPr>
          <a:xfrm>
            <a:off x="492025" y="148297"/>
            <a:ext cx="6260100" cy="445200"/>
          </a:xfrm>
          <a:prstGeom prst="rect">
            <a:avLst/>
          </a:prstGeom>
          <a:solidFill>
            <a:srgbClr val="FFFF00"/>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000"/>
              <a:buNone/>
            </a:pPr>
            <a:r>
              <a:rPr lang="en"/>
              <a:t>Life In Medieval England</a:t>
            </a:r>
            <a:endParaRPr/>
          </a:p>
        </p:txBody>
      </p:sp>
      <p:sp>
        <p:nvSpPr>
          <p:cNvPr id="160" name="Google Shape;160;p8"/>
          <p:cNvSpPr txBox="1"/>
          <p:nvPr>
            <p:ph idx="1" type="body"/>
          </p:nvPr>
        </p:nvSpPr>
        <p:spPr>
          <a:xfrm>
            <a:off x="492025" y="684850"/>
            <a:ext cx="6987300" cy="99153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200"/>
              <a:buNone/>
            </a:pPr>
            <a:r>
              <a:t/>
            </a:r>
            <a:endParaRPr/>
          </a:p>
          <a:p>
            <a:pPr indent="0" lvl="0" marL="0" rtl="0" algn="l">
              <a:lnSpc>
                <a:spcPct val="115000"/>
              </a:lnSpc>
              <a:spcBef>
                <a:spcPts val="1600"/>
              </a:spcBef>
              <a:spcAft>
                <a:spcPts val="0"/>
              </a:spcAft>
              <a:buSzPts val="1200"/>
              <a:buNone/>
            </a:pPr>
            <a:r>
              <a:t/>
            </a:r>
            <a:endParaRPr/>
          </a:p>
          <a:p>
            <a:pPr indent="0" lvl="0" marL="0" rtl="0" algn="l">
              <a:lnSpc>
                <a:spcPct val="115000"/>
              </a:lnSpc>
              <a:spcBef>
                <a:spcPts val="1600"/>
              </a:spcBef>
              <a:spcAft>
                <a:spcPts val="0"/>
              </a:spcAft>
              <a:buSzPts val="1200"/>
              <a:buNone/>
            </a:pPr>
            <a:r>
              <a:t/>
            </a:r>
            <a:endParaRPr/>
          </a:p>
          <a:p>
            <a:pPr indent="0" lvl="0" marL="0" rtl="0" algn="l">
              <a:lnSpc>
                <a:spcPct val="115000"/>
              </a:lnSpc>
              <a:spcBef>
                <a:spcPts val="1600"/>
              </a:spcBef>
              <a:spcAft>
                <a:spcPts val="0"/>
              </a:spcAft>
              <a:buSzPts val="1200"/>
              <a:buNone/>
            </a:pPr>
            <a:r>
              <a:t/>
            </a:r>
            <a:endParaRPr/>
          </a:p>
          <a:p>
            <a:pPr indent="0" lvl="0" marL="0" rtl="0" algn="l">
              <a:lnSpc>
                <a:spcPct val="115000"/>
              </a:lnSpc>
              <a:spcBef>
                <a:spcPts val="1600"/>
              </a:spcBef>
              <a:spcAft>
                <a:spcPts val="0"/>
              </a:spcAft>
              <a:buSzPts val="1200"/>
              <a:buNone/>
            </a:pPr>
            <a:r>
              <a:t/>
            </a:r>
            <a:endParaRPr/>
          </a:p>
          <a:p>
            <a:pPr indent="0" lvl="0" marL="0" rtl="0" algn="l">
              <a:lnSpc>
                <a:spcPct val="115000"/>
              </a:lnSpc>
              <a:spcBef>
                <a:spcPts val="1600"/>
              </a:spcBef>
              <a:spcAft>
                <a:spcPts val="0"/>
              </a:spcAft>
              <a:buSzPts val="1200"/>
              <a:buNone/>
            </a:pPr>
            <a:r>
              <a:t/>
            </a:r>
            <a:endParaRPr/>
          </a:p>
          <a:p>
            <a:pPr indent="0" lvl="0" marL="0" rtl="0" algn="l">
              <a:lnSpc>
                <a:spcPct val="115000"/>
              </a:lnSpc>
              <a:spcBef>
                <a:spcPts val="1600"/>
              </a:spcBef>
              <a:spcAft>
                <a:spcPts val="0"/>
              </a:spcAft>
              <a:buSzPts val="1200"/>
              <a:buNone/>
            </a:pPr>
            <a:r>
              <a:t/>
            </a:r>
            <a:endParaRPr/>
          </a:p>
          <a:p>
            <a:pPr indent="0" lvl="0" marL="0" rtl="0" algn="l">
              <a:lnSpc>
                <a:spcPct val="115000"/>
              </a:lnSpc>
              <a:spcBef>
                <a:spcPts val="1600"/>
              </a:spcBef>
              <a:spcAft>
                <a:spcPts val="0"/>
              </a:spcAft>
              <a:buSzPts val="1200"/>
              <a:buNone/>
            </a:pPr>
            <a:r>
              <a:t/>
            </a:r>
            <a:endParaRPr/>
          </a:p>
          <a:p>
            <a:pPr indent="0" lvl="0" marL="0" rtl="0" algn="l">
              <a:lnSpc>
                <a:spcPct val="115000"/>
              </a:lnSpc>
              <a:spcBef>
                <a:spcPts val="1600"/>
              </a:spcBef>
              <a:spcAft>
                <a:spcPts val="0"/>
              </a:spcAft>
              <a:buSzPts val="1200"/>
              <a:buNone/>
            </a:pPr>
            <a:r>
              <a:t/>
            </a:r>
            <a:endParaRPr/>
          </a:p>
          <a:p>
            <a:pPr indent="0" lvl="0" marL="0" rtl="0" algn="l">
              <a:lnSpc>
                <a:spcPct val="115000"/>
              </a:lnSpc>
              <a:spcBef>
                <a:spcPts val="1600"/>
              </a:spcBef>
              <a:spcAft>
                <a:spcPts val="0"/>
              </a:spcAft>
              <a:buSzPts val="1200"/>
              <a:buNone/>
            </a:pPr>
            <a:r>
              <a:t/>
            </a:r>
            <a:endParaRPr/>
          </a:p>
          <a:p>
            <a:pPr indent="0" lvl="0" marL="0" rtl="0" algn="l">
              <a:lnSpc>
                <a:spcPct val="115000"/>
              </a:lnSpc>
              <a:spcBef>
                <a:spcPts val="1600"/>
              </a:spcBef>
              <a:spcAft>
                <a:spcPts val="0"/>
              </a:spcAft>
              <a:buSzPts val="1200"/>
              <a:buNone/>
            </a:pPr>
            <a:r>
              <a:t/>
            </a:r>
            <a:endParaRPr/>
          </a:p>
          <a:p>
            <a:pPr indent="0" lvl="0" marL="0" rtl="0" algn="l">
              <a:lnSpc>
                <a:spcPct val="115000"/>
              </a:lnSpc>
              <a:spcBef>
                <a:spcPts val="1600"/>
              </a:spcBef>
              <a:spcAft>
                <a:spcPts val="0"/>
              </a:spcAft>
              <a:buSzPts val="1200"/>
              <a:buNone/>
            </a:pPr>
            <a:r>
              <a:t/>
            </a:r>
            <a:endParaRPr/>
          </a:p>
          <a:p>
            <a:pPr indent="0" lvl="0" marL="0" rtl="0" algn="l">
              <a:lnSpc>
                <a:spcPct val="115000"/>
              </a:lnSpc>
              <a:spcBef>
                <a:spcPts val="1600"/>
              </a:spcBef>
              <a:spcAft>
                <a:spcPts val="0"/>
              </a:spcAft>
              <a:buSzPts val="1200"/>
              <a:buNone/>
            </a:pPr>
            <a:r>
              <a:t/>
            </a:r>
            <a:endParaRPr/>
          </a:p>
          <a:p>
            <a:pPr indent="0" lvl="0" marL="0" rtl="0" algn="l">
              <a:lnSpc>
                <a:spcPct val="115000"/>
              </a:lnSpc>
              <a:spcBef>
                <a:spcPts val="1600"/>
              </a:spcBef>
              <a:spcAft>
                <a:spcPts val="0"/>
              </a:spcAft>
              <a:buSzPts val="1200"/>
              <a:buNone/>
            </a:pPr>
            <a:r>
              <a:t/>
            </a:r>
            <a:endParaRPr/>
          </a:p>
          <a:p>
            <a:pPr indent="0" lvl="0" marL="0" rtl="0" algn="l">
              <a:lnSpc>
                <a:spcPct val="115000"/>
              </a:lnSpc>
              <a:spcBef>
                <a:spcPts val="1600"/>
              </a:spcBef>
              <a:spcAft>
                <a:spcPts val="0"/>
              </a:spcAft>
              <a:buSzPts val="1200"/>
              <a:buNone/>
            </a:pPr>
            <a:r>
              <a:rPr b="1" lang="en" u="sng"/>
              <a:t>TASK:</a:t>
            </a:r>
            <a:r>
              <a:rPr lang="en"/>
              <a:t> If this is the answer, what is the question:</a:t>
            </a:r>
            <a:endParaRPr/>
          </a:p>
          <a:p>
            <a:pPr indent="-304800" lvl="0" marL="457200" rtl="0" algn="l">
              <a:lnSpc>
                <a:spcPct val="150000"/>
              </a:lnSpc>
              <a:spcBef>
                <a:spcPts val="1600"/>
              </a:spcBef>
              <a:spcAft>
                <a:spcPts val="0"/>
              </a:spcAft>
              <a:buSzPts val="1200"/>
              <a:buAutoNum type="arabicPeriod"/>
            </a:pPr>
            <a:r>
              <a:rPr lang="en"/>
              <a:t>90% - _____________________________________________________________________________</a:t>
            </a:r>
            <a:endParaRPr/>
          </a:p>
          <a:p>
            <a:pPr indent="-304800" lvl="0" marL="457200" rtl="0" algn="l">
              <a:lnSpc>
                <a:spcPct val="150000"/>
              </a:lnSpc>
              <a:spcBef>
                <a:spcPts val="0"/>
              </a:spcBef>
              <a:spcAft>
                <a:spcPts val="0"/>
              </a:spcAft>
              <a:buSzPts val="1200"/>
              <a:buAutoNum type="arabicPeriod"/>
            </a:pPr>
            <a:r>
              <a:rPr lang="en"/>
              <a:t>10%  - </a:t>
            </a:r>
            <a:r>
              <a:rPr lang="en">
                <a:solidFill>
                  <a:schemeClr val="dk1"/>
                </a:solidFill>
              </a:rPr>
              <a:t>____________________________________________________________________________</a:t>
            </a:r>
            <a:endParaRPr/>
          </a:p>
          <a:p>
            <a:pPr indent="-304800" lvl="0" marL="457200" rtl="0" algn="l">
              <a:lnSpc>
                <a:spcPct val="150000"/>
              </a:lnSpc>
              <a:spcBef>
                <a:spcPts val="0"/>
              </a:spcBef>
              <a:spcAft>
                <a:spcPts val="0"/>
              </a:spcAft>
              <a:buSzPts val="1200"/>
              <a:buAutoNum type="arabicPeriod"/>
            </a:pPr>
            <a:r>
              <a:rPr lang="en"/>
              <a:t>Every village had a priest. - </a:t>
            </a:r>
            <a:r>
              <a:rPr lang="en">
                <a:solidFill>
                  <a:schemeClr val="dk1"/>
                </a:solidFill>
              </a:rPr>
              <a:t>___________________________________________________________</a:t>
            </a:r>
            <a:endParaRPr/>
          </a:p>
          <a:p>
            <a:pPr indent="-304800" lvl="0" marL="457200" rtl="0" algn="l">
              <a:lnSpc>
                <a:spcPct val="150000"/>
              </a:lnSpc>
              <a:spcBef>
                <a:spcPts val="0"/>
              </a:spcBef>
              <a:spcAft>
                <a:spcPts val="0"/>
              </a:spcAft>
              <a:buSzPts val="1200"/>
              <a:buAutoNum type="arabicPeriod"/>
            </a:pPr>
            <a:r>
              <a:rPr lang="en"/>
              <a:t>Local councils - </a:t>
            </a:r>
            <a:r>
              <a:rPr lang="en">
                <a:solidFill>
                  <a:schemeClr val="dk1"/>
                </a:solidFill>
              </a:rPr>
              <a:t>____________________________________________________________________</a:t>
            </a:r>
            <a:endParaRPr/>
          </a:p>
          <a:p>
            <a:pPr indent="-304800" lvl="0" marL="457200" rtl="0" algn="l">
              <a:lnSpc>
                <a:spcPct val="150000"/>
              </a:lnSpc>
              <a:spcBef>
                <a:spcPts val="0"/>
              </a:spcBef>
              <a:spcAft>
                <a:spcPts val="0"/>
              </a:spcAft>
              <a:buSzPts val="1200"/>
              <a:buAutoNum type="arabicPeriod"/>
            </a:pPr>
            <a:r>
              <a:rPr lang="en"/>
              <a:t>People went hungry - </a:t>
            </a:r>
            <a:r>
              <a:rPr lang="en">
                <a:solidFill>
                  <a:schemeClr val="dk1"/>
                </a:solidFill>
              </a:rPr>
              <a:t>_______________________________________________________________ </a:t>
            </a:r>
            <a:endParaRPr>
              <a:solidFill>
                <a:schemeClr val="dk1"/>
              </a:solidFill>
            </a:endParaRPr>
          </a:p>
          <a:p>
            <a:pPr indent="0" lvl="0" marL="0" rtl="0" algn="l">
              <a:lnSpc>
                <a:spcPct val="200000"/>
              </a:lnSpc>
              <a:spcBef>
                <a:spcPts val="1600"/>
              </a:spcBef>
              <a:spcAft>
                <a:spcPts val="0"/>
              </a:spcAft>
              <a:buSzPts val="1200"/>
              <a:buNone/>
            </a:pPr>
            <a:r>
              <a:rPr b="1" lang="en">
                <a:solidFill>
                  <a:schemeClr val="dk1"/>
                </a:solidFill>
              </a:rPr>
              <a:t>What were the 4 main reasons that progress in medicine was slow in the Middle Ages?</a:t>
            </a:r>
            <a:endParaRPr/>
          </a:p>
          <a:p>
            <a:pPr indent="0" lvl="0" marL="0" rtl="0" algn="l">
              <a:lnSpc>
                <a:spcPct val="200000"/>
              </a:lnSpc>
              <a:spcBef>
                <a:spcPts val="1600"/>
              </a:spcBef>
              <a:spcAft>
                <a:spcPts val="0"/>
              </a:spcAft>
              <a:buSzPts val="1200"/>
              <a:buNone/>
            </a:pPr>
            <a:r>
              <a:rPr lang="en">
                <a:solidFill>
                  <a:schemeClr val="dk1"/>
                </a:solidFill>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a:solidFill>
                <a:schemeClr val="dk1"/>
              </a:solidFill>
            </a:endParaRPr>
          </a:p>
          <a:p>
            <a:pPr indent="0" lvl="0" marL="0" rtl="0" algn="l">
              <a:lnSpc>
                <a:spcPct val="115000"/>
              </a:lnSpc>
              <a:spcBef>
                <a:spcPts val="1600"/>
              </a:spcBef>
              <a:spcAft>
                <a:spcPts val="0"/>
              </a:spcAft>
              <a:buSzPts val="1200"/>
              <a:buNone/>
            </a:pPr>
            <a:r>
              <a:t/>
            </a:r>
            <a:endParaRPr/>
          </a:p>
          <a:p>
            <a:pPr indent="0" lvl="0" marL="0" rtl="0" algn="l">
              <a:lnSpc>
                <a:spcPct val="115000"/>
              </a:lnSpc>
              <a:spcBef>
                <a:spcPts val="1600"/>
              </a:spcBef>
              <a:spcAft>
                <a:spcPts val="1600"/>
              </a:spcAft>
              <a:buSzPts val="1200"/>
              <a:buNone/>
            </a:pPr>
            <a:r>
              <a:t/>
            </a:r>
            <a:endParaRPr/>
          </a:p>
        </p:txBody>
      </p:sp>
      <p:sp>
        <p:nvSpPr>
          <p:cNvPr id="161" name="Google Shape;161;p8"/>
          <p:cNvSpPr/>
          <p:nvPr/>
        </p:nvSpPr>
        <p:spPr>
          <a:xfrm>
            <a:off x="2966400" y="3113798"/>
            <a:ext cx="1627200" cy="1586100"/>
          </a:xfrm>
          <a:prstGeom prst="ellipse">
            <a:avLst/>
          </a:prstGeom>
          <a:solidFill>
            <a:srgbClr val="F4CCCC"/>
          </a:solidFill>
          <a:ln cap="flat" cmpd="sng" w="28575">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Key features of medieval life c.100-c1500</a:t>
            </a:r>
            <a:endParaRPr b="0" i="0" sz="1200" u="none" cap="none" strike="noStrike">
              <a:solidFill>
                <a:srgbClr val="000000"/>
              </a:solidFill>
              <a:latin typeface="Calibri"/>
              <a:ea typeface="Calibri"/>
              <a:cs typeface="Calibri"/>
              <a:sym typeface="Calibri"/>
            </a:endParaRPr>
          </a:p>
        </p:txBody>
      </p:sp>
      <p:sp>
        <p:nvSpPr>
          <p:cNvPr id="162" name="Google Shape;162;p8"/>
          <p:cNvSpPr/>
          <p:nvPr/>
        </p:nvSpPr>
        <p:spPr>
          <a:xfrm>
            <a:off x="532050" y="802203"/>
            <a:ext cx="3317100" cy="1586100"/>
          </a:xfrm>
          <a:prstGeom prst="rect">
            <a:avLst/>
          </a:prstGeom>
          <a:no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 sz="1200" u="sng" cap="none" strike="noStrike">
                <a:solidFill>
                  <a:srgbClr val="000000"/>
                </a:solidFill>
                <a:latin typeface="Calibri"/>
                <a:ea typeface="Calibri"/>
                <a:cs typeface="Calibri"/>
                <a:sym typeface="Calibri"/>
              </a:rPr>
              <a:t>The Church </a:t>
            </a:r>
            <a:endParaRPr b="1" i="0" sz="1200" u="sng" cap="none" strike="noStrike">
              <a:solidFill>
                <a:srgbClr val="000000"/>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The Christian Church was an organistion which spread all over Europe and was headed by the Pope. In England, the head of the Church was the Archbishop of Canterbury. Every region had a bishop and every village had a priest. This gave the Church great influence over everyone's ideas. </a:t>
            </a:r>
            <a:endParaRPr b="0" i="0" sz="1200" u="none" cap="none" strike="noStrike">
              <a:solidFill>
                <a:srgbClr val="000000"/>
              </a:solidFill>
              <a:latin typeface="Calibri"/>
              <a:ea typeface="Calibri"/>
              <a:cs typeface="Calibri"/>
              <a:sym typeface="Calibri"/>
            </a:endParaRPr>
          </a:p>
        </p:txBody>
      </p:sp>
      <p:sp>
        <p:nvSpPr>
          <p:cNvPr id="163" name="Google Shape;163;p8"/>
          <p:cNvSpPr/>
          <p:nvPr/>
        </p:nvSpPr>
        <p:spPr>
          <a:xfrm>
            <a:off x="4221425" y="802203"/>
            <a:ext cx="3031800" cy="1586100"/>
          </a:xfrm>
          <a:prstGeom prst="rect">
            <a:avLst/>
          </a:prstGeom>
          <a:no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 sz="1200" u="sng" cap="none" strike="noStrike">
                <a:solidFill>
                  <a:srgbClr val="000000"/>
                </a:solidFill>
                <a:latin typeface="Calibri"/>
                <a:ea typeface="Calibri"/>
                <a:cs typeface="Calibri"/>
                <a:sym typeface="Calibri"/>
              </a:rPr>
              <a:t>The King and his Government</a:t>
            </a:r>
            <a:endParaRPr b="1" i="0" sz="1200" u="sng" cap="none" strike="noStrike">
              <a:solidFill>
                <a:srgbClr val="000000"/>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The King’s main task was to defend the people at wartime and to keep the country peaceful. Taxes were only raised to pay for wars. Keeping streets clean and towns healthy were the work of local councils but they had little money to pay for this. </a:t>
            </a:r>
            <a:endParaRPr b="0" i="0" sz="1200" u="none" cap="none" strike="noStrike">
              <a:solidFill>
                <a:srgbClr val="000000"/>
              </a:solidFill>
              <a:latin typeface="Calibri"/>
              <a:ea typeface="Calibri"/>
              <a:cs typeface="Calibri"/>
              <a:sym typeface="Calibri"/>
            </a:endParaRPr>
          </a:p>
        </p:txBody>
      </p:sp>
      <p:sp>
        <p:nvSpPr>
          <p:cNvPr id="164" name="Google Shape;164;p8"/>
          <p:cNvSpPr txBox="1"/>
          <p:nvPr/>
        </p:nvSpPr>
        <p:spPr>
          <a:xfrm>
            <a:off x="532050" y="2603352"/>
            <a:ext cx="2285400" cy="13500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 sz="1200" u="sng" cap="none" strike="noStrike">
                <a:solidFill>
                  <a:srgbClr val="000000"/>
                </a:solidFill>
                <a:latin typeface="Calibri"/>
                <a:ea typeface="Calibri"/>
                <a:cs typeface="Calibri"/>
                <a:sym typeface="Calibri"/>
              </a:rPr>
              <a:t>Communication</a:t>
            </a:r>
            <a:endParaRPr b="1" i="0" sz="1200" u="sng" cap="none" strike="noStrike">
              <a:solidFill>
                <a:srgbClr val="000000"/>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Printing came to England in the 1470s but until then books had to be written out by hand. This meant there were not many books and knowledge was slow. </a:t>
            </a:r>
            <a:endParaRPr b="0" i="0" sz="1200" u="none" cap="none" strike="noStrike">
              <a:solidFill>
                <a:srgbClr val="000000"/>
              </a:solidFill>
              <a:latin typeface="Calibri"/>
              <a:ea typeface="Calibri"/>
              <a:cs typeface="Calibri"/>
              <a:sym typeface="Calibri"/>
            </a:endParaRPr>
          </a:p>
        </p:txBody>
      </p:sp>
      <p:sp>
        <p:nvSpPr>
          <p:cNvPr id="165" name="Google Shape;165;p8"/>
          <p:cNvSpPr/>
          <p:nvPr/>
        </p:nvSpPr>
        <p:spPr>
          <a:xfrm>
            <a:off x="4749600" y="2910197"/>
            <a:ext cx="2503500" cy="16173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 sz="1200" u="sng" cap="none" strike="noStrike">
                <a:solidFill>
                  <a:srgbClr val="000000"/>
                </a:solidFill>
                <a:latin typeface="Calibri"/>
                <a:ea typeface="Calibri"/>
                <a:cs typeface="Calibri"/>
                <a:sym typeface="Calibri"/>
              </a:rPr>
              <a:t>Work and Harvest</a:t>
            </a:r>
            <a:endParaRPr b="1" i="0" sz="1200" u="sng" cap="none" strike="noStrike">
              <a:solidFill>
                <a:srgbClr val="000000"/>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90% of people worked as farmers to grow the food everyone needed. This was hard back-breaking work. This constant hard work meant there was little time for education or reading. There were years when poor harvest meant that people went hungry. </a:t>
            </a:r>
            <a:endParaRPr b="0" i="0" sz="1200" u="none" cap="none" strike="noStrike">
              <a:solidFill>
                <a:srgbClr val="000000"/>
              </a:solidFill>
              <a:latin typeface="Calibri"/>
              <a:ea typeface="Calibri"/>
              <a:cs typeface="Calibri"/>
              <a:sym typeface="Calibri"/>
            </a:endParaRPr>
          </a:p>
        </p:txBody>
      </p:sp>
      <p:sp>
        <p:nvSpPr>
          <p:cNvPr id="166" name="Google Shape;166;p8"/>
          <p:cNvSpPr/>
          <p:nvPr/>
        </p:nvSpPr>
        <p:spPr>
          <a:xfrm>
            <a:off x="532050" y="4472122"/>
            <a:ext cx="2635500" cy="17547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 sz="1200" u="sng" cap="none" strike="noStrike">
                <a:solidFill>
                  <a:srgbClr val="000000"/>
                </a:solidFill>
                <a:latin typeface="Calibri"/>
                <a:ea typeface="Calibri"/>
                <a:cs typeface="Calibri"/>
                <a:sym typeface="Calibri"/>
              </a:rPr>
              <a:t>Education</a:t>
            </a:r>
            <a:endParaRPr b="1" i="0" sz="1200" u="sng" cap="none" strike="noStrike">
              <a:solidFill>
                <a:srgbClr val="000000"/>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The Church controlled education, especially in the universities where physicians were trained. By the end of the 15th century up to 10% of people in large towns could read. The books most commonly read were prayer books and other religious books. </a:t>
            </a:r>
            <a:endParaRPr b="0" i="0" sz="1200" u="none" cap="none" strike="noStrike">
              <a:solidFill>
                <a:srgbClr val="000000"/>
              </a:solidFill>
              <a:latin typeface="Calibri"/>
              <a:ea typeface="Calibri"/>
              <a:cs typeface="Calibri"/>
              <a:sym typeface="Calibri"/>
            </a:endParaRPr>
          </a:p>
        </p:txBody>
      </p:sp>
      <p:sp>
        <p:nvSpPr>
          <p:cNvPr id="167" name="Google Shape;167;p8"/>
          <p:cNvSpPr/>
          <p:nvPr/>
        </p:nvSpPr>
        <p:spPr>
          <a:xfrm>
            <a:off x="3497300" y="5034162"/>
            <a:ext cx="3031800" cy="13500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 sz="1200" u="sng" cap="none" strike="noStrike">
                <a:solidFill>
                  <a:srgbClr val="000000"/>
                </a:solidFill>
                <a:latin typeface="Calibri"/>
                <a:ea typeface="Calibri"/>
                <a:cs typeface="Calibri"/>
                <a:sym typeface="Calibri"/>
              </a:rPr>
              <a:t>Attitudes </a:t>
            </a:r>
            <a:endParaRPr b="1" i="0" sz="1200" u="sng" cap="none" strike="noStrike">
              <a:solidFill>
                <a:srgbClr val="000000"/>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People were taught to respect what was written in the Bible and other ancient books. They were not encouraged by the Church to think for themselves or challenge traditional ideas. </a:t>
            </a:r>
            <a:endParaRPr b="0" i="0" sz="1200" u="none" cap="none" strike="noStrike">
              <a:solidFill>
                <a:srgbClr val="000000"/>
              </a:solidFill>
              <a:latin typeface="Calibri"/>
              <a:ea typeface="Calibri"/>
              <a:cs typeface="Calibri"/>
              <a:sym typeface="Calibri"/>
            </a:endParaRPr>
          </a:p>
        </p:txBody>
      </p:sp>
      <p:pic>
        <p:nvPicPr>
          <p:cNvPr id="168" name="Google Shape;168;p8"/>
          <p:cNvPicPr preferRelativeResize="0"/>
          <p:nvPr/>
        </p:nvPicPr>
        <p:blipFill rotWithShape="1">
          <a:blip r:embed="rId3">
            <a:alphaModFix/>
          </a:blip>
          <a:srcRect b="0" l="0" r="0" t="0"/>
          <a:stretch/>
        </p:blipFill>
        <p:spPr>
          <a:xfrm>
            <a:off x="6594338" y="4472122"/>
            <a:ext cx="658875" cy="658875"/>
          </a:xfrm>
          <a:prstGeom prst="rect">
            <a:avLst/>
          </a:prstGeom>
          <a:noFill/>
          <a:ln>
            <a:noFill/>
          </a:ln>
        </p:spPr>
      </p:pic>
      <p:pic>
        <p:nvPicPr>
          <p:cNvPr id="169" name="Google Shape;169;p8"/>
          <p:cNvPicPr preferRelativeResize="0"/>
          <p:nvPr/>
        </p:nvPicPr>
        <p:blipFill rotWithShape="1">
          <a:blip r:embed="rId4">
            <a:alphaModFix/>
          </a:blip>
          <a:srcRect b="0" l="0" r="0" t="0"/>
          <a:stretch/>
        </p:blipFill>
        <p:spPr>
          <a:xfrm>
            <a:off x="6685388" y="2239597"/>
            <a:ext cx="476800" cy="476800"/>
          </a:xfrm>
          <a:prstGeom prst="rect">
            <a:avLst/>
          </a:prstGeom>
          <a:noFill/>
          <a:ln>
            <a:noFill/>
          </a:ln>
        </p:spPr>
      </p:pic>
      <p:pic>
        <p:nvPicPr>
          <p:cNvPr id="170" name="Google Shape;170;p8"/>
          <p:cNvPicPr preferRelativeResize="0"/>
          <p:nvPr/>
        </p:nvPicPr>
        <p:blipFill rotWithShape="1">
          <a:blip r:embed="rId5">
            <a:alphaModFix/>
          </a:blip>
          <a:srcRect b="0" l="0" r="0" t="0"/>
          <a:stretch/>
        </p:blipFill>
        <p:spPr>
          <a:xfrm>
            <a:off x="6535650" y="5728447"/>
            <a:ext cx="776275" cy="776275"/>
          </a:xfrm>
          <a:prstGeom prst="rect">
            <a:avLst/>
          </a:prstGeom>
          <a:noFill/>
          <a:ln>
            <a:noFill/>
          </a:ln>
        </p:spPr>
      </p:pic>
      <p:pic>
        <p:nvPicPr>
          <p:cNvPr id="171" name="Google Shape;171;p8"/>
          <p:cNvPicPr preferRelativeResize="0"/>
          <p:nvPr/>
        </p:nvPicPr>
        <p:blipFill rotWithShape="1">
          <a:blip r:embed="rId6">
            <a:alphaModFix/>
          </a:blip>
          <a:srcRect b="0" l="0" r="0" t="0"/>
          <a:stretch/>
        </p:blipFill>
        <p:spPr>
          <a:xfrm>
            <a:off x="2376675" y="5889796"/>
            <a:ext cx="658875" cy="699743"/>
          </a:xfrm>
          <a:prstGeom prst="rect">
            <a:avLst/>
          </a:prstGeom>
          <a:noFill/>
          <a:ln>
            <a:noFill/>
          </a:ln>
        </p:spPr>
      </p:pic>
      <p:pic>
        <p:nvPicPr>
          <p:cNvPr id="172" name="Google Shape;172;p8"/>
          <p:cNvPicPr preferRelativeResize="0"/>
          <p:nvPr/>
        </p:nvPicPr>
        <p:blipFill rotWithShape="1">
          <a:blip r:embed="rId7">
            <a:alphaModFix/>
          </a:blip>
          <a:srcRect b="0" l="0" r="0" t="0"/>
          <a:stretch/>
        </p:blipFill>
        <p:spPr>
          <a:xfrm>
            <a:off x="1995567" y="3687568"/>
            <a:ext cx="658875" cy="699755"/>
          </a:xfrm>
          <a:prstGeom prst="rect">
            <a:avLst/>
          </a:prstGeom>
          <a:noFill/>
          <a:ln>
            <a:noFill/>
          </a:ln>
        </p:spPr>
      </p:pic>
      <p:pic>
        <p:nvPicPr>
          <p:cNvPr id="173" name="Google Shape;173;p8"/>
          <p:cNvPicPr preferRelativeResize="0"/>
          <p:nvPr/>
        </p:nvPicPr>
        <p:blipFill rotWithShape="1">
          <a:blip r:embed="rId8">
            <a:alphaModFix/>
          </a:blip>
          <a:srcRect b="0" l="0" r="0" t="0"/>
          <a:stretch/>
        </p:blipFill>
        <p:spPr>
          <a:xfrm>
            <a:off x="3355667" y="2239602"/>
            <a:ext cx="658875" cy="699755"/>
          </a:xfrm>
          <a:prstGeom prst="rect">
            <a:avLst/>
          </a:prstGeom>
          <a:noFill/>
          <a:ln>
            <a:noFill/>
          </a:ln>
        </p:spPr>
      </p:pic>
      <p:sp>
        <p:nvSpPr>
          <p:cNvPr id="174" name="Google Shape;174;p8"/>
          <p:cNvSpPr/>
          <p:nvPr/>
        </p:nvSpPr>
        <p:spPr>
          <a:xfrm>
            <a:off x="6891299" y="86493"/>
            <a:ext cx="556200" cy="445200"/>
          </a:xfrm>
          <a:prstGeom prst="rect">
            <a:avLst/>
          </a:prstGeom>
          <a:solidFill>
            <a:srgbClr val="FFFFFF"/>
          </a:solid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p.8</a:t>
            </a:r>
            <a:endParaRPr b="1" i="0" sz="1400" u="none" cap="none" strike="noStrike">
              <a:solidFill>
                <a:srgbClr val="000000"/>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9"/>
          <p:cNvSpPr txBox="1"/>
          <p:nvPr>
            <p:ph type="title"/>
          </p:nvPr>
        </p:nvSpPr>
        <p:spPr>
          <a:xfrm>
            <a:off x="188400" y="210100"/>
            <a:ext cx="6625500" cy="445200"/>
          </a:xfrm>
          <a:prstGeom prst="rect">
            <a:avLst/>
          </a:prstGeom>
          <a:solidFill>
            <a:srgbClr val="FFFF00"/>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000"/>
              <a:buNone/>
            </a:pPr>
            <a:r>
              <a:rPr lang="en"/>
              <a:t>Key Topic 1.1A. Supernatural and Religious Causes of Disease  </a:t>
            </a:r>
            <a:endParaRPr/>
          </a:p>
        </p:txBody>
      </p:sp>
      <p:sp>
        <p:nvSpPr>
          <p:cNvPr id="180" name="Google Shape;180;p9"/>
          <p:cNvSpPr txBox="1"/>
          <p:nvPr>
            <p:ph idx="1" type="body"/>
          </p:nvPr>
        </p:nvSpPr>
        <p:spPr>
          <a:xfrm>
            <a:off x="397475" y="762125"/>
            <a:ext cx="5568600" cy="53364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lnSpc>
                <a:spcPct val="115000"/>
              </a:lnSpc>
              <a:spcBef>
                <a:spcPts val="0"/>
              </a:spcBef>
              <a:spcAft>
                <a:spcPts val="0"/>
              </a:spcAft>
              <a:buSzPts val="1200"/>
              <a:buNone/>
            </a:pPr>
            <a:r>
              <a:rPr b="1" lang="en" u="sng"/>
              <a:t>Religious Explanations of the Causes of Disease</a:t>
            </a:r>
            <a:endParaRPr b="1" u="sng"/>
          </a:p>
          <a:p>
            <a:pPr indent="0" lvl="0" marL="0" rtl="0" algn="just">
              <a:lnSpc>
                <a:spcPct val="115000"/>
              </a:lnSpc>
              <a:spcBef>
                <a:spcPts val="1600"/>
              </a:spcBef>
              <a:spcAft>
                <a:spcPts val="0"/>
              </a:spcAft>
              <a:buSzPts val="1200"/>
              <a:buNone/>
            </a:pPr>
            <a:r>
              <a:rPr lang="en" sz="1100"/>
              <a:t>The period of 1250-1500 is known as the Middle Ages or the medieval period and the majority of the people living at this time were extremely religious. Most of the people in England followed the teachings of the Catholic Church. They would attend services regularly and would be expected to give sums of money to the Church each month, this was called a </a:t>
            </a:r>
            <a:r>
              <a:rPr b="1" lang="en" sz="1100"/>
              <a:t>tithe</a:t>
            </a:r>
            <a:r>
              <a:rPr lang="en" sz="1100"/>
              <a:t>. The Church also owned large amounts of land in England where it built churches, </a:t>
            </a:r>
            <a:r>
              <a:rPr b="1" lang="en" sz="1100"/>
              <a:t>monasteries</a:t>
            </a:r>
            <a:r>
              <a:rPr lang="en" sz="1100"/>
              <a:t> and convents. These became important centres of the community: as well as praying, monks and nuns of the Church provided basic medical care, looking after people who were not able to care for themselves. The Church used the tithes to pay for the care of the community. </a:t>
            </a:r>
            <a:endParaRPr sz="1100"/>
          </a:p>
          <a:p>
            <a:pPr indent="0" lvl="0" marL="0" rtl="0" algn="just">
              <a:lnSpc>
                <a:spcPct val="115000"/>
              </a:lnSpc>
              <a:spcBef>
                <a:spcPts val="1600"/>
              </a:spcBef>
              <a:spcAft>
                <a:spcPts val="0"/>
              </a:spcAft>
              <a:buSzPts val="1200"/>
              <a:buNone/>
            </a:pPr>
            <a:r>
              <a:rPr lang="en" sz="1100"/>
              <a:t>Illness was not uncommon. </a:t>
            </a:r>
            <a:r>
              <a:rPr b="1" lang="en" sz="1100"/>
              <a:t>Malnutrition</a:t>
            </a:r>
            <a:r>
              <a:rPr lang="en" sz="1100"/>
              <a:t>, particularly in times of famine, made people more likely to fall ill. A lack of scientific knowledge at this time meant that the causes of disease and illness were a mystery. The Church used religion to answer the questions people had about illness and disease. </a:t>
            </a:r>
            <a:endParaRPr sz="1100"/>
          </a:p>
          <a:p>
            <a:pPr indent="0" lvl="0" marL="0" rtl="0" algn="just">
              <a:lnSpc>
                <a:spcPct val="115000"/>
              </a:lnSpc>
              <a:spcBef>
                <a:spcPts val="1600"/>
              </a:spcBef>
              <a:spcAft>
                <a:spcPts val="0"/>
              </a:spcAft>
              <a:buSzPts val="1200"/>
              <a:buNone/>
            </a:pPr>
            <a:r>
              <a:rPr lang="en" sz="1100"/>
              <a:t>Ordinary people received most of their teaching from the Church, as they didn’t receive any formal education. The majority of people at this time could not read or write, instead, they learned from the stories they heard, or the paintings they saw on the wall of their church. One thing they learned was that sin was very dangerous. The Church taught that those who committed a sin could be punished by God. They also taught that the devil could send disease to test someone’s faith. </a:t>
            </a:r>
            <a:endParaRPr sz="1100"/>
          </a:p>
          <a:p>
            <a:pPr indent="0" lvl="0" marL="0" rtl="0" algn="just">
              <a:lnSpc>
                <a:spcPct val="115000"/>
              </a:lnSpc>
              <a:spcBef>
                <a:spcPts val="1600"/>
              </a:spcBef>
              <a:spcAft>
                <a:spcPts val="1600"/>
              </a:spcAft>
              <a:buSzPts val="1200"/>
              <a:buNone/>
            </a:pPr>
            <a:r>
              <a:rPr lang="en" sz="1100"/>
              <a:t>The Church often explained </a:t>
            </a:r>
            <a:r>
              <a:rPr b="1" lang="en" sz="1100"/>
              <a:t>famine</a:t>
            </a:r>
            <a:r>
              <a:rPr lang="en" sz="1100"/>
              <a:t> by saying that God had sent it as a punishment for sin. Therefore, it was logical also to blame people’s sins for their illnesses. Blaming sickness on God acted as ‘proof of the divine’: it provided evidence of God’s existence. </a:t>
            </a:r>
            <a:endParaRPr/>
          </a:p>
        </p:txBody>
      </p:sp>
      <p:sp>
        <p:nvSpPr>
          <p:cNvPr id="181" name="Google Shape;181;p9"/>
          <p:cNvSpPr txBox="1"/>
          <p:nvPr/>
        </p:nvSpPr>
        <p:spPr>
          <a:xfrm>
            <a:off x="6072358" y="720318"/>
            <a:ext cx="1443000" cy="5336400"/>
          </a:xfrm>
          <a:prstGeom prst="rect">
            <a:avLst/>
          </a:prstGeom>
          <a:solidFill>
            <a:srgbClr val="FFF2CC"/>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 sz="1200" u="sng" cap="none" strike="noStrike">
                <a:solidFill>
                  <a:srgbClr val="000000"/>
                </a:solidFill>
                <a:latin typeface="Calibri"/>
                <a:ea typeface="Calibri"/>
                <a:cs typeface="Calibri"/>
                <a:sym typeface="Calibri"/>
              </a:rPr>
              <a:t>Keywords</a:t>
            </a:r>
            <a:endParaRPr b="1" i="0" sz="1200" u="sng"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200"/>
              <a:buFont typeface="Arial"/>
              <a:buNone/>
            </a:pPr>
            <a:r>
              <a:t/>
            </a:r>
            <a:endParaRPr b="1" i="0" sz="1200" u="sng"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Calibri"/>
                <a:ea typeface="Calibri"/>
                <a:cs typeface="Calibri"/>
                <a:sym typeface="Calibri"/>
              </a:rPr>
              <a:t>Malnutrition </a:t>
            </a:r>
            <a:r>
              <a:rPr b="0" i="0" lang="en" sz="1200" u="none" cap="none" strike="noStrike">
                <a:solidFill>
                  <a:srgbClr val="000000"/>
                </a:solidFill>
                <a:latin typeface="Calibri"/>
                <a:ea typeface="Calibri"/>
                <a:cs typeface="Calibri"/>
                <a:sym typeface="Calibri"/>
              </a:rPr>
              <a:t> -</a:t>
            </a:r>
            <a:r>
              <a:rPr b="0" i="0" lang="en" sz="1100" u="none" cap="none" strike="noStrike">
                <a:solidFill>
                  <a:srgbClr val="000000"/>
                </a:solidFill>
                <a:latin typeface="Calibri"/>
                <a:ea typeface="Calibri"/>
                <a:cs typeface="Calibri"/>
                <a:sym typeface="Calibri"/>
              </a:rPr>
              <a:t> An illness caused by lack of food. </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Calibri"/>
                <a:ea typeface="Calibri"/>
                <a:cs typeface="Calibri"/>
                <a:sym typeface="Calibri"/>
              </a:rPr>
              <a:t>Famine</a:t>
            </a:r>
            <a:r>
              <a:rPr b="0" i="0" lang="en" sz="1200" u="none" cap="none" strike="noStrike">
                <a:solidFill>
                  <a:srgbClr val="000000"/>
                </a:solidFill>
                <a:latin typeface="Calibri"/>
                <a:ea typeface="Calibri"/>
                <a:cs typeface="Calibri"/>
                <a:sym typeface="Calibri"/>
              </a:rPr>
              <a:t> - </a:t>
            </a:r>
            <a:r>
              <a:rPr b="0" i="0" lang="en" sz="1100" u="none" cap="none" strike="noStrike">
                <a:solidFill>
                  <a:srgbClr val="000000"/>
                </a:solidFill>
                <a:latin typeface="Calibri"/>
                <a:ea typeface="Calibri"/>
                <a:cs typeface="Calibri"/>
                <a:sym typeface="Calibri"/>
              </a:rPr>
              <a:t>food shortage, usually due to bad harvests. </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Calibri"/>
                <a:ea typeface="Calibri"/>
                <a:cs typeface="Calibri"/>
                <a:sym typeface="Calibri"/>
              </a:rPr>
              <a:t>Supernatural - </a:t>
            </a:r>
            <a:r>
              <a:rPr b="0" i="0" lang="en" sz="1100" u="none" cap="none" strike="noStrike">
                <a:solidFill>
                  <a:schemeClr val="dk1"/>
                </a:solidFill>
                <a:latin typeface="Calibri"/>
                <a:ea typeface="Calibri"/>
                <a:cs typeface="Calibri"/>
                <a:sym typeface="Calibri"/>
              </a:rPr>
              <a:t>Something spiritual or not natural. Disease in the Middle Ages were often believed to have supernatural causes and cures. </a:t>
            </a:r>
            <a:endParaRPr b="0" i="0" sz="11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chemeClr val="dk1"/>
                </a:solidFill>
                <a:latin typeface="Calibri"/>
                <a:ea typeface="Calibri"/>
                <a:cs typeface="Calibri"/>
                <a:sym typeface="Calibri"/>
              </a:rPr>
              <a:t>Monasteries - </a:t>
            </a:r>
            <a:r>
              <a:rPr b="0" i="0" lang="en" sz="1100" u="none" cap="none" strike="noStrike">
                <a:solidFill>
                  <a:schemeClr val="dk1"/>
                </a:solidFill>
                <a:latin typeface="Calibri"/>
                <a:ea typeface="Calibri"/>
                <a:cs typeface="Calibri"/>
                <a:sym typeface="Calibri"/>
              </a:rPr>
              <a:t>Buildings run by monks. People could get treatment here. </a:t>
            </a:r>
            <a:endParaRPr b="0" i="0" sz="11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chemeClr val="dk1"/>
                </a:solidFill>
                <a:latin typeface="Calibri"/>
                <a:ea typeface="Calibri"/>
                <a:cs typeface="Calibri"/>
                <a:sym typeface="Calibri"/>
              </a:rPr>
              <a:t>Paralysis - </a:t>
            </a:r>
            <a:r>
              <a:rPr b="0" i="0" lang="en" sz="1100" u="none" cap="none" strike="noStrike">
                <a:solidFill>
                  <a:schemeClr val="dk1"/>
                </a:solidFill>
                <a:latin typeface="Calibri"/>
                <a:ea typeface="Calibri"/>
                <a:cs typeface="Calibri"/>
                <a:sym typeface="Calibri"/>
              </a:rPr>
              <a:t>Being unable to move either all or part of your body as a result of illness, poison or injury. </a:t>
            </a:r>
            <a:endParaRPr b="0" i="0" sz="1100" u="none" cap="none" strike="noStrike">
              <a:solidFill>
                <a:schemeClr val="dk1"/>
              </a:solidFill>
              <a:latin typeface="Calibri"/>
              <a:ea typeface="Calibri"/>
              <a:cs typeface="Calibri"/>
              <a:sym typeface="Calibri"/>
            </a:endParaRPr>
          </a:p>
        </p:txBody>
      </p:sp>
      <p:sp>
        <p:nvSpPr>
          <p:cNvPr id="182" name="Google Shape;182;p9"/>
          <p:cNvSpPr txBox="1"/>
          <p:nvPr/>
        </p:nvSpPr>
        <p:spPr>
          <a:xfrm>
            <a:off x="292939" y="6464989"/>
            <a:ext cx="6974100" cy="576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p:txBody>
      </p:sp>
      <p:pic>
        <p:nvPicPr>
          <p:cNvPr id="183" name="Google Shape;183;p9"/>
          <p:cNvPicPr preferRelativeResize="0"/>
          <p:nvPr/>
        </p:nvPicPr>
        <p:blipFill rotWithShape="1">
          <a:blip r:embed="rId3">
            <a:alphaModFix/>
          </a:blip>
          <a:srcRect b="0" l="0" r="0" t="0"/>
          <a:stretch/>
        </p:blipFill>
        <p:spPr>
          <a:xfrm>
            <a:off x="5215150" y="655300"/>
            <a:ext cx="576900" cy="576900"/>
          </a:xfrm>
          <a:prstGeom prst="rect">
            <a:avLst/>
          </a:prstGeom>
          <a:noFill/>
          <a:ln>
            <a:noFill/>
          </a:ln>
        </p:spPr>
      </p:pic>
      <p:graphicFrame>
        <p:nvGraphicFramePr>
          <p:cNvPr id="184" name="Google Shape;184;p9"/>
          <p:cNvGraphicFramePr/>
          <p:nvPr/>
        </p:nvGraphicFramePr>
        <p:xfrm>
          <a:off x="397440" y="6169789"/>
          <a:ext cx="3000000" cy="3000000"/>
        </p:xfrm>
        <a:graphic>
          <a:graphicData uri="http://schemas.openxmlformats.org/drawingml/2006/table">
            <a:tbl>
              <a:tblPr>
                <a:noFill/>
                <a:tableStyleId>{B582C15B-8F40-4677-AFF7-5701DFDC342F}</a:tableStyleId>
              </a:tblPr>
              <a:tblGrid>
                <a:gridCol w="3549475"/>
                <a:gridCol w="3549475"/>
              </a:tblGrid>
              <a:tr h="522000">
                <a:tc gridSpan="2">
                  <a:txBody>
                    <a:bodyPr/>
                    <a:lstStyle/>
                    <a:p>
                      <a:pPr indent="0" lvl="0" marL="0" marR="0" rtl="0" algn="l">
                        <a:lnSpc>
                          <a:spcPct val="100000"/>
                        </a:lnSpc>
                        <a:spcBef>
                          <a:spcPts val="0"/>
                        </a:spcBef>
                        <a:spcAft>
                          <a:spcPts val="0"/>
                        </a:spcAft>
                        <a:buClr>
                          <a:srgbClr val="000000"/>
                        </a:buClr>
                        <a:buSzPts val="1200"/>
                        <a:buFont typeface="Arial"/>
                        <a:buNone/>
                      </a:pPr>
                      <a:r>
                        <a:rPr b="1" lang="en" sz="1200" u="sng" cap="none" strike="noStrike">
                          <a:solidFill>
                            <a:schemeClr val="dk1"/>
                          </a:solidFill>
                          <a:latin typeface="Calibri"/>
                          <a:ea typeface="Calibri"/>
                          <a:cs typeface="Calibri"/>
                          <a:sym typeface="Calibri"/>
                        </a:rPr>
                        <a:t>TASK - </a:t>
                      </a:r>
                      <a:r>
                        <a:rPr lang="en" sz="1200" u="none" cap="none" strike="noStrike">
                          <a:solidFill>
                            <a:schemeClr val="dk1"/>
                          </a:solidFill>
                          <a:latin typeface="Calibri"/>
                          <a:ea typeface="Calibri"/>
                          <a:cs typeface="Calibri"/>
                          <a:sym typeface="Calibri"/>
                        </a:rPr>
                        <a:t>Read the through the information above and think about whether the Church helped or hindered the understanding and treatment of disease? Summerise your ideas in the table and explain your overall verdict. </a:t>
                      </a:r>
                      <a:endParaRPr sz="1200" u="none" cap="none" strike="noStrike">
                        <a:latin typeface="Calibri"/>
                        <a:ea typeface="Calibri"/>
                        <a:cs typeface="Calibri"/>
                        <a:sym typeface="Calibri"/>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hMerge="1"/>
              </a:tr>
              <a:tr h="522000">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Ways the Church helped the understanding and treatment of illness</a:t>
                      </a:r>
                      <a:endParaRPr sz="1200" u="none" cap="none" strike="noStrike">
                        <a:latin typeface="Calibri"/>
                        <a:ea typeface="Calibri"/>
                        <a:cs typeface="Calibri"/>
                        <a:sym typeface="Calibri"/>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Ways the Church hinder the understanding and treatment of illness</a:t>
                      </a:r>
                      <a:endParaRPr sz="1200" u="none" cap="none" strike="noStrike">
                        <a:latin typeface="Calibri"/>
                        <a:ea typeface="Calibri"/>
                        <a:cs typeface="Calibri"/>
                        <a:sym typeface="Calibri"/>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r h="1541550">
                <a:tc>
                  <a:txBody>
                    <a:bodyPr/>
                    <a:lstStyle/>
                    <a:p>
                      <a:pPr indent="0" lvl="0" marL="0" marR="0" rtl="0" algn="ctr">
                        <a:lnSpc>
                          <a:spcPct val="100000"/>
                        </a:lnSpc>
                        <a:spcBef>
                          <a:spcPts val="0"/>
                        </a:spcBef>
                        <a:spcAft>
                          <a:spcPts val="0"/>
                        </a:spcAft>
                        <a:buClr>
                          <a:srgbClr val="000000"/>
                        </a:buClr>
                        <a:buSzPts val="1200"/>
                        <a:buFont typeface="Arial"/>
                        <a:buNone/>
                      </a:pPr>
                      <a:r>
                        <a:t/>
                      </a:r>
                      <a:endParaRPr sz="1200" u="none" cap="none" strike="noStrike">
                        <a:latin typeface="Calibri"/>
                        <a:ea typeface="Calibri"/>
                        <a:cs typeface="Calibri"/>
                        <a:sym typeface="Calibri"/>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200" u="none" cap="none" strike="noStrike">
                        <a:latin typeface="Calibri"/>
                        <a:ea typeface="Calibri"/>
                        <a:cs typeface="Calibri"/>
                        <a:sym typeface="Calibri"/>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r h="1735800">
                <a:tc gridSpan="2">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Overall, I think that the Church </a:t>
                      </a:r>
                      <a:r>
                        <a:rPr lang="en" sz="1200" u="sng" cap="none" strike="noStrike">
                          <a:latin typeface="Calibri"/>
                          <a:ea typeface="Calibri"/>
                          <a:cs typeface="Calibri"/>
                          <a:sym typeface="Calibri"/>
                        </a:rPr>
                        <a:t>helped/hindered </a:t>
                      </a:r>
                      <a:r>
                        <a:rPr lang="en" sz="1200" u="none" cap="none" strike="noStrike">
                          <a:latin typeface="Calibri"/>
                          <a:ea typeface="Calibri"/>
                          <a:cs typeface="Calibri"/>
                          <a:sym typeface="Calibri"/>
                        </a:rPr>
                        <a:t>the understanding and treatment of illness because…</a:t>
                      </a:r>
                      <a:endParaRPr sz="1200" u="none" cap="none" strike="noStrike">
                        <a:latin typeface="Calibri"/>
                        <a:ea typeface="Calibri"/>
                        <a:cs typeface="Calibri"/>
                        <a:sym typeface="Calibri"/>
                      </a:endParaRPr>
                    </a:p>
                    <a:p>
                      <a:pPr indent="0" lvl="0" marL="0" marR="0" rtl="0" algn="just">
                        <a:lnSpc>
                          <a:spcPct val="200000"/>
                        </a:lnSpc>
                        <a:spcBef>
                          <a:spcPts val="0"/>
                        </a:spcBef>
                        <a:spcAft>
                          <a:spcPts val="0"/>
                        </a:spcAft>
                        <a:buClr>
                          <a:schemeClr val="dk1"/>
                        </a:buClr>
                        <a:buSzPts val="1100"/>
                        <a:buFont typeface="Arial"/>
                        <a:buNone/>
                      </a:pPr>
                      <a:r>
                        <a:rPr lang="en" sz="1200" u="none" cap="none" strike="noStrike">
                          <a:solidFill>
                            <a:srgbClr val="000005"/>
                          </a:solidFill>
                          <a:highlight>
                            <a:srgbClr val="FFFFFF"/>
                          </a:highlight>
                          <a:latin typeface="Calibri"/>
                          <a:ea typeface="Calibri"/>
                          <a:cs typeface="Calibri"/>
                          <a:sym typeface="Calibri"/>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sz="1200" u="none" cap="none" strike="noStrike">
                        <a:solidFill>
                          <a:srgbClr val="000005"/>
                        </a:solidFill>
                        <a:highlight>
                          <a:srgbClr val="FFFFFF"/>
                        </a:highlight>
                        <a:latin typeface="Calibri"/>
                        <a:ea typeface="Calibri"/>
                        <a:cs typeface="Calibri"/>
                        <a:sym typeface="Calibri"/>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hMerge="1"/>
              </a:tr>
            </a:tbl>
          </a:graphicData>
        </a:graphic>
      </p:graphicFrame>
      <p:sp>
        <p:nvSpPr>
          <p:cNvPr id="185" name="Google Shape;185;p9"/>
          <p:cNvSpPr/>
          <p:nvPr/>
        </p:nvSpPr>
        <p:spPr>
          <a:xfrm>
            <a:off x="6891299" y="132846"/>
            <a:ext cx="556200" cy="445200"/>
          </a:xfrm>
          <a:prstGeom prst="rect">
            <a:avLst/>
          </a:prstGeom>
          <a:solidFill>
            <a:srgbClr val="FFFFFF"/>
          </a:solid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p.9</a:t>
            </a:r>
            <a:endParaRPr b="1" i="0" sz="1400" u="none" cap="none" strike="noStrike">
              <a:solidFill>
                <a:srgbClr val="000000"/>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