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Lst>
  <p:notesMasterIdLst>
    <p:notesMasterId r:id="rId44"/>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4" r:id="rId38"/>
    <p:sldId id="295" r:id="rId39"/>
    <p:sldId id="296" r:id="rId40"/>
    <p:sldId id="298" r:id="rId41"/>
    <p:sldId id="299" r:id="rId42"/>
    <p:sldId id="300" r:id="rId43"/>
  </p:sldIdLst>
  <p:sldSz cx="7559675" cy="10691813"/>
  <p:notesSz cx="6858000" cy="9144000"/>
  <p:embeddedFontLst>
    <p:embeddedFont>
      <p:font typeface="Calibri" panose="020F0502020204030204" pitchFamily="34" charset="0"/>
      <p:regular r:id="rId45"/>
      <p:bold r:id="rId46"/>
      <p:italic r:id="rId47"/>
      <p:boldItalic r:id="rId48"/>
    </p:embeddedFont>
    <p:embeddedFont>
      <p:font typeface="Cambria" panose="02040503050406030204" pitchFamily="18" charset="0"/>
      <p:regular r:id="rId49"/>
      <p:bold r:id="rId50"/>
      <p:italic r:id="rId51"/>
      <p:boldItalic r:id="rId52"/>
    </p:embeddedFont>
    <p:embeddedFont>
      <p:font typeface="Comfortaa" panose="020B060402020202020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6D217B-8610-44C8-94D2-7CBAEFB029F3}">
  <a:tblStyle styleId="{6A6D217B-8610-44C8-94D2-7CBAEFB029F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FC1D2FF-EF88-4718-81C7-DA4EB6409B05}" styleName="Table_1">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F1FA971-B580-40C6-AEDC-E6A77F244F86}"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FEA04C5-9DB9-41AC-97E0-4ED965F3A443}" styleName="Table_3">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0" d="100"/>
          <a:sy n="40" d="100"/>
        </p:scale>
        <p:origin x="2804" y="880"/>
      </p:cViewPr>
      <p:guideLst>
        <p:guide orient="horz" pos="3368"/>
        <p:guide pos="2381"/>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3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bc0935ba4_0_0:notes"/>
          <p:cNvSpPr>
            <a:spLocks noGrp="1" noRot="1" noChangeAspect="1"/>
          </p:cNvSpPr>
          <p:nvPr>
            <p:ph type="sldImg" idx="2"/>
          </p:nvPr>
        </p:nvSpPr>
        <p:spPr>
          <a:xfrm>
            <a:off x="221703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bc0935b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222222"/>
                </a:solidFill>
                <a:highlight>
                  <a:srgbClr val="FFFFFF"/>
                </a:highlight>
              </a:rPr>
              <a:t>21.0 x 29.7 cm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5cb47253b_0_2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5cb47253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c77c92bc5_0_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6c77c92bc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c731f27d7_0_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6c731f27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c731f27d7_0_1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6c731f27d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6c731f27d7_0_1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6c731f27d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6c786f3c40_0_4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6c786f3c4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6c786f3c40_0_5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6c786f3c4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c786f3c40_0_4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c786f3c4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6c786f3c40_0_8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6c786f3c40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6c786f3c40_0_9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6c786f3c40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bc0935ba4_0_1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bc0935ba4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6c786f3c40_0_10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6c786f3c4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6c786f3c40_0_11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6c786f3c4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c898560ac_0_1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c898560a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6c898560ac_0_7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6c898560a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6c898560ac_0_7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6c898560ac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6c898560ac_0_8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6c898560ac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6c898560ac_0_9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6c898560a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c8985607b_0_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c898560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6c898560ac_0_10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6c898560a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6c978cf168_0_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6c978cf16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f091b3896_0_300:notes"/>
          <p:cNvSpPr>
            <a:spLocks noGrp="1" noRot="1" noChangeAspect="1"/>
          </p:cNvSpPr>
          <p:nvPr>
            <p:ph type="sldImg" idx="2"/>
          </p:nvPr>
        </p:nvSpPr>
        <p:spPr>
          <a:xfrm>
            <a:off x="221703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f091b3896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c978cf168_0_1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c978cf16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7f091b3896_0_3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7f091b389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6c978cf168_0_1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6c978cf16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6c978cf168_0_2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6c978cf16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6c978cf54e_0_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6c978cf54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6ca959027c_0_1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6ca959027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6ca959027c_0_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6ca959027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6caae0ffbd_0_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6caae0ffb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6c978cf168_0_2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6c978cf16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761dfa988e_0_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761dfa98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f091b3896_0_235:notes"/>
          <p:cNvSpPr>
            <a:spLocks noGrp="1" noRot="1" noChangeAspect="1"/>
          </p:cNvSpPr>
          <p:nvPr>
            <p:ph type="sldImg" idx="2"/>
          </p:nvPr>
        </p:nvSpPr>
        <p:spPr>
          <a:xfrm>
            <a:off x="221703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f091b3896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6caae0ffbd_2_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6caae0ffbd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6caae0ffbd_2_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6caae0ffbd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975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6caae0ffbd_2_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6caae0ffbd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703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f091b3896_0_319:notes"/>
          <p:cNvSpPr>
            <a:spLocks noGrp="1" noRot="1" noChangeAspect="1"/>
          </p:cNvSpPr>
          <p:nvPr>
            <p:ph type="sldImg" idx="2"/>
          </p:nvPr>
        </p:nvSpPr>
        <p:spPr>
          <a:xfrm>
            <a:off x="221703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f091b3896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caae0fc57_0_14:notes"/>
          <p:cNvSpPr>
            <a:spLocks noGrp="1" noRot="1" noChangeAspect="1"/>
          </p:cNvSpPr>
          <p:nvPr>
            <p:ph type="sldImg" idx="2"/>
          </p:nvPr>
        </p:nvSpPr>
        <p:spPr>
          <a:xfrm>
            <a:off x="221703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caae0fc5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bc0935ba4_0_112:notes"/>
          <p:cNvSpPr>
            <a:spLocks noGrp="1" noRot="1" noChangeAspect="1"/>
          </p:cNvSpPr>
          <p:nvPr>
            <p:ph type="sldImg" idx="2"/>
          </p:nvPr>
        </p:nvSpPr>
        <p:spPr>
          <a:xfrm>
            <a:off x="221703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bc0935ba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5cb47253b_0_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5cb4725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6c731f27d7_0_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6c731f27d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9"/>
            <a:ext cx="7044600" cy="1647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99925" y="10299375"/>
            <a:ext cx="392100" cy="29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99925" y="10299375"/>
            <a:ext cx="392100" cy="29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9925" y="10299375"/>
            <a:ext cx="392100" cy="29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99925" y="10299375"/>
            <a:ext cx="392100" cy="29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64600" y="125700"/>
            <a:ext cx="3918000" cy="445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SzPts val="2000"/>
              <a:buNone/>
              <a:defRPr sz="2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571000" y="953925"/>
            <a:ext cx="6823500" cy="87396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99925" y="10299375"/>
            <a:ext cx="392100" cy="29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5291" y="2395696"/>
            <a:ext cx="3306900" cy="7101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99925" y="10299375"/>
            <a:ext cx="392100" cy="29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99925" y="10299375"/>
            <a:ext cx="392100" cy="29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1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88617"/>
            <a:ext cx="2321700" cy="660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99925" y="10299375"/>
            <a:ext cx="392100" cy="29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99925" y="10299375"/>
            <a:ext cx="392100" cy="29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99925" y="10299375"/>
            <a:ext cx="392100" cy="29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99925" y="10299375"/>
            <a:ext cx="392100" cy="29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99925" y="10299375"/>
            <a:ext cx="392100" cy="292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a:buNone/>
              <a:defRPr sz="1200" b="1">
                <a:solidFill>
                  <a:schemeClr val="dk2"/>
                </a:solidFill>
                <a:latin typeface="Calibri"/>
                <a:ea typeface="Calibri"/>
                <a:cs typeface="Calibri"/>
                <a:sym typeface="Calibri"/>
              </a:defRPr>
            </a:lvl1pPr>
            <a:lvl2pPr lvl="1" algn="ctr">
              <a:buNone/>
              <a:defRPr sz="1200" b="1">
                <a:solidFill>
                  <a:schemeClr val="dk2"/>
                </a:solidFill>
                <a:latin typeface="Calibri"/>
                <a:ea typeface="Calibri"/>
                <a:cs typeface="Calibri"/>
                <a:sym typeface="Calibri"/>
              </a:defRPr>
            </a:lvl2pPr>
            <a:lvl3pPr lvl="2" algn="ctr">
              <a:buNone/>
              <a:defRPr sz="1200" b="1">
                <a:solidFill>
                  <a:schemeClr val="dk2"/>
                </a:solidFill>
                <a:latin typeface="Calibri"/>
                <a:ea typeface="Calibri"/>
                <a:cs typeface="Calibri"/>
                <a:sym typeface="Calibri"/>
              </a:defRPr>
            </a:lvl3pPr>
            <a:lvl4pPr lvl="3" algn="ctr">
              <a:buNone/>
              <a:defRPr sz="1200" b="1">
                <a:solidFill>
                  <a:schemeClr val="dk2"/>
                </a:solidFill>
                <a:latin typeface="Calibri"/>
                <a:ea typeface="Calibri"/>
                <a:cs typeface="Calibri"/>
                <a:sym typeface="Calibri"/>
              </a:defRPr>
            </a:lvl4pPr>
            <a:lvl5pPr lvl="4" algn="ctr">
              <a:buNone/>
              <a:defRPr sz="1200" b="1">
                <a:solidFill>
                  <a:schemeClr val="dk2"/>
                </a:solidFill>
                <a:latin typeface="Calibri"/>
                <a:ea typeface="Calibri"/>
                <a:cs typeface="Calibri"/>
                <a:sym typeface="Calibri"/>
              </a:defRPr>
            </a:lvl5pPr>
            <a:lvl6pPr lvl="5" algn="ctr">
              <a:buNone/>
              <a:defRPr sz="1200" b="1">
                <a:solidFill>
                  <a:schemeClr val="dk2"/>
                </a:solidFill>
                <a:latin typeface="Calibri"/>
                <a:ea typeface="Calibri"/>
                <a:cs typeface="Calibri"/>
                <a:sym typeface="Calibri"/>
              </a:defRPr>
            </a:lvl6pPr>
            <a:lvl7pPr lvl="6" algn="ctr">
              <a:buNone/>
              <a:defRPr sz="1200" b="1">
                <a:solidFill>
                  <a:schemeClr val="dk2"/>
                </a:solidFill>
                <a:latin typeface="Calibri"/>
                <a:ea typeface="Calibri"/>
                <a:cs typeface="Calibri"/>
                <a:sym typeface="Calibri"/>
              </a:defRPr>
            </a:lvl7pPr>
            <a:lvl8pPr lvl="7" algn="ctr">
              <a:buNone/>
              <a:defRPr sz="1200" b="1">
                <a:solidFill>
                  <a:schemeClr val="dk2"/>
                </a:solidFill>
                <a:latin typeface="Calibri"/>
                <a:ea typeface="Calibri"/>
                <a:cs typeface="Calibri"/>
                <a:sym typeface="Calibri"/>
              </a:defRPr>
            </a:lvl8pPr>
            <a:lvl9pPr lvl="8" algn="ctr">
              <a:buNone/>
              <a:defRPr sz="1200" b="1">
                <a:solidFill>
                  <a:schemeClr val="dk2"/>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2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60.jpg"/></Relationships>
</file>

<file path=ppt/slides/_rels/slide3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63.jpg"/><Relationship Id="rId4" Type="http://schemas.openxmlformats.org/officeDocument/2006/relationships/image" Target="../media/image62.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p:nvPr/>
        </p:nvSpPr>
        <p:spPr>
          <a:xfrm>
            <a:off x="257700" y="163225"/>
            <a:ext cx="7044600" cy="531900"/>
          </a:xfrm>
          <a:prstGeom prst="rect">
            <a:avLst/>
          </a:prstGeom>
          <a:noFill/>
          <a:ln>
            <a:noFill/>
          </a:ln>
        </p:spPr>
        <p:txBody>
          <a:bodyPr spcFirstLastPara="1" wrap="square" lIns="91425" tIns="91425" rIns="91425" bIns="91425" anchor="ctr" anchorCtr="0">
            <a:noAutofit/>
          </a:bodyPr>
          <a:lstStyle/>
          <a:p>
            <a:pPr marL="114300" lvl="0" indent="-342900" algn="ctr" rtl="0">
              <a:spcBef>
                <a:spcPts val="0"/>
              </a:spcBef>
              <a:spcAft>
                <a:spcPts val="0"/>
              </a:spcAft>
              <a:buNone/>
            </a:pPr>
            <a:r>
              <a:rPr lang="en" sz="1800">
                <a:solidFill>
                  <a:srgbClr val="000000"/>
                </a:solidFill>
                <a:latin typeface="Comfortaa"/>
                <a:ea typeface="Comfortaa"/>
                <a:cs typeface="Comfortaa"/>
                <a:sym typeface="Comfortaa"/>
              </a:rPr>
              <a:t>Edexcel GCSE 9-1 History</a:t>
            </a:r>
            <a:endParaRPr sz="1800">
              <a:solidFill>
                <a:srgbClr val="000000"/>
              </a:solidFill>
              <a:latin typeface="Comfortaa"/>
              <a:ea typeface="Comfortaa"/>
              <a:cs typeface="Comfortaa"/>
              <a:sym typeface="Comfortaa"/>
            </a:endParaRPr>
          </a:p>
          <a:p>
            <a:pPr marL="114300" lvl="0" indent="-342900" algn="ctr" rtl="0">
              <a:spcBef>
                <a:spcPts val="0"/>
              </a:spcBef>
              <a:spcAft>
                <a:spcPts val="0"/>
              </a:spcAft>
              <a:buNone/>
            </a:pPr>
            <a:r>
              <a:rPr lang="en" sz="2000" b="1">
                <a:solidFill>
                  <a:srgbClr val="000000"/>
                </a:solidFill>
                <a:latin typeface="Comfortaa"/>
                <a:ea typeface="Comfortaa"/>
                <a:cs typeface="Comfortaa"/>
                <a:sym typeface="Comfortaa"/>
              </a:rPr>
              <a:t>Medicine in Britain, c1250 to present workbook</a:t>
            </a:r>
            <a:endParaRPr sz="2000" b="1">
              <a:solidFill>
                <a:srgbClr val="000000"/>
              </a:solidFill>
              <a:latin typeface="Comfortaa"/>
              <a:ea typeface="Comfortaa"/>
              <a:cs typeface="Comfortaa"/>
              <a:sym typeface="Comfortaa"/>
            </a:endParaRPr>
          </a:p>
        </p:txBody>
      </p:sp>
      <p:sp>
        <p:nvSpPr>
          <p:cNvPr id="130" name="Google Shape;130;p25"/>
          <p:cNvSpPr txBox="1"/>
          <p:nvPr/>
        </p:nvSpPr>
        <p:spPr>
          <a:xfrm>
            <a:off x="1953025" y="908450"/>
            <a:ext cx="3844800" cy="190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a:latin typeface="Calibri"/>
                <a:ea typeface="Calibri"/>
                <a:cs typeface="Calibri"/>
                <a:sym typeface="Calibri"/>
              </a:rPr>
              <a:t>Key Topic 4</a:t>
            </a:r>
            <a:endParaRPr sz="2800" b="1">
              <a:latin typeface="Calibri"/>
              <a:ea typeface="Calibri"/>
              <a:cs typeface="Calibri"/>
              <a:sym typeface="Calibri"/>
            </a:endParaRPr>
          </a:p>
          <a:p>
            <a:pPr marL="0" lvl="0" indent="0" algn="ctr" rtl="0">
              <a:spcBef>
                <a:spcPts val="0"/>
              </a:spcBef>
              <a:spcAft>
                <a:spcPts val="0"/>
              </a:spcAft>
              <a:buNone/>
            </a:pPr>
            <a:r>
              <a:rPr lang="en" sz="2800">
                <a:latin typeface="Calibri"/>
                <a:ea typeface="Calibri"/>
                <a:cs typeface="Calibri"/>
                <a:sym typeface="Calibri"/>
              </a:rPr>
              <a:t>c1900–present: Medicine in modern Britain </a:t>
            </a:r>
            <a:r>
              <a:rPr lang="en" sz="2000">
                <a:latin typeface="Calibri"/>
                <a:ea typeface="Calibri"/>
                <a:cs typeface="Calibri"/>
                <a:sym typeface="Calibri"/>
              </a:rPr>
              <a:t>V2</a:t>
            </a:r>
            <a:endParaRPr sz="2000" i="1">
              <a:latin typeface="Calibri"/>
              <a:ea typeface="Calibri"/>
              <a:cs typeface="Calibri"/>
              <a:sym typeface="Calibri"/>
            </a:endParaRPr>
          </a:p>
        </p:txBody>
      </p:sp>
      <p:graphicFrame>
        <p:nvGraphicFramePr>
          <p:cNvPr id="131" name="Google Shape;131;p25"/>
          <p:cNvGraphicFramePr/>
          <p:nvPr/>
        </p:nvGraphicFramePr>
        <p:xfrm>
          <a:off x="260024" y="4613717"/>
          <a:ext cx="7167650" cy="5899600"/>
        </p:xfrm>
        <a:graphic>
          <a:graphicData uri="http://schemas.openxmlformats.org/drawingml/2006/table">
            <a:tbl>
              <a:tblPr>
                <a:noFill/>
                <a:tableStyleId>{6A6D217B-8610-44C8-94D2-7CBAEFB029F3}</a:tableStyleId>
              </a:tblPr>
              <a:tblGrid>
                <a:gridCol w="1018500">
                  <a:extLst>
                    <a:ext uri="{9D8B030D-6E8A-4147-A177-3AD203B41FA5}">
                      <a16:colId xmlns:a16="http://schemas.microsoft.com/office/drawing/2014/main" val="20000"/>
                    </a:ext>
                  </a:extLst>
                </a:gridCol>
                <a:gridCol w="1262075">
                  <a:extLst>
                    <a:ext uri="{9D8B030D-6E8A-4147-A177-3AD203B41FA5}">
                      <a16:colId xmlns:a16="http://schemas.microsoft.com/office/drawing/2014/main" val="20001"/>
                    </a:ext>
                  </a:extLst>
                </a:gridCol>
                <a:gridCol w="3708425">
                  <a:extLst>
                    <a:ext uri="{9D8B030D-6E8A-4147-A177-3AD203B41FA5}">
                      <a16:colId xmlns:a16="http://schemas.microsoft.com/office/drawing/2014/main" val="20002"/>
                    </a:ext>
                  </a:extLst>
                </a:gridCol>
                <a:gridCol w="629100">
                  <a:extLst>
                    <a:ext uri="{9D8B030D-6E8A-4147-A177-3AD203B41FA5}">
                      <a16:colId xmlns:a16="http://schemas.microsoft.com/office/drawing/2014/main" val="20003"/>
                    </a:ext>
                  </a:extLst>
                </a:gridCol>
                <a:gridCol w="549550">
                  <a:extLst>
                    <a:ext uri="{9D8B030D-6E8A-4147-A177-3AD203B41FA5}">
                      <a16:colId xmlns:a16="http://schemas.microsoft.com/office/drawing/2014/main" val="20004"/>
                    </a:ext>
                  </a:extLst>
                </a:gridCol>
              </a:tblGrid>
              <a:tr h="571900">
                <a:tc gridSpan="3">
                  <a:txBody>
                    <a:bodyPr/>
                    <a:lstStyle/>
                    <a:p>
                      <a:pPr marL="0" lvl="0" indent="0" algn="ctr" rtl="0">
                        <a:spcBef>
                          <a:spcPts val="0"/>
                        </a:spcBef>
                        <a:spcAft>
                          <a:spcPts val="0"/>
                        </a:spcAft>
                        <a:buNone/>
                      </a:pPr>
                      <a:r>
                        <a:rPr lang="en" sz="1200" b="1">
                          <a:solidFill>
                            <a:srgbClr val="000000"/>
                          </a:solidFill>
                          <a:latin typeface="Calibri"/>
                          <a:ea typeface="Calibri"/>
                          <a:cs typeface="Calibri"/>
                          <a:sym typeface="Calibri"/>
                        </a:rPr>
                        <a:t>Edexcel 9-1 GCSE  History Medicine in Britain, c1250 – present PLC</a:t>
                      </a:r>
                      <a:endParaRPr sz="1200">
                        <a:latin typeface="Calibri"/>
                        <a:ea typeface="Calibri"/>
                        <a:cs typeface="Calibri"/>
                        <a:sym typeface="Calibri"/>
                      </a:endParaRPr>
                    </a:p>
                  </a:txBody>
                  <a:tcPr marL="91450" marR="91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r>
                        <a:rPr lang="en" sz="800">
                          <a:latin typeface="Calibri"/>
                          <a:ea typeface="Calibri"/>
                          <a:cs typeface="Calibri"/>
                          <a:sym typeface="Calibri"/>
                        </a:rPr>
                        <a:t>Lesson date</a:t>
                      </a:r>
                      <a:endParaRPr sz="800">
                        <a:latin typeface="Calibri"/>
                        <a:ea typeface="Calibri"/>
                        <a:cs typeface="Calibri"/>
                        <a:sym typeface="Calibri"/>
                      </a:endParaRPr>
                    </a:p>
                  </a:txBody>
                  <a:tcPr marL="3325" marR="3325" marT="2200" marB="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800">
                          <a:latin typeface="Calibri"/>
                          <a:ea typeface="Calibri"/>
                          <a:cs typeface="Calibri"/>
                          <a:sym typeface="Calibri"/>
                        </a:rPr>
                        <a:t>Date revised</a:t>
                      </a:r>
                      <a:endParaRPr sz="800">
                        <a:latin typeface="Calibri"/>
                        <a:ea typeface="Calibri"/>
                        <a:cs typeface="Calibri"/>
                        <a:sym typeface="Calibri"/>
                      </a:endParaRPr>
                    </a:p>
                  </a:txBody>
                  <a:tcPr marL="3325" marR="3325" marT="2200" marB="22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32125">
                <a:tc rowSpan="6">
                  <a:txBody>
                    <a:bodyPr/>
                    <a:lstStyle/>
                    <a:p>
                      <a:pPr marL="0" lvl="0" indent="0" algn="ctr" rtl="0">
                        <a:spcBef>
                          <a:spcPts val="0"/>
                        </a:spcBef>
                        <a:spcAft>
                          <a:spcPts val="0"/>
                        </a:spcAft>
                        <a:buNone/>
                      </a:pPr>
                      <a:r>
                        <a:rPr lang="en" sz="1100">
                          <a:latin typeface="Calibri"/>
                          <a:ea typeface="Calibri"/>
                          <a:cs typeface="Calibri"/>
                          <a:sym typeface="Calibri"/>
                        </a:rPr>
                        <a:t>Key topic 4: c1900–present: Medicine in modern Britain</a:t>
                      </a:r>
                      <a:endParaRPr sz="1100">
                        <a:latin typeface="Calibri"/>
                        <a:ea typeface="Calibri"/>
                        <a:cs typeface="Calibri"/>
                        <a:sym typeface="Calibri"/>
                      </a:endParaRPr>
                    </a:p>
                  </a:txBody>
                  <a:tcPr marL="91450" marR="91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tc rowSpan="2">
                  <a:txBody>
                    <a:bodyPr/>
                    <a:lstStyle/>
                    <a:p>
                      <a:pPr marL="0" lvl="0" indent="0" algn="l" rtl="0">
                        <a:spcBef>
                          <a:spcPts val="0"/>
                        </a:spcBef>
                        <a:spcAft>
                          <a:spcPts val="0"/>
                        </a:spcAft>
                        <a:buNone/>
                      </a:pPr>
                      <a:r>
                        <a:rPr lang="en" sz="1100" b="1">
                          <a:latin typeface="Calibri"/>
                          <a:ea typeface="Calibri"/>
                          <a:cs typeface="Calibri"/>
                          <a:sym typeface="Calibri"/>
                        </a:rPr>
                        <a:t>Key topic 4.1 Ideas about the cause of disease and illness</a:t>
                      </a:r>
                      <a:endParaRPr sz="1100" b="1">
                        <a:latin typeface="Calibri"/>
                        <a:ea typeface="Calibri"/>
                        <a:cs typeface="Calibri"/>
                        <a:sym typeface="Calibri"/>
                      </a:endParaRPr>
                    </a:p>
                    <a:p>
                      <a:pPr marL="0" lvl="0" indent="0" algn="l" rtl="0">
                        <a:spcBef>
                          <a:spcPts val="0"/>
                        </a:spcBef>
                        <a:spcAft>
                          <a:spcPts val="0"/>
                        </a:spcAft>
                        <a:buNone/>
                      </a:pPr>
                      <a:endParaRPr sz="1100" b="1">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 5-14</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100" b="1">
                        <a:latin typeface="Calibri"/>
                        <a:ea typeface="Calibri"/>
                        <a:cs typeface="Calibri"/>
                        <a:sym typeface="Calibri"/>
                      </a:endParaRPr>
                    </a:p>
                  </a:txBody>
                  <a:tcPr marL="91450" marR="91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A. Advances in understanding the causes of illness and disease: the influence of genetic  and lifestyle factors on health.</a:t>
                      </a:r>
                      <a:endParaRPr sz="1100">
                        <a:latin typeface="Calibri"/>
                        <a:ea typeface="Calibri"/>
                        <a:cs typeface="Calibri"/>
                        <a:sym typeface="Calibri"/>
                      </a:endParaRPr>
                    </a:p>
                  </a:txBody>
                  <a:tcPr marL="91450" marR="91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3325" marR="3325" marT="1650" marB="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3325" marR="3325" marT="1650" marB="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67325">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Clr>
                          <a:srgbClr val="000000"/>
                        </a:buClr>
                        <a:buSzPts val="1100"/>
                        <a:buFont typeface="Arial"/>
                        <a:buNone/>
                      </a:pPr>
                      <a:r>
                        <a:rPr lang="en" sz="1100">
                          <a:solidFill>
                            <a:srgbClr val="000000"/>
                          </a:solidFill>
                          <a:latin typeface="Calibri"/>
                          <a:ea typeface="Calibri"/>
                          <a:cs typeface="Calibri"/>
                          <a:sym typeface="Calibri"/>
                        </a:rPr>
                        <a:t>B. Improvements in diagnosis: the impact of the availability of blood tests, scans and monitors.</a:t>
                      </a:r>
                      <a:endParaRPr sz="1100">
                        <a:solidFill>
                          <a:srgbClr val="000000"/>
                        </a:solidFill>
                        <a:latin typeface="Calibri"/>
                        <a:ea typeface="Calibri"/>
                        <a:cs typeface="Calibri"/>
                        <a:sym typeface="Calibri"/>
                      </a:endParaRPr>
                    </a:p>
                  </a:txBody>
                  <a:tcPr marL="91450" marR="91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3325" marR="3325" marT="1650" marB="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3325" marR="3325" marT="1650" marB="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35975">
                <a:tc vMerge="1">
                  <a:txBody>
                    <a:bodyPr/>
                    <a:lstStyle/>
                    <a:p>
                      <a:endParaRPr lang="en-US"/>
                    </a:p>
                  </a:txBody>
                  <a:tcPr/>
                </a:tc>
                <a:tc rowSpan="2">
                  <a:txBody>
                    <a:bodyPr/>
                    <a:lstStyle/>
                    <a:p>
                      <a:pPr marL="0" lvl="0" indent="0" algn="l" rtl="0">
                        <a:spcBef>
                          <a:spcPts val="0"/>
                        </a:spcBef>
                        <a:spcAft>
                          <a:spcPts val="0"/>
                        </a:spcAft>
                        <a:buNone/>
                      </a:pPr>
                      <a:r>
                        <a:rPr lang="en" sz="1100" b="1">
                          <a:latin typeface="Calibri"/>
                          <a:ea typeface="Calibri"/>
                          <a:cs typeface="Calibri"/>
                          <a:sym typeface="Calibri"/>
                        </a:rPr>
                        <a:t>Key topic 4.2 Approaches to prevention and treatment</a:t>
                      </a:r>
                      <a:endParaRPr sz="1100" b="1">
                        <a:latin typeface="Calibri"/>
                        <a:ea typeface="Calibri"/>
                        <a:cs typeface="Calibri"/>
                        <a:sym typeface="Calibri"/>
                      </a:endParaRPr>
                    </a:p>
                    <a:p>
                      <a:pPr marL="0" lvl="0" indent="0" algn="l" rtl="0">
                        <a:spcBef>
                          <a:spcPts val="0"/>
                        </a:spcBef>
                        <a:spcAft>
                          <a:spcPts val="0"/>
                        </a:spcAft>
                        <a:buNone/>
                      </a:pPr>
                      <a:endParaRPr sz="1100" b="1">
                        <a:latin typeface="Calibri"/>
                        <a:ea typeface="Calibri"/>
                        <a:cs typeface="Calibri"/>
                        <a:sym typeface="Calibri"/>
                      </a:endParaRPr>
                    </a:p>
                    <a:p>
                      <a:pPr marL="0" lvl="0" indent="0" algn="l" rtl="0">
                        <a:spcBef>
                          <a:spcPts val="0"/>
                        </a:spcBef>
                        <a:spcAft>
                          <a:spcPts val="0"/>
                        </a:spcAft>
                        <a:buNone/>
                      </a:pPr>
                      <a:r>
                        <a:rPr lang="en" sz="1100" b="1">
                          <a:latin typeface="Calibri"/>
                          <a:ea typeface="Calibri"/>
                          <a:cs typeface="Calibri"/>
                          <a:sym typeface="Calibri"/>
                        </a:rPr>
                        <a:t>p </a:t>
                      </a:r>
                      <a:r>
                        <a:rPr lang="en" sz="1200">
                          <a:solidFill>
                            <a:schemeClr val="dk1"/>
                          </a:solidFill>
                          <a:latin typeface="Calibri"/>
                          <a:ea typeface="Calibri"/>
                          <a:cs typeface="Calibri"/>
                          <a:sym typeface="Calibri"/>
                        </a:rPr>
                        <a:t>15-26</a:t>
                      </a:r>
                      <a:endParaRPr sz="1100" b="1">
                        <a:latin typeface="Calibri"/>
                        <a:ea typeface="Calibri"/>
                        <a:cs typeface="Calibri"/>
                        <a:sym typeface="Calibri"/>
                      </a:endParaRPr>
                    </a:p>
                  </a:txBody>
                  <a:tcPr marL="91450" marR="91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None/>
                      </a:pPr>
                      <a:r>
                        <a:rPr lang="en" sz="1100">
                          <a:solidFill>
                            <a:srgbClr val="000000"/>
                          </a:solidFill>
                          <a:latin typeface="Calibri"/>
                          <a:ea typeface="Calibri"/>
                          <a:cs typeface="Calibri"/>
                          <a:sym typeface="Calibri"/>
                        </a:rPr>
                        <a:t>A. The extent of change in care and treatment. The impact of the NHS and science and technology: improved access to care; advances in medicines, including magic bullets  and antibiotics; high-tech medical and surgical treatment in hospitals.</a:t>
                      </a:r>
                      <a:endParaRPr sz="1100">
                        <a:solidFill>
                          <a:srgbClr val="000000"/>
                        </a:solidFill>
                        <a:latin typeface="Calibri"/>
                        <a:ea typeface="Calibri"/>
                        <a:cs typeface="Calibri"/>
                        <a:sym typeface="Calibri"/>
                      </a:endParaRPr>
                    </a:p>
                  </a:txBody>
                  <a:tcPr marL="91450" marR="91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3325" marR="3325" marT="1650" marB="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3325" marR="3325" marT="1650" marB="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91225">
                <a:tc vMerge="1">
                  <a:txBody>
                    <a:bodyPr/>
                    <a:lstStyle/>
                    <a:p>
                      <a:endParaRPr lang="en-US"/>
                    </a:p>
                  </a:txBody>
                  <a:tcPr/>
                </a:tc>
                <a:tc vMerge="1">
                  <a:txBody>
                    <a:bodyPr/>
                    <a:lstStyle/>
                    <a:p>
                      <a:endParaRPr lang="en-US"/>
                    </a:p>
                  </a:txBody>
                  <a:tcPr/>
                </a:tc>
                <a:tc>
                  <a:txBody>
                    <a:bodyPr/>
                    <a:lstStyle/>
                    <a:p>
                      <a:pPr marL="0" marR="0" lvl="0" indent="0" algn="l" rtl="0">
                        <a:spcBef>
                          <a:spcPts val="0"/>
                        </a:spcBef>
                        <a:spcAft>
                          <a:spcPts val="0"/>
                        </a:spcAft>
                        <a:buNone/>
                      </a:pPr>
                      <a:r>
                        <a:rPr lang="en" sz="1100">
                          <a:solidFill>
                            <a:srgbClr val="000000"/>
                          </a:solidFill>
                          <a:latin typeface="Calibri"/>
                          <a:ea typeface="Calibri"/>
                          <a:cs typeface="Calibri"/>
                          <a:sym typeface="Calibri"/>
                        </a:rPr>
                        <a:t>B. New approaches to prevention: mass vaccinations and government lifestyle campaigns.</a:t>
                      </a:r>
                      <a:endParaRPr sz="1100">
                        <a:solidFill>
                          <a:srgbClr val="000000"/>
                        </a:solidFill>
                        <a:latin typeface="Calibri"/>
                        <a:ea typeface="Calibri"/>
                        <a:cs typeface="Calibri"/>
                        <a:sym typeface="Calibri"/>
                      </a:endParaRPr>
                    </a:p>
                  </a:txBody>
                  <a:tcPr marL="91450" marR="91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3325" marR="3325" marT="1650" marB="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3325" marR="3325" marT="1650" marB="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00525">
                <a:tc vMerge="1">
                  <a:txBody>
                    <a:bodyPr/>
                    <a:lstStyle/>
                    <a:p>
                      <a:endParaRPr lang="en-US"/>
                    </a:p>
                  </a:txBody>
                  <a:tcPr/>
                </a:tc>
                <a:tc rowSpan="2">
                  <a:txBody>
                    <a:bodyPr/>
                    <a:lstStyle/>
                    <a:p>
                      <a:pPr marL="0" lvl="0" indent="0" algn="l" rtl="0">
                        <a:spcBef>
                          <a:spcPts val="0"/>
                        </a:spcBef>
                        <a:spcAft>
                          <a:spcPts val="0"/>
                        </a:spcAft>
                        <a:buNone/>
                      </a:pPr>
                      <a:r>
                        <a:rPr lang="en" sz="1100" b="1">
                          <a:latin typeface="Calibri"/>
                          <a:ea typeface="Calibri"/>
                          <a:cs typeface="Calibri"/>
                          <a:sym typeface="Calibri"/>
                        </a:rPr>
                        <a:t>Key topic 4.3 Case studies</a:t>
                      </a:r>
                      <a:endParaRPr sz="1100" b="1">
                        <a:latin typeface="Calibri"/>
                        <a:ea typeface="Calibri"/>
                        <a:cs typeface="Calibri"/>
                        <a:sym typeface="Calibri"/>
                      </a:endParaRPr>
                    </a:p>
                    <a:p>
                      <a:pPr marL="0" lvl="0" indent="0" algn="l" rtl="0">
                        <a:spcBef>
                          <a:spcPts val="0"/>
                        </a:spcBef>
                        <a:spcAft>
                          <a:spcPts val="0"/>
                        </a:spcAft>
                        <a:buNone/>
                      </a:pPr>
                      <a:endParaRPr sz="1100" b="1">
                        <a:latin typeface="Calibri"/>
                        <a:ea typeface="Calibri"/>
                        <a:cs typeface="Calibri"/>
                        <a:sym typeface="Calibri"/>
                      </a:endParaRPr>
                    </a:p>
                    <a:p>
                      <a:pPr marL="0" lvl="0" indent="0" algn="l" rtl="0">
                        <a:spcBef>
                          <a:spcPts val="0"/>
                        </a:spcBef>
                        <a:spcAft>
                          <a:spcPts val="0"/>
                        </a:spcAft>
                        <a:buNone/>
                      </a:pPr>
                      <a:r>
                        <a:rPr lang="en" sz="1100" b="1">
                          <a:latin typeface="Calibri"/>
                          <a:ea typeface="Calibri"/>
                          <a:cs typeface="Calibri"/>
                          <a:sym typeface="Calibri"/>
                        </a:rPr>
                        <a:t>p. </a:t>
                      </a:r>
                      <a:r>
                        <a:rPr lang="en" sz="1200">
                          <a:solidFill>
                            <a:schemeClr val="dk1"/>
                          </a:solidFill>
                          <a:latin typeface="Calibri"/>
                          <a:ea typeface="Calibri"/>
                          <a:cs typeface="Calibri"/>
                          <a:sym typeface="Calibri"/>
                        </a:rPr>
                        <a:t>27-33</a:t>
                      </a:r>
                      <a:endParaRPr sz="1100" b="1">
                        <a:latin typeface="Calibri"/>
                        <a:ea typeface="Calibri"/>
                        <a:cs typeface="Calibri"/>
                        <a:sym typeface="Calibri"/>
                      </a:endParaRPr>
                    </a:p>
                  </a:txBody>
                  <a:tcPr marL="91450" marR="91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None/>
                      </a:pPr>
                      <a:r>
                        <a:rPr lang="en" sz="1100">
                          <a:solidFill>
                            <a:srgbClr val="000000"/>
                          </a:solidFill>
                          <a:latin typeface="Calibri"/>
                          <a:ea typeface="Calibri"/>
                          <a:cs typeface="Calibri"/>
                          <a:sym typeface="Calibri"/>
                        </a:rPr>
                        <a:t>A. Key Individuals: Fleming, Florey and Chain’s development of penicillin.</a:t>
                      </a:r>
                      <a:endParaRPr sz="1100">
                        <a:solidFill>
                          <a:srgbClr val="000000"/>
                        </a:solidFill>
                        <a:latin typeface="Calibri"/>
                        <a:ea typeface="Calibri"/>
                        <a:cs typeface="Calibri"/>
                        <a:sym typeface="Calibri"/>
                      </a:endParaRPr>
                    </a:p>
                  </a:txBody>
                  <a:tcPr marL="91450" marR="91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3325" marR="3325" marT="1650" marB="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3325" marR="3325" marT="1650" marB="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800525">
                <a:tc vMerge="1">
                  <a:txBody>
                    <a:bodyPr/>
                    <a:lstStyle/>
                    <a:p>
                      <a:endParaRPr lang="en-US"/>
                    </a:p>
                  </a:txBody>
                  <a:tcPr/>
                </a:tc>
                <a:tc vMerge="1">
                  <a:txBody>
                    <a:bodyPr/>
                    <a:lstStyle/>
                    <a:p>
                      <a:endParaRPr lang="en-US"/>
                    </a:p>
                  </a:txBody>
                  <a:tcPr/>
                </a:tc>
                <a:tc>
                  <a:txBody>
                    <a:bodyPr/>
                    <a:lstStyle/>
                    <a:p>
                      <a:pPr marL="0" marR="0" lvl="0" indent="0" algn="l" rtl="0">
                        <a:spcBef>
                          <a:spcPts val="0"/>
                        </a:spcBef>
                        <a:spcAft>
                          <a:spcPts val="0"/>
                        </a:spcAft>
                        <a:buNone/>
                      </a:pPr>
                      <a:r>
                        <a:rPr lang="en" sz="1100">
                          <a:latin typeface="Calibri"/>
                          <a:ea typeface="Calibri"/>
                          <a:cs typeface="Calibri"/>
                          <a:sym typeface="Calibri"/>
                        </a:rPr>
                        <a:t>B. The fight against lung cancer in the twenty-first century: the use of science and technology in diagnosis and treatment; government action.</a:t>
                      </a:r>
                      <a:endParaRPr sz="1100">
                        <a:solidFill>
                          <a:srgbClr val="000000"/>
                        </a:solidFill>
                        <a:latin typeface="Calibri"/>
                        <a:ea typeface="Calibri"/>
                        <a:cs typeface="Calibri"/>
                        <a:sym typeface="Calibri"/>
                      </a:endParaRPr>
                    </a:p>
                  </a:txBody>
                  <a:tcPr marL="91450" marR="91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3325" marR="3325" marT="1650" marB="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3325" marR="3325" marT="1650" marB="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32" name="Google Shape;132;p25"/>
          <p:cNvSpPr txBox="1"/>
          <p:nvPr/>
        </p:nvSpPr>
        <p:spPr>
          <a:xfrm>
            <a:off x="1916825" y="2919200"/>
            <a:ext cx="3903900" cy="531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libri"/>
                <a:ea typeface="Calibri"/>
                <a:cs typeface="Calibri"/>
                <a:sym typeface="Calibri"/>
              </a:rPr>
              <a:t>Name:</a:t>
            </a:r>
            <a:endParaRPr>
              <a:latin typeface="Cambria"/>
              <a:ea typeface="Cambria"/>
              <a:cs typeface="Cambria"/>
              <a:sym typeface="Cambria"/>
            </a:endParaRPr>
          </a:p>
        </p:txBody>
      </p:sp>
      <p:pic>
        <p:nvPicPr>
          <p:cNvPr id="133" name="Google Shape;133;p25" descr="Image result for NHS"/>
          <p:cNvPicPr preferRelativeResize="0"/>
          <p:nvPr/>
        </p:nvPicPr>
        <p:blipFill>
          <a:blip r:embed="rId3">
            <a:alphaModFix/>
          </a:blip>
          <a:stretch>
            <a:fillRect/>
          </a:stretch>
        </p:blipFill>
        <p:spPr>
          <a:xfrm>
            <a:off x="260025" y="908450"/>
            <a:ext cx="1617000" cy="1081925"/>
          </a:xfrm>
          <a:prstGeom prst="rect">
            <a:avLst/>
          </a:prstGeom>
          <a:noFill/>
          <a:ln>
            <a:noFill/>
          </a:ln>
        </p:spPr>
      </p:pic>
      <p:pic>
        <p:nvPicPr>
          <p:cNvPr id="134" name="Google Shape;134;p25" descr="Image result for alexander fleming"/>
          <p:cNvPicPr preferRelativeResize="0"/>
          <p:nvPr/>
        </p:nvPicPr>
        <p:blipFill>
          <a:blip r:embed="rId4">
            <a:alphaModFix/>
          </a:blip>
          <a:stretch>
            <a:fillRect/>
          </a:stretch>
        </p:blipFill>
        <p:spPr>
          <a:xfrm>
            <a:off x="260025" y="1999925"/>
            <a:ext cx="1617000" cy="1728517"/>
          </a:xfrm>
          <a:prstGeom prst="rect">
            <a:avLst/>
          </a:prstGeom>
          <a:noFill/>
          <a:ln>
            <a:noFill/>
          </a:ln>
        </p:spPr>
      </p:pic>
      <p:pic>
        <p:nvPicPr>
          <p:cNvPr id="135" name="Google Shape;135;p25" descr="Image result for lung cancer"/>
          <p:cNvPicPr preferRelativeResize="0"/>
          <p:nvPr/>
        </p:nvPicPr>
        <p:blipFill>
          <a:blip r:embed="rId5">
            <a:alphaModFix/>
          </a:blip>
          <a:stretch>
            <a:fillRect/>
          </a:stretch>
        </p:blipFill>
        <p:spPr>
          <a:xfrm>
            <a:off x="5873824" y="908450"/>
            <a:ext cx="1553850" cy="932314"/>
          </a:xfrm>
          <a:prstGeom prst="rect">
            <a:avLst/>
          </a:prstGeom>
          <a:noFill/>
          <a:ln>
            <a:noFill/>
          </a:ln>
        </p:spPr>
      </p:pic>
      <p:pic>
        <p:nvPicPr>
          <p:cNvPr id="136" name="Google Shape;136;p25" descr="Image result for NHS lifestyle  campaigns"/>
          <p:cNvPicPr preferRelativeResize="0"/>
          <p:nvPr/>
        </p:nvPicPr>
        <p:blipFill>
          <a:blip r:embed="rId6">
            <a:alphaModFix/>
          </a:blip>
          <a:stretch>
            <a:fillRect/>
          </a:stretch>
        </p:blipFill>
        <p:spPr>
          <a:xfrm>
            <a:off x="1953025" y="3566250"/>
            <a:ext cx="1864649" cy="932325"/>
          </a:xfrm>
          <a:prstGeom prst="rect">
            <a:avLst/>
          </a:prstGeom>
          <a:noFill/>
          <a:ln>
            <a:noFill/>
          </a:ln>
        </p:spPr>
      </p:pic>
      <p:pic>
        <p:nvPicPr>
          <p:cNvPr id="137" name="Google Shape;137;p25" descr="Image result for anti smoking campaigns"/>
          <p:cNvPicPr preferRelativeResize="0"/>
          <p:nvPr/>
        </p:nvPicPr>
        <p:blipFill>
          <a:blip r:embed="rId7">
            <a:alphaModFix/>
          </a:blip>
          <a:stretch>
            <a:fillRect/>
          </a:stretch>
        </p:blipFill>
        <p:spPr>
          <a:xfrm>
            <a:off x="5894911" y="1904500"/>
            <a:ext cx="1532763" cy="1081925"/>
          </a:xfrm>
          <a:prstGeom prst="rect">
            <a:avLst/>
          </a:prstGeom>
          <a:noFill/>
          <a:ln>
            <a:noFill/>
          </a:ln>
        </p:spPr>
      </p:pic>
      <p:pic>
        <p:nvPicPr>
          <p:cNvPr id="138" name="Google Shape;138;p25" descr="Image result for DNA"/>
          <p:cNvPicPr preferRelativeResize="0"/>
          <p:nvPr/>
        </p:nvPicPr>
        <p:blipFill>
          <a:blip r:embed="rId8">
            <a:alphaModFix/>
          </a:blip>
          <a:stretch>
            <a:fillRect/>
          </a:stretch>
        </p:blipFill>
        <p:spPr>
          <a:xfrm>
            <a:off x="3893675" y="3566250"/>
            <a:ext cx="1664866" cy="932325"/>
          </a:xfrm>
          <a:prstGeom prst="rect">
            <a:avLst/>
          </a:prstGeom>
          <a:noFill/>
          <a:ln>
            <a:noFill/>
          </a:ln>
        </p:spPr>
      </p:pic>
      <p:pic>
        <p:nvPicPr>
          <p:cNvPr id="139" name="Google Shape;139;p25" descr="Image result for dna watson and crick"/>
          <p:cNvPicPr preferRelativeResize="0"/>
          <p:nvPr/>
        </p:nvPicPr>
        <p:blipFill>
          <a:blip r:embed="rId9">
            <a:alphaModFix/>
          </a:blip>
          <a:stretch>
            <a:fillRect/>
          </a:stretch>
        </p:blipFill>
        <p:spPr>
          <a:xfrm>
            <a:off x="5894900" y="2958604"/>
            <a:ext cx="1532775" cy="15399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p:nvPr/>
        </p:nvSpPr>
        <p:spPr>
          <a:xfrm>
            <a:off x="704850" y="3365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4.1 Ideas about the cause of disease and illness</a:t>
            </a:r>
            <a:endParaRPr sz="1800" b="1">
              <a:latin typeface="Calibri"/>
              <a:ea typeface="Calibri"/>
              <a:cs typeface="Calibri"/>
              <a:sym typeface="Calibri"/>
            </a:endParaRPr>
          </a:p>
        </p:txBody>
      </p:sp>
      <p:sp>
        <p:nvSpPr>
          <p:cNvPr id="238" name="Google Shape;238;p35"/>
          <p:cNvSpPr txBox="1"/>
          <p:nvPr/>
        </p:nvSpPr>
        <p:spPr>
          <a:xfrm>
            <a:off x="533388" y="735550"/>
            <a:ext cx="6438900" cy="350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Cambria"/>
                <a:ea typeface="Cambria"/>
                <a:cs typeface="Cambria"/>
                <a:sym typeface="Cambria"/>
              </a:rPr>
              <a:t>Understanding that information - mapping the DNA’s code - was vital to helping scientist understand the cause of genetic diseases, such as haemophilia.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b="1">
                <a:latin typeface="Cambria"/>
                <a:ea typeface="Cambria"/>
                <a:cs typeface="Cambria"/>
                <a:sym typeface="Cambria"/>
              </a:rPr>
              <a:t>The Human Genome Project</a:t>
            </a:r>
            <a:r>
              <a:rPr lang="en" sz="1100">
                <a:latin typeface="Cambria"/>
                <a:ea typeface="Cambria"/>
                <a:cs typeface="Cambria"/>
                <a:sym typeface="Cambria"/>
              </a:rPr>
              <a:t> was launched in 1990. It was originally led by James Watson himself. For a decade, 18 teams of scientists all over the world worked together to decode and map the human genome. Even though hundreds of scientists were working towards this goal, they did not complete the first draft until 2000.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Once the human genome was mapped, it then became possible for scientists to use this blueprint of human DNA to look for mistakes or mismatches in the DNA of people suffering from hereditary diseases.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For example, scientists have now been able to identify a gene that is sometimes present in women who suffer from breast cancer. </a:t>
            </a:r>
            <a:r>
              <a:rPr lang="en" sz="1100" u="sng">
                <a:latin typeface="Cambria"/>
                <a:ea typeface="Cambria"/>
                <a:cs typeface="Cambria"/>
                <a:sym typeface="Cambria"/>
              </a:rPr>
              <a:t>Although they cannot use this knowledge to </a:t>
            </a:r>
            <a:r>
              <a:rPr lang="en" sz="1100" b="1" u="sng">
                <a:latin typeface="Cambria"/>
                <a:ea typeface="Cambria"/>
                <a:cs typeface="Cambria"/>
                <a:sym typeface="Cambria"/>
              </a:rPr>
              <a:t>treat</a:t>
            </a:r>
            <a:r>
              <a:rPr lang="en" sz="1100" u="sng">
                <a:latin typeface="Cambria"/>
                <a:ea typeface="Cambria"/>
                <a:cs typeface="Cambria"/>
                <a:sym typeface="Cambria"/>
              </a:rPr>
              <a:t> breast cancer, women now have the opportunity to </a:t>
            </a:r>
            <a:r>
              <a:rPr lang="en" sz="1100" b="1" u="sng">
                <a:latin typeface="Cambria"/>
                <a:ea typeface="Cambria"/>
                <a:cs typeface="Cambria"/>
                <a:sym typeface="Cambria"/>
              </a:rPr>
              <a:t>prevent</a:t>
            </a:r>
            <a:r>
              <a:rPr lang="en" sz="1100" u="sng">
                <a:latin typeface="Cambria"/>
                <a:ea typeface="Cambria"/>
                <a:cs typeface="Cambria"/>
                <a:sym typeface="Cambria"/>
              </a:rPr>
              <a:t> this disease by identifying their risk of developing the disease and then having a mastectomy</a:t>
            </a:r>
            <a:r>
              <a:rPr lang="en" sz="1100">
                <a:latin typeface="Cambria"/>
                <a:ea typeface="Cambria"/>
                <a:cs typeface="Cambria"/>
                <a:sym typeface="Cambria"/>
              </a:rPr>
              <a:t>. A famous example of this is the actress Angelina Jolie who had herself tested for the gen because her mother had died of breast cancer.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b="1">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p:txBody>
      </p:sp>
      <p:sp>
        <p:nvSpPr>
          <p:cNvPr id="239" name="Google Shape;239;p35"/>
          <p:cNvSpPr txBox="1"/>
          <p:nvPr/>
        </p:nvSpPr>
        <p:spPr>
          <a:xfrm>
            <a:off x="560550" y="4244650"/>
            <a:ext cx="6438900" cy="53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Cambria"/>
                <a:ea typeface="Cambria"/>
                <a:cs typeface="Cambria"/>
                <a:sym typeface="Cambria"/>
              </a:rPr>
              <a:t>Factors helping the development of genetics</a:t>
            </a:r>
            <a:endParaRPr sz="1200" b="1">
              <a:latin typeface="Cambria"/>
              <a:ea typeface="Cambria"/>
              <a:cs typeface="Cambria"/>
              <a:sym typeface="Cambria"/>
            </a:endParaRPr>
          </a:p>
          <a:p>
            <a:pPr marL="0" lvl="0" indent="0" algn="l" rtl="0">
              <a:spcBef>
                <a:spcPts val="0"/>
              </a:spcBef>
              <a:spcAft>
                <a:spcPts val="0"/>
              </a:spcAft>
              <a:buNone/>
            </a:pPr>
            <a:r>
              <a:rPr lang="en" sz="1100" b="1">
                <a:latin typeface="Cambria"/>
                <a:ea typeface="Cambria"/>
                <a:cs typeface="Cambria"/>
                <a:sym typeface="Cambria"/>
              </a:rPr>
              <a:t>TASK: </a:t>
            </a:r>
            <a:r>
              <a:rPr lang="en" sz="1100">
                <a:latin typeface="Cambria"/>
                <a:ea typeface="Cambria"/>
                <a:cs typeface="Cambria"/>
                <a:sym typeface="Cambria"/>
              </a:rPr>
              <a:t>Reduce each factor to one sentence and convert to one symbol. </a:t>
            </a:r>
            <a:endParaRPr sz="1100">
              <a:latin typeface="Cambria"/>
              <a:ea typeface="Cambria"/>
              <a:cs typeface="Cambria"/>
              <a:sym typeface="Cambria"/>
            </a:endParaRPr>
          </a:p>
        </p:txBody>
      </p:sp>
      <p:graphicFrame>
        <p:nvGraphicFramePr>
          <p:cNvPr id="240" name="Google Shape;240;p35"/>
          <p:cNvGraphicFramePr/>
          <p:nvPr/>
        </p:nvGraphicFramePr>
        <p:xfrm>
          <a:off x="533400" y="4774750"/>
          <a:ext cx="6438875" cy="5775650"/>
        </p:xfrm>
        <a:graphic>
          <a:graphicData uri="http://schemas.openxmlformats.org/drawingml/2006/table">
            <a:tbl>
              <a:tblPr>
                <a:noFill/>
                <a:tableStyleId>{DF1FA971-B580-40C6-AEDC-E6A77F244F86}</a:tableStyleId>
              </a:tblPr>
              <a:tblGrid>
                <a:gridCol w="3522075">
                  <a:extLst>
                    <a:ext uri="{9D8B030D-6E8A-4147-A177-3AD203B41FA5}">
                      <a16:colId xmlns:a16="http://schemas.microsoft.com/office/drawing/2014/main" val="20000"/>
                    </a:ext>
                  </a:extLst>
                </a:gridCol>
                <a:gridCol w="1458400">
                  <a:extLst>
                    <a:ext uri="{9D8B030D-6E8A-4147-A177-3AD203B41FA5}">
                      <a16:colId xmlns:a16="http://schemas.microsoft.com/office/drawing/2014/main" val="20001"/>
                    </a:ext>
                  </a:extLst>
                </a:gridCol>
                <a:gridCol w="1458400">
                  <a:extLst>
                    <a:ext uri="{9D8B030D-6E8A-4147-A177-3AD203B41FA5}">
                      <a16:colId xmlns:a16="http://schemas.microsoft.com/office/drawing/2014/main" val="20002"/>
                    </a:ext>
                  </a:extLst>
                </a:gridCol>
              </a:tblGrid>
              <a:tr h="4146025">
                <a:tc>
                  <a:txBody>
                    <a:bodyPr/>
                    <a:lstStyle/>
                    <a:p>
                      <a:pPr marL="0" lvl="0" indent="0" algn="ctr" rtl="0">
                        <a:spcBef>
                          <a:spcPts val="0"/>
                        </a:spcBef>
                        <a:spcAft>
                          <a:spcPts val="0"/>
                        </a:spcAft>
                        <a:buNone/>
                      </a:pPr>
                      <a:r>
                        <a:rPr lang="en" sz="1100" b="1">
                          <a:latin typeface="Cambria"/>
                          <a:ea typeface="Cambria"/>
                          <a:cs typeface="Cambria"/>
                          <a:sym typeface="Cambria"/>
                        </a:rPr>
                        <a:t>Technology</a:t>
                      </a:r>
                      <a:endParaRPr sz="1100" b="1">
                        <a:latin typeface="Cambria"/>
                        <a:ea typeface="Cambria"/>
                        <a:cs typeface="Cambria"/>
                        <a:sym typeface="Cambria"/>
                      </a:endParaRPr>
                    </a:p>
                    <a:p>
                      <a:pPr marL="0" lvl="0" indent="0" algn="just" rtl="0">
                        <a:spcBef>
                          <a:spcPts val="0"/>
                        </a:spcBef>
                        <a:spcAft>
                          <a:spcPts val="0"/>
                        </a:spcAft>
                        <a:buNone/>
                      </a:pPr>
                      <a:r>
                        <a:rPr lang="en" sz="1100">
                          <a:latin typeface="Cambria"/>
                          <a:ea typeface="Cambria"/>
                          <a:cs typeface="Cambria"/>
                          <a:sym typeface="Cambria"/>
                        </a:rPr>
                        <a:t>Discovering the shape of DNA, understanding how it works and then mapping the individual genes has been made possible through improvement in technology. Advances in microscopes and the ability to produce higher-powered images enabled scientists to identify the DNA and then start to examine how it formed. </a:t>
                      </a:r>
                      <a:endParaRPr sz="1100">
                        <a:latin typeface="Cambria"/>
                        <a:ea typeface="Cambria"/>
                        <a:cs typeface="Cambria"/>
                        <a:sym typeface="Cambria"/>
                      </a:endParaRPr>
                    </a:p>
                    <a:p>
                      <a:pPr marL="0" lvl="0" indent="0" algn="just" rtl="0">
                        <a:spcBef>
                          <a:spcPts val="0"/>
                        </a:spcBef>
                        <a:spcAft>
                          <a:spcPts val="0"/>
                        </a:spcAft>
                        <a:buNone/>
                      </a:pPr>
                      <a:endParaRPr sz="1100">
                        <a:latin typeface="Cambria"/>
                        <a:ea typeface="Cambria"/>
                        <a:cs typeface="Cambria"/>
                        <a:sym typeface="Cambria"/>
                      </a:endParaRPr>
                    </a:p>
                    <a:p>
                      <a:pPr marL="0" lvl="0" indent="0" algn="just" rtl="0">
                        <a:spcBef>
                          <a:spcPts val="0"/>
                        </a:spcBef>
                        <a:spcAft>
                          <a:spcPts val="0"/>
                        </a:spcAft>
                        <a:buNone/>
                      </a:pPr>
                      <a:r>
                        <a:rPr lang="en" sz="1100">
                          <a:latin typeface="Cambria"/>
                          <a:ea typeface="Cambria"/>
                          <a:cs typeface="Cambria"/>
                          <a:sym typeface="Cambria"/>
                        </a:rPr>
                        <a:t>The electron microscope was first developed in 1931 by a german physicist, Ernst Ruska, and electrical engineer Max Knoll. Within two years, they had built a model that was able to magnify more than any of the optical microscopes that scientists had been using up to that point. </a:t>
                      </a:r>
                      <a:endParaRPr sz="1100">
                        <a:latin typeface="Cambria"/>
                        <a:ea typeface="Cambria"/>
                        <a:cs typeface="Cambria"/>
                        <a:sym typeface="Cambria"/>
                      </a:endParaRPr>
                    </a:p>
                    <a:p>
                      <a:pPr marL="0" lvl="0" indent="0" algn="just" rtl="0">
                        <a:spcBef>
                          <a:spcPts val="0"/>
                        </a:spcBef>
                        <a:spcAft>
                          <a:spcPts val="0"/>
                        </a:spcAft>
                        <a:buNone/>
                      </a:pPr>
                      <a:endParaRPr sz="1100">
                        <a:latin typeface="Cambria"/>
                        <a:ea typeface="Cambria"/>
                        <a:cs typeface="Cambria"/>
                        <a:sym typeface="Cambria"/>
                      </a:endParaRPr>
                    </a:p>
                    <a:p>
                      <a:pPr marL="0" lvl="0" indent="0" algn="just" rtl="0">
                        <a:spcBef>
                          <a:spcPts val="0"/>
                        </a:spcBef>
                        <a:spcAft>
                          <a:spcPts val="0"/>
                        </a:spcAft>
                        <a:buNone/>
                      </a:pPr>
                      <a:r>
                        <a:rPr lang="en" sz="1100">
                          <a:latin typeface="Cambria"/>
                          <a:ea typeface="Cambria"/>
                          <a:cs typeface="Cambria"/>
                          <a:sym typeface="Cambria"/>
                        </a:rPr>
                        <a:t>Electron microscopes work by using a beam of electrons to illuminate the sample being examined, instead of regular light. This allows for a much more powerful magnification. An optical microscope that uses visible light can clearly magnify a sample up to 2,000 times; an electron microscope can produce a clear image up to 10,000,000 times magnified. </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Reduced Sentence</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Image</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629625">
                <a:tc>
                  <a:txBody>
                    <a:bodyPr/>
                    <a:lstStyle/>
                    <a:p>
                      <a:pPr marL="0" lvl="0" indent="0" algn="ctr" rtl="0">
                        <a:spcBef>
                          <a:spcPts val="0"/>
                        </a:spcBef>
                        <a:spcAft>
                          <a:spcPts val="0"/>
                        </a:spcAft>
                        <a:buNone/>
                      </a:pPr>
                      <a:r>
                        <a:rPr lang="en" sz="1100" b="1">
                          <a:latin typeface="Cambria"/>
                          <a:ea typeface="Cambria"/>
                          <a:cs typeface="Cambria"/>
                          <a:sym typeface="Cambria"/>
                        </a:rPr>
                        <a:t>Science</a:t>
                      </a:r>
                      <a:endParaRPr sz="1100" b="1">
                        <a:latin typeface="Cambria"/>
                        <a:ea typeface="Cambria"/>
                        <a:cs typeface="Cambria"/>
                        <a:sym typeface="Cambria"/>
                      </a:endParaRPr>
                    </a:p>
                    <a:p>
                      <a:pPr marL="0" lvl="0" indent="0" algn="just" rtl="0">
                        <a:spcBef>
                          <a:spcPts val="0"/>
                        </a:spcBef>
                        <a:spcAft>
                          <a:spcPts val="0"/>
                        </a:spcAft>
                        <a:buNone/>
                      </a:pPr>
                      <a:r>
                        <a:rPr lang="en" sz="1100">
                          <a:latin typeface="Cambria"/>
                          <a:ea typeface="Cambria"/>
                          <a:cs typeface="Cambria"/>
                          <a:sym typeface="Cambria"/>
                        </a:rPr>
                        <a:t>Understanding DNA required a lot of collaboration on the part of the scientific community. The Human Genome Project was an example of a new kind of ‘big science’ - thousands of scientists from all over the world collaborating to solve the same puzzle. All the data produced from the study was made public, so that it could benefit as many people as possible. </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Reduced Sentence</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Image</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41" name="Google Shape;241;p35"/>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p.10</a:t>
            </a:r>
            <a:endParaRPr b="1"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aphicFrame>
        <p:nvGraphicFramePr>
          <p:cNvPr id="246" name="Google Shape;246;p36"/>
          <p:cNvGraphicFramePr/>
          <p:nvPr/>
        </p:nvGraphicFramePr>
        <p:xfrm>
          <a:off x="560550" y="886700"/>
          <a:ext cx="6438900" cy="9437850"/>
        </p:xfrm>
        <a:graphic>
          <a:graphicData uri="http://schemas.openxmlformats.org/drawingml/2006/table">
            <a:tbl>
              <a:tblPr>
                <a:noFill/>
                <a:tableStyleId>{DF1FA971-B580-40C6-AEDC-E6A77F244F86}</a:tableStyleId>
              </a:tblPr>
              <a:tblGrid>
                <a:gridCol w="3246600">
                  <a:extLst>
                    <a:ext uri="{9D8B030D-6E8A-4147-A177-3AD203B41FA5}">
                      <a16:colId xmlns:a16="http://schemas.microsoft.com/office/drawing/2014/main" val="20000"/>
                    </a:ext>
                  </a:extLst>
                </a:gridCol>
                <a:gridCol w="1738525">
                  <a:extLst>
                    <a:ext uri="{9D8B030D-6E8A-4147-A177-3AD203B41FA5}">
                      <a16:colId xmlns:a16="http://schemas.microsoft.com/office/drawing/2014/main" val="20001"/>
                    </a:ext>
                  </a:extLst>
                </a:gridCol>
                <a:gridCol w="1453775">
                  <a:extLst>
                    <a:ext uri="{9D8B030D-6E8A-4147-A177-3AD203B41FA5}">
                      <a16:colId xmlns:a16="http://schemas.microsoft.com/office/drawing/2014/main" val="20002"/>
                    </a:ext>
                  </a:extLst>
                </a:gridCol>
              </a:tblGrid>
              <a:tr h="3693100">
                <a:tc>
                  <a:txBody>
                    <a:bodyPr/>
                    <a:lstStyle/>
                    <a:p>
                      <a:pPr marL="0" lvl="0" indent="0" algn="ctr" rtl="0">
                        <a:spcBef>
                          <a:spcPts val="0"/>
                        </a:spcBef>
                        <a:spcAft>
                          <a:spcPts val="0"/>
                        </a:spcAft>
                        <a:buNone/>
                      </a:pPr>
                      <a:r>
                        <a:rPr lang="en" sz="1100" b="1">
                          <a:latin typeface="Cambria"/>
                          <a:ea typeface="Cambria"/>
                          <a:cs typeface="Cambria"/>
                          <a:sym typeface="Cambria"/>
                        </a:rPr>
                        <a:t>The Impact of the science of genetics</a:t>
                      </a:r>
                      <a:endParaRPr sz="1100" b="1">
                        <a:latin typeface="Cambria"/>
                        <a:ea typeface="Cambria"/>
                        <a:cs typeface="Cambria"/>
                        <a:sym typeface="Cambria"/>
                      </a:endParaRPr>
                    </a:p>
                    <a:p>
                      <a:pPr marL="0" lvl="0" indent="0" algn="ctr" rtl="0">
                        <a:spcBef>
                          <a:spcPts val="0"/>
                        </a:spcBef>
                        <a:spcAft>
                          <a:spcPts val="0"/>
                        </a:spcAft>
                        <a:buNone/>
                      </a:pPr>
                      <a:endParaRPr sz="1100" b="1">
                        <a:latin typeface="Cambria"/>
                        <a:ea typeface="Cambria"/>
                        <a:cs typeface="Cambria"/>
                        <a:sym typeface="Cambria"/>
                      </a:endParaRPr>
                    </a:p>
                    <a:p>
                      <a:pPr marL="0" lvl="0" indent="0" algn="just" rtl="0">
                        <a:spcBef>
                          <a:spcPts val="0"/>
                        </a:spcBef>
                        <a:spcAft>
                          <a:spcPts val="0"/>
                        </a:spcAft>
                        <a:buNone/>
                      </a:pPr>
                      <a:r>
                        <a:rPr lang="en" sz="1100">
                          <a:latin typeface="Cambria"/>
                          <a:ea typeface="Cambria"/>
                          <a:cs typeface="Cambria"/>
                          <a:sym typeface="Cambria"/>
                        </a:rPr>
                        <a:t>A better understanding of DNA and how each part of the genome affects the body has helped scientists to recognise genetic disorders, such as Huntington's and Down’s Syndrome. These disorders are caused by missing information in the genome: These disorders are caused by missing information in the genome: if that information can be put back in by scientists, this could theoretically lead to a treatment in some cases. </a:t>
                      </a:r>
                      <a:endParaRPr sz="1100">
                        <a:latin typeface="Cambria"/>
                        <a:ea typeface="Cambria"/>
                        <a:cs typeface="Cambria"/>
                        <a:sym typeface="Cambria"/>
                      </a:endParaRPr>
                    </a:p>
                    <a:p>
                      <a:pPr marL="0" lvl="0" indent="0" algn="just" rtl="0">
                        <a:spcBef>
                          <a:spcPts val="0"/>
                        </a:spcBef>
                        <a:spcAft>
                          <a:spcPts val="0"/>
                        </a:spcAft>
                        <a:buNone/>
                      </a:pPr>
                      <a:endParaRPr sz="1100">
                        <a:latin typeface="Cambria"/>
                        <a:ea typeface="Cambria"/>
                        <a:cs typeface="Cambria"/>
                        <a:sym typeface="Cambria"/>
                      </a:endParaRPr>
                    </a:p>
                    <a:p>
                      <a:pPr marL="0" lvl="0" indent="0" algn="just" rtl="0">
                        <a:spcBef>
                          <a:spcPts val="0"/>
                        </a:spcBef>
                        <a:spcAft>
                          <a:spcPts val="0"/>
                        </a:spcAft>
                        <a:buNone/>
                      </a:pPr>
                      <a:r>
                        <a:rPr lang="en" sz="1100">
                          <a:latin typeface="Cambria"/>
                          <a:ea typeface="Cambria"/>
                          <a:cs typeface="Cambria"/>
                          <a:sym typeface="Cambria"/>
                        </a:rPr>
                        <a:t>However, this is </a:t>
                      </a:r>
                      <a:r>
                        <a:rPr lang="en" sz="1100" b="1">
                          <a:latin typeface="Cambria"/>
                          <a:ea typeface="Cambria"/>
                          <a:cs typeface="Cambria"/>
                          <a:sym typeface="Cambria"/>
                        </a:rPr>
                        <a:t>not a current treatment. </a:t>
                      </a:r>
                      <a:r>
                        <a:rPr lang="en" sz="1100">
                          <a:latin typeface="Cambria"/>
                          <a:ea typeface="Cambria"/>
                          <a:cs typeface="Cambria"/>
                          <a:sym typeface="Cambria"/>
                        </a:rPr>
                        <a:t>A good understanding of genetics has helped doctors to better understand what causes disease and illnesses, but the science is not yet at the stage where treatments of this nature are widely available for many diseases. </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Reduced Sentence</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Image</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55750">
                <a:tc>
                  <a:txBody>
                    <a:bodyPr/>
                    <a:lstStyle/>
                    <a:p>
                      <a:pPr marL="0" lvl="0" indent="0" algn="ctr" rtl="0">
                        <a:spcBef>
                          <a:spcPts val="0"/>
                        </a:spcBef>
                        <a:spcAft>
                          <a:spcPts val="0"/>
                        </a:spcAft>
                        <a:buNone/>
                      </a:pPr>
                      <a:r>
                        <a:rPr lang="en" sz="1100" b="1">
                          <a:latin typeface="Cambria"/>
                          <a:ea typeface="Cambria"/>
                          <a:cs typeface="Cambria"/>
                          <a:sym typeface="Cambria"/>
                        </a:rPr>
                        <a:t>Lifestyle and health</a:t>
                      </a:r>
                      <a:endParaRPr sz="1100" b="1">
                        <a:latin typeface="Cambria"/>
                        <a:ea typeface="Cambria"/>
                        <a:cs typeface="Cambria"/>
                        <a:sym typeface="Cambria"/>
                      </a:endParaRPr>
                    </a:p>
                    <a:p>
                      <a:pPr marL="0" lvl="0" indent="0" algn="ctr" rtl="0">
                        <a:spcBef>
                          <a:spcPts val="0"/>
                        </a:spcBef>
                        <a:spcAft>
                          <a:spcPts val="0"/>
                        </a:spcAft>
                        <a:buNone/>
                      </a:pPr>
                      <a:endParaRPr sz="1100" b="1">
                        <a:latin typeface="Cambria"/>
                        <a:ea typeface="Cambria"/>
                        <a:cs typeface="Cambria"/>
                        <a:sym typeface="Cambria"/>
                      </a:endParaRPr>
                    </a:p>
                    <a:p>
                      <a:pPr marL="0" lvl="0" indent="0" algn="just" rtl="0">
                        <a:spcBef>
                          <a:spcPts val="0"/>
                        </a:spcBef>
                        <a:spcAft>
                          <a:spcPts val="0"/>
                        </a:spcAft>
                        <a:buNone/>
                      </a:pPr>
                      <a:r>
                        <a:rPr lang="en" sz="1100">
                          <a:latin typeface="Cambria"/>
                          <a:ea typeface="Cambria"/>
                          <a:cs typeface="Cambria"/>
                          <a:sym typeface="Cambria"/>
                        </a:rPr>
                        <a:t>During the 20th century, we have gained a better understanding of the impact of lifestyle choices on the body and how these are linked with diseases and illnesses. </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Reduced Sentence</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Image</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89000">
                <a:tc>
                  <a:txBody>
                    <a:bodyPr/>
                    <a:lstStyle/>
                    <a:p>
                      <a:pPr marL="0" lvl="0" indent="0" algn="ctr" rtl="0">
                        <a:spcBef>
                          <a:spcPts val="0"/>
                        </a:spcBef>
                        <a:spcAft>
                          <a:spcPts val="0"/>
                        </a:spcAft>
                        <a:buNone/>
                      </a:pPr>
                      <a:r>
                        <a:rPr lang="en" sz="1100" b="1">
                          <a:latin typeface="Cambria"/>
                          <a:ea typeface="Cambria"/>
                          <a:cs typeface="Cambria"/>
                          <a:sym typeface="Cambria"/>
                        </a:rPr>
                        <a:t>Smoking</a:t>
                      </a:r>
                      <a:endParaRPr sz="1100" b="1">
                        <a:latin typeface="Cambria"/>
                        <a:ea typeface="Cambria"/>
                        <a:cs typeface="Cambria"/>
                        <a:sym typeface="Cambria"/>
                      </a:endParaRPr>
                    </a:p>
                    <a:p>
                      <a:pPr marL="0" lvl="0" indent="0" algn="ctr" rtl="0">
                        <a:spcBef>
                          <a:spcPts val="0"/>
                        </a:spcBef>
                        <a:spcAft>
                          <a:spcPts val="0"/>
                        </a:spcAft>
                        <a:buNone/>
                      </a:pPr>
                      <a:endParaRPr sz="1100" b="1">
                        <a:latin typeface="Cambria"/>
                        <a:ea typeface="Cambria"/>
                        <a:cs typeface="Cambria"/>
                        <a:sym typeface="Cambria"/>
                      </a:endParaRPr>
                    </a:p>
                    <a:p>
                      <a:pPr marL="0" lvl="0" indent="0" algn="just" rtl="0">
                        <a:spcBef>
                          <a:spcPts val="0"/>
                        </a:spcBef>
                        <a:spcAft>
                          <a:spcPts val="0"/>
                        </a:spcAft>
                        <a:buNone/>
                      </a:pPr>
                      <a:r>
                        <a:rPr lang="en" sz="1100">
                          <a:latin typeface="Cambria"/>
                          <a:ea typeface="Cambria"/>
                          <a:cs typeface="Cambria"/>
                          <a:sym typeface="Cambria"/>
                        </a:rPr>
                        <a:t>Smoking became more popular from the 1920s. It was associated with being young and free. By the 1950s doctors had started to notice a worrying rise in the number of men suffering from lung cancer, and this was linked with smoking. </a:t>
                      </a:r>
                      <a:endParaRPr sz="1100">
                        <a:latin typeface="Cambria"/>
                        <a:ea typeface="Cambria"/>
                        <a:cs typeface="Cambria"/>
                        <a:sym typeface="Cambria"/>
                      </a:endParaRPr>
                    </a:p>
                    <a:p>
                      <a:pPr marL="0" lvl="0" indent="0" algn="just" rtl="0">
                        <a:spcBef>
                          <a:spcPts val="0"/>
                        </a:spcBef>
                        <a:spcAft>
                          <a:spcPts val="0"/>
                        </a:spcAft>
                        <a:buNone/>
                      </a:pPr>
                      <a:endParaRPr sz="1100">
                        <a:latin typeface="Cambria"/>
                        <a:ea typeface="Cambria"/>
                        <a:cs typeface="Cambria"/>
                        <a:sym typeface="Cambria"/>
                      </a:endParaRPr>
                    </a:p>
                    <a:p>
                      <a:pPr marL="0" lvl="0" indent="0" algn="just" rtl="0">
                        <a:spcBef>
                          <a:spcPts val="0"/>
                        </a:spcBef>
                        <a:spcAft>
                          <a:spcPts val="0"/>
                        </a:spcAft>
                        <a:buNone/>
                      </a:pPr>
                      <a:r>
                        <a:rPr lang="en" sz="1100">
                          <a:latin typeface="Cambria"/>
                          <a:ea typeface="Cambria"/>
                          <a:cs typeface="Cambria"/>
                          <a:sym typeface="Cambria"/>
                        </a:rPr>
                        <a:t>Doctors now recognise that smoking is associated with an enormous variety of disease, including high blood pressure, a wide variety of cancers (including lung, throat and mouth,), heart disease, and even gum disease and tooth decay. Smoking is the biggest cause of preventable disease in the world. It is even dangerous to people who inhale the smoke second-hand. Studies show that children exposed to second-hand smoke are more likely to develop asthma than those who do not. </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Reduced Sentence</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Image</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47" name="Google Shape;247;p36"/>
          <p:cNvSpPr txBox="1"/>
          <p:nvPr/>
        </p:nvSpPr>
        <p:spPr>
          <a:xfrm>
            <a:off x="704850" y="3365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4.1 Ideas about the cause of disease and illness</a:t>
            </a:r>
            <a:endParaRPr sz="1800" b="1">
              <a:latin typeface="Calibri"/>
              <a:ea typeface="Calibri"/>
              <a:cs typeface="Calibri"/>
              <a:sym typeface="Calibri"/>
            </a:endParaRPr>
          </a:p>
        </p:txBody>
      </p:sp>
      <p:sp>
        <p:nvSpPr>
          <p:cNvPr id="248" name="Google Shape;248;p36"/>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p.11</a:t>
            </a:r>
            <a:endParaRPr b="1"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p:nvPr/>
        </p:nvSpPr>
        <p:spPr>
          <a:xfrm>
            <a:off x="704850" y="3365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4.1 Ideas about the cause of disease and illness</a:t>
            </a:r>
            <a:endParaRPr sz="1800" b="1">
              <a:latin typeface="Calibri"/>
              <a:ea typeface="Calibri"/>
              <a:cs typeface="Calibri"/>
              <a:sym typeface="Calibri"/>
            </a:endParaRPr>
          </a:p>
        </p:txBody>
      </p:sp>
      <p:graphicFrame>
        <p:nvGraphicFramePr>
          <p:cNvPr id="254" name="Google Shape;254;p37"/>
          <p:cNvGraphicFramePr/>
          <p:nvPr/>
        </p:nvGraphicFramePr>
        <p:xfrm>
          <a:off x="560550" y="810500"/>
          <a:ext cx="6749675" cy="3891425"/>
        </p:xfrm>
        <a:graphic>
          <a:graphicData uri="http://schemas.openxmlformats.org/drawingml/2006/table">
            <a:tbl>
              <a:tblPr>
                <a:noFill/>
                <a:tableStyleId>{DF1FA971-B580-40C6-AEDC-E6A77F244F86}</a:tableStyleId>
              </a:tblPr>
              <a:tblGrid>
                <a:gridCol w="3403300">
                  <a:extLst>
                    <a:ext uri="{9D8B030D-6E8A-4147-A177-3AD203B41FA5}">
                      <a16:colId xmlns:a16="http://schemas.microsoft.com/office/drawing/2014/main" val="20000"/>
                    </a:ext>
                  </a:extLst>
                </a:gridCol>
                <a:gridCol w="1822425">
                  <a:extLst>
                    <a:ext uri="{9D8B030D-6E8A-4147-A177-3AD203B41FA5}">
                      <a16:colId xmlns:a16="http://schemas.microsoft.com/office/drawing/2014/main" val="20001"/>
                    </a:ext>
                  </a:extLst>
                </a:gridCol>
                <a:gridCol w="1523950">
                  <a:extLst>
                    <a:ext uri="{9D8B030D-6E8A-4147-A177-3AD203B41FA5}">
                      <a16:colId xmlns:a16="http://schemas.microsoft.com/office/drawing/2014/main" val="20002"/>
                    </a:ext>
                  </a:extLst>
                </a:gridCol>
              </a:tblGrid>
              <a:tr h="3891425">
                <a:tc>
                  <a:txBody>
                    <a:bodyPr/>
                    <a:lstStyle/>
                    <a:p>
                      <a:pPr marL="0" lvl="0" indent="0" algn="ctr" rtl="0">
                        <a:spcBef>
                          <a:spcPts val="0"/>
                        </a:spcBef>
                        <a:spcAft>
                          <a:spcPts val="0"/>
                        </a:spcAft>
                        <a:buNone/>
                      </a:pPr>
                      <a:r>
                        <a:rPr lang="en" sz="1100" b="1">
                          <a:latin typeface="Cambria"/>
                          <a:ea typeface="Cambria"/>
                          <a:cs typeface="Cambria"/>
                          <a:sym typeface="Cambria"/>
                        </a:rPr>
                        <a:t>Diet</a:t>
                      </a:r>
                      <a:endParaRPr sz="1100" b="1">
                        <a:latin typeface="Cambria"/>
                        <a:ea typeface="Cambria"/>
                        <a:cs typeface="Cambria"/>
                        <a:sym typeface="Cambria"/>
                      </a:endParaRPr>
                    </a:p>
                    <a:p>
                      <a:pPr marL="0" lvl="0" indent="0" algn="just" rtl="0">
                        <a:spcBef>
                          <a:spcPts val="0"/>
                        </a:spcBef>
                        <a:spcAft>
                          <a:spcPts val="0"/>
                        </a:spcAft>
                        <a:buNone/>
                      </a:pPr>
                      <a:r>
                        <a:rPr lang="en" sz="1100">
                          <a:latin typeface="Cambria"/>
                          <a:ea typeface="Cambria"/>
                          <a:cs typeface="Cambria"/>
                          <a:sym typeface="Cambria"/>
                        </a:rPr>
                        <a:t>Due to the Theory of the Four Humours, our medieval ancestors believed that what we ate had a huge impact on our health. Although nobody believes this theory anymore, we now recognise that what you eat (and how much of it) has a huge impact on your health - but in very different ways to what was suggested in the Middle Ages.</a:t>
                      </a:r>
                      <a:endParaRPr sz="1100">
                        <a:latin typeface="Cambria"/>
                        <a:ea typeface="Cambria"/>
                        <a:cs typeface="Cambria"/>
                        <a:sym typeface="Cambria"/>
                      </a:endParaRPr>
                    </a:p>
                    <a:p>
                      <a:pPr marL="0" lvl="0" indent="0" algn="just" rtl="0">
                        <a:spcBef>
                          <a:spcPts val="0"/>
                        </a:spcBef>
                        <a:spcAft>
                          <a:spcPts val="0"/>
                        </a:spcAft>
                        <a:buNone/>
                      </a:pPr>
                      <a:endParaRPr sz="1100">
                        <a:latin typeface="Cambria"/>
                        <a:ea typeface="Cambria"/>
                        <a:cs typeface="Cambria"/>
                        <a:sym typeface="Cambria"/>
                      </a:endParaRPr>
                    </a:p>
                    <a:p>
                      <a:pPr marL="0" lvl="0" indent="0" algn="just" rtl="0">
                        <a:spcBef>
                          <a:spcPts val="0"/>
                        </a:spcBef>
                        <a:spcAft>
                          <a:spcPts val="0"/>
                        </a:spcAft>
                        <a:buNone/>
                      </a:pPr>
                      <a:r>
                        <a:rPr lang="en" sz="1100">
                          <a:latin typeface="Cambria"/>
                          <a:ea typeface="Cambria"/>
                          <a:cs typeface="Cambria"/>
                          <a:sym typeface="Cambria"/>
                        </a:rPr>
                        <a:t>Most people are probably familiar with the usual advice about a healthy diet: plenty of fresh fruits and vegetables, and most other things like in moderation. Two particularly important substances when it comes to health are </a:t>
                      </a:r>
                      <a:r>
                        <a:rPr lang="en" sz="1100" b="1">
                          <a:latin typeface="Cambria"/>
                          <a:ea typeface="Cambria"/>
                          <a:cs typeface="Cambria"/>
                          <a:sym typeface="Cambria"/>
                        </a:rPr>
                        <a:t>sugar </a:t>
                      </a:r>
                      <a:r>
                        <a:rPr lang="en" sz="1100">
                          <a:latin typeface="Cambria"/>
                          <a:ea typeface="Cambria"/>
                          <a:cs typeface="Cambria"/>
                          <a:sym typeface="Cambria"/>
                        </a:rPr>
                        <a:t>and </a:t>
                      </a:r>
                      <a:r>
                        <a:rPr lang="en" sz="1100" b="1">
                          <a:latin typeface="Cambria"/>
                          <a:ea typeface="Cambria"/>
                          <a:cs typeface="Cambria"/>
                          <a:sym typeface="Cambria"/>
                        </a:rPr>
                        <a:t>fat.</a:t>
                      </a:r>
                      <a:r>
                        <a:rPr lang="en" sz="1100">
                          <a:latin typeface="Cambria"/>
                          <a:ea typeface="Cambria"/>
                          <a:cs typeface="Cambria"/>
                          <a:sym typeface="Cambria"/>
                        </a:rPr>
                        <a:t> Too much sugar can cause the body to develop type 2 diabetes. This is an incurable condition where the body is not able to process sugar in the bloodstream. Too much fat can lead to heart disease. </a:t>
                      </a:r>
                      <a:endParaRPr sz="1100">
                        <a:latin typeface="Cambria"/>
                        <a:ea typeface="Cambria"/>
                        <a:cs typeface="Cambria"/>
                        <a:sym typeface="Cambria"/>
                      </a:endParaRPr>
                    </a:p>
                    <a:p>
                      <a:pPr marL="0" lvl="0" indent="0" algn="just" rtl="0">
                        <a:spcBef>
                          <a:spcPts val="0"/>
                        </a:spcBef>
                        <a:spcAft>
                          <a:spcPts val="0"/>
                        </a:spcAft>
                        <a:buNone/>
                      </a:pPr>
                      <a:endParaRPr sz="1100">
                        <a:latin typeface="Cambria"/>
                        <a:ea typeface="Cambria"/>
                        <a:cs typeface="Cambria"/>
                        <a:sym typeface="Cambria"/>
                      </a:endParaRPr>
                    </a:p>
                    <a:p>
                      <a:pPr marL="0" lvl="0" indent="0" algn="just" rtl="0">
                        <a:spcBef>
                          <a:spcPts val="0"/>
                        </a:spcBef>
                        <a:spcAft>
                          <a:spcPts val="0"/>
                        </a:spcAft>
                        <a:buNone/>
                      </a:pPr>
                      <a:r>
                        <a:rPr lang="en" sz="1100">
                          <a:latin typeface="Cambria"/>
                          <a:ea typeface="Cambria"/>
                          <a:cs typeface="Cambria"/>
                          <a:sym typeface="Cambria"/>
                        </a:rPr>
                        <a:t>Not getting the right amount of nutrients or not eating enough at all can also cause health problems.  </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Reduced Sentence</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Image</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55" name="Google Shape;255;p37"/>
          <p:cNvSpPr txBox="1"/>
          <p:nvPr/>
        </p:nvSpPr>
        <p:spPr>
          <a:xfrm>
            <a:off x="575100" y="4849725"/>
            <a:ext cx="6720600" cy="563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latin typeface="Cambria"/>
                <a:ea typeface="Cambria"/>
                <a:cs typeface="Cambria"/>
                <a:sym typeface="Cambria"/>
              </a:rPr>
              <a:t>The influence of other lifestyle factors</a:t>
            </a:r>
            <a:endParaRPr sz="1200" b="1">
              <a:latin typeface="Cambria"/>
              <a:ea typeface="Cambria"/>
              <a:cs typeface="Cambria"/>
              <a:sym typeface="Cambria"/>
            </a:endParaRPr>
          </a:p>
          <a:p>
            <a:pPr marL="0" lvl="0" indent="0" algn="l" rtl="0">
              <a:lnSpc>
                <a:spcPct val="115000"/>
              </a:lnSpc>
              <a:spcBef>
                <a:spcPts val="0"/>
              </a:spcBef>
              <a:spcAft>
                <a:spcPts val="0"/>
              </a:spcAft>
              <a:buNone/>
            </a:pPr>
            <a:endParaRPr sz="1200" b="1">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b="1">
                <a:latin typeface="Cambria"/>
                <a:ea typeface="Cambria"/>
                <a:cs typeface="Cambria"/>
                <a:sym typeface="Cambria"/>
              </a:rPr>
              <a:t>Drinking too much alcoho</a:t>
            </a:r>
            <a:r>
              <a:rPr lang="en" sz="1100">
                <a:latin typeface="Cambria"/>
                <a:ea typeface="Cambria"/>
                <a:cs typeface="Cambria"/>
                <a:sym typeface="Cambria"/>
              </a:rPr>
              <a:t>l, either through binge drinking or drinking a lot over a long period of time, can lead to liver diseases and kidney problems. </a:t>
            </a:r>
            <a:endParaRPr sz="1100">
              <a:latin typeface="Cambria"/>
              <a:ea typeface="Cambria"/>
              <a:cs typeface="Cambria"/>
              <a:sym typeface="Cambria"/>
            </a:endParaRPr>
          </a:p>
          <a:p>
            <a:pPr marL="457200" lvl="0" indent="0" algn="l" rtl="0">
              <a:lnSpc>
                <a:spcPct val="115000"/>
              </a:lnSpc>
              <a:spcBef>
                <a:spcPts val="0"/>
              </a:spcBef>
              <a:spcAft>
                <a:spcPts val="0"/>
              </a:spcAft>
              <a:buNone/>
            </a:pP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a:latin typeface="Cambria"/>
                <a:ea typeface="Cambria"/>
                <a:cs typeface="Cambria"/>
                <a:sym typeface="Cambria"/>
              </a:rPr>
              <a:t>People now recognise that sharing bodily fluids with other people, either through </a:t>
            </a:r>
            <a:r>
              <a:rPr lang="en" sz="1100" b="1">
                <a:latin typeface="Cambria"/>
                <a:ea typeface="Cambria"/>
                <a:cs typeface="Cambria"/>
                <a:sym typeface="Cambria"/>
              </a:rPr>
              <a:t>intravenous drug taking (</a:t>
            </a:r>
            <a:r>
              <a:rPr lang="en" sz="1100">
                <a:latin typeface="Cambria"/>
                <a:ea typeface="Cambria"/>
                <a:cs typeface="Cambria"/>
                <a:sym typeface="Cambria"/>
              </a:rPr>
              <a:t>in vein with needles</a:t>
            </a:r>
            <a:r>
              <a:rPr lang="en" sz="1100" b="1">
                <a:latin typeface="Cambria"/>
                <a:ea typeface="Cambria"/>
                <a:cs typeface="Cambria"/>
                <a:sym typeface="Cambria"/>
              </a:rPr>
              <a:t>)  </a:t>
            </a:r>
            <a:r>
              <a:rPr lang="en" sz="1100">
                <a:latin typeface="Cambria"/>
                <a:ea typeface="Cambria"/>
                <a:cs typeface="Cambria"/>
                <a:sym typeface="Cambria"/>
              </a:rPr>
              <a:t>or </a:t>
            </a:r>
            <a:r>
              <a:rPr lang="en" sz="1100" b="1">
                <a:latin typeface="Cambria"/>
                <a:ea typeface="Cambria"/>
                <a:cs typeface="Cambria"/>
                <a:sym typeface="Cambria"/>
              </a:rPr>
              <a:t>unprotected sex, </a:t>
            </a:r>
            <a:r>
              <a:rPr lang="en" sz="1100">
                <a:latin typeface="Cambria"/>
                <a:ea typeface="Cambria"/>
                <a:cs typeface="Cambria"/>
                <a:sym typeface="Cambria"/>
              </a:rPr>
              <a:t>can lead to the spread of certain diseases.</a:t>
            </a:r>
            <a:endParaRPr sz="1100">
              <a:latin typeface="Cambria"/>
              <a:ea typeface="Cambria"/>
              <a:cs typeface="Cambria"/>
              <a:sym typeface="Cambria"/>
            </a:endParaRPr>
          </a:p>
          <a:p>
            <a:pPr marL="457200" lvl="0" indent="0" algn="l" rtl="0">
              <a:lnSpc>
                <a:spcPct val="115000"/>
              </a:lnSpc>
              <a:spcBef>
                <a:spcPts val="0"/>
              </a:spcBef>
              <a:spcAft>
                <a:spcPts val="0"/>
              </a:spcAft>
              <a:buNone/>
            </a:pP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a:latin typeface="Cambria"/>
                <a:ea typeface="Cambria"/>
                <a:cs typeface="Cambria"/>
                <a:sym typeface="Cambria"/>
              </a:rPr>
              <a:t>The fashion for </a:t>
            </a:r>
            <a:r>
              <a:rPr lang="en" sz="1100" b="1">
                <a:latin typeface="Cambria"/>
                <a:ea typeface="Cambria"/>
                <a:cs typeface="Cambria"/>
                <a:sym typeface="Cambria"/>
              </a:rPr>
              <a:t>tanning, </a:t>
            </a:r>
            <a:r>
              <a:rPr lang="en" sz="1100">
                <a:latin typeface="Cambria"/>
                <a:ea typeface="Cambria"/>
                <a:cs typeface="Cambria"/>
                <a:sym typeface="Cambria"/>
              </a:rPr>
              <a:t>either naturally or using sung eds, has led to a rise in the number of cases of skin cancer worldwide</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b="1">
                <a:latin typeface="Cambria"/>
                <a:ea typeface="Cambria"/>
                <a:cs typeface="Cambria"/>
                <a:sym typeface="Cambria"/>
              </a:rPr>
              <a:t>TASK: </a:t>
            </a:r>
            <a:r>
              <a:rPr lang="en" sz="1100">
                <a:latin typeface="Cambria"/>
                <a:ea typeface="Cambria"/>
                <a:cs typeface="Cambria"/>
                <a:sym typeface="Cambria"/>
              </a:rPr>
              <a:t>If the is the answer, what is the question?</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250000"/>
              </a:lnSpc>
              <a:spcBef>
                <a:spcPts val="0"/>
              </a:spcBef>
              <a:spcAft>
                <a:spcPts val="0"/>
              </a:spcAft>
              <a:buNone/>
            </a:pPr>
            <a:r>
              <a:rPr lang="en" sz="1100">
                <a:latin typeface="Cambria"/>
                <a:ea typeface="Cambria"/>
                <a:cs typeface="Cambria"/>
                <a:sym typeface="Cambria"/>
              </a:rPr>
              <a:t>1900: _________________________________________________________________________________________________________________</a:t>
            </a:r>
            <a:endParaRPr sz="1100">
              <a:latin typeface="Cambria"/>
              <a:ea typeface="Cambria"/>
              <a:cs typeface="Cambria"/>
              <a:sym typeface="Cambria"/>
            </a:endParaRPr>
          </a:p>
          <a:p>
            <a:pPr marL="0" lvl="0" indent="0" algn="l" rtl="0">
              <a:lnSpc>
                <a:spcPct val="250000"/>
              </a:lnSpc>
              <a:spcBef>
                <a:spcPts val="0"/>
              </a:spcBef>
              <a:spcAft>
                <a:spcPts val="0"/>
              </a:spcAft>
              <a:buNone/>
            </a:pPr>
            <a:r>
              <a:rPr lang="en" sz="1100">
                <a:latin typeface="Cambria"/>
                <a:ea typeface="Cambria"/>
                <a:cs typeface="Cambria"/>
                <a:sym typeface="Cambria"/>
              </a:rPr>
              <a:t>2000: _________________________________________________________________________________________________________________</a:t>
            </a:r>
            <a:endParaRPr sz="1100">
              <a:latin typeface="Cambria"/>
              <a:ea typeface="Cambria"/>
              <a:cs typeface="Cambria"/>
              <a:sym typeface="Cambria"/>
            </a:endParaRPr>
          </a:p>
          <a:p>
            <a:pPr marL="0" lvl="0" indent="0" algn="l" rtl="0">
              <a:lnSpc>
                <a:spcPct val="250000"/>
              </a:lnSpc>
              <a:spcBef>
                <a:spcPts val="0"/>
              </a:spcBef>
              <a:spcAft>
                <a:spcPts val="0"/>
              </a:spcAft>
              <a:buNone/>
            </a:pPr>
            <a:r>
              <a:rPr lang="en" sz="1100">
                <a:latin typeface="Cambria"/>
                <a:ea typeface="Cambria"/>
                <a:cs typeface="Cambria"/>
                <a:sym typeface="Cambria"/>
              </a:rPr>
              <a:t>Electron Microscope:  _______________________________________________________________________________________________</a:t>
            </a:r>
            <a:endParaRPr sz="1100">
              <a:latin typeface="Cambria"/>
              <a:ea typeface="Cambria"/>
              <a:cs typeface="Cambria"/>
              <a:sym typeface="Cambria"/>
            </a:endParaRPr>
          </a:p>
          <a:p>
            <a:pPr marL="0" lvl="0" indent="0" algn="l" rtl="0">
              <a:lnSpc>
                <a:spcPct val="250000"/>
              </a:lnSpc>
              <a:spcBef>
                <a:spcPts val="0"/>
              </a:spcBef>
              <a:spcAft>
                <a:spcPts val="0"/>
              </a:spcAft>
              <a:buNone/>
            </a:pPr>
            <a:r>
              <a:rPr lang="en" sz="1100">
                <a:latin typeface="Cambria"/>
                <a:ea typeface="Cambria"/>
                <a:cs typeface="Cambria"/>
                <a:sym typeface="Cambria"/>
              </a:rPr>
              <a:t>‘Big science’: _________________________________________________________________________________________________________</a:t>
            </a:r>
            <a:endParaRPr sz="1100">
              <a:latin typeface="Cambria"/>
              <a:ea typeface="Cambria"/>
              <a:cs typeface="Cambria"/>
              <a:sym typeface="Cambria"/>
            </a:endParaRPr>
          </a:p>
          <a:p>
            <a:pPr marL="0" lvl="0" indent="0" algn="l" rtl="0">
              <a:lnSpc>
                <a:spcPct val="250000"/>
              </a:lnSpc>
              <a:spcBef>
                <a:spcPts val="0"/>
              </a:spcBef>
              <a:spcAft>
                <a:spcPts val="0"/>
              </a:spcAft>
              <a:buNone/>
            </a:pPr>
            <a:r>
              <a:rPr lang="en" sz="1100">
                <a:latin typeface="Cambria"/>
                <a:ea typeface="Cambria"/>
                <a:cs typeface="Cambria"/>
                <a:sym typeface="Cambria"/>
              </a:rPr>
              <a:t>Missing information in the genome: _______________________________________________________________________________</a:t>
            </a:r>
            <a:endParaRPr sz="1100">
              <a:latin typeface="Cambria"/>
              <a:ea typeface="Cambria"/>
              <a:cs typeface="Cambria"/>
              <a:sym typeface="Cambria"/>
            </a:endParaRPr>
          </a:p>
          <a:p>
            <a:pPr marL="0" lvl="0" indent="0" algn="l" rtl="0">
              <a:lnSpc>
                <a:spcPct val="250000"/>
              </a:lnSpc>
              <a:spcBef>
                <a:spcPts val="0"/>
              </a:spcBef>
              <a:spcAft>
                <a:spcPts val="0"/>
              </a:spcAft>
              <a:buNone/>
            </a:pPr>
            <a:r>
              <a:rPr lang="en" sz="1100">
                <a:latin typeface="Cambria"/>
                <a:ea typeface="Cambria"/>
                <a:cs typeface="Cambria"/>
                <a:sym typeface="Cambria"/>
              </a:rPr>
              <a:t>1950s: ________________________________________________________________________________________________________________</a:t>
            </a:r>
            <a:endParaRPr sz="1100">
              <a:latin typeface="Cambria"/>
              <a:ea typeface="Cambria"/>
              <a:cs typeface="Cambria"/>
              <a:sym typeface="Cambria"/>
            </a:endParaRPr>
          </a:p>
          <a:p>
            <a:pPr marL="0" lvl="0" indent="0" algn="l" rtl="0">
              <a:lnSpc>
                <a:spcPct val="250000"/>
              </a:lnSpc>
              <a:spcBef>
                <a:spcPts val="0"/>
              </a:spcBef>
              <a:spcAft>
                <a:spcPts val="0"/>
              </a:spcAft>
              <a:buNone/>
            </a:pPr>
            <a:r>
              <a:rPr lang="en" sz="1100">
                <a:latin typeface="Cambria"/>
                <a:ea typeface="Cambria"/>
                <a:cs typeface="Cambria"/>
                <a:sym typeface="Cambria"/>
              </a:rPr>
              <a:t>Too much sugar: _____________________________________________________________________________________________________</a:t>
            </a:r>
            <a:endParaRPr sz="1100">
              <a:latin typeface="Cambria"/>
              <a:ea typeface="Cambria"/>
              <a:cs typeface="Cambria"/>
              <a:sym typeface="Cambria"/>
            </a:endParaRPr>
          </a:p>
        </p:txBody>
      </p:sp>
      <p:sp>
        <p:nvSpPr>
          <p:cNvPr id="256" name="Google Shape;256;p37"/>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p.12</a:t>
            </a:r>
            <a:endParaRPr b="1"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p:nvPr/>
        </p:nvSpPr>
        <p:spPr>
          <a:xfrm>
            <a:off x="3052650" y="3978900"/>
            <a:ext cx="1454700" cy="13671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Cambria"/>
                <a:ea typeface="Cambria"/>
                <a:cs typeface="Cambria"/>
                <a:sym typeface="Cambria"/>
              </a:rPr>
              <a:t>Common technologies we use to make a diagnosis</a:t>
            </a:r>
            <a:endParaRPr sz="1100">
              <a:latin typeface="Cambria"/>
              <a:ea typeface="Cambria"/>
              <a:cs typeface="Cambria"/>
              <a:sym typeface="Cambria"/>
            </a:endParaRPr>
          </a:p>
        </p:txBody>
      </p:sp>
      <p:cxnSp>
        <p:nvCxnSpPr>
          <p:cNvPr id="262" name="Google Shape;262;p38"/>
          <p:cNvCxnSpPr>
            <a:stCxn id="261" idx="1"/>
            <a:endCxn id="263" idx="3"/>
          </p:cNvCxnSpPr>
          <p:nvPr/>
        </p:nvCxnSpPr>
        <p:spPr>
          <a:xfrm rot="10800000">
            <a:off x="2614986" y="3268907"/>
            <a:ext cx="650700" cy="910200"/>
          </a:xfrm>
          <a:prstGeom prst="straightConnector1">
            <a:avLst/>
          </a:prstGeom>
          <a:noFill/>
          <a:ln w="28575" cap="flat" cmpd="sng">
            <a:solidFill>
              <a:srgbClr val="000000"/>
            </a:solidFill>
            <a:prstDash val="solid"/>
            <a:round/>
            <a:headEnd type="none" w="med" len="med"/>
            <a:tailEnd type="none" w="med" len="med"/>
          </a:ln>
        </p:spPr>
      </p:cxnSp>
      <p:sp>
        <p:nvSpPr>
          <p:cNvPr id="263" name="Google Shape;263;p38"/>
          <p:cNvSpPr txBox="1"/>
          <p:nvPr/>
        </p:nvSpPr>
        <p:spPr>
          <a:xfrm>
            <a:off x="1598200" y="2892100"/>
            <a:ext cx="1016700" cy="753600"/>
          </a:xfrm>
          <a:prstGeom prst="rect">
            <a:avLst/>
          </a:prstGeom>
          <a:noFill/>
          <a:ln w="2857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Calibri"/>
                <a:ea typeface="Calibri"/>
                <a:cs typeface="Calibri"/>
                <a:sym typeface="Calibri"/>
              </a:rPr>
              <a:t>BLOOD TEST</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(FROM THE 1930S)</a:t>
            </a:r>
            <a:endParaRPr sz="1200" b="1">
              <a:latin typeface="Calibri"/>
              <a:ea typeface="Calibri"/>
              <a:cs typeface="Calibri"/>
              <a:sym typeface="Calibri"/>
            </a:endParaRPr>
          </a:p>
        </p:txBody>
      </p:sp>
      <p:sp>
        <p:nvSpPr>
          <p:cNvPr id="264" name="Google Shape;264;p38"/>
          <p:cNvSpPr txBox="1"/>
          <p:nvPr/>
        </p:nvSpPr>
        <p:spPr>
          <a:xfrm>
            <a:off x="210450" y="2051350"/>
            <a:ext cx="1454700" cy="9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Calibri"/>
                <a:ea typeface="Calibri"/>
                <a:cs typeface="Calibri"/>
                <a:sym typeface="Calibri"/>
              </a:rPr>
              <a:t>USE BLOOD SAMPLES TO TEST FOR AN ENORMOUS NUMBER OF CONDITIONS.</a:t>
            </a:r>
            <a:endParaRPr sz="1100">
              <a:latin typeface="Cambria"/>
              <a:ea typeface="Cambria"/>
              <a:cs typeface="Cambria"/>
              <a:sym typeface="Cambria"/>
            </a:endParaRPr>
          </a:p>
        </p:txBody>
      </p:sp>
      <p:cxnSp>
        <p:nvCxnSpPr>
          <p:cNvPr id="265" name="Google Shape;265;p38"/>
          <p:cNvCxnSpPr>
            <a:stCxn id="264" idx="3"/>
            <a:endCxn id="263" idx="0"/>
          </p:cNvCxnSpPr>
          <p:nvPr/>
        </p:nvCxnSpPr>
        <p:spPr>
          <a:xfrm>
            <a:off x="1665150" y="2506450"/>
            <a:ext cx="441300" cy="385800"/>
          </a:xfrm>
          <a:prstGeom prst="straightConnector1">
            <a:avLst/>
          </a:prstGeom>
          <a:noFill/>
          <a:ln w="28575" cap="flat" cmpd="sng">
            <a:solidFill>
              <a:srgbClr val="000000"/>
            </a:solidFill>
            <a:prstDash val="solid"/>
            <a:round/>
            <a:headEnd type="none" w="med" len="med"/>
            <a:tailEnd type="none" w="med" len="med"/>
          </a:ln>
        </p:spPr>
      </p:cxnSp>
      <p:sp>
        <p:nvSpPr>
          <p:cNvPr id="266" name="Google Shape;266;p38"/>
          <p:cNvSpPr txBox="1"/>
          <p:nvPr/>
        </p:nvSpPr>
        <p:spPr>
          <a:xfrm>
            <a:off x="240150" y="3645700"/>
            <a:ext cx="15651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Calibri"/>
                <a:ea typeface="Calibri"/>
                <a:cs typeface="Calibri"/>
                <a:sym typeface="Calibri"/>
              </a:rPr>
              <a:t>NO NEED FOR INVASIVE DIAGNOSIS METHODS</a:t>
            </a:r>
            <a:endParaRPr sz="1100">
              <a:latin typeface="Cambria"/>
              <a:ea typeface="Cambria"/>
              <a:cs typeface="Cambria"/>
              <a:sym typeface="Cambria"/>
            </a:endParaRPr>
          </a:p>
        </p:txBody>
      </p:sp>
      <p:cxnSp>
        <p:nvCxnSpPr>
          <p:cNvPr id="267" name="Google Shape;267;p38"/>
          <p:cNvCxnSpPr>
            <a:stCxn id="263" idx="1"/>
            <a:endCxn id="266" idx="0"/>
          </p:cNvCxnSpPr>
          <p:nvPr/>
        </p:nvCxnSpPr>
        <p:spPr>
          <a:xfrm flipH="1">
            <a:off x="1022800" y="3268900"/>
            <a:ext cx="575400" cy="376800"/>
          </a:xfrm>
          <a:prstGeom prst="straightConnector1">
            <a:avLst/>
          </a:prstGeom>
          <a:noFill/>
          <a:ln w="28575" cap="flat" cmpd="sng">
            <a:solidFill>
              <a:srgbClr val="000000"/>
            </a:solidFill>
            <a:prstDash val="solid"/>
            <a:round/>
            <a:headEnd type="none" w="med" len="med"/>
            <a:tailEnd type="none" w="med" len="med"/>
          </a:ln>
        </p:spPr>
      </p:cxnSp>
      <p:pic>
        <p:nvPicPr>
          <p:cNvPr id="268" name="Google Shape;268;p38"/>
          <p:cNvPicPr preferRelativeResize="0"/>
          <p:nvPr/>
        </p:nvPicPr>
        <p:blipFill>
          <a:blip r:embed="rId3">
            <a:alphaModFix/>
          </a:blip>
          <a:stretch>
            <a:fillRect/>
          </a:stretch>
        </p:blipFill>
        <p:spPr>
          <a:xfrm>
            <a:off x="1665150" y="3645800"/>
            <a:ext cx="1016700" cy="1016700"/>
          </a:xfrm>
          <a:prstGeom prst="rect">
            <a:avLst/>
          </a:prstGeom>
          <a:noFill/>
          <a:ln>
            <a:noFill/>
          </a:ln>
        </p:spPr>
      </p:pic>
      <p:sp>
        <p:nvSpPr>
          <p:cNvPr id="269" name="Google Shape;269;p38"/>
          <p:cNvSpPr txBox="1"/>
          <p:nvPr/>
        </p:nvSpPr>
        <p:spPr>
          <a:xfrm>
            <a:off x="2895250" y="1386000"/>
            <a:ext cx="1107000" cy="910200"/>
          </a:xfrm>
          <a:prstGeom prst="rect">
            <a:avLst/>
          </a:prstGeom>
          <a:noFill/>
          <a:ln w="2857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BLOOD SUGAR MONITORING </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(FROM THE 1960S)</a:t>
            </a:r>
            <a:endParaRPr sz="1200" b="1">
              <a:latin typeface="Calibri"/>
              <a:ea typeface="Calibri"/>
              <a:cs typeface="Calibri"/>
              <a:sym typeface="Calibri"/>
            </a:endParaRPr>
          </a:p>
        </p:txBody>
      </p:sp>
      <p:cxnSp>
        <p:nvCxnSpPr>
          <p:cNvPr id="270" name="Google Shape;270;p38"/>
          <p:cNvCxnSpPr>
            <a:stCxn id="261" idx="0"/>
            <a:endCxn id="269" idx="2"/>
          </p:cNvCxnSpPr>
          <p:nvPr/>
        </p:nvCxnSpPr>
        <p:spPr>
          <a:xfrm rot="10800000">
            <a:off x="3448800" y="2296200"/>
            <a:ext cx="331200" cy="1682700"/>
          </a:xfrm>
          <a:prstGeom prst="straightConnector1">
            <a:avLst/>
          </a:prstGeom>
          <a:noFill/>
          <a:ln w="28575" cap="flat" cmpd="sng">
            <a:solidFill>
              <a:srgbClr val="000000"/>
            </a:solidFill>
            <a:prstDash val="solid"/>
            <a:round/>
            <a:headEnd type="none" w="med" len="med"/>
            <a:tailEnd type="none" w="med" len="med"/>
          </a:ln>
        </p:spPr>
      </p:cxnSp>
      <p:sp>
        <p:nvSpPr>
          <p:cNvPr id="271" name="Google Shape;271;p38"/>
          <p:cNvSpPr txBox="1"/>
          <p:nvPr/>
        </p:nvSpPr>
        <p:spPr>
          <a:xfrm>
            <a:off x="1665150" y="223725"/>
            <a:ext cx="1454700" cy="91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latin typeface="Calibri"/>
                <a:ea typeface="Calibri"/>
                <a:cs typeface="Calibri"/>
                <a:sym typeface="Calibri"/>
              </a:rPr>
              <a:t>PEOPLE THAT SUFFER FROM DIABETES CAN CHECK THEIR BLOOD SUGAR</a:t>
            </a:r>
            <a:endParaRPr sz="1100">
              <a:latin typeface="Cambria"/>
              <a:ea typeface="Cambria"/>
              <a:cs typeface="Cambria"/>
              <a:sym typeface="Cambria"/>
            </a:endParaRPr>
          </a:p>
        </p:txBody>
      </p:sp>
      <p:cxnSp>
        <p:nvCxnSpPr>
          <p:cNvPr id="272" name="Google Shape;272;p38"/>
          <p:cNvCxnSpPr>
            <a:stCxn id="271" idx="2"/>
            <a:endCxn id="269" idx="1"/>
          </p:cNvCxnSpPr>
          <p:nvPr/>
        </p:nvCxnSpPr>
        <p:spPr>
          <a:xfrm>
            <a:off x="2392500" y="1133925"/>
            <a:ext cx="502800" cy="707100"/>
          </a:xfrm>
          <a:prstGeom prst="straightConnector1">
            <a:avLst/>
          </a:prstGeom>
          <a:noFill/>
          <a:ln w="28575" cap="flat" cmpd="sng">
            <a:solidFill>
              <a:srgbClr val="000000"/>
            </a:solidFill>
            <a:prstDash val="solid"/>
            <a:round/>
            <a:headEnd type="none" w="med" len="med"/>
            <a:tailEnd type="none" w="med" len="med"/>
          </a:ln>
        </p:spPr>
      </p:cxnSp>
      <p:sp>
        <p:nvSpPr>
          <p:cNvPr id="273" name="Google Shape;273;p38"/>
          <p:cNvSpPr txBox="1"/>
          <p:nvPr/>
        </p:nvSpPr>
        <p:spPr>
          <a:xfrm>
            <a:off x="4576125" y="1992300"/>
            <a:ext cx="813300" cy="910200"/>
          </a:xfrm>
          <a:prstGeom prst="rect">
            <a:avLst/>
          </a:prstGeom>
          <a:noFill/>
          <a:ln w="2857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X-RAYS</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(FROM THE 1890S)</a:t>
            </a:r>
            <a:endParaRPr sz="1200" b="1">
              <a:latin typeface="Calibri"/>
              <a:ea typeface="Calibri"/>
              <a:cs typeface="Calibri"/>
              <a:sym typeface="Calibri"/>
            </a:endParaRPr>
          </a:p>
        </p:txBody>
      </p:sp>
      <p:cxnSp>
        <p:nvCxnSpPr>
          <p:cNvPr id="274" name="Google Shape;274;p38"/>
          <p:cNvCxnSpPr>
            <a:stCxn id="261" idx="7"/>
            <a:endCxn id="273" idx="2"/>
          </p:cNvCxnSpPr>
          <p:nvPr/>
        </p:nvCxnSpPr>
        <p:spPr>
          <a:xfrm rot="10800000" flipH="1">
            <a:off x="4294314" y="2902607"/>
            <a:ext cx="688500" cy="1276500"/>
          </a:xfrm>
          <a:prstGeom prst="straightConnector1">
            <a:avLst/>
          </a:prstGeom>
          <a:noFill/>
          <a:ln w="28575" cap="flat" cmpd="sng">
            <a:solidFill>
              <a:srgbClr val="000000"/>
            </a:solidFill>
            <a:prstDash val="solid"/>
            <a:round/>
            <a:headEnd type="none" w="med" len="med"/>
            <a:tailEnd type="none" w="med" len="med"/>
          </a:ln>
        </p:spPr>
      </p:cxnSp>
      <p:sp>
        <p:nvSpPr>
          <p:cNvPr id="275" name="Google Shape;275;p38"/>
          <p:cNvSpPr txBox="1"/>
          <p:nvPr/>
        </p:nvSpPr>
        <p:spPr>
          <a:xfrm>
            <a:off x="4069200" y="223650"/>
            <a:ext cx="1454700" cy="606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100">
                <a:latin typeface="Calibri"/>
                <a:ea typeface="Calibri"/>
                <a:cs typeface="Calibri"/>
                <a:sym typeface="Calibri"/>
              </a:rPr>
              <a:t>HELP TO SEE INSIDE THE HUMAN BODY. </a:t>
            </a:r>
            <a:endParaRPr sz="1100">
              <a:latin typeface="Cambria"/>
              <a:ea typeface="Cambria"/>
              <a:cs typeface="Cambria"/>
              <a:sym typeface="Cambria"/>
            </a:endParaRPr>
          </a:p>
        </p:txBody>
      </p:sp>
      <p:sp>
        <p:nvSpPr>
          <p:cNvPr id="276" name="Google Shape;276;p38"/>
          <p:cNvSpPr txBox="1"/>
          <p:nvPr/>
        </p:nvSpPr>
        <p:spPr>
          <a:xfrm>
            <a:off x="6024125" y="380325"/>
            <a:ext cx="1454700" cy="753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100">
                <a:latin typeface="Calibri"/>
                <a:ea typeface="Calibri"/>
                <a:cs typeface="Calibri"/>
                <a:sym typeface="Calibri"/>
              </a:rPr>
              <a:t>HELP DIAGNOSE PROBLEMS SUCH AS BROKEN BONES. </a:t>
            </a:r>
            <a:endParaRPr sz="1100">
              <a:latin typeface="Cambria"/>
              <a:ea typeface="Cambria"/>
              <a:cs typeface="Cambria"/>
              <a:sym typeface="Cambria"/>
            </a:endParaRPr>
          </a:p>
        </p:txBody>
      </p:sp>
      <p:cxnSp>
        <p:nvCxnSpPr>
          <p:cNvPr id="277" name="Google Shape;277;p38"/>
          <p:cNvCxnSpPr>
            <a:stCxn id="275" idx="2"/>
            <a:endCxn id="273" idx="0"/>
          </p:cNvCxnSpPr>
          <p:nvPr/>
        </p:nvCxnSpPr>
        <p:spPr>
          <a:xfrm>
            <a:off x="4796550" y="830550"/>
            <a:ext cx="186300" cy="1161900"/>
          </a:xfrm>
          <a:prstGeom prst="straightConnector1">
            <a:avLst/>
          </a:prstGeom>
          <a:noFill/>
          <a:ln w="28575" cap="flat" cmpd="sng">
            <a:solidFill>
              <a:srgbClr val="000000"/>
            </a:solidFill>
            <a:prstDash val="solid"/>
            <a:round/>
            <a:headEnd type="none" w="med" len="med"/>
            <a:tailEnd type="none" w="med" len="med"/>
          </a:ln>
        </p:spPr>
      </p:cxnSp>
      <p:cxnSp>
        <p:nvCxnSpPr>
          <p:cNvPr id="278" name="Google Shape;278;p38"/>
          <p:cNvCxnSpPr>
            <a:stCxn id="273" idx="0"/>
            <a:endCxn id="276" idx="2"/>
          </p:cNvCxnSpPr>
          <p:nvPr/>
        </p:nvCxnSpPr>
        <p:spPr>
          <a:xfrm rot="10800000" flipH="1">
            <a:off x="4982775" y="1134000"/>
            <a:ext cx="1768800" cy="858300"/>
          </a:xfrm>
          <a:prstGeom prst="straightConnector1">
            <a:avLst/>
          </a:prstGeom>
          <a:noFill/>
          <a:ln w="28575" cap="flat" cmpd="sng">
            <a:solidFill>
              <a:srgbClr val="000000"/>
            </a:solidFill>
            <a:prstDash val="solid"/>
            <a:round/>
            <a:headEnd type="none" w="med" len="med"/>
            <a:tailEnd type="none" w="med" len="med"/>
          </a:ln>
        </p:spPr>
      </p:cxnSp>
      <p:pic>
        <p:nvPicPr>
          <p:cNvPr id="279" name="Google Shape;279;p38"/>
          <p:cNvPicPr preferRelativeResize="0"/>
          <p:nvPr/>
        </p:nvPicPr>
        <p:blipFill>
          <a:blip r:embed="rId4">
            <a:alphaModFix/>
          </a:blip>
          <a:stretch>
            <a:fillRect/>
          </a:stretch>
        </p:blipFill>
        <p:spPr>
          <a:xfrm>
            <a:off x="4982850" y="732813"/>
            <a:ext cx="1016700" cy="1016700"/>
          </a:xfrm>
          <a:prstGeom prst="rect">
            <a:avLst/>
          </a:prstGeom>
          <a:noFill/>
          <a:ln>
            <a:noFill/>
          </a:ln>
        </p:spPr>
      </p:pic>
      <p:pic>
        <p:nvPicPr>
          <p:cNvPr id="280" name="Google Shape;280;p38"/>
          <p:cNvPicPr preferRelativeResize="0"/>
          <p:nvPr/>
        </p:nvPicPr>
        <p:blipFill>
          <a:blip r:embed="rId5">
            <a:alphaModFix/>
          </a:blip>
          <a:stretch>
            <a:fillRect/>
          </a:stretch>
        </p:blipFill>
        <p:spPr>
          <a:xfrm>
            <a:off x="1371625" y="1083650"/>
            <a:ext cx="1016700" cy="1016700"/>
          </a:xfrm>
          <a:prstGeom prst="rect">
            <a:avLst/>
          </a:prstGeom>
          <a:noFill/>
          <a:ln>
            <a:noFill/>
          </a:ln>
        </p:spPr>
      </p:pic>
      <p:sp>
        <p:nvSpPr>
          <p:cNvPr id="281" name="Google Shape;281;p38"/>
          <p:cNvSpPr txBox="1"/>
          <p:nvPr/>
        </p:nvSpPr>
        <p:spPr>
          <a:xfrm>
            <a:off x="5331625" y="3145275"/>
            <a:ext cx="813300" cy="910200"/>
          </a:xfrm>
          <a:prstGeom prst="rect">
            <a:avLst/>
          </a:prstGeom>
          <a:noFill/>
          <a:ln w="2857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MRI Scans</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(FROM THE 1970s)</a:t>
            </a:r>
            <a:endParaRPr sz="1200" b="1">
              <a:latin typeface="Calibri"/>
              <a:ea typeface="Calibri"/>
              <a:cs typeface="Calibri"/>
              <a:sym typeface="Calibri"/>
            </a:endParaRPr>
          </a:p>
        </p:txBody>
      </p:sp>
      <p:sp>
        <p:nvSpPr>
          <p:cNvPr id="282" name="Google Shape;282;p38"/>
          <p:cNvSpPr txBox="1"/>
          <p:nvPr/>
        </p:nvSpPr>
        <p:spPr>
          <a:xfrm>
            <a:off x="5963300" y="2018888"/>
            <a:ext cx="1454700" cy="91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latin typeface="Calibri"/>
                <a:ea typeface="Calibri"/>
                <a:cs typeface="Calibri"/>
                <a:sym typeface="Calibri"/>
              </a:rPr>
              <a:t>USE MAGNETS AND RADIO WAVES TO CREATE AN INTERNAL IMAGE OF THE BODY</a:t>
            </a:r>
            <a:endParaRPr sz="1100">
              <a:latin typeface="Cambria"/>
              <a:ea typeface="Cambria"/>
              <a:cs typeface="Cambria"/>
              <a:sym typeface="Cambria"/>
            </a:endParaRPr>
          </a:p>
        </p:txBody>
      </p:sp>
      <p:sp>
        <p:nvSpPr>
          <p:cNvPr id="283" name="Google Shape;283;p38"/>
          <p:cNvSpPr txBox="1"/>
          <p:nvPr/>
        </p:nvSpPr>
        <p:spPr>
          <a:xfrm>
            <a:off x="6030250" y="4207350"/>
            <a:ext cx="1454700" cy="91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latin typeface="Calibri"/>
                <a:ea typeface="Calibri"/>
                <a:cs typeface="Calibri"/>
                <a:sym typeface="Calibri"/>
              </a:rPr>
              <a:t>THEY ARE BETTER SUITED TO DIAGNOSING SOFT TISSUE INJURIES LIKE LIGAMENT DAMAGE</a:t>
            </a:r>
            <a:endParaRPr sz="1100">
              <a:latin typeface="Cambria"/>
              <a:ea typeface="Cambria"/>
              <a:cs typeface="Cambria"/>
              <a:sym typeface="Cambria"/>
            </a:endParaRPr>
          </a:p>
        </p:txBody>
      </p:sp>
      <p:sp>
        <p:nvSpPr>
          <p:cNvPr id="284" name="Google Shape;284;p38"/>
          <p:cNvSpPr txBox="1"/>
          <p:nvPr/>
        </p:nvSpPr>
        <p:spPr>
          <a:xfrm>
            <a:off x="5690450" y="6528188"/>
            <a:ext cx="1454700" cy="75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latin typeface="Calibri"/>
                <a:ea typeface="Calibri"/>
                <a:cs typeface="Calibri"/>
                <a:sym typeface="Calibri"/>
              </a:rPr>
              <a:t>MORE ADVANCED THAN X-RAYS, THEY CAN BE USED TO DIAGNOSE TUMOURS.</a:t>
            </a:r>
            <a:endParaRPr sz="1100">
              <a:latin typeface="Cambria"/>
              <a:ea typeface="Cambria"/>
              <a:cs typeface="Cambria"/>
              <a:sym typeface="Cambria"/>
            </a:endParaRPr>
          </a:p>
        </p:txBody>
      </p:sp>
      <p:sp>
        <p:nvSpPr>
          <p:cNvPr id="285" name="Google Shape;285;p38"/>
          <p:cNvSpPr txBox="1"/>
          <p:nvPr/>
        </p:nvSpPr>
        <p:spPr>
          <a:xfrm>
            <a:off x="4796550" y="5423813"/>
            <a:ext cx="813300" cy="910200"/>
          </a:xfrm>
          <a:prstGeom prst="rect">
            <a:avLst/>
          </a:prstGeom>
          <a:noFill/>
          <a:ln w="2857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CT SCANS</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(FROM THE 1990S)</a:t>
            </a:r>
            <a:endParaRPr sz="1200" b="1">
              <a:latin typeface="Calibri"/>
              <a:ea typeface="Calibri"/>
              <a:cs typeface="Calibri"/>
              <a:sym typeface="Calibri"/>
            </a:endParaRPr>
          </a:p>
        </p:txBody>
      </p:sp>
      <p:cxnSp>
        <p:nvCxnSpPr>
          <p:cNvPr id="286" name="Google Shape;286;p38"/>
          <p:cNvCxnSpPr>
            <a:stCxn id="261" idx="6"/>
            <a:endCxn id="281" idx="1"/>
          </p:cNvCxnSpPr>
          <p:nvPr/>
        </p:nvCxnSpPr>
        <p:spPr>
          <a:xfrm rot="10800000" flipH="1">
            <a:off x="4507350" y="3600450"/>
            <a:ext cx="824400" cy="1062000"/>
          </a:xfrm>
          <a:prstGeom prst="straightConnector1">
            <a:avLst/>
          </a:prstGeom>
          <a:noFill/>
          <a:ln w="28575" cap="flat" cmpd="sng">
            <a:solidFill>
              <a:srgbClr val="000000"/>
            </a:solidFill>
            <a:prstDash val="solid"/>
            <a:round/>
            <a:headEnd type="none" w="med" len="med"/>
            <a:tailEnd type="none" w="med" len="med"/>
          </a:ln>
        </p:spPr>
      </p:cxnSp>
      <p:cxnSp>
        <p:nvCxnSpPr>
          <p:cNvPr id="287" name="Google Shape;287;p38"/>
          <p:cNvCxnSpPr>
            <a:stCxn id="282" idx="2"/>
            <a:endCxn id="281" idx="3"/>
          </p:cNvCxnSpPr>
          <p:nvPr/>
        </p:nvCxnSpPr>
        <p:spPr>
          <a:xfrm flipH="1">
            <a:off x="6144950" y="2929088"/>
            <a:ext cx="545700" cy="671400"/>
          </a:xfrm>
          <a:prstGeom prst="straightConnector1">
            <a:avLst/>
          </a:prstGeom>
          <a:noFill/>
          <a:ln w="28575" cap="flat" cmpd="sng">
            <a:solidFill>
              <a:srgbClr val="000000"/>
            </a:solidFill>
            <a:prstDash val="solid"/>
            <a:round/>
            <a:headEnd type="none" w="med" len="med"/>
            <a:tailEnd type="none" w="med" len="med"/>
          </a:ln>
        </p:spPr>
      </p:cxnSp>
      <p:cxnSp>
        <p:nvCxnSpPr>
          <p:cNvPr id="288" name="Google Shape;288;p38"/>
          <p:cNvCxnSpPr>
            <a:stCxn id="281" idx="2"/>
            <a:endCxn id="283" idx="1"/>
          </p:cNvCxnSpPr>
          <p:nvPr/>
        </p:nvCxnSpPr>
        <p:spPr>
          <a:xfrm>
            <a:off x="5738275" y="4055475"/>
            <a:ext cx="291900" cy="606900"/>
          </a:xfrm>
          <a:prstGeom prst="straightConnector1">
            <a:avLst/>
          </a:prstGeom>
          <a:noFill/>
          <a:ln w="28575" cap="flat" cmpd="sng">
            <a:solidFill>
              <a:srgbClr val="000000"/>
            </a:solidFill>
            <a:prstDash val="solid"/>
            <a:round/>
            <a:headEnd type="none" w="med" len="med"/>
            <a:tailEnd type="none" w="med" len="med"/>
          </a:ln>
        </p:spPr>
      </p:cxnSp>
      <p:cxnSp>
        <p:nvCxnSpPr>
          <p:cNvPr id="289" name="Google Shape;289;p38"/>
          <p:cNvCxnSpPr>
            <a:stCxn id="261" idx="6"/>
            <a:endCxn id="285" idx="0"/>
          </p:cNvCxnSpPr>
          <p:nvPr/>
        </p:nvCxnSpPr>
        <p:spPr>
          <a:xfrm>
            <a:off x="4507350" y="4662450"/>
            <a:ext cx="696000" cy="761400"/>
          </a:xfrm>
          <a:prstGeom prst="straightConnector1">
            <a:avLst/>
          </a:prstGeom>
          <a:noFill/>
          <a:ln w="28575" cap="flat" cmpd="sng">
            <a:solidFill>
              <a:srgbClr val="000000"/>
            </a:solidFill>
            <a:prstDash val="solid"/>
            <a:round/>
            <a:headEnd type="none" w="med" len="med"/>
            <a:tailEnd type="none" w="med" len="med"/>
          </a:ln>
        </p:spPr>
      </p:cxnSp>
      <p:cxnSp>
        <p:nvCxnSpPr>
          <p:cNvPr id="290" name="Google Shape;290;p38"/>
          <p:cNvCxnSpPr>
            <a:stCxn id="284" idx="0"/>
            <a:endCxn id="285" idx="3"/>
          </p:cNvCxnSpPr>
          <p:nvPr/>
        </p:nvCxnSpPr>
        <p:spPr>
          <a:xfrm rot="10800000">
            <a:off x="5609900" y="5878988"/>
            <a:ext cx="807900" cy="649200"/>
          </a:xfrm>
          <a:prstGeom prst="straightConnector1">
            <a:avLst/>
          </a:prstGeom>
          <a:noFill/>
          <a:ln w="28575" cap="flat" cmpd="sng">
            <a:solidFill>
              <a:srgbClr val="000000"/>
            </a:solidFill>
            <a:prstDash val="solid"/>
            <a:round/>
            <a:headEnd type="none" w="med" len="med"/>
            <a:tailEnd type="none" w="med" len="med"/>
          </a:ln>
        </p:spPr>
      </p:cxnSp>
      <p:sp>
        <p:nvSpPr>
          <p:cNvPr id="291" name="Google Shape;291;p38"/>
          <p:cNvSpPr txBox="1"/>
          <p:nvPr/>
        </p:nvSpPr>
        <p:spPr>
          <a:xfrm>
            <a:off x="3203263" y="6668525"/>
            <a:ext cx="1107000" cy="910200"/>
          </a:xfrm>
          <a:prstGeom prst="rect">
            <a:avLst/>
          </a:prstGeom>
          <a:noFill/>
          <a:ln w="2857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ULTRASOUND SCANS</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(FROM THE 1940’S)</a:t>
            </a:r>
            <a:endParaRPr sz="1200" b="1">
              <a:latin typeface="Calibri"/>
              <a:ea typeface="Calibri"/>
              <a:cs typeface="Calibri"/>
              <a:sym typeface="Calibri"/>
            </a:endParaRPr>
          </a:p>
        </p:txBody>
      </p:sp>
      <p:sp>
        <p:nvSpPr>
          <p:cNvPr id="292" name="Google Shape;292;p38"/>
          <p:cNvSpPr txBox="1"/>
          <p:nvPr/>
        </p:nvSpPr>
        <p:spPr>
          <a:xfrm>
            <a:off x="4069200" y="8336050"/>
            <a:ext cx="1454700" cy="9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Calibri"/>
                <a:ea typeface="Calibri"/>
                <a:cs typeface="Calibri"/>
                <a:sym typeface="Calibri"/>
              </a:rPr>
              <a:t>USE SOUNDWAVES TO BUILD UP A PICTURE OF THE INSIDE. CAN DIAGNOSE GALL AND KIDNEY STONES.</a:t>
            </a:r>
            <a:endParaRPr sz="1100">
              <a:latin typeface="Cambria"/>
              <a:ea typeface="Cambria"/>
              <a:cs typeface="Cambria"/>
              <a:sym typeface="Cambria"/>
            </a:endParaRPr>
          </a:p>
        </p:txBody>
      </p:sp>
      <p:sp>
        <p:nvSpPr>
          <p:cNvPr id="293" name="Google Shape;293;p38"/>
          <p:cNvSpPr txBox="1"/>
          <p:nvPr/>
        </p:nvSpPr>
        <p:spPr>
          <a:xfrm>
            <a:off x="1325325" y="6666950"/>
            <a:ext cx="1107000" cy="910200"/>
          </a:xfrm>
          <a:prstGeom prst="rect">
            <a:avLst/>
          </a:prstGeom>
          <a:noFill/>
          <a:ln w="2857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ENDOSCOPES</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(FROM THE 1900’S)</a:t>
            </a:r>
            <a:endParaRPr sz="1200" b="1">
              <a:latin typeface="Calibri"/>
              <a:ea typeface="Calibri"/>
              <a:cs typeface="Calibri"/>
              <a:sym typeface="Calibri"/>
            </a:endParaRPr>
          </a:p>
        </p:txBody>
      </p:sp>
      <p:sp>
        <p:nvSpPr>
          <p:cNvPr id="294" name="Google Shape;294;p38"/>
          <p:cNvSpPr txBox="1"/>
          <p:nvPr/>
        </p:nvSpPr>
        <p:spPr>
          <a:xfrm>
            <a:off x="210450" y="7577150"/>
            <a:ext cx="1454700" cy="9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Calibri"/>
                <a:ea typeface="Calibri"/>
                <a:cs typeface="Calibri"/>
                <a:sym typeface="Calibri"/>
              </a:rPr>
              <a:t>USE A CAMERA ON THE END OF T THIN TUBE TO SEE INSIDE THE HUMAN BODY.</a:t>
            </a:r>
            <a:endParaRPr sz="1100">
              <a:latin typeface="Cambria"/>
              <a:ea typeface="Cambria"/>
              <a:cs typeface="Cambria"/>
              <a:sym typeface="Cambria"/>
            </a:endParaRPr>
          </a:p>
        </p:txBody>
      </p:sp>
      <p:sp>
        <p:nvSpPr>
          <p:cNvPr id="295" name="Google Shape;295;p38"/>
          <p:cNvSpPr txBox="1"/>
          <p:nvPr/>
        </p:nvSpPr>
        <p:spPr>
          <a:xfrm>
            <a:off x="1192050" y="9286525"/>
            <a:ext cx="1454700" cy="9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Calibri"/>
                <a:ea typeface="Calibri"/>
                <a:cs typeface="Calibri"/>
                <a:sym typeface="Calibri"/>
              </a:rPr>
              <a:t>USED TO INVESTIGATE DIGESTIVE SYMPTOMS SUCH AS VOMITING BLOOD.</a:t>
            </a:r>
            <a:endParaRPr sz="1100">
              <a:latin typeface="Cambria"/>
              <a:ea typeface="Cambria"/>
              <a:cs typeface="Cambria"/>
              <a:sym typeface="Cambria"/>
            </a:endParaRPr>
          </a:p>
        </p:txBody>
      </p:sp>
      <p:sp>
        <p:nvSpPr>
          <p:cNvPr id="296" name="Google Shape;296;p38"/>
          <p:cNvSpPr txBox="1"/>
          <p:nvPr/>
        </p:nvSpPr>
        <p:spPr>
          <a:xfrm>
            <a:off x="2412675" y="8056750"/>
            <a:ext cx="1454700" cy="9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Calibri"/>
                <a:ea typeface="Calibri"/>
                <a:cs typeface="Calibri"/>
                <a:sym typeface="Calibri"/>
              </a:rPr>
              <a:t>COULD BE USED TO CARRY SMALL SURGICAL INSTRUMENTS INTO THE BODY.</a:t>
            </a:r>
            <a:endParaRPr sz="1100">
              <a:latin typeface="Cambria"/>
              <a:ea typeface="Cambria"/>
              <a:cs typeface="Cambria"/>
              <a:sym typeface="Cambria"/>
            </a:endParaRPr>
          </a:p>
        </p:txBody>
      </p:sp>
      <p:cxnSp>
        <p:nvCxnSpPr>
          <p:cNvPr id="297" name="Google Shape;297;p38"/>
          <p:cNvCxnSpPr>
            <a:stCxn id="293" idx="1"/>
            <a:endCxn id="294" idx="0"/>
          </p:cNvCxnSpPr>
          <p:nvPr/>
        </p:nvCxnSpPr>
        <p:spPr>
          <a:xfrm flipH="1">
            <a:off x="937725" y="7122050"/>
            <a:ext cx="387600" cy="455100"/>
          </a:xfrm>
          <a:prstGeom prst="straightConnector1">
            <a:avLst/>
          </a:prstGeom>
          <a:noFill/>
          <a:ln w="28575" cap="flat" cmpd="sng">
            <a:solidFill>
              <a:srgbClr val="000000"/>
            </a:solidFill>
            <a:prstDash val="solid"/>
            <a:round/>
            <a:headEnd type="none" w="med" len="med"/>
            <a:tailEnd type="none" w="med" len="med"/>
          </a:ln>
        </p:spPr>
      </p:cxnSp>
      <p:cxnSp>
        <p:nvCxnSpPr>
          <p:cNvPr id="298" name="Google Shape;298;p38"/>
          <p:cNvCxnSpPr>
            <a:stCxn id="293" idx="2"/>
            <a:endCxn id="295" idx="0"/>
          </p:cNvCxnSpPr>
          <p:nvPr/>
        </p:nvCxnSpPr>
        <p:spPr>
          <a:xfrm>
            <a:off x="1878825" y="7577150"/>
            <a:ext cx="40500" cy="1709400"/>
          </a:xfrm>
          <a:prstGeom prst="straightConnector1">
            <a:avLst/>
          </a:prstGeom>
          <a:noFill/>
          <a:ln w="28575" cap="flat" cmpd="sng">
            <a:solidFill>
              <a:srgbClr val="000000"/>
            </a:solidFill>
            <a:prstDash val="solid"/>
            <a:round/>
            <a:headEnd type="none" w="med" len="med"/>
            <a:tailEnd type="none" w="med" len="med"/>
          </a:ln>
        </p:spPr>
      </p:cxnSp>
      <p:cxnSp>
        <p:nvCxnSpPr>
          <p:cNvPr id="299" name="Google Shape;299;p38"/>
          <p:cNvCxnSpPr>
            <a:stCxn id="293" idx="3"/>
            <a:endCxn id="296" idx="0"/>
          </p:cNvCxnSpPr>
          <p:nvPr/>
        </p:nvCxnSpPr>
        <p:spPr>
          <a:xfrm>
            <a:off x="2432325" y="7122050"/>
            <a:ext cx="707700" cy="934800"/>
          </a:xfrm>
          <a:prstGeom prst="straightConnector1">
            <a:avLst/>
          </a:prstGeom>
          <a:noFill/>
          <a:ln w="28575" cap="flat" cmpd="sng">
            <a:solidFill>
              <a:srgbClr val="000000"/>
            </a:solidFill>
            <a:prstDash val="solid"/>
            <a:round/>
            <a:headEnd type="none" w="med" len="med"/>
            <a:tailEnd type="none" w="med" len="med"/>
          </a:ln>
        </p:spPr>
      </p:cxnSp>
      <p:cxnSp>
        <p:nvCxnSpPr>
          <p:cNvPr id="300" name="Google Shape;300;p38"/>
          <p:cNvCxnSpPr>
            <a:stCxn id="261" idx="4"/>
            <a:endCxn id="291" idx="0"/>
          </p:cNvCxnSpPr>
          <p:nvPr/>
        </p:nvCxnSpPr>
        <p:spPr>
          <a:xfrm flipH="1">
            <a:off x="3756900" y="5346000"/>
            <a:ext cx="23100" cy="1322400"/>
          </a:xfrm>
          <a:prstGeom prst="straightConnector1">
            <a:avLst/>
          </a:prstGeom>
          <a:noFill/>
          <a:ln w="28575" cap="flat" cmpd="sng">
            <a:solidFill>
              <a:srgbClr val="000000"/>
            </a:solidFill>
            <a:prstDash val="solid"/>
            <a:round/>
            <a:headEnd type="none" w="med" len="med"/>
            <a:tailEnd type="none" w="med" len="med"/>
          </a:ln>
        </p:spPr>
      </p:cxnSp>
      <p:cxnSp>
        <p:nvCxnSpPr>
          <p:cNvPr id="301" name="Google Shape;301;p38"/>
          <p:cNvCxnSpPr>
            <a:stCxn id="291" idx="2"/>
            <a:endCxn id="292" idx="0"/>
          </p:cNvCxnSpPr>
          <p:nvPr/>
        </p:nvCxnSpPr>
        <p:spPr>
          <a:xfrm>
            <a:off x="3756763" y="7578725"/>
            <a:ext cx="1039800" cy="757200"/>
          </a:xfrm>
          <a:prstGeom prst="straightConnector1">
            <a:avLst/>
          </a:prstGeom>
          <a:noFill/>
          <a:ln w="28575" cap="flat" cmpd="sng">
            <a:solidFill>
              <a:srgbClr val="000000"/>
            </a:solidFill>
            <a:prstDash val="solid"/>
            <a:round/>
            <a:headEnd type="none" w="med" len="med"/>
            <a:tailEnd type="none" w="med" len="med"/>
          </a:ln>
        </p:spPr>
      </p:cxnSp>
      <p:sp>
        <p:nvSpPr>
          <p:cNvPr id="302" name="Google Shape;302;p38"/>
          <p:cNvSpPr txBox="1"/>
          <p:nvPr/>
        </p:nvSpPr>
        <p:spPr>
          <a:xfrm>
            <a:off x="1344100" y="4814238"/>
            <a:ext cx="1016700" cy="910200"/>
          </a:xfrm>
          <a:prstGeom prst="rect">
            <a:avLst/>
          </a:prstGeom>
          <a:noFill/>
          <a:ln w="2857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BLOOD PRESSURE MONITORS</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(FROM THE 1880’S)</a:t>
            </a:r>
            <a:endParaRPr sz="1200" b="1">
              <a:latin typeface="Calibri"/>
              <a:ea typeface="Calibri"/>
              <a:cs typeface="Calibri"/>
              <a:sym typeface="Calibri"/>
            </a:endParaRPr>
          </a:p>
        </p:txBody>
      </p:sp>
      <p:sp>
        <p:nvSpPr>
          <p:cNvPr id="303" name="Google Shape;303;p38"/>
          <p:cNvSpPr txBox="1"/>
          <p:nvPr/>
        </p:nvSpPr>
        <p:spPr>
          <a:xfrm>
            <a:off x="155250" y="5876163"/>
            <a:ext cx="1565100" cy="75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Calibri"/>
                <a:ea typeface="Calibri"/>
                <a:cs typeface="Calibri"/>
                <a:sym typeface="Calibri"/>
              </a:rPr>
              <a:t>HELP  TO DIAGNOSE HIGH AND LOW BLOOD PRESSURE.</a:t>
            </a:r>
            <a:endParaRPr sz="1100">
              <a:latin typeface="Cambria"/>
              <a:ea typeface="Cambria"/>
              <a:cs typeface="Cambria"/>
              <a:sym typeface="Cambria"/>
            </a:endParaRPr>
          </a:p>
        </p:txBody>
      </p:sp>
      <p:cxnSp>
        <p:nvCxnSpPr>
          <p:cNvPr id="304" name="Google Shape;304;p38"/>
          <p:cNvCxnSpPr>
            <a:endCxn id="302" idx="3"/>
          </p:cNvCxnSpPr>
          <p:nvPr/>
        </p:nvCxnSpPr>
        <p:spPr>
          <a:xfrm flipH="1">
            <a:off x="2360800" y="4662438"/>
            <a:ext cx="624900" cy="606900"/>
          </a:xfrm>
          <a:prstGeom prst="straightConnector1">
            <a:avLst/>
          </a:prstGeom>
          <a:noFill/>
          <a:ln w="28575" cap="flat" cmpd="sng">
            <a:solidFill>
              <a:srgbClr val="000000"/>
            </a:solidFill>
            <a:prstDash val="solid"/>
            <a:round/>
            <a:headEnd type="none" w="med" len="med"/>
            <a:tailEnd type="none" w="med" len="med"/>
          </a:ln>
        </p:spPr>
      </p:cxnSp>
      <p:cxnSp>
        <p:nvCxnSpPr>
          <p:cNvPr id="305" name="Google Shape;305;p38"/>
          <p:cNvCxnSpPr>
            <a:endCxn id="303" idx="0"/>
          </p:cNvCxnSpPr>
          <p:nvPr/>
        </p:nvCxnSpPr>
        <p:spPr>
          <a:xfrm flipH="1">
            <a:off x="937800" y="5269263"/>
            <a:ext cx="473400" cy="606900"/>
          </a:xfrm>
          <a:prstGeom prst="straightConnector1">
            <a:avLst/>
          </a:prstGeom>
          <a:noFill/>
          <a:ln w="28575" cap="flat" cmpd="sng">
            <a:solidFill>
              <a:srgbClr val="000000"/>
            </a:solidFill>
            <a:prstDash val="solid"/>
            <a:round/>
            <a:headEnd type="none" w="med" len="med"/>
            <a:tailEnd type="none" w="med" len="med"/>
          </a:ln>
        </p:spPr>
      </p:cxnSp>
      <p:pic>
        <p:nvPicPr>
          <p:cNvPr id="306" name="Google Shape;306;p38"/>
          <p:cNvPicPr preferRelativeResize="0"/>
          <p:nvPr/>
        </p:nvPicPr>
        <p:blipFill>
          <a:blip r:embed="rId6">
            <a:alphaModFix/>
          </a:blip>
          <a:stretch>
            <a:fillRect/>
          </a:stretch>
        </p:blipFill>
        <p:spPr>
          <a:xfrm>
            <a:off x="4954600" y="4255803"/>
            <a:ext cx="813300" cy="813300"/>
          </a:xfrm>
          <a:prstGeom prst="rect">
            <a:avLst/>
          </a:prstGeom>
          <a:noFill/>
          <a:ln>
            <a:noFill/>
          </a:ln>
        </p:spPr>
      </p:pic>
      <p:pic>
        <p:nvPicPr>
          <p:cNvPr id="307" name="Google Shape;307;p38"/>
          <p:cNvPicPr preferRelativeResize="0"/>
          <p:nvPr/>
        </p:nvPicPr>
        <p:blipFill>
          <a:blip r:embed="rId7">
            <a:alphaModFix/>
          </a:blip>
          <a:stretch>
            <a:fillRect/>
          </a:stretch>
        </p:blipFill>
        <p:spPr>
          <a:xfrm>
            <a:off x="6511875" y="5395675"/>
            <a:ext cx="1016700" cy="1016700"/>
          </a:xfrm>
          <a:prstGeom prst="rect">
            <a:avLst/>
          </a:prstGeom>
          <a:noFill/>
          <a:ln>
            <a:noFill/>
          </a:ln>
        </p:spPr>
      </p:pic>
      <p:pic>
        <p:nvPicPr>
          <p:cNvPr id="308" name="Google Shape;308;p38"/>
          <p:cNvPicPr preferRelativeResize="0"/>
          <p:nvPr/>
        </p:nvPicPr>
        <p:blipFill>
          <a:blip r:embed="rId8">
            <a:alphaModFix/>
          </a:blip>
          <a:stretch>
            <a:fillRect/>
          </a:stretch>
        </p:blipFill>
        <p:spPr>
          <a:xfrm>
            <a:off x="4069188" y="9509225"/>
            <a:ext cx="887700" cy="887700"/>
          </a:xfrm>
          <a:prstGeom prst="rect">
            <a:avLst/>
          </a:prstGeom>
          <a:noFill/>
          <a:ln>
            <a:noFill/>
          </a:ln>
        </p:spPr>
      </p:pic>
      <p:pic>
        <p:nvPicPr>
          <p:cNvPr id="309" name="Google Shape;309;p38"/>
          <p:cNvPicPr preferRelativeResize="0"/>
          <p:nvPr/>
        </p:nvPicPr>
        <p:blipFill>
          <a:blip r:embed="rId9">
            <a:alphaModFix/>
          </a:blip>
          <a:stretch>
            <a:fillRect/>
          </a:stretch>
        </p:blipFill>
        <p:spPr>
          <a:xfrm>
            <a:off x="390725" y="4729588"/>
            <a:ext cx="816300" cy="816300"/>
          </a:xfrm>
          <a:prstGeom prst="rect">
            <a:avLst/>
          </a:prstGeom>
          <a:noFill/>
          <a:ln>
            <a:noFill/>
          </a:ln>
        </p:spPr>
      </p:pic>
      <p:sp>
        <p:nvSpPr>
          <p:cNvPr id="310" name="Google Shape;310;p38"/>
          <p:cNvSpPr txBox="1"/>
          <p:nvPr/>
        </p:nvSpPr>
        <p:spPr>
          <a:xfrm>
            <a:off x="5874625" y="7397600"/>
            <a:ext cx="813300" cy="910200"/>
          </a:xfrm>
          <a:prstGeom prst="rect">
            <a:avLst/>
          </a:prstGeom>
          <a:noFill/>
          <a:ln w="2857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ECGs</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(FROM THE 1990S)</a:t>
            </a:r>
            <a:endParaRPr sz="1200" b="1">
              <a:latin typeface="Calibri"/>
              <a:ea typeface="Calibri"/>
              <a:cs typeface="Calibri"/>
              <a:sym typeface="Calibri"/>
            </a:endParaRPr>
          </a:p>
        </p:txBody>
      </p:sp>
      <p:sp>
        <p:nvSpPr>
          <p:cNvPr id="311" name="Google Shape;311;p38"/>
          <p:cNvSpPr txBox="1"/>
          <p:nvPr/>
        </p:nvSpPr>
        <p:spPr>
          <a:xfrm>
            <a:off x="6024125" y="9013900"/>
            <a:ext cx="1454700" cy="45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latin typeface="Calibri"/>
                <a:ea typeface="Calibri"/>
                <a:cs typeface="Calibri"/>
                <a:sym typeface="Calibri"/>
              </a:rPr>
              <a:t>USE ELECTRICAL IMPULSES TO TRACK HEART ACTIVITY.</a:t>
            </a:r>
            <a:endParaRPr sz="1100">
              <a:latin typeface="Cambria"/>
              <a:ea typeface="Cambria"/>
              <a:cs typeface="Cambria"/>
              <a:sym typeface="Cambria"/>
            </a:endParaRPr>
          </a:p>
        </p:txBody>
      </p:sp>
      <p:cxnSp>
        <p:nvCxnSpPr>
          <p:cNvPr id="312" name="Google Shape;312;p38"/>
          <p:cNvCxnSpPr>
            <a:endCxn id="311" idx="0"/>
          </p:cNvCxnSpPr>
          <p:nvPr/>
        </p:nvCxnSpPr>
        <p:spPr>
          <a:xfrm>
            <a:off x="6281375" y="8307700"/>
            <a:ext cx="470100" cy="706200"/>
          </a:xfrm>
          <a:prstGeom prst="straightConnector1">
            <a:avLst/>
          </a:prstGeom>
          <a:noFill/>
          <a:ln w="28575" cap="flat" cmpd="sng">
            <a:solidFill>
              <a:srgbClr val="000000"/>
            </a:solidFill>
            <a:prstDash val="solid"/>
            <a:round/>
            <a:headEnd type="none" w="med" len="med"/>
            <a:tailEnd type="none" w="med" len="med"/>
          </a:ln>
        </p:spPr>
      </p:cxnSp>
      <p:pic>
        <p:nvPicPr>
          <p:cNvPr id="313" name="Google Shape;313;p38"/>
          <p:cNvPicPr preferRelativeResize="0"/>
          <p:nvPr/>
        </p:nvPicPr>
        <p:blipFill>
          <a:blip r:embed="rId10">
            <a:alphaModFix/>
          </a:blip>
          <a:stretch>
            <a:fillRect/>
          </a:stretch>
        </p:blipFill>
        <p:spPr>
          <a:xfrm>
            <a:off x="6030250" y="9399575"/>
            <a:ext cx="1107000" cy="1107000"/>
          </a:xfrm>
          <a:prstGeom prst="rect">
            <a:avLst/>
          </a:prstGeom>
          <a:noFill/>
          <a:ln>
            <a:noFill/>
          </a:ln>
        </p:spPr>
      </p:pic>
      <p:pic>
        <p:nvPicPr>
          <p:cNvPr id="314" name="Google Shape;314;p38"/>
          <p:cNvPicPr preferRelativeResize="0"/>
          <p:nvPr/>
        </p:nvPicPr>
        <p:blipFill>
          <a:blip r:embed="rId11">
            <a:alphaModFix/>
          </a:blip>
          <a:stretch>
            <a:fillRect/>
          </a:stretch>
        </p:blipFill>
        <p:spPr>
          <a:xfrm>
            <a:off x="355025" y="8489350"/>
            <a:ext cx="887700" cy="887700"/>
          </a:xfrm>
          <a:prstGeom prst="rect">
            <a:avLst/>
          </a:prstGeom>
          <a:noFill/>
          <a:ln>
            <a:noFill/>
          </a:ln>
        </p:spPr>
      </p:pic>
      <p:cxnSp>
        <p:nvCxnSpPr>
          <p:cNvPr id="315" name="Google Shape;315;p38"/>
          <p:cNvCxnSpPr>
            <a:endCxn id="293" idx="0"/>
          </p:cNvCxnSpPr>
          <p:nvPr/>
        </p:nvCxnSpPr>
        <p:spPr>
          <a:xfrm rot="5400000">
            <a:off x="1778175" y="5246300"/>
            <a:ext cx="1521300" cy="1320000"/>
          </a:xfrm>
          <a:prstGeom prst="bentConnector3">
            <a:avLst>
              <a:gd name="adj1" fmla="val 50000"/>
            </a:avLst>
          </a:prstGeom>
          <a:noFill/>
          <a:ln w="28575" cap="flat" cmpd="sng">
            <a:solidFill>
              <a:srgbClr val="000000"/>
            </a:solidFill>
            <a:prstDash val="solid"/>
            <a:round/>
            <a:headEnd type="none" w="med" len="med"/>
            <a:tailEnd type="none" w="med" len="med"/>
          </a:ln>
        </p:spPr>
      </p:cxnSp>
      <p:cxnSp>
        <p:nvCxnSpPr>
          <p:cNvPr id="316" name="Google Shape;316;p38"/>
          <p:cNvCxnSpPr>
            <a:endCxn id="310" idx="1"/>
          </p:cNvCxnSpPr>
          <p:nvPr/>
        </p:nvCxnSpPr>
        <p:spPr>
          <a:xfrm rot="-5400000" flipH="1">
            <a:off x="3730975" y="5709050"/>
            <a:ext cx="2706900" cy="1580400"/>
          </a:xfrm>
          <a:prstGeom prst="curvedConnector2">
            <a:avLst/>
          </a:prstGeom>
          <a:noFill/>
          <a:ln w="28575" cap="flat" cmpd="sng">
            <a:solidFill>
              <a:srgbClr val="000000"/>
            </a:solidFill>
            <a:prstDash val="solid"/>
            <a:round/>
            <a:headEnd type="none" w="med" len="med"/>
            <a:tailEnd type="none" w="med" len="med"/>
          </a:ln>
        </p:spPr>
      </p:cxnSp>
      <p:sp>
        <p:nvSpPr>
          <p:cNvPr id="317" name="Google Shape;317;p38"/>
          <p:cNvSpPr/>
          <p:nvPr/>
        </p:nvSpPr>
        <p:spPr>
          <a:xfrm>
            <a:off x="6906750" y="57700"/>
            <a:ext cx="556200" cy="2973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p.13</a:t>
            </a:r>
            <a:endParaRPr b="1"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9"/>
          <p:cNvSpPr txBox="1"/>
          <p:nvPr/>
        </p:nvSpPr>
        <p:spPr>
          <a:xfrm>
            <a:off x="704850" y="3365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4.1 Ideas about the cause of disease and illness</a:t>
            </a:r>
            <a:endParaRPr sz="1800" b="1">
              <a:latin typeface="Calibri"/>
              <a:ea typeface="Calibri"/>
              <a:cs typeface="Calibri"/>
              <a:sym typeface="Calibri"/>
            </a:endParaRPr>
          </a:p>
        </p:txBody>
      </p:sp>
      <p:sp>
        <p:nvSpPr>
          <p:cNvPr id="323" name="Google Shape;323;p39"/>
          <p:cNvSpPr txBox="1"/>
          <p:nvPr/>
        </p:nvSpPr>
        <p:spPr>
          <a:xfrm>
            <a:off x="648525" y="964024"/>
            <a:ext cx="6607200" cy="84085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Cambria"/>
                <a:ea typeface="Cambria"/>
                <a:cs typeface="Cambria"/>
                <a:sym typeface="Cambria"/>
              </a:rPr>
              <a:t>Improvements in diagnosis: the impact of the availability of blood tests, scans and monitors</a:t>
            </a:r>
            <a:endParaRPr b="1" dirty="0">
              <a:latin typeface="Cambria"/>
              <a:ea typeface="Cambria"/>
              <a:cs typeface="Cambria"/>
              <a:sym typeface="Cambria"/>
            </a:endParaRPr>
          </a:p>
          <a:p>
            <a:pPr marL="0" lvl="0" indent="0" algn="l" rtl="0">
              <a:spcBef>
                <a:spcPts val="0"/>
              </a:spcBef>
              <a:spcAft>
                <a:spcPts val="0"/>
              </a:spcAft>
              <a:buNone/>
            </a:pPr>
            <a:r>
              <a:rPr lang="en" sz="1200" b="1" dirty="0">
                <a:latin typeface="Cambria"/>
                <a:ea typeface="Cambria"/>
                <a:cs typeface="Cambria"/>
                <a:sym typeface="Cambria"/>
              </a:rPr>
              <a:t>New methods of diagnosis</a:t>
            </a:r>
            <a:endParaRPr sz="1200" b="1" dirty="0">
              <a:latin typeface="Cambria"/>
              <a:ea typeface="Cambria"/>
              <a:cs typeface="Cambria"/>
              <a:sym typeface="Cambria"/>
            </a:endParaRPr>
          </a:p>
          <a:p>
            <a:pPr marL="0" lvl="0" indent="0" algn="l" rtl="0">
              <a:spcBef>
                <a:spcPts val="0"/>
              </a:spcBef>
              <a:spcAft>
                <a:spcPts val="0"/>
              </a:spcAft>
              <a:buNone/>
            </a:pPr>
            <a:endParaRPr sz="1100" b="1" dirty="0">
              <a:latin typeface="Cambria"/>
              <a:ea typeface="Cambria"/>
              <a:cs typeface="Cambria"/>
              <a:sym typeface="Cambria"/>
            </a:endParaRPr>
          </a:p>
          <a:p>
            <a:pPr marL="0" lvl="0" indent="0" algn="l" rtl="0">
              <a:lnSpc>
                <a:spcPct val="115000"/>
              </a:lnSpc>
              <a:spcBef>
                <a:spcPts val="0"/>
              </a:spcBef>
              <a:spcAft>
                <a:spcPts val="0"/>
              </a:spcAft>
              <a:buNone/>
            </a:pPr>
            <a:r>
              <a:rPr lang="en" sz="1100" dirty="0">
                <a:latin typeface="Cambria"/>
                <a:ea typeface="Cambria"/>
                <a:cs typeface="Cambria"/>
                <a:sym typeface="Cambria"/>
              </a:rPr>
              <a:t>The development of machines and computers has enabled doctors to have a better understanding of a patient's symptoms than in any previous time. For example, x-rays and CT scans. Mean that doctors no longer have to use surgery to diagnose all diseases. </a:t>
            </a:r>
            <a:endParaRPr sz="1100" dirty="0">
              <a:latin typeface="Cambria"/>
              <a:ea typeface="Cambria"/>
              <a:cs typeface="Cambria"/>
              <a:sym typeface="Cambria"/>
            </a:endParaRPr>
          </a:p>
          <a:p>
            <a:pPr marL="0" lvl="0" indent="0" algn="l" rtl="0">
              <a:lnSpc>
                <a:spcPct val="115000"/>
              </a:lnSpc>
              <a:spcBef>
                <a:spcPts val="0"/>
              </a:spcBef>
              <a:spcAft>
                <a:spcPts val="0"/>
              </a:spcAft>
              <a:buNone/>
            </a:pPr>
            <a:endParaRPr sz="1100" dirty="0">
              <a:latin typeface="Cambria"/>
              <a:ea typeface="Cambria"/>
              <a:cs typeface="Cambria"/>
              <a:sym typeface="Cambria"/>
            </a:endParaRPr>
          </a:p>
          <a:p>
            <a:pPr marL="0" lvl="0" indent="0" algn="l" rtl="0">
              <a:lnSpc>
                <a:spcPct val="115000"/>
              </a:lnSpc>
              <a:spcBef>
                <a:spcPts val="0"/>
              </a:spcBef>
              <a:spcAft>
                <a:spcPts val="0"/>
              </a:spcAft>
              <a:buNone/>
            </a:pPr>
            <a:r>
              <a:rPr lang="en" sz="1100" b="1" dirty="0">
                <a:latin typeface="Cambria"/>
                <a:ea typeface="Cambria"/>
                <a:cs typeface="Cambria"/>
                <a:sym typeface="Cambria"/>
              </a:rPr>
              <a:t>The impact of technology</a:t>
            </a:r>
            <a:endParaRPr sz="1100" b="1" dirty="0">
              <a:latin typeface="Cambria"/>
              <a:ea typeface="Cambria"/>
              <a:cs typeface="Cambria"/>
              <a:sym typeface="Cambria"/>
            </a:endParaRPr>
          </a:p>
          <a:p>
            <a:pPr marL="0" lvl="0" indent="0" algn="l" rtl="0">
              <a:lnSpc>
                <a:spcPct val="115000"/>
              </a:lnSpc>
              <a:spcBef>
                <a:spcPts val="0"/>
              </a:spcBef>
              <a:spcAft>
                <a:spcPts val="0"/>
              </a:spcAft>
              <a:buNone/>
            </a:pPr>
            <a:endParaRPr sz="1100" b="1" dirty="0">
              <a:latin typeface="Cambria"/>
              <a:ea typeface="Cambria"/>
              <a:cs typeface="Cambria"/>
              <a:sym typeface="Cambria"/>
            </a:endParaRPr>
          </a:p>
          <a:p>
            <a:pPr marL="0" lvl="0" indent="0" algn="l" rtl="0">
              <a:lnSpc>
                <a:spcPct val="115000"/>
              </a:lnSpc>
              <a:spcBef>
                <a:spcPts val="0"/>
              </a:spcBef>
              <a:spcAft>
                <a:spcPts val="0"/>
              </a:spcAft>
              <a:buNone/>
            </a:pPr>
            <a:r>
              <a:rPr lang="en" sz="1100" dirty="0">
                <a:latin typeface="Cambria"/>
                <a:ea typeface="Cambria"/>
                <a:cs typeface="Cambria"/>
                <a:sym typeface="Cambria"/>
              </a:rPr>
              <a:t>The enormous leap forward in technology since 1900 has made diagnosing disease much more accurate. This has, in turn, had a huge impact on doctor’s ability to treat patients. </a:t>
            </a:r>
            <a:endParaRPr sz="1100" dirty="0">
              <a:latin typeface="Cambria"/>
              <a:ea typeface="Cambria"/>
              <a:cs typeface="Cambria"/>
              <a:sym typeface="Cambria"/>
            </a:endParaRPr>
          </a:p>
          <a:p>
            <a:pPr marL="0" lvl="0" indent="0" algn="l" rtl="0">
              <a:lnSpc>
                <a:spcPct val="115000"/>
              </a:lnSpc>
              <a:spcBef>
                <a:spcPts val="0"/>
              </a:spcBef>
              <a:spcAft>
                <a:spcPts val="0"/>
              </a:spcAft>
              <a:buNone/>
            </a:pPr>
            <a:endParaRPr sz="1100" dirty="0">
              <a:latin typeface="Cambria"/>
              <a:ea typeface="Cambria"/>
              <a:cs typeface="Cambria"/>
              <a:sym typeface="Cambria"/>
            </a:endParaRPr>
          </a:p>
          <a:p>
            <a:pPr marL="0" lvl="0" indent="0" algn="l" rtl="0">
              <a:lnSpc>
                <a:spcPct val="115000"/>
              </a:lnSpc>
              <a:spcBef>
                <a:spcPts val="0"/>
              </a:spcBef>
              <a:spcAft>
                <a:spcPts val="0"/>
              </a:spcAft>
              <a:buNone/>
            </a:pPr>
            <a:r>
              <a:rPr lang="en" sz="1100" dirty="0">
                <a:latin typeface="Cambria"/>
                <a:ea typeface="Cambria"/>
                <a:cs typeface="Cambria"/>
                <a:sym typeface="Cambria"/>
              </a:rPr>
              <a:t>Ne methods of diagnosing disease are being developed all the time. </a:t>
            </a:r>
            <a:endParaRPr sz="1100" dirty="0">
              <a:latin typeface="Cambria"/>
              <a:ea typeface="Cambria"/>
              <a:cs typeface="Cambria"/>
              <a:sym typeface="Cambria"/>
            </a:endParaRPr>
          </a:p>
          <a:p>
            <a:pPr marL="0" lvl="0" indent="0" algn="l" rtl="0">
              <a:lnSpc>
                <a:spcPct val="115000"/>
              </a:lnSpc>
              <a:spcBef>
                <a:spcPts val="0"/>
              </a:spcBef>
              <a:spcAft>
                <a:spcPts val="0"/>
              </a:spcAft>
              <a:buNone/>
            </a:pPr>
            <a:endParaRPr sz="1100" dirty="0">
              <a:latin typeface="Cambria"/>
              <a:ea typeface="Cambria"/>
              <a:cs typeface="Cambria"/>
              <a:sym typeface="Cambria"/>
            </a:endParaRPr>
          </a:p>
          <a:p>
            <a:pPr marL="0" lvl="0" indent="0" algn="l" rtl="0">
              <a:lnSpc>
                <a:spcPct val="115000"/>
              </a:lnSpc>
              <a:spcBef>
                <a:spcPts val="0"/>
              </a:spcBef>
              <a:spcAft>
                <a:spcPts val="0"/>
              </a:spcAft>
              <a:buNone/>
            </a:pPr>
            <a:r>
              <a:rPr lang="en" sz="1100" b="1" dirty="0">
                <a:latin typeface="Cambria"/>
                <a:ea typeface="Cambria"/>
                <a:cs typeface="Cambria"/>
                <a:sym typeface="Cambria"/>
              </a:rPr>
              <a:t>Exam-style questions</a:t>
            </a:r>
            <a:endParaRPr sz="1100" b="1" dirty="0">
              <a:latin typeface="Cambria"/>
              <a:ea typeface="Cambria"/>
              <a:cs typeface="Cambria"/>
              <a:sym typeface="Cambria"/>
            </a:endParaRPr>
          </a:p>
          <a:p>
            <a:pPr marL="0" lvl="0" indent="0" algn="l" rtl="0">
              <a:lnSpc>
                <a:spcPct val="115000"/>
              </a:lnSpc>
              <a:spcBef>
                <a:spcPts val="0"/>
              </a:spcBef>
              <a:spcAft>
                <a:spcPts val="0"/>
              </a:spcAft>
              <a:buNone/>
            </a:pPr>
            <a:endParaRPr sz="1100" b="1" dirty="0">
              <a:latin typeface="Cambria"/>
              <a:ea typeface="Cambria"/>
              <a:cs typeface="Cambria"/>
              <a:sym typeface="Cambria"/>
            </a:endParaRPr>
          </a:p>
          <a:p>
            <a:pPr marL="0" lvl="0" indent="0" algn="l" rtl="0">
              <a:lnSpc>
                <a:spcPct val="115000"/>
              </a:lnSpc>
              <a:spcBef>
                <a:spcPts val="0"/>
              </a:spcBef>
              <a:spcAft>
                <a:spcPts val="0"/>
              </a:spcAft>
              <a:buNone/>
            </a:pPr>
            <a:r>
              <a:rPr lang="en" sz="1100" dirty="0">
                <a:latin typeface="Cambria"/>
                <a:ea typeface="Cambria"/>
                <a:cs typeface="Cambria"/>
                <a:sym typeface="Cambria"/>
              </a:rPr>
              <a:t>Explain </a:t>
            </a:r>
            <a:r>
              <a:rPr lang="en" sz="1100" b="1" dirty="0">
                <a:latin typeface="Cambria"/>
                <a:ea typeface="Cambria"/>
                <a:cs typeface="Cambria"/>
                <a:sym typeface="Cambria"/>
              </a:rPr>
              <a:t>one </a:t>
            </a:r>
            <a:r>
              <a:rPr lang="en" sz="1100" dirty="0">
                <a:latin typeface="Cambria"/>
                <a:ea typeface="Cambria"/>
                <a:cs typeface="Cambria"/>
                <a:sym typeface="Cambria"/>
              </a:rPr>
              <a:t>way in which understanding of the causes of disease and illness was different from c1750-1900 to the present day. 										</a:t>
            </a:r>
            <a:r>
              <a:rPr lang="en" sz="1100" b="1" dirty="0">
                <a:latin typeface="Cambria"/>
                <a:ea typeface="Cambria"/>
                <a:cs typeface="Cambria"/>
                <a:sym typeface="Cambria"/>
              </a:rPr>
              <a:t>4 marks. </a:t>
            </a:r>
            <a:endParaRPr sz="1100" dirty="0">
              <a:latin typeface="Cambria"/>
              <a:ea typeface="Cambria"/>
              <a:cs typeface="Cambria"/>
              <a:sym typeface="Cambria"/>
            </a:endParaRPr>
          </a:p>
          <a:p>
            <a:pPr marL="0" lvl="0" indent="0" algn="l" rtl="0">
              <a:lnSpc>
                <a:spcPct val="115000"/>
              </a:lnSpc>
              <a:spcBef>
                <a:spcPts val="0"/>
              </a:spcBef>
              <a:spcAft>
                <a:spcPts val="0"/>
              </a:spcAft>
              <a:buNone/>
            </a:pPr>
            <a:endParaRPr sz="1100" dirty="0">
              <a:latin typeface="Cambria"/>
              <a:ea typeface="Cambria"/>
              <a:cs typeface="Cambria"/>
              <a:sym typeface="Cambria"/>
            </a:endParaRPr>
          </a:p>
          <a:p>
            <a:pPr marL="0" lvl="0" indent="0" algn="l" rtl="0">
              <a:lnSpc>
                <a:spcPct val="200000"/>
              </a:lnSpc>
              <a:spcBef>
                <a:spcPts val="0"/>
              </a:spcBef>
              <a:spcAft>
                <a:spcPts val="0"/>
              </a:spcAft>
              <a:buNone/>
            </a:pPr>
            <a:r>
              <a:rPr lang="en" sz="1100" dirty="0">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latin typeface="Cambria"/>
              <a:ea typeface="Cambria"/>
              <a:cs typeface="Cambria"/>
              <a:sym typeface="Cambria"/>
            </a:endParaRPr>
          </a:p>
        </p:txBody>
      </p:sp>
      <p:sp>
        <p:nvSpPr>
          <p:cNvPr id="324" name="Google Shape;324;p39"/>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p.14</a:t>
            </a:r>
            <a:endParaRPr b="1" dirty="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0"/>
          <p:cNvSpPr txBox="1"/>
          <p:nvPr/>
        </p:nvSpPr>
        <p:spPr>
          <a:xfrm>
            <a:off x="423150" y="773450"/>
            <a:ext cx="6713700" cy="30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latin typeface="Cambria"/>
                <a:ea typeface="Cambria"/>
                <a:cs typeface="Cambria"/>
                <a:sym typeface="Cambria"/>
              </a:rPr>
              <a:t>TASK: </a:t>
            </a:r>
            <a:r>
              <a:rPr lang="en" sz="1100" dirty="0">
                <a:latin typeface="Cambria"/>
                <a:ea typeface="Cambria"/>
                <a:cs typeface="Cambria"/>
                <a:sym typeface="Cambria"/>
              </a:rPr>
              <a:t>Place the common technologies used to make a diagnosis in chronological order. </a:t>
            </a:r>
            <a:endParaRPr sz="1100" dirty="0">
              <a:latin typeface="Cambria"/>
              <a:ea typeface="Cambria"/>
              <a:cs typeface="Cambria"/>
              <a:sym typeface="Cambria"/>
            </a:endParaRPr>
          </a:p>
          <a:p>
            <a:pPr marL="0" lvl="0" indent="0" algn="l" rtl="0">
              <a:spcBef>
                <a:spcPts val="0"/>
              </a:spcBef>
              <a:spcAft>
                <a:spcPts val="0"/>
              </a:spcAft>
              <a:buNone/>
            </a:pPr>
            <a:endParaRPr sz="1100" dirty="0">
              <a:latin typeface="Cambria"/>
              <a:ea typeface="Cambria"/>
              <a:cs typeface="Cambria"/>
              <a:sym typeface="Cambria"/>
            </a:endParaRPr>
          </a:p>
          <a:p>
            <a:pPr marL="0" lvl="0" indent="0" algn="l" rtl="0">
              <a:lnSpc>
                <a:spcPct val="200000"/>
              </a:lnSpc>
              <a:spcBef>
                <a:spcPts val="0"/>
              </a:spcBef>
              <a:spcAft>
                <a:spcPts val="0"/>
              </a:spcAft>
              <a:buNone/>
            </a:pPr>
            <a:r>
              <a:rPr lang="en" sz="1100" dirty="0">
                <a:latin typeface="Cambria"/>
                <a:ea typeface="Cambria"/>
                <a:cs typeface="Cambria"/>
                <a:sym typeface="Cambria"/>
              </a:rPr>
              <a:t>1. _________________________________________________________________________________________________________________________</a:t>
            </a:r>
            <a:endParaRPr sz="1100" dirty="0">
              <a:latin typeface="Cambria"/>
              <a:ea typeface="Cambria"/>
              <a:cs typeface="Cambria"/>
              <a:sym typeface="Cambria"/>
            </a:endParaRPr>
          </a:p>
          <a:p>
            <a:pPr marL="0" lvl="0" indent="0" algn="l" rtl="0">
              <a:lnSpc>
                <a:spcPct val="200000"/>
              </a:lnSpc>
              <a:spcBef>
                <a:spcPts val="0"/>
              </a:spcBef>
              <a:spcAft>
                <a:spcPts val="0"/>
              </a:spcAft>
              <a:buNone/>
            </a:pPr>
            <a:r>
              <a:rPr lang="en" sz="1100" dirty="0">
                <a:latin typeface="Cambria"/>
                <a:ea typeface="Cambria"/>
                <a:cs typeface="Cambria"/>
                <a:sym typeface="Cambria"/>
              </a:rPr>
              <a:t>2. </a:t>
            </a: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a:t>
            </a:r>
            <a:endParaRPr sz="1100" dirty="0">
              <a:latin typeface="Cambria"/>
              <a:ea typeface="Cambria"/>
              <a:cs typeface="Cambria"/>
              <a:sym typeface="Cambria"/>
            </a:endParaRPr>
          </a:p>
          <a:p>
            <a:pPr marL="0" lvl="0" indent="0" algn="l" rtl="0">
              <a:lnSpc>
                <a:spcPct val="200000"/>
              </a:lnSpc>
              <a:spcBef>
                <a:spcPts val="0"/>
              </a:spcBef>
              <a:spcAft>
                <a:spcPts val="0"/>
              </a:spcAft>
              <a:buNone/>
            </a:pPr>
            <a:r>
              <a:rPr lang="en" sz="1100" dirty="0">
                <a:latin typeface="Cambria"/>
                <a:ea typeface="Cambria"/>
                <a:cs typeface="Cambria"/>
                <a:sym typeface="Cambria"/>
              </a:rPr>
              <a:t>3. </a:t>
            </a: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a:t>
            </a:r>
            <a:endParaRPr sz="1100" dirty="0">
              <a:latin typeface="Cambria"/>
              <a:ea typeface="Cambria"/>
              <a:cs typeface="Cambria"/>
              <a:sym typeface="Cambria"/>
            </a:endParaRPr>
          </a:p>
          <a:p>
            <a:pPr marL="0" lvl="0" indent="0" algn="l" rtl="0">
              <a:lnSpc>
                <a:spcPct val="200000"/>
              </a:lnSpc>
              <a:spcBef>
                <a:spcPts val="0"/>
              </a:spcBef>
              <a:spcAft>
                <a:spcPts val="0"/>
              </a:spcAft>
              <a:buNone/>
            </a:pPr>
            <a:r>
              <a:rPr lang="en" sz="1100" dirty="0">
                <a:latin typeface="Cambria"/>
                <a:ea typeface="Cambria"/>
                <a:cs typeface="Cambria"/>
                <a:sym typeface="Cambria"/>
              </a:rPr>
              <a:t>4. </a:t>
            </a: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a:t>
            </a:r>
            <a:endParaRPr sz="1100" dirty="0">
              <a:latin typeface="Cambria"/>
              <a:ea typeface="Cambria"/>
              <a:cs typeface="Cambria"/>
              <a:sym typeface="Cambria"/>
            </a:endParaRPr>
          </a:p>
          <a:p>
            <a:pPr marL="0" lvl="0" indent="0" algn="l" rtl="0">
              <a:lnSpc>
                <a:spcPct val="200000"/>
              </a:lnSpc>
              <a:spcBef>
                <a:spcPts val="0"/>
              </a:spcBef>
              <a:spcAft>
                <a:spcPts val="0"/>
              </a:spcAft>
              <a:buNone/>
            </a:pPr>
            <a:r>
              <a:rPr lang="en" sz="1100" dirty="0">
                <a:latin typeface="Cambria"/>
                <a:ea typeface="Cambria"/>
                <a:cs typeface="Cambria"/>
                <a:sym typeface="Cambria"/>
              </a:rPr>
              <a:t>5. </a:t>
            </a: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a:t>
            </a:r>
            <a:endParaRPr sz="1100" dirty="0">
              <a:latin typeface="Cambria"/>
              <a:ea typeface="Cambria"/>
              <a:cs typeface="Cambria"/>
              <a:sym typeface="Cambria"/>
            </a:endParaRPr>
          </a:p>
          <a:p>
            <a:pPr marL="0" lvl="0" indent="0" algn="l" rtl="0">
              <a:lnSpc>
                <a:spcPct val="200000"/>
              </a:lnSpc>
              <a:spcBef>
                <a:spcPts val="0"/>
              </a:spcBef>
              <a:spcAft>
                <a:spcPts val="0"/>
              </a:spcAft>
              <a:buNone/>
            </a:pPr>
            <a:r>
              <a:rPr lang="en" sz="1100" dirty="0">
                <a:latin typeface="Cambria"/>
                <a:ea typeface="Cambria"/>
                <a:cs typeface="Cambria"/>
                <a:sym typeface="Cambria"/>
              </a:rPr>
              <a:t>6 .</a:t>
            </a: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a:t>
            </a:r>
            <a:endParaRPr sz="1100" dirty="0">
              <a:latin typeface="Cambria"/>
              <a:ea typeface="Cambria"/>
              <a:cs typeface="Cambria"/>
              <a:sym typeface="Cambria"/>
            </a:endParaRPr>
          </a:p>
          <a:p>
            <a:pPr marL="0" lvl="0" indent="0" algn="l" rtl="0">
              <a:lnSpc>
                <a:spcPct val="200000"/>
              </a:lnSpc>
              <a:spcBef>
                <a:spcPts val="0"/>
              </a:spcBef>
              <a:spcAft>
                <a:spcPts val="0"/>
              </a:spcAft>
              <a:buNone/>
            </a:pPr>
            <a:r>
              <a:rPr lang="en" sz="1100" dirty="0">
                <a:latin typeface="Cambria"/>
                <a:ea typeface="Cambria"/>
                <a:cs typeface="Cambria"/>
                <a:sym typeface="Cambria"/>
              </a:rPr>
              <a:t>7. </a:t>
            </a: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a:t>
            </a:r>
          </a:p>
          <a:p>
            <a:pPr marL="0" lvl="0" indent="0" algn="l" rtl="0">
              <a:lnSpc>
                <a:spcPct val="200000"/>
              </a:lnSpc>
              <a:spcBef>
                <a:spcPts val="0"/>
              </a:spcBef>
              <a:spcAft>
                <a:spcPts val="0"/>
              </a:spcAft>
              <a:buNone/>
            </a:pPr>
            <a:r>
              <a:rPr lang="en" sz="1100" dirty="0">
                <a:solidFill>
                  <a:schemeClr val="dk1"/>
                </a:solidFill>
                <a:latin typeface="Cambria"/>
                <a:ea typeface="Cambria"/>
                <a:cs typeface="Cambria"/>
                <a:sym typeface="Cambria"/>
              </a:rPr>
              <a:t>8. __________________________________________________________________________________________________________________________</a:t>
            </a:r>
            <a:endParaRPr sz="1100" dirty="0">
              <a:latin typeface="Cambria"/>
              <a:ea typeface="Cambria"/>
              <a:cs typeface="Cambria"/>
              <a:sym typeface="Cambria"/>
            </a:endParaRPr>
          </a:p>
        </p:txBody>
      </p:sp>
      <p:sp>
        <p:nvSpPr>
          <p:cNvPr id="330" name="Google Shape;330;p40"/>
          <p:cNvSpPr txBox="1"/>
          <p:nvPr/>
        </p:nvSpPr>
        <p:spPr>
          <a:xfrm>
            <a:off x="704850" y="3365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4.1 Ideas about the cause of disease and illness</a:t>
            </a:r>
            <a:endParaRPr sz="1800" b="1">
              <a:latin typeface="Calibri"/>
              <a:ea typeface="Calibri"/>
              <a:cs typeface="Calibri"/>
              <a:sym typeface="Calibri"/>
            </a:endParaRPr>
          </a:p>
        </p:txBody>
      </p:sp>
      <p:sp>
        <p:nvSpPr>
          <p:cNvPr id="331" name="Google Shape;331;p40"/>
          <p:cNvSpPr txBox="1"/>
          <p:nvPr/>
        </p:nvSpPr>
        <p:spPr>
          <a:xfrm>
            <a:off x="423200" y="3914825"/>
            <a:ext cx="6713700" cy="6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Cambria"/>
                <a:ea typeface="Cambria"/>
                <a:cs typeface="Cambria"/>
                <a:sym typeface="Cambria"/>
              </a:rPr>
              <a:t>TASK: </a:t>
            </a:r>
            <a:r>
              <a:rPr lang="en" sz="1100">
                <a:latin typeface="Cambria"/>
                <a:ea typeface="Cambria"/>
                <a:cs typeface="Cambria"/>
                <a:sym typeface="Cambria"/>
              </a:rPr>
              <a:t>Which 3 advancements of technology had the greatest impact on diagnosis? Think about how many people use them and  the types of illness they help detect.  </a:t>
            </a:r>
            <a:endParaRPr sz="1100">
              <a:latin typeface="Cambria"/>
              <a:ea typeface="Cambria"/>
              <a:cs typeface="Cambria"/>
              <a:sym typeface="Cambria"/>
            </a:endParaRPr>
          </a:p>
          <a:p>
            <a:pPr marL="0" lvl="0" indent="0" algn="l" rtl="0">
              <a:spcBef>
                <a:spcPts val="0"/>
              </a:spcBef>
              <a:spcAft>
                <a:spcPts val="0"/>
              </a:spcAft>
              <a:buNone/>
            </a:pPr>
            <a:endParaRPr sz="1100">
              <a:latin typeface="Cambria"/>
              <a:ea typeface="Cambria"/>
              <a:cs typeface="Cambria"/>
              <a:sym typeface="Cambria"/>
            </a:endParaRPr>
          </a:p>
          <a:p>
            <a:pPr marL="0" lvl="0" indent="0" algn="l" rtl="0">
              <a:lnSpc>
                <a:spcPct val="200000"/>
              </a:lnSpc>
              <a:spcBef>
                <a:spcPts val="0"/>
              </a:spcBef>
              <a:spcAft>
                <a:spcPts val="0"/>
              </a:spcAft>
              <a:buNone/>
            </a:pPr>
            <a:r>
              <a:rPr lang="en" sz="1100">
                <a:solidFill>
                  <a:schemeClr val="dk1"/>
                </a:solidFill>
                <a:latin typeface="Cambria"/>
                <a:ea typeface="Cambria"/>
                <a:cs typeface="Cambria"/>
                <a:sym typeface="Cambria"/>
              </a:rPr>
              <a:t>___________________________________________________________________________________________________________________________ </a:t>
            </a:r>
            <a:endParaRPr sz="1100">
              <a:solidFill>
                <a:schemeClr val="dk1"/>
              </a:solidFill>
              <a:latin typeface="Cambria"/>
              <a:ea typeface="Cambria"/>
              <a:cs typeface="Cambria"/>
              <a:sym typeface="Cambria"/>
            </a:endParaRPr>
          </a:p>
          <a:p>
            <a:pPr marL="0" lvl="0" indent="0" algn="l" rtl="0">
              <a:lnSpc>
                <a:spcPct val="200000"/>
              </a:lnSpc>
              <a:spcBef>
                <a:spcPts val="0"/>
              </a:spcBef>
              <a:spcAft>
                <a:spcPts val="0"/>
              </a:spcAft>
              <a:buClr>
                <a:schemeClr val="dk1"/>
              </a:buClr>
              <a:buSzPts val="1100"/>
              <a:buFont typeface="Arial"/>
              <a:buNone/>
            </a:pPr>
            <a:r>
              <a:rPr lang="en" sz="1100">
                <a:solidFill>
                  <a:schemeClr val="dk1"/>
                </a:solidFill>
                <a:latin typeface="Cambria"/>
                <a:ea typeface="Cambria"/>
                <a:cs typeface="Cambria"/>
                <a:sym typeface="Cambria"/>
              </a:rPr>
              <a:t>___________________________________________________________________________________________________________________________ ___________________________________________________________________________________________________________________________ ___________________________________________________________________________________________________________________________ ___________________________________________________________________________________________________________________________ ___________________________________________________________________________________________________________________________ ___________________________________________________________________________________________________________________________ ___________________________________________________________________________________________________________________________ ___________________________________________________________________________________________________________________________ ___________________________________________________________________________________________________________________________ ___________________________________________________________________________________________________________________________ ___________________________________________________________________________________________________________________________ ___________________________________________________________________________________________________________________________ ___________________________________________________________________________________________________________________________ ___________________________________________________________________________________________________________________________ ___________________________________________________________________________________________________________________________ ___________________________________________________________________________________________________________________________ </a:t>
            </a:r>
            <a:endParaRPr sz="1100">
              <a:solidFill>
                <a:schemeClr val="dk1"/>
              </a:solidFill>
              <a:latin typeface="Cambria"/>
              <a:ea typeface="Cambria"/>
              <a:cs typeface="Cambria"/>
              <a:sym typeface="Cambria"/>
            </a:endParaRPr>
          </a:p>
        </p:txBody>
      </p:sp>
      <p:sp>
        <p:nvSpPr>
          <p:cNvPr id="332" name="Google Shape;332;p40"/>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p.15</a:t>
            </a:r>
            <a:endParaRPr b="1"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1"/>
          <p:cNvSpPr txBox="1"/>
          <p:nvPr/>
        </p:nvSpPr>
        <p:spPr>
          <a:xfrm>
            <a:off x="704850" y="3365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4.1 Ideas about the cause of disease and illness</a:t>
            </a:r>
            <a:endParaRPr sz="1800" b="1">
              <a:latin typeface="Calibri"/>
              <a:ea typeface="Calibri"/>
              <a:cs typeface="Calibri"/>
              <a:sym typeface="Calibri"/>
            </a:endParaRPr>
          </a:p>
        </p:txBody>
      </p:sp>
      <p:grpSp>
        <p:nvGrpSpPr>
          <p:cNvPr id="338" name="Google Shape;338;p41"/>
          <p:cNvGrpSpPr/>
          <p:nvPr/>
        </p:nvGrpSpPr>
        <p:grpSpPr>
          <a:xfrm>
            <a:off x="302250" y="798675"/>
            <a:ext cx="6955500" cy="4147500"/>
            <a:chOff x="302250" y="1349825"/>
            <a:chExt cx="6955500" cy="4147500"/>
          </a:xfrm>
        </p:grpSpPr>
        <p:sp>
          <p:nvSpPr>
            <p:cNvPr id="339" name="Google Shape;339;p41"/>
            <p:cNvSpPr txBox="1"/>
            <p:nvPr/>
          </p:nvSpPr>
          <p:spPr>
            <a:xfrm>
              <a:off x="3084450" y="1349825"/>
              <a:ext cx="1391100" cy="829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40" name="Google Shape;340;p41"/>
            <p:cNvSpPr txBox="1"/>
            <p:nvPr/>
          </p:nvSpPr>
          <p:spPr>
            <a:xfrm>
              <a:off x="3780000" y="2179325"/>
              <a:ext cx="1391100" cy="829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41" name="Google Shape;341;p41"/>
            <p:cNvSpPr txBox="1"/>
            <p:nvPr/>
          </p:nvSpPr>
          <p:spPr>
            <a:xfrm>
              <a:off x="2388900" y="2179325"/>
              <a:ext cx="1391100" cy="829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42" name="Google Shape;342;p41"/>
            <p:cNvSpPr txBox="1"/>
            <p:nvPr/>
          </p:nvSpPr>
          <p:spPr>
            <a:xfrm>
              <a:off x="4475550" y="3008825"/>
              <a:ext cx="1391100" cy="829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43" name="Google Shape;343;p41"/>
            <p:cNvSpPr txBox="1"/>
            <p:nvPr/>
          </p:nvSpPr>
          <p:spPr>
            <a:xfrm>
              <a:off x="3084450" y="3008825"/>
              <a:ext cx="1391100" cy="829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44" name="Google Shape;344;p41"/>
            <p:cNvSpPr txBox="1"/>
            <p:nvPr/>
          </p:nvSpPr>
          <p:spPr>
            <a:xfrm>
              <a:off x="1693350" y="3008825"/>
              <a:ext cx="1391100" cy="829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45" name="Google Shape;345;p41"/>
            <p:cNvSpPr txBox="1"/>
            <p:nvPr/>
          </p:nvSpPr>
          <p:spPr>
            <a:xfrm>
              <a:off x="5171100" y="3838325"/>
              <a:ext cx="1391100" cy="829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46" name="Google Shape;346;p41"/>
            <p:cNvSpPr txBox="1"/>
            <p:nvPr/>
          </p:nvSpPr>
          <p:spPr>
            <a:xfrm>
              <a:off x="3780000" y="3838325"/>
              <a:ext cx="1391100" cy="829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47" name="Google Shape;347;p41"/>
            <p:cNvSpPr txBox="1"/>
            <p:nvPr/>
          </p:nvSpPr>
          <p:spPr>
            <a:xfrm>
              <a:off x="2388900" y="3838325"/>
              <a:ext cx="1391100" cy="829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48" name="Google Shape;348;p41"/>
            <p:cNvSpPr txBox="1"/>
            <p:nvPr/>
          </p:nvSpPr>
          <p:spPr>
            <a:xfrm>
              <a:off x="997800" y="3838325"/>
              <a:ext cx="1391100" cy="829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49" name="Google Shape;349;p41"/>
            <p:cNvSpPr txBox="1"/>
            <p:nvPr/>
          </p:nvSpPr>
          <p:spPr>
            <a:xfrm>
              <a:off x="5866650" y="4667825"/>
              <a:ext cx="1391100" cy="829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50" name="Google Shape;350;p41"/>
            <p:cNvSpPr txBox="1"/>
            <p:nvPr/>
          </p:nvSpPr>
          <p:spPr>
            <a:xfrm>
              <a:off x="4475550" y="4667825"/>
              <a:ext cx="1391100" cy="829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51" name="Google Shape;351;p41"/>
            <p:cNvSpPr txBox="1"/>
            <p:nvPr/>
          </p:nvSpPr>
          <p:spPr>
            <a:xfrm>
              <a:off x="302250" y="4667825"/>
              <a:ext cx="1391100" cy="829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52" name="Google Shape;352;p41"/>
            <p:cNvSpPr txBox="1"/>
            <p:nvPr/>
          </p:nvSpPr>
          <p:spPr>
            <a:xfrm>
              <a:off x="1693350" y="4667825"/>
              <a:ext cx="1391100" cy="829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53" name="Google Shape;353;p41"/>
            <p:cNvSpPr txBox="1"/>
            <p:nvPr/>
          </p:nvSpPr>
          <p:spPr>
            <a:xfrm>
              <a:off x="3084438" y="4667825"/>
              <a:ext cx="1391100" cy="829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grpSp>
      <p:sp>
        <p:nvSpPr>
          <p:cNvPr id="354" name="Google Shape;354;p41"/>
          <p:cNvSpPr txBox="1"/>
          <p:nvPr/>
        </p:nvSpPr>
        <p:spPr>
          <a:xfrm>
            <a:off x="503550" y="5152350"/>
            <a:ext cx="6552900" cy="1935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b="1">
                <a:latin typeface="Calibri"/>
                <a:ea typeface="Calibri"/>
                <a:cs typeface="Calibri"/>
                <a:sym typeface="Calibri"/>
              </a:rPr>
              <a:t>TASK: </a:t>
            </a:r>
            <a:r>
              <a:rPr lang="en" sz="1100">
                <a:latin typeface="Calibri"/>
                <a:ea typeface="Calibri"/>
                <a:cs typeface="Calibri"/>
                <a:sym typeface="Calibri"/>
              </a:rPr>
              <a:t>In your summary pyramid note the following using a separate level of the pyramid for each question. </a:t>
            </a:r>
            <a:endParaRPr sz="1100">
              <a:latin typeface="Calibri"/>
              <a:ea typeface="Calibri"/>
              <a:cs typeface="Calibri"/>
              <a:sym typeface="Calibri"/>
            </a:endParaRPr>
          </a:p>
          <a:p>
            <a:pPr marL="0" lvl="0" indent="0" algn="l" rtl="0">
              <a:lnSpc>
                <a:spcPct val="150000"/>
              </a:lnSpc>
              <a:spcBef>
                <a:spcPts val="0"/>
              </a:spcBef>
              <a:spcAft>
                <a:spcPts val="0"/>
              </a:spcAft>
              <a:buNone/>
            </a:pPr>
            <a:endParaRPr sz="1100">
              <a:latin typeface="Calibri"/>
              <a:ea typeface="Calibri"/>
              <a:cs typeface="Calibri"/>
              <a:sym typeface="Calibri"/>
            </a:endParaRPr>
          </a:p>
          <a:p>
            <a:pPr marL="0" lvl="0" indent="0" algn="l" rtl="0">
              <a:lnSpc>
                <a:spcPct val="150000"/>
              </a:lnSpc>
              <a:spcBef>
                <a:spcPts val="0"/>
              </a:spcBef>
              <a:spcAft>
                <a:spcPts val="0"/>
              </a:spcAft>
              <a:buNone/>
            </a:pPr>
            <a:r>
              <a:rPr lang="en" sz="1100">
                <a:latin typeface="Calibri"/>
                <a:ea typeface="Calibri"/>
                <a:cs typeface="Calibri"/>
                <a:sym typeface="Calibri"/>
              </a:rPr>
              <a:t>The 1 year that DNA was discovered.</a:t>
            </a:r>
            <a:endParaRPr sz="1100">
              <a:latin typeface="Calibri"/>
              <a:ea typeface="Calibri"/>
              <a:cs typeface="Calibri"/>
              <a:sym typeface="Calibri"/>
            </a:endParaRPr>
          </a:p>
          <a:p>
            <a:pPr marL="0" lvl="0" indent="0" algn="l" rtl="0">
              <a:lnSpc>
                <a:spcPct val="150000"/>
              </a:lnSpc>
              <a:spcBef>
                <a:spcPts val="0"/>
              </a:spcBef>
              <a:spcAft>
                <a:spcPts val="0"/>
              </a:spcAft>
              <a:buNone/>
            </a:pPr>
            <a:r>
              <a:rPr lang="en" sz="1100">
                <a:latin typeface="Calibri"/>
                <a:ea typeface="Calibri"/>
                <a:cs typeface="Calibri"/>
                <a:sym typeface="Calibri"/>
              </a:rPr>
              <a:t>The 2 doctors that discovered DNA.</a:t>
            </a:r>
            <a:endParaRPr sz="1100">
              <a:latin typeface="Calibri"/>
              <a:ea typeface="Calibri"/>
              <a:cs typeface="Calibri"/>
              <a:sym typeface="Calibri"/>
            </a:endParaRPr>
          </a:p>
          <a:p>
            <a:pPr marL="0" lvl="0" indent="0" algn="l" rtl="0">
              <a:lnSpc>
                <a:spcPct val="150000"/>
              </a:lnSpc>
              <a:spcBef>
                <a:spcPts val="0"/>
              </a:spcBef>
              <a:spcAft>
                <a:spcPts val="0"/>
              </a:spcAft>
              <a:buNone/>
            </a:pPr>
            <a:r>
              <a:rPr lang="en" sz="1100">
                <a:latin typeface="Calibri"/>
                <a:ea typeface="Calibri"/>
                <a:cs typeface="Calibri"/>
                <a:sym typeface="Calibri"/>
              </a:rPr>
              <a:t>3 Influences of ‘other lifestyle choices.</a:t>
            </a:r>
            <a:endParaRPr sz="1100">
              <a:latin typeface="Calibri"/>
              <a:ea typeface="Calibri"/>
              <a:cs typeface="Calibri"/>
              <a:sym typeface="Calibri"/>
            </a:endParaRPr>
          </a:p>
          <a:p>
            <a:pPr marL="0" lvl="0" indent="0" algn="l" rtl="0">
              <a:lnSpc>
                <a:spcPct val="150000"/>
              </a:lnSpc>
              <a:spcBef>
                <a:spcPts val="0"/>
              </a:spcBef>
              <a:spcAft>
                <a:spcPts val="0"/>
              </a:spcAft>
              <a:buNone/>
            </a:pPr>
            <a:r>
              <a:rPr lang="en" sz="1100">
                <a:latin typeface="Calibri"/>
                <a:ea typeface="Calibri"/>
                <a:cs typeface="Calibri"/>
                <a:sym typeface="Calibri"/>
              </a:rPr>
              <a:t>4 Factors that helped in the development of genetics.</a:t>
            </a:r>
            <a:endParaRPr sz="1100">
              <a:latin typeface="Calibri"/>
              <a:ea typeface="Calibri"/>
              <a:cs typeface="Calibri"/>
              <a:sym typeface="Calibri"/>
            </a:endParaRPr>
          </a:p>
          <a:p>
            <a:pPr marL="0" lvl="0" indent="0" algn="l" rtl="0">
              <a:lnSpc>
                <a:spcPct val="150000"/>
              </a:lnSpc>
              <a:spcBef>
                <a:spcPts val="0"/>
              </a:spcBef>
              <a:spcAft>
                <a:spcPts val="0"/>
              </a:spcAft>
              <a:buNone/>
            </a:pPr>
            <a:r>
              <a:rPr lang="en" sz="1100">
                <a:latin typeface="Calibri"/>
                <a:ea typeface="Calibri"/>
                <a:cs typeface="Calibri"/>
                <a:sym typeface="Calibri"/>
              </a:rPr>
              <a:t>5 Common technologies used to make a diagnosis. </a:t>
            </a:r>
            <a:endParaRPr sz="1100">
              <a:latin typeface="Calibri"/>
              <a:ea typeface="Calibri"/>
              <a:cs typeface="Calibri"/>
              <a:sym typeface="Calibri"/>
            </a:endParaRPr>
          </a:p>
        </p:txBody>
      </p:sp>
      <p:sp>
        <p:nvSpPr>
          <p:cNvPr id="355" name="Google Shape;355;p41"/>
          <p:cNvSpPr txBox="1"/>
          <p:nvPr/>
        </p:nvSpPr>
        <p:spPr>
          <a:xfrm>
            <a:off x="400050" y="7048500"/>
            <a:ext cx="68010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Cambria"/>
                <a:ea typeface="Cambria"/>
                <a:cs typeface="Cambria"/>
                <a:sym typeface="Cambria"/>
              </a:rPr>
              <a:t>TASK</a:t>
            </a:r>
            <a:r>
              <a:rPr lang="en" sz="1100">
                <a:latin typeface="Cambria"/>
                <a:ea typeface="Cambria"/>
                <a:cs typeface="Cambria"/>
                <a:sym typeface="Cambria"/>
              </a:rPr>
              <a:t>: Complete the table below showing the change and continuity of ideas regarding the cause of disease. Draw an arrow from where the belief starts and where it ends and draw a symbol to represent that cause. One is done for you.</a:t>
            </a:r>
            <a:endParaRPr sz="1100">
              <a:latin typeface="Cambria"/>
              <a:ea typeface="Cambria"/>
              <a:cs typeface="Cambria"/>
              <a:sym typeface="Cambria"/>
            </a:endParaRPr>
          </a:p>
        </p:txBody>
      </p:sp>
      <p:graphicFrame>
        <p:nvGraphicFramePr>
          <p:cNvPr id="356" name="Google Shape;356;p41"/>
          <p:cNvGraphicFramePr/>
          <p:nvPr/>
        </p:nvGraphicFramePr>
        <p:xfrm>
          <a:off x="351150" y="7993950"/>
          <a:ext cx="6955500" cy="2349590"/>
        </p:xfrm>
        <a:graphic>
          <a:graphicData uri="http://schemas.openxmlformats.org/drawingml/2006/table">
            <a:tbl>
              <a:tblPr>
                <a:noFill/>
                <a:tableStyleId>{DF1FA971-B580-40C6-AEDC-E6A77F244F86}</a:tableStyleId>
              </a:tblPr>
              <a:tblGrid>
                <a:gridCol w="1738875">
                  <a:extLst>
                    <a:ext uri="{9D8B030D-6E8A-4147-A177-3AD203B41FA5}">
                      <a16:colId xmlns:a16="http://schemas.microsoft.com/office/drawing/2014/main" val="20000"/>
                    </a:ext>
                  </a:extLst>
                </a:gridCol>
                <a:gridCol w="1738875">
                  <a:extLst>
                    <a:ext uri="{9D8B030D-6E8A-4147-A177-3AD203B41FA5}">
                      <a16:colId xmlns:a16="http://schemas.microsoft.com/office/drawing/2014/main" val="20001"/>
                    </a:ext>
                  </a:extLst>
                </a:gridCol>
                <a:gridCol w="1738875">
                  <a:extLst>
                    <a:ext uri="{9D8B030D-6E8A-4147-A177-3AD203B41FA5}">
                      <a16:colId xmlns:a16="http://schemas.microsoft.com/office/drawing/2014/main" val="20002"/>
                    </a:ext>
                  </a:extLst>
                </a:gridCol>
                <a:gridCol w="1738875">
                  <a:extLst>
                    <a:ext uri="{9D8B030D-6E8A-4147-A177-3AD203B41FA5}">
                      <a16:colId xmlns:a16="http://schemas.microsoft.com/office/drawing/2014/main" val="20003"/>
                    </a:ext>
                  </a:extLst>
                </a:gridCol>
              </a:tblGrid>
              <a:tr h="279800">
                <a:tc>
                  <a:txBody>
                    <a:bodyPr/>
                    <a:lstStyle/>
                    <a:p>
                      <a:pPr marL="0" lvl="0" indent="0" algn="ctr" rtl="0">
                        <a:spcBef>
                          <a:spcPts val="0"/>
                        </a:spcBef>
                        <a:spcAft>
                          <a:spcPts val="0"/>
                        </a:spcAft>
                        <a:buNone/>
                      </a:pPr>
                      <a:r>
                        <a:rPr lang="en" sz="1100" b="1">
                          <a:latin typeface="Cambria"/>
                          <a:ea typeface="Cambria"/>
                          <a:cs typeface="Cambria"/>
                          <a:sym typeface="Cambria"/>
                        </a:rPr>
                        <a:t>Middle Ages </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Renaissance</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Industrial</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Modern</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999100">
                <a:tc>
                  <a:txBody>
                    <a:bodyPr/>
                    <a:lstStyle/>
                    <a:p>
                      <a:pPr marL="0" lvl="0" indent="0" algn="ctr" rtl="0">
                        <a:spcBef>
                          <a:spcPts val="0"/>
                        </a:spcBef>
                        <a:spcAft>
                          <a:spcPts val="0"/>
                        </a:spcAft>
                        <a:buNone/>
                      </a:pPr>
                      <a:r>
                        <a:rPr lang="en" sz="1100">
                          <a:latin typeface="Cambria"/>
                          <a:ea typeface="Cambria"/>
                          <a:cs typeface="Cambria"/>
                          <a:sym typeface="Cambria"/>
                        </a:rPr>
                        <a:t>God</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57" name="Google Shape;357;p41"/>
          <p:cNvPicPr preferRelativeResize="0"/>
          <p:nvPr/>
        </p:nvPicPr>
        <p:blipFill>
          <a:blip r:embed="rId3">
            <a:alphaModFix/>
          </a:blip>
          <a:stretch>
            <a:fillRect/>
          </a:stretch>
        </p:blipFill>
        <p:spPr>
          <a:xfrm>
            <a:off x="503550" y="8348250"/>
            <a:ext cx="281400" cy="281400"/>
          </a:xfrm>
          <a:prstGeom prst="rect">
            <a:avLst/>
          </a:prstGeom>
          <a:noFill/>
          <a:ln>
            <a:noFill/>
          </a:ln>
        </p:spPr>
      </p:pic>
      <p:cxnSp>
        <p:nvCxnSpPr>
          <p:cNvPr id="358" name="Google Shape;358;p41"/>
          <p:cNvCxnSpPr/>
          <p:nvPr/>
        </p:nvCxnSpPr>
        <p:spPr>
          <a:xfrm>
            <a:off x="1724025" y="8515350"/>
            <a:ext cx="3009900" cy="9600"/>
          </a:xfrm>
          <a:prstGeom prst="straightConnector1">
            <a:avLst/>
          </a:prstGeom>
          <a:noFill/>
          <a:ln w="28575" cap="flat" cmpd="sng">
            <a:solidFill>
              <a:srgbClr val="000000"/>
            </a:solidFill>
            <a:prstDash val="solid"/>
            <a:round/>
            <a:headEnd type="none" w="med" len="med"/>
            <a:tailEnd type="triangle" w="med" len="med"/>
          </a:ln>
        </p:spPr>
      </p:cxnSp>
      <p:sp>
        <p:nvSpPr>
          <p:cNvPr id="359" name="Google Shape;359;p41"/>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p.16</a:t>
            </a:r>
            <a:endParaRPr b="1"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2"/>
          <p:cNvSpPr txBox="1"/>
          <p:nvPr/>
        </p:nvSpPr>
        <p:spPr>
          <a:xfrm>
            <a:off x="704850" y="3365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4.2 Approaches to prevention and treatment</a:t>
            </a:r>
            <a:endParaRPr sz="1800" b="1">
              <a:latin typeface="Calibri"/>
              <a:ea typeface="Calibri"/>
              <a:cs typeface="Calibri"/>
              <a:sym typeface="Calibri"/>
            </a:endParaRPr>
          </a:p>
        </p:txBody>
      </p:sp>
      <p:sp>
        <p:nvSpPr>
          <p:cNvPr id="365" name="Google Shape;365;p42"/>
          <p:cNvSpPr txBox="1"/>
          <p:nvPr/>
        </p:nvSpPr>
        <p:spPr>
          <a:xfrm>
            <a:off x="426250" y="902925"/>
            <a:ext cx="6713700" cy="390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latin typeface="Cambria"/>
                <a:ea typeface="Cambria"/>
                <a:cs typeface="Cambria"/>
                <a:sym typeface="Cambria"/>
              </a:rPr>
              <a:t>TASK</a:t>
            </a:r>
            <a:r>
              <a:rPr lang="en" sz="1100">
                <a:latin typeface="Cambria"/>
                <a:ea typeface="Cambria"/>
                <a:cs typeface="Cambria"/>
                <a:sym typeface="Cambria"/>
              </a:rPr>
              <a:t>: Read the following and highlight each different drug that was developed. </a:t>
            </a:r>
            <a:endParaRPr sz="1100">
              <a:latin typeface="Cambria"/>
              <a:ea typeface="Cambria"/>
              <a:cs typeface="Cambria"/>
              <a:sym typeface="Cambria"/>
            </a:endParaRPr>
          </a:p>
          <a:p>
            <a:pPr marL="0" lvl="0" indent="0" algn="l" rtl="0">
              <a:lnSpc>
                <a:spcPct val="115000"/>
              </a:lnSpc>
              <a:spcBef>
                <a:spcPts val="0"/>
              </a:spcBef>
              <a:spcAft>
                <a:spcPts val="0"/>
              </a:spcAft>
              <a:buNone/>
            </a:pPr>
            <a:endParaRPr b="1">
              <a:latin typeface="Cambria"/>
              <a:ea typeface="Cambria"/>
              <a:cs typeface="Cambria"/>
              <a:sym typeface="Cambria"/>
            </a:endParaRPr>
          </a:p>
          <a:p>
            <a:pPr marL="0" lvl="0" indent="0" algn="l" rtl="0">
              <a:lnSpc>
                <a:spcPct val="115000"/>
              </a:lnSpc>
              <a:spcBef>
                <a:spcPts val="0"/>
              </a:spcBef>
              <a:spcAft>
                <a:spcPts val="0"/>
              </a:spcAft>
              <a:buNone/>
            </a:pPr>
            <a:r>
              <a:rPr lang="en" b="1">
                <a:latin typeface="Cambria"/>
                <a:ea typeface="Cambria"/>
                <a:cs typeface="Cambria"/>
                <a:sym typeface="Cambria"/>
              </a:rPr>
              <a:t>Medical treatments</a:t>
            </a:r>
            <a:endParaRPr b="1">
              <a:latin typeface="Cambria"/>
              <a:ea typeface="Cambria"/>
              <a:cs typeface="Cambria"/>
              <a:sym typeface="Cambria"/>
            </a:endParaRPr>
          </a:p>
          <a:p>
            <a:pPr marL="0" lvl="0" indent="0" algn="l" rtl="0">
              <a:lnSpc>
                <a:spcPct val="115000"/>
              </a:lnSpc>
              <a:spcBef>
                <a:spcPts val="0"/>
              </a:spcBef>
              <a:spcAft>
                <a:spcPts val="0"/>
              </a:spcAft>
              <a:buNone/>
            </a:pPr>
            <a:r>
              <a:rPr lang="en" sz="1200" b="1">
                <a:latin typeface="Cambria"/>
                <a:ea typeface="Cambria"/>
                <a:cs typeface="Cambria"/>
                <a:sym typeface="Cambria"/>
              </a:rPr>
              <a:t>The first chemical cures: magic bullets</a:t>
            </a:r>
            <a:endParaRPr sz="1200" b="1">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 term ‘magic bullet’ was used to describe a chemical cure that would </a:t>
            </a:r>
            <a:r>
              <a:rPr lang="en" sz="1100" b="1">
                <a:latin typeface="Cambria"/>
                <a:ea typeface="Cambria"/>
                <a:cs typeface="Cambria"/>
                <a:sym typeface="Cambria"/>
              </a:rPr>
              <a:t>attack the microbes in the body causing disease</a:t>
            </a:r>
            <a:r>
              <a:rPr lang="en" sz="1100">
                <a:latin typeface="Cambria"/>
                <a:ea typeface="Cambria"/>
                <a:cs typeface="Cambria"/>
                <a:sym typeface="Cambria"/>
              </a:rPr>
              <a:t>, whilst at the same time </a:t>
            </a:r>
            <a:r>
              <a:rPr lang="en" sz="1100" b="1">
                <a:latin typeface="Cambria"/>
                <a:ea typeface="Cambria"/>
                <a:cs typeface="Cambria"/>
                <a:sym typeface="Cambria"/>
              </a:rPr>
              <a:t>leaving the body unharmed.  </a:t>
            </a:r>
            <a:r>
              <a:rPr lang="en" sz="1100">
                <a:latin typeface="Cambria"/>
                <a:ea typeface="Cambria"/>
                <a:cs typeface="Cambria"/>
                <a:sym typeface="Cambria"/>
              </a:rPr>
              <a:t>In the late 19th century, more microbes responsible for specific diseases were being discovered. This meant that scientists could begin to search for substances to attack and destroy these microbes.</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Doctors now understood that the body produced </a:t>
            </a:r>
            <a:r>
              <a:rPr lang="en" sz="1100" b="1">
                <a:latin typeface="Cambria"/>
                <a:ea typeface="Cambria"/>
                <a:cs typeface="Cambria"/>
                <a:sym typeface="Cambria"/>
              </a:rPr>
              <a:t>antibodies </a:t>
            </a:r>
            <a:r>
              <a:rPr lang="en" sz="1100">
                <a:latin typeface="Cambria"/>
                <a:ea typeface="Cambria"/>
                <a:cs typeface="Cambria"/>
                <a:sym typeface="Cambria"/>
              </a:rPr>
              <a:t>to fight disease that had previously infected it - this is how vaccines work. The hunt was on for artificial or chemical antibodies that would work in the same way, attacking the infection without harming the body.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 first big breakthrough was made in the treatment of syphilis. Syphilis continued to be a problem throughout the 19th and 20th centuries, and treatment of it had not really improved since mercury treatments of the 16th century. There had been some success with arsenic compounds. However, it was very difficult to find a form of arsenic that attacked the disease and not the body, as arsenic is poisonous. </a:t>
            </a:r>
            <a:endParaRPr sz="1100">
              <a:latin typeface="Cambria"/>
              <a:ea typeface="Cambria"/>
              <a:cs typeface="Cambria"/>
              <a:sym typeface="Cambria"/>
            </a:endParaRPr>
          </a:p>
        </p:txBody>
      </p:sp>
      <p:pic>
        <p:nvPicPr>
          <p:cNvPr id="366" name="Google Shape;366;p42"/>
          <p:cNvPicPr preferRelativeResize="0"/>
          <p:nvPr/>
        </p:nvPicPr>
        <p:blipFill rotWithShape="1">
          <a:blip r:embed="rId3">
            <a:alphaModFix/>
          </a:blip>
          <a:srcRect l="10136"/>
          <a:stretch/>
        </p:blipFill>
        <p:spPr>
          <a:xfrm>
            <a:off x="520225" y="4676375"/>
            <a:ext cx="6861187" cy="3240925"/>
          </a:xfrm>
          <a:prstGeom prst="rect">
            <a:avLst/>
          </a:prstGeom>
          <a:noFill/>
          <a:ln>
            <a:noFill/>
          </a:ln>
        </p:spPr>
      </p:pic>
      <p:sp>
        <p:nvSpPr>
          <p:cNvPr id="367" name="Google Shape;367;p42"/>
          <p:cNvSpPr txBox="1"/>
          <p:nvPr/>
        </p:nvSpPr>
        <p:spPr>
          <a:xfrm>
            <a:off x="567450" y="7917300"/>
            <a:ext cx="6713700" cy="245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latin typeface="Cambria"/>
                <a:ea typeface="Cambria"/>
                <a:cs typeface="Cambria"/>
                <a:sym typeface="Cambria"/>
              </a:rPr>
              <a:t>The development of antibiotics</a:t>
            </a:r>
            <a:endParaRPr sz="1200" b="1">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 term </a:t>
            </a:r>
            <a:r>
              <a:rPr lang="en" sz="1100" b="1">
                <a:latin typeface="Cambria"/>
                <a:ea typeface="Cambria"/>
                <a:cs typeface="Cambria"/>
                <a:sym typeface="Cambria"/>
              </a:rPr>
              <a:t>antibiotic</a:t>
            </a:r>
            <a:r>
              <a:rPr lang="en" sz="1100">
                <a:latin typeface="Cambria"/>
                <a:ea typeface="Cambria"/>
                <a:cs typeface="Cambria"/>
                <a:sym typeface="Cambria"/>
              </a:rPr>
              <a:t> is used to describe any treatment that destroys or limits the growth of bacteria in the human body. The first true antibiotic was </a:t>
            </a:r>
            <a:r>
              <a:rPr lang="en" sz="1100" b="1">
                <a:latin typeface="Cambria"/>
                <a:ea typeface="Cambria"/>
                <a:cs typeface="Cambria"/>
                <a:sym typeface="Cambria"/>
              </a:rPr>
              <a:t>penicillin</a:t>
            </a:r>
            <a:r>
              <a:rPr lang="en" sz="1100">
                <a:latin typeface="Cambria"/>
                <a:ea typeface="Cambria"/>
                <a:cs typeface="Cambria"/>
                <a:sym typeface="Cambria"/>
              </a:rPr>
              <a:t>. Penicillin was different to Salvarsan 606 and Prontosil as it was created using microorganisms, not chemicals. Penicillin was isolated from a mould sample by Alexander Fleming in 1928 and developed into a usable treatment by Florey and Chain in 1940.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Inspired by the discovery of penicillin, other scientists investigated moulds and fungi in the search for more antibiotics. Streptomycin was discovered by American scientists Selman Wakston in 1943. This antibiotic was so powerful that it was even effective against tuberculosis which had previously been thought to be incurable. During the 1950s and 1960s, even more antibiotics were discovered. </a:t>
            </a:r>
            <a:endParaRPr sz="1100">
              <a:latin typeface="Cambria"/>
              <a:ea typeface="Cambria"/>
              <a:cs typeface="Cambria"/>
              <a:sym typeface="Cambria"/>
            </a:endParaRPr>
          </a:p>
        </p:txBody>
      </p:sp>
      <p:sp>
        <p:nvSpPr>
          <p:cNvPr id="368" name="Google Shape;368;p42"/>
          <p:cNvSpPr txBox="1"/>
          <p:nvPr/>
        </p:nvSpPr>
        <p:spPr>
          <a:xfrm>
            <a:off x="426250" y="7442175"/>
            <a:ext cx="2735400" cy="399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69" name="Google Shape;369;p42"/>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p.17</a:t>
            </a:r>
            <a:endParaRPr b="1" dirty="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p:nvPr/>
        </p:nvSpPr>
        <p:spPr>
          <a:xfrm>
            <a:off x="704850" y="3365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4.2 Approaches to prevention and treatment</a:t>
            </a:r>
            <a:endParaRPr sz="1800" b="1">
              <a:latin typeface="Calibri"/>
              <a:ea typeface="Calibri"/>
              <a:cs typeface="Calibri"/>
              <a:sym typeface="Calibri"/>
            </a:endParaRPr>
          </a:p>
        </p:txBody>
      </p:sp>
      <p:sp>
        <p:nvSpPr>
          <p:cNvPr id="375" name="Google Shape;375;p43"/>
          <p:cNvSpPr txBox="1"/>
          <p:nvPr/>
        </p:nvSpPr>
        <p:spPr>
          <a:xfrm>
            <a:off x="423150" y="837625"/>
            <a:ext cx="6713700" cy="8945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latin typeface="Cambria"/>
                <a:ea typeface="Cambria"/>
                <a:cs typeface="Cambria"/>
                <a:sym typeface="Cambria"/>
              </a:rPr>
              <a:t>The development of antibiotics</a:t>
            </a:r>
            <a:endParaRPr sz="1200" b="1">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Research into the development of new antibiotics has not stopped. In the 21st century, pharmaceutical companies continue to test substances to develop a resistance to the antibiotics. This is because some bacteria have developed a resistance to the antibiotics we already have. If new treatments are not developed, scientists fear that the old antibiotics will become totally ineffective against diseases that against diseases that we think we have beaten, such as septicaemia (blood poisoning).</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Therefore, in the short term, antibiotics have been a miracle cure for a variety of disease. However, their long-term impact has yet to be measured.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b="1">
                <a:latin typeface="Cambria"/>
                <a:ea typeface="Cambria"/>
                <a:cs typeface="Cambria"/>
                <a:sym typeface="Cambria"/>
              </a:rPr>
              <a:t>The impact of science and technology on advances in medicines</a:t>
            </a:r>
            <a:endParaRPr sz="1100" b="1">
              <a:latin typeface="Cambria"/>
              <a:ea typeface="Cambria"/>
              <a:cs typeface="Cambria"/>
              <a:sym typeface="Cambria"/>
            </a:endParaRPr>
          </a:p>
          <a:p>
            <a:pPr marL="0" lvl="0" indent="0" algn="l" rtl="0">
              <a:lnSpc>
                <a:spcPct val="115000"/>
              </a:lnSpc>
              <a:spcBef>
                <a:spcPts val="0"/>
              </a:spcBef>
              <a:spcAft>
                <a:spcPts val="0"/>
              </a:spcAft>
              <a:buNone/>
            </a:pPr>
            <a:endParaRPr sz="1100" b="1">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As with diagnosis, the way that we treat diseases now is almost unrecognisable from the way that people treated them before 1900. This is largely due to huge </a:t>
            </a:r>
            <a:r>
              <a:rPr lang="en" sz="1100" b="1">
                <a:latin typeface="Cambria"/>
                <a:ea typeface="Cambria"/>
                <a:cs typeface="Cambria"/>
                <a:sym typeface="Cambria"/>
              </a:rPr>
              <a:t>advances in science and technology.</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Scientists have now developed medicines that pinpoint and treat specific diseases. Even if they are unable to cure some diseases, such as diabetes and lung cancer, treatments have been developed to help patients manage their illness. Scientists are now able to identify the causes of disease in most cases, because they know what they are looking  for example, a microbe, a tumour or an unusual gene. This is a huge change from the 19th century.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Improved scientific understanding has also led to better testing and trialling of new treatments before they are given to patients. In the past, drugs did not have to go through the process before being used to treat disease. This meant that mistakes were made. The most famous of these mistakes was the use of the drug thalidomide in the 1960s to treat pregnant women suffering from morning sickness. The drug caused birth defects.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Now, it takes several years for a new drug to be trialled thoroughly before being used. This slows down progress but ensures drugs are safe for everybody.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New technology has made it easier to create and provide drugs to treat diseases:</a:t>
            </a: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b="1">
                <a:latin typeface="Cambria"/>
                <a:ea typeface="Cambria"/>
                <a:cs typeface="Cambria"/>
                <a:sym typeface="Cambria"/>
              </a:rPr>
              <a:t>Mass production of pills</a:t>
            </a:r>
            <a:r>
              <a:rPr lang="en" sz="1100">
                <a:latin typeface="Cambria"/>
                <a:ea typeface="Cambria"/>
                <a:cs typeface="Cambria"/>
                <a:sym typeface="Cambria"/>
              </a:rPr>
              <a:t> has made the distribution of drugs much easier. </a:t>
            </a: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b="1">
                <a:latin typeface="Cambria"/>
                <a:ea typeface="Cambria"/>
                <a:cs typeface="Cambria"/>
                <a:sym typeface="Cambria"/>
              </a:rPr>
              <a:t>The development of capsules, </a:t>
            </a:r>
            <a:r>
              <a:rPr lang="en" sz="1100">
                <a:latin typeface="Cambria"/>
                <a:ea typeface="Cambria"/>
                <a:cs typeface="Cambria"/>
                <a:sym typeface="Cambria"/>
              </a:rPr>
              <a:t>which dissolve in the stomach to release the drug, means taking drugs to treat disease is easier. </a:t>
            </a: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b="1">
                <a:latin typeface="Cambria"/>
                <a:ea typeface="Cambria"/>
                <a:cs typeface="Cambria"/>
                <a:sym typeface="Cambria"/>
              </a:rPr>
              <a:t>Hypodermic needles </a:t>
            </a:r>
            <a:r>
              <a:rPr lang="en" sz="1100">
                <a:latin typeface="Cambria"/>
                <a:ea typeface="Cambria"/>
                <a:cs typeface="Cambria"/>
                <a:sym typeface="Cambria"/>
              </a:rPr>
              <a:t>allow the precise dose to be introduced directly into the bloodstream.</a:t>
            </a: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b="1">
                <a:latin typeface="Cambria"/>
                <a:ea typeface="Cambria"/>
                <a:cs typeface="Cambria"/>
                <a:sym typeface="Cambria"/>
              </a:rPr>
              <a:t>Insulin pumps </a:t>
            </a:r>
            <a:r>
              <a:rPr lang="en" sz="1100">
                <a:latin typeface="Cambria"/>
                <a:ea typeface="Cambria"/>
                <a:cs typeface="Cambria"/>
                <a:sym typeface="Cambria"/>
              </a:rPr>
              <a:t>for young people suffering from diabetes deliver insulin without the need for injections.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b="1">
                <a:latin typeface="Cambria"/>
                <a:ea typeface="Cambria"/>
                <a:cs typeface="Cambria"/>
                <a:sym typeface="Cambria"/>
              </a:rPr>
              <a:t>TASK:</a:t>
            </a:r>
            <a:r>
              <a:rPr lang="en" sz="1100">
                <a:latin typeface="Cambria"/>
                <a:ea typeface="Cambria"/>
                <a:cs typeface="Cambria"/>
                <a:sym typeface="Cambria"/>
              </a:rPr>
              <a:t> Draw a timeline on the next page to show when the different drugs described in this section were developed. Label each one with details, such as who was responsible for its development and which diseases the drug fights.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p:txBody>
      </p:sp>
      <p:pic>
        <p:nvPicPr>
          <p:cNvPr id="376" name="Google Shape;376;p43"/>
          <p:cNvPicPr preferRelativeResize="0"/>
          <p:nvPr/>
        </p:nvPicPr>
        <p:blipFill>
          <a:blip r:embed="rId3">
            <a:alphaModFix/>
          </a:blip>
          <a:stretch>
            <a:fillRect/>
          </a:stretch>
        </p:blipFill>
        <p:spPr>
          <a:xfrm>
            <a:off x="6190925" y="336550"/>
            <a:ext cx="945925" cy="945925"/>
          </a:xfrm>
          <a:prstGeom prst="rect">
            <a:avLst/>
          </a:prstGeom>
          <a:noFill/>
          <a:ln>
            <a:noFill/>
          </a:ln>
        </p:spPr>
      </p:pic>
      <p:pic>
        <p:nvPicPr>
          <p:cNvPr id="377" name="Google Shape;377;p43"/>
          <p:cNvPicPr preferRelativeResize="0"/>
          <p:nvPr/>
        </p:nvPicPr>
        <p:blipFill>
          <a:blip r:embed="rId4">
            <a:alphaModFix/>
          </a:blip>
          <a:stretch>
            <a:fillRect/>
          </a:stretch>
        </p:blipFill>
        <p:spPr>
          <a:xfrm>
            <a:off x="423150" y="336550"/>
            <a:ext cx="945925" cy="945925"/>
          </a:xfrm>
          <a:prstGeom prst="rect">
            <a:avLst/>
          </a:prstGeom>
          <a:noFill/>
          <a:ln>
            <a:noFill/>
          </a:ln>
        </p:spPr>
      </p:pic>
      <p:sp>
        <p:nvSpPr>
          <p:cNvPr id="378" name="Google Shape;378;p43"/>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p.18</a:t>
            </a:r>
            <a:endParaRPr b="1" dirty="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4"/>
          <p:cNvSpPr txBox="1"/>
          <p:nvPr/>
        </p:nvSpPr>
        <p:spPr>
          <a:xfrm>
            <a:off x="704850" y="3365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4.2 Approaches to prevention and treatment</a:t>
            </a:r>
            <a:endParaRPr sz="1800" b="1">
              <a:latin typeface="Calibri"/>
              <a:ea typeface="Calibri"/>
              <a:cs typeface="Calibri"/>
              <a:sym typeface="Calibri"/>
            </a:endParaRPr>
          </a:p>
        </p:txBody>
      </p:sp>
      <p:cxnSp>
        <p:nvCxnSpPr>
          <p:cNvPr id="384" name="Google Shape;384;p44"/>
          <p:cNvCxnSpPr/>
          <p:nvPr/>
        </p:nvCxnSpPr>
        <p:spPr>
          <a:xfrm>
            <a:off x="3729775" y="1278775"/>
            <a:ext cx="0" cy="8489700"/>
          </a:xfrm>
          <a:prstGeom prst="straightConnector1">
            <a:avLst/>
          </a:prstGeom>
          <a:noFill/>
          <a:ln w="28575" cap="flat" cmpd="sng">
            <a:solidFill>
              <a:srgbClr val="000000"/>
            </a:solidFill>
            <a:prstDash val="solid"/>
            <a:round/>
            <a:headEnd type="none" w="med" len="med"/>
            <a:tailEnd type="none" w="med" len="med"/>
          </a:ln>
        </p:spPr>
      </p:cxnSp>
      <p:cxnSp>
        <p:nvCxnSpPr>
          <p:cNvPr id="385" name="Google Shape;385;p44"/>
          <p:cNvCxnSpPr/>
          <p:nvPr/>
        </p:nvCxnSpPr>
        <p:spPr>
          <a:xfrm>
            <a:off x="3445600" y="1296550"/>
            <a:ext cx="550500" cy="0"/>
          </a:xfrm>
          <a:prstGeom prst="straightConnector1">
            <a:avLst/>
          </a:prstGeom>
          <a:noFill/>
          <a:ln w="28575" cap="flat" cmpd="sng">
            <a:solidFill>
              <a:srgbClr val="000000"/>
            </a:solidFill>
            <a:prstDash val="solid"/>
            <a:round/>
            <a:headEnd type="none" w="med" len="med"/>
            <a:tailEnd type="none" w="med" len="med"/>
          </a:ln>
        </p:spPr>
      </p:cxnSp>
      <p:cxnSp>
        <p:nvCxnSpPr>
          <p:cNvPr id="386" name="Google Shape;386;p44"/>
          <p:cNvCxnSpPr/>
          <p:nvPr/>
        </p:nvCxnSpPr>
        <p:spPr>
          <a:xfrm>
            <a:off x="3445600" y="9768475"/>
            <a:ext cx="550500" cy="0"/>
          </a:xfrm>
          <a:prstGeom prst="straightConnector1">
            <a:avLst/>
          </a:prstGeom>
          <a:noFill/>
          <a:ln w="28575" cap="flat" cmpd="sng">
            <a:solidFill>
              <a:srgbClr val="000000"/>
            </a:solidFill>
            <a:prstDash val="solid"/>
            <a:round/>
            <a:headEnd type="none" w="med" len="med"/>
            <a:tailEnd type="none" w="med" len="med"/>
          </a:ln>
        </p:spPr>
      </p:cxnSp>
      <p:sp>
        <p:nvSpPr>
          <p:cNvPr id="387" name="Google Shape;387;p44"/>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p.19</a:t>
            </a:r>
            <a:endParaRPr b="1"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body" idx="1"/>
          </p:nvPr>
        </p:nvSpPr>
        <p:spPr>
          <a:xfrm>
            <a:off x="525550" y="953925"/>
            <a:ext cx="6868800" cy="81471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1. What disease did Edward Jenner help to prevent towards the end of the 18th century? 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200000"/>
              </a:lnSpc>
              <a:spcBef>
                <a:spcPts val="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2. What was his method called? 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200000"/>
              </a:lnSpc>
              <a:spcBef>
                <a:spcPts val="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3. Who opposed him? 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200000"/>
              </a:lnSpc>
              <a:spcBef>
                <a:spcPts val="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4. Why was it a revolutionary discovery but also a limited one?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200000"/>
              </a:lnSpc>
              <a:spcBef>
                <a:spcPts val="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5. What were the new ideas about the cause of disease in the 19th century? (one is correct and one incorrect) 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200000"/>
              </a:lnSpc>
              <a:spcBef>
                <a:spcPts val="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6. What disease was John Snow seeking to find the origin of during an 1854 outbreak?</a:t>
            </a:r>
            <a:endParaRPr sz="1100" dirty="0">
              <a:solidFill>
                <a:schemeClr val="dk1"/>
              </a:solidFill>
              <a:latin typeface="Cambria"/>
              <a:ea typeface="Cambria"/>
              <a:cs typeface="Cambria"/>
              <a:sym typeface="Cambria"/>
            </a:endParaRPr>
          </a:p>
          <a:p>
            <a:pPr marL="0" lvl="0" indent="0" algn="l" rtl="0">
              <a:lnSpc>
                <a:spcPct val="200000"/>
              </a:lnSpc>
              <a:spcBef>
                <a:spcPts val="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200000"/>
              </a:lnSpc>
              <a:spcBef>
                <a:spcPts val="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7. How did he discover that this disease was water based? ______________________________________________________________________________________________________________________________________________________________________________________________________________________________________________________________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200000"/>
              </a:lnSpc>
              <a:spcBef>
                <a:spcPts val="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8. What was his recommendation for the Broad Street Pump and the immediate result? ______________________________________________________________________________________________________________________________________________________________________________________________________________________________________________________________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200000"/>
              </a:lnSpc>
              <a:spcBef>
                <a:spcPts val="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9. What did Parliament start to build after 1875? ______________________________________________________________________________________________________________________________________________________________________________________________________________________________________________________________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200000"/>
              </a:lnSpc>
              <a:spcBef>
                <a:spcPts val="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10. What mid 19th century chemist was inspired by the work of Edward Jenner? ______________________________________________________________________________________________________________________________________________________________________________________________________________________________________________________________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latin typeface="Cambria"/>
              <a:ea typeface="Cambria"/>
              <a:cs typeface="Cambria"/>
              <a:sym typeface="Cambria"/>
            </a:endParaRPr>
          </a:p>
        </p:txBody>
      </p:sp>
      <p:sp>
        <p:nvSpPr>
          <p:cNvPr id="145" name="Google Shape;145;p26"/>
          <p:cNvSpPr txBox="1"/>
          <p:nvPr/>
        </p:nvSpPr>
        <p:spPr>
          <a:xfrm>
            <a:off x="704850" y="3365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Review on the Industrial Revolution</a:t>
            </a:r>
            <a:endParaRPr sz="1800" b="1">
              <a:latin typeface="Calibri"/>
              <a:ea typeface="Calibri"/>
              <a:cs typeface="Calibri"/>
              <a:sym typeface="Calibri"/>
            </a:endParaRPr>
          </a:p>
        </p:txBody>
      </p:sp>
      <p:sp>
        <p:nvSpPr>
          <p:cNvPr id="146" name="Google Shape;146;p26"/>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p.2</a:t>
            </a:r>
            <a:endParaRPr b="1">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5"/>
          <p:cNvSpPr txBox="1"/>
          <p:nvPr/>
        </p:nvSpPr>
        <p:spPr>
          <a:xfrm>
            <a:off x="704850" y="3365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4.2 Approaches to prevention and treatment</a:t>
            </a:r>
            <a:endParaRPr sz="1800" b="1">
              <a:latin typeface="Calibri"/>
              <a:ea typeface="Calibri"/>
              <a:cs typeface="Calibri"/>
              <a:sym typeface="Calibri"/>
            </a:endParaRPr>
          </a:p>
        </p:txBody>
      </p:sp>
      <p:sp>
        <p:nvSpPr>
          <p:cNvPr id="393" name="Google Shape;393;p45"/>
          <p:cNvSpPr txBox="1"/>
          <p:nvPr/>
        </p:nvSpPr>
        <p:spPr>
          <a:xfrm>
            <a:off x="571500" y="819150"/>
            <a:ext cx="4860900" cy="913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latin typeface="Cambria"/>
                <a:ea typeface="Cambria"/>
                <a:cs typeface="Cambria"/>
                <a:sym typeface="Cambria"/>
              </a:rPr>
              <a:t>TASK: Highlight key information in the development of the NHS.</a:t>
            </a:r>
            <a:endParaRPr sz="1100" b="1">
              <a:latin typeface="Cambria"/>
              <a:ea typeface="Cambria"/>
              <a:cs typeface="Cambria"/>
              <a:sym typeface="Cambria"/>
            </a:endParaRPr>
          </a:p>
          <a:p>
            <a:pPr marL="0" lvl="0" indent="0" algn="l" rtl="0">
              <a:lnSpc>
                <a:spcPct val="115000"/>
              </a:lnSpc>
              <a:spcBef>
                <a:spcPts val="0"/>
              </a:spcBef>
              <a:spcAft>
                <a:spcPts val="0"/>
              </a:spcAft>
              <a:buNone/>
            </a:pPr>
            <a:endParaRPr sz="1100" b="1">
              <a:latin typeface="Cambria"/>
              <a:ea typeface="Cambria"/>
              <a:cs typeface="Cambria"/>
              <a:sym typeface="Cambria"/>
            </a:endParaRPr>
          </a:p>
          <a:p>
            <a:pPr marL="0" lvl="0" indent="0" algn="l" rtl="0">
              <a:lnSpc>
                <a:spcPct val="115000"/>
              </a:lnSpc>
              <a:spcBef>
                <a:spcPts val="0"/>
              </a:spcBef>
              <a:spcAft>
                <a:spcPts val="0"/>
              </a:spcAft>
              <a:buNone/>
            </a:pPr>
            <a:r>
              <a:rPr lang="en" sz="1100" b="1">
                <a:latin typeface="Cambria"/>
                <a:ea typeface="Cambria"/>
                <a:cs typeface="Cambria"/>
                <a:sym typeface="Cambria"/>
              </a:rPr>
              <a:t>Phase one: Improved access to care</a:t>
            </a:r>
            <a:endParaRPr sz="1100" b="1">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 National Health Service (NHS) was launched in 1948 by the government. Its aim was to provide medical care for the entire population of Britain. It was paid for by National Insurance contributions, taken from wages in the same way as tax. It was the largest government intervention in medical care. The new NHS took over existing hospitals and medical services.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There are three parts of the NHS in 1948:</a:t>
            </a: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b="1">
                <a:latin typeface="Cambria"/>
                <a:ea typeface="Cambria"/>
                <a:cs typeface="Cambria"/>
                <a:sym typeface="Cambria"/>
              </a:rPr>
              <a:t>Hospitals, </a:t>
            </a:r>
            <a:r>
              <a:rPr lang="en" sz="1100">
                <a:latin typeface="Cambria"/>
                <a:ea typeface="Cambria"/>
                <a:cs typeface="Cambria"/>
                <a:sym typeface="Cambria"/>
              </a:rPr>
              <a:t>managed by regional hospital boards</a:t>
            </a: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b="1">
                <a:latin typeface="Cambria"/>
                <a:ea typeface="Cambria"/>
                <a:cs typeface="Cambria"/>
                <a:sym typeface="Cambria"/>
              </a:rPr>
              <a:t>General Practitioners (GPs) and dentists, </a:t>
            </a:r>
            <a:r>
              <a:rPr lang="en" sz="1100">
                <a:latin typeface="Cambria"/>
                <a:ea typeface="Cambria"/>
                <a:cs typeface="Cambria"/>
                <a:sym typeface="Cambria"/>
              </a:rPr>
              <a:t>otherwise known as primary care.</a:t>
            </a: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b="1">
                <a:latin typeface="Cambria"/>
                <a:ea typeface="Cambria"/>
                <a:cs typeface="Cambria"/>
                <a:sym typeface="Cambria"/>
              </a:rPr>
              <a:t>Additional services, </a:t>
            </a:r>
            <a:r>
              <a:rPr lang="en" sz="1100">
                <a:latin typeface="Cambria"/>
                <a:ea typeface="Cambria"/>
                <a:cs typeface="Cambria"/>
                <a:sym typeface="Cambria"/>
              </a:rPr>
              <a:t>such as the ambulance service and health visitors.</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 government aimed to provide the same level of service for everybody in the country, no matter how rich or poor they were.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For example, workers earning under a certain amount were already entitled to medical care through the 1911 National Insurance act. However, this did not extend to women who were at home raising their families. After 1948, women were able to get treatment for painful conditions like varicose veins, which might previously have been left untreated. Similarly, children could be treated for minor problems before there was any lasting damage.</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To begin with, hospitals were not much changed by the launch of the NHS. Post-war Britain did not have a lot of money to spend on medical care. The government was now responsible for 1,143 voluntary hospitals and 1,545 city hospitals, which was a huge undertaking. Many of the hospitals had been built in the 19th century and desperately needed updating. There were also more hospitals in London and South East than there were across the rest of the county.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Similarly, many GP surgeries were in need of modernisation, as well as the standards of the GPS themselves. Studies in the 1950s suggested that up to a quarter of GP were not satisfactory. With little time or opportunity to keep up-to-date with medical developments, many GPs were behind the times. The problem was made worse by the NHS, because more and more people began visiting GPs. Waiting times increased and appointment times decreased.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Therefore, </a:t>
            </a:r>
            <a:r>
              <a:rPr lang="en" sz="1100" b="1">
                <a:latin typeface="Cambria"/>
                <a:ea typeface="Cambria"/>
                <a:cs typeface="Cambria"/>
                <a:sym typeface="Cambria"/>
              </a:rPr>
              <a:t>access had improved </a:t>
            </a:r>
            <a:r>
              <a:rPr lang="en" sz="1100">
                <a:latin typeface="Cambria"/>
                <a:ea typeface="Cambria"/>
                <a:cs typeface="Cambria"/>
                <a:sym typeface="Cambria"/>
              </a:rPr>
              <a:t> because the NHS was available to all. However, </a:t>
            </a:r>
            <a:r>
              <a:rPr lang="en" sz="1100" b="1">
                <a:latin typeface="Cambria"/>
                <a:ea typeface="Cambria"/>
                <a:cs typeface="Cambria"/>
                <a:sym typeface="Cambria"/>
              </a:rPr>
              <a:t>provision had not improved </a:t>
            </a:r>
            <a:r>
              <a:rPr lang="en" sz="1100">
                <a:latin typeface="Cambria"/>
                <a:ea typeface="Cambria"/>
                <a:cs typeface="Cambria"/>
                <a:sym typeface="Cambria"/>
              </a:rPr>
              <a:t>in the short term. During the 1960s, however, the government implemented changes to improve the NHS. Plans were made to ensure that hospitals were even spread across the whole country. In 1966, a GP’s charter was introduced, which encouraged GPs to work in group practices and gave them incentives to keep up with medical developments. The government had to manage the NHS rather than just fund it. This led to improvements in standards in care.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p:txBody>
      </p:sp>
      <p:pic>
        <p:nvPicPr>
          <p:cNvPr id="394" name="Google Shape;394;p45" descr="Image result for nhs 1948"/>
          <p:cNvPicPr preferRelativeResize="0"/>
          <p:nvPr/>
        </p:nvPicPr>
        <p:blipFill>
          <a:blip r:embed="rId3">
            <a:alphaModFix/>
          </a:blip>
          <a:stretch>
            <a:fillRect/>
          </a:stretch>
        </p:blipFill>
        <p:spPr>
          <a:xfrm>
            <a:off x="5432401" y="819150"/>
            <a:ext cx="1927800" cy="2889274"/>
          </a:xfrm>
          <a:prstGeom prst="rect">
            <a:avLst/>
          </a:prstGeom>
          <a:noFill/>
          <a:ln w="28575" cap="flat" cmpd="sng">
            <a:solidFill>
              <a:srgbClr val="000000"/>
            </a:solidFill>
            <a:prstDash val="solid"/>
            <a:round/>
            <a:headEnd type="none" w="sm" len="sm"/>
            <a:tailEnd type="none" w="sm" len="sm"/>
          </a:ln>
        </p:spPr>
      </p:pic>
      <p:pic>
        <p:nvPicPr>
          <p:cNvPr id="395" name="Google Shape;395;p45" descr="Image result for nhs 1948"/>
          <p:cNvPicPr preferRelativeResize="0"/>
          <p:nvPr/>
        </p:nvPicPr>
        <p:blipFill>
          <a:blip r:embed="rId4">
            <a:alphaModFix/>
          </a:blip>
          <a:stretch>
            <a:fillRect/>
          </a:stretch>
        </p:blipFill>
        <p:spPr>
          <a:xfrm>
            <a:off x="5432400" y="5555063"/>
            <a:ext cx="1927800" cy="1347716"/>
          </a:xfrm>
          <a:prstGeom prst="rect">
            <a:avLst/>
          </a:prstGeom>
          <a:noFill/>
          <a:ln w="28575" cap="flat" cmpd="sng">
            <a:solidFill>
              <a:srgbClr val="000000"/>
            </a:solidFill>
            <a:prstDash val="solid"/>
            <a:round/>
            <a:headEnd type="none" w="sm" len="sm"/>
            <a:tailEnd type="none" w="sm" len="sm"/>
          </a:ln>
        </p:spPr>
      </p:pic>
      <p:pic>
        <p:nvPicPr>
          <p:cNvPr id="396" name="Google Shape;396;p45" descr="Image result for nhs 1948"/>
          <p:cNvPicPr preferRelativeResize="0"/>
          <p:nvPr/>
        </p:nvPicPr>
        <p:blipFill>
          <a:blip r:embed="rId5">
            <a:alphaModFix/>
          </a:blip>
          <a:stretch>
            <a:fillRect/>
          </a:stretch>
        </p:blipFill>
        <p:spPr>
          <a:xfrm>
            <a:off x="5432400" y="9013800"/>
            <a:ext cx="1927800" cy="1014062"/>
          </a:xfrm>
          <a:prstGeom prst="rect">
            <a:avLst/>
          </a:prstGeom>
          <a:noFill/>
          <a:ln w="28575" cap="flat" cmpd="sng">
            <a:solidFill>
              <a:srgbClr val="000000"/>
            </a:solidFill>
            <a:prstDash val="solid"/>
            <a:round/>
            <a:headEnd type="none" w="sm" len="sm"/>
            <a:tailEnd type="none" w="sm" len="sm"/>
          </a:ln>
        </p:spPr>
      </p:pic>
      <p:pic>
        <p:nvPicPr>
          <p:cNvPr id="397" name="Google Shape;397;p45" descr="Image result for history of the NHS"/>
          <p:cNvPicPr preferRelativeResize="0"/>
          <p:nvPr/>
        </p:nvPicPr>
        <p:blipFill>
          <a:blip r:embed="rId6">
            <a:alphaModFix/>
          </a:blip>
          <a:stretch>
            <a:fillRect/>
          </a:stretch>
        </p:blipFill>
        <p:spPr>
          <a:xfrm>
            <a:off x="5432400" y="3990324"/>
            <a:ext cx="1927800" cy="1282863"/>
          </a:xfrm>
          <a:prstGeom prst="rect">
            <a:avLst/>
          </a:prstGeom>
          <a:noFill/>
          <a:ln w="28575" cap="flat" cmpd="sng">
            <a:solidFill>
              <a:srgbClr val="000000"/>
            </a:solidFill>
            <a:prstDash val="solid"/>
            <a:round/>
            <a:headEnd type="none" w="sm" len="sm"/>
            <a:tailEnd type="none" w="sm" len="sm"/>
          </a:ln>
        </p:spPr>
      </p:pic>
      <p:pic>
        <p:nvPicPr>
          <p:cNvPr id="398" name="Google Shape;398;p45" descr="Image result for history of the NHS"/>
          <p:cNvPicPr preferRelativeResize="0"/>
          <p:nvPr/>
        </p:nvPicPr>
        <p:blipFill>
          <a:blip r:embed="rId7">
            <a:alphaModFix/>
          </a:blip>
          <a:stretch>
            <a:fillRect/>
          </a:stretch>
        </p:blipFill>
        <p:spPr>
          <a:xfrm>
            <a:off x="5432400" y="7382953"/>
            <a:ext cx="1927800" cy="1282860"/>
          </a:xfrm>
          <a:prstGeom prst="rect">
            <a:avLst/>
          </a:prstGeom>
          <a:noFill/>
          <a:ln w="28575" cap="flat" cmpd="sng">
            <a:solidFill>
              <a:srgbClr val="000000"/>
            </a:solidFill>
            <a:prstDash val="solid"/>
            <a:round/>
            <a:headEnd type="none" w="sm" len="sm"/>
            <a:tailEnd type="none" w="sm" len="sm"/>
          </a:ln>
        </p:spPr>
      </p:pic>
      <p:sp>
        <p:nvSpPr>
          <p:cNvPr id="399" name="Google Shape;399;p45"/>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p.20</a:t>
            </a:r>
            <a:endParaRPr b="1" dirty="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6"/>
          <p:cNvSpPr txBox="1"/>
          <p:nvPr/>
        </p:nvSpPr>
        <p:spPr>
          <a:xfrm>
            <a:off x="484425" y="889725"/>
            <a:ext cx="6782100" cy="57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Calibri"/>
                <a:ea typeface="Calibri"/>
                <a:cs typeface="Calibri"/>
                <a:sym typeface="Calibri"/>
              </a:rPr>
              <a:t>TASK:</a:t>
            </a:r>
            <a:r>
              <a:rPr lang="en" sz="1100">
                <a:latin typeface="Calibri"/>
                <a:ea typeface="Calibri"/>
                <a:cs typeface="Calibri"/>
                <a:sym typeface="Calibri"/>
              </a:rPr>
              <a:t> Read the previous page and list the problems that the NHS initially had and  how the government overcome them. </a:t>
            </a:r>
            <a:endParaRPr sz="1100">
              <a:latin typeface="Calibri"/>
              <a:ea typeface="Calibri"/>
              <a:cs typeface="Calibri"/>
              <a:sym typeface="Calibri"/>
            </a:endParaRPr>
          </a:p>
        </p:txBody>
      </p:sp>
      <p:graphicFrame>
        <p:nvGraphicFramePr>
          <p:cNvPr id="405" name="Google Shape;405;p46"/>
          <p:cNvGraphicFramePr/>
          <p:nvPr/>
        </p:nvGraphicFramePr>
        <p:xfrm>
          <a:off x="484425" y="1432300"/>
          <a:ext cx="6782100" cy="3505200"/>
        </p:xfrm>
        <a:graphic>
          <a:graphicData uri="http://schemas.openxmlformats.org/drawingml/2006/table">
            <a:tbl>
              <a:tblPr>
                <a:noFill/>
                <a:tableStyleId>{DF1FA971-B580-40C6-AEDC-E6A77F244F86}</a:tableStyleId>
              </a:tblPr>
              <a:tblGrid>
                <a:gridCol w="3391050">
                  <a:extLst>
                    <a:ext uri="{9D8B030D-6E8A-4147-A177-3AD203B41FA5}">
                      <a16:colId xmlns:a16="http://schemas.microsoft.com/office/drawing/2014/main" val="20000"/>
                    </a:ext>
                  </a:extLst>
                </a:gridCol>
                <a:gridCol w="3391050">
                  <a:extLst>
                    <a:ext uri="{9D8B030D-6E8A-4147-A177-3AD203B41FA5}">
                      <a16:colId xmlns:a16="http://schemas.microsoft.com/office/drawing/2014/main" val="20001"/>
                    </a:ext>
                  </a:extLst>
                </a:gridCol>
              </a:tblGrid>
              <a:tr h="444600">
                <a:tc>
                  <a:txBody>
                    <a:bodyPr/>
                    <a:lstStyle/>
                    <a:p>
                      <a:pPr marL="0" lvl="0" indent="0" algn="ctr" rtl="0">
                        <a:spcBef>
                          <a:spcPts val="0"/>
                        </a:spcBef>
                        <a:spcAft>
                          <a:spcPts val="0"/>
                        </a:spcAft>
                        <a:buNone/>
                      </a:pPr>
                      <a:r>
                        <a:rPr lang="en" sz="1100" b="1">
                          <a:latin typeface="Cambria"/>
                          <a:ea typeface="Cambria"/>
                          <a:cs typeface="Cambria"/>
                          <a:sym typeface="Cambria"/>
                        </a:rPr>
                        <a:t>Problems</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Solutions</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60600">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06" name="Google Shape;406;p46"/>
          <p:cNvPicPr preferRelativeResize="0"/>
          <p:nvPr/>
        </p:nvPicPr>
        <p:blipFill>
          <a:blip r:embed="rId3">
            <a:alphaModFix/>
          </a:blip>
          <a:stretch>
            <a:fillRect/>
          </a:stretch>
        </p:blipFill>
        <p:spPr>
          <a:xfrm>
            <a:off x="484425" y="1508500"/>
            <a:ext cx="444600" cy="444600"/>
          </a:xfrm>
          <a:prstGeom prst="rect">
            <a:avLst/>
          </a:prstGeom>
          <a:noFill/>
          <a:ln>
            <a:noFill/>
          </a:ln>
        </p:spPr>
      </p:pic>
      <p:pic>
        <p:nvPicPr>
          <p:cNvPr id="407" name="Google Shape;407;p46"/>
          <p:cNvPicPr preferRelativeResize="0"/>
          <p:nvPr/>
        </p:nvPicPr>
        <p:blipFill>
          <a:blip r:embed="rId4">
            <a:alphaModFix/>
          </a:blip>
          <a:stretch>
            <a:fillRect/>
          </a:stretch>
        </p:blipFill>
        <p:spPr>
          <a:xfrm>
            <a:off x="6821925" y="1508500"/>
            <a:ext cx="444600" cy="444600"/>
          </a:xfrm>
          <a:prstGeom prst="rect">
            <a:avLst/>
          </a:prstGeom>
          <a:noFill/>
          <a:ln>
            <a:noFill/>
          </a:ln>
        </p:spPr>
      </p:pic>
      <p:sp>
        <p:nvSpPr>
          <p:cNvPr id="408" name="Google Shape;408;p46"/>
          <p:cNvSpPr txBox="1"/>
          <p:nvPr/>
        </p:nvSpPr>
        <p:spPr>
          <a:xfrm>
            <a:off x="704850" y="3365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4.2 Approaches to prevention and treatment</a:t>
            </a:r>
            <a:endParaRPr sz="1800" b="1">
              <a:latin typeface="Calibri"/>
              <a:ea typeface="Calibri"/>
              <a:cs typeface="Calibri"/>
              <a:sym typeface="Calibri"/>
            </a:endParaRPr>
          </a:p>
        </p:txBody>
      </p:sp>
      <p:sp>
        <p:nvSpPr>
          <p:cNvPr id="409" name="Google Shape;409;p46"/>
          <p:cNvSpPr txBox="1"/>
          <p:nvPr/>
        </p:nvSpPr>
        <p:spPr>
          <a:xfrm>
            <a:off x="414900" y="7976775"/>
            <a:ext cx="6782100" cy="257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Cambria"/>
                <a:ea typeface="Cambria"/>
                <a:cs typeface="Cambria"/>
                <a:sym typeface="Cambria"/>
              </a:rPr>
              <a:t>Phase 2: High-tech medical and surgical treatments in hospitals</a:t>
            </a:r>
            <a:endParaRPr sz="1200" b="1">
              <a:latin typeface="Cambria"/>
              <a:ea typeface="Cambria"/>
              <a:cs typeface="Cambria"/>
              <a:sym typeface="Cambria"/>
            </a:endParaRPr>
          </a:p>
          <a:p>
            <a:pPr marL="0" lvl="0" indent="0" algn="l" rtl="0">
              <a:spcBef>
                <a:spcPts val="0"/>
              </a:spcBef>
              <a:spcAft>
                <a:spcPts val="0"/>
              </a:spcAft>
              <a:buNone/>
            </a:pPr>
            <a:endParaRPr b="1">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Hospital treatments have changed a lot since 1900. Treatments that we consider routine today, like hip replacements and blood transfusions, did not exist before 1900. Patients benefit from high-tech treatments that would have been unimaginable in previous centuries. Once the three major problems of surgery - </a:t>
            </a:r>
            <a:r>
              <a:rPr lang="en" sz="1100" b="1">
                <a:latin typeface="Cambria"/>
                <a:ea typeface="Cambria"/>
                <a:cs typeface="Cambria"/>
                <a:sym typeface="Cambria"/>
              </a:rPr>
              <a:t>pain, infection and blood loss </a:t>
            </a:r>
            <a:r>
              <a:rPr lang="en" sz="1100">
                <a:latin typeface="Cambria"/>
                <a:ea typeface="Cambria"/>
                <a:cs typeface="Cambria"/>
                <a:sym typeface="Cambria"/>
              </a:rPr>
              <a:t> - had been solved, doctors were able to carry out more daring and intrusive surgeries than ever before. The development of new machinery to treat the body and even replace parts of it that had stopped working also improved treatment in hospitals.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There are hundreds of examples of new high-tech medical and surgical treatments being carried out. The flow diagrams on the next couple of pages show a few of the most famous examples. </a:t>
            </a:r>
            <a:endParaRPr sz="1100">
              <a:latin typeface="Cambria"/>
              <a:ea typeface="Cambria"/>
              <a:cs typeface="Cambria"/>
              <a:sym typeface="Cambria"/>
            </a:endParaRPr>
          </a:p>
        </p:txBody>
      </p:sp>
      <p:sp>
        <p:nvSpPr>
          <p:cNvPr id="410" name="Google Shape;410;p46"/>
          <p:cNvSpPr txBox="1"/>
          <p:nvPr/>
        </p:nvSpPr>
        <p:spPr>
          <a:xfrm>
            <a:off x="484425" y="5065625"/>
            <a:ext cx="6782100" cy="39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Cambria"/>
                <a:ea typeface="Cambria"/>
                <a:cs typeface="Cambria"/>
                <a:sym typeface="Cambria"/>
              </a:rPr>
              <a:t>TASK: </a:t>
            </a:r>
            <a:r>
              <a:rPr lang="en" sz="1100">
                <a:latin typeface="Cambria"/>
                <a:ea typeface="Cambria"/>
                <a:cs typeface="Cambria"/>
                <a:sym typeface="Cambria"/>
              </a:rPr>
              <a:t>Revisit prior learning and list facts regarding the approaches to care in that time period.</a:t>
            </a:r>
            <a:endParaRPr sz="1100">
              <a:latin typeface="Cambria"/>
              <a:ea typeface="Cambria"/>
              <a:cs typeface="Cambria"/>
              <a:sym typeface="Cambria"/>
            </a:endParaRPr>
          </a:p>
        </p:txBody>
      </p:sp>
      <p:graphicFrame>
        <p:nvGraphicFramePr>
          <p:cNvPr id="411" name="Google Shape;411;p46"/>
          <p:cNvGraphicFramePr/>
          <p:nvPr/>
        </p:nvGraphicFramePr>
        <p:xfrm>
          <a:off x="484425" y="5592750"/>
          <a:ext cx="6782100" cy="2307850"/>
        </p:xfrm>
        <a:graphic>
          <a:graphicData uri="http://schemas.openxmlformats.org/drawingml/2006/table">
            <a:tbl>
              <a:tblPr>
                <a:noFill/>
                <a:tableStyleId>{DF1FA971-B580-40C6-AEDC-E6A77F244F86}</a:tableStyleId>
              </a:tblPr>
              <a:tblGrid>
                <a:gridCol w="1614700">
                  <a:extLst>
                    <a:ext uri="{9D8B030D-6E8A-4147-A177-3AD203B41FA5}">
                      <a16:colId xmlns:a16="http://schemas.microsoft.com/office/drawing/2014/main" val="20000"/>
                    </a:ext>
                  </a:extLst>
                </a:gridCol>
                <a:gridCol w="5167400">
                  <a:extLst>
                    <a:ext uri="{9D8B030D-6E8A-4147-A177-3AD203B41FA5}">
                      <a16:colId xmlns:a16="http://schemas.microsoft.com/office/drawing/2014/main" val="20001"/>
                    </a:ext>
                  </a:extLst>
                </a:gridCol>
              </a:tblGrid>
              <a:tr h="363775">
                <a:tc>
                  <a:txBody>
                    <a:bodyPr/>
                    <a:lstStyle/>
                    <a:p>
                      <a:pPr marL="0" lvl="0" indent="0" algn="ctr" rtl="0">
                        <a:spcBef>
                          <a:spcPts val="0"/>
                        </a:spcBef>
                        <a:spcAft>
                          <a:spcPts val="0"/>
                        </a:spcAft>
                        <a:buNone/>
                      </a:pPr>
                      <a:r>
                        <a:rPr lang="en" sz="1100" b="1">
                          <a:latin typeface="Cambria"/>
                          <a:ea typeface="Cambria"/>
                          <a:cs typeface="Cambria"/>
                          <a:sym typeface="Cambria"/>
                        </a:rPr>
                        <a:t>Time Period</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Facts about care. </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48025">
                <a:tc>
                  <a:txBody>
                    <a:bodyPr/>
                    <a:lstStyle/>
                    <a:p>
                      <a:pPr marL="0" lvl="0" indent="0" algn="ctr" rtl="0">
                        <a:spcBef>
                          <a:spcPts val="0"/>
                        </a:spcBef>
                        <a:spcAft>
                          <a:spcPts val="0"/>
                        </a:spcAft>
                        <a:buNone/>
                      </a:pPr>
                      <a:r>
                        <a:rPr lang="en" sz="1100" b="1">
                          <a:latin typeface="Cambria"/>
                          <a:ea typeface="Cambria"/>
                          <a:cs typeface="Cambria"/>
                          <a:sym typeface="Cambria"/>
                        </a:rPr>
                        <a:t>Middle Ages</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48025">
                <a:tc>
                  <a:txBody>
                    <a:bodyPr/>
                    <a:lstStyle/>
                    <a:p>
                      <a:pPr marL="0" lvl="0" indent="0" algn="ctr" rtl="0">
                        <a:spcBef>
                          <a:spcPts val="0"/>
                        </a:spcBef>
                        <a:spcAft>
                          <a:spcPts val="0"/>
                        </a:spcAft>
                        <a:buNone/>
                      </a:pPr>
                      <a:r>
                        <a:rPr lang="en" sz="1100" b="1">
                          <a:latin typeface="Cambria"/>
                          <a:ea typeface="Cambria"/>
                          <a:cs typeface="Cambria"/>
                          <a:sym typeface="Cambria"/>
                        </a:rPr>
                        <a:t>Renaissance</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48025">
                <a:tc>
                  <a:txBody>
                    <a:bodyPr/>
                    <a:lstStyle/>
                    <a:p>
                      <a:pPr marL="0" lvl="0" indent="0" algn="ctr" rtl="0">
                        <a:spcBef>
                          <a:spcPts val="0"/>
                        </a:spcBef>
                        <a:spcAft>
                          <a:spcPts val="0"/>
                        </a:spcAft>
                        <a:buNone/>
                      </a:pPr>
                      <a:r>
                        <a:rPr lang="en" sz="1100" b="1">
                          <a:latin typeface="Cambria"/>
                          <a:ea typeface="Cambria"/>
                          <a:cs typeface="Cambria"/>
                          <a:sym typeface="Cambria"/>
                        </a:rPr>
                        <a:t>Industrial</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12" name="Google Shape;412;p46"/>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p.21</a:t>
            </a:r>
            <a:endParaRPr b="1" dirty="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7"/>
          <p:cNvSpPr txBox="1"/>
          <p:nvPr/>
        </p:nvSpPr>
        <p:spPr>
          <a:xfrm>
            <a:off x="2838750" y="748911"/>
            <a:ext cx="1882500" cy="23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Medical Treatments</a:t>
            </a:r>
            <a:endParaRPr sz="1200" b="1">
              <a:latin typeface="Calibri"/>
              <a:ea typeface="Calibri"/>
              <a:cs typeface="Calibri"/>
              <a:sym typeface="Calibri"/>
            </a:endParaRPr>
          </a:p>
        </p:txBody>
      </p:sp>
      <p:sp>
        <p:nvSpPr>
          <p:cNvPr id="418" name="Google Shape;418;p47"/>
          <p:cNvSpPr txBox="1"/>
          <p:nvPr/>
        </p:nvSpPr>
        <p:spPr>
          <a:xfrm>
            <a:off x="525800" y="1586450"/>
            <a:ext cx="1882500" cy="23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alibri"/>
                <a:ea typeface="Calibri"/>
                <a:cs typeface="Calibri"/>
                <a:sym typeface="Calibri"/>
              </a:rPr>
              <a:t>Advanced x-rays</a:t>
            </a:r>
            <a:endParaRPr sz="1100" b="1">
              <a:latin typeface="Calibri"/>
              <a:ea typeface="Calibri"/>
              <a:cs typeface="Calibri"/>
              <a:sym typeface="Calibri"/>
            </a:endParaRPr>
          </a:p>
        </p:txBody>
      </p:sp>
      <p:sp>
        <p:nvSpPr>
          <p:cNvPr id="419" name="Google Shape;419;p47"/>
          <p:cNvSpPr txBox="1"/>
          <p:nvPr/>
        </p:nvSpPr>
        <p:spPr>
          <a:xfrm>
            <a:off x="2838750" y="1586450"/>
            <a:ext cx="1882500" cy="23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alibri"/>
                <a:ea typeface="Calibri"/>
                <a:cs typeface="Calibri"/>
                <a:sym typeface="Calibri"/>
              </a:rPr>
              <a:t>Smaller, cheaper machines</a:t>
            </a:r>
            <a:endParaRPr sz="1100" b="1">
              <a:latin typeface="Calibri"/>
              <a:ea typeface="Calibri"/>
              <a:cs typeface="Calibri"/>
              <a:sym typeface="Calibri"/>
            </a:endParaRPr>
          </a:p>
        </p:txBody>
      </p:sp>
      <p:sp>
        <p:nvSpPr>
          <p:cNvPr id="420" name="Google Shape;420;p47"/>
          <p:cNvSpPr txBox="1"/>
          <p:nvPr/>
        </p:nvSpPr>
        <p:spPr>
          <a:xfrm>
            <a:off x="5151700" y="1586450"/>
            <a:ext cx="1882500" cy="23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alibri"/>
                <a:ea typeface="Calibri"/>
                <a:cs typeface="Calibri"/>
                <a:sym typeface="Calibri"/>
              </a:rPr>
              <a:t>Robotics</a:t>
            </a:r>
            <a:endParaRPr sz="1100" b="1">
              <a:latin typeface="Calibri"/>
              <a:ea typeface="Calibri"/>
              <a:cs typeface="Calibri"/>
              <a:sym typeface="Calibri"/>
            </a:endParaRPr>
          </a:p>
        </p:txBody>
      </p:sp>
      <p:cxnSp>
        <p:nvCxnSpPr>
          <p:cNvPr id="421" name="Google Shape;421;p47"/>
          <p:cNvCxnSpPr>
            <a:stCxn id="417" idx="2"/>
          </p:cNvCxnSpPr>
          <p:nvPr/>
        </p:nvCxnSpPr>
        <p:spPr>
          <a:xfrm>
            <a:off x="3780000" y="979911"/>
            <a:ext cx="0" cy="444600"/>
          </a:xfrm>
          <a:prstGeom prst="straightConnector1">
            <a:avLst/>
          </a:prstGeom>
          <a:noFill/>
          <a:ln w="28575" cap="flat" cmpd="sng">
            <a:solidFill>
              <a:srgbClr val="000000"/>
            </a:solidFill>
            <a:prstDash val="solid"/>
            <a:round/>
            <a:headEnd type="none" w="med" len="med"/>
            <a:tailEnd type="none" w="med" len="med"/>
          </a:ln>
        </p:spPr>
      </p:cxnSp>
      <p:cxnSp>
        <p:nvCxnSpPr>
          <p:cNvPr id="422" name="Google Shape;422;p47"/>
          <p:cNvCxnSpPr/>
          <p:nvPr/>
        </p:nvCxnSpPr>
        <p:spPr>
          <a:xfrm flipH="1">
            <a:off x="1471675" y="1253700"/>
            <a:ext cx="2303400" cy="4800"/>
          </a:xfrm>
          <a:prstGeom prst="straightConnector1">
            <a:avLst/>
          </a:prstGeom>
          <a:noFill/>
          <a:ln w="28575" cap="flat" cmpd="sng">
            <a:solidFill>
              <a:srgbClr val="000000"/>
            </a:solidFill>
            <a:prstDash val="solid"/>
            <a:round/>
            <a:headEnd type="none" w="med" len="med"/>
            <a:tailEnd type="none" w="med" len="med"/>
          </a:ln>
        </p:spPr>
      </p:cxnSp>
      <p:cxnSp>
        <p:nvCxnSpPr>
          <p:cNvPr id="423" name="Google Shape;423;p47"/>
          <p:cNvCxnSpPr/>
          <p:nvPr/>
        </p:nvCxnSpPr>
        <p:spPr>
          <a:xfrm flipH="1">
            <a:off x="1466950" y="1248775"/>
            <a:ext cx="4800" cy="337800"/>
          </a:xfrm>
          <a:prstGeom prst="straightConnector1">
            <a:avLst/>
          </a:prstGeom>
          <a:noFill/>
          <a:ln w="28575" cap="flat" cmpd="sng">
            <a:solidFill>
              <a:srgbClr val="000000"/>
            </a:solidFill>
            <a:prstDash val="solid"/>
            <a:round/>
            <a:headEnd type="none" w="med" len="med"/>
            <a:tailEnd type="none" w="med" len="med"/>
          </a:ln>
        </p:spPr>
      </p:cxnSp>
      <p:cxnSp>
        <p:nvCxnSpPr>
          <p:cNvPr id="424" name="Google Shape;424;p47"/>
          <p:cNvCxnSpPr/>
          <p:nvPr/>
        </p:nvCxnSpPr>
        <p:spPr>
          <a:xfrm flipH="1">
            <a:off x="3777600" y="1270950"/>
            <a:ext cx="4800" cy="337800"/>
          </a:xfrm>
          <a:prstGeom prst="straightConnector1">
            <a:avLst/>
          </a:prstGeom>
          <a:noFill/>
          <a:ln w="28575" cap="flat" cmpd="sng">
            <a:solidFill>
              <a:srgbClr val="000000"/>
            </a:solidFill>
            <a:prstDash val="solid"/>
            <a:round/>
            <a:headEnd type="none" w="med" len="med"/>
            <a:tailEnd type="none" w="med" len="med"/>
          </a:ln>
        </p:spPr>
      </p:cxnSp>
      <p:cxnSp>
        <p:nvCxnSpPr>
          <p:cNvPr id="425" name="Google Shape;425;p47"/>
          <p:cNvCxnSpPr/>
          <p:nvPr/>
        </p:nvCxnSpPr>
        <p:spPr>
          <a:xfrm rot="10800000">
            <a:off x="3786175" y="1252650"/>
            <a:ext cx="2313000" cy="20100"/>
          </a:xfrm>
          <a:prstGeom prst="straightConnector1">
            <a:avLst/>
          </a:prstGeom>
          <a:noFill/>
          <a:ln w="28575" cap="flat" cmpd="sng">
            <a:solidFill>
              <a:srgbClr val="000000"/>
            </a:solidFill>
            <a:prstDash val="solid"/>
            <a:round/>
            <a:headEnd type="none" w="med" len="med"/>
            <a:tailEnd type="none" w="med" len="med"/>
          </a:ln>
        </p:spPr>
      </p:cxnSp>
      <p:cxnSp>
        <p:nvCxnSpPr>
          <p:cNvPr id="426" name="Google Shape;426;p47"/>
          <p:cNvCxnSpPr/>
          <p:nvPr/>
        </p:nvCxnSpPr>
        <p:spPr>
          <a:xfrm flipH="1">
            <a:off x="6088250" y="1270950"/>
            <a:ext cx="4800" cy="337800"/>
          </a:xfrm>
          <a:prstGeom prst="straightConnector1">
            <a:avLst/>
          </a:prstGeom>
          <a:noFill/>
          <a:ln w="28575" cap="flat" cmpd="sng">
            <a:solidFill>
              <a:srgbClr val="000000"/>
            </a:solidFill>
            <a:prstDash val="solid"/>
            <a:round/>
            <a:headEnd type="none" w="med" len="med"/>
            <a:tailEnd type="none" w="med" len="med"/>
          </a:ln>
        </p:spPr>
      </p:cxnSp>
      <p:sp>
        <p:nvSpPr>
          <p:cNvPr id="427" name="Google Shape;427;p47"/>
          <p:cNvSpPr txBox="1"/>
          <p:nvPr/>
        </p:nvSpPr>
        <p:spPr>
          <a:xfrm>
            <a:off x="514350" y="2266600"/>
            <a:ext cx="1882500" cy="191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Cambria"/>
                <a:ea typeface="Cambria"/>
                <a:cs typeface="Cambria"/>
                <a:sym typeface="Cambria"/>
              </a:rPr>
              <a:t>Doctors can now also use x-rays to target and shrink tumours growing inside the body, using a treatment known as </a:t>
            </a:r>
            <a:r>
              <a:rPr lang="en" sz="1100" b="1">
                <a:latin typeface="Cambria"/>
                <a:ea typeface="Cambria"/>
                <a:cs typeface="Cambria"/>
                <a:sym typeface="Cambria"/>
              </a:rPr>
              <a:t>radiotherapy. </a:t>
            </a:r>
            <a:r>
              <a:rPr lang="en" sz="1100">
                <a:latin typeface="Cambria"/>
                <a:ea typeface="Cambria"/>
                <a:cs typeface="Cambria"/>
                <a:sym typeface="Cambria"/>
              </a:rPr>
              <a:t>Combined with chemotherapy, this is an effective treatment for many types of cancer. </a:t>
            </a:r>
            <a:endParaRPr sz="1100">
              <a:latin typeface="Cambria"/>
              <a:ea typeface="Cambria"/>
              <a:cs typeface="Cambria"/>
              <a:sym typeface="Cambria"/>
            </a:endParaRPr>
          </a:p>
        </p:txBody>
      </p:sp>
      <p:sp>
        <p:nvSpPr>
          <p:cNvPr id="428" name="Google Shape;428;p47"/>
          <p:cNvSpPr txBox="1"/>
          <p:nvPr/>
        </p:nvSpPr>
        <p:spPr>
          <a:xfrm>
            <a:off x="2838750" y="2171136"/>
            <a:ext cx="1882500" cy="207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Cambria"/>
                <a:ea typeface="Cambria"/>
                <a:cs typeface="Cambria"/>
                <a:sym typeface="Cambria"/>
              </a:rPr>
              <a:t>Process like </a:t>
            </a:r>
            <a:r>
              <a:rPr lang="en" sz="1100" b="1">
                <a:latin typeface="Cambria"/>
                <a:ea typeface="Cambria"/>
                <a:cs typeface="Cambria"/>
                <a:sym typeface="Cambria"/>
              </a:rPr>
              <a:t>dialysis, </a:t>
            </a:r>
            <a:r>
              <a:rPr lang="en" sz="1100">
                <a:latin typeface="Cambria"/>
                <a:ea typeface="Cambria"/>
                <a:cs typeface="Cambria"/>
                <a:sym typeface="Cambria"/>
              </a:rPr>
              <a:t> where the blood of patients with kidney failure is ‘washed’ by a machine, and </a:t>
            </a:r>
            <a:r>
              <a:rPr lang="en" sz="1100" b="1">
                <a:latin typeface="Cambria"/>
                <a:ea typeface="Cambria"/>
                <a:cs typeface="Cambria"/>
                <a:sym typeface="Cambria"/>
              </a:rPr>
              <a:t>heart bypasses, </a:t>
            </a:r>
            <a:r>
              <a:rPr lang="en" sz="1100">
                <a:latin typeface="Cambria"/>
                <a:ea typeface="Cambria"/>
                <a:cs typeface="Cambria"/>
                <a:sym typeface="Cambria"/>
              </a:rPr>
              <a:t> where a machine performs the functions of the heart, have become more widely available as machines have become smaller and more portable. </a:t>
            </a:r>
            <a:endParaRPr sz="1100">
              <a:latin typeface="Cambria"/>
              <a:ea typeface="Cambria"/>
              <a:cs typeface="Cambria"/>
              <a:sym typeface="Cambria"/>
            </a:endParaRPr>
          </a:p>
        </p:txBody>
      </p:sp>
      <p:sp>
        <p:nvSpPr>
          <p:cNvPr id="429" name="Google Shape;429;p47"/>
          <p:cNvSpPr txBox="1"/>
          <p:nvPr/>
        </p:nvSpPr>
        <p:spPr>
          <a:xfrm>
            <a:off x="5163150" y="2266600"/>
            <a:ext cx="1882500" cy="134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Cambria"/>
                <a:ea typeface="Cambria"/>
                <a:cs typeface="Cambria"/>
                <a:sym typeface="Cambria"/>
              </a:rPr>
              <a:t>Better </a:t>
            </a:r>
            <a:r>
              <a:rPr lang="en" sz="1100" b="1">
                <a:latin typeface="Cambria"/>
                <a:ea typeface="Cambria"/>
                <a:cs typeface="Cambria"/>
                <a:sym typeface="Cambria"/>
              </a:rPr>
              <a:t>prosthetic limbs</a:t>
            </a:r>
            <a:r>
              <a:rPr lang="en" sz="1100">
                <a:latin typeface="Cambria"/>
                <a:ea typeface="Cambria"/>
                <a:cs typeface="Cambria"/>
                <a:sym typeface="Cambria"/>
              </a:rPr>
              <a:t> are now produced. This is partly in response to the number of soldiers surviving bomb attacks in recent wars in Iraq and Afghanistan. </a:t>
            </a:r>
            <a:endParaRPr sz="1100">
              <a:latin typeface="Cambria"/>
              <a:ea typeface="Cambria"/>
              <a:cs typeface="Cambria"/>
              <a:sym typeface="Cambria"/>
            </a:endParaRPr>
          </a:p>
        </p:txBody>
      </p:sp>
      <p:cxnSp>
        <p:nvCxnSpPr>
          <p:cNvPr id="430" name="Google Shape;430;p47"/>
          <p:cNvCxnSpPr>
            <a:stCxn id="418" idx="2"/>
            <a:endCxn id="427" idx="0"/>
          </p:cNvCxnSpPr>
          <p:nvPr/>
        </p:nvCxnSpPr>
        <p:spPr>
          <a:xfrm flipH="1">
            <a:off x="1455650" y="1817450"/>
            <a:ext cx="11400" cy="449100"/>
          </a:xfrm>
          <a:prstGeom prst="straightConnector1">
            <a:avLst/>
          </a:prstGeom>
          <a:noFill/>
          <a:ln w="28575" cap="flat" cmpd="sng">
            <a:solidFill>
              <a:srgbClr val="000000"/>
            </a:solidFill>
            <a:prstDash val="solid"/>
            <a:round/>
            <a:headEnd type="none" w="med" len="med"/>
            <a:tailEnd type="none" w="med" len="med"/>
          </a:ln>
        </p:spPr>
      </p:cxnSp>
      <p:cxnSp>
        <p:nvCxnSpPr>
          <p:cNvPr id="431" name="Google Shape;431;p47"/>
          <p:cNvCxnSpPr>
            <a:stCxn id="419" idx="2"/>
            <a:endCxn id="428" idx="0"/>
          </p:cNvCxnSpPr>
          <p:nvPr/>
        </p:nvCxnSpPr>
        <p:spPr>
          <a:xfrm>
            <a:off x="3780000" y="1817450"/>
            <a:ext cx="0" cy="353700"/>
          </a:xfrm>
          <a:prstGeom prst="straightConnector1">
            <a:avLst/>
          </a:prstGeom>
          <a:noFill/>
          <a:ln w="28575" cap="flat" cmpd="sng">
            <a:solidFill>
              <a:srgbClr val="000000"/>
            </a:solidFill>
            <a:prstDash val="solid"/>
            <a:round/>
            <a:headEnd type="none" w="med" len="med"/>
            <a:tailEnd type="none" w="med" len="med"/>
          </a:ln>
        </p:spPr>
      </p:cxnSp>
      <p:cxnSp>
        <p:nvCxnSpPr>
          <p:cNvPr id="432" name="Google Shape;432;p47"/>
          <p:cNvCxnSpPr>
            <a:stCxn id="420" idx="2"/>
            <a:endCxn id="429" idx="0"/>
          </p:cNvCxnSpPr>
          <p:nvPr/>
        </p:nvCxnSpPr>
        <p:spPr>
          <a:xfrm>
            <a:off x="6092950" y="1817450"/>
            <a:ext cx="11400" cy="449100"/>
          </a:xfrm>
          <a:prstGeom prst="straightConnector1">
            <a:avLst/>
          </a:prstGeom>
          <a:noFill/>
          <a:ln w="28575" cap="flat" cmpd="sng">
            <a:solidFill>
              <a:srgbClr val="000000"/>
            </a:solidFill>
            <a:prstDash val="solid"/>
            <a:round/>
            <a:headEnd type="none" w="med" len="med"/>
            <a:tailEnd type="none" w="med" len="med"/>
          </a:ln>
        </p:spPr>
      </p:cxnSp>
      <p:sp>
        <p:nvSpPr>
          <p:cNvPr id="433" name="Google Shape;433;p47"/>
          <p:cNvSpPr txBox="1"/>
          <p:nvPr/>
        </p:nvSpPr>
        <p:spPr>
          <a:xfrm>
            <a:off x="568649" y="233200"/>
            <a:ext cx="61620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4.2 Approaches to prevention and treatment</a:t>
            </a:r>
            <a:endParaRPr sz="1800" b="1">
              <a:latin typeface="Calibri"/>
              <a:ea typeface="Calibri"/>
              <a:cs typeface="Calibri"/>
              <a:sym typeface="Calibri"/>
            </a:endParaRPr>
          </a:p>
        </p:txBody>
      </p:sp>
      <p:pic>
        <p:nvPicPr>
          <p:cNvPr id="434" name="Google Shape;434;p47" descr="Image result for identifying tumours using x-ray"/>
          <p:cNvPicPr preferRelativeResize="0"/>
          <p:nvPr/>
        </p:nvPicPr>
        <p:blipFill>
          <a:blip r:embed="rId3">
            <a:alphaModFix/>
          </a:blip>
          <a:stretch>
            <a:fillRect/>
          </a:stretch>
        </p:blipFill>
        <p:spPr>
          <a:xfrm>
            <a:off x="561239" y="4294832"/>
            <a:ext cx="1440576" cy="1396254"/>
          </a:xfrm>
          <a:prstGeom prst="rect">
            <a:avLst/>
          </a:prstGeom>
          <a:noFill/>
          <a:ln w="28575" cap="flat" cmpd="sng">
            <a:solidFill>
              <a:srgbClr val="000000"/>
            </a:solidFill>
            <a:prstDash val="solid"/>
            <a:round/>
            <a:headEnd type="none" w="sm" len="sm"/>
            <a:tailEnd type="none" w="sm" len="sm"/>
          </a:ln>
        </p:spPr>
      </p:pic>
      <p:pic>
        <p:nvPicPr>
          <p:cNvPr id="435" name="Google Shape;435;p47" descr="Image result for dialysis"/>
          <p:cNvPicPr preferRelativeResize="0"/>
          <p:nvPr/>
        </p:nvPicPr>
        <p:blipFill>
          <a:blip r:embed="rId4">
            <a:alphaModFix/>
          </a:blip>
          <a:stretch>
            <a:fillRect/>
          </a:stretch>
        </p:blipFill>
        <p:spPr>
          <a:xfrm>
            <a:off x="2971088" y="4341600"/>
            <a:ext cx="1608942" cy="1207024"/>
          </a:xfrm>
          <a:prstGeom prst="rect">
            <a:avLst/>
          </a:prstGeom>
          <a:noFill/>
          <a:ln w="28575" cap="flat" cmpd="sng">
            <a:solidFill>
              <a:srgbClr val="000000"/>
            </a:solidFill>
            <a:prstDash val="solid"/>
            <a:round/>
            <a:headEnd type="none" w="sm" len="sm"/>
            <a:tailEnd type="none" w="sm" len="sm"/>
          </a:ln>
        </p:spPr>
      </p:pic>
      <p:pic>
        <p:nvPicPr>
          <p:cNvPr id="436" name="Google Shape;436;p47" descr="Image result for prosthetic limbs"/>
          <p:cNvPicPr preferRelativeResize="0"/>
          <p:nvPr/>
        </p:nvPicPr>
        <p:blipFill>
          <a:blip r:embed="rId5">
            <a:alphaModFix/>
          </a:blip>
          <a:stretch>
            <a:fillRect/>
          </a:stretch>
        </p:blipFill>
        <p:spPr>
          <a:xfrm>
            <a:off x="5549310" y="4272645"/>
            <a:ext cx="1327185" cy="1396254"/>
          </a:xfrm>
          <a:prstGeom prst="rect">
            <a:avLst/>
          </a:prstGeom>
          <a:noFill/>
          <a:ln w="28575" cap="flat" cmpd="sng">
            <a:solidFill>
              <a:srgbClr val="000000"/>
            </a:solidFill>
            <a:prstDash val="solid"/>
            <a:round/>
            <a:headEnd type="none" w="sm" len="sm"/>
            <a:tailEnd type="none" w="sm" len="sm"/>
          </a:ln>
        </p:spPr>
      </p:pic>
      <p:cxnSp>
        <p:nvCxnSpPr>
          <p:cNvPr id="437" name="Google Shape;437;p47"/>
          <p:cNvCxnSpPr>
            <a:stCxn id="427" idx="2"/>
            <a:endCxn id="434" idx="0"/>
          </p:cNvCxnSpPr>
          <p:nvPr/>
        </p:nvCxnSpPr>
        <p:spPr>
          <a:xfrm flipH="1">
            <a:off x="1281600" y="4179400"/>
            <a:ext cx="174000" cy="115500"/>
          </a:xfrm>
          <a:prstGeom prst="straightConnector1">
            <a:avLst/>
          </a:prstGeom>
          <a:noFill/>
          <a:ln w="28575" cap="flat" cmpd="sng">
            <a:solidFill>
              <a:srgbClr val="000000"/>
            </a:solidFill>
            <a:prstDash val="solid"/>
            <a:round/>
            <a:headEnd type="none" w="med" len="med"/>
            <a:tailEnd type="none" w="med" len="med"/>
          </a:ln>
        </p:spPr>
      </p:cxnSp>
      <p:cxnSp>
        <p:nvCxnSpPr>
          <p:cNvPr id="438" name="Google Shape;438;p47"/>
          <p:cNvCxnSpPr>
            <a:stCxn id="428" idx="2"/>
            <a:endCxn id="435" idx="0"/>
          </p:cNvCxnSpPr>
          <p:nvPr/>
        </p:nvCxnSpPr>
        <p:spPr>
          <a:xfrm flipH="1">
            <a:off x="3775500" y="4247436"/>
            <a:ext cx="4500" cy="94200"/>
          </a:xfrm>
          <a:prstGeom prst="straightConnector1">
            <a:avLst/>
          </a:prstGeom>
          <a:noFill/>
          <a:ln w="28575" cap="flat" cmpd="sng">
            <a:solidFill>
              <a:srgbClr val="000000"/>
            </a:solidFill>
            <a:prstDash val="solid"/>
            <a:round/>
            <a:headEnd type="none" w="med" len="med"/>
            <a:tailEnd type="none" w="med" len="med"/>
          </a:ln>
        </p:spPr>
      </p:cxnSp>
      <p:cxnSp>
        <p:nvCxnSpPr>
          <p:cNvPr id="439" name="Google Shape;439;p47"/>
          <p:cNvCxnSpPr>
            <a:stCxn id="429" idx="2"/>
            <a:endCxn id="436" idx="0"/>
          </p:cNvCxnSpPr>
          <p:nvPr/>
        </p:nvCxnSpPr>
        <p:spPr>
          <a:xfrm>
            <a:off x="6104400" y="3614800"/>
            <a:ext cx="108600" cy="657900"/>
          </a:xfrm>
          <a:prstGeom prst="straightConnector1">
            <a:avLst/>
          </a:prstGeom>
          <a:noFill/>
          <a:ln w="28575" cap="flat" cmpd="sng">
            <a:solidFill>
              <a:srgbClr val="000000"/>
            </a:solidFill>
            <a:prstDash val="solid"/>
            <a:round/>
            <a:headEnd type="none" w="med" len="med"/>
            <a:tailEnd type="none" w="med" len="med"/>
          </a:ln>
        </p:spPr>
      </p:cxnSp>
      <p:sp>
        <p:nvSpPr>
          <p:cNvPr id="440" name="Google Shape;440;p47"/>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p.22</a:t>
            </a:r>
            <a:endParaRPr b="1" dirty="0">
              <a:latin typeface="Calibri"/>
              <a:ea typeface="Calibri"/>
              <a:cs typeface="Calibri"/>
              <a:sym typeface="Calibri"/>
            </a:endParaRPr>
          </a:p>
        </p:txBody>
      </p:sp>
      <p:sp>
        <p:nvSpPr>
          <p:cNvPr id="441" name="Google Shape;441;p47"/>
          <p:cNvSpPr txBox="1"/>
          <p:nvPr/>
        </p:nvSpPr>
        <p:spPr>
          <a:xfrm>
            <a:off x="2708400" y="5947963"/>
            <a:ext cx="1882500" cy="23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Surgical Treatments</a:t>
            </a:r>
            <a:endParaRPr sz="1200" b="1">
              <a:latin typeface="Calibri"/>
              <a:ea typeface="Calibri"/>
              <a:cs typeface="Calibri"/>
              <a:sym typeface="Calibri"/>
            </a:endParaRPr>
          </a:p>
        </p:txBody>
      </p:sp>
      <p:sp>
        <p:nvSpPr>
          <p:cNvPr id="442" name="Google Shape;442;p47"/>
          <p:cNvSpPr txBox="1"/>
          <p:nvPr/>
        </p:nvSpPr>
        <p:spPr>
          <a:xfrm>
            <a:off x="395450" y="6717714"/>
            <a:ext cx="1882500" cy="23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alibri"/>
                <a:ea typeface="Calibri"/>
                <a:cs typeface="Calibri"/>
                <a:sym typeface="Calibri"/>
              </a:rPr>
              <a:t>Mircosurgery</a:t>
            </a:r>
            <a:endParaRPr sz="1100" b="1">
              <a:latin typeface="Calibri"/>
              <a:ea typeface="Calibri"/>
              <a:cs typeface="Calibri"/>
              <a:sym typeface="Calibri"/>
            </a:endParaRPr>
          </a:p>
        </p:txBody>
      </p:sp>
      <p:sp>
        <p:nvSpPr>
          <p:cNvPr id="443" name="Google Shape;443;p47"/>
          <p:cNvSpPr txBox="1"/>
          <p:nvPr/>
        </p:nvSpPr>
        <p:spPr>
          <a:xfrm>
            <a:off x="2563950" y="6830914"/>
            <a:ext cx="2171400" cy="23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alibri"/>
                <a:ea typeface="Calibri"/>
                <a:cs typeface="Calibri"/>
                <a:sym typeface="Calibri"/>
              </a:rPr>
              <a:t>Laparoscopic (keyhole) Surgery</a:t>
            </a:r>
            <a:endParaRPr sz="1100" b="1">
              <a:latin typeface="Calibri"/>
              <a:ea typeface="Calibri"/>
              <a:cs typeface="Calibri"/>
              <a:sym typeface="Calibri"/>
            </a:endParaRPr>
          </a:p>
        </p:txBody>
      </p:sp>
      <p:sp>
        <p:nvSpPr>
          <p:cNvPr id="444" name="Google Shape;444;p47"/>
          <p:cNvSpPr txBox="1"/>
          <p:nvPr/>
        </p:nvSpPr>
        <p:spPr>
          <a:xfrm>
            <a:off x="5021350" y="6717714"/>
            <a:ext cx="1882500" cy="23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alibri"/>
                <a:ea typeface="Calibri"/>
                <a:cs typeface="Calibri"/>
                <a:sym typeface="Calibri"/>
              </a:rPr>
              <a:t>Robotic Surgery</a:t>
            </a:r>
            <a:endParaRPr sz="1100" b="1">
              <a:latin typeface="Calibri"/>
              <a:ea typeface="Calibri"/>
              <a:cs typeface="Calibri"/>
              <a:sym typeface="Calibri"/>
            </a:endParaRPr>
          </a:p>
        </p:txBody>
      </p:sp>
      <p:cxnSp>
        <p:nvCxnSpPr>
          <p:cNvPr id="445" name="Google Shape;445;p47"/>
          <p:cNvCxnSpPr>
            <a:stCxn id="441" idx="2"/>
          </p:cNvCxnSpPr>
          <p:nvPr/>
        </p:nvCxnSpPr>
        <p:spPr>
          <a:xfrm>
            <a:off x="3649650" y="6178963"/>
            <a:ext cx="2400" cy="638100"/>
          </a:xfrm>
          <a:prstGeom prst="straightConnector1">
            <a:avLst/>
          </a:prstGeom>
          <a:noFill/>
          <a:ln w="28575" cap="flat" cmpd="sng">
            <a:solidFill>
              <a:srgbClr val="000000"/>
            </a:solidFill>
            <a:prstDash val="solid"/>
            <a:round/>
            <a:headEnd type="none" w="med" len="med"/>
            <a:tailEnd type="none" w="med" len="med"/>
          </a:ln>
        </p:spPr>
      </p:cxnSp>
      <p:cxnSp>
        <p:nvCxnSpPr>
          <p:cNvPr id="446" name="Google Shape;446;p47"/>
          <p:cNvCxnSpPr/>
          <p:nvPr/>
        </p:nvCxnSpPr>
        <p:spPr>
          <a:xfrm flipH="1">
            <a:off x="1341325" y="6512250"/>
            <a:ext cx="2303400" cy="4800"/>
          </a:xfrm>
          <a:prstGeom prst="straightConnector1">
            <a:avLst/>
          </a:prstGeom>
          <a:noFill/>
          <a:ln w="28575" cap="flat" cmpd="sng">
            <a:solidFill>
              <a:srgbClr val="000000"/>
            </a:solidFill>
            <a:prstDash val="solid"/>
            <a:round/>
            <a:headEnd type="none" w="med" len="med"/>
            <a:tailEnd type="none" w="med" len="med"/>
          </a:ln>
        </p:spPr>
      </p:cxnSp>
      <p:cxnSp>
        <p:nvCxnSpPr>
          <p:cNvPr id="447" name="Google Shape;447;p47"/>
          <p:cNvCxnSpPr>
            <a:endCxn id="442" idx="0"/>
          </p:cNvCxnSpPr>
          <p:nvPr/>
        </p:nvCxnSpPr>
        <p:spPr>
          <a:xfrm flipH="1">
            <a:off x="1336700" y="6507414"/>
            <a:ext cx="4800" cy="210300"/>
          </a:xfrm>
          <a:prstGeom prst="straightConnector1">
            <a:avLst/>
          </a:prstGeom>
          <a:noFill/>
          <a:ln w="28575" cap="flat" cmpd="sng">
            <a:solidFill>
              <a:srgbClr val="000000"/>
            </a:solidFill>
            <a:prstDash val="solid"/>
            <a:round/>
            <a:headEnd type="none" w="med" len="med"/>
            <a:tailEnd type="none" w="med" len="med"/>
          </a:ln>
        </p:spPr>
      </p:cxnSp>
      <p:cxnSp>
        <p:nvCxnSpPr>
          <p:cNvPr id="448" name="Google Shape;448;p47"/>
          <p:cNvCxnSpPr>
            <a:endCxn id="443" idx="0"/>
          </p:cNvCxnSpPr>
          <p:nvPr/>
        </p:nvCxnSpPr>
        <p:spPr>
          <a:xfrm flipH="1">
            <a:off x="3649650" y="6642814"/>
            <a:ext cx="2400" cy="188100"/>
          </a:xfrm>
          <a:prstGeom prst="straightConnector1">
            <a:avLst/>
          </a:prstGeom>
          <a:noFill/>
          <a:ln w="28575" cap="flat" cmpd="sng">
            <a:solidFill>
              <a:srgbClr val="000000"/>
            </a:solidFill>
            <a:prstDash val="solid"/>
            <a:round/>
            <a:headEnd type="none" w="med" len="med"/>
            <a:tailEnd type="none" w="med" len="med"/>
          </a:ln>
        </p:spPr>
      </p:cxnSp>
      <p:cxnSp>
        <p:nvCxnSpPr>
          <p:cNvPr id="449" name="Google Shape;449;p47"/>
          <p:cNvCxnSpPr/>
          <p:nvPr/>
        </p:nvCxnSpPr>
        <p:spPr>
          <a:xfrm rot="10800000">
            <a:off x="3655825" y="6511200"/>
            <a:ext cx="2313000" cy="20100"/>
          </a:xfrm>
          <a:prstGeom prst="straightConnector1">
            <a:avLst/>
          </a:prstGeom>
          <a:noFill/>
          <a:ln w="28575" cap="flat" cmpd="sng">
            <a:solidFill>
              <a:srgbClr val="000000"/>
            </a:solidFill>
            <a:prstDash val="solid"/>
            <a:round/>
            <a:headEnd type="none" w="med" len="med"/>
            <a:tailEnd type="none" w="med" len="med"/>
          </a:ln>
        </p:spPr>
      </p:cxnSp>
      <p:sp>
        <p:nvSpPr>
          <p:cNvPr id="450" name="Google Shape;450;p47"/>
          <p:cNvSpPr txBox="1"/>
          <p:nvPr/>
        </p:nvSpPr>
        <p:spPr>
          <a:xfrm>
            <a:off x="208989" y="7175121"/>
            <a:ext cx="2421300" cy="217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Cambria"/>
                <a:ea typeface="Cambria"/>
                <a:cs typeface="Cambria"/>
                <a:sym typeface="Cambria"/>
              </a:rPr>
              <a:t>The first successful kidney transplant was performed between identical twins in the USA in 1956. This paved the way for transplants of other organs, including lungs (from 1963), and livers and hearts (from 1967). These were made possible by improved surgical techniques, including the use of microsurgery to reattach tiny nerve endings and blood vessels.</a:t>
            </a:r>
            <a:endParaRPr sz="1100">
              <a:latin typeface="Cambria"/>
              <a:ea typeface="Cambria"/>
              <a:cs typeface="Cambria"/>
              <a:sym typeface="Cambria"/>
            </a:endParaRPr>
          </a:p>
        </p:txBody>
      </p:sp>
      <p:sp>
        <p:nvSpPr>
          <p:cNvPr id="451" name="Google Shape;451;p47"/>
          <p:cNvSpPr txBox="1"/>
          <p:nvPr/>
        </p:nvSpPr>
        <p:spPr>
          <a:xfrm>
            <a:off x="2807444" y="7175114"/>
            <a:ext cx="2104500" cy="173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Cambria"/>
                <a:ea typeface="Cambria"/>
                <a:cs typeface="Cambria"/>
                <a:sym typeface="Cambria"/>
              </a:rPr>
              <a:t>Using tiny cameras and narrow surgical instruments, surgeons can now operate inside the body through tiny incisions some distance away from the area to be operated on. This allows for quicker healing and less trauma to the body. </a:t>
            </a:r>
            <a:endParaRPr sz="1100">
              <a:latin typeface="Cambria"/>
              <a:ea typeface="Cambria"/>
              <a:cs typeface="Cambria"/>
              <a:sym typeface="Cambria"/>
            </a:endParaRPr>
          </a:p>
        </p:txBody>
      </p:sp>
      <p:sp>
        <p:nvSpPr>
          <p:cNvPr id="452" name="Google Shape;452;p47"/>
          <p:cNvSpPr txBox="1"/>
          <p:nvPr/>
        </p:nvSpPr>
        <p:spPr>
          <a:xfrm>
            <a:off x="5405906" y="7175114"/>
            <a:ext cx="2104500" cy="173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Cambria"/>
                <a:ea typeface="Cambria"/>
                <a:cs typeface="Cambria"/>
                <a:sym typeface="Cambria"/>
              </a:rPr>
              <a:t>Surgeons can now use computers to control instruments inside the body, allowing for more precise surgery with smaller cuts. Operations can be performed on a tiny scale where precision is of vital importance - for example, in brain surgery. </a:t>
            </a:r>
            <a:endParaRPr sz="1100">
              <a:latin typeface="Cambria"/>
              <a:ea typeface="Cambria"/>
              <a:cs typeface="Cambria"/>
              <a:sym typeface="Cambria"/>
            </a:endParaRPr>
          </a:p>
        </p:txBody>
      </p:sp>
      <p:cxnSp>
        <p:nvCxnSpPr>
          <p:cNvPr id="453" name="Google Shape;453;p47"/>
          <p:cNvCxnSpPr>
            <a:stCxn id="442" idx="2"/>
            <a:endCxn id="450" idx="0"/>
          </p:cNvCxnSpPr>
          <p:nvPr/>
        </p:nvCxnSpPr>
        <p:spPr>
          <a:xfrm>
            <a:off x="1336700" y="6948714"/>
            <a:ext cx="82800" cy="226500"/>
          </a:xfrm>
          <a:prstGeom prst="straightConnector1">
            <a:avLst/>
          </a:prstGeom>
          <a:noFill/>
          <a:ln w="28575" cap="flat" cmpd="sng">
            <a:solidFill>
              <a:srgbClr val="000000"/>
            </a:solidFill>
            <a:prstDash val="solid"/>
            <a:round/>
            <a:headEnd type="none" w="med" len="med"/>
            <a:tailEnd type="none" w="med" len="med"/>
          </a:ln>
        </p:spPr>
      </p:cxnSp>
      <p:cxnSp>
        <p:nvCxnSpPr>
          <p:cNvPr id="454" name="Google Shape;454;p47"/>
          <p:cNvCxnSpPr>
            <a:stCxn id="443" idx="2"/>
            <a:endCxn id="451" idx="0"/>
          </p:cNvCxnSpPr>
          <p:nvPr/>
        </p:nvCxnSpPr>
        <p:spPr>
          <a:xfrm>
            <a:off x="3649650" y="7061914"/>
            <a:ext cx="210000" cy="113100"/>
          </a:xfrm>
          <a:prstGeom prst="straightConnector1">
            <a:avLst/>
          </a:prstGeom>
          <a:noFill/>
          <a:ln w="28575" cap="flat" cmpd="sng">
            <a:solidFill>
              <a:srgbClr val="000000"/>
            </a:solidFill>
            <a:prstDash val="solid"/>
            <a:round/>
            <a:headEnd type="none" w="med" len="med"/>
            <a:tailEnd type="none" w="med" len="med"/>
          </a:ln>
        </p:spPr>
      </p:cxnSp>
      <p:cxnSp>
        <p:nvCxnSpPr>
          <p:cNvPr id="455" name="Google Shape;455;p47"/>
          <p:cNvCxnSpPr>
            <a:stCxn id="444" idx="2"/>
            <a:endCxn id="452" idx="0"/>
          </p:cNvCxnSpPr>
          <p:nvPr/>
        </p:nvCxnSpPr>
        <p:spPr>
          <a:xfrm>
            <a:off x="5962600" y="6948714"/>
            <a:ext cx="495600" cy="226500"/>
          </a:xfrm>
          <a:prstGeom prst="straightConnector1">
            <a:avLst/>
          </a:prstGeom>
          <a:noFill/>
          <a:ln w="28575" cap="flat" cmpd="sng">
            <a:solidFill>
              <a:srgbClr val="000000"/>
            </a:solidFill>
            <a:prstDash val="solid"/>
            <a:round/>
            <a:headEnd type="none" w="med" len="med"/>
            <a:tailEnd type="none" w="med" len="med"/>
          </a:ln>
        </p:spPr>
      </p:cxnSp>
      <p:cxnSp>
        <p:nvCxnSpPr>
          <p:cNvPr id="456" name="Google Shape;456;p47"/>
          <p:cNvCxnSpPr>
            <a:endCxn id="444" idx="0"/>
          </p:cNvCxnSpPr>
          <p:nvPr/>
        </p:nvCxnSpPr>
        <p:spPr>
          <a:xfrm flipH="1">
            <a:off x="5962600" y="6511314"/>
            <a:ext cx="300" cy="206400"/>
          </a:xfrm>
          <a:prstGeom prst="straightConnector1">
            <a:avLst/>
          </a:prstGeom>
          <a:noFill/>
          <a:ln w="28575" cap="flat" cmpd="sng">
            <a:solidFill>
              <a:srgbClr val="000000"/>
            </a:solidFill>
            <a:prstDash val="solid"/>
            <a:round/>
            <a:headEnd type="none" w="med" len="med"/>
            <a:tailEnd type="none" w="med" len="med"/>
          </a:ln>
        </p:spPr>
      </p:cxnSp>
      <p:pic>
        <p:nvPicPr>
          <p:cNvPr id="457" name="Google Shape;457;p47" descr="Image result for microsurgery"/>
          <p:cNvPicPr preferRelativeResize="0"/>
          <p:nvPr/>
        </p:nvPicPr>
        <p:blipFill>
          <a:blip r:embed="rId6">
            <a:alphaModFix/>
          </a:blip>
          <a:stretch>
            <a:fillRect/>
          </a:stretch>
        </p:blipFill>
        <p:spPr>
          <a:xfrm>
            <a:off x="475025" y="9427950"/>
            <a:ext cx="1723345" cy="1207025"/>
          </a:xfrm>
          <a:prstGeom prst="rect">
            <a:avLst/>
          </a:prstGeom>
          <a:noFill/>
          <a:ln w="28575" cap="flat" cmpd="sng">
            <a:solidFill>
              <a:srgbClr val="000000"/>
            </a:solidFill>
            <a:prstDash val="solid"/>
            <a:round/>
            <a:headEnd type="none" w="sm" len="sm"/>
            <a:tailEnd type="none" w="sm" len="sm"/>
          </a:ln>
        </p:spPr>
      </p:pic>
      <p:pic>
        <p:nvPicPr>
          <p:cNvPr id="458" name="Google Shape;458;p47" descr="Image result for keyhole surgery"/>
          <p:cNvPicPr preferRelativeResize="0"/>
          <p:nvPr/>
        </p:nvPicPr>
        <p:blipFill>
          <a:blip r:embed="rId7">
            <a:alphaModFix/>
          </a:blip>
          <a:stretch>
            <a:fillRect/>
          </a:stretch>
        </p:blipFill>
        <p:spPr>
          <a:xfrm>
            <a:off x="2775225" y="9268375"/>
            <a:ext cx="2009540" cy="1207025"/>
          </a:xfrm>
          <a:prstGeom prst="rect">
            <a:avLst/>
          </a:prstGeom>
          <a:noFill/>
          <a:ln w="28575" cap="flat" cmpd="sng">
            <a:solidFill>
              <a:srgbClr val="000000"/>
            </a:solidFill>
            <a:prstDash val="solid"/>
            <a:round/>
            <a:headEnd type="none" w="sm" len="sm"/>
            <a:tailEnd type="none" w="sm" len="sm"/>
          </a:ln>
        </p:spPr>
      </p:pic>
      <p:pic>
        <p:nvPicPr>
          <p:cNvPr id="459" name="Google Shape;459;p47" descr="Image result for robotic surgery surgery"/>
          <p:cNvPicPr preferRelativeResize="0"/>
          <p:nvPr/>
        </p:nvPicPr>
        <p:blipFill>
          <a:blip r:embed="rId8">
            <a:alphaModFix/>
          </a:blip>
          <a:stretch>
            <a:fillRect/>
          </a:stretch>
        </p:blipFill>
        <p:spPr>
          <a:xfrm>
            <a:off x="5532825" y="9427691"/>
            <a:ext cx="1882501" cy="1207046"/>
          </a:xfrm>
          <a:prstGeom prst="rect">
            <a:avLst/>
          </a:prstGeom>
          <a:noFill/>
          <a:ln w="28575" cap="flat" cmpd="sng">
            <a:solidFill>
              <a:srgbClr val="000000"/>
            </a:solidFill>
            <a:prstDash val="solid"/>
            <a:round/>
            <a:headEnd type="none" w="sm" len="sm"/>
            <a:tailEnd type="none" w="sm" len="sm"/>
          </a:ln>
        </p:spPr>
      </p:pic>
      <p:cxnSp>
        <p:nvCxnSpPr>
          <p:cNvPr id="460" name="Google Shape;460;p47"/>
          <p:cNvCxnSpPr>
            <a:stCxn id="450" idx="2"/>
            <a:endCxn id="457" idx="0"/>
          </p:cNvCxnSpPr>
          <p:nvPr/>
        </p:nvCxnSpPr>
        <p:spPr>
          <a:xfrm flipH="1">
            <a:off x="1336839" y="9353721"/>
            <a:ext cx="82800" cy="74100"/>
          </a:xfrm>
          <a:prstGeom prst="straightConnector1">
            <a:avLst/>
          </a:prstGeom>
          <a:noFill/>
          <a:ln w="28575" cap="flat" cmpd="sng">
            <a:solidFill>
              <a:srgbClr val="000000"/>
            </a:solidFill>
            <a:prstDash val="solid"/>
            <a:round/>
            <a:headEnd type="none" w="med" len="med"/>
            <a:tailEnd type="none" w="med" len="med"/>
          </a:ln>
        </p:spPr>
      </p:cxnSp>
      <p:cxnSp>
        <p:nvCxnSpPr>
          <p:cNvPr id="461" name="Google Shape;461;p47"/>
          <p:cNvCxnSpPr>
            <a:stCxn id="451" idx="2"/>
            <a:endCxn id="458" idx="0"/>
          </p:cNvCxnSpPr>
          <p:nvPr/>
        </p:nvCxnSpPr>
        <p:spPr>
          <a:xfrm flipH="1">
            <a:off x="3779894" y="8910314"/>
            <a:ext cx="79800" cy="358200"/>
          </a:xfrm>
          <a:prstGeom prst="straightConnector1">
            <a:avLst/>
          </a:prstGeom>
          <a:noFill/>
          <a:ln w="28575" cap="flat" cmpd="sng">
            <a:solidFill>
              <a:srgbClr val="000000"/>
            </a:solidFill>
            <a:prstDash val="solid"/>
            <a:round/>
            <a:headEnd type="none" w="med" len="med"/>
            <a:tailEnd type="none" w="med" len="med"/>
          </a:ln>
        </p:spPr>
      </p:cxnSp>
      <p:cxnSp>
        <p:nvCxnSpPr>
          <p:cNvPr id="462" name="Google Shape;462;p47"/>
          <p:cNvCxnSpPr>
            <a:stCxn id="452" idx="2"/>
            <a:endCxn id="459" idx="0"/>
          </p:cNvCxnSpPr>
          <p:nvPr/>
        </p:nvCxnSpPr>
        <p:spPr>
          <a:xfrm>
            <a:off x="6458156" y="8910314"/>
            <a:ext cx="15900" cy="51750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8"/>
          <p:cNvSpPr txBox="1"/>
          <p:nvPr/>
        </p:nvSpPr>
        <p:spPr>
          <a:xfrm>
            <a:off x="560550" y="3046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4.2 Approaches to prevention and treatment</a:t>
            </a:r>
            <a:endParaRPr sz="1800" b="1">
              <a:latin typeface="Calibri"/>
              <a:ea typeface="Calibri"/>
              <a:cs typeface="Calibri"/>
              <a:sym typeface="Calibri"/>
            </a:endParaRPr>
          </a:p>
        </p:txBody>
      </p:sp>
      <p:sp>
        <p:nvSpPr>
          <p:cNvPr id="468" name="Google Shape;468;p48"/>
          <p:cNvSpPr txBox="1"/>
          <p:nvPr/>
        </p:nvSpPr>
        <p:spPr>
          <a:xfrm>
            <a:off x="294900" y="1286025"/>
            <a:ext cx="6970200" cy="875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latin typeface="Cambria"/>
                <a:ea typeface="Cambria"/>
                <a:cs typeface="Cambria"/>
                <a:sym typeface="Cambria"/>
              </a:rPr>
              <a:t>The Extent of change in care and treatment</a:t>
            </a:r>
            <a:endParaRPr sz="1200" b="1">
              <a:latin typeface="Cambria"/>
              <a:ea typeface="Cambria"/>
              <a:cs typeface="Cambria"/>
              <a:sym typeface="Cambria"/>
            </a:endParaRPr>
          </a:p>
          <a:p>
            <a:pPr marL="0" lvl="0" indent="0" algn="l" rtl="0">
              <a:lnSpc>
                <a:spcPct val="115000"/>
              </a:lnSpc>
              <a:spcBef>
                <a:spcPts val="0"/>
              </a:spcBef>
              <a:spcAft>
                <a:spcPts val="0"/>
              </a:spcAft>
              <a:buNone/>
            </a:pPr>
            <a:r>
              <a:rPr lang="en" sz="1100" b="1">
                <a:latin typeface="Cambria"/>
                <a:ea typeface="Cambria"/>
                <a:cs typeface="Cambria"/>
                <a:sym typeface="Cambria"/>
              </a:rPr>
              <a:t>Treatment</a:t>
            </a:r>
            <a:endParaRPr sz="1100" b="1">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Looking back to the 17th century, when Thomas Sydenham imagined a world in which each disease would have its own treatment, the change in the way diseases have been treated is immense.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In the 20th century, medical science made a huge leap forward towards Sydenham’s dream. In 1900, 255 of deaths were caused by infectious diseases. By 1990, that number had fallen to less than 1%.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In c1900, most people were still taking herbal remedies or patent medicines, such as Beechams, bought from the chemists to treat their illnesses. Now thanks to advances in science after 1900, there are a wide variety of specific, effective medicines matched with the disease that they treat.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However, scientists continue to face problems when developing treatments. </a:t>
            </a: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a:latin typeface="Cambria"/>
                <a:ea typeface="Cambria"/>
                <a:cs typeface="Cambria"/>
                <a:sym typeface="Cambria"/>
              </a:rPr>
              <a:t>It is very difficult to develop a vaccine against some viruses. A different flu vaccine is available every year, as scientists develop it in response to the most common strain of the flu virus at that time. </a:t>
            </a: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a:latin typeface="Cambria"/>
                <a:ea typeface="Cambria"/>
                <a:cs typeface="Cambria"/>
                <a:sym typeface="Cambria"/>
              </a:rPr>
              <a:t>New diseases keep appearing, which do not respond to any chemical treatments that we currently know about. Scientists have to go back to the lab and continue testing compounds in the hope that they might find one that is effective. </a:t>
            </a: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a:latin typeface="Cambria"/>
                <a:ea typeface="Cambria"/>
                <a:cs typeface="Cambria"/>
                <a:sym typeface="Cambria"/>
              </a:rPr>
              <a:t>Lifestyle factors have caused an increase in illnesses such as heart disease and cancer, for which there are no certain cures. </a:t>
            </a: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a:latin typeface="Cambria"/>
                <a:ea typeface="Cambria"/>
                <a:cs typeface="Cambria"/>
                <a:sym typeface="Cambria"/>
              </a:rPr>
              <a:t>Microbes are living organisms and they have evolved to beat some of the cures doctors have been using. This led to drug-resistant bacteria, such as MRSA. Tuberculosis cases are once again on the rise in the UK.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We may not be facing all the same problems as our ancestors when researching treatments for illness and disease, but we face many new ones. Therefore, alternative remedies, such as herbal medicines, acupuncture and homeopath, are still popular treatments for disease.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b="1">
                <a:latin typeface="Cambria"/>
                <a:ea typeface="Cambria"/>
                <a:cs typeface="Cambria"/>
                <a:sym typeface="Cambria"/>
              </a:rPr>
              <a:t>Improved access to care</a:t>
            </a:r>
            <a:endParaRPr sz="1100" b="1">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In  C1900, most sick people were still cared for in the home by women. Doctors had to be paid and so were only used for serious illnesses.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 situation improved slowly during the first half of the 20th century. In 1919, the government set up the Ministry of Health to help determine the level of health care across the country.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There was rapid improvement in the availability of care outside the home from 1948 onwards. The NHS made medical services free at point of service. This gave everybody access to medical care and treatment.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However, the introduction of the NHS made it clear once and for all, that hospitals were just for treating the sick. In earlier periods, hospital had been places for the elderly to rest. This change left a gap in services. Up until the end of the Second World War, elderly people with no family had often lived on the last days of their life in hospitals. This was no longer possible. </a:t>
            </a:r>
            <a:endParaRPr sz="1100">
              <a:latin typeface="Cambria"/>
              <a:ea typeface="Cambria"/>
              <a:cs typeface="Cambria"/>
              <a:sym typeface="Cambria"/>
            </a:endParaRPr>
          </a:p>
        </p:txBody>
      </p:sp>
      <p:sp>
        <p:nvSpPr>
          <p:cNvPr id="469" name="Google Shape;469;p48"/>
          <p:cNvSpPr txBox="1"/>
          <p:nvPr/>
        </p:nvSpPr>
        <p:spPr>
          <a:xfrm>
            <a:off x="287600" y="862800"/>
            <a:ext cx="6970200" cy="39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Cambria"/>
                <a:ea typeface="Cambria"/>
                <a:cs typeface="Cambria"/>
                <a:sym typeface="Cambria"/>
              </a:rPr>
              <a:t>TASK: </a:t>
            </a:r>
            <a:r>
              <a:rPr lang="en" sz="1100">
                <a:latin typeface="Cambria"/>
                <a:ea typeface="Cambria"/>
                <a:cs typeface="Cambria"/>
                <a:sym typeface="Cambria"/>
              </a:rPr>
              <a:t>Highlight one sentence in each paragraph that you think is important. </a:t>
            </a:r>
            <a:endParaRPr sz="1100">
              <a:latin typeface="Cambria"/>
              <a:ea typeface="Cambria"/>
              <a:cs typeface="Cambria"/>
              <a:sym typeface="Cambria"/>
            </a:endParaRPr>
          </a:p>
        </p:txBody>
      </p:sp>
      <p:sp>
        <p:nvSpPr>
          <p:cNvPr id="470" name="Google Shape;470;p48"/>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p.23</a:t>
            </a:r>
            <a:endParaRPr b="1" dirty="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49"/>
          <p:cNvPicPr preferRelativeResize="0"/>
          <p:nvPr/>
        </p:nvPicPr>
        <p:blipFill>
          <a:blip r:embed="rId3">
            <a:alphaModFix/>
          </a:blip>
          <a:stretch>
            <a:fillRect/>
          </a:stretch>
        </p:blipFill>
        <p:spPr>
          <a:xfrm>
            <a:off x="507525" y="778075"/>
            <a:ext cx="795150" cy="795150"/>
          </a:xfrm>
          <a:prstGeom prst="rect">
            <a:avLst/>
          </a:prstGeom>
          <a:noFill/>
          <a:ln>
            <a:noFill/>
          </a:ln>
        </p:spPr>
      </p:pic>
      <p:sp>
        <p:nvSpPr>
          <p:cNvPr id="476" name="Google Shape;476;p49"/>
          <p:cNvSpPr txBox="1"/>
          <p:nvPr/>
        </p:nvSpPr>
        <p:spPr>
          <a:xfrm>
            <a:off x="560550" y="3046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4.2 Approaches to prevention and treatment</a:t>
            </a:r>
            <a:endParaRPr sz="1800" b="1">
              <a:latin typeface="Calibri"/>
              <a:ea typeface="Calibri"/>
              <a:cs typeface="Calibri"/>
              <a:sym typeface="Calibri"/>
            </a:endParaRPr>
          </a:p>
        </p:txBody>
      </p:sp>
      <p:sp>
        <p:nvSpPr>
          <p:cNvPr id="477" name="Google Shape;477;p49"/>
          <p:cNvSpPr txBox="1"/>
          <p:nvPr/>
        </p:nvSpPr>
        <p:spPr>
          <a:xfrm>
            <a:off x="1302675" y="921850"/>
            <a:ext cx="5955000" cy="5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Cambria"/>
                <a:ea typeface="Cambria"/>
                <a:cs typeface="Cambria"/>
                <a:sym typeface="Cambria"/>
              </a:rPr>
              <a:t>TASK: </a:t>
            </a:r>
            <a:r>
              <a:rPr lang="en" sz="1100">
                <a:latin typeface="Cambria"/>
                <a:ea typeface="Cambria"/>
                <a:cs typeface="Cambria"/>
                <a:sym typeface="Cambria"/>
              </a:rPr>
              <a:t>From the reading on the previous page, decide if the following statements are true or false. If the statement is false, write the correction in the end column. </a:t>
            </a:r>
            <a:endParaRPr sz="1100">
              <a:latin typeface="Cambria"/>
              <a:ea typeface="Cambria"/>
              <a:cs typeface="Cambria"/>
              <a:sym typeface="Cambria"/>
            </a:endParaRPr>
          </a:p>
        </p:txBody>
      </p:sp>
      <p:graphicFrame>
        <p:nvGraphicFramePr>
          <p:cNvPr id="478" name="Google Shape;478;p49"/>
          <p:cNvGraphicFramePr/>
          <p:nvPr/>
        </p:nvGraphicFramePr>
        <p:xfrm>
          <a:off x="560550" y="1672600"/>
          <a:ext cx="6697075" cy="7772040"/>
        </p:xfrm>
        <a:graphic>
          <a:graphicData uri="http://schemas.openxmlformats.org/drawingml/2006/table">
            <a:tbl>
              <a:tblPr>
                <a:noFill/>
                <a:tableStyleId>{DF1FA971-B580-40C6-AEDC-E6A77F244F86}</a:tableStyleId>
              </a:tblPr>
              <a:tblGrid>
                <a:gridCol w="2350975">
                  <a:extLst>
                    <a:ext uri="{9D8B030D-6E8A-4147-A177-3AD203B41FA5}">
                      <a16:colId xmlns:a16="http://schemas.microsoft.com/office/drawing/2014/main" val="20000"/>
                    </a:ext>
                  </a:extLst>
                </a:gridCol>
                <a:gridCol w="1031400">
                  <a:extLst>
                    <a:ext uri="{9D8B030D-6E8A-4147-A177-3AD203B41FA5}">
                      <a16:colId xmlns:a16="http://schemas.microsoft.com/office/drawing/2014/main" val="20001"/>
                    </a:ext>
                  </a:extLst>
                </a:gridCol>
                <a:gridCol w="1031400">
                  <a:extLst>
                    <a:ext uri="{9D8B030D-6E8A-4147-A177-3AD203B41FA5}">
                      <a16:colId xmlns:a16="http://schemas.microsoft.com/office/drawing/2014/main" val="20002"/>
                    </a:ext>
                  </a:extLst>
                </a:gridCol>
                <a:gridCol w="228330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 sz="1100" b="1">
                          <a:latin typeface="Cambria"/>
                          <a:ea typeface="Cambria"/>
                          <a:cs typeface="Cambria"/>
                          <a:sym typeface="Cambria"/>
                        </a:rPr>
                        <a:t>Statement</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True</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False</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Correction</a:t>
                      </a:r>
                      <a:endParaRPr sz="11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100">
                          <a:latin typeface="Cambria"/>
                          <a:ea typeface="Cambria"/>
                          <a:cs typeface="Cambria"/>
                          <a:sym typeface="Cambria"/>
                        </a:rPr>
                        <a:t>William Harvey imagined a world in which each disease would have its own treatment. </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100">
                          <a:latin typeface="Cambria"/>
                          <a:ea typeface="Cambria"/>
                          <a:cs typeface="Cambria"/>
                          <a:sym typeface="Cambria"/>
                        </a:rPr>
                        <a:t>In 1900, 15% of deaths were caused by infections disease. </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100">
                          <a:latin typeface="Cambria"/>
                          <a:ea typeface="Cambria"/>
                          <a:cs typeface="Cambria"/>
                          <a:sym typeface="Cambria"/>
                        </a:rPr>
                        <a:t>By 1990, less than 1% had fallen to less than 1%.</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100">
                          <a:latin typeface="Cambria"/>
                          <a:ea typeface="Cambria"/>
                          <a:cs typeface="Cambria"/>
                          <a:sym typeface="Cambria"/>
                        </a:rPr>
                        <a:t>People stopped taking herbal remedies by c1900.</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1100">
                          <a:latin typeface="Cambria"/>
                          <a:ea typeface="Cambria"/>
                          <a:cs typeface="Cambria"/>
                          <a:sym typeface="Cambria"/>
                        </a:rPr>
                        <a:t>It was difficult to develop a vaccine against viruses because there weren’t enough doctors. </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sz="1100">
                          <a:latin typeface="Cambria"/>
                          <a:ea typeface="Cambria"/>
                          <a:cs typeface="Cambria"/>
                          <a:sym typeface="Cambria"/>
                        </a:rPr>
                        <a:t>New disease keep appearing, which do not respond to any chemical treatments. </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sz="1100">
                          <a:latin typeface="Cambria"/>
                          <a:ea typeface="Cambria"/>
                          <a:cs typeface="Cambria"/>
                          <a:sym typeface="Cambria"/>
                        </a:rPr>
                        <a:t>Lifestyle factors have caused an increase in illnesses such as heart disease and cancer.</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 sz="1100">
                          <a:latin typeface="Cambria"/>
                          <a:ea typeface="Cambria"/>
                          <a:cs typeface="Cambria"/>
                          <a:sym typeface="Cambria"/>
                        </a:rPr>
                        <a:t>In c1900 most sick people were cared for in hospitals.</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r>
                        <a:rPr lang="en" sz="1100">
                          <a:latin typeface="Cambria"/>
                          <a:ea typeface="Cambria"/>
                          <a:cs typeface="Cambria"/>
                          <a:sym typeface="Cambria"/>
                        </a:rPr>
                        <a:t>Doctors were paid for all illnesses that they treated. </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lvl="0" indent="0" algn="l" rtl="0">
                        <a:spcBef>
                          <a:spcPts val="0"/>
                        </a:spcBef>
                        <a:spcAft>
                          <a:spcPts val="0"/>
                        </a:spcAft>
                        <a:buNone/>
                      </a:pPr>
                      <a:r>
                        <a:rPr lang="en" sz="1100">
                          <a:latin typeface="Cambria"/>
                          <a:ea typeface="Cambria"/>
                          <a:cs typeface="Cambria"/>
                          <a:sym typeface="Cambria"/>
                        </a:rPr>
                        <a:t>The situation improved slowly during the first half of the 20th century.</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81000">
                <a:tc>
                  <a:txBody>
                    <a:bodyPr/>
                    <a:lstStyle/>
                    <a:p>
                      <a:pPr marL="0" lvl="0" indent="0" algn="l" rtl="0">
                        <a:spcBef>
                          <a:spcPts val="0"/>
                        </a:spcBef>
                        <a:spcAft>
                          <a:spcPts val="0"/>
                        </a:spcAft>
                        <a:buNone/>
                      </a:pPr>
                      <a:r>
                        <a:rPr lang="en" sz="1100">
                          <a:latin typeface="Cambria"/>
                          <a:ea typeface="Cambria"/>
                          <a:cs typeface="Cambria"/>
                          <a:sym typeface="Cambria"/>
                        </a:rPr>
                        <a:t>There was rapid improvement in  the availability of care outside the home from 1938. </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381000">
                <a:tc>
                  <a:txBody>
                    <a:bodyPr/>
                    <a:lstStyle/>
                    <a:p>
                      <a:pPr marL="0" lvl="0" indent="0" algn="l" rtl="0">
                        <a:spcBef>
                          <a:spcPts val="0"/>
                        </a:spcBef>
                        <a:spcAft>
                          <a:spcPts val="0"/>
                        </a:spcAft>
                        <a:buNone/>
                      </a:pPr>
                      <a:r>
                        <a:rPr lang="en" sz="1100">
                          <a:latin typeface="Cambria"/>
                          <a:ea typeface="Cambria"/>
                          <a:cs typeface="Cambria"/>
                          <a:sym typeface="Cambria"/>
                        </a:rPr>
                        <a:t>The introduction of the NHS made it clear, once and for all, that hospitals were just for treating the sick. </a:t>
                      </a: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479" name="Google Shape;479;p49"/>
          <p:cNvSpPr txBox="1"/>
          <p:nvPr/>
        </p:nvSpPr>
        <p:spPr>
          <a:xfrm>
            <a:off x="5887375" y="9660025"/>
            <a:ext cx="1370100" cy="507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100">
                <a:latin typeface="Cambria"/>
                <a:ea typeface="Cambria"/>
                <a:cs typeface="Cambria"/>
                <a:sym typeface="Cambria"/>
              </a:rPr>
              <a:t>Score:          /</a:t>
            </a:r>
            <a:endParaRPr sz="1100">
              <a:latin typeface="Cambria"/>
              <a:ea typeface="Cambria"/>
              <a:cs typeface="Cambria"/>
              <a:sym typeface="Cambria"/>
            </a:endParaRPr>
          </a:p>
        </p:txBody>
      </p:sp>
      <p:sp>
        <p:nvSpPr>
          <p:cNvPr id="480" name="Google Shape;480;p49"/>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p.24</a:t>
            </a:r>
            <a:endParaRPr b="1" dirty="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0"/>
          <p:cNvSpPr txBox="1"/>
          <p:nvPr/>
        </p:nvSpPr>
        <p:spPr>
          <a:xfrm>
            <a:off x="560550" y="3046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4.2 Approaches to prevention and treatment</a:t>
            </a:r>
            <a:endParaRPr sz="1800" b="1">
              <a:latin typeface="Calibri"/>
              <a:ea typeface="Calibri"/>
              <a:cs typeface="Calibri"/>
              <a:sym typeface="Calibri"/>
            </a:endParaRPr>
          </a:p>
        </p:txBody>
      </p:sp>
      <p:sp>
        <p:nvSpPr>
          <p:cNvPr id="486" name="Google Shape;486;p50"/>
          <p:cNvSpPr txBox="1"/>
          <p:nvPr/>
        </p:nvSpPr>
        <p:spPr>
          <a:xfrm>
            <a:off x="294900" y="1286025"/>
            <a:ext cx="5474100" cy="883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latin typeface="Cambria"/>
                <a:ea typeface="Cambria"/>
                <a:cs typeface="Cambria"/>
                <a:sym typeface="Cambria"/>
              </a:rPr>
              <a:t>Preventing disease</a:t>
            </a:r>
            <a:endParaRPr sz="1200" b="1">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By c1900, many different approaches to preventing disease had been put in place. The government now took responsibility for providing clean water and removing waste. The public understood the importance of these factors, due to the development of Germ Theory. As more people were given the vote, the government paid more attention to what its citizens wanted.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 government has taken significant action to improve the public's health since the beginning of the 20th century. The </a:t>
            </a:r>
            <a:r>
              <a:rPr lang="en" sz="1100" i="1">
                <a:latin typeface="Cambria"/>
                <a:ea typeface="Cambria"/>
                <a:cs typeface="Cambria"/>
                <a:sym typeface="Cambria"/>
              </a:rPr>
              <a:t>laissez-faire </a:t>
            </a:r>
            <a:r>
              <a:rPr lang="en" sz="1100">
                <a:latin typeface="Cambria"/>
                <a:ea typeface="Cambria"/>
                <a:cs typeface="Cambria"/>
                <a:sym typeface="Cambria"/>
              </a:rPr>
              <a:t>attitude was now behind them. There are two reasons for this.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1	</a:t>
            </a:r>
            <a:r>
              <a:rPr lang="en" sz="1100" b="1">
                <a:latin typeface="Cambria"/>
                <a:ea typeface="Cambria"/>
                <a:cs typeface="Cambria"/>
                <a:sym typeface="Cambria"/>
              </a:rPr>
              <a:t>Increased understanding of cause</a:t>
            </a:r>
            <a:endParaRPr sz="1100" b="1">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Now that we understand what causes disease, the government recognsies that its intervention can have an impact. WIthout this understanding, the British government would not have acted in the same way, because they did not know that their intervention could change things.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2	</a:t>
            </a:r>
            <a:r>
              <a:rPr lang="en" sz="1100" b="1">
                <a:latin typeface="Cambria"/>
                <a:ea typeface="Cambria"/>
                <a:cs typeface="Cambria"/>
                <a:sym typeface="Cambria"/>
              </a:rPr>
              <a:t>Increased understanding of methods of prevention</a:t>
            </a:r>
            <a:endParaRPr sz="1100" b="1">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Once the causes of disease and health problems was understood, methods of prevention could be tested and introduced. These have included:</a:t>
            </a: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b="1">
                <a:latin typeface="Cambria"/>
                <a:ea typeface="Cambria"/>
                <a:cs typeface="Cambria"/>
                <a:sym typeface="Cambria"/>
              </a:rPr>
              <a:t>Compulsory vaccinations:</a:t>
            </a:r>
            <a:r>
              <a:rPr lang="en" sz="1100">
                <a:latin typeface="Cambria"/>
                <a:ea typeface="Cambria"/>
                <a:cs typeface="Cambria"/>
                <a:sym typeface="Cambria"/>
              </a:rPr>
              <a:t> inspired by the positive impact of the smallpox vaccination, other campaigns were launched in the 20th century. </a:t>
            </a: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b="1">
                <a:latin typeface="Cambria"/>
                <a:ea typeface="Cambria"/>
                <a:cs typeface="Cambria"/>
                <a:sym typeface="Cambria"/>
              </a:rPr>
              <a:t>Passing laws to provide a healthy environment:</a:t>
            </a:r>
            <a:r>
              <a:rPr lang="en" sz="1100">
                <a:latin typeface="Cambria"/>
                <a:ea typeface="Cambria"/>
                <a:cs typeface="Cambria"/>
                <a:sym typeface="Cambria"/>
              </a:rPr>
              <a:t> these include the Clean Air Acts and adding the chemical fluoride to the water supply to help prevent tooth decay. </a:t>
            </a: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Char char="●"/>
            </a:pPr>
            <a:r>
              <a:rPr lang="en" sz="1100" b="1">
                <a:latin typeface="Cambria"/>
                <a:ea typeface="Cambria"/>
                <a:cs typeface="Cambria"/>
                <a:sym typeface="Cambria"/>
              </a:rPr>
              <a:t>Communicating health risks:</a:t>
            </a:r>
            <a:r>
              <a:rPr lang="en" sz="1100">
                <a:latin typeface="Cambria"/>
                <a:ea typeface="Cambria"/>
                <a:cs typeface="Cambria"/>
                <a:sym typeface="Cambria"/>
              </a:rPr>
              <a:t> lifestyle campaigns help people to identify and tackle health risks. During times of global epidemics, such as during the 2014-15 outbreak of ebola in West Africa, the government tracked travellers from affected regions and put quarantine measures in place to stop the spread of disease. Communicating risks to the population has become key in preventing disease.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Charities also contribute to healthy lifestyle campaigns. For example, he British Heart Foundation creates adverts encouraging people to protect their heart by giving up smoking, eating less fat and exercising.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 national vaccination campaign against diphtheria was launched in 1942 - the first of its kind. Before this, local governments were responsible for vaccination campaigns that were not funded by the central government, which meant they were not widespread. Around 2,000 children died each year of diphtheria.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During the Second World war, the government put a national campaign in place to immunise all children against diphtheria. There were fears that the cramped conditions of air-raid shelters during the war might lead to an epidemic. Because of this, infection rates plummeted. By the middle of the century, diphtheria was seen as a disease of the past.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p:txBody>
      </p:sp>
      <p:sp>
        <p:nvSpPr>
          <p:cNvPr id="487" name="Google Shape;487;p50"/>
          <p:cNvSpPr txBox="1"/>
          <p:nvPr/>
        </p:nvSpPr>
        <p:spPr>
          <a:xfrm>
            <a:off x="5836625" y="795125"/>
            <a:ext cx="1556400" cy="5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Cambria"/>
                <a:ea typeface="Cambria"/>
                <a:cs typeface="Cambria"/>
                <a:sym typeface="Cambria"/>
              </a:rPr>
              <a:t>TASK:</a:t>
            </a:r>
            <a:r>
              <a:rPr lang="en" sz="1100">
                <a:latin typeface="Cambria"/>
                <a:ea typeface="Cambria"/>
                <a:cs typeface="Cambria"/>
                <a:sym typeface="Cambria"/>
              </a:rPr>
              <a:t> Reduce each paragraph to one sentence. </a:t>
            </a:r>
            <a:endParaRPr sz="1100">
              <a:latin typeface="Cambria"/>
              <a:ea typeface="Cambria"/>
              <a:cs typeface="Cambria"/>
              <a:sym typeface="Cambria"/>
            </a:endParaRPr>
          </a:p>
        </p:txBody>
      </p:sp>
      <p:sp>
        <p:nvSpPr>
          <p:cNvPr id="488" name="Google Shape;488;p50"/>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p.25</a:t>
            </a:r>
            <a:endParaRPr b="1" dirty="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1"/>
          <p:cNvSpPr txBox="1"/>
          <p:nvPr/>
        </p:nvSpPr>
        <p:spPr>
          <a:xfrm>
            <a:off x="560550" y="3046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4.2 Approaches to prevention and treatment</a:t>
            </a:r>
            <a:endParaRPr sz="1800" b="1">
              <a:latin typeface="Calibri"/>
              <a:ea typeface="Calibri"/>
              <a:cs typeface="Calibri"/>
              <a:sym typeface="Calibri"/>
            </a:endParaRPr>
          </a:p>
        </p:txBody>
      </p:sp>
      <p:sp>
        <p:nvSpPr>
          <p:cNvPr id="494" name="Google Shape;494;p51"/>
          <p:cNvSpPr txBox="1"/>
          <p:nvPr/>
        </p:nvSpPr>
        <p:spPr>
          <a:xfrm>
            <a:off x="294900" y="1286025"/>
            <a:ext cx="5474100" cy="883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Cambria"/>
                <a:ea typeface="Cambria"/>
                <a:cs typeface="Cambria"/>
                <a:sym typeface="Cambria"/>
              </a:rPr>
              <a:t>Another significant vaccination campaign was against poliomyelitis (polio). Polio is a very contagious disease that causes paralysis. In the early 1950s, there were as many as 8,000 cases reported every year in Britain. The vaccination was developed in the USA by Jonas Salk and was introduced to the UK in 1956, followed by a more effective vaccination in 1962. As with diptheria, the number of infections dropped very rapidly. The last case of a person contracting polio in the UK was in 1984.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Some vaccines are aimed at protecting future generations. Rubella, or German measles, is not a life threatening disease for most people - however, it can be very dangerous if a pregnant woman catches it because it will affect the unborn child.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Other vaccines target disease that can lead to other disease. The HPV vaccine, for example, protects women against infection from a sexually transmitted disease that has been linked to cervical cancer.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There continues to be controversy surrounding vaccinations. Many people resent government intervention and choose not to vaccinate their children. A lack of trust in the medical profession has led to fears that vaccines are unsafe. While vaccination is the best way to prevent the spread of dangerous epidemic disease, there is still freedom of choice to reject this method.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b="1">
                <a:latin typeface="Cambria"/>
                <a:ea typeface="Cambria"/>
                <a:cs typeface="Cambria"/>
                <a:sym typeface="Cambria"/>
              </a:rPr>
              <a:t>New approaches to prevention: government legislation</a:t>
            </a:r>
            <a:endParaRPr sz="1100" b="1">
              <a:latin typeface="Cambria"/>
              <a:ea typeface="Cambria"/>
              <a:cs typeface="Cambria"/>
              <a:sym typeface="Cambria"/>
            </a:endParaRPr>
          </a:p>
          <a:p>
            <a:pPr marL="0" lvl="0" indent="0" algn="l" rtl="0">
              <a:lnSpc>
                <a:spcPct val="115000"/>
              </a:lnSpc>
              <a:spcBef>
                <a:spcPts val="0"/>
              </a:spcBef>
              <a:spcAft>
                <a:spcPts val="0"/>
              </a:spcAft>
              <a:buNone/>
            </a:pPr>
            <a:endParaRPr sz="1100" b="1">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 government has passed laws to provide a healthy environment for the population. Examples of these were the Clean Air Acts of 1956 and 1968. They were triggered by bad episodes of smog in London in 1952.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Smog is very heavy fog caused by air pollution. In an era a time when everybody burned coal to heat their homes, there was a great deal of smoke and soot in the air, particularly in London, where a lot of people lived. SOmetimes there was so much pollution that smog would cover the city for days at a time.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Smog si no longer a significant problem in the UK. However, the government continues to pass laws to protect the population from air pollution. An example of this is by limiting car emissions.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b="1">
                <a:solidFill>
                  <a:schemeClr val="dk1"/>
                </a:solidFill>
                <a:latin typeface="Cambria"/>
                <a:ea typeface="Cambria"/>
                <a:cs typeface="Cambria"/>
                <a:sym typeface="Cambria"/>
              </a:rPr>
              <a:t>New approaches to prevention: government lifestyle campaigns.</a:t>
            </a:r>
            <a:endParaRPr sz="1100" b="1">
              <a:solidFill>
                <a:schemeClr val="dk1"/>
              </a:solidFill>
              <a:latin typeface="Cambria"/>
              <a:ea typeface="Cambria"/>
              <a:cs typeface="Cambria"/>
              <a:sym typeface="Cambria"/>
            </a:endParaRPr>
          </a:p>
          <a:p>
            <a:pPr marL="0" lvl="0" indent="0" algn="l" rtl="0">
              <a:lnSpc>
                <a:spcPct val="115000"/>
              </a:lnSpc>
              <a:spcBef>
                <a:spcPts val="0"/>
              </a:spcBef>
              <a:spcAft>
                <a:spcPts val="0"/>
              </a:spcAft>
              <a:buNone/>
            </a:pPr>
            <a:endParaRPr sz="1100" b="1">
              <a:solidFill>
                <a:schemeClr val="dk1"/>
              </a:solidFill>
              <a:latin typeface="Cambria"/>
              <a:ea typeface="Cambria"/>
              <a:cs typeface="Cambria"/>
              <a:sym typeface="Cambria"/>
            </a:endParaRPr>
          </a:p>
          <a:p>
            <a:pPr marL="0" lvl="0" indent="0" algn="l" rtl="0">
              <a:lnSpc>
                <a:spcPct val="115000"/>
              </a:lnSpc>
              <a:spcBef>
                <a:spcPts val="0"/>
              </a:spcBef>
              <a:spcAft>
                <a:spcPts val="0"/>
              </a:spcAft>
              <a:buNone/>
            </a:pPr>
            <a:r>
              <a:rPr lang="en" sz="1100">
                <a:solidFill>
                  <a:schemeClr val="dk1"/>
                </a:solidFill>
                <a:latin typeface="Cambria"/>
                <a:ea typeface="Cambria"/>
                <a:cs typeface="Cambria"/>
                <a:sym typeface="Cambria"/>
              </a:rPr>
              <a:t>As well as providing direct intervention to prevent disease, the government also aims to help people prevent disease themselves, by promoting healthier lifestyles. Some examples of their work include:</a:t>
            </a:r>
            <a:endParaRPr sz="1100">
              <a:solidFill>
                <a:schemeClr val="dk1"/>
              </a:solidFill>
              <a:latin typeface="Cambria"/>
              <a:ea typeface="Cambria"/>
              <a:cs typeface="Cambria"/>
              <a:sym typeface="Cambria"/>
            </a:endParaRPr>
          </a:p>
          <a:p>
            <a:pPr marL="457200" lvl="0" indent="-298450" algn="l" rtl="0">
              <a:lnSpc>
                <a:spcPct val="115000"/>
              </a:lnSpc>
              <a:spcBef>
                <a:spcPts val="0"/>
              </a:spcBef>
              <a:spcAft>
                <a:spcPts val="0"/>
              </a:spcAft>
              <a:buClr>
                <a:schemeClr val="dk1"/>
              </a:buClr>
              <a:buSzPts val="1100"/>
              <a:buFont typeface="Cambria"/>
              <a:buChar char="●"/>
            </a:pPr>
            <a:r>
              <a:rPr lang="en" sz="1100">
                <a:solidFill>
                  <a:schemeClr val="dk1"/>
                </a:solidFill>
                <a:latin typeface="Cambria"/>
                <a:ea typeface="Cambria"/>
                <a:cs typeface="Cambria"/>
                <a:sym typeface="Cambria"/>
              </a:rPr>
              <a:t>Advertising campaigns warning against dangers to health, such as smoking, binge drinking, recreational drug use and unprotected sex. .</a:t>
            </a:r>
            <a:endParaRPr sz="1100">
              <a:solidFill>
                <a:schemeClr val="dk1"/>
              </a:solidFill>
              <a:latin typeface="Cambria"/>
              <a:ea typeface="Cambria"/>
              <a:cs typeface="Cambria"/>
              <a:sym typeface="Cambria"/>
            </a:endParaRPr>
          </a:p>
          <a:p>
            <a:pPr marL="457200" lvl="0" indent="-298450" algn="l" rtl="0">
              <a:lnSpc>
                <a:spcPct val="115000"/>
              </a:lnSpc>
              <a:spcBef>
                <a:spcPts val="0"/>
              </a:spcBef>
              <a:spcAft>
                <a:spcPts val="0"/>
              </a:spcAft>
              <a:buClr>
                <a:schemeClr val="dk1"/>
              </a:buClr>
              <a:buSzPts val="1100"/>
              <a:buFont typeface="Cambria"/>
              <a:buChar char="●"/>
            </a:pPr>
            <a:r>
              <a:rPr lang="en" sz="1100">
                <a:solidFill>
                  <a:schemeClr val="dk1"/>
                </a:solidFill>
                <a:latin typeface="Cambria"/>
                <a:ea typeface="Cambria"/>
                <a:cs typeface="Cambria"/>
                <a:sym typeface="Cambria"/>
              </a:rPr>
              <a:t>Events such as Stoptober, which encourage people to stop smoking for a month</a:t>
            </a:r>
            <a:endParaRPr sz="1100">
              <a:solidFill>
                <a:schemeClr val="dk1"/>
              </a:solidFill>
              <a:latin typeface="Cambria"/>
              <a:ea typeface="Cambria"/>
              <a:cs typeface="Cambria"/>
              <a:sym typeface="Cambria"/>
            </a:endParaRPr>
          </a:p>
          <a:p>
            <a:pPr marL="457200" lvl="0" indent="-298450" algn="l" rtl="0">
              <a:lnSpc>
                <a:spcPct val="115000"/>
              </a:lnSpc>
              <a:spcBef>
                <a:spcPts val="0"/>
              </a:spcBef>
              <a:spcAft>
                <a:spcPts val="0"/>
              </a:spcAft>
              <a:buClr>
                <a:schemeClr val="dk1"/>
              </a:buClr>
              <a:buSzPts val="1100"/>
              <a:buFont typeface="Cambria"/>
              <a:buChar char="●"/>
            </a:pPr>
            <a:r>
              <a:rPr lang="en" sz="1100">
                <a:solidFill>
                  <a:schemeClr val="dk1"/>
                </a:solidFill>
                <a:latin typeface="Cambria"/>
                <a:ea typeface="Cambria"/>
                <a:cs typeface="Cambria"/>
                <a:sym typeface="Cambria"/>
              </a:rPr>
              <a:t>Initiatives encouraging people to eat more healthily and get more exercise, such as the Change4Life campaign. </a:t>
            </a:r>
            <a:endParaRPr sz="1100">
              <a:solidFill>
                <a:schemeClr val="dk1"/>
              </a:solidFill>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p:txBody>
      </p:sp>
      <p:sp>
        <p:nvSpPr>
          <p:cNvPr id="495" name="Google Shape;495;p51"/>
          <p:cNvSpPr txBox="1"/>
          <p:nvPr/>
        </p:nvSpPr>
        <p:spPr>
          <a:xfrm>
            <a:off x="5836625" y="795125"/>
            <a:ext cx="1556400" cy="5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Cambria"/>
                <a:ea typeface="Cambria"/>
                <a:cs typeface="Cambria"/>
                <a:sym typeface="Cambria"/>
              </a:rPr>
              <a:t>TASK:</a:t>
            </a:r>
            <a:r>
              <a:rPr lang="en" sz="1100">
                <a:latin typeface="Cambria"/>
                <a:ea typeface="Cambria"/>
                <a:cs typeface="Cambria"/>
                <a:sym typeface="Cambria"/>
              </a:rPr>
              <a:t> Reduce each paragraph to one sentence. </a:t>
            </a:r>
            <a:endParaRPr sz="1100">
              <a:latin typeface="Cambria"/>
              <a:ea typeface="Cambria"/>
              <a:cs typeface="Cambria"/>
              <a:sym typeface="Cambria"/>
            </a:endParaRPr>
          </a:p>
        </p:txBody>
      </p:sp>
      <p:sp>
        <p:nvSpPr>
          <p:cNvPr id="496" name="Google Shape;496;p51"/>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p.26</a:t>
            </a:r>
            <a:endParaRPr b="1" dirty="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2"/>
          <p:cNvSpPr txBox="1"/>
          <p:nvPr/>
        </p:nvSpPr>
        <p:spPr>
          <a:xfrm>
            <a:off x="448775" y="754250"/>
            <a:ext cx="6686400" cy="44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Calibri"/>
                <a:ea typeface="Calibri"/>
                <a:cs typeface="Calibri"/>
                <a:sym typeface="Calibri"/>
              </a:rPr>
              <a:t>TASK: </a:t>
            </a:r>
            <a:r>
              <a:rPr lang="en" sz="1100">
                <a:latin typeface="Calibri"/>
                <a:ea typeface="Calibri"/>
                <a:cs typeface="Calibri"/>
                <a:sym typeface="Calibri"/>
              </a:rPr>
              <a:t>Look at the table below and all the different methods of prevention, circle/highlight the which time period these methods were used in. They may fall into more than one time period. </a:t>
            </a:r>
            <a:endParaRPr sz="1100">
              <a:latin typeface="Calibri"/>
              <a:ea typeface="Calibri"/>
              <a:cs typeface="Calibri"/>
              <a:sym typeface="Calibri"/>
            </a:endParaRPr>
          </a:p>
        </p:txBody>
      </p:sp>
      <p:graphicFrame>
        <p:nvGraphicFramePr>
          <p:cNvPr id="502" name="Google Shape;502;p52"/>
          <p:cNvGraphicFramePr/>
          <p:nvPr/>
        </p:nvGraphicFramePr>
        <p:xfrm>
          <a:off x="424825" y="1319975"/>
          <a:ext cx="6710300" cy="6360565"/>
        </p:xfrm>
        <a:graphic>
          <a:graphicData uri="http://schemas.openxmlformats.org/drawingml/2006/table">
            <a:tbl>
              <a:tblPr>
                <a:noFill/>
                <a:tableStyleId>{DF1FA971-B580-40C6-AEDC-E6A77F244F86}</a:tableStyleId>
              </a:tblPr>
              <a:tblGrid>
                <a:gridCol w="1540300">
                  <a:extLst>
                    <a:ext uri="{9D8B030D-6E8A-4147-A177-3AD203B41FA5}">
                      <a16:colId xmlns:a16="http://schemas.microsoft.com/office/drawing/2014/main" val="20000"/>
                    </a:ext>
                  </a:extLst>
                </a:gridCol>
                <a:gridCol w="1292500">
                  <a:extLst>
                    <a:ext uri="{9D8B030D-6E8A-4147-A177-3AD203B41FA5}">
                      <a16:colId xmlns:a16="http://schemas.microsoft.com/office/drawing/2014/main" val="20001"/>
                    </a:ext>
                  </a:extLst>
                </a:gridCol>
                <a:gridCol w="1292500">
                  <a:extLst>
                    <a:ext uri="{9D8B030D-6E8A-4147-A177-3AD203B41FA5}">
                      <a16:colId xmlns:a16="http://schemas.microsoft.com/office/drawing/2014/main" val="20002"/>
                    </a:ext>
                  </a:extLst>
                </a:gridCol>
                <a:gridCol w="1292500">
                  <a:extLst>
                    <a:ext uri="{9D8B030D-6E8A-4147-A177-3AD203B41FA5}">
                      <a16:colId xmlns:a16="http://schemas.microsoft.com/office/drawing/2014/main" val="20003"/>
                    </a:ext>
                  </a:extLst>
                </a:gridCol>
                <a:gridCol w="1292500">
                  <a:extLst>
                    <a:ext uri="{9D8B030D-6E8A-4147-A177-3AD203B41FA5}">
                      <a16:colId xmlns:a16="http://schemas.microsoft.com/office/drawing/2014/main" val="20004"/>
                    </a:ext>
                  </a:extLst>
                </a:gridCol>
              </a:tblGrid>
              <a:tr h="436925">
                <a:tc>
                  <a:txBody>
                    <a:bodyPr/>
                    <a:lstStyle/>
                    <a:p>
                      <a:pPr marL="0" lvl="0" indent="0" algn="ctr" rtl="0">
                        <a:spcBef>
                          <a:spcPts val="0"/>
                        </a:spcBef>
                        <a:spcAft>
                          <a:spcPts val="0"/>
                        </a:spcAft>
                        <a:buNone/>
                      </a:pPr>
                      <a:r>
                        <a:rPr lang="en" sz="1100" b="1">
                          <a:latin typeface="Cambria"/>
                          <a:ea typeface="Cambria"/>
                          <a:cs typeface="Cambria"/>
                          <a:sym typeface="Cambria"/>
                        </a:rPr>
                        <a:t>Prevention Method</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Middle Ages</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Renaissance</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Industrial</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Modern</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36925">
                <a:tc>
                  <a:txBody>
                    <a:bodyPr/>
                    <a:lstStyle/>
                    <a:p>
                      <a:pPr marL="0" lvl="0" indent="0" algn="ctr" rtl="0">
                        <a:spcBef>
                          <a:spcPts val="0"/>
                        </a:spcBef>
                        <a:spcAft>
                          <a:spcPts val="0"/>
                        </a:spcAft>
                        <a:buNone/>
                      </a:pPr>
                      <a:r>
                        <a:rPr lang="en" sz="1100" b="1">
                          <a:latin typeface="Cambria"/>
                          <a:ea typeface="Cambria"/>
                          <a:cs typeface="Cambria"/>
                          <a:sym typeface="Cambria"/>
                        </a:rPr>
                        <a:t>Confession</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36925">
                <a:tc>
                  <a:txBody>
                    <a:bodyPr/>
                    <a:lstStyle/>
                    <a:p>
                      <a:pPr marL="0" lvl="0" indent="0" algn="ctr" rtl="0">
                        <a:spcBef>
                          <a:spcPts val="0"/>
                        </a:spcBef>
                        <a:spcAft>
                          <a:spcPts val="0"/>
                        </a:spcAft>
                        <a:buNone/>
                      </a:pPr>
                      <a:r>
                        <a:rPr lang="en" sz="1100" b="1">
                          <a:latin typeface="Cambria"/>
                          <a:ea typeface="Cambria"/>
                          <a:cs typeface="Cambria"/>
                          <a:sym typeface="Cambria"/>
                        </a:rPr>
                        <a:t>Bloodletting</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36925">
                <a:tc>
                  <a:txBody>
                    <a:bodyPr/>
                    <a:lstStyle/>
                    <a:p>
                      <a:pPr marL="0" lvl="0" indent="0" algn="ctr" rtl="0">
                        <a:spcBef>
                          <a:spcPts val="0"/>
                        </a:spcBef>
                        <a:spcAft>
                          <a:spcPts val="0"/>
                        </a:spcAft>
                        <a:buNone/>
                      </a:pPr>
                      <a:r>
                        <a:rPr lang="en" sz="1100" b="1">
                          <a:latin typeface="Cambria"/>
                          <a:ea typeface="Cambria"/>
                          <a:cs typeface="Cambria"/>
                          <a:sym typeface="Cambria"/>
                        </a:rPr>
                        <a:t>Laxatives</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36925">
                <a:tc>
                  <a:txBody>
                    <a:bodyPr/>
                    <a:lstStyle/>
                    <a:p>
                      <a:pPr marL="0" lvl="0" indent="0" algn="ctr" rtl="0">
                        <a:spcBef>
                          <a:spcPts val="0"/>
                        </a:spcBef>
                        <a:spcAft>
                          <a:spcPts val="0"/>
                        </a:spcAft>
                        <a:buNone/>
                      </a:pPr>
                      <a:r>
                        <a:rPr lang="en" sz="1100" b="1">
                          <a:latin typeface="Cambria"/>
                          <a:ea typeface="Cambria"/>
                          <a:cs typeface="Cambria"/>
                          <a:sym typeface="Cambria"/>
                        </a:rPr>
                        <a:t>Smallpox vaccinations</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36925">
                <a:tc>
                  <a:txBody>
                    <a:bodyPr/>
                    <a:lstStyle/>
                    <a:p>
                      <a:pPr marL="0" lvl="0" indent="0" algn="ctr" rtl="0">
                        <a:spcBef>
                          <a:spcPts val="0"/>
                        </a:spcBef>
                        <a:spcAft>
                          <a:spcPts val="0"/>
                        </a:spcAft>
                        <a:buNone/>
                      </a:pPr>
                      <a:r>
                        <a:rPr lang="en" sz="1100" b="1">
                          <a:latin typeface="Cambria"/>
                          <a:ea typeface="Cambria"/>
                          <a:cs typeface="Cambria"/>
                          <a:sym typeface="Cambria"/>
                        </a:rPr>
                        <a:t>Government funding public vaccines</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36925">
                <a:tc>
                  <a:txBody>
                    <a:bodyPr/>
                    <a:lstStyle/>
                    <a:p>
                      <a:pPr marL="0" lvl="0" indent="0" algn="ctr" rtl="0">
                        <a:spcBef>
                          <a:spcPts val="0"/>
                        </a:spcBef>
                        <a:spcAft>
                          <a:spcPts val="0"/>
                        </a:spcAft>
                        <a:buNone/>
                      </a:pPr>
                      <a:r>
                        <a:rPr lang="en" sz="1100" b="1">
                          <a:latin typeface="Cambria"/>
                          <a:ea typeface="Cambria"/>
                          <a:cs typeface="Cambria"/>
                          <a:sym typeface="Cambria"/>
                        </a:rPr>
                        <a:t>Diet</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36925">
                <a:tc>
                  <a:txBody>
                    <a:bodyPr/>
                    <a:lstStyle/>
                    <a:p>
                      <a:pPr marL="0" lvl="0" indent="0" algn="ctr" rtl="0">
                        <a:spcBef>
                          <a:spcPts val="0"/>
                        </a:spcBef>
                        <a:spcAft>
                          <a:spcPts val="0"/>
                        </a:spcAft>
                        <a:buNone/>
                      </a:pPr>
                      <a:r>
                        <a:rPr lang="en" sz="1100" b="1">
                          <a:latin typeface="Cambria"/>
                          <a:ea typeface="Cambria"/>
                          <a:cs typeface="Cambria"/>
                          <a:sym typeface="Cambria"/>
                        </a:rPr>
                        <a:t>Hygiene in hospitals</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36925">
                <a:tc>
                  <a:txBody>
                    <a:bodyPr/>
                    <a:lstStyle/>
                    <a:p>
                      <a:pPr marL="0" lvl="0" indent="0" algn="ctr" rtl="0">
                        <a:spcBef>
                          <a:spcPts val="0"/>
                        </a:spcBef>
                        <a:spcAft>
                          <a:spcPts val="0"/>
                        </a:spcAft>
                        <a:buNone/>
                      </a:pPr>
                      <a:r>
                        <a:rPr lang="en" sz="1100" b="1">
                          <a:latin typeface="Cambria"/>
                          <a:ea typeface="Cambria"/>
                          <a:cs typeface="Cambria"/>
                          <a:sym typeface="Cambria"/>
                        </a:rPr>
                        <a:t>NHS</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36925">
                <a:tc>
                  <a:txBody>
                    <a:bodyPr/>
                    <a:lstStyle/>
                    <a:p>
                      <a:pPr marL="0" lvl="0" indent="0" algn="ctr" rtl="0">
                        <a:spcBef>
                          <a:spcPts val="0"/>
                        </a:spcBef>
                        <a:spcAft>
                          <a:spcPts val="0"/>
                        </a:spcAft>
                        <a:buNone/>
                      </a:pPr>
                      <a:r>
                        <a:rPr lang="en" sz="1100" b="1">
                          <a:latin typeface="Cambria"/>
                          <a:ea typeface="Cambria"/>
                          <a:cs typeface="Cambria"/>
                          <a:sym typeface="Cambria"/>
                        </a:rPr>
                        <a:t>Rest</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36925">
                <a:tc>
                  <a:txBody>
                    <a:bodyPr/>
                    <a:lstStyle/>
                    <a:p>
                      <a:pPr marL="0" lvl="0" indent="0" algn="ctr" rtl="0">
                        <a:spcBef>
                          <a:spcPts val="0"/>
                        </a:spcBef>
                        <a:spcAft>
                          <a:spcPts val="0"/>
                        </a:spcAft>
                        <a:buNone/>
                      </a:pPr>
                      <a:r>
                        <a:rPr lang="en" sz="1100" b="1">
                          <a:latin typeface="Cambria"/>
                          <a:ea typeface="Cambria"/>
                          <a:cs typeface="Cambria"/>
                          <a:sym typeface="Cambria"/>
                        </a:rPr>
                        <a:t>Vaccines developed by Pasteur.</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36925">
                <a:tc>
                  <a:txBody>
                    <a:bodyPr/>
                    <a:lstStyle/>
                    <a:p>
                      <a:pPr marL="0" lvl="0" indent="0" algn="ctr" rtl="0">
                        <a:spcBef>
                          <a:spcPts val="0"/>
                        </a:spcBef>
                        <a:spcAft>
                          <a:spcPts val="0"/>
                        </a:spcAft>
                        <a:buNone/>
                      </a:pPr>
                      <a:r>
                        <a:rPr lang="en" sz="1100" b="1">
                          <a:latin typeface="Cambria"/>
                          <a:ea typeface="Cambria"/>
                          <a:cs typeface="Cambria"/>
                          <a:sym typeface="Cambria"/>
                        </a:rPr>
                        <a:t>Regimen Sanitatis</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436925">
                <a:tc>
                  <a:txBody>
                    <a:bodyPr/>
                    <a:lstStyle/>
                    <a:p>
                      <a:pPr marL="0" lvl="0" indent="0" algn="ctr" rtl="0">
                        <a:spcBef>
                          <a:spcPts val="0"/>
                        </a:spcBef>
                        <a:spcAft>
                          <a:spcPts val="0"/>
                        </a:spcAft>
                        <a:buNone/>
                      </a:pPr>
                      <a:r>
                        <a:rPr lang="en" sz="1100" b="1">
                          <a:latin typeface="Cambria"/>
                          <a:ea typeface="Cambria"/>
                          <a:cs typeface="Cambria"/>
                          <a:sym typeface="Cambria"/>
                        </a:rPr>
                        <a:t>Pollution laws</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436925">
                <a:tc>
                  <a:txBody>
                    <a:bodyPr/>
                    <a:lstStyle/>
                    <a:p>
                      <a:pPr marL="0" lvl="0" indent="0" algn="ctr" rtl="0">
                        <a:spcBef>
                          <a:spcPts val="0"/>
                        </a:spcBef>
                        <a:spcAft>
                          <a:spcPts val="0"/>
                        </a:spcAft>
                        <a:buNone/>
                      </a:pPr>
                      <a:r>
                        <a:rPr lang="en" sz="1100" b="1">
                          <a:latin typeface="Cambria"/>
                          <a:ea typeface="Cambria"/>
                          <a:cs typeface="Cambria"/>
                          <a:sym typeface="Cambria"/>
                        </a:rPr>
                        <a:t>Public smoking ban</a:t>
                      </a: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b="1">
                        <a:latin typeface="Cambria"/>
                        <a:ea typeface="Cambria"/>
                        <a:cs typeface="Cambria"/>
                        <a:sym typeface="Cambria"/>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503" name="Google Shape;503;p52"/>
          <p:cNvSpPr txBox="1"/>
          <p:nvPr/>
        </p:nvSpPr>
        <p:spPr>
          <a:xfrm>
            <a:off x="560550" y="3046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4.2 Approaches to prevention and treatment</a:t>
            </a:r>
            <a:endParaRPr sz="1800" b="1">
              <a:latin typeface="Calibri"/>
              <a:ea typeface="Calibri"/>
              <a:cs typeface="Calibri"/>
              <a:sym typeface="Calibri"/>
            </a:endParaRPr>
          </a:p>
        </p:txBody>
      </p:sp>
      <p:sp>
        <p:nvSpPr>
          <p:cNvPr id="504" name="Google Shape;504;p52"/>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p.27</a:t>
            </a:r>
            <a:endParaRPr b="1" dirty="0">
              <a:latin typeface="Calibri"/>
              <a:ea typeface="Calibri"/>
              <a:cs typeface="Calibri"/>
              <a:sym typeface="Calibri"/>
            </a:endParaRPr>
          </a:p>
        </p:txBody>
      </p:sp>
      <p:pic>
        <p:nvPicPr>
          <p:cNvPr id="505" name="Google Shape;505;p52" descr="Image result for bloodletting 20th century"/>
          <p:cNvPicPr preferRelativeResize="0"/>
          <p:nvPr/>
        </p:nvPicPr>
        <p:blipFill>
          <a:blip r:embed="rId3">
            <a:alphaModFix/>
          </a:blip>
          <a:stretch>
            <a:fillRect/>
          </a:stretch>
        </p:blipFill>
        <p:spPr>
          <a:xfrm>
            <a:off x="424813" y="7894550"/>
            <a:ext cx="1185544" cy="1749700"/>
          </a:xfrm>
          <a:prstGeom prst="rect">
            <a:avLst/>
          </a:prstGeom>
          <a:noFill/>
          <a:ln w="28575" cap="flat" cmpd="sng">
            <a:solidFill>
              <a:srgbClr val="000000"/>
            </a:solidFill>
            <a:prstDash val="solid"/>
            <a:round/>
            <a:headEnd type="none" w="sm" len="sm"/>
            <a:tailEnd type="none" w="sm" len="sm"/>
          </a:ln>
        </p:spPr>
      </p:pic>
      <p:pic>
        <p:nvPicPr>
          <p:cNvPr id="506" name="Google Shape;506;p52" descr="Image result for public smoking ban"/>
          <p:cNvPicPr preferRelativeResize="0"/>
          <p:nvPr/>
        </p:nvPicPr>
        <p:blipFill rotWithShape="1">
          <a:blip r:embed="rId4">
            <a:alphaModFix/>
          </a:blip>
          <a:srcRect l="47137"/>
          <a:stretch/>
        </p:blipFill>
        <p:spPr>
          <a:xfrm>
            <a:off x="1738176" y="7894550"/>
            <a:ext cx="1667080" cy="1749700"/>
          </a:xfrm>
          <a:prstGeom prst="rect">
            <a:avLst/>
          </a:prstGeom>
          <a:noFill/>
          <a:ln w="28575" cap="flat" cmpd="sng">
            <a:solidFill>
              <a:srgbClr val="000000"/>
            </a:solidFill>
            <a:prstDash val="solid"/>
            <a:round/>
            <a:headEnd type="none" w="sm" len="sm"/>
            <a:tailEnd type="none" w="sm" len="sm"/>
          </a:ln>
        </p:spPr>
      </p:pic>
      <p:pic>
        <p:nvPicPr>
          <p:cNvPr id="507" name="Google Shape;507;p52" descr="Image result for diet"/>
          <p:cNvPicPr preferRelativeResize="0"/>
          <p:nvPr/>
        </p:nvPicPr>
        <p:blipFill rotWithShape="1">
          <a:blip r:embed="rId5">
            <a:alphaModFix/>
          </a:blip>
          <a:srcRect l="25854"/>
          <a:stretch/>
        </p:blipFill>
        <p:spPr>
          <a:xfrm>
            <a:off x="3533099" y="7894550"/>
            <a:ext cx="1942100" cy="1749693"/>
          </a:xfrm>
          <a:prstGeom prst="rect">
            <a:avLst/>
          </a:prstGeom>
          <a:noFill/>
          <a:ln w="28575" cap="flat" cmpd="sng">
            <a:solidFill>
              <a:srgbClr val="000000"/>
            </a:solidFill>
            <a:prstDash val="solid"/>
            <a:round/>
            <a:headEnd type="none" w="sm" len="sm"/>
            <a:tailEnd type="none" w="sm" len="sm"/>
          </a:ln>
        </p:spPr>
      </p:pic>
      <p:pic>
        <p:nvPicPr>
          <p:cNvPr id="508" name="Google Shape;508;p52" descr="Image result for confession"/>
          <p:cNvPicPr preferRelativeResize="0"/>
          <p:nvPr/>
        </p:nvPicPr>
        <p:blipFill>
          <a:blip r:embed="rId6">
            <a:alphaModFix/>
          </a:blip>
          <a:stretch>
            <a:fillRect/>
          </a:stretch>
        </p:blipFill>
        <p:spPr>
          <a:xfrm>
            <a:off x="5663463" y="7921675"/>
            <a:ext cx="1495425" cy="169545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3"/>
          <p:cNvSpPr txBox="1"/>
          <p:nvPr/>
        </p:nvSpPr>
        <p:spPr>
          <a:xfrm>
            <a:off x="560550" y="3046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4.3 Fleming, Florey and Chain’s development of penicillin</a:t>
            </a:r>
            <a:endParaRPr sz="1800" b="1">
              <a:latin typeface="Calibri"/>
              <a:ea typeface="Calibri"/>
              <a:cs typeface="Calibri"/>
              <a:sym typeface="Calibri"/>
            </a:endParaRPr>
          </a:p>
        </p:txBody>
      </p:sp>
      <p:sp>
        <p:nvSpPr>
          <p:cNvPr id="514" name="Google Shape;514;p53"/>
          <p:cNvSpPr txBox="1"/>
          <p:nvPr/>
        </p:nvSpPr>
        <p:spPr>
          <a:xfrm>
            <a:off x="294900" y="981225"/>
            <a:ext cx="4572600" cy="250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Cambria"/>
                <a:ea typeface="Cambria"/>
                <a:cs typeface="Cambria"/>
                <a:sym typeface="Cambria"/>
              </a:rPr>
              <a:t>Following the development of the first ‘magic bullet’ in 1909, the search for effective treatments continued throughout the 20th century. The development of penicillin into a usable drug revolutionised the way that infections were completed and has saved countless lives.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b="1">
                <a:latin typeface="Cambria"/>
                <a:ea typeface="Cambria"/>
                <a:cs typeface="Cambria"/>
                <a:sym typeface="Cambria"/>
              </a:rPr>
              <a:t>Alexander Fleming and the discovery of penicillin</a:t>
            </a:r>
            <a:endParaRPr sz="1100" b="1">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Alexander Fleming was a British doctor working at St Mary’s Hospital in London. He had a particular interest in bacteriology and had been one of the first doctors to use the first ‘magic bullet’ to treat syphilis. During the First World War, Fleming had worked in battlefield hospitals trying to improve treatments for wounded soldiers. He was dismayed at the number of men who died from simple infections.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p:txBody>
      </p:sp>
      <p:pic>
        <p:nvPicPr>
          <p:cNvPr id="515" name="Google Shape;515;p53" descr="Image result for fleming"/>
          <p:cNvPicPr preferRelativeResize="0"/>
          <p:nvPr/>
        </p:nvPicPr>
        <p:blipFill>
          <a:blip r:embed="rId3">
            <a:alphaModFix/>
          </a:blip>
          <a:stretch>
            <a:fillRect/>
          </a:stretch>
        </p:blipFill>
        <p:spPr>
          <a:xfrm>
            <a:off x="5254225" y="981225"/>
            <a:ext cx="1919275" cy="2399075"/>
          </a:xfrm>
          <a:prstGeom prst="rect">
            <a:avLst/>
          </a:prstGeom>
          <a:noFill/>
          <a:ln w="28575" cap="flat" cmpd="sng">
            <a:solidFill>
              <a:srgbClr val="000000"/>
            </a:solidFill>
            <a:prstDash val="solid"/>
            <a:round/>
            <a:headEnd type="none" w="sm" len="sm"/>
            <a:tailEnd type="none" w="sm" len="sm"/>
          </a:ln>
        </p:spPr>
      </p:pic>
      <p:sp>
        <p:nvSpPr>
          <p:cNvPr id="516" name="Google Shape;516;p53"/>
          <p:cNvSpPr txBox="1"/>
          <p:nvPr/>
        </p:nvSpPr>
        <p:spPr>
          <a:xfrm>
            <a:off x="294900" y="3484950"/>
            <a:ext cx="6878700" cy="250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Cambria"/>
                <a:ea typeface="Cambria"/>
                <a:cs typeface="Cambria"/>
                <a:sym typeface="Cambria"/>
              </a:rPr>
              <a:t>During the 1920s, Fleming research substances that might be effective in combating these simple infections. In 1928, he noticed something unusual about his dirty petri dishes,.: one of them had developed some mould. THis mould appeared to have killed off the harmful staphylococcus bacteria that had been growing in the dish.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Fleming tested the mould and identified it as penicillin. He was not the first person to notice what it could do: in the Middle Ages, people were aware that mouldy bread had healing properties, and Joseph Lister used it to treat a patient in 1871. However, Fleming published his findings at a time when scientists were actively looking for chemical treatments for disease, and so more notice was taken of it.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Unfortunately, Fleming did not believe that penicillin could work to kill bacteria in living people. His first experiments with the mould showed that it became ineffective when mixed with blood in test tubes in the laboratory, so he did not pursue funding to perform further tests on the mould.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p:txBody>
      </p:sp>
      <p:pic>
        <p:nvPicPr>
          <p:cNvPr id="517" name="Google Shape;517;p53"/>
          <p:cNvPicPr preferRelativeResize="0"/>
          <p:nvPr/>
        </p:nvPicPr>
        <p:blipFill>
          <a:blip r:embed="rId4">
            <a:alphaModFix/>
          </a:blip>
          <a:stretch>
            <a:fillRect/>
          </a:stretch>
        </p:blipFill>
        <p:spPr>
          <a:xfrm>
            <a:off x="4438748" y="5988675"/>
            <a:ext cx="2734750" cy="1561175"/>
          </a:xfrm>
          <a:prstGeom prst="rect">
            <a:avLst/>
          </a:prstGeom>
          <a:noFill/>
          <a:ln w="28575" cap="flat" cmpd="sng">
            <a:solidFill>
              <a:srgbClr val="000000"/>
            </a:solidFill>
            <a:prstDash val="solid"/>
            <a:round/>
            <a:headEnd type="none" w="sm" len="sm"/>
            <a:tailEnd type="none" w="sm" len="sm"/>
          </a:ln>
        </p:spPr>
      </p:pic>
      <p:sp>
        <p:nvSpPr>
          <p:cNvPr id="518" name="Google Shape;518;p53"/>
          <p:cNvSpPr txBox="1"/>
          <p:nvPr/>
        </p:nvSpPr>
        <p:spPr>
          <a:xfrm>
            <a:off x="363325" y="5992750"/>
            <a:ext cx="3909900" cy="179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latin typeface="Calibri"/>
                <a:ea typeface="Calibri"/>
                <a:cs typeface="Calibri"/>
                <a:sym typeface="Calibri"/>
              </a:rPr>
              <a:t>Florey and Chain and the development of penicillin</a:t>
            </a:r>
            <a:endParaRPr sz="1200" b="1">
              <a:latin typeface="Calibri"/>
              <a:ea typeface="Calibri"/>
              <a:cs typeface="Calibri"/>
              <a:sym typeface="Calibri"/>
            </a:endParaRPr>
          </a:p>
          <a:p>
            <a:pPr marL="0" lvl="0" indent="0" algn="l" rtl="0">
              <a:lnSpc>
                <a:spcPct val="115000"/>
              </a:lnSpc>
              <a:spcBef>
                <a:spcPts val="0"/>
              </a:spcBef>
              <a:spcAft>
                <a:spcPts val="0"/>
              </a:spcAft>
              <a:buNone/>
            </a:pPr>
            <a:endParaRPr sz="1200" b="1">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Howard Florey was an Australian pathologist working at Oxford medical school. His colleague, Ernst Chain, had escaped Nazi Germany, where he had been a  biochemist.</a:t>
            </a:r>
            <a:endParaRPr sz="1200">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Florey and Chain were conducting research in the field of antibiotics. As part of this, they were looking for neglected</a:t>
            </a:r>
            <a:endParaRPr sz="1200">
              <a:latin typeface="Calibri"/>
              <a:ea typeface="Calibri"/>
              <a:cs typeface="Calibri"/>
              <a:sym typeface="Calibri"/>
            </a:endParaRPr>
          </a:p>
        </p:txBody>
      </p:sp>
      <p:sp>
        <p:nvSpPr>
          <p:cNvPr id="519" name="Google Shape;519;p53"/>
          <p:cNvSpPr txBox="1"/>
          <p:nvPr/>
        </p:nvSpPr>
        <p:spPr>
          <a:xfrm>
            <a:off x="415225" y="7785425"/>
            <a:ext cx="6758400" cy="250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Cambria"/>
                <a:ea typeface="Cambria"/>
                <a:cs typeface="Cambria"/>
                <a:sym typeface="Cambria"/>
              </a:rPr>
              <a:t>research that might be worth investigating. They came across Fleming’s findings and decided that the mould should be tested further. Chain grew the mould in his laboratory and used extracts of it in tests for treatment.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In 1940, Florey and Chain tested their extracted penicillin on infected mice. The results were promising: it looked as though the penicillin was killing the infection. Unfortunately, it was very difficult to produce penicillin in large quantities. The active ingredient in the liquid produced by the mould only represented one part per two million - that meant growing a great deal of mould before it was possible to get started on a  human trial.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 scientists set about growing as much penicillin as possible. They used whatever they could to grow the mould: milk churns, bedpans and even a bathtub. By 1941, Florey and Chain had a human patient on whom to try the drug: a local policeman who had developed an infection. He had been scratched by a rose bush and had developed septicaemia - fatal blood poisoning.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p:txBody>
      </p:sp>
      <p:sp>
        <p:nvSpPr>
          <p:cNvPr id="520" name="Google Shape;520;p53"/>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p.28</a:t>
            </a:r>
            <a:endParaRPr b="1" dirty="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4"/>
          <p:cNvSpPr txBox="1"/>
          <p:nvPr/>
        </p:nvSpPr>
        <p:spPr>
          <a:xfrm>
            <a:off x="560550" y="3046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4.3 Fleming, Florey and Chain’s development of penicillin</a:t>
            </a:r>
            <a:endParaRPr sz="1800" b="1">
              <a:latin typeface="Calibri"/>
              <a:ea typeface="Calibri"/>
              <a:cs typeface="Calibri"/>
              <a:sym typeface="Calibri"/>
            </a:endParaRPr>
          </a:p>
        </p:txBody>
      </p:sp>
      <p:sp>
        <p:nvSpPr>
          <p:cNvPr id="526" name="Google Shape;526;p54"/>
          <p:cNvSpPr txBox="1"/>
          <p:nvPr/>
        </p:nvSpPr>
        <p:spPr>
          <a:xfrm>
            <a:off x="294900" y="981225"/>
            <a:ext cx="6896700" cy="484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Cambria"/>
                <a:ea typeface="Cambria"/>
                <a:cs typeface="Cambria"/>
                <a:sym typeface="Cambria"/>
              </a:rPr>
              <a:t>Florey and Chain only had a very small amount of penicillin, but they gave it to the policeman anyway. He showed signs of recovery almost straight away. However, there had not been enough penicillin to cure him completely and there was no more available. Florey and Chain collected the patient’s urine and extracted leftover penicillin from it. This was then given to the patient and, again, he showed signs of getting better. Unfortunately, this could only be done so many times and the patient eventually died.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Nethertheless, penicillin had proved to be effective in fighting infection in the human body.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b="1">
                <a:latin typeface="Cambria"/>
                <a:ea typeface="Cambria"/>
                <a:cs typeface="Cambria"/>
                <a:sym typeface="Cambria"/>
              </a:rPr>
              <a:t>Mass production of penicillin</a:t>
            </a:r>
            <a:endParaRPr sz="1100" b="1">
              <a:latin typeface="Cambria"/>
              <a:ea typeface="Cambria"/>
              <a:cs typeface="Cambria"/>
              <a:sym typeface="Cambria"/>
            </a:endParaRPr>
          </a:p>
          <a:p>
            <a:pPr marL="0" lvl="0" indent="0" algn="l" rtl="0">
              <a:lnSpc>
                <a:spcPct val="115000"/>
              </a:lnSpc>
              <a:spcBef>
                <a:spcPts val="0"/>
              </a:spcBef>
              <a:spcAft>
                <a:spcPts val="0"/>
              </a:spcAft>
              <a:buNone/>
            </a:pPr>
            <a:endParaRPr sz="1100" b="1">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Florey and Chain proved that penicillin was effective in treating infections, but they were still struggling to mass produce it. They need a large-scale factory where the penicillin could be grown and extracted on an industrial scale.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Florey first approached British pharmaceutical companies for assistance. Unfortunately, this was during the Second World War and the companies were busy producing materials for the war effort.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However, the USA had not yet joined the war. In July 1941, Florey visited the USA and convinced pharmaceutical companies to begin penicillin production. THe companies started growing penicillin in beer vats. Itw was a very slow process - after a year, the US companies only had enough penicillin to treat ten people.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However, once this had begun, the impact of penicillin could be shown. The US government, observing the benefits of the drug, fundeed 21 pharmaceutical companies to begin mass producing it. British pharmaceutical companies became involved in 1943, when they too stated to mass produce the drug. By D-Day, in June 1944, there was enough penicillin available to treat all Allied casualties.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p:txBody>
      </p:sp>
      <p:pic>
        <p:nvPicPr>
          <p:cNvPr id="527" name="Google Shape;527;p54"/>
          <p:cNvPicPr preferRelativeResize="0"/>
          <p:nvPr/>
        </p:nvPicPr>
        <p:blipFill rotWithShape="1">
          <a:blip r:embed="rId3">
            <a:alphaModFix/>
          </a:blip>
          <a:srcRect l="1748"/>
          <a:stretch/>
        </p:blipFill>
        <p:spPr>
          <a:xfrm>
            <a:off x="331650" y="5830425"/>
            <a:ext cx="6896700" cy="4556775"/>
          </a:xfrm>
          <a:prstGeom prst="rect">
            <a:avLst/>
          </a:prstGeom>
          <a:noFill/>
          <a:ln>
            <a:noFill/>
          </a:ln>
        </p:spPr>
      </p:pic>
      <p:sp>
        <p:nvSpPr>
          <p:cNvPr id="528" name="Google Shape;528;p54"/>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p.29</a:t>
            </a:r>
            <a:endParaRPr b="1"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64600" y="125700"/>
            <a:ext cx="6222600" cy="41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t>Medicine Key Topic 4 </a:t>
            </a:r>
            <a:r>
              <a:rPr lang="en" b="1"/>
              <a:t>- Modern Medicine </a:t>
            </a:r>
            <a:r>
              <a:rPr lang="en" sz="2000" b="1"/>
              <a:t>Key Words</a:t>
            </a:r>
            <a:endParaRPr sz="2000" b="1"/>
          </a:p>
        </p:txBody>
      </p:sp>
      <p:graphicFrame>
        <p:nvGraphicFramePr>
          <p:cNvPr id="152" name="Google Shape;152;p27"/>
          <p:cNvGraphicFramePr/>
          <p:nvPr/>
        </p:nvGraphicFramePr>
        <p:xfrm>
          <a:off x="435250" y="522221"/>
          <a:ext cx="6965150" cy="9960800"/>
        </p:xfrm>
        <a:graphic>
          <a:graphicData uri="http://schemas.openxmlformats.org/drawingml/2006/table">
            <a:tbl>
              <a:tblPr bandRow="1">
                <a:noFill/>
                <a:tableStyleId>{5FC1D2FF-EF88-4718-81C7-DA4EB6409B05}</a:tableStyleId>
              </a:tblPr>
              <a:tblGrid>
                <a:gridCol w="385825">
                  <a:extLst>
                    <a:ext uri="{9D8B030D-6E8A-4147-A177-3AD203B41FA5}">
                      <a16:colId xmlns:a16="http://schemas.microsoft.com/office/drawing/2014/main" val="20000"/>
                    </a:ext>
                  </a:extLst>
                </a:gridCol>
                <a:gridCol w="1183925">
                  <a:extLst>
                    <a:ext uri="{9D8B030D-6E8A-4147-A177-3AD203B41FA5}">
                      <a16:colId xmlns:a16="http://schemas.microsoft.com/office/drawing/2014/main" val="20001"/>
                    </a:ext>
                  </a:extLst>
                </a:gridCol>
                <a:gridCol w="5395400">
                  <a:extLst>
                    <a:ext uri="{9D8B030D-6E8A-4147-A177-3AD203B41FA5}">
                      <a16:colId xmlns:a16="http://schemas.microsoft.com/office/drawing/2014/main" val="20002"/>
                    </a:ext>
                  </a:extLst>
                </a:gridCol>
              </a:tblGrid>
              <a:tr h="425875">
                <a:tc>
                  <a:txBody>
                    <a:bodyPr/>
                    <a:lstStyle/>
                    <a:p>
                      <a:pPr marL="0" lvl="0" indent="0" algn="ctr" rtl="0">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20th century technology: diagnosis and prevention</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Modern technologies have allowed doctors and hospitals to improve the treatment and prevention of disease including: blood tests, blood sugar monitoring, blood pressure monitoring, endoscopes, ECG’s (heart rate). A range of scans allow us to quickly diagnose a person which often leads to more effective treatment: x-rays, MRI, CT and ultrasounds.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25875">
                <a:tc>
                  <a:txBody>
                    <a:bodyPr/>
                    <a:lstStyle/>
                    <a:p>
                      <a:pPr marL="0" lvl="0" indent="0" algn="ctr" rtl="0">
                        <a:spcBef>
                          <a:spcPts val="0"/>
                        </a:spcBef>
                        <a:spcAft>
                          <a:spcPts val="0"/>
                        </a:spcAft>
                        <a:buNone/>
                      </a:pPr>
                      <a:r>
                        <a:rPr lang="en" sz="1100">
                          <a:latin typeface="Calibri"/>
                          <a:ea typeface="Calibri"/>
                          <a:cs typeface="Calibri"/>
                          <a:sym typeface="Calibri"/>
                        </a:rPr>
                        <a:t>2</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20th century treatments</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300">
                          <a:latin typeface="Calibri"/>
                          <a:ea typeface="Calibri"/>
                          <a:cs typeface="Calibri"/>
                          <a:sym typeface="Calibri"/>
                        </a:rPr>
                        <a:t>New treatments from the advancements of technology became available throughout the 20th century: x-rays for radiotherapy, cheaper machines for home dialysis, robotics prosthetic limbs, microsurgery to allow for transplants, keyhole surgery that allows for quicker healing and less trauma to the body and robotic surgery for more precise operations on a tiny scale such as brain surgery. </a:t>
                      </a:r>
                      <a:r>
                        <a:rPr lang="en" sz="1300" b="1">
                          <a:latin typeface="Calibri"/>
                          <a:ea typeface="Calibri"/>
                          <a:cs typeface="Calibri"/>
                          <a:sym typeface="Calibri"/>
                        </a:rPr>
                        <a:t>(20th)</a:t>
                      </a:r>
                      <a:endParaRPr sz="1300">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57275">
                <a:tc>
                  <a:txBody>
                    <a:bodyPr/>
                    <a:lstStyle/>
                    <a:p>
                      <a:pPr marL="0" lvl="0" indent="0" algn="ctr" rtl="0">
                        <a:spcBef>
                          <a:spcPts val="0"/>
                        </a:spcBef>
                        <a:spcAft>
                          <a:spcPts val="0"/>
                        </a:spcAft>
                        <a:buNone/>
                      </a:pPr>
                      <a:r>
                        <a:rPr lang="en" sz="1100">
                          <a:latin typeface="Calibri"/>
                          <a:ea typeface="Calibri"/>
                          <a:cs typeface="Calibri"/>
                          <a:sym typeface="Calibri"/>
                        </a:rPr>
                        <a:t>3</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biopsy</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A medical procedure that involves taking a small sample of body tissue so it can be examined under a microscope. Often used to identify cancerous tumours.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14550">
                <a:tc>
                  <a:txBody>
                    <a:bodyPr/>
                    <a:lstStyle/>
                    <a:p>
                      <a:pPr marL="0" lvl="0" indent="0" algn="ctr" rtl="0">
                        <a:spcBef>
                          <a:spcPts val="0"/>
                        </a:spcBef>
                        <a:spcAft>
                          <a:spcPts val="0"/>
                        </a:spcAft>
                        <a:buNone/>
                      </a:pPr>
                      <a:r>
                        <a:rPr lang="en" sz="1100">
                          <a:latin typeface="Calibri"/>
                          <a:ea typeface="Calibri"/>
                          <a:cs typeface="Calibri"/>
                          <a:sym typeface="Calibri"/>
                        </a:rPr>
                        <a:t>4</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chemotherapy</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300">
                          <a:latin typeface="Calibri"/>
                          <a:ea typeface="Calibri"/>
                          <a:cs typeface="Calibri"/>
                          <a:sym typeface="Calibri"/>
                        </a:rPr>
                        <a:t>Treating cancer with chemicals.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22150">
                <a:tc>
                  <a:txBody>
                    <a:bodyPr/>
                    <a:lstStyle/>
                    <a:p>
                      <a:pPr marL="0" lvl="0" indent="0" algn="ctr" rtl="0">
                        <a:spcBef>
                          <a:spcPts val="0"/>
                        </a:spcBef>
                        <a:spcAft>
                          <a:spcPts val="0"/>
                        </a:spcAft>
                        <a:buNone/>
                      </a:pPr>
                      <a:r>
                        <a:rPr lang="en" sz="1100">
                          <a:latin typeface="Calibri"/>
                          <a:ea typeface="Calibri"/>
                          <a:cs typeface="Calibri"/>
                          <a:sym typeface="Calibri"/>
                        </a:rPr>
                        <a:t>5</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chromosomes</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Found in every cell and contain genetic information.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31575">
                <a:tc>
                  <a:txBody>
                    <a:bodyPr/>
                    <a:lstStyle/>
                    <a:p>
                      <a:pPr marL="0" lvl="0" indent="0" algn="ctr" rtl="0">
                        <a:spcBef>
                          <a:spcPts val="0"/>
                        </a:spcBef>
                        <a:spcAft>
                          <a:spcPts val="0"/>
                        </a:spcAft>
                        <a:buNone/>
                      </a:pPr>
                      <a:r>
                        <a:rPr lang="en" sz="1100">
                          <a:latin typeface="Calibri"/>
                          <a:ea typeface="Calibri"/>
                          <a:cs typeface="Calibri"/>
                          <a:sym typeface="Calibri"/>
                        </a:rPr>
                        <a:t>6</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Clean Air Act, 1956</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Introduced a number of measures to reduce air pollution. By shifting homes' sources of heat towards cleaner coals, electricity, and gas, it reduced the amount of smoke pollution and sulphur dioxide from household fires. </a:t>
                      </a:r>
                      <a:r>
                        <a:rPr lang="en" sz="1300" b="1">
                          <a:latin typeface="Calibri"/>
                          <a:ea typeface="Calibri"/>
                          <a:cs typeface="Calibri"/>
                          <a:sym typeface="Calibri"/>
                        </a:rPr>
                        <a:t>(20th)</a:t>
                      </a:r>
                      <a:endParaRPr sz="1300">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567850">
                <a:tc>
                  <a:txBody>
                    <a:bodyPr/>
                    <a:lstStyle/>
                    <a:p>
                      <a:pPr marL="0" lvl="0" indent="0" algn="ctr" rtl="0">
                        <a:spcBef>
                          <a:spcPts val="0"/>
                        </a:spcBef>
                        <a:spcAft>
                          <a:spcPts val="0"/>
                        </a:spcAft>
                        <a:buNone/>
                      </a:pPr>
                      <a:r>
                        <a:rPr lang="en" sz="1100">
                          <a:latin typeface="Calibri"/>
                          <a:ea typeface="Calibri"/>
                          <a:cs typeface="Calibri"/>
                          <a:sym typeface="Calibri"/>
                        </a:rPr>
                        <a:t>7</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compulsory vaccinations</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Government sponsored vaccination campaigns. 1853 - Smallpox and 1955 - Polio </a:t>
                      </a:r>
                      <a:r>
                        <a:rPr lang="en" sz="1300" b="1">
                          <a:latin typeface="Calibri"/>
                          <a:ea typeface="Calibri"/>
                          <a:cs typeface="Calibri"/>
                          <a:sym typeface="Calibri"/>
                        </a:rPr>
                        <a:t>(IR, 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893200">
                <a:tc>
                  <a:txBody>
                    <a:bodyPr/>
                    <a:lstStyle/>
                    <a:p>
                      <a:pPr marL="0" lvl="0" indent="0" algn="ctr" rtl="0">
                        <a:spcBef>
                          <a:spcPts val="0"/>
                        </a:spcBef>
                        <a:spcAft>
                          <a:spcPts val="0"/>
                        </a:spcAft>
                        <a:buNone/>
                      </a:pPr>
                      <a:r>
                        <a:rPr lang="en" sz="1100">
                          <a:latin typeface="Calibri"/>
                          <a:ea typeface="Calibri"/>
                          <a:cs typeface="Calibri"/>
                          <a:sym typeface="Calibri"/>
                        </a:rPr>
                        <a:t>8</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DNA</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Molecule that makes up genes / genetic instructions passed from parents to children. The double helix structure discovered by Watson and Crick in 1953 using the work of Rosalind Franklin’s x-ray photographs.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567850">
                <a:tc>
                  <a:txBody>
                    <a:bodyPr/>
                    <a:lstStyle/>
                    <a:p>
                      <a:pPr marL="0" lvl="0" indent="0" algn="ctr" rtl="0">
                        <a:spcBef>
                          <a:spcPts val="0"/>
                        </a:spcBef>
                        <a:spcAft>
                          <a:spcPts val="0"/>
                        </a:spcAft>
                        <a:buNone/>
                      </a:pPr>
                      <a:r>
                        <a:rPr lang="en" sz="1100">
                          <a:latin typeface="Calibri"/>
                          <a:ea typeface="Calibri"/>
                          <a:cs typeface="Calibri"/>
                          <a:sym typeface="Calibri"/>
                        </a:rPr>
                        <a:t>9</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electron microscope</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Microscope with high magnification and resolution, employing electron beams in place of light and using electron lenses. Can produce a clear image at 10,000,000 times magnified. </a:t>
                      </a:r>
                      <a:r>
                        <a:rPr lang="en" sz="1300" b="1">
                          <a:latin typeface="Calibri"/>
                          <a:ea typeface="Calibri"/>
                          <a:cs typeface="Calibri"/>
                          <a:sym typeface="Calibri"/>
                        </a:rPr>
                        <a:t>(20th)</a:t>
                      </a:r>
                      <a:endParaRPr sz="1300">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904050">
                <a:tc>
                  <a:txBody>
                    <a:bodyPr/>
                    <a:lstStyle/>
                    <a:p>
                      <a:pPr marL="0" lvl="0" indent="0" algn="ctr" rtl="0">
                        <a:spcBef>
                          <a:spcPts val="0"/>
                        </a:spcBef>
                        <a:spcAft>
                          <a:spcPts val="0"/>
                        </a:spcAft>
                        <a:buNone/>
                      </a:pPr>
                      <a:r>
                        <a:rPr lang="en" sz="1100">
                          <a:latin typeface="Calibri"/>
                          <a:ea typeface="Calibri"/>
                          <a:cs typeface="Calibri"/>
                          <a:sym typeface="Calibri"/>
                        </a:rPr>
                        <a:t>10</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endoscope</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Instrument used to view inside the body. Often times a camera inserted to aid diagnosis or carry out surgery. </a:t>
                      </a:r>
                      <a:r>
                        <a:rPr lang="en" sz="1300" b="1">
                          <a:latin typeface="Calibri"/>
                          <a:ea typeface="Calibri"/>
                          <a:cs typeface="Calibri"/>
                          <a:sym typeface="Calibri"/>
                        </a:rPr>
                        <a:t>(20th)</a:t>
                      </a:r>
                      <a:endParaRPr sz="1300">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893200">
                <a:tc>
                  <a:txBody>
                    <a:bodyPr/>
                    <a:lstStyle/>
                    <a:p>
                      <a:pPr marL="0" lvl="0" indent="0" algn="ctr" rtl="0">
                        <a:spcBef>
                          <a:spcPts val="0"/>
                        </a:spcBef>
                        <a:spcAft>
                          <a:spcPts val="0"/>
                        </a:spcAft>
                        <a:buNone/>
                      </a:pPr>
                      <a:r>
                        <a:rPr lang="en" sz="1100">
                          <a:latin typeface="Calibri"/>
                          <a:ea typeface="Calibri"/>
                          <a:cs typeface="Calibri"/>
                          <a:sym typeface="Calibri"/>
                        </a:rPr>
                        <a:t>11</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Fleming, Alexander</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Discovered penicillin in 1923 and published materials showing antibacterial properties in medical journals but could not get funding for human trials. Later awarded a joint Nobel Prize after Florey and Chain helped to mass produce in 1945. </a:t>
                      </a:r>
                      <a:r>
                        <a:rPr lang="en" sz="1300" b="1">
                          <a:latin typeface="Calibri"/>
                          <a:ea typeface="Calibri"/>
                          <a:cs typeface="Calibri"/>
                          <a:sym typeface="Calibri"/>
                        </a:rPr>
                        <a:t>(20th)</a:t>
                      </a:r>
                      <a:endParaRPr sz="1300">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893200">
                <a:tc>
                  <a:txBody>
                    <a:bodyPr/>
                    <a:lstStyle/>
                    <a:p>
                      <a:pPr marL="0" lvl="0" indent="0" algn="ctr" rtl="0">
                        <a:spcBef>
                          <a:spcPts val="0"/>
                        </a:spcBef>
                        <a:spcAft>
                          <a:spcPts val="0"/>
                        </a:spcAft>
                        <a:buNone/>
                      </a:pPr>
                      <a:r>
                        <a:rPr lang="en" sz="1100">
                          <a:latin typeface="Calibri"/>
                          <a:ea typeface="Calibri"/>
                          <a:cs typeface="Calibri"/>
                          <a:sym typeface="Calibri"/>
                        </a:rPr>
                        <a:t>12</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Florey and Chain</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Used Alexander Fleming’s research to grow and test penicillin in England in the 1940’s to prove its effectiveness in stopping internal infections and petitioned the US government for funding to mass produce during WWII. </a:t>
                      </a:r>
                      <a:r>
                        <a:rPr lang="en" sz="1300" b="1">
                          <a:latin typeface="Calibri"/>
                          <a:ea typeface="Calibri"/>
                          <a:cs typeface="Calibri"/>
                          <a:sym typeface="Calibri"/>
                        </a:rPr>
                        <a:t>(20th)</a:t>
                      </a:r>
                      <a:endParaRPr sz="1300">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410200">
                <a:tc>
                  <a:txBody>
                    <a:bodyPr/>
                    <a:lstStyle/>
                    <a:p>
                      <a:pPr marL="0" lvl="0" indent="0" algn="ctr" rtl="0">
                        <a:spcBef>
                          <a:spcPts val="0"/>
                        </a:spcBef>
                        <a:spcAft>
                          <a:spcPts val="0"/>
                        </a:spcAft>
                        <a:buNone/>
                      </a:pPr>
                      <a:r>
                        <a:rPr lang="en" sz="1100">
                          <a:latin typeface="Calibri"/>
                          <a:ea typeface="Calibri"/>
                          <a:cs typeface="Calibri"/>
                          <a:sym typeface="Calibri"/>
                        </a:rPr>
                        <a:t>13</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genetics</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Study of genes, genetic variation, and heredity in living organisms.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
        <p:nvSpPr>
          <p:cNvPr id="153" name="Google Shape;153;p27"/>
          <p:cNvSpPr/>
          <p:nvPr/>
        </p:nvSpPr>
        <p:spPr>
          <a:xfrm>
            <a:off x="6906750" y="117395"/>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p.3</a:t>
            </a:r>
            <a:endParaRPr b="1">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5"/>
          <p:cNvSpPr txBox="1"/>
          <p:nvPr/>
        </p:nvSpPr>
        <p:spPr>
          <a:xfrm>
            <a:off x="569750" y="1455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4.3 Fleming, Florey and Chain’s development of penicillin</a:t>
            </a:r>
            <a:endParaRPr sz="1800" b="1">
              <a:latin typeface="Calibri"/>
              <a:ea typeface="Calibri"/>
              <a:cs typeface="Calibri"/>
              <a:sym typeface="Calibri"/>
            </a:endParaRPr>
          </a:p>
        </p:txBody>
      </p:sp>
      <p:sp>
        <p:nvSpPr>
          <p:cNvPr id="534" name="Google Shape;534;p55"/>
          <p:cNvSpPr txBox="1"/>
          <p:nvPr/>
        </p:nvSpPr>
        <p:spPr>
          <a:xfrm>
            <a:off x="294900" y="2684275"/>
            <a:ext cx="5735700" cy="166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Cambria"/>
                <a:ea typeface="Cambria"/>
                <a:cs typeface="Cambria"/>
                <a:sym typeface="Cambria"/>
              </a:rPr>
              <a:t>Now that doctors could offer treatments that worked against a wide range of illnesses, confidence in medical treatments began to rise. Patients were more willing to to seek out medical treatments from Doctors.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Unfortunately, some bacteria are now resistant to penicillin. Bacteria can mutate to resist attack from penicillin mould. The first penicillin - resistant strain of bacteria appeared in 1942. Pharmaceutical companies continue to work hard to develop new forms of penicillin and other antibiotics that will kill ff the bacteria. </a:t>
            </a:r>
            <a:endParaRPr sz="1100">
              <a:latin typeface="Cambria"/>
              <a:ea typeface="Cambria"/>
              <a:cs typeface="Cambria"/>
              <a:sym typeface="Cambria"/>
            </a:endParaRPr>
          </a:p>
        </p:txBody>
      </p:sp>
      <p:sp>
        <p:nvSpPr>
          <p:cNvPr id="535" name="Google Shape;535;p55"/>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p.30</a:t>
            </a:r>
            <a:endParaRPr b="1" dirty="0">
              <a:latin typeface="Calibri"/>
              <a:ea typeface="Calibri"/>
              <a:cs typeface="Calibri"/>
              <a:sym typeface="Calibri"/>
            </a:endParaRPr>
          </a:p>
        </p:txBody>
      </p:sp>
      <p:graphicFrame>
        <p:nvGraphicFramePr>
          <p:cNvPr id="536" name="Google Shape;536;p55"/>
          <p:cNvGraphicFramePr/>
          <p:nvPr/>
        </p:nvGraphicFramePr>
        <p:xfrm>
          <a:off x="294900" y="4868693"/>
          <a:ext cx="6988600" cy="5546750"/>
        </p:xfrm>
        <a:graphic>
          <a:graphicData uri="http://schemas.openxmlformats.org/drawingml/2006/table">
            <a:tbl>
              <a:tblPr>
                <a:noFill/>
                <a:tableStyleId>{6A6D217B-8610-44C8-94D2-7CBAEFB029F3}</a:tableStyleId>
              </a:tblPr>
              <a:tblGrid>
                <a:gridCol w="1871800">
                  <a:extLst>
                    <a:ext uri="{9D8B030D-6E8A-4147-A177-3AD203B41FA5}">
                      <a16:colId xmlns:a16="http://schemas.microsoft.com/office/drawing/2014/main" val="20000"/>
                    </a:ext>
                  </a:extLst>
                </a:gridCol>
                <a:gridCol w="1705600">
                  <a:extLst>
                    <a:ext uri="{9D8B030D-6E8A-4147-A177-3AD203B41FA5}">
                      <a16:colId xmlns:a16="http://schemas.microsoft.com/office/drawing/2014/main" val="20001"/>
                    </a:ext>
                  </a:extLst>
                </a:gridCol>
                <a:gridCol w="1705600">
                  <a:extLst>
                    <a:ext uri="{9D8B030D-6E8A-4147-A177-3AD203B41FA5}">
                      <a16:colId xmlns:a16="http://schemas.microsoft.com/office/drawing/2014/main" val="20002"/>
                    </a:ext>
                  </a:extLst>
                </a:gridCol>
                <a:gridCol w="1705600">
                  <a:extLst>
                    <a:ext uri="{9D8B030D-6E8A-4147-A177-3AD203B41FA5}">
                      <a16:colId xmlns:a16="http://schemas.microsoft.com/office/drawing/2014/main" val="20003"/>
                    </a:ext>
                  </a:extLst>
                </a:gridCol>
              </a:tblGrid>
              <a:tr h="2773375">
                <a:tc>
                  <a:txBody>
                    <a:bodyPr/>
                    <a:lstStyle/>
                    <a:p>
                      <a:pPr marL="0" marR="0" lvl="0" indent="0" algn="l" rtl="0">
                        <a:lnSpc>
                          <a:spcPct val="100000"/>
                        </a:lnSpc>
                        <a:spcBef>
                          <a:spcPts val="0"/>
                        </a:spcBef>
                        <a:spcAft>
                          <a:spcPts val="0"/>
                        </a:spcAft>
                        <a:buClr>
                          <a:srgbClr val="000000"/>
                        </a:buClr>
                        <a:buFont typeface="Helvetica Neue"/>
                        <a:buNone/>
                      </a:pPr>
                      <a:r>
                        <a:rPr lang="en" sz="1000" i="0" u="none" strike="noStrike" cap="none">
                          <a:solidFill>
                            <a:srgbClr val="000000"/>
                          </a:solidFill>
                          <a:latin typeface="Calibri"/>
                          <a:ea typeface="Calibri"/>
                          <a:cs typeface="Calibri"/>
                          <a:sym typeface="Calibri"/>
                        </a:rPr>
                        <a:t> In 1928, Alexander Fleming…</a:t>
                      </a:r>
                      <a:endParaRPr sz="1000">
                        <a:latin typeface="Calibri"/>
                        <a:ea typeface="Calibri"/>
                        <a:cs typeface="Calibri"/>
                        <a:sym typeface="Calibri"/>
                      </a:endParaRPr>
                    </a:p>
                    <a:p>
                      <a:pPr marL="0" marR="0" lvl="0" indent="0" algn="l" rtl="0">
                        <a:lnSpc>
                          <a:spcPct val="100000"/>
                        </a:lnSpc>
                        <a:spcBef>
                          <a:spcPts val="320"/>
                        </a:spcBef>
                        <a:spcAft>
                          <a:spcPts val="0"/>
                        </a:spcAft>
                        <a:buClr>
                          <a:srgbClr val="000000"/>
                        </a:buClr>
                        <a:buFont typeface="Arial"/>
                        <a:buNone/>
                      </a:pPr>
                      <a:endParaRPr sz="1000" i="0" u="none" strike="noStrike" cap="none">
                        <a:solidFill>
                          <a:srgbClr val="000000"/>
                        </a:solidFill>
                        <a:latin typeface="Calibri"/>
                        <a:ea typeface="Calibri"/>
                        <a:cs typeface="Calibri"/>
                        <a:sym typeface="Calibri"/>
                      </a:endParaRPr>
                    </a:p>
                  </a:txBody>
                  <a:tcPr marL="84400" marR="84400" marT="45725" marB="45725">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Helvetica Neue"/>
                        <a:buNone/>
                      </a:pPr>
                      <a:r>
                        <a:rPr lang="en" sz="1000" i="0" u="none" strike="noStrike" cap="none">
                          <a:solidFill>
                            <a:srgbClr val="000000"/>
                          </a:solidFill>
                          <a:latin typeface="Calibri"/>
                          <a:ea typeface="Calibri"/>
                          <a:cs typeface="Calibri"/>
                          <a:sym typeface="Calibri"/>
                        </a:rPr>
                        <a:t>In 1929, Fleming…</a:t>
                      </a:r>
                      <a:endParaRPr sz="1000">
                        <a:latin typeface="Calibri"/>
                        <a:ea typeface="Calibri"/>
                        <a:cs typeface="Calibri"/>
                        <a:sym typeface="Calibri"/>
                      </a:endParaRPr>
                    </a:p>
                  </a:txBody>
                  <a:tcPr marL="84400" marR="844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Helvetica Neue"/>
                        <a:buNone/>
                      </a:pPr>
                      <a:r>
                        <a:rPr lang="en" sz="1000" i="0" u="none" strike="noStrike" cap="none">
                          <a:solidFill>
                            <a:srgbClr val="000000"/>
                          </a:solidFill>
                          <a:latin typeface="Calibri"/>
                          <a:ea typeface="Calibri"/>
                          <a:cs typeface="Calibri"/>
                          <a:sym typeface="Calibri"/>
                        </a:rPr>
                        <a:t>From 1938-40, Florey and Chain…</a:t>
                      </a:r>
                      <a:endParaRPr sz="1000">
                        <a:latin typeface="Calibri"/>
                        <a:ea typeface="Calibri"/>
                        <a:cs typeface="Calibri"/>
                        <a:sym typeface="Calibri"/>
                      </a:endParaRPr>
                    </a:p>
                    <a:p>
                      <a:pPr marL="0" marR="0" lvl="0" indent="0" algn="l" rtl="0">
                        <a:lnSpc>
                          <a:spcPct val="100000"/>
                        </a:lnSpc>
                        <a:spcBef>
                          <a:spcPts val="300"/>
                        </a:spcBef>
                        <a:spcAft>
                          <a:spcPts val="0"/>
                        </a:spcAft>
                        <a:buClr>
                          <a:srgbClr val="000000"/>
                        </a:buClr>
                        <a:buFont typeface="Arial"/>
                        <a:buNone/>
                      </a:pPr>
                      <a:endParaRPr sz="1000" i="0" u="none" strike="noStrike" cap="none">
                        <a:solidFill>
                          <a:srgbClr val="000000"/>
                        </a:solidFill>
                        <a:latin typeface="Calibri"/>
                        <a:ea typeface="Calibri"/>
                        <a:cs typeface="Calibri"/>
                        <a:sym typeface="Calibri"/>
                      </a:endParaRPr>
                    </a:p>
                  </a:txBody>
                  <a:tcPr marL="84400" marR="844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Helvetica Neue"/>
                        <a:buNone/>
                      </a:pPr>
                      <a:r>
                        <a:rPr lang="en" sz="1000" i="0" u="none" strike="noStrike" cap="none">
                          <a:solidFill>
                            <a:srgbClr val="000000"/>
                          </a:solidFill>
                          <a:latin typeface="Calibri"/>
                          <a:ea typeface="Calibri"/>
                          <a:cs typeface="Calibri"/>
                          <a:sym typeface="Calibri"/>
                        </a:rPr>
                        <a:t>However, the UK government…</a:t>
                      </a:r>
                      <a:endParaRPr sz="1000">
                        <a:latin typeface="Calibri"/>
                        <a:ea typeface="Calibri"/>
                        <a:cs typeface="Calibri"/>
                        <a:sym typeface="Calibri"/>
                      </a:endParaRPr>
                    </a:p>
                    <a:p>
                      <a:pPr marL="0" marR="0" lvl="0" indent="0" algn="l" rtl="0">
                        <a:lnSpc>
                          <a:spcPct val="100000"/>
                        </a:lnSpc>
                        <a:spcBef>
                          <a:spcPts val="300"/>
                        </a:spcBef>
                        <a:spcAft>
                          <a:spcPts val="0"/>
                        </a:spcAft>
                        <a:buClr>
                          <a:srgbClr val="000000"/>
                        </a:buClr>
                        <a:buFont typeface="Arial"/>
                        <a:buNone/>
                      </a:pPr>
                      <a:endParaRPr sz="1000" i="0" u="none" strike="noStrike" cap="none">
                        <a:solidFill>
                          <a:srgbClr val="000000"/>
                        </a:solidFill>
                        <a:latin typeface="Calibri"/>
                        <a:ea typeface="Calibri"/>
                        <a:cs typeface="Calibri"/>
                        <a:sym typeface="Calibri"/>
                      </a:endParaRPr>
                    </a:p>
                  </a:txBody>
                  <a:tcPr marL="84400" marR="84400" marT="45725" marB="45725">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773375">
                <a:tc>
                  <a:txBody>
                    <a:bodyPr/>
                    <a:lstStyle/>
                    <a:p>
                      <a:pPr marL="0" marR="0" lvl="0" indent="0" algn="l" rtl="0">
                        <a:lnSpc>
                          <a:spcPct val="100000"/>
                        </a:lnSpc>
                        <a:spcBef>
                          <a:spcPts val="0"/>
                        </a:spcBef>
                        <a:spcAft>
                          <a:spcPts val="0"/>
                        </a:spcAft>
                        <a:buClr>
                          <a:srgbClr val="000000"/>
                        </a:buClr>
                        <a:buFont typeface="Arial"/>
                        <a:buNone/>
                      </a:pPr>
                      <a:r>
                        <a:rPr lang="en" sz="1000" i="0" u="none" strike="noStrike" cap="none">
                          <a:solidFill>
                            <a:srgbClr val="000000"/>
                          </a:solidFill>
                          <a:latin typeface="Calibri"/>
                          <a:ea typeface="Calibri"/>
                          <a:cs typeface="Calibri"/>
                          <a:sym typeface="Calibri"/>
                        </a:rPr>
                        <a:t> In 1941 the U</a:t>
                      </a:r>
                      <a:r>
                        <a:rPr lang="en" sz="1000">
                          <a:latin typeface="Calibri"/>
                          <a:ea typeface="Calibri"/>
                          <a:cs typeface="Calibri"/>
                          <a:sym typeface="Calibri"/>
                        </a:rPr>
                        <a:t>SA </a:t>
                      </a:r>
                      <a:r>
                        <a:rPr lang="en" sz="1000" i="0" u="none" strike="noStrike" cap="none">
                          <a:solidFill>
                            <a:srgbClr val="000000"/>
                          </a:solidFill>
                          <a:latin typeface="Calibri"/>
                          <a:ea typeface="Calibri"/>
                          <a:cs typeface="Calibri"/>
                          <a:sym typeface="Calibri"/>
                        </a:rPr>
                        <a:t>… </a:t>
                      </a:r>
                      <a:endParaRPr sz="1000" i="0" u="none" strike="noStrike" cap="none">
                        <a:solidFill>
                          <a:srgbClr val="000000"/>
                        </a:solidFill>
                        <a:latin typeface="Calibri"/>
                        <a:ea typeface="Calibri"/>
                        <a:cs typeface="Calibri"/>
                        <a:sym typeface="Calibri"/>
                      </a:endParaRPr>
                    </a:p>
                  </a:txBody>
                  <a:tcPr marL="84400" marR="84400" marT="45725" marB="45725">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 sz="1000" i="0" u="none" strike="noStrike" cap="none">
                          <a:solidFill>
                            <a:srgbClr val="000000"/>
                          </a:solidFill>
                          <a:latin typeface="Calibri"/>
                          <a:ea typeface="Calibri"/>
                          <a:cs typeface="Calibri"/>
                          <a:sym typeface="Calibri"/>
                        </a:rPr>
                        <a:t>In 1942, the US government</a:t>
                      </a:r>
                      <a:endParaRPr sz="1000">
                        <a:latin typeface="Calibri"/>
                        <a:ea typeface="Calibri"/>
                        <a:cs typeface="Calibri"/>
                        <a:sym typeface="Calibri"/>
                      </a:endParaRPr>
                    </a:p>
                    <a:p>
                      <a:pPr marL="0" marR="0" lvl="0" indent="0" algn="l" rtl="0">
                        <a:lnSpc>
                          <a:spcPct val="100000"/>
                        </a:lnSpc>
                        <a:spcBef>
                          <a:spcPts val="300"/>
                        </a:spcBef>
                        <a:spcAft>
                          <a:spcPts val="0"/>
                        </a:spcAft>
                        <a:buClr>
                          <a:srgbClr val="000000"/>
                        </a:buClr>
                        <a:buFont typeface="Arial"/>
                        <a:buNone/>
                      </a:pPr>
                      <a:endParaRPr sz="1000" i="0" u="none" strike="noStrike" cap="none">
                        <a:solidFill>
                          <a:srgbClr val="000000"/>
                        </a:solidFill>
                        <a:latin typeface="Calibri"/>
                        <a:ea typeface="Calibri"/>
                        <a:cs typeface="Calibri"/>
                        <a:sym typeface="Calibri"/>
                      </a:endParaRPr>
                    </a:p>
                  </a:txBody>
                  <a:tcPr marL="84400" marR="844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 sz="1000" i="0" u="none" strike="noStrike" cap="none">
                          <a:solidFill>
                            <a:srgbClr val="000000"/>
                          </a:solidFill>
                          <a:latin typeface="Calibri"/>
                          <a:ea typeface="Calibri"/>
                          <a:cs typeface="Calibri"/>
                          <a:sym typeface="Calibri"/>
                        </a:rPr>
                        <a:t>Finally, by 1944, during D-Day…</a:t>
                      </a:r>
                      <a:endParaRPr sz="1000" i="0" u="none" strike="noStrike" cap="none">
                        <a:solidFill>
                          <a:srgbClr val="000000"/>
                        </a:solidFill>
                        <a:latin typeface="Calibri"/>
                        <a:ea typeface="Calibri"/>
                        <a:cs typeface="Calibri"/>
                        <a:sym typeface="Calibri"/>
                      </a:endParaRPr>
                    </a:p>
                  </a:txBody>
                  <a:tcPr marL="84400" marR="844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 sz="1000" i="0" u="none" strike="noStrike" cap="none">
                          <a:solidFill>
                            <a:srgbClr val="000000"/>
                          </a:solidFill>
                          <a:latin typeface="Calibri"/>
                          <a:ea typeface="Calibri"/>
                          <a:cs typeface="Calibri"/>
                          <a:sym typeface="Calibri"/>
                        </a:rPr>
                        <a:t>Penicillin was later developed in to a range of similar antibiotics such as amoxicillin which have saved countless lives but also led to the rise of drug-resistant bacteria and other superbugs such as MRSA. </a:t>
                      </a:r>
                      <a:endParaRPr sz="1000" i="0" u="none" strike="noStrike" cap="none">
                        <a:solidFill>
                          <a:srgbClr val="000000"/>
                        </a:solidFill>
                        <a:latin typeface="Calibri"/>
                        <a:ea typeface="Calibri"/>
                        <a:cs typeface="Calibri"/>
                        <a:sym typeface="Calibri"/>
                      </a:endParaRPr>
                    </a:p>
                  </a:txBody>
                  <a:tcPr marL="84400" marR="84400" marT="45725" marB="45725">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37" name="Google Shape;537;p55"/>
          <p:cNvSpPr txBox="1"/>
          <p:nvPr/>
        </p:nvSpPr>
        <p:spPr>
          <a:xfrm>
            <a:off x="294900" y="664425"/>
            <a:ext cx="7176000" cy="205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chemeClr val="dk1"/>
                </a:solidFill>
                <a:latin typeface="Cambria"/>
                <a:ea typeface="Cambria"/>
                <a:cs typeface="Cambria"/>
                <a:sym typeface="Cambria"/>
              </a:rPr>
              <a:t>Use of penicillin</a:t>
            </a:r>
            <a:endParaRPr sz="1100" b="1">
              <a:solidFill>
                <a:schemeClr val="dk1"/>
              </a:solidFill>
              <a:latin typeface="Cambria"/>
              <a:ea typeface="Cambria"/>
              <a:cs typeface="Cambria"/>
              <a:sym typeface="Cambria"/>
            </a:endParaRPr>
          </a:p>
          <a:p>
            <a:pPr marL="0" lvl="0" indent="0" algn="l" rtl="0">
              <a:lnSpc>
                <a:spcPct val="115000"/>
              </a:lnSpc>
              <a:spcBef>
                <a:spcPts val="0"/>
              </a:spcBef>
              <a:spcAft>
                <a:spcPts val="0"/>
              </a:spcAft>
              <a:buNone/>
            </a:pPr>
            <a:endParaRPr sz="1100" b="1">
              <a:solidFill>
                <a:schemeClr val="dk1"/>
              </a:solidFill>
              <a:latin typeface="Cambria"/>
              <a:ea typeface="Cambria"/>
              <a:cs typeface="Cambria"/>
              <a:sym typeface="Cambria"/>
            </a:endParaRPr>
          </a:p>
          <a:p>
            <a:pPr marL="0" lvl="0" indent="0" algn="l" rtl="0">
              <a:lnSpc>
                <a:spcPct val="115000"/>
              </a:lnSpc>
              <a:spcBef>
                <a:spcPts val="0"/>
              </a:spcBef>
              <a:spcAft>
                <a:spcPts val="0"/>
              </a:spcAft>
              <a:buNone/>
            </a:pPr>
            <a:r>
              <a:rPr lang="en" sz="1100">
                <a:solidFill>
                  <a:schemeClr val="dk1"/>
                </a:solidFill>
                <a:latin typeface="Cambria"/>
                <a:ea typeface="Cambria"/>
                <a:cs typeface="Cambria"/>
                <a:sym typeface="Cambria"/>
              </a:rPr>
              <a:t>Penicillin is effective in treating diseases caused by a certain family of bacteria. </a:t>
            </a:r>
            <a:endParaRPr sz="1100">
              <a:solidFill>
                <a:schemeClr val="dk1"/>
              </a:solidFill>
              <a:latin typeface="Cambria"/>
              <a:ea typeface="Cambria"/>
              <a:cs typeface="Cambria"/>
              <a:sym typeface="Cambria"/>
            </a:endParaRPr>
          </a:p>
          <a:p>
            <a:pPr marL="0" lvl="0" indent="0" algn="l" rtl="0">
              <a:lnSpc>
                <a:spcPct val="115000"/>
              </a:lnSpc>
              <a:spcBef>
                <a:spcPts val="0"/>
              </a:spcBef>
              <a:spcAft>
                <a:spcPts val="0"/>
              </a:spcAft>
              <a:buNone/>
            </a:pPr>
            <a:endParaRPr sz="1100">
              <a:solidFill>
                <a:schemeClr val="dk1"/>
              </a:solidFill>
              <a:latin typeface="Cambria"/>
              <a:ea typeface="Cambria"/>
              <a:cs typeface="Cambria"/>
              <a:sym typeface="Cambria"/>
            </a:endParaRPr>
          </a:p>
          <a:p>
            <a:pPr marL="0" lvl="0" indent="0" algn="l" rtl="0">
              <a:lnSpc>
                <a:spcPct val="115000"/>
              </a:lnSpc>
              <a:spcBef>
                <a:spcPts val="0"/>
              </a:spcBef>
              <a:spcAft>
                <a:spcPts val="0"/>
              </a:spcAft>
              <a:buNone/>
            </a:pPr>
            <a:r>
              <a:rPr lang="en" sz="1100">
                <a:solidFill>
                  <a:schemeClr val="dk1"/>
                </a:solidFill>
                <a:latin typeface="Cambria"/>
                <a:ea typeface="Cambria"/>
                <a:cs typeface="Cambria"/>
                <a:sym typeface="Cambria"/>
              </a:rPr>
              <a:t>Penicillin is also used to </a:t>
            </a:r>
            <a:r>
              <a:rPr lang="en" sz="1100" b="1">
                <a:solidFill>
                  <a:schemeClr val="dk1"/>
                </a:solidFill>
                <a:latin typeface="Cambria"/>
                <a:ea typeface="Cambria"/>
                <a:cs typeface="Cambria"/>
                <a:sym typeface="Cambria"/>
              </a:rPr>
              <a:t>prevent </a:t>
            </a:r>
            <a:r>
              <a:rPr lang="en" sz="1100">
                <a:solidFill>
                  <a:schemeClr val="dk1"/>
                </a:solidFill>
                <a:latin typeface="Cambria"/>
                <a:ea typeface="Cambria"/>
                <a:cs typeface="Cambria"/>
                <a:sym typeface="Cambria"/>
              </a:rPr>
              <a:t>infection, particularly with patients who have had teeth extracted. </a:t>
            </a:r>
            <a:endParaRPr sz="1100">
              <a:solidFill>
                <a:schemeClr val="dk1"/>
              </a:solidFill>
              <a:latin typeface="Cambria"/>
              <a:ea typeface="Cambria"/>
              <a:cs typeface="Cambria"/>
              <a:sym typeface="Cambria"/>
            </a:endParaRPr>
          </a:p>
          <a:p>
            <a:pPr marL="0" lvl="0" indent="0" algn="l" rtl="0">
              <a:lnSpc>
                <a:spcPct val="115000"/>
              </a:lnSpc>
              <a:spcBef>
                <a:spcPts val="0"/>
              </a:spcBef>
              <a:spcAft>
                <a:spcPts val="0"/>
              </a:spcAft>
              <a:buNone/>
            </a:pPr>
            <a:endParaRPr sz="1100">
              <a:solidFill>
                <a:schemeClr val="dk1"/>
              </a:solidFill>
              <a:latin typeface="Cambria"/>
              <a:ea typeface="Cambria"/>
              <a:cs typeface="Cambria"/>
              <a:sym typeface="Cambria"/>
            </a:endParaRPr>
          </a:p>
          <a:p>
            <a:pPr marL="0" lvl="0" indent="0" algn="l" rtl="0">
              <a:lnSpc>
                <a:spcPct val="115000"/>
              </a:lnSpc>
              <a:spcBef>
                <a:spcPts val="0"/>
              </a:spcBef>
              <a:spcAft>
                <a:spcPts val="0"/>
              </a:spcAft>
              <a:buNone/>
            </a:pPr>
            <a:r>
              <a:rPr lang="en" sz="1100">
                <a:solidFill>
                  <a:schemeClr val="dk1"/>
                </a:solidFill>
                <a:latin typeface="Cambria"/>
                <a:ea typeface="Cambria"/>
                <a:cs typeface="Cambria"/>
                <a:sym typeface="Cambria"/>
              </a:rPr>
              <a:t>The development of penicillin also encouraged scientists to look for other moulds that could be used to fight bacterial infections - such as streptomycin, which was the first drug found to be effective against tuberculosis. Once Dorothy Hodgkin had mapped the chemical structure of penicillin, scientists were able to begin working on synthetic versions of it that were slightly modified to treat specific disease. </a:t>
            </a:r>
            <a:endParaRPr/>
          </a:p>
        </p:txBody>
      </p:sp>
      <p:pic>
        <p:nvPicPr>
          <p:cNvPr id="538" name="Google Shape;538;p55"/>
          <p:cNvPicPr preferRelativeResize="0"/>
          <p:nvPr/>
        </p:nvPicPr>
        <p:blipFill rotWithShape="1">
          <a:blip r:embed="rId3">
            <a:alphaModFix/>
          </a:blip>
          <a:srcRect l="37799"/>
          <a:stretch/>
        </p:blipFill>
        <p:spPr>
          <a:xfrm>
            <a:off x="5843199" y="2684275"/>
            <a:ext cx="1440300" cy="1876800"/>
          </a:xfrm>
          <a:prstGeom prst="rect">
            <a:avLst/>
          </a:prstGeom>
          <a:noFill/>
          <a:ln w="28575" cap="flat" cmpd="sng">
            <a:solidFill>
              <a:srgbClr val="000000">
                <a:alpha val="0"/>
              </a:srgbClr>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57"/>
          <p:cNvSpPr txBox="1"/>
          <p:nvPr/>
        </p:nvSpPr>
        <p:spPr>
          <a:xfrm rot="-5400000">
            <a:off x="-2821678" y="532125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rgbClr val="000000"/>
              </a:solidFill>
            </a:endParaRPr>
          </a:p>
        </p:txBody>
      </p:sp>
      <p:pic>
        <p:nvPicPr>
          <p:cNvPr id="553" name="Google Shape;553;p57"/>
          <p:cNvPicPr preferRelativeResize="0"/>
          <p:nvPr/>
        </p:nvPicPr>
        <p:blipFill rotWithShape="1">
          <a:blip r:embed="rId3">
            <a:alphaModFix/>
          </a:blip>
          <a:srcRect r="1205"/>
          <a:stretch/>
        </p:blipFill>
        <p:spPr>
          <a:xfrm rot="-5400000">
            <a:off x="-1275325" y="2873675"/>
            <a:ext cx="9370500" cy="5376600"/>
          </a:xfrm>
          <a:prstGeom prst="rect">
            <a:avLst/>
          </a:prstGeom>
          <a:noFill/>
          <a:ln>
            <a:noFill/>
          </a:ln>
        </p:spPr>
      </p:pic>
      <p:sp>
        <p:nvSpPr>
          <p:cNvPr id="554" name="Google Shape;554;p57"/>
          <p:cNvSpPr txBox="1"/>
          <p:nvPr/>
        </p:nvSpPr>
        <p:spPr>
          <a:xfrm rot="10800000">
            <a:off x="6114276" y="8829964"/>
            <a:ext cx="1202700" cy="6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100" i="0" u="none" strike="noStrike" cap="none">
                <a:solidFill>
                  <a:srgbClr val="000000"/>
                </a:solidFill>
                <a:latin typeface="Calibri"/>
                <a:ea typeface="Calibri"/>
                <a:cs typeface="Calibri"/>
                <a:sym typeface="Calibri"/>
              </a:rPr>
              <a:t>Medieval England</a:t>
            </a:r>
            <a:endParaRPr>
              <a:latin typeface="Calibri"/>
              <a:ea typeface="Calibri"/>
              <a:cs typeface="Calibri"/>
              <a:sym typeface="Calibri"/>
            </a:endParaRPr>
          </a:p>
          <a:p>
            <a:pPr marL="0" marR="0" lvl="0" indent="0" algn="l" rtl="0">
              <a:spcBef>
                <a:spcPts val="0"/>
              </a:spcBef>
              <a:spcAft>
                <a:spcPts val="0"/>
              </a:spcAft>
              <a:buNone/>
            </a:pPr>
            <a:r>
              <a:rPr lang="en" sz="1100" i="0" u="none" strike="noStrike" cap="none">
                <a:solidFill>
                  <a:srgbClr val="000000"/>
                </a:solidFill>
                <a:latin typeface="Calibri"/>
                <a:ea typeface="Calibri"/>
                <a:cs typeface="Calibri"/>
                <a:sym typeface="Calibri"/>
              </a:rPr>
              <a:t>1348 AD </a:t>
            </a:r>
            <a:endParaRPr>
              <a:latin typeface="Calibri"/>
              <a:ea typeface="Calibri"/>
              <a:cs typeface="Calibri"/>
              <a:sym typeface="Calibri"/>
            </a:endParaRPr>
          </a:p>
          <a:p>
            <a:pPr marL="0" marR="0" lvl="0" indent="0" algn="l" rtl="0">
              <a:spcBef>
                <a:spcPts val="0"/>
              </a:spcBef>
              <a:spcAft>
                <a:spcPts val="0"/>
              </a:spcAft>
              <a:buNone/>
            </a:pPr>
            <a:r>
              <a:rPr lang="en" sz="1100" i="0" u="none" strike="noStrike" cap="none">
                <a:solidFill>
                  <a:srgbClr val="000000"/>
                </a:solidFill>
                <a:latin typeface="Calibri"/>
                <a:ea typeface="Calibri"/>
                <a:cs typeface="Calibri"/>
                <a:sym typeface="Calibri"/>
              </a:rPr>
              <a:t>“Black Death”</a:t>
            </a:r>
            <a:endParaRPr sz="1100" i="0" u="none" strike="noStrike" cap="none">
              <a:solidFill>
                <a:srgbClr val="000000"/>
              </a:solidFill>
              <a:latin typeface="Calibri"/>
              <a:ea typeface="Calibri"/>
              <a:cs typeface="Calibri"/>
              <a:sym typeface="Calibri"/>
            </a:endParaRPr>
          </a:p>
        </p:txBody>
      </p:sp>
      <p:sp>
        <p:nvSpPr>
          <p:cNvPr id="555" name="Google Shape;555;p57"/>
          <p:cNvSpPr txBox="1"/>
          <p:nvPr/>
        </p:nvSpPr>
        <p:spPr>
          <a:xfrm rot="10800000">
            <a:off x="6150421" y="8270546"/>
            <a:ext cx="1130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i="0" u="none" strike="noStrike" cap="none">
                <a:solidFill>
                  <a:srgbClr val="000000"/>
                </a:solidFill>
                <a:latin typeface="Calibri"/>
                <a:ea typeface="Calibri"/>
                <a:cs typeface="Calibri"/>
                <a:sym typeface="Calibri"/>
              </a:rPr>
              <a:t>Renaissance </a:t>
            </a:r>
            <a:endParaRPr>
              <a:latin typeface="Calibri"/>
              <a:ea typeface="Calibri"/>
              <a:cs typeface="Calibri"/>
              <a:sym typeface="Calibri"/>
            </a:endParaRPr>
          </a:p>
          <a:p>
            <a:pPr marL="0" marR="0" lvl="0" indent="0" algn="l" rtl="0">
              <a:spcBef>
                <a:spcPts val="0"/>
              </a:spcBef>
              <a:spcAft>
                <a:spcPts val="0"/>
              </a:spcAft>
              <a:buNone/>
            </a:pPr>
            <a:r>
              <a:rPr lang="en" sz="1000" i="0" u="none" strike="noStrike" cap="none">
                <a:solidFill>
                  <a:srgbClr val="000000"/>
                </a:solidFill>
                <a:latin typeface="Calibri"/>
                <a:ea typeface="Calibri"/>
                <a:cs typeface="Calibri"/>
                <a:sym typeface="Calibri"/>
              </a:rPr>
              <a:t>England   1600 AD</a:t>
            </a:r>
            <a:endParaRPr sz="1000" i="0" u="none" strike="noStrike" cap="none">
              <a:solidFill>
                <a:srgbClr val="000000"/>
              </a:solidFill>
              <a:latin typeface="Calibri"/>
              <a:ea typeface="Calibri"/>
              <a:cs typeface="Calibri"/>
              <a:sym typeface="Calibri"/>
            </a:endParaRPr>
          </a:p>
        </p:txBody>
      </p:sp>
      <p:sp>
        <p:nvSpPr>
          <p:cNvPr id="556" name="Google Shape;556;p57"/>
          <p:cNvSpPr txBox="1"/>
          <p:nvPr/>
        </p:nvSpPr>
        <p:spPr>
          <a:xfrm rot="10800000">
            <a:off x="6232286" y="7580474"/>
            <a:ext cx="1040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100" i="0" u="none" strike="noStrike" cap="none">
                <a:solidFill>
                  <a:srgbClr val="000000"/>
                </a:solidFill>
                <a:latin typeface="Calibri"/>
                <a:ea typeface="Calibri"/>
                <a:cs typeface="Calibri"/>
                <a:sym typeface="Calibri"/>
              </a:rPr>
              <a:t>London 1665</a:t>
            </a:r>
            <a:endParaRPr>
              <a:latin typeface="Calibri"/>
              <a:ea typeface="Calibri"/>
              <a:cs typeface="Calibri"/>
              <a:sym typeface="Calibri"/>
            </a:endParaRPr>
          </a:p>
          <a:p>
            <a:pPr marL="0" marR="0" lvl="0" indent="0" algn="l" rtl="0">
              <a:spcBef>
                <a:spcPts val="0"/>
              </a:spcBef>
              <a:spcAft>
                <a:spcPts val="0"/>
              </a:spcAft>
              <a:buNone/>
            </a:pPr>
            <a:r>
              <a:rPr lang="en" sz="1100" i="0" u="none" strike="noStrike" cap="none">
                <a:solidFill>
                  <a:srgbClr val="000000"/>
                </a:solidFill>
                <a:latin typeface="Calibri"/>
                <a:ea typeface="Calibri"/>
                <a:cs typeface="Calibri"/>
                <a:sym typeface="Calibri"/>
              </a:rPr>
              <a:t>“Great Plague”</a:t>
            </a:r>
            <a:endParaRPr sz="1100" i="0" u="none" strike="noStrike" cap="none">
              <a:solidFill>
                <a:srgbClr val="000000"/>
              </a:solidFill>
              <a:latin typeface="Calibri"/>
              <a:ea typeface="Calibri"/>
              <a:cs typeface="Calibri"/>
              <a:sym typeface="Calibri"/>
            </a:endParaRPr>
          </a:p>
        </p:txBody>
      </p:sp>
      <p:sp>
        <p:nvSpPr>
          <p:cNvPr id="557" name="Google Shape;557;p57"/>
          <p:cNvSpPr txBox="1"/>
          <p:nvPr/>
        </p:nvSpPr>
        <p:spPr>
          <a:xfrm rot="10800000">
            <a:off x="6060525" y="6800175"/>
            <a:ext cx="1384200" cy="6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100" i="0" u="none" strike="noStrike" cap="none">
                <a:solidFill>
                  <a:srgbClr val="000000"/>
                </a:solidFill>
                <a:latin typeface="Calibri"/>
                <a:ea typeface="Calibri"/>
                <a:cs typeface="Calibri"/>
                <a:sym typeface="Calibri"/>
              </a:rPr>
              <a:t>Industrial</a:t>
            </a:r>
            <a:r>
              <a:rPr lang="en" sz="1100">
                <a:latin typeface="Calibri"/>
                <a:ea typeface="Calibri"/>
                <a:cs typeface="Calibri"/>
                <a:sym typeface="Calibri"/>
              </a:rPr>
              <a:t> </a:t>
            </a:r>
            <a:r>
              <a:rPr lang="en" sz="1100" i="0" u="none" strike="noStrike" cap="none">
                <a:solidFill>
                  <a:srgbClr val="000000"/>
                </a:solidFill>
                <a:latin typeface="Calibri"/>
                <a:ea typeface="Calibri"/>
                <a:cs typeface="Calibri"/>
                <a:sym typeface="Calibri"/>
              </a:rPr>
              <a:t>Revolution</a:t>
            </a:r>
            <a:r>
              <a:rPr lang="en">
                <a:latin typeface="Calibri"/>
                <a:ea typeface="Calibri"/>
                <a:cs typeface="Calibri"/>
                <a:sym typeface="Calibri"/>
              </a:rPr>
              <a:t> </a:t>
            </a:r>
            <a:r>
              <a:rPr lang="en" sz="1100" i="0" u="none" strike="noStrike" cap="none">
                <a:solidFill>
                  <a:srgbClr val="000000"/>
                </a:solidFill>
                <a:latin typeface="Calibri"/>
                <a:ea typeface="Calibri"/>
                <a:cs typeface="Calibri"/>
                <a:sym typeface="Calibri"/>
              </a:rPr>
              <a:t>19</a:t>
            </a:r>
            <a:r>
              <a:rPr lang="en" sz="1100" i="0" u="none" strike="noStrike" cap="none" baseline="30000">
                <a:solidFill>
                  <a:srgbClr val="000000"/>
                </a:solidFill>
                <a:latin typeface="Calibri"/>
                <a:ea typeface="Calibri"/>
                <a:cs typeface="Calibri"/>
                <a:sym typeface="Calibri"/>
              </a:rPr>
              <a:t>th</a:t>
            </a:r>
            <a:r>
              <a:rPr lang="en" sz="1100" i="0" u="none" strike="noStrike" cap="none">
                <a:solidFill>
                  <a:srgbClr val="000000"/>
                </a:solidFill>
                <a:latin typeface="Calibri"/>
                <a:ea typeface="Calibri"/>
                <a:cs typeface="Calibri"/>
                <a:sym typeface="Calibri"/>
              </a:rPr>
              <a:t> century</a:t>
            </a:r>
            <a:endParaRPr sz="1100" i="0" u="none" strike="noStrike" cap="none">
              <a:solidFill>
                <a:srgbClr val="000000"/>
              </a:solidFill>
              <a:latin typeface="Calibri"/>
              <a:ea typeface="Calibri"/>
              <a:cs typeface="Calibri"/>
              <a:sym typeface="Calibri"/>
            </a:endParaRPr>
          </a:p>
        </p:txBody>
      </p:sp>
      <p:sp>
        <p:nvSpPr>
          <p:cNvPr id="558" name="Google Shape;558;p57"/>
          <p:cNvSpPr txBox="1"/>
          <p:nvPr/>
        </p:nvSpPr>
        <p:spPr>
          <a:xfrm rot="10800000">
            <a:off x="6272977" y="6035269"/>
            <a:ext cx="10905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100" i="0" u="none" strike="noStrike" cap="none">
                <a:solidFill>
                  <a:srgbClr val="000000"/>
                </a:solidFill>
                <a:latin typeface="Calibri"/>
                <a:ea typeface="Calibri"/>
                <a:cs typeface="Calibri"/>
                <a:sym typeface="Calibri"/>
              </a:rPr>
              <a:t> “Germ Theory”</a:t>
            </a:r>
            <a:endParaRPr>
              <a:latin typeface="Calibri"/>
              <a:ea typeface="Calibri"/>
              <a:cs typeface="Calibri"/>
              <a:sym typeface="Calibri"/>
            </a:endParaRPr>
          </a:p>
          <a:p>
            <a:pPr marL="0" marR="0" lvl="0" indent="0" algn="ctr" rtl="0">
              <a:spcBef>
                <a:spcPts val="0"/>
              </a:spcBef>
              <a:spcAft>
                <a:spcPts val="0"/>
              </a:spcAft>
              <a:buNone/>
            </a:pPr>
            <a:r>
              <a:rPr lang="en" sz="1100" i="0" u="none" strike="noStrike" cap="none">
                <a:solidFill>
                  <a:srgbClr val="000000"/>
                </a:solidFill>
                <a:latin typeface="Calibri"/>
                <a:ea typeface="Calibri"/>
                <a:cs typeface="Calibri"/>
                <a:sym typeface="Calibri"/>
              </a:rPr>
              <a:t>1861</a:t>
            </a:r>
            <a:endParaRPr sz="1100" i="0" u="none" strike="noStrike" cap="none">
              <a:solidFill>
                <a:srgbClr val="000000"/>
              </a:solidFill>
              <a:latin typeface="Calibri"/>
              <a:ea typeface="Calibri"/>
              <a:cs typeface="Calibri"/>
              <a:sym typeface="Calibri"/>
            </a:endParaRPr>
          </a:p>
        </p:txBody>
      </p:sp>
      <p:sp>
        <p:nvSpPr>
          <p:cNvPr id="559" name="Google Shape;559;p57"/>
          <p:cNvSpPr txBox="1"/>
          <p:nvPr/>
        </p:nvSpPr>
        <p:spPr>
          <a:xfrm rot="10800000">
            <a:off x="6289026" y="5460261"/>
            <a:ext cx="1058400" cy="43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100" i="0" u="none" strike="noStrike" cap="none">
                <a:solidFill>
                  <a:srgbClr val="000000"/>
                </a:solidFill>
                <a:latin typeface="Calibri"/>
                <a:ea typeface="Calibri"/>
                <a:cs typeface="Calibri"/>
                <a:sym typeface="Calibri"/>
              </a:rPr>
              <a:t>Koch identifies </a:t>
            </a:r>
            <a:endParaRPr>
              <a:latin typeface="Calibri"/>
              <a:ea typeface="Calibri"/>
              <a:cs typeface="Calibri"/>
              <a:sym typeface="Calibri"/>
            </a:endParaRPr>
          </a:p>
          <a:p>
            <a:pPr marL="0" marR="0" lvl="0" indent="0" algn="ctr" rtl="0">
              <a:spcBef>
                <a:spcPts val="0"/>
              </a:spcBef>
              <a:spcAft>
                <a:spcPts val="0"/>
              </a:spcAft>
              <a:buNone/>
            </a:pPr>
            <a:r>
              <a:rPr lang="en" sz="1100" i="0" u="none" strike="noStrike" cap="none">
                <a:solidFill>
                  <a:srgbClr val="000000"/>
                </a:solidFill>
                <a:latin typeface="Calibri"/>
                <a:ea typeface="Calibri"/>
                <a:cs typeface="Calibri"/>
                <a:sym typeface="Calibri"/>
              </a:rPr>
              <a:t>bacteria - 1876</a:t>
            </a:r>
            <a:endParaRPr sz="1100" i="0" u="none" strike="noStrike" cap="none">
              <a:solidFill>
                <a:srgbClr val="000000"/>
              </a:solidFill>
              <a:latin typeface="Calibri"/>
              <a:ea typeface="Calibri"/>
              <a:cs typeface="Calibri"/>
              <a:sym typeface="Calibri"/>
            </a:endParaRPr>
          </a:p>
        </p:txBody>
      </p:sp>
      <p:sp>
        <p:nvSpPr>
          <p:cNvPr id="560" name="Google Shape;560;p57"/>
          <p:cNvSpPr txBox="1"/>
          <p:nvPr/>
        </p:nvSpPr>
        <p:spPr>
          <a:xfrm rot="10800000">
            <a:off x="6196915" y="4715719"/>
            <a:ext cx="1242600" cy="600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100" i="0" u="none" strike="noStrike" cap="none">
                <a:solidFill>
                  <a:srgbClr val="000000"/>
                </a:solidFill>
                <a:latin typeface="Calibri"/>
                <a:ea typeface="Calibri"/>
                <a:cs typeface="Calibri"/>
                <a:sym typeface="Calibri"/>
              </a:rPr>
              <a:t>Pasteur develops </a:t>
            </a:r>
            <a:endParaRPr>
              <a:latin typeface="Calibri"/>
              <a:ea typeface="Calibri"/>
              <a:cs typeface="Calibri"/>
              <a:sym typeface="Calibri"/>
            </a:endParaRPr>
          </a:p>
          <a:p>
            <a:pPr marL="0" marR="0" lvl="0" indent="0" algn="ctr" rtl="0">
              <a:spcBef>
                <a:spcPts val="0"/>
              </a:spcBef>
              <a:spcAft>
                <a:spcPts val="0"/>
              </a:spcAft>
              <a:buNone/>
            </a:pPr>
            <a:r>
              <a:rPr lang="en" sz="1100" i="0" u="none" strike="noStrike" cap="none">
                <a:solidFill>
                  <a:srgbClr val="000000"/>
                </a:solidFill>
                <a:latin typeface="Calibri"/>
                <a:ea typeface="Calibri"/>
                <a:cs typeface="Calibri"/>
                <a:sym typeface="Calibri"/>
              </a:rPr>
              <a:t> rabies vaccine 1881</a:t>
            </a:r>
            <a:endParaRPr sz="1100" i="0" u="none" strike="noStrike" cap="none">
              <a:solidFill>
                <a:srgbClr val="000000"/>
              </a:solidFill>
              <a:latin typeface="Calibri"/>
              <a:ea typeface="Calibri"/>
              <a:cs typeface="Calibri"/>
              <a:sym typeface="Calibri"/>
            </a:endParaRPr>
          </a:p>
        </p:txBody>
      </p:sp>
      <p:sp>
        <p:nvSpPr>
          <p:cNvPr id="561" name="Google Shape;561;p57"/>
          <p:cNvSpPr txBox="1"/>
          <p:nvPr/>
        </p:nvSpPr>
        <p:spPr>
          <a:xfrm rot="10800000">
            <a:off x="6196934" y="4146680"/>
            <a:ext cx="1242600" cy="600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100" i="0" u="none" strike="noStrike" cap="none">
                <a:solidFill>
                  <a:srgbClr val="000000"/>
                </a:solidFill>
                <a:latin typeface="Calibri"/>
                <a:ea typeface="Calibri"/>
                <a:cs typeface="Calibri"/>
                <a:sym typeface="Calibri"/>
              </a:rPr>
              <a:t>Lister </a:t>
            </a:r>
            <a:r>
              <a:rPr lang="en" sz="1100">
                <a:latin typeface="Calibri"/>
                <a:ea typeface="Calibri"/>
                <a:cs typeface="Calibri"/>
                <a:sym typeface="Calibri"/>
              </a:rPr>
              <a:t>used</a:t>
            </a:r>
            <a:r>
              <a:rPr lang="en" sz="1100" i="0" u="none" strike="noStrike" cap="none">
                <a:solidFill>
                  <a:srgbClr val="000000"/>
                </a:solidFill>
                <a:latin typeface="Calibri"/>
                <a:ea typeface="Calibri"/>
                <a:cs typeface="Calibri"/>
                <a:sym typeface="Calibri"/>
              </a:rPr>
              <a:t> carbolic acid - 1865</a:t>
            </a:r>
            <a:endParaRPr sz="1100" i="0" u="none" strike="noStrike" cap="none">
              <a:solidFill>
                <a:srgbClr val="000000"/>
              </a:solidFill>
              <a:latin typeface="Calibri"/>
              <a:ea typeface="Calibri"/>
              <a:cs typeface="Calibri"/>
              <a:sym typeface="Calibri"/>
            </a:endParaRPr>
          </a:p>
        </p:txBody>
      </p:sp>
      <p:sp>
        <p:nvSpPr>
          <p:cNvPr id="562" name="Google Shape;562;p57"/>
          <p:cNvSpPr txBox="1"/>
          <p:nvPr/>
        </p:nvSpPr>
        <p:spPr>
          <a:xfrm rot="10800000">
            <a:off x="6196917" y="3451247"/>
            <a:ext cx="1242600" cy="43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100" i="0" u="none" strike="noStrike" cap="none">
                <a:solidFill>
                  <a:srgbClr val="000000"/>
                </a:solidFill>
                <a:latin typeface="Calibri"/>
                <a:ea typeface="Calibri"/>
                <a:cs typeface="Calibri"/>
                <a:sym typeface="Calibri"/>
              </a:rPr>
              <a:t>Magic Bullets      - 1910</a:t>
            </a:r>
            <a:endParaRPr sz="1100" i="0" u="none" strike="noStrike" cap="none">
              <a:solidFill>
                <a:srgbClr val="000000"/>
              </a:solidFill>
              <a:latin typeface="Calibri"/>
              <a:ea typeface="Calibri"/>
              <a:cs typeface="Calibri"/>
              <a:sym typeface="Calibri"/>
            </a:endParaRPr>
          </a:p>
        </p:txBody>
      </p:sp>
      <p:sp>
        <p:nvSpPr>
          <p:cNvPr id="563" name="Google Shape;563;p57"/>
          <p:cNvSpPr txBox="1"/>
          <p:nvPr/>
        </p:nvSpPr>
        <p:spPr>
          <a:xfrm rot="10800000">
            <a:off x="6131336" y="2723729"/>
            <a:ext cx="1242600" cy="43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100" i="0" u="none" strike="noStrike" cap="none">
                <a:solidFill>
                  <a:srgbClr val="000000"/>
                </a:solidFill>
                <a:latin typeface="Calibri"/>
                <a:ea typeface="Calibri"/>
                <a:cs typeface="Calibri"/>
                <a:sym typeface="Calibri"/>
              </a:rPr>
              <a:t>Aseptic Surgery - 1910</a:t>
            </a:r>
            <a:endParaRPr sz="1100" i="0" u="none" strike="noStrike" cap="none">
              <a:solidFill>
                <a:srgbClr val="000000"/>
              </a:solidFill>
              <a:latin typeface="Calibri"/>
              <a:ea typeface="Calibri"/>
              <a:cs typeface="Calibri"/>
              <a:sym typeface="Calibri"/>
            </a:endParaRPr>
          </a:p>
        </p:txBody>
      </p:sp>
      <p:sp>
        <p:nvSpPr>
          <p:cNvPr id="564" name="Google Shape;564;p57"/>
          <p:cNvSpPr txBox="1"/>
          <p:nvPr/>
        </p:nvSpPr>
        <p:spPr>
          <a:xfrm rot="10800000">
            <a:off x="6196936" y="2090553"/>
            <a:ext cx="1242600" cy="43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100" i="0" u="none" strike="noStrike" cap="none">
                <a:solidFill>
                  <a:srgbClr val="000000"/>
                </a:solidFill>
                <a:latin typeface="Calibri"/>
                <a:ea typeface="Calibri"/>
                <a:cs typeface="Calibri"/>
                <a:sym typeface="Calibri"/>
              </a:rPr>
              <a:t>Penicillin  mass  produced- 1943</a:t>
            </a:r>
            <a:endParaRPr sz="1100" i="0" u="none" strike="noStrike" cap="none">
              <a:solidFill>
                <a:srgbClr val="000000"/>
              </a:solidFill>
              <a:latin typeface="Calibri"/>
              <a:ea typeface="Calibri"/>
              <a:cs typeface="Calibri"/>
              <a:sym typeface="Calibri"/>
            </a:endParaRPr>
          </a:p>
        </p:txBody>
      </p:sp>
      <p:sp>
        <p:nvSpPr>
          <p:cNvPr id="565" name="Google Shape;565;p57"/>
          <p:cNvSpPr txBox="1"/>
          <p:nvPr/>
        </p:nvSpPr>
        <p:spPr>
          <a:xfrm rot="10800000">
            <a:off x="6131336" y="1472991"/>
            <a:ext cx="1242600" cy="43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100">
                <a:latin typeface="Calibri"/>
                <a:ea typeface="Calibri"/>
                <a:cs typeface="Calibri"/>
                <a:sym typeface="Calibri"/>
              </a:rPr>
              <a:t>NHS introduced 1945</a:t>
            </a:r>
            <a:endParaRPr sz="1100" i="0" u="none" strike="noStrike" cap="none">
              <a:solidFill>
                <a:srgbClr val="000000"/>
              </a:solidFill>
              <a:latin typeface="Calibri"/>
              <a:ea typeface="Calibri"/>
              <a:cs typeface="Calibri"/>
              <a:sym typeface="Calibri"/>
            </a:endParaRPr>
          </a:p>
        </p:txBody>
      </p:sp>
      <p:sp>
        <p:nvSpPr>
          <p:cNvPr id="566" name="Google Shape;566;p57"/>
          <p:cNvSpPr txBox="1"/>
          <p:nvPr/>
        </p:nvSpPr>
        <p:spPr>
          <a:xfrm rot="10800000">
            <a:off x="6196936" y="752791"/>
            <a:ext cx="1242600" cy="43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100">
                <a:latin typeface="Calibri"/>
                <a:ea typeface="Calibri"/>
                <a:cs typeface="Calibri"/>
                <a:sym typeface="Calibri"/>
              </a:rPr>
              <a:t>MRSA more common</a:t>
            </a:r>
            <a:endParaRPr sz="1100" i="0" u="none" strike="noStrike" cap="none">
              <a:solidFill>
                <a:srgbClr val="000000"/>
              </a:solidFill>
              <a:latin typeface="Calibri"/>
              <a:ea typeface="Calibri"/>
              <a:cs typeface="Calibri"/>
              <a:sym typeface="Calibri"/>
            </a:endParaRPr>
          </a:p>
        </p:txBody>
      </p:sp>
      <p:sp>
        <p:nvSpPr>
          <p:cNvPr id="567" name="Google Shape;567;p57"/>
          <p:cNvSpPr/>
          <p:nvPr/>
        </p:nvSpPr>
        <p:spPr>
          <a:xfrm>
            <a:off x="6906750" y="146457"/>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p.31</a:t>
            </a:r>
            <a:endParaRPr b="1" dirty="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8"/>
          <p:cNvSpPr txBox="1"/>
          <p:nvPr/>
        </p:nvSpPr>
        <p:spPr>
          <a:xfrm>
            <a:off x="560550" y="23320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4.4 Case Study: The fight against lung cancer in the 21st century</a:t>
            </a:r>
            <a:endParaRPr sz="1800" b="1">
              <a:latin typeface="Calibri"/>
              <a:ea typeface="Calibri"/>
              <a:cs typeface="Calibri"/>
              <a:sym typeface="Calibri"/>
            </a:endParaRPr>
          </a:p>
        </p:txBody>
      </p:sp>
      <p:sp>
        <p:nvSpPr>
          <p:cNvPr id="573" name="Google Shape;573;p58"/>
          <p:cNvSpPr txBox="1"/>
          <p:nvPr/>
        </p:nvSpPr>
        <p:spPr>
          <a:xfrm>
            <a:off x="194988" y="2297675"/>
            <a:ext cx="4757100" cy="7990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Cambria"/>
                <a:ea typeface="Cambria"/>
                <a:cs typeface="Cambria"/>
                <a:sym typeface="Cambria"/>
              </a:rPr>
              <a:t>Lung cancer was extremely rare 150 years go. Its frequency increased greatly in the early 1900s and today it is the second most common form of cancer. Over 40,000 people are diagnosed with it each year. Medical evidence has proved conclusively that cigarette smoking (which first became common in the early 1900s and especially during the First World War) is the major reason for contracting lung cancer. Nearly 90 per cent of cases are the result of smoking, in the some cases of passive smoking. </a:t>
            </a:r>
            <a:endParaRPr sz="1100">
              <a:latin typeface="Cambria"/>
              <a:ea typeface="Cambria"/>
              <a:cs typeface="Cambria"/>
              <a:sym typeface="Cambria"/>
            </a:endParaRPr>
          </a:p>
          <a:p>
            <a:pPr marL="0" lvl="0" indent="0" algn="l" rtl="0">
              <a:lnSpc>
                <a:spcPct val="150000"/>
              </a:lnSpc>
              <a:spcBef>
                <a:spcPts val="0"/>
              </a:spcBef>
              <a:spcAft>
                <a:spcPts val="0"/>
              </a:spcAft>
              <a:buNone/>
            </a:pPr>
            <a:endParaRPr sz="1100">
              <a:latin typeface="Cambria"/>
              <a:ea typeface="Cambria"/>
              <a:cs typeface="Cambria"/>
              <a:sym typeface="Cambria"/>
            </a:endParaRPr>
          </a:p>
          <a:p>
            <a:pPr marL="0" lvl="0" indent="0" algn="l" rtl="0">
              <a:lnSpc>
                <a:spcPct val="150000"/>
              </a:lnSpc>
              <a:spcBef>
                <a:spcPts val="0"/>
              </a:spcBef>
              <a:spcAft>
                <a:spcPts val="0"/>
              </a:spcAft>
              <a:buNone/>
            </a:pPr>
            <a:r>
              <a:rPr lang="en" sz="1100">
                <a:latin typeface="Cambria"/>
                <a:ea typeface="Cambria"/>
                <a:cs typeface="Cambria"/>
                <a:sym typeface="Cambria"/>
              </a:rPr>
              <a:t>Lung cancer is particularly deadly because it is extremely difficult to diagnose in its early stages. It is usually diagnosed once symptoms have developed which means cancer may have spread. Only one in three people live for as long as a year after diagnosis. Only 10 percent live for more than five years. This compares very badly with survival rates from other cancers where 50 per cent live for at least ten years after diagnosis. </a:t>
            </a:r>
            <a:endParaRPr sz="1100">
              <a:latin typeface="Cambria"/>
              <a:ea typeface="Cambria"/>
              <a:cs typeface="Cambria"/>
              <a:sym typeface="Cambria"/>
            </a:endParaRPr>
          </a:p>
          <a:p>
            <a:pPr marL="0" lvl="0" indent="0" algn="l" rtl="0">
              <a:lnSpc>
                <a:spcPct val="150000"/>
              </a:lnSpc>
              <a:spcBef>
                <a:spcPts val="0"/>
              </a:spcBef>
              <a:spcAft>
                <a:spcPts val="0"/>
              </a:spcAft>
              <a:buNone/>
            </a:pPr>
            <a:endParaRPr sz="1100">
              <a:latin typeface="Cambria"/>
              <a:ea typeface="Cambria"/>
              <a:cs typeface="Cambria"/>
              <a:sym typeface="Cambria"/>
            </a:endParaRPr>
          </a:p>
          <a:p>
            <a:pPr marL="0" lvl="0" indent="0" algn="l" rtl="0">
              <a:lnSpc>
                <a:spcPct val="150000"/>
              </a:lnSpc>
              <a:spcBef>
                <a:spcPts val="0"/>
              </a:spcBef>
              <a:spcAft>
                <a:spcPts val="0"/>
              </a:spcAft>
              <a:buNone/>
            </a:pPr>
            <a:r>
              <a:rPr lang="en" sz="1100">
                <a:latin typeface="Cambria"/>
                <a:ea typeface="Cambria"/>
                <a:cs typeface="Cambria"/>
                <a:sym typeface="Cambria"/>
              </a:rPr>
              <a:t>The devastation caused by lung now means that huge efforts are made in prevention, diagnosis and treatment. Governments have launched major campaigns to prevent people developing lung cancer. Campaigns warn people of the extreme dangers of smoking , through advertising the dangers, banning advertisements for cigarettes and making them as invisible as possible in shops. New laws have made public  places such as cages, cinemas, sports grounds, workplaces and pubs smoke free, aiming both to reduce the effects of passive smoking and to help people give up smoking. Other campaigns,  aim to improve rates of early diagnosis. </a:t>
            </a:r>
            <a:endParaRPr sz="1100">
              <a:latin typeface="Cambria"/>
              <a:ea typeface="Cambria"/>
              <a:cs typeface="Cambria"/>
              <a:sym typeface="Cambria"/>
            </a:endParaRPr>
          </a:p>
          <a:p>
            <a:pPr marL="0" lvl="0" indent="0" algn="l" rtl="0">
              <a:lnSpc>
                <a:spcPct val="150000"/>
              </a:lnSpc>
              <a:spcBef>
                <a:spcPts val="0"/>
              </a:spcBef>
              <a:spcAft>
                <a:spcPts val="0"/>
              </a:spcAft>
              <a:buNone/>
            </a:pPr>
            <a:endParaRPr sz="1100">
              <a:latin typeface="Cambria"/>
              <a:ea typeface="Cambria"/>
              <a:cs typeface="Cambria"/>
              <a:sym typeface="Cambria"/>
            </a:endParaRPr>
          </a:p>
          <a:p>
            <a:pPr marL="0" lvl="0" indent="0" algn="l" rtl="0">
              <a:lnSpc>
                <a:spcPct val="150000"/>
              </a:lnSpc>
              <a:spcBef>
                <a:spcPts val="0"/>
              </a:spcBef>
              <a:spcAft>
                <a:spcPts val="0"/>
              </a:spcAft>
              <a:buNone/>
            </a:pPr>
            <a:r>
              <a:rPr lang="en" sz="1100">
                <a:latin typeface="Cambria"/>
                <a:ea typeface="Cambria"/>
                <a:cs typeface="Cambria"/>
                <a:sym typeface="Cambria"/>
              </a:rPr>
              <a:t>Governments have also, through the NHS, invested large sums of money in improved treatments which in turn are dependent on developments in science and technology on research undertaken by scientists. However, there is  at this stage (2015) not national screening programme because the technology does not exist to pick up the earliest signs of lung cancer. As a step towards this, the screening of high-risk individuals is being developed. </a:t>
            </a:r>
            <a:endParaRPr sz="1100">
              <a:latin typeface="Cambria"/>
              <a:ea typeface="Cambria"/>
              <a:cs typeface="Cambria"/>
              <a:sym typeface="Cambria"/>
            </a:endParaRPr>
          </a:p>
        </p:txBody>
      </p:sp>
      <p:sp>
        <p:nvSpPr>
          <p:cNvPr id="574" name="Google Shape;574;p58"/>
          <p:cNvSpPr txBox="1"/>
          <p:nvPr/>
        </p:nvSpPr>
        <p:spPr>
          <a:xfrm>
            <a:off x="3780000" y="1357250"/>
            <a:ext cx="32061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ambria"/>
                <a:ea typeface="Cambria"/>
                <a:cs typeface="Cambria"/>
                <a:sym typeface="Cambria"/>
              </a:rPr>
              <a:t>TASK:</a:t>
            </a:r>
            <a:r>
              <a:rPr lang="en" sz="1100">
                <a:latin typeface="Cambria"/>
                <a:ea typeface="Cambria"/>
                <a:cs typeface="Cambria"/>
                <a:sym typeface="Cambria"/>
              </a:rPr>
              <a:t> Reduce each paragraph to one sentence. </a:t>
            </a:r>
            <a:endParaRPr sz="1100">
              <a:latin typeface="Cambria"/>
              <a:ea typeface="Cambria"/>
              <a:cs typeface="Cambria"/>
              <a:sym typeface="Cambria"/>
            </a:endParaRPr>
          </a:p>
        </p:txBody>
      </p:sp>
      <p:sp>
        <p:nvSpPr>
          <p:cNvPr id="575" name="Google Shape;575;p58"/>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p.32</a:t>
            </a:r>
            <a:endParaRPr b="1" dirty="0">
              <a:latin typeface="Calibri"/>
              <a:ea typeface="Calibri"/>
              <a:cs typeface="Calibri"/>
              <a:sym typeface="Calibri"/>
            </a:endParaRPr>
          </a:p>
        </p:txBody>
      </p:sp>
      <p:pic>
        <p:nvPicPr>
          <p:cNvPr id="576" name="Google Shape;576;p58" descr="Image result for lung cancer"/>
          <p:cNvPicPr preferRelativeResize="0"/>
          <p:nvPr/>
        </p:nvPicPr>
        <p:blipFill>
          <a:blip r:embed="rId3">
            <a:alphaModFix/>
          </a:blip>
          <a:stretch>
            <a:fillRect/>
          </a:stretch>
        </p:blipFill>
        <p:spPr>
          <a:xfrm>
            <a:off x="294900" y="894399"/>
            <a:ext cx="1483407" cy="1141075"/>
          </a:xfrm>
          <a:prstGeom prst="rect">
            <a:avLst/>
          </a:prstGeom>
          <a:noFill/>
          <a:ln w="28575" cap="flat" cmpd="sng">
            <a:solidFill>
              <a:srgbClr val="000000"/>
            </a:solidFill>
            <a:prstDash val="solid"/>
            <a:round/>
            <a:headEnd type="none" w="sm" len="sm"/>
            <a:tailEnd type="none" w="sm" len="sm"/>
          </a:ln>
        </p:spPr>
      </p:pic>
      <p:pic>
        <p:nvPicPr>
          <p:cNvPr id="577" name="Google Shape;577;p58" descr="Image result for lung cancer"/>
          <p:cNvPicPr preferRelativeResize="0"/>
          <p:nvPr/>
        </p:nvPicPr>
        <p:blipFill>
          <a:blip r:embed="rId4">
            <a:alphaModFix/>
          </a:blip>
          <a:stretch>
            <a:fillRect/>
          </a:stretch>
        </p:blipFill>
        <p:spPr>
          <a:xfrm>
            <a:off x="1890285" y="894388"/>
            <a:ext cx="1366525" cy="1141075"/>
          </a:xfrm>
          <a:prstGeom prst="rect">
            <a:avLst/>
          </a:prstGeom>
          <a:noFill/>
          <a:ln w="28575" cap="flat" cmpd="sng">
            <a:solidFill>
              <a:srgbClr val="000000"/>
            </a:solidFill>
            <a:prstDash val="solid"/>
            <a:round/>
            <a:headEnd type="none" w="sm" len="sm"/>
            <a:tailEnd type="none" w="sm" len="sm"/>
          </a:ln>
        </p:spPr>
      </p:pic>
      <p:sp>
        <p:nvSpPr>
          <p:cNvPr id="578" name="Google Shape;578;p58"/>
          <p:cNvSpPr/>
          <p:nvPr/>
        </p:nvSpPr>
        <p:spPr>
          <a:xfrm>
            <a:off x="5086475" y="2297675"/>
            <a:ext cx="2266500" cy="18276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8"/>
          <p:cNvSpPr/>
          <p:nvPr/>
        </p:nvSpPr>
        <p:spPr>
          <a:xfrm>
            <a:off x="5086475" y="4314175"/>
            <a:ext cx="2266500" cy="15300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8"/>
          <p:cNvSpPr/>
          <p:nvPr/>
        </p:nvSpPr>
        <p:spPr>
          <a:xfrm>
            <a:off x="5086475" y="6062050"/>
            <a:ext cx="2266500" cy="22743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8"/>
          <p:cNvSpPr/>
          <p:nvPr/>
        </p:nvSpPr>
        <p:spPr>
          <a:xfrm>
            <a:off x="5086475" y="8554225"/>
            <a:ext cx="2266500" cy="15300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59" descr="Image result for surgery cancer"/>
          <p:cNvPicPr preferRelativeResize="0"/>
          <p:nvPr/>
        </p:nvPicPr>
        <p:blipFill>
          <a:blip r:embed="rId3">
            <a:alphaModFix/>
          </a:blip>
          <a:stretch>
            <a:fillRect/>
          </a:stretch>
        </p:blipFill>
        <p:spPr>
          <a:xfrm>
            <a:off x="5241375" y="1266925"/>
            <a:ext cx="2046851" cy="1361150"/>
          </a:xfrm>
          <a:prstGeom prst="rect">
            <a:avLst/>
          </a:prstGeom>
          <a:noFill/>
          <a:ln w="28575" cap="flat" cmpd="sng">
            <a:solidFill>
              <a:srgbClr val="000000"/>
            </a:solidFill>
            <a:prstDash val="solid"/>
            <a:round/>
            <a:headEnd type="none" w="sm" len="sm"/>
            <a:tailEnd type="none" w="sm" len="sm"/>
          </a:ln>
        </p:spPr>
      </p:pic>
      <p:sp>
        <p:nvSpPr>
          <p:cNvPr id="587" name="Google Shape;587;p59"/>
          <p:cNvSpPr txBox="1"/>
          <p:nvPr/>
        </p:nvSpPr>
        <p:spPr>
          <a:xfrm>
            <a:off x="560550" y="304650"/>
            <a:ext cx="6083100" cy="67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4.4 Case Study: The fight against lung cancer in the 21st century</a:t>
            </a:r>
            <a:endParaRPr sz="1800" b="1">
              <a:latin typeface="Calibri"/>
              <a:ea typeface="Calibri"/>
              <a:cs typeface="Calibri"/>
              <a:sym typeface="Calibri"/>
            </a:endParaRPr>
          </a:p>
        </p:txBody>
      </p:sp>
      <p:sp>
        <p:nvSpPr>
          <p:cNvPr id="588" name="Google Shape;588;p59"/>
          <p:cNvSpPr txBox="1"/>
          <p:nvPr/>
        </p:nvSpPr>
        <p:spPr>
          <a:xfrm>
            <a:off x="294900" y="981225"/>
            <a:ext cx="4781100" cy="505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100" b="1">
                <a:latin typeface="Cambria"/>
                <a:ea typeface="Cambria"/>
                <a:cs typeface="Cambria"/>
                <a:sym typeface="Cambria"/>
              </a:rPr>
              <a:t>Treatments</a:t>
            </a:r>
            <a:endParaRPr sz="1100" b="1">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AutoNum type="arabicPeriod"/>
            </a:pPr>
            <a:r>
              <a:rPr lang="en" sz="1100">
                <a:latin typeface="Cambria"/>
                <a:ea typeface="Cambria"/>
                <a:cs typeface="Cambria"/>
                <a:sym typeface="Cambria"/>
              </a:rPr>
              <a:t>Surgery has been used since the 1930s but the majority of lung cancer sufferers have had other smoking-related health problems that have meant that surgery was too dangerous to use. New surgery techniques using remote-controlled micro-instruments and cameras have far less impact on the body and speed recovery. </a:t>
            </a:r>
            <a:endParaRPr sz="1100">
              <a:latin typeface="Cambria"/>
              <a:ea typeface="Cambria"/>
              <a:cs typeface="Cambria"/>
              <a:sym typeface="Cambria"/>
            </a:endParaRPr>
          </a:p>
          <a:p>
            <a:pPr marL="457200" lvl="0" indent="0" algn="l" rtl="0">
              <a:lnSpc>
                <a:spcPct val="115000"/>
              </a:lnSpc>
              <a:spcBef>
                <a:spcPts val="0"/>
              </a:spcBef>
              <a:spcAft>
                <a:spcPts val="0"/>
              </a:spcAft>
              <a:buNone/>
            </a:pP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AutoNum type="arabicPeriod"/>
            </a:pPr>
            <a:r>
              <a:rPr lang="en" sz="1100">
                <a:latin typeface="Cambria"/>
                <a:ea typeface="Cambria"/>
                <a:cs typeface="Cambria"/>
                <a:sym typeface="Cambria"/>
              </a:rPr>
              <a:t>Radiotherapy aims to kill the cancer cells using beams of radiation. Techniques have improved to target cancers more precisely. </a:t>
            </a:r>
            <a:endParaRPr sz="1100">
              <a:latin typeface="Cambria"/>
              <a:ea typeface="Cambria"/>
              <a:cs typeface="Cambria"/>
              <a:sym typeface="Cambria"/>
            </a:endParaRPr>
          </a:p>
          <a:p>
            <a:pPr marL="457200" lvl="0" indent="0" algn="l" rtl="0">
              <a:lnSpc>
                <a:spcPct val="115000"/>
              </a:lnSpc>
              <a:spcBef>
                <a:spcPts val="0"/>
              </a:spcBef>
              <a:spcAft>
                <a:spcPts val="0"/>
              </a:spcAft>
              <a:buNone/>
            </a:pP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AutoNum type="arabicPeriod"/>
            </a:pPr>
            <a:r>
              <a:rPr lang="en" sz="1100">
                <a:latin typeface="Cambria"/>
                <a:ea typeface="Cambria"/>
                <a:cs typeface="Cambria"/>
                <a:sym typeface="Cambria"/>
              </a:rPr>
              <a:t>Chemotherapy has been used since the 1970s if the cancer has developed so far that surgery and radiotherapy are not successful. Chemotherapy involves using particularly powerful chemical medicines to attack the cancer cells, although it can have significant side effect. New combinations of chemotherapy medicines are constantly being used and the results recorded. </a:t>
            </a:r>
            <a:endParaRPr sz="1100">
              <a:latin typeface="Cambria"/>
              <a:ea typeface="Cambria"/>
              <a:cs typeface="Cambria"/>
              <a:sym typeface="Cambria"/>
            </a:endParaRPr>
          </a:p>
          <a:p>
            <a:pPr marL="457200" lvl="0" indent="0" algn="l" rtl="0">
              <a:lnSpc>
                <a:spcPct val="115000"/>
              </a:lnSpc>
              <a:spcBef>
                <a:spcPts val="0"/>
              </a:spcBef>
              <a:spcAft>
                <a:spcPts val="0"/>
              </a:spcAft>
              <a:buNone/>
            </a:pPr>
            <a:endParaRPr sz="1100">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AutoNum type="arabicPeriod"/>
            </a:pPr>
            <a:r>
              <a:rPr lang="en" sz="1100">
                <a:latin typeface="Cambria"/>
                <a:ea typeface="Cambria"/>
                <a:cs typeface="Cambria"/>
                <a:sym typeface="Cambria"/>
              </a:rPr>
              <a:t>Immunotherapy. Cancers are able to resit the body’s immune system’s attempts to block their growth. Trials have been taking place to boost the immune system and so stop the cancer cells from resisting it. </a:t>
            </a:r>
            <a:endParaRPr sz="1100">
              <a:latin typeface="Cambria"/>
              <a:ea typeface="Cambria"/>
              <a:cs typeface="Cambria"/>
              <a:sym typeface="Cambria"/>
            </a:endParaRPr>
          </a:p>
          <a:p>
            <a:pPr marL="45720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 fight against lung cancer therefore shows how interdependent the various factors are that help to improve medicine and health. Today the roles of government and science and technology overlap considerably and behind them are the many individuals who make significant contributions to preventing and treating such illness. </a:t>
            </a:r>
            <a:endParaRPr sz="1100">
              <a:latin typeface="Cambria"/>
              <a:ea typeface="Cambria"/>
              <a:cs typeface="Cambria"/>
              <a:sym typeface="Cambria"/>
            </a:endParaRPr>
          </a:p>
          <a:p>
            <a:pPr marL="0" lvl="0" indent="0" algn="l" rtl="0">
              <a:lnSpc>
                <a:spcPct val="150000"/>
              </a:lnSpc>
              <a:spcBef>
                <a:spcPts val="0"/>
              </a:spcBef>
              <a:spcAft>
                <a:spcPts val="0"/>
              </a:spcAft>
              <a:buNone/>
            </a:pPr>
            <a:endParaRPr sz="1100">
              <a:latin typeface="Cambria"/>
              <a:ea typeface="Cambria"/>
              <a:cs typeface="Cambria"/>
              <a:sym typeface="Cambria"/>
            </a:endParaRPr>
          </a:p>
        </p:txBody>
      </p:sp>
      <p:sp>
        <p:nvSpPr>
          <p:cNvPr id="589" name="Google Shape;589;p59"/>
          <p:cNvSpPr txBox="1"/>
          <p:nvPr/>
        </p:nvSpPr>
        <p:spPr>
          <a:xfrm>
            <a:off x="381000" y="6275363"/>
            <a:ext cx="6715200" cy="376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n" sz="1100" b="1">
                <a:latin typeface="Cambria"/>
                <a:ea typeface="Cambria"/>
                <a:cs typeface="Cambria"/>
                <a:sym typeface="Cambria"/>
              </a:rPr>
              <a:t>TASK: </a:t>
            </a:r>
            <a:r>
              <a:rPr lang="en" sz="1100">
                <a:latin typeface="Cambria"/>
                <a:ea typeface="Cambria"/>
                <a:cs typeface="Cambria"/>
                <a:sym typeface="Cambria"/>
              </a:rPr>
              <a:t>How has the government's focus on dealing with lung cancer changed?</a:t>
            </a:r>
            <a:endParaRPr sz="1100">
              <a:latin typeface="Cambria"/>
              <a:ea typeface="Cambria"/>
              <a:cs typeface="Cambria"/>
              <a:sym typeface="Cambria"/>
            </a:endParaRPr>
          </a:p>
        </p:txBody>
      </p:sp>
      <p:graphicFrame>
        <p:nvGraphicFramePr>
          <p:cNvPr id="590" name="Google Shape;590;p59"/>
          <p:cNvGraphicFramePr/>
          <p:nvPr/>
        </p:nvGraphicFramePr>
        <p:xfrm>
          <a:off x="294900" y="6741650"/>
          <a:ext cx="7168050" cy="3509525"/>
        </p:xfrm>
        <a:graphic>
          <a:graphicData uri="http://schemas.openxmlformats.org/drawingml/2006/table">
            <a:tbl>
              <a:tblPr>
                <a:noFill/>
                <a:tableStyleId>{6A6D217B-8610-44C8-94D2-7CBAEFB029F3}</a:tableStyleId>
              </a:tblPr>
              <a:tblGrid>
                <a:gridCol w="2385450">
                  <a:extLst>
                    <a:ext uri="{9D8B030D-6E8A-4147-A177-3AD203B41FA5}">
                      <a16:colId xmlns:a16="http://schemas.microsoft.com/office/drawing/2014/main" val="20000"/>
                    </a:ext>
                  </a:extLst>
                </a:gridCol>
                <a:gridCol w="2245125">
                  <a:extLst>
                    <a:ext uri="{9D8B030D-6E8A-4147-A177-3AD203B41FA5}">
                      <a16:colId xmlns:a16="http://schemas.microsoft.com/office/drawing/2014/main" val="20001"/>
                    </a:ext>
                  </a:extLst>
                </a:gridCol>
                <a:gridCol w="2537475">
                  <a:extLst>
                    <a:ext uri="{9D8B030D-6E8A-4147-A177-3AD203B41FA5}">
                      <a16:colId xmlns:a16="http://schemas.microsoft.com/office/drawing/2014/main" val="20002"/>
                    </a:ext>
                  </a:extLst>
                </a:gridCol>
              </a:tblGrid>
              <a:tr h="875525">
                <a:tc>
                  <a:txBody>
                    <a:bodyPr/>
                    <a:lstStyle/>
                    <a:p>
                      <a:pPr marL="0" lvl="0" indent="0" algn="ctr" rtl="0">
                        <a:lnSpc>
                          <a:spcPct val="115000"/>
                        </a:lnSpc>
                        <a:spcBef>
                          <a:spcPts val="0"/>
                        </a:spcBef>
                        <a:spcAft>
                          <a:spcPts val="0"/>
                        </a:spcAft>
                        <a:buNone/>
                      </a:pPr>
                      <a:r>
                        <a:rPr lang="en" sz="1100" b="1">
                          <a:latin typeface="Cambria"/>
                          <a:ea typeface="Cambria"/>
                          <a:cs typeface="Cambria"/>
                          <a:sym typeface="Cambria"/>
                        </a:rPr>
                        <a:t>Encouraging current smokers to quit</a:t>
                      </a:r>
                      <a:endParaRPr sz="1100" b="1">
                        <a:latin typeface="Cambria"/>
                        <a:ea typeface="Cambria"/>
                        <a:cs typeface="Cambria"/>
                        <a:sym typeface="Cambria"/>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mbria"/>
                          <a:ea typeface="Cambria"/>
                          <a:cs typeface="Cambria"/>
                          <a:sym typeface="Cambria"/>
                        </a:rPr>
                        <a:t>Preventing people from becoming smokers</a:t>
                      </a:r>
                      <a:endParaRPr sz="1100" b="1">
                        <a:latin typeface="Cambria"/>
                        <a:ea typeface="Cambria"/>
                        <a:cs typeface="Cambria"/>
                        <a:sym typeface="Cambria"/>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mbria"/>
                          <a:ea typeface="Cambria"/>
                          <a:cs typeface="Cambria"/>
                          <a:sym typeface="Cambria"/>
                        </a:rPr>
                        <a:t>Protecting non-smokers from dangers of secondhand smoke</a:t>
                      </a:r>
                      <a:endParaRPr sz="1100" b="1">
                        <a:latin typeface="Cambria"/>
                        <a:ea typeface="Cambria"/>
                        <a:cs typeface="Cambria"/>
                        <a:sym typeface="Cambria"/>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634000">
                <a:tc>
                  <a:txBody>
                    <a:bodyPr/>
                    <a:lstStyle/>
                    <a:p>
                      <a:pPr marL="0" lvl="0" indent="0" algn="l" rtl="0">
                        <a:lnSpc>
                          <a:spcPct val="115000"/>
                        </a:lnSpc>
                        <a:spcBef>
                          <a:spcPts val="1200"/>
                        </a:spcBef>
                        <a:spcAft>
                          <a:spcPts val="0"/>
                        </a:spcAft>
                        <a:buNone/>
                      </a:pPr>
                      <a:endParaRPr sz="1100">
                        <a:latin typeface="Cambria"/>
                        <a:ea typeface="Cambria"/>
                        <a:cs typeface="Cambria"/>
                        <a:sym typeface="Cambria"/>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100">
                          <a:latin typeface="Cambria"/>
                          <a:ea typeface="Cambria"/>
                          <a:cs typeface="Cambria"/>
                          <a:sym typeface="Cambria"/>
                        </a:rPr>
                        <a:t> </a:t>
                      </a:r>
                      <a:endParaRPr sz="1100">
                        <a:latin typeface="Cambria"/>
                        <a:ea typeface="Cambria"/>
                        <a:cs typeface="Cambria"/>
                        <a:sym typeface="Cambria"/>
                      </a:endParaRPr>
                    </a:p>
                    <a:p>
                      <a:pPr marL="0" lvl="0" indent="0" algn="l" rtl="0">
                        <a:lnSpc>
                          <a:spcPct val="115000"/>
                        </a:lnSpc>
                        <a:spcBef>
                          <a:spcPts val="1200"/>
                        </a:spcBef>
                        <a:spcAft>
                          <a:spcPts val="0"/>
                        </a:spcAft>
                        <a:buNone/>
                      </a:pPr>
                      <a:r>
                        <a:rPr lang="en" sz="1100">
                          <a:latin typeface="Cambria"/>
                          <a:ea typeface="Cambria"/>
                          <a:cs typeface="Cambria"/>
                          <a:sym typeface="Cambria"/>
                        </a:rPr>
                        <a:t> </a:t>
                      </a:r>
                      <a:endParaRPr sz="1100">
                        <a:latin typeface="Cambria"/>
                        <a:ea typeface="Cambria"/>
                        <a:cs typeface="Cambria"/>
                        <a:sym typeface="Cambria"/>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100">
                          <a:latin typeface="Cambria"/>
                          <a:ea typeface="Cambria"/>
                          <a:cs typeface="Cambria"/>
                          <a:sym typeface="Cambria"/>
                        </a:rPr>
                        <a:t> </a:t>
                      </a:r>
                      <a:endParaRPr sz="1100">
                        <a:latin typeface="Cambria"/>
                        <a:ea typeface="Cambria"/>
                        <a:cs typeface="Cambria"/>
                        <a:sym typeface="Cambria"/>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91" name="Google Shape;591;p59"/>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p.33</a:t>
            </a:r>
            <a:endParaRPr b="1" dirty="0">
              <a:latin typeface="Calibri"/>
              <a:ea typeface="Calibri"/>
              <a:cs typeface="Calibri"/>
              <a:sym typeface="Calibri"/>
            </a:endParaRPr>
          </a:p>
        </p:txBody>
      </p:sp>
      <p:pic>
        <p:nvPicPr>
          <p:cNvPr id="592" name="Google Shape;592;p59" descr="Image result for chemotherapy"/>
          <p:cNvPicPr preferRelativeResize="0"/>
          <p:nvPr/>
        </p:nvPicPr>
        <p:blipFill>
          <a:blip r:embed="rId4">
            <a:alphaModFix/>
          </a:blip>
          <a:stretch>
            <a:fillRect/>
          </a:stretch>
        </p:blipFill>
        <p:spPr>
          <a:xfrm>
            <a:off x="5245663" y="4379441"/>
            <a:ext cx="2046851" cy="1366275"/>
          </a:xfrm>
          <a:prstGeom prst="rect">
            <a:avLst/>
          </a:prstGeom>
          <a:noFill/>
          <a:ln w="28575" cap="flat" cmpd="sng">
            <a:solidFill>
              <a:srgbClr val="000000"/>
            </a:solidFill>
            <a:prstDash val="solid"/>
            <a:round/>
            <a:headEnd type="none" w="sm" len="sm"/>
            <a:tailEnd type="none" w="sm" len="sm"/>
          </a:ln>
        </p:spPr>
      </p:pic>
      <p:pic>
        <p:nvPicPr>
          <p:cNvPr id="593" name="Google Shape;593;p59" descr="Image result for radiotherapy"/>
          <p:cNvPicPr preferRelativeResize="0"/>
          <p:nvPr/>
        </p:nvPicPr>
        <p:blipFill>
          <a:blip r:embed="rId5">
            <a:alphaModFix/>
          </a:blip>
          <a:stretch>
            <a:fillRect/>
          </a:stretch>
        </p:blipFill>
        <p:spPr>
          <a:xfrm>
            <a:off x="5183813" y="2855157"/>
            <a:ext cx="2161974" cy="1297218"/>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0"/>
          <p:cNvSpPr txBox="1"/>
          <p:nvPr/>
        </p:nvSpPr>
        <p:spPr>
          <a:xfrm>
            <a:off x="361950" y="786400"/>
            <a:ext cx="6753300" cy="943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100" dirty="0">
                <a:solidFill>
                  <a:schemeClr val="dk1"/>
                </a:solidFill>
                <a:latin typeface="Cambria"/>
                <a:ea typeface="Cambria"/>
                <a:cs typeface="Cambria"/>
                <a:sym typeface="Cambria"/>
              </a:rPr>
              <a:t>1) 	What was the biggest change that took place in diagnosing disease and illness in the modern period? What was diagnosis now not based on?</a:t>
            </a: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115000"/>
              </a:lnSpc>
              <a:spcBef>
                <a:spcPts val="1200"/>
              </a:spcBef>
              <a:spcAft>
                <a:spcPts val="0"/>
              </a:spcAft>
              <a:buNone/>
            </a:pPr>
            <a:r>
              <a:rPr lang="en" sz="1100" dirty="0">
                <a:solidFill>
                  <a:schemeClr val="dk1"/>
                </a:solidFill>
                <a:latin typeface="Cambria"/>
                <a:ea typeface="Cambria"/>
                <a:cs typeface="Cambria"/>
                <a:sym typeface="Cambria"/>
              </a:rPr>
              <a:t>2)	What had German scientists theorised by 1900 about genes?</a:t>
            </a: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115000"/>
              </a:lnSpc>
              <a:spcBef>
                <a:spcPts val="1200"/>
              </a:spcBef>
              <a:spcAft>
                <a:spcPts val="0"/>
              </a:spcAft>
              <a:buNone/>
            </a:pPr>
            <a:r>
              <a:rPr lang="en" sz="1100" dirty="0">
                <a:solidFill>
                  <a:schemeClr val="dk1"/>
                </a:solidFill>
                <a:latin typeface="Cambria"/>
                <a:ea typeface="Cambria"/>
                <a:cs typeface="Cambria"/>
                <a:sym typeface="Cambria"/>
              </a:rPr>
              <a:t>3)	What was discovered in 1953 that helped explain hereditary diseases?</a:t>
            </a: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115000"/>
              </a:lnSpc>
              <a:spcBef>
                <a:spcPts val="1200"/>
              </a:spcBef>
              <a:spcAft>
                <a:spcPts val="0"/>
              </a:spcAft>
              <a:buNone/>
            </a:pPr>
            <a:r>
              <a:rPr lang="en" sz="1100" dirty="0">
                <a:solidFill>
                  <a:schemeClr val="dk1"/>
                </a:solidFill>
                <a:latin typeface="Cambria"/>
                <a:ea typeface="Cambria"/>
                <a:cs typeface="Cambria"/>
                <a:sym typeface="Cambria"/>
              </a:rPr>
              <a:t>4)	Which pair of individuals claimed they had discovered the secret of life?</a:t>
            </a: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115000"/>
              </a:lnSpc>
              <a:spcBef>
                <a:spcPts val="1200"/>
              </a:spcBef>
              <a:spcAft>
                <a:spcPts val="0"/>
              </a:spcAft>
              <a:buNone/>
            </a:pPr>
            <a:r>
              <a:rPr lang="en" sz="1100" dirty="0">
                <a:solidFill>
                  <a:schemeClr val="dk1"/>
                </a:solidFill>
                <a:latin typeface="Cambria"/>
                <a:ea typeface="Cambria"/>
                <a:cs typeface="Cambria"/>
                <a:sym typeface="Cambria"/>
              </a:rPr>
              <a:t>5)	How does lifestyle and health factors contribute towards causing diseases and illnesses?</a:t>
            </a: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115000"/>
              </a:lnSpc>
              <a:spcBef>
                <a:spcPts val="1200"/>
              </a:spcBef>
              <a:spcAft>
                <a:spcPts val="0"/>
              </a:spcAft>
              <a:buNone/>
            </a:pPr>
            <a:r>
              <a:rPr lang="en" sz="1100" dirty="0">
                <a:solidFill>
                  <a:schemeClr val="dk1"/>
                </a:solidFill>
                <a:latin typeface="Cambria"/>
                <a:ea typeface="Cambria"/>
                <a:cs typeface="Cambria"/>
                <a:sym typeface="Cambria"/>
              </a:rPr>
              <a:t> 6)	What is a magic bullet? </a:t>
            </a: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115000"/>
              </a:lnSpc>
              <a:spcBef>
                <a:spcPts val="120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7)	Which individual experimented with petri dishes and discovered penicillin by chance?</a:t>
            </a: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115000"/>
              </a:lnSpc>
              <a:spcBef>
                <a:spcPts val="1200"/>
              </a:spcBef>
              <a:spcAft>
                <a:spcPts val="0"/>
              </a:spcAft>
              <a:buNone/>
            </a:pPr>
            <a:r>
              <a:rPr lang="en" sz="1100" dirty="0">
                <a:solidFill>
                  <a:schemeClr val="dk1"/>
                </a:solidFill>
                <a:latin typeface="Cambria"/>
                <a:ea typeface="Cambria"/>
                <a:cs typeface="Cambria"/>
                <a:sym typeface="Cambria"/>
              </a:rPr>
              <a:t>8)	Which pair of individuals then tried to mass-produce penicillin?</a:t>
            </a:r>
            <a:r>
              <a:rPr lang="en" sz="1100" u="sng" dirty="0">
                <a:solidFill>
                  <a:schemeClr val="dk1"/>
                </a:solidFill>
                <a:latin typeface="Cambria"/>
                <a:ea typeface="Cambria"/>
                <a:cs typeface="Cambria"/>
                <a:sym typeface="Cambria"/>
              </a:rPr>
              <a:t> </a:t>
            </a:r>
            <a:endParaRPr sz="1100" u="sng"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115000"/>
              </a:lnSpc>
              <a:spcBef>
                <a:spcPts val="1200"/>
              </a:spcBef>
              <a:spcAft>
                <a:spcPts val="0"/>
              </a:spcAft>
              <a:buNone/>
            </a:pPr>
            <a:r>
              <a:rPr lang="en" sz="1100" dirty="0">
                <a:solidFill>
                  <a:schemeClr val="dk1"/>
                </a:solidFill>
                <a:latin typeface="Cambria"/>
                <a:ea typeface="Cambria"/>
                <a:cs typeface="Cambria"/>
                <a:sym typeface="Cambria"/>
              </a:rPr>
              <a:t>9)	What year was the NHS launched? </a:t>
            </a: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115000"/>
              </a:lnSpc>
              <a:spcBef>
                <a:spcPts val="1200"/>
              </a:spcBef>
              <a:spcAft>
                <a:spcPts val="1200"/>
              </a:spcAft>
              <a:buClr>
                <a:schemeClr val="dk1"/>
              </a:buClr>
              <a:buSzPts val="1100"/>
              <a:buFont typeface="Arial"/>
              <a:buNone/>
            </a:pPr>
            <a:endParaRPr sz="1100" dirty="0">
              <a:solidFill>
                <a:schemeClr val="dk1"/>
              </a:solidFill>
              <a:latin typeface="Cambria"/>
              <a:ea typeface="Cambria"/>
              <a:cs typeface="Cambria"/>
              <a:sym typeface="Cambria"/>
            </a:endParaRPr>
          </a:p>
        </p:txBody>
      </p:sp>
      <p:sp>
        <p:nvSpPr>
          <p:cNvPr id="599" name="Google Shape;599;p60"/>
          <p:cNvSpPr txBox="1"/>
          <p:nvPr/>
        </p:nvSpPr>
        <p:spPr>
          <a:xfrm>
            <a:off x="560550" y="3046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Review</a:t>
            </a:r>
            <a:endParaRPr sz="1800" b="1">
              <a:latin typeface="Calibri"/>
              <a:ea typeface="Calibri"/>
              <a:cs typeface="Calibri"/>
              <a:sym typeface="Calibri"/>
            </a:endParaRPr>
          </a:p>
        </p:txBody>
      </p:sp>
      <p:sp>
        <p:nvSpPr>
          <p:cNvPr id="600" name="Google Shape;600;p60"/>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p.34</a:t>
            </a:r>
            <a:endParaRPr b="1" dirty="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1"/>
          <p:cNvSpPr txBox="1"/>
          <p:nvPr/>
        </p:nvSpPr>
        <p:spPr>
          <a:xfrm>
            <a:off x="394450" y="560550"/>
            <a:ext cx="6749400" cy="959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100" dirty="0">
                <a:solidFill>
                  <a:schemeClr val="dk1"/>
                </a:solidFill>
                <a:latin typeface="Cambria"/>
                <a:ea typeface="Cambria"/>
                <a:cs typeface="Cambria"/>
                <a:sym typeface="Cambria"/>
              </a:rPr>
              <a:t>10)  Why was this a significant breakthrough in the treatment and care of the population? </a:t>
            </a:r>
            <a:r>
              <a:rPr lang="en" sz="1100" u="sng" dirty="0">
                <a:solidFill>
                  <a:schemeClr val="dk1"/>
                </a:solidFill>
                <a:latin typeface="Cambria"/>
                <a:ea typeface="Cambria"/>
                <a:cs typeface="Cambria"/>
                <a:sym typeface="Cambria"/>
              </a:rPr>
              <a:t> </a:t>
            </a:r>
            <a:endParaRPr sz="1100" u="sng"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a:t>
            </a:r>
            <a:endParaRPr sz="1100" u="sng" dirty="0">
              <a:solidFill>
                <a:schemeClr val="dk1"/>
              </a:solidFill>
              <a:latin typeface="Cambria"/>
              <a:ea typeface="Cambria"/>
              <a:cs typeface="Cambria"/>
              <a:sym typeface="Cambria"/>
            </a:endParaRPr>
          </a:p>
          <a:p>
            <a:pPr marL="0" lvl="0" indent="0" algn="l" rtl="0">
              <a:lnSpc>
                <a:spcPct val="115000"/>
              </a:lnSpc>
              <a:spcBef>
                <a:spcPts val="1200"/>
              </a:spcBef>
              <a:spcAft>
                <a:spcPts val="0"/>
              </a:spcAft>
              <a:buClr>
                <a:schemeClr val="dk1"/>
              </a:buClr>
              <a:buSzPts val="1100"/>
              <a:buFont typeface="Arial"/>
              <a:buNone/>
            </a:pP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None/>
            </a:pPr>
            <a:r>
              <a:rPr lang="en" sz="1100" dirty="0">
                <a:solidFill>
                  <a:schemeClr val="dk1"/>
                </a:solidFill>
                <a:latin typeface="Cambria"/>
                <a:ea typeface="Cambria"/>
                <a:cs typeface="Cambria"/>
                <a:sym typeface="Cambria"/>
              </a:rPr>
              <a:t>11)   In what ways have the government helped prevent disease? Give two examples</a:t>
            </a:r>
            <a:r>
              <a:rPr lang="en" sz="1100" u="sng" dirty="0">
                <a:solidFill>
                  <a:schemeClr val="dk1"/>
                </a:solidFill>
                <a:latin typeface="Cambria"/>
                <a:ea typeface="Cambria"/>
                <a:cs typeface="Cambria"/>
                <a:sym typeface="Cambria"/>
              </a:rPr>
              <a:t> </a:t>
            </a:r>
            <a:endParaRPr sz="1100" u="sng"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sz="1100" u="sng"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None/>
            </a:pPr>
            <a:r>
              <a:rPr lang="en" sz="1100" dirty="0">
                <a:solidFill>
                  <a:schemeClr val="dk1"/>
                </a:solidFill>
                <a:latin typeface="Cambria"/>
                <a:ea typeface="Cambria"/>
                <a:cs typeface="Cambria"/>
                <a:sym typeface="Cambria"/>
              </a:rPr>
              <a:t>12)  What is the second most common cancer in the UK? </a:t>
            </a:r>
            <a:r>
              <a:rPr lang="en" sz="1100" u="sng" dirty="0">
                <a:solidFill>
                  <a:schemeClr val="dk1"/>
                </a:solidFill>
                <a:latin typeface="Cambria"/>
                <a:ea typeface="Cambria"/>
                <a:cs typeface="Cambria"/>
                <a:sym typeface="Cambria"/>
              </a:rPr>
              <a:t> </a:t>
            </a:r>
            <a:endParaRPr sz="1100" u="sng"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sz="1100" u="sng"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None/>
            </a:pPr>
            <a:r>
              <a:rPr lang="en" sz="1100" dirty="0">
                <a:solidFill>
                  <a:schemeClr val="dk1"/>
                </a:solidFill>
                <a:latin typeface="Cambria"/>
                <a:ea typeface="Cambria"/>
                <a:cs typeface="Cambria"/>
                <a:sym typeface="Cambria"/>
              </a:rPr>
              <a:t>13)  How is this cancer diagnosed?</a:t>
            </a: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None/>
            </a:pPr>
            <a:r>
              <a:rPr lang="en" sz="1100" dirty="0">
                <a:solidFill>
                  <a:schemeClr val="dk1"/>
                </a:solidFill>
                <a:latin typeface="Cambria"/>
                <a:ea typeface="Cambria"/>
                <a:cs typeface="Cambria"/>
                <a:sym typeface="Cambria"/>
              </a:rPr>
              <a:t>14)  How have the government tried to change people’s behaviour with regards to preventing this cancer? </a:t>
            </a:r>
            <a:r>
              <a:rPr lang="en" sz="1100" u="sng" dirty="0">
                <a:solidFill>
                  <a:schemeClr val="dk1"/>
                </a:solidFill>
                <a:latin typeface="Cambria"/>
                <a:ea typeface="Cambria"/>
                <a:cs typeface="Cambria"/>
                <a:sym typeface="Cambria"/>
              </a:rPr>
              <a:t> </a:t>
            </a:r>
            <a:endParaRPr sz="1100" u="sng"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sz="1100" u="sng"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None/>
            </a:pPr>
            <a:r>
              <a:rPr lang="en" sz="1100" dirty="0">
                <a:solidFill>
                  <a:schemeClr val="dk1"/>
                </a:solidFill>
                <a:latin typeface="Cambria"/>
                <a:ea typeface="Cambria"/>
                <a:cs typeface="Cambria"/>
                <a:sym typeface="Cambria"/>
              </a:rPr>
              <a:t>15)  What similarities are there between cholera and this case study with regards to how the government </a:t>
            </a: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None/>
            </a:pPr>
            <a:r>
              <a:rPr lang="en" sz="1100" dirty="0">
                <a:solidFill>
                  <a:schemeClr val="dk1"/>
                </a:solidFill>
                <a:latin typeface="Cambria"/>
                <a:ea typeface="Cambria"/>
                <a:cs typeface="Cambria"/>
                <a:sym typeface="Cambria"/>
              </a:rPr>
              <a:t>Reacted?</a:t>
            </a: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None/>
            </a:pPr>
            <a:r>
              <a:rPr lang="en" sz="1100" dirty="0">
                <a:solidFill>
                  <a:schemeClr val="dk1"/>
                </a:solidFill>
                <a:latin typeface="Cambria"/>
                <a:ea typeface="Cambria"/>
                <a:cs typeface="Cambria"/>
                <a:sym typeface="Cambria"/>
              </a:rPr>
              <a:t>16)  What are the three strands of care available from the NHS?</a:t>
            </a: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0"/>
              </a:spcAft>
              <a:buNone/>
            </a:pPr>
            <a:r>
              <a:rPr lang="en" sz="1100" dirty="0">
                <a:solidFill>
                  <a:schemeClr val="dk1"/>
                </a:solidFill>
                <a:latin typeface="Cambria"/>
                <a:ea typeface="Cambria"/>
                <a:cs typeface="Cambria"/>
                <a:sym typeface="Cambria"/>
              </a:rPr>
              <a:t> 17)  Name two diseases that can now be prevented by immunisation</a:t>
            </a:r>
            <a:endParaRPr sz="1100" dirty="0">
              <a:solidFill>
                <a:schemeClr val="dk1"/>
              </a:solidFill>
              <a:latin typeface="Cambria"/>
              <a:ea typeface="Cambria"/>
              <a:cs typeface="Cambria"/>
              <a:sym typeface="Cambria"/>
            </a:endParaRPr>
          </a:p>
          <a:p>
            <a:pPr marL="0" lvl="0" indent="0" algn="l" rtl="0">
              <a:lnSpc>
                <a:spcPct val="150000"/>
              </a:lnSpc>
              <a:spcBef>
                <a:spcPts val="1200"/>
              </a:spcBef>
              <a:spcAft>
                <a:spcPts val="1200"/>
              </a:spcAft>
              <a:buNone/>
            </a:pPr>
            <a:r>
              <a:rPr lang="en" sz="1100" dirty="0">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latin typeface="Cambria"/>
              <a:ea typeface="Cambria"/>
              <a:cs typeface="Cambria"/>
              <a:sym typeface="Cambria"/>
            </a:endParaRPr>
          </a:p>
        </p:txBody>
      </p:sp>
      <p:sp>
        <p:nvSpPr>
          <p:cNvPr id="606" name="Google Shape;606;p61"/>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p.35</a:t>
            </a:r>
            <a:endParaRPr b="1" dirty="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62"/>
          <p:cNvSpPr txBox="1"/>
          <p:nvPr/>
        </p:nvSpPr>
        <p:spPr>
          <a:xfrm>
            <a:off x="498275" y="765250"/>
            <a:ext cx="6747300" cy="944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100" b="1">
                <a:solidFill>
                  <a:schemeClr val="dk1"/>
                </a:solidFill>
                <a:latin typeface="Cambria"/>
                <a:ea typeface="Cambria"/>
                <a:cs typeface="Cambria"/>
                <a:sym typeface="Cambria"/>
              </a:rPr>
              <a:t>Medieval ideas c.1250—c.1500</a:t>
            </a:r>
            <a:endParaRPr sz="1100" b="1">
              <a:solidFill>
                <a:schemeClr val="dk1"/>
              </a:solidFill>
              <a:latin typeface="Cambria"/>
              <a:ea typeface="Cambria"/>
              <a:cs typeface="Cambria"/>
              <a:sym typeface="Cambria"/>
            </a:endParaRPr>
          </a:p>
          <a:p>
            <a:pPr marL="0" marR="0" lvl="0" indent="0" algn="l" rtl="0">
              <a:lnSpc>
                <a:spcPct val="115000"/>
              </a:lnSpc>
              <a:spcBef>
                <a:spcPts val="0"/>
              </a:spcBef>
              <a:spcAft>
                <a:spcPts val="0"/>
              </a:spcAft>
              <a:buNone/>
            </a:pPr>
            <a:endParaRPr sz="1100">
              <a:solidFill>
                <a:schemeClr val="dk1"/>
              </a:solidFill>
              <a:latin typeface="Cambria"/>
              <a:ea typeface="Cambria"/>
              <a:cs typeface="Cambria"/>
              <a:sym typeface="Cambria"/>
            </a:endParaRPr>
          </a:p>
          <a:p>
            <a:pPr marL="0" marR="0" lvl="0" indent="0" algn="l" rtl="0">
              <a:lnSpc>
                <a:spcPct val="115000"/>
              </a:lnSpc>
              <a:spcBef>
                <a:spcPts val="0"/>
              </a:spcBef>
              <a:spcAft>
                <a:spcPts val="0"/>
              </a:spcAft>
              <a:buNone/>
            </a:pPr>
            <a:r>
              <a:rPr lang="en" sz="1100">
                <a:solidFill>
                  <a:schemeClr val="dk1"/>
                </a:solidFill>
                <a:latin typeface="Cambria"/>
                <a:ea typeface="Cambria"/>
                <a:cs typeface="Cambria"/>
                <a:sym typeface="Cambria"/>
              </a:rPr>
              <a:t>Medieval ideas were so different from ours that it is easy to think that they were just based on superstition or magic, that people were ignorant and even stupid. That is case. Most medieval ideas about what caused disease were rational and logical, fitting people's ideas about how the world worked. They believed that God controlled everything so God must send disease and illness. Ideas that blamed bad air and the movement of planets were also linked to God because it was God who made the planets move or sent the bad air to spread disease.</a:t>
            </a:r>
            <a:endParaRPr sz="1100">
              <a:solidFill>
                <a:schemeClr val="dk1"/>
              </a:solidFill>
              <a:latin typeface="Cambria"/>
              <a:ea typeface="Cambria"/>
              <a:cs typeface="Cambria"/>
              <a:sym typeface="Cambria"/>
            </a:endParaRPr>
          </a:p>
          <a:p>
            <a:pPr marL="0" marR="0" lvl="0" indent="0" algn="l" rtl="0">
              <a:lnSpc>
                <a:spcPct val="115000"/>
              </a:lnSpc>
              <a:spcBef>
                <a:spcPts val="0"/>
              </a:spcBef>
              <a:spcAft>
                <a:spcPts val="0"/>
              </a:spcAft>
              <a:buNone/>
            </a:pPr>
            <a:r>
              <a:rPr lang="en" sz="1100">
                <a:solidFill>
                  <a:schemeClr val="dk1"/>
                </a:solidFill>
                <a:latin typeface="Cambria"/>
                <a:ea typeface="Cambria"/>
                <a:cs typeface="Cambria"/>
                <a:sym typeface="Cambria"/>
              </a:rPr>
              <a:t>Physicians continued to believe in the theory Four Humours which had been developed by Hippocrates in Ancient Greece and continued by Galen. This too was a rational theory because the Humours, such as blood and phlegm, were often seen when someone was sick.</a:t>
            </a:r>
            <a:endParaRPr sz="1100">
              <a:solidFill>
                <a:schemeClr val="dk1"/>
              </a:solidFill>
              <a:latin typeface="Cambria"/>
              <a:ea typeface="Cambria"/>
              <a:cs typeface="Cambria"/>
              <a:sym typeface="Cambria"/>
            </a:endParaRPr>
          </a:p>
          <a:p>
            <a:pPr marL="0" marR="0" lvl="0" indent="0" algn="l" rtl="0">
              <a:lnSpc>
                <a:spcPct val="115000"/>
              </a:lnSpc>
              <a:spcBef>
                <a:spcPts val="0"/>
              </a:spcBef>
              <a:spcAft>
                <a:spcPts val="0"/>
              </a:spcAft>
              <a:buNone/>
            </a:pPr>
            <a:r>
              <a:rPr lang="en" sz="1100">
                <a:solidFill>
                  <a:schemeClr val="dk1"/>
                </a:solidFill>
                <a:latin typeface="Cambria"/>
                <a:ea typeface="Cambria"/>
                <a:cs typeface="Cambria"/>
                <a:sym typeface="Cambria"/>
              </a:rPr>
              <a:t> </a:t>
            </a:r>
            <a:endParaRPr sz="1100">
              <a:solidFill>
                <a:schemeClr val="dk1"/>
              </a:solidFill>
              <a:latin typeface="Cambria"/>
              <a:ea typeface="Cambria"/>
              <a:cs typeface="Cambria"/>
              <a:sym typeface="Cambria"/>
            </a:endParaRPr>
          </a:p>
          <a:p>
            <a:pPr marL="0" marR="0" lvl="0" indent="0" algn="l" rtl="0">
              <a:lnSpc>
                <a:spcPct val="115000"/>
              </a:lnSpc>
              <a:spcBef>
                <a:spcPts val="0"/>
              </a:spcBef>
              <a:spcAft>
                <a:spcPts val="0"/>
              </a:spcAft>
              <a:buNone/>
            </a:pPr>
            <a:r>
              <a:rPr lang="en" sz="1100" b="1">
                <a:solidFill>
                  <a:schemeClr val="dk1"/>
                </a:solidFill>
                <a:latin typeface="Cambria"/>
                <a:ea typeface="Cambria"/>
                <a:cs typeface="Cambria"/>
                <a:sym typeface="Cambria"/>
              </a:rPr>
              <a:t>Renaissance ideas c.1500-c1700</a:t>
            </a:r>
            <a:endParaRPr sz="1100" b="1">
              <a:solidFill>
                <a:schemeClr val="dk1"/>
              </a:solidFill>
              <a:latin typeface="Cambria"/>
              <a:ea typeface="Cambria"/>
              <a:cs typeface="Cambria"/>
              <a:sym typeface="Cambria"/>
            </a:endParaRPr>
          </a:p>
          <a:p>
            <a:pPr marL="0" marR="0" lvl="0" indent="0" algn="l" rtl="0">
              <a:lnSpc>
                <a:spcPct val="115000"/>
              </a:lnSpc>
              <a:spcBef>
                <a:spcPts val="0"/>
              </a:spcBef>
              <a:spcAft>
                <a:spcPts val="0"/>
              </a:spcAft>
              <a:buNone/>
            </a:pPr>
            <a:endParaRPr sz="1100">
              <a:solidFill>
                <a:schemeClr val="dk1"/>
              </a:solidFill>
              <a:latin typeface="Cambria"/>
              <a:ea typeface="Cambria"/>
              <a:cs typeface="Cambria"/>
              <a:sym typeface="Cambria"/>
            </a:endParaRPr>
          </a:p>
          <a:p>
            <a:pPr marL="0" marR="0" lvl="0" indent="0" algn="l" rtl="0">
              <a:lnSpc>
                <a:spcPct val="115000"/>
              </a:lnSpc>
              <a:spcBef>
                <a:spcPts val="0"/>
              </a:spcBef>
              <a:spcAft>
                <a:spcPts val="0"/>
              </a:spcAft>
              <a:buNone/>
            </a:pPr>
            <a:r>
              <a:rPr lang="en" sz="1100">
                <a:solidFill>
                  <a:schemeClr val="dk1"/>
                </a:solidFill>
                <a:latin typeface="Cambria"/>
                <a:ea typeface="Cambria"/>
                <a:cs typeface="Cambria"/>
                <a:sym typeface="Cambria"/>
              </a:rPr>
              <a:t>Ideas about the causes of disease and illness did not change in the Renaissance period. People's lives were still dominated by religion, so they continued to believe that God sent sickness. Bad air was still a common explanation because the increasingly crowded towns were dirty and full of human and animal waste which created awful smells which made the air seem 'bad'. Physicians were still trained by reading the work of Hippocrates and Galen, so they continued to accept the Theory of the four Humours. Therefore, the Plague of 1665 was explained in the same ways as the Black Death of 1348-49.</a:t>
            </a:r>
            <a:endParaRPr sz="1100">
              <a:solidFill>
                <a:schemeClr val="dk1"/>
              </a:solidFill>
              <a:latin typeface="Cambria"/>
              <a:ea typeface="Cambria"/>
              <a:cs typeface="Cambria"/>
              <a:sym typeface="Cambria"/>
            </a:endParaRPr>
          </a:p>
          <a:p>
            <a:pPr marL="0" marR="0" lvl="0" indent="0" algn="l" rtl="0">
              <a:lnSpc>
                <a:spcPct val="115000"/>
              </a:lnSpc>
              <a:spcBef>
                <a:spcPts val="0"/>
              </a:spcBef>
              <a:spcAft>
                <a:spcPts val="0"/>
              </a:spcAft>
              <a:buNone/>
            </a:pPr>
            <a:endParaRPr sz="1100" b="1">
              <a:solidFill>
                <a:schemeClr val="dk1"/>
              </a:solidFill>
              <a:latin typeface="Cambria"/>
              <a:ea typeface="Cambria"/>
              <a:cs typeface="Cambria"/>
              <a:sym typeface="Cambria"/>
            </a:endParaRPr>
          </a:p>
          <a:p>
            <a:pPr marL="0" marR="0" lvl="0" indent="0" algn="l" rtl="0">
              <a:lnSpc>
                <a:spcPct val="115000"/>
              </a:lnSpc>
              <a:spcBef>
                <a:spcPts val="0"/>
              </a:spcBef>
              <a:spcAft>
                <a:spcPts val="0"/>
              </a:spcAft>
              <a:buNone/>
            </a:pPr>
            <a:r>
              <a:rPr lang="en" sz="1100" b="1">
                <a:solidFill>
                  <a:schemeClr val="dk1"/>
                </a:solidFill>
                <a:latin typeface="Cambria"/>
                <a:ea typeface="Cambria"/>
                <a:cs typeface="Cambria"/>
                <a:sym typeface="Cambria"/>
              </a:rPr>
              <a:t>Changing ideas c.1700—c.1900</a:t>
            </a:r>
            <a:endParaRPr sz="1100" b="1">
              <a:solidFill>
                <a:schemeClr val="dk1"/>
              </a:solidFill>
              <a:latin typeface="Cambria"/>
              <a:ea typeface="Cambria"/>
              <a:cs typeface="Cambria"/>
              <a:sym typeface="Cambria"/>
            </a:endParaRPr>
          </a:p>
          <a:p>
            <a:pPr marL="12700" marR="0" lvl="0" indent="0" algn="l" rtl="0">
              <a:lnSpc>
                <a:spcPct val="115000"/>
              </a:lnSpc>
              <a:spcBef>
                <a:spcPts val="0"/>
              </a:spcBef>
              <a:spcAft>
                <a:spcPts val="0"/>
              </a:spcAft>
              <a:buNone/>
            </a:pPr>
            <a:endParaRPr sz="1100">
              <a:solidFill>
                <a:schemeClr val="dk1"/>
              </a:solidFill>
              <a:latin typeface="Cambria"/>
              <a:ea typeface="Cambria"/>
              <a:cs typeface="Cambria"/>
              <a:sym typeface="Cambria"/>
            </a:endParaRPr>
          </a:p>
          <a:p>
            <a:pPr marL="12700" marR="0" lvl="0" indent="0" algn="l" rtl="0">
              <a:lnSpc>
                <a:spcPct val="115000"/>
              </a:lnSpc>
              <a:spcBef>
                <a:spcPts val="0"/>
              </a:spcBef>
              <a:spcAft>
                <a:spcPts val="0"/>
              </a:spcAft>
              <a:buNone/>
            </a:pPr>
            <a:r>
              <a:rPr lang="en" sz="1100">
                <a:solidFill>
                  <a:schemeClr val="dk1"/>
                </a:solidFill>
                <a:latin typeface="Cambria"/>
                <a:ea typeface="Cambria"/>
                <a:cs typeface="Cambria"/>
                <a:sym typeface="Cambria"/>
              </a:rPr>
              <a:t>The first major breakthrough came with Louis Pasteur's germ theory which he published in 1861. His later experiments proved that bacteria (also known as microbes or germs) cause diseases. However, this did not put an end to all earlier ideas. Belief that bad air was to blame continued, which is not surprising given the conditions in many industrial towns. In addition, Pasteur's theory was a very general one until scientists began to identify the individual bacteria which cause particular diseases. So while this was one of the two most important breakthroughs in ideas about what causes disease and illness it did not revolutionise medicine immediately. Scientists and doctors were the first to be convinced of this theory, but it took time for most people to understand it. It is also important to remember that bacteria do not cause all illnesses. Many have other causes which you can read about in the next paragraph.</a:t>
            </a:r>
            <a:endParaRPr sz="1100">
              <a:solidFill>
                <a:schemeClr val="dk1"/>
              </a:solidFill>
              <a:latin typeface="Cambria"/>
              <a:ea typeface="Cambria"/>
              <a:cs typeface="Cambria"/>
              <a:sym typeface="Cambria"/>
            </a:endParaRPr>
          </a:p>
          <a:p>
            <a:pPr marL="12700" marR="0" lvl="0" indent="0" algn="l" rtl="0">
              <a:lnSpc>
                <a:spcPct val="115000"/>
              </a:lnSpc>
              <a:spcBef>
                <a:spcPts val="0"/>
              </a:spcBef>
              <a:spcAft>
                <a:spcPts val="0"/>
              </a:spcAft>
              <a:buNone/>
            </a:pPr>
            <a:endParaRPr sz="1100">
              <a:solidFill>
                <a:schemeClr val="dk1"/>
              </a:solidFill>
              <a:latin typeface="Cambria"/>
              <a:ea typeface="Cambria"/>
              <a:cs typeface="Cambria"/>
              <a:sym typeface="Cambria"/>
            </a:endParaRPr>
          </a:p>
          <a:p>
            <a:pPr marL="12700" marR="0" lvl="0" indent="0" algn="l" rtl="0">
              <a:lnSpc>
                <a:spcPct val="115000"/>
              </a:lnSpc>
              <a:spcBef>
                <a:spcPts val="0"/>
              </a:spcBef>
              <a:spcAft>
                <a:spcPts val="0"/>
              </a:spcAft>
              <a:buNone/>
            </a:pPr>
            <a:r>
              <a:rPr lang="en" sz="1100" b="1">
                <a:solidFill>
                  <a:schemeClr val="dk1"/>
                </a:solidFill>
                <a:latin typeface="Cambria"/>
                <a:ea typeface="Cambria"/>
                <a:cs typeface="Cambria"/>
                <a:sym typeface="Cambria"/>
              </a:rPr>
              <a:t>Changing ideas c.1900-present</a:t>
            </a:r>
            <a:endParaRPr sz="1100" b="1">
              <a:solidFill>
                <a:schemeClr val="dk1"/>
              </a:solidFill>
              <a:latin typeface="Cambria"/>
              <a:ea typeface="Cambria"/>
              <a:cs typeface="Cambria"/>
              <a:sym typeface="Cambria"/>
            </a:endParaRPr>
          </a:p>
          <a:p>
            <a:pPr marL="12700" marR="0" lvl="0" indent="0" algn="l" rtl="0">
              <a:lnSpc>
                <a:spcPct val="115000"/>
              </a:lnSpc>
              <a:spcBef>
                <a:spcPts val="0"/>
              </a:spcBef>
              <a:spcAft>
                <a:spcPts val="0"/>
              </a:spcAft>
              <a:buNone/>
            </a:pPr>
            <a:endParaRPr sz="1100" b="1">
              <a:solidFill>
                <a:schemeClr val="dk1"/>
              </a:solidFill>
              <a:latin typeface="Cambria"/>
              <a:ea typeface="Cambria"/>
              <a:cs typeface="Cambria"/>
              <a:sym typeface="Cambria"/>
            </a:endParaRPr>
          </a:p>
          <a:p>
            <a:pPr marL="12700" marR="0" lvl="0" indent="0" algn="l" rtl="0">
              <a:lnSpc>
                <a:spcPct val="115000"/>
              </a:lnSpc>
              <a:spcBef>
                <a:spcPts val="0"/>
              </a:spcBef>
              <a:spcAft>
                <a:spcPts val="0"/>
              </a:spcAft>
              <a:buNone/>
            </a:pPr>
            <a:r>
              <a:rPr lang="en" sz="1100">
                <a:solidFill>
                  <a:schemeClr val="dk1"/>
                </a:solidFill>
                <a:latin typeface="Cambria"/>
                <a:ea typeface="Cambria"/>
                <a:cs typeface="Cambria"/>
                <a:sym typeface="Cambria"/>
              </a:rPr>
              <a:t>One idea which has become more central since 1900 goes back a long way - that is the idea that lifestyle affects health. However, in the twentieth century considerable research was undertaken to identify exactly how things such as lack of exercise and smoking lead to particular diseases. More dramatic was the discovery of DNA, which may turn out to be an even more important discovery than germ theory. From the initial discovery the HUman Genome Project developed. This has identified the ext purpose of each gene in the human body, compiling a complete map of human DNA. </a:t>
            </a:r>
            <a:endParaRPr sz="1100">
              <a:solidFill>
                <a:schemeClr val="dk1"/>
              </a:solidFill>
              <a:latin typeface="Cambria"/>
              <a:ea typeface="Cambria"/>
              <a:cs typeface="Cambria"/>
              <a:sym typeface="Cambria"/>
            </a:endParaRPr>
          </a:p>
          <a:p>
            <a:pPr marL="12700" marR="0" lvl="0" indent="0" algn="l" rtl="0">
              <a:lnSpc>
                <a:spcPct val="115000"/>
              </a:lnSpc>
              <a:spcBef>
                <a:spcPts val="0"/>
              </a:spcBef>
              <a:spcAft>
                <a:spcPts val="0"/>
              </a:spcAft>
              <a:buNone/>
            </a:pPr>
            <a:endParaRPr sz="1100">
              <a:solidFill>
                <a:schemeClr val="dk1"/>
              </a:solidFill>
              <a:latin typeface="Cambria"/>
              <a:ea typeface="Cambria"/>
              <a:cs typeface="Cambria"/>
              <a:sym typeface="Cambria"/>
            </a:endParaRPr>
          </a:p>
          <a:p>
            <a:pPr marL="12700" marR="0" lvl="0" indent="0" algn="l" rtl="0">
              <a:lnSpc>
                <a:spcPct val="115000"/>
              </a:lnSpc>
              <a:spcBef>
                <a:spcPts val="0"/>
              </a:spcBef>
              <a:spcAft>
                <a:spcPts val="0"/>
              </a:spcAft>
              <a:buNone/>
            </a:pPr>
            <a:r>
              <a:rPr lang="en" sz="1100">
                <a:solidFill>
                  <a:schemeClr val="dk1"/>
                </a:solidFill>
                <a:latin typeface="Cambria"/>
                <a:ea typeface="Cambria"/>
                <a:cs typeface="Cambria"/>
                <a:sym typeface="Cambria"/>
              </a:rPr>
              <a:t>DNA is so important because many illnesses have genetic causes, i.e. they are inherited in the sufferer’s genes. Since DNA was first described, scientists have identified the specific genes which pass on particular conditions and illnesses such as Down’s syndrome, cystic fibrosis and some forms of cancer. This work has already eld to the development of treatments and to ways of preventing genetic illness and more will follow. This is why the discovery fo DNA may be an even more important breakthrough than germ theory. </a:t>
            </a:r>
            <a:endParaRPr sz="1100">
              <a:solidFill>
                <a:schemeClr val="dk1"/>
              </a:solidFill>
              <a:latin typeface="Cambria"/>
              <a:ea typeface="Cambria"/>
              <a:cs typeface="Cambria"/>
              <a:sym typeface="Cambria"/>
            </a:endParaRPr>
          </a:p>
        </p:txBody>
      </p:sp>
      <p:sp>
        <p:nvSpPr>
          <p:cNvPr id="612" name="Google Shape;612;p62"/>
          <p:cNvSpPr txBox="1"/>
          <p:nvPr/>
        </p:nvSpPr>
        <p:spPr>
          <a:xfrm>
            <a:off x="560550" y="3046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4.4 Summary of Causes of disease through time</a:t>
            </a:r>
            <a:endParaRPr sz="1800" b="1">
              <a:latin typeface="Calibri"/>
              <a:ea typeface="Calibri"/>
              <a:cs typeface="Calibri"/>
              <a:sym typeface="Calibri"/>
            </a:endParaRPr>
          </a:p>
        </p:txBody>
      </p:sp>
      <p:sp>
        <p:nvSpPr>
          <p:cNvPr id="613" name="Google Shape;613;p62"/>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p.36</a:t>
            </a:r>
            <a:endParaRPr b="1" dirty="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63"/>
          <p:cNvSpPr txBox="1"/>
          <p:nvPr/>
        </p:nvSpPr>
        <p:spPr>
          <a:xfrm>
            <a:off x="415225" y="889925"/>
            <a:ext cx="6766500" cy="8996400"/>
          </a:xfrm>
          <a:prstGeom prst="rect">
            <a:avLst/>
          </a:prstGeom>
          <a:noFill/>
          <a:ln>
            <a:noFill/>
          </a:ln>
        </p:spPr>
        <p:txBody>
          <a:bodyPr spcFirstLastPara="1" wrap="square" lIns="91425" tIns="91425" rIns="91425" bIns="91425" anchor="t" anchorCtr="0">
            <a:noAutofit/>
          </a:bodyPr>
          <a:lstStyle/>
          <a:p>
            <a:pPr marL="25400" lvl="0" indent="0" algn="l" rtl="0">
              <a:lnSpc>
                <a:spcPct val="115000"/>
              </a:lnSpc>
              <a:spcBef>
                <a:spcPts val="0"/>
              </a:spcBef>
              <a:spcAft>
                <a:spcPts val="0"/>
              </a:spcAft>
              <a:buNone/>
            </a:pPr>
            <a:r>
              <a:rPr lang="en" sz="1100" b="1">
                <a:solidFill>
                  <a:schemeClr val="dk1"/>
                </a:solidFill>
                <a:latin typeface="Cambria"/>
                <a:ea typeface="Cambria"/>
                <a:cs typeface="Cambria"/>
                <a:sym typeface="Cambria"/>
              </a:rPr>
              <a:t>Medieval treatments c.1250—c.1500</a:t>
            </a:r>
            <a:endParaRPr sz="1100" b="1">
              <a:solidFill>
                <a:schemeClr val="dk1"/>
              </a:solidFill>
              <a:latin typeface="Cambria"/>
              <a:ea typeface="Cambria"/>
              <a:cs typeface="Cambria"/>
              <a:sym typeface="Cambria"/>
            </a:endParaRPr>
          </a:p>
          <a:p>
            <a:pPr marL="25400" lvl="0" indent="0" algn="l" rtl="0">
              <a:lnSpc>
                <a:spcPct val="115000"/>
              </a:lnSpc>
              <a:spcBef>
                <a:spcPts val="0"/>
              </a:spcBef>
              <a:spcAft>
                <a:spcPts val="0"/>
              </a:spcAft>
              <a:buNone/>
            </a:pPr>
            <a:endParaRPr sz="1100" b="1">
              <a:solidFill>
                <a:schemeClr val="dk1"/>
              </a:solidFill>
              <a:latin typeface="Cambria"/>
              <a:ea typeface="Cambria"/>
              <a:cs typeface="Cambria"/>
              <a:sym typeface="Cambria"/>
            </a:endParaRPr>
          </a:p>
          <a:p>
            <a:pPr marL="0" marR="330200" lvl="0" indent="0" algn="just" rtl="0">
              <a:spcBef>
                <a:spcPts val="0"/>
              </a:spcBef>
              <a:spcAft>
                <a:spcPts val="0"/>
              </a:spcAft>
              <a:buNone/>
            </a:pPr>
            <a:r>
              <a:rPr lang="en" sz="1100">
                <a:solidFill>
                  <a:schemeClr val="dk1"/>
                </a:solidFill>
                <a:latin typeface="Cambria"/>
                <a:ea typeface="Cambria"/>
                <a:cs typeface="Cambria"/>
                <a:sym typeface="Cambria"/>
              </a:rPr>
              <a:t>The Theory of the four Humours led directly to bleeding and purging which were carried out to rebalance the Humours and so restore health. Physicians also recommended more exercise, changes in diet, and rest. They treated the wealthy who could afford to pay their fees, but these ideas did reach more people by the fourteenth century because they were written down in books summarising how to be healthy.</a:t>
            </a:r>
            <a:endParaRPr sz="1100">
              <a:solidFill>
                <a:schemeClr val="dk1"/>
              </a:solidFill>
              <a:latin typeface="Cambria"/>
              <a:ea typeface="Cambria"/>
              <a:cs typeface="Cambria"/>
              <a:sym typeface="Cambria"/>
            </a:endParaRPr>
          </a:p>
          <a:p>
            <a:pPr marL="0" lvl="0" indent="0" algn="just" rtl="0">
              <a:spcBef>
                <a:spcPts val="0"/>
              </a:spcBef>
              <a:spcAft>
                <a:spcPts val="0"/>
              </a:spcAft>
              <a:buNone/>
            </a:pPr>
            <a:r>
              <a:rPr lang="en" sz="1100">
                <a:solidFill>
                  <a:schemeClr val="dk1"/>
                </a:solidFill>
                <a:latin typeface="Cambria"/>
                <a:ea typeface="Cambria"/>
                <a:cs typeface="Cambria"/>
                <a:sym typeface="Cambria"/>
              </a:rPr>
              <a:t>Most illnesses were treated by mothers, wives and local women with specialist knowledge. Herbal remedies were widely used and often contained ingredients such as hone and plantain that we now know do help cure infections. Many herbal ingredients are used i modern medicines. However, there were also many magical attempts at cures, and people prayed to God to help them recover or wore a carving of a saint who might help them. Simple surgery was carried out on the exterior of the body and some surgeons became very skilful.</a:t>
            </a:r>
            <a:endParaRPr sz="1100">
              <a:solidFill>
                <a:schemeClr val="dk1"/>
              </a:solidFill>
              <a:latin typeface="Cambria"/>
              <a:ea typeface="Cambria"/>
              <a:cs typeface="Cambria"/>
              <a:sym typeface="Cambria"/>
            </a:endParaRPr>
          </a:p>
          <a:p>
            <a:pPr marL="0" lvl="0" indent="0" algn="just" rtl="0">
              <a:spcBef>
                <a:spcPts val="0"/>
              </a:spcBef>
              <a:spcAft>
                <a:spcPts val="0"/>
              </a:spcAft>
              <a:buNone/>
            </a:pPr>
            <a:endParaRPr sz="1100">
              <a:solidFill>
                <a:schemeClr val="dk1"/>
              </a:solidFill>
              <a:latin typeface="Cambria"/>
              <a:ea typeface="Cambria"/>
              <a:cs typeface="Cambria"/>
              <a:sym typeface="Cambria"/>
            </a:endParaRPr>
          </a:p>
          <a:p>
            <a:pPr marL="25400" lvl="0" indent="0" algn="l" rtl="0">
              <a:lnSpc>
                <a:spcPct val="115000"/>
              </a:lnSpc>
              <a:spcBef>
                <a:spcPts val="0"/>
              </a:spcBef>
              <a:spcAft>
                <a:spcPts val="0"/>
              </a:spcAft>
              <a:buNone/>
            </a:pPr>
            <a:r>
              <a:rPr lang="en" sz="1100" b="1">
                <a:solidFill>
                  <a:schemeClr val="dk1"/>
                </a:solidFill>
                <a:latin typeface="Cambria"/>
                <a:ea typeface="Cambria"/>
                <a:cs typeface="Cambria"/>
                <a:sym typeface="Cambria"/>
              </a:rPr>
              <a:t>Renaissance treatments c.1500—c.1700</a:t>
            </a:r>
            <a:endParaRPr sz="1100" b="1">
              <a:solidFill>
                <a:schemeClr val="dk1"/>
              </a:solidFill>
              <a:latin typeface="Cambria"/>
              <a:ea typeface="Cambria"/>
              <a:cs typeface="Cambria"/>
              <a:sym typeface="Cambria"/>
            </a:endParaRPr>
          </a:p>
          <a:p>
            <a:pPr marL="25400" lvl="0" indent="0" algn="l" rtl="0">
              <a:lnSpc>
                <a:spcPct val="115000"/>
              </a:lnSpc>
              <a:spcBef>
                <a:spcPts val="0"/>
              </a:spcBef>
              <a:spcAft>
                <a:spcPts val="0"/>
              </a:spcAft>
              <a:buNone/>
            </a:pPr>
            <a:endParaRPr sz="1100" b="1">
              <a:solidFill>
                <a:schemeClr val="dk1"/>
              </a:solidFill>
              <a:latin typeface="Cambria"/>
              <a:ea typeface="Cambria"/>
              <a:cs typeface="Cambria"/>
              <a:sym typeface="Cambria"/>
            </a:endParaRPr>
          </a:p>
          <a:p>
            <a:pPr marL="63500" lvl="0" indent="0" algn="l" rtl="0">
              <a:lnSpc>
                <a:spcPct val="97000"/>
              </a:lnSpc>
              <a:spcBef>
                <a:spcPts val="0"/>
              </a:spcBef>
              <a:spcAft>
                <a:spcPts val="0"/>
              </a:spcAft>
              <a:buNone/>
            </a:pPr>
            <a:r>
              <a:rPr lang="en" sz="1100">
                <a:solidFill>
                  <a:schemeClr val="dk1"/>
                </a:solidFill>
                <a:latin typeface="Cambria"/>
                <a:ea typeface="Cambria"/>
                <a:cs typeface="Cambria"/>
                <a:sym typeface="Cambria"/>
              </a:rPr>
              <a:t>Continuities in ideas about causes meant that there was a great deal of continuity in treatments. The discoveries of Vesalius (in anatomy) and Harvey (in physiology) did not lead to changes in treatments either. Physicians continued to bleed and purge, although, i the late 1600s, doctors such as Thomas Sydenham challenged the use of these treatments and were more likely to prescribe rest and good food, after taking great care over diagnosis. People continued to pray, wear charms, recite rhymes and, far more helpfully, use herbal remedies that they knew from experience did lead to recovery. Some new remedies were introduced as a result of overseas contacts. Some, such as tobacco, did more harm than good, but others proved helpful, such as the bark of the cinchona tree from South America — known as quinine — which was a good remedy for fevers.</a:t>
            </a:r>
            <a:endParaRPr sz="1100">
              <a:solidFill>
                <a:schemeClr val="dk1"/>
              </a:solidFill>
              <a:latin typeface="Cambria"/>
              <a:ea typeface="Cambria"/>
              <a:cs typeface="Cambria"/>
              <a:sym typeface="Cambria"/>
            </a:endParaRPr>
          </a:p>
          <a:p>
            <a:pPr marL="63500" lvl="0" indent="0" algn="l" rtl="0">
              <a:lnSpc>
                <a:spcPct val="97000"/>
              </a:lnSpc>
              <a:spcBef>
                <a:spcPts val="0"/>
              </a:spcBef>
              <a:spcAft>
                <a:spcPts val="0"/>
              </a:spcAft>
              <a:buNone/>
            </a:pPr>
            <a:endParaRPr sz="1100">
              <a:solidFill>
                <a:schemeClr val="dk1"/>
              </a:solidFill>
              <a:latin typeface="Cambria"/>
              <a:ea typeface="Cambria"/>
              <a:cs typeface="Cambria"/>
              <a:sym typeface="Cambria"/>
            </a:endParaRPr>
          </a:p>
          <a:p>
            <a:pPr marL="63500" lvl="0" indent="0" algn="l" rtl="0">
              <a:lnSpc>
                <a:spcPct val="97000"/>
              </a:lnSpc>
              <a:spcBef>
                <a:spcPts val="0"/>
              </a:spcBef>
              <a:spcAft>
                <a:spcPts val="0"/>
              </a:spcAft>
              <a:buNone/>
            </a:pPr>
            <a:r>
              <a:rPr lang="en" sz="1100" b="1">
                <a:solidFill>
                  <a:schemeClr val="dk1"/>
                </a:solidFill>
                <a:latin typeface="Cambria"/>
                <a:ea typeface="Cambria"/>
                <a:cs typeface="Cambria"/>
                <a:sym typeface="Cambria"/>
              </a:rPr>
              <a:t>Treatments in industrial England c.1700-c1900</a:t>
            </a:r>
            <a:endParaRPr sz="1100" b="1">
              <a:solidFill>
                <a:schemeClr val="dk1"/>
              </a:solidFill>
              <a:latin typeface="Cambria"/>
              <a:ea typeface="Cambria"/>
              <a:cs typeface="Cambria"/>
              <a:sym typeface="Cambria"/>
            </a:endParaRPr>
          </a:p>
          <a:p>
            <a:pPr marL="63500" lvl="0" indent="0" algn="l" rtl="0">
              <a:lnSpc>
                <a:spcPct val="97000"/>
              </a:lnSpc>
              <a:spcBef>
                <a:spcPts val="0"/>
              </a:spcBef>
              <a:spcAft>
                <a:spcPts val="0"/>
              </a:spcAft>
              <a:buNone/>
            </a:pPr>
            <a:endParaRPr sz="1100" b="1">
              <a:solidFill>
                <a:schemeClr val="dk1"/>
              </a:solidFill>
              <a:latin typeface="Cambria"/>
              <a:ea typeface="Cambria"/>
              <a:cs typeface="Cambria"/>
              <a:sym typeface="Cambria"/>
            </a:endParaRPr>
          </a:p>
          <a:p>
            <a:pPr marL="63500" lvl="0" indent="0" algn="l" rtl="0">
              <a:lnSpc>
                <a:spcPct val="97000"/>
              </a:lnSpc>
              <a:spcBef>
                <a:spcPts val="0"/>
              </a:spcBef>
              <a:spcAft>
                <a:spcPts val="0"/>
              </a:spcAft>
              <a:buNone/>
            </a:pPr>
            <a:r>
              <a:rPr lang="en" sz="1100">
                <a:solidFill>
                  <a:schemeClr val="dk1"/>
                </a:solidFill>
                <a:latin typeface="Cambria"/>
                <a:ea typeface="Cambria"/>
                <a:cs typeface="Cambria"/>
                <a:sym typeface="Cambria"/>
              </a:rPr>
              <a:t>Treatments in this period were an incredible mix of improved new ideas and very unhelpful old methods! There were important breakthroughs in surgery with james Simpson’s use of Chloroform as an anesthetic and Joseph Lister’s use of carbolic acid to kill infections. These laid the basis for the wonders of modern surgery. Hospitals influenced by Florence Nightingale, became cleaner and place much more emphasis on the importance of good food and sanitation to help patients recover. However, at the same time, ‘cure-all’ tablets were sold in their millions, making fortunes for men such as Thomas Holloway. These tablets were at first made of lard, wax, turpentine and other items until the government in the 1880s introduced laws controlling the use of such ingredients. Herbal remedies continued and many continued to do good, such as the use of mashed turnips to ease the pain of chilblains, a remedy that had been used since the Romans. </a:t>
            </a:r>
            <a:endParaRPr sz="1100">
              <a:solidFill>
                <a:schemeClr val="dk1"/>
              </a:solidFill>
              <a:latin typeface="Cambria"/>
              <a:ea typeface="Cambria"/>
              <a:cs typeface="Cambria"/>
              <a:sym typeface="Cambria"/>
            </a:endParaRPr>
          </a:p>
          <a:p>
            <a:pPr marL="63500" lvl="0" indent="0" algn="l" rtl="0">
              <a:lnSpc>
                <a:spcPct val="97000"/>
              </a:lnSpc>
              <a:spcBef>
                <a:spcPts val="0"/>
              </a:spcBef>
              <a:spcAft>
                <a:spcPts val="0"/>
              </a:spcAft>
              <a:buNone/>
            </a:pPr>
            <a:endParaRPr sz="1100">
              <a:solidFill>
                <a:schemeClr val="dk1"/>
              </a:solidFill>
              <a:latin typeface="Cambria"/>
              <a:ea typeface="Cambria"/>
              <a:cs typeface="Cambria"/>
              <a:sym typeface="Cambria"/>
            </a:endParaRPr>
          </a:p>
          <a:p>
            <a:pPr marL="63500" lvl="0" indent="0" algn="l" rtl="0">
              <a:lnSpc>
                <a:spcPct val="97000"/>
              </a:lnSpc>
              <a:spcBef>
                <a:spcPts val="0"/>
              </a:spcBef>
              <a:spcAft>
                <a:spcPts val="0"/>
              </a:spcAft>
              <a:buNone/>
            </a:pPr>
            <a:r>
              <a:rPr lang="en" sz="1100" b="1">
                <a:solidFill>
                  <a:schemeClr val="dk1"/>
                </a:solidFill>
                <a:latin typeface="Cambria"/>
                <a:ea typeface="Cambria"/>
                <a:cs typeface="Cambria"/>
                <a:sym typeface="Cambria"/>
              </a:rPr>
              <a:t>Modern Treatments c.1900-present</a:t>
            </a:r>
            <a:endParaRPr sz="1100" b="1">
              <a:solidFill>
                <a:schemeClr val="dk1"/>
              </a:solidFill>
              <a:latin typeface="Cambria"/>
              <a:ea typeface="Cambria"/>
              <a:cs typeface="Cambria"/>
              <a:sym typeface="Cambria"/>
            </a:endParaRPr>
          </a:p>
          <a:p>
            <a:pPr marL="63500" lvl="0" indent="0" algn="l" rtl="0">
              <a:lnSpc>
                <a:spcPct val="97000"/>
              </a:lnSpc>
              <a:spcBef>
                <a:spcPts val="0"/>
              </a:spcBef>
              <a:spcAft>
                <a:spcPts val="0"/>
              </a:spcAft>
              <a:buNone/>
            </a:pPr>
            <a:endParaRPr sz="1100">
              <a:solidFill>
                <a:schemeClr val="dk1"/>
              </a:solidFill>
              <a:latin typeface="Cambria"/>
              <a:ea typeface="Cambria"/>
              <a:cs typeface="Cambria"/>
              <a:sym typeface="Cambria"/>
            </a:endParaRPr>
          </a:p>
          <a:p>
            <a:pPr marL="63500" lvl="0" indent="0" algn="l" rtl="0">
              <a:lnSpc>
                <a:spcPct val="97000"/>
              </a:lnSpc>
              <a:spcBef>
                <a:spcPts val="0"/>
              </a:spcBef>
              <a:spcAft>
                <a:spcPts val="0"/>
              </a:spcAft>
              <a:buNone/>
            </a:pPr>
            <a:r>
              <a:rPr lang="en" sz="1100">
                <a:solidFill>
                  <a:schemeClr val="dk1"/>
                </a:solidFill>
                <a:latin typeface="Cambria"/>
                <a:ea typeface="Cambria"/>
                <a:cs typeface="Cambria"/>
                <a:sym typeface="Cambria"/>
              </a:rPr>
              <a:t>‘Vinegar and brown paper’ helped Jack mend his head when he tumbled down in the nursery rhyme but this wasn’t  a ‘pretend’ cure. This was still used to treat headaches in the 1930s. This example shows that treatment from earlier periods continued to be used during the 1900s, partly because people had to pay to see a doctor and have their illness diagnosed. However, changes in treatments have in many ways been truly revolutionary and miraculous from medicines such as aspirin, to ‘macic bullets’ which killed bacteria, to antibiotics such as penicillin. In surgery, improvements came with the identification of blood groups and the development of transfusions, followed by many technical developments, such as plastic, transplant and keyhole surgery. Other high-tech methods such as radiotherapy and chemotherapy became common treatments. More recently still, genetic medicine has created drugs to tackle illnesses created by particular genes. </a:t>
            </a:r>
            <a:endParaRPr sz="1100">
              <a:solidFill>
                <a:schemeClr val="dk1"/>
              </a:solidFill>
              <a:latin typeface="Cambria"/>
              <a:ea typeface="Cambria"/>
              <a:cs typeface="Cambria"/>
              <a:sym typeface="Cambria"/>
            </a:endParaRPr>
          </a:p>
        </p:txBody>
      </p:sp>
      <p:sp>
        <p:nvSpPr>
          <p:cNvPr id="619" name="Google Shape;619;p63"/>
          <p:cNvSpPr txBox="1"/>
          <p:nvPr/>
        </p:nvSpPr>
        <p:spPr>
          <a:xfrm>
            <a:off x="560550" y="3046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4.4 Summary of Methods of Treatment through time</a:t>
            </a:r>
            <a:endParaRPr sz="1800" b="1">
              <a:latin typeface="Calibri"/>
              <a:ea typeface="Calibri"/>
              <a:cs typeface="Calibri"/>
              <a:sym typeface="Calibri"/>
            </a:endParaRPr>
          </a:p>
        </p:txBody>
      </p:sp>
      <p:sp>
        <p:nvSpPr>
          <p:cNvPr id="620" name="Google Shape;620;p63"/>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p.37</a:t>
            </a:r>
            <a:endParaRPr b="1" dirty="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64"/>
          <p:cNvSpPr txBox="1"/>
          <p:nvPr/>
        </p:nvSpPr>
        <p:spPr>
          <a:xfrm>
            <a:off x="560550" y="900700"/>
            <a:ext cx="6554700" cy="9191700"/>
          </a:xfrm>
          <a:prstGeom prst="rect">
            <a:avLst/>
          </a:prstGeom>
          <a:noFill/>
          <a:ln>
            <a:noFill/>
          </a:ln>
        </p:spPr>
        <p:txBody>
          <a:bodyPr spcFirstLastPara="1" wrap="square" lIns="91425" tIns="91425" rIns="91425" bIns="91425" anchor="t" anchorCtr="0">
            <a:noAutofit/>
          </a:bodyPr>
          <a:lstStyle/>
          <a:p>
            <a:pPr marL="177800" lvl="0" indent="-177800" algn="l" rtl="0">
              <a:lnSpc>
                <a:spcPct val="115000"/>
              </a:lnSpc>
              <a:spcBef>
                <a:spcPts val="0"/>
              </a:spcBef>
              <a:spcAft>
                <a:spcPts val="0"/>
              </a:spcAft>
              <a:buNone/>
            </a:pPr>
            <a:r>
              <a:rPr lang="en" sz="1100" b="1">
                <a:latin typeface="Cambria"/>
                <a:ea typeface="Cambria"/>
                <a:cs typeface="Cambria"/>
                <a:sym typeface="Cambria"/>
              </a:rPr>
              <a:t>Medieval prevention c.1250—c.1500</a:t>
            </a:r>
            <a:endParaRPr sz="1100" b="1">
              <a:latin typeface="Cambria"/>
              <a:ea typeface="Cambria"/>
              <a:cs typeface="Cambria"/>
              <a:sym typeface="Cambria"/>
            </a:endParaRPr>
          </a:p>
          <a:p>
            <a:pPr marL="0" marR="254000" lvl="0" indent="0" algn="l" rtl="0">
              <a:lnSpc>
                <a:spcPct val="115000"/>
              </a:lnSpc>
              <a:spcBef>
                <a:spcPts val="1000"/>
              </a:spcBef>
              <a:spcAft>
                <a:spcPts val="0"/>
              </a:spcAft>
              <a:buNone/>
            </a:pPr>
            <a:r>
              <a:rPr lang="en" sz="1100">
                <a:latin typeface="Cambria"/>
                <a:ea typeface="Cambria"/>
                <a:cs typeface="Cambria"/>
                <a:sym typeface="Cambria"/>
              </a:rPr>
              <a:t>Reactions to the Black Death exemplify most methods of preventing disease. People prayed for God to put an end to the pestilence, they went on pilgrimage and took part in religious processions. The king demanded that the streets of towns be cleaned to get rid of bad air and local town councils made great efforts to clean up, employing more people to cleanse the streets. People used herbs to try to keep away the bad air.</a:t>
            </a:r>
            <a:endParaRPr sz="1100">
              <a:latin typeface="Cambria"/>
              <a:ea typeface="Cambria"/>
              <a:cs typeface="Cambria"/>
              <a:sym typeface="Cambria"/>
            </a:endParaRPr>
          </a:p>
          <a:p>
            <a:pPr marL="0" marR="254000" lvl="0" indent="0" algn="l" rtl="0">
              <a:lnSpc>
                <a:spcPct val="115000"/>
              </a:lnSpc>
              <a:spcBef>
                <a:spcPts val="0"/>
              </a:spcBef>
              <a:spcAft>
                <a:spcPts val="0"/>
              </a:spcAft>
              <a:buNone/>
            </a:pPr>
            <a:endParaRPr sz="1100">
              <a:latin typeface="Cambria"/>
              <a:ea typeface="Cambria"/>
              <a:cs typeface="Cambria"/>
              <a:sym typeface="Cambria"/>
            </a:endParaRPr>
          </a:p>
          <a:p>
            <a:pPr marL="0" marR="254000" lvl="0" indent="0" algn="l" rtl="0">
              <a:lnSpc>
                <a:spcPct val="115000"/>
              </a:lnSpc>
              <a:spcBef>
                <a:spcPts val="0"/>
              </a:spcBef>
              <a:spcAft>
                <a:spcPts val="0"/>
              </a:spcAft>
              <a:buNone/>
            </a:pPr>
            <a:r>
              <a:rPr lang="en" sz="1100">
                <a:latin typeface="Cambria"/>
                <a:ea typeface="Cambria"/>
                <a:cs typeface="Cambria"/>
                <a:sym typeface="Cambria"/>
              </a:rPr>
              <a:t>At other times great efforts were made to prevent illness or diseases. Physicians recommended regular bleeding and purging to prevent the Humours becoming unbalanced and causing illness. Town councils and many individuals spent money on way of improving conditions — building public toilets, cleaning water supplies, cleaning the streets — but there was never enough money to deal with the many problems in towns.</a:t>
            </a:r>
            <a:endParaRPr sz="1100">
              <a:latin typeface="Cambria"/>
              <a:ea typeface="Cambria"/>
              <a:cs typeface="Cambria"/>
              <a:sym typeface="Cambria"/>
            </a:endParaRPr>
          </a:p>
          <a:p>
            <a:pPr marL="0" marR="25400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b="1">
                <a:latin typeface="Cambria"/>
                <a:ea typeface="Cambria"/>
                <a:cs typeface="Cambria"/>
                <a:sym typeface="Cambria"/>
              </a:rPr>
              <a:t>Renaissance prevention c.1500—c.1700</a:t>
            </a:r>
            <a:endParaRPr sz="1100" b="1">
              <a:latin typeface="Cambria"/>
              <a:ea typeface="Cambria"/>
              <a:cs typeface="Cambria"/>
              <a:sym typeface="Cambria"/>
            </a:endParaRPr>
          </a:p>
          <a:p>
            <a:pPr marL="0" lvl="0" indent="0" algn="l" rtl="0">
              <a:lnSpc>
                <a:spcPct val="115000"/>
              </a:lnSpc>
              <a:spcBef>
                <a:spcPts val="1000"/>
              </a:spcBef>
              <a:spcAft>
                <a:spcPts val="0"/>
              </a:spcAft>
              <a:buNone/>
            </a:pPr>
            <a:r>
              <a:rPr lang="en" sz="1100">
                <a:latin typeface="Cambria"/>
                <a:ea typeface="Cambria"/>
                <a:cs typeface="Cambria"/>
                <a:sym typeface="Cambria"/>
              </a:rPr>
              <a:t>We have more evidence about how people tried to prevent the spread of the plague in 1665 than we do about how they tried to prevent the Black Death in 1349, but essentially the methods were the same. People tried to keep bad air moving or to overcome it with other smells by creating bonfires in the streets or carrying bunches of herbs which they hoped would keep plague at bay. Victims of plague were quarantined in their homes and pest houses although it was not possible to stop some escaping or to make sure all victims were quarantined. Prayer was still an important part of prevention for individuals and for the government which ordered special days of prayer for forgiveness.</a:t>
            </a:r>
            <a:endParaRPr sz="1100">
              <a:latin typeface="Cambria"/>
              <a:ea typeface="Cambria"/>
              <a:cs typeface="Cambria"/>
              <a:sym typeface="Cambria"/>
            </a:endParaRPr>
          </a:p>
          <a:p>
            <a:pPr marL="0" lvl="0" indent="0" algn="l" rtl="0">
              <a:lnSpc>
                <a:spcPct val="115000"/>
              </a:lnSpc>
              <a:spcBef>
                <a:spcPts val="1000"/>
              </a:spcBef>
              <a:spcAft>
                <a:spcPts val="0"/>
              </a:spcAft>
              <a:buNone/>
            </a:pPr>
            <a:r>
              <a:rPr lang="en" sz="1100" b="1">
                <a:latin typeface="Cambria"/>
                <a:ea typeface="Cambria"/>
                <a:cs typeface="Cambria"/>
                <a:sym typeface="Cambria"/>
              </a:rPr>
              <a:t>Prevention in industrial England c.1700-c1900</a:t>
            </a:r>
            <a:endParaRPr sz="1100" b="1">
              <a:latin typeface="Cambria"/>
              <a:ea typeface="Cambria"/>
              <a:cs typeface="Cambria"/>
              <a:sym typeface="Cambria"/>
            </a:endParaRPr>
          </a:p>
          <a:p>
            <a:pPr marL="0" lvl="0" indent="0" algn="l" rtl="0">
              <a:lnSpc>
                <a:spcPct val="115000"/>
              </a:lnSpc>
              <a:spcBef>
                <a:spcPts val="1000"/>
              </a:spcBef>
              <a:spcAft>
                <a:spcPts val="0"/>
              </a:spcAft>
              <a:buNone/>
            </a:pPr>
            <a:r>
              <a:rPr lang="en" sz="1100">
                <a:latin typeface="Cambria"/>
                <a:ea typeface="Cambria"/>
                <a:cs typeface="Cambria"/>
                <a:sym typeface="Cambria"/>
              </a:rPr>
              <a:t>The first breakthroughs came in the battle against smallpox. Inoculations was useful but Edward Jenner’s development of vaccination was the first major triumph over an infectious disease, even if it took decades for governments to enforce the use of vaccination. Other vaccines were not developed until Pasteur had published his germ theory and even then it was several decades before effective vaccines for individual disease were widely available. In the meantime governments were beginning to take action to clean up conditions in the industrial towns. The 1848 Public Health Act was a start, though a small one, permitting local councils to collect taxes to pay for cleaning water supplies and sewerage, but it was the 1875 Act that made such improvements compulsory. At the same time improvements in technology led to the building of much safer and more effective sewerage and water systems such as Bazalgette's immense scheme in London. A critical change had taken place in that governments were now beginning to become involved in protecting health and preventing disease, but this development remained a slow process. </a:t>
            </a:r>
            <a:endParaRPr sz="1100">
              <a:latin typeface="Cambria"/>
              <a:ea typeface="Cambria"/>
              <a:cs typeface="Cambria"/>
              <a:sym typeface="Cambria"/>
            </a:endParaRPr>
          </a:p>
          <a:p>
            <a:pPr marL="0" lvl="0" indent="0" algn="l" rtl="0">
              <a:lnSpc>
                <a:spcPct val="115000"/>
              </a:lnSpc>
              <a:spcBef>
                <a:spcPts val="1000"/>
              </a:spcBef>
              <a:spcAft>
                <a:spcPts val="0"/>
              </a:spcAft>
              <a:buNone/>
            </a:pPr>
            <a:r>
              <a:rPr lang="en" sz="1100" b="1">
                <a:latin typeface="Cambria"/>
                <a:ea typeface="Cambria"/>
                <a:cs typeface="Cambria"/>
                <a:sym typeface="Cambria"/>
              </a:rPr>
              <a:t>Modern prevention c.1900-present</a:t>
            </a:r>
            <a:endParaRPr sz="1100" b="1">
              <a:latin typeface="Cambria"/>
              <a:ea typeface="Cambria"/>
              <a:cs typeface="Cambria"/>
              <a:sym typeface="Cambria"/>
            </a:endParaRPr>
          </a:p>
          <a:p>
            <a:pPr marL="0" lvl="0" indent="0" algn="l" rtl="0">
              <a:lnSpc>
                <a:spcPct val="115000"/>
              </a:lnSpc>
              <a:spcBef>
                <a:spcPts val="1000"/>
              </a:spcBef>
              <a:spcAft>
                <a:spcPts val="1000"/>
              </a:spcAft>
              <a:buNone/>
            </a:pPr>
            <a:r>
              <a:rPr lang="en" sz="1100">
                <a:latin typeface="Cambria"/>
                <a:ea typeface="Cambria"/>
                <a:cs typeface="Cambria"/>
                <a:sym typeface="Cambria"/>
              </a:rPr>
              <a:t>Pasteur’s germ theory continued to have an impact on methods of prevention. New vaccines against infectious diseases continued to be discovered and made available. Government involvement in prevention has increased through, for example, lifestyle campaigns to encourage people to live healthier lives and to use vaccines. This involvements had developed hugely since the creation of the NHS, which introduced free consultations with doctors and hospital treatment. Developments in science and technology have also played their par, most dramatically in the development of genetic screening to identify health problems of babies while still in the womb and to correct those problems. </a:t>
            </a:r>
            <a:endParaRPr sz="1100">
              <a:latin typeface="Cambria"/>
              <a:ea typeface="Cambria"/>
              <a:cs typeface="Cambria"/>
              <a:sym typeface="Cambria"/>
            </a:endParaRPr>
          </a:p>
        </p:txBody>
      </p:sp>
      <p:sp>
        <p:nvSpPr>
          <p:cNvPr id="626" name="Google Shape;626;p64"/>
          <p:cNvSpPr txBox="1"/>
          <p:nvPr/>
        </p:nvSpPr>
        <p:spPr>
          <a:xfrm>
            <a:off x="560550" y="3046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4.4 Summary of Preventions through time</a:t>
            </a:r>
            <a:endParaRPr sz="1800" b="1">
              <a:latin typeface="Calibri"/>
              <a:ea typeface="Calibri"/>
              <a:cs typeface="Calibri"/>
              <a:sym typeface="Calibri"/>
            </a:endParaRPr>
          </a:p>
        </p:txBody>
      </p:sp>
      <p:sp>
        <p:nvSpPr>
          <p:cNvPr id="627" name="Google Shape;627;p64"/>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p.38</a:t>
            </a:r>
            <a:endParaRPr b="1" dirty="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aphicFrame>
        <p:nvGraphicFramePr>
          <p:cNvPr id="632" name="Google Shape;632;p65"/>
          <p:cNvGraphicFramePr/>
          <p:nvPr/>
        </p:nvGraphicFramePr>
        <p:xfrm>
          <a:off x="254350" y="346700"/>
          <a:ext cx="6898050" cy="563850"/>
        </p:xfrm>
        <a:graphic>
          <a:graphicData uri="http://schemas.openxmlformats.org/drawingml/2006/table">
            <a:tbl>
              <a:tblPr>
                <a:noFill/>
                <a:tableStyleId>{6A6D217B-8610-44C8-94D2-7CBAEFB029F3}</a:tableStyleId>
              </a:tblPr>
              <a:tblGrid>
                <a:gridCol w="6898050">
                  <a:extLst>
                    <a:ext uri="{9D8B030D-6E8A-4147-A177-3AD203B41FA5}">
                      <a16:colId xmlns:a16="http://schemas.microsoft.com/office/drawing/2014/main" val="20000"/>
                    </a:ext>
                  </a:extLst>
                </a:gridCol>
              </a:tblGrid>
              <a:tr h="451425">
                <a:tc>
                  <a:txBody>
                    <a:bodyPr/>
                    <a:lstStyle/>
                    <a:p>
                      <a:pPr marL="0" lvl="0" indent="0" algn="ctr" rtl="0">
                        <a:spcBef>
                          <a:spcPts val="0"/>
                        </a:spcBef>
                        <a:spcAft>
                          <a:spcPts val="0"/>
                        </a:spcAft>
                        <a:buNone/>
                      </a:pPr>
                      <a:r>
                        <a:rPr lang="en" b="1">
                          <a:latin typeface="Cambria"/>
                          <a:ea typeface="Cambria"/>
                          <a:cs typeface="Cambria"/>
                          <a:sym typeface="Cambria"/>
                        </a:rPr>
                        <a:t> </a:t>
                      </a:r>
                      <a:r>
                        <a:rPr lang="en" b="1">
                          <a:solidFill>
                            <a:schemeClr val="dk1"/>
                          </a:solidFill>
                          <a:latin typeface="Cambria"/>
                          <a:ea typeface="Cambria"/>
                          <a:cs typeface="Cambria"/>
                          <a:sym typeface="Cambria"/>
                        </a:rPr>
                        <a:t>Medicine – Odd one out</a:t>
                      </a:r>
                      <a:endParaRPr b="1">
                        <a:solidFill>
                          <a:schemeClr val="dk1"/>
                        </a:solidFill>
                        <a:latin typeface="Cambria"/>
                        <a:ea typeface="Cambria"/>
                        <a:cs typeface="Cambria"/>
                        <a:sym typeface="Cambria"/>
                      </a:endParaRPr>
                    </a:p>
                    <a:p>
                      <a:pPr marL="0" lvl="0" indent="0" algn="l" rtl="0">
                        <a:spcBef>
                          <a:spcPts val="0"/>
                        </a:spcBef>
                        <a:spcAft>
                          <a:spcPts val="0"/>
                        </a:spcAft>
                        <a:buNone/>
                      </a:pPr>
                      <a:r>
                        <a:rPr lang="en" sz="1100" b="1">
                          <a:solidFill>
                            <a:schemeClr val="dk1"/>
                          </a:solidFill>
                          <a:latin typeface="Cambria"/>
                          <a:ea typeface="Cambria"/>
                          <a:cs typeface="Cambria"/>
                          <a:sym typeface="Cambria"/>
                        </a:rPr>
                        <a:t>TASK</a:t>
                      </a:r>
                      <a:r>
                        <a:rPr lang="en" sz="1100">
                          <a:solidFill>
                            <a:schemeClr val="dk1"/>
                          </a:solidFill>
                          <a:latin typeface="Cambria"/>
                          <a:ea typeface="Cambria"/>
                          <a:cs typeface="Cambria"/>
                          <a:sym typeface="Cambria"/>
                        </a:rPr>
                        <a:t>: Circle the odd one out and write your reason for circling it in the last column.</a:t>
                      </a:r>
                      <a:endParaRPr sz="1100">
                        <a:solidFill>
                          <a:schemeClr val="dk1"/>
                        </a:solidFill>
                        <a:latin typeface="Cambria"/>
                        <a:ea typeface="Cambria"/>
                        <a:cs typeface="Cambria"/>
                        <a:sym typeface="Cambria"/>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graphicFrame>
        <p:nvGraphicFramePr>
          <p:cNvPr id="633" name="Google Shape;633;p65"/>
          <p:cNvGraphicFramePr/>
          <p:nvPr/>
        </p:nvGraphicFramePr>
        <p:xfrm>
          <a:off x="254350" y="1245250"/>
          <a:ext cx="6898050" cy="9251325"/>
        </p:xfrm>
        <a:graphic>
          <a:graphicData uri="http://schemas.openxmlformats.org/drawingml/2006/table">
            <a:tbl>
              <a:tblPr>
                <a:noFill/>
                <a:tableStyleId>{6A6D217B-8610-44C8-94D2-7CBAEFB029F3}</a:tableStyleId>
              </a:tblPr>
              <a:tblGrid>
                <a:gridCol w="428525">
                  <a:extLst>
                    <a:ext uri="{9D8B030D-6E8A-4147-A177-3AD203B41FA5}">
                      <a16:colId xmlns:a16="http://schemas.microsoft.com/office/drawing/2014/main" val="20000"/>
                    </a:ext>
                  </a:extLst>
                </a:gridCol>
                <a:gridCol w="1128775">
                  <a:extLst>
                    <a:ext uri="{9D8B030D-6E8A-4147-A177-3AD203B41FA5}">
                      <a16:colId xmlns:a16="http://schemas.microsoft.com/office/drawing/2014/main" val="20001"/>
                    </a:ext>
                  </a:extLst>
                </a:gridCol>
                <a:gridCol w="1149675">
                  <a:extLst>
                    <a:ext uri="{9D8B030D-6E8A-4147-A177-3AD203B41FA5}">
                      <a16:colId xmlns:a16="http://schemas.microsoft.com/office/drawing/2014/main" val="20002"/>
                    </a:ext>
                  </a:extLst>
                </a:gridCol>
                <a:gridCol w="1285550">
                  <a:extLst>
                    <a:ext uri="{9D8B030D-6E8A-4147-A177-3AD203B41FA5}">
                      <a16:colId xmlns:a16="http://schemas.microsoft.com/office/drawing/2014/main" val="20003"/>
                    </a:ext>
                  </a:extLst>
                </a:gridCol>
                <a:gridCol w="2905525">
                  <a:extLst>
                    <a:ext uri="{9D8B030D-6E8A-4147-A177-3AD203B41FA5}">
                      <a16:colId xmlns:a16="http://schemas.microsoft.com/office/drawing/2014/main" val="20004"/>
                    </a:ext>
                  </a:extLst>
                </a:gridCol>
              </a:tblGrid>
              <a:tr h="552925">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A</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B</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C</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Explanation</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72750">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1</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p>
                      <a:pPr marL="0" lvl="0" indent="0" algn="ctr" rtl="0">
                        <a:lnSpc>
                          <a:spcPct val="100000"/>
                        </a:lnSpc>
                        <a:spcBef>
                          <a:spcPts val="0"/>
                        </a:spcBef>
                        <a:spcAft>
                          <a:spcPts val="0"/>
                        </a:spcAft>
                        <a:buNone/>
                      </a:pPr>
                      <a:r>
                        <a:rPr lang="en" sz="1100">
                          <a:latin typeface="Calibri"/>
                          <a:ea typeface="Calibri"/>
                          <a:cs typeface="Calibri"/>
                          <a:sym typeface="Calibri"/>
                        </a:rPr>
                        <a:t>Hippocrates</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Thomas Sydenham</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Edward</a:t>
                      </a:r>
                      <a:endParaRPr sz="1100">
                        <a:latin typeface="Calibri"/>
                        <a:ea typeface="Calibri"/>
                        <a:cs typeface="Calibri"/>
                        <a:sym typeface="Calibri"/>
                      </a:endParaRPr>
                    </a:p>
                    <a:p>
                      <a:pPr marL="0" lvl="0" indent="0" algn="ctr" rtl="0">
                        <a:lnSpc>
                          <a:spcPct val="100000"/>
                        </a:lnSpc>
                        <a:spcBef>
                          <a:spcPts val="0"/>
                        </a:spcBef>
                        <a:spcAft>
                          <a:spcPts val="0"/>
                        </a:spcAft>
                        <a:buNone/>
                      </a:pPr>
                      <a:r>
                        <a:rPr lang="en" sz="1100">
                          <a:latin typeface="Calibri"/>
                          <a:ea typeface="Calibri"/>
                          <a:cs typeface="Calibri"/>
                          <a:sym typeface="Calibri"/>
                        </a:rPr>
                        <a:t>Jenner</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52925">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2</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Cholera</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Smallpox</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Cancer</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72750">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3</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Miasma</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Four</a:t>
                      </a:r>
                      <a:endParaRPr sz="1100">
                        <a:latin typeface="Calibri"/>
                        <a:ea typeface="Calibri"/>
                        <a:cs typeface="Calibri"/>
                        <a:sym typeface="Calibri"/>
                      </a:endParaRPr>
                    </a:p>
                    <a:p>
                      <a:pPr marL="0" lvl="0" indent="0" algn="ctr" rtl="0">
                        <a:lnSpc>
                          <a:spcPct val="100000"/>
                        </a:lnSpc>
                        <a:spcBef>
                          <a:spcPts val="0"/>
                        </a:spcBef>
                        <a:spcAft>
                          <a:spcPts val="0"/>
                        </a:spcAft>
                        <a:buNone/>
                      </a:pPr>
                      <a:r>
                        <a:rPr lang="en" sz="1100">
                          <a:latin typeface="Calibri"/>
                          <a:ea typeface="Calibri"/>
                          <a:cs typeface="Calibri"/>
                          <a:sym typeface="Calibri"/>
                        </a:rPr>
                        <a:t>Humours</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Micro Organisms</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72750">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4</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Robert</a:t>
                      </a:r>
                      <a:endParaRPr sz="1100">
                        <a:latin typeface="Calibri"/>
                        <a:ea typeface="Calibri"/>
                        <a:cs typeface="Calibri"/>
                        <a:sym typeface="Calibri"/>
                      </a:endParaRPr>
                    </a:p>
                    <a:p>
                      <a:pPr marL="0" lvl="0" indent="0" algn="ctr" rtl="0">
                        <a:lnSpc>
                          <a:spcPct val="100000"/>
                        </a:lnSpc>
                        <a:spcBef>
                          <a:spcPts val="0"/>
                        </a:spcBef>
                        <a:spcAft>
                          <a:spcPts val="0"/>
                        </a:spcAft>
                        <a:buNone/>
                      </a:pPr>
                      <a:r>
                        <a:rPr lang="en" sz="1100">
                          <a:latin typeface="Calibri"/>
                          <a:ea typeface="Calibri"/>
                          <a:cs typeface="Calibri"/>
                          <a:sym typeface="Calibri"/>
                        </a:rPr>
                        <a:t>Koch</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Louis</a:t>
                      </a:r>
                      <a:endParaRPr sz="1100">
                        <a:latin typeface="Calibri"/>
                        <a:ea typeface="Calibri"/>
                        <a:cs typeface="Calibri"/>
                        <a:sym typeface="Calibri"/>
                      </a:endParaRPr>
                    </a:p>
                    <a:p>
                      <a:pPr marL="0" lvl="0" indent="0" algn="ctr" rtl="0">
                        <a:lnSpc>
                          <a:spcPct val="100000"/>
                        </a:lnSpc>
                        <a:spcBef>
                          <a:spcPts val="0"/>
                        </a:spcBef>
                        <a:spcAft>
                          <a:spcPts val="0"/>
                        </a:spcAft>
                        <a:buNone/>
                      </a:pPr>
                      <a:r>
                        <a:rPr lang="en" sz="1100">
                          <a:latin typeface="Calibri"/>
                          <a:ea typeface="Calibri"/>
                          <a:cs typeface="Calibri"/>
                          <a:sym typeface="Calibri"/>
                        </a:rPr>
                        <a:t>Pasteur</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Andreas Vesalius</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72750">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5</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Microscope</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Printing Press</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X-ray</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98850">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6</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Florence Nightingale</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William Harvey</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John Snow</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52925">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7</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Alexander Fleming</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Florey and Chain</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Watson and Crick</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572750">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8</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Joseph</a:t>
                      </a:r>
                      <a:endParaRPr sz="1100">
                        <a:latin typeface="Calibri"/>
                        <a:ea typeface="Calibri"/>
                        <a:cs typeface="Calibri"/>
                        <a:sym typeface="Calibri"/>
                      </a:endParaRPr>
                    </a:p>
                    <a:p>
                      <a:pPr marL="0" lvl="0" indent="0" algn="ctr" rtl="0">
                        <a:lnSpc>
                          <a:spcPct val="100000"/>
                        </a:lnSpc>
                        <a:spcBef>
                          <a:spcPts val="0"/>
                        </a:spcBef>
                        <a:spcAft>
                          <a:spcPts val="0"/>
                        </a:spcAft>
                        <a:buNone/>
                      </a:pPr>
                      <a:r>
                        <a:rPr lang="en" sz="1100">
                          <a:latin typeface="Calibri"/>
                          <a:ea typeface="Calibri"/>
                          <a:cs typeface="Calibri"/>
                          <a:sym typeface="Calibri"/>
                        </a:rPr>
                        <a:t>Lister</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James</a:t>
                      </a:r>
                      <a:endParaRPr sz="1100">
                        <a:latin typeface="Calibri"/>
                        <a:ea typeface="Calibri"/>
                        <a:cs typeface="Calibri"/>
                        <a:sym typeface="Calibri"/>
                      </a:endParaRPr>
                    </a:p>
                    <a:p>
                      <a:pPr marL="0" lvl="0" indent="0" algn="ctr" rtl="0">
                        <a:lnSpc>
                          <a:spcPct val="100000"/>
                        </a:lnSpc>
                        <a:spcBef>
                          <a:spcPts val="0"/>
                        </a:spcBef>
                        <a:spcAft>
                          <a:spcPts val="0"/>
                        </a:spcAft>
                        <a:buNone/>
                      </a:pPr>
                      <a:r>
                        <a:rPr lang="en" sz="1100">
                          <a:latin typeface="Calibri"/>
                          <a:ea typeface="Calibri"/>
                          <a:cs typeface="Calibri"/>
                          <a:sym typeface="Calibri"/>
                        </a:rPr>
                        <a:t>Simpson</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Ignaz Semmelweis</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572750">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9</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Blood Loss</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Infection</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Four Humours</a:t>
                      </a:r>
                      <a:endParaRPr sz="1100">
                        <a:latin typeface="Calibri"/>
                        <a:ea typeface="Calibri"/>
                        <a:cs typeface="Calibri"/>
                        <a:sym typeface="Calibri"/>
                      </a:endParaRPr>
                    </a:p>
                    <a:p>
                      <a:pPr marL="0" lvl="0" indent="0" algn="ctr" rtl="0">
                        <a:lnSpc>
                          <a:spcPct val="100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572750">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10</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Blood Transfusion</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Plastic</a:t>
                      </a:r>
                      <a:endParaRPr sz="1100">
                        <a:latin typeface="Calibri"/>
                        <a:ea typeface="Calibri"/>
                        <a:cs typeface="Calibri"/>
                        <a:sym typeface="Calibri"/>
                      </a:endParaRPr>
                    </a:p>
                    <a:p>
                      <a:pPr marL="0" lvl="0" indent="0" algn="ctr" rtl="0">
                        <a:lnSpc>
                          <a:spcPct val="100000"/>
                        </a:lnSpc>
                        <a:spcBef>
                          <a:spcPts val="0"/>
                        </a:spcBef>
                        <a:spcAft>
                          <a:spcPts val="0"/>
                        </a:spcAft>
                        <a:buNone/>
                      </a:pPr>
                      <a:r>
                        <a:rPr lang="en" sz="1100">
                          <a:latin typeface="Calibri"/>
                          <a:ea typeface="Calibri"/>
                          <a:cs typeface="Calibri"/>
                          <a:sym typeface="Calibri"/>
                        </a:rPr>
                        <a:t>Surgery</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Penicillin</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572750">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11</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Edwin Chadwick</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William Beveridge</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Edward</a:t>
                      </a:r>
                      <a:endParaRPr sz="1100">
                        <a:latin typeface="Calibri"/>
                        <a:ea typeface="Calibri"/>
                        <a:cs typeface="Calibri"/>
                        <a:sym typeface="Calibri"/>
                      </a:endParaRPr>
                    </a:p>
                    <a:p>
                      <a:pPr marL="0" lvl="0" indent="0" algn="ctr" rtl="0">
                        <a:lnSpc>
                          <a:spcPct val="100000"/>
                        </a:lnSpc>
                        <a:spcBef>
                          <a:spcPts val="0"/>
                        </a:spcBef>
                        <a:spcAft>
                          <a:spcPts val="0"/>
                        </a:spcAft>
                        <a:buNone/>
                      </a:pPr>
                      <a:r>
                        <a:rPr lang="en" sz="1100">
                          <a:latin typeface="Calibri"/>
                          <a:ea typeface="Calibri"/>
                          <a:cs typeface="Calibri"/>
                          <a:sym typeface="Calibri"/>
                        </a:rPr>
                        <a:t>Jenner</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552925">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12</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Galen</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Theory of Opposites</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Black Death</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552925">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13</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Robert Koch</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Magic Bullet</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Cowpox</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552925">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14</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Phlegm</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Pus</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Blood</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552925">
                <a:tc>
                  <a:txBody>
                    <a:bodyPr/>
                    <a:lstStyle/>
                    <a:p>
                      <a:pPr marL="0" lvl="0" indent="0" algn="ctr" rtl="0">
                        <a:lnSpc>
                          <a:spcPct val="115000"/>
                        </a:lnSpc>
                        <a:spcBef>
                          <a:spcPts val="1200"/>
                        </a:spcBef>
                        <a:spcAft>
                          <a:spcPts val="0"/>
                        </a:spcAft>
                        <a:buNone/>
                      </a:pPr>
                      <a:r>
                        <a:rPr lang="en" sz="1100" b="1">
                          <a:latin typeface="Calibri"/>
                          <a:ea typeface="Calibri"/>
                          <a:cs typeface="Calibri"/>
                          <a:sym typeface="Calibri"/>
                        </a:rPr>
                        <a:t>15</a:t>
                      </a:r>
                      <a:endParaRPr sz="1100" b="1">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Church</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Luck</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100">
                          <a:latin typeface="Calibri"/>
                          <a:ea typeface="Calibri"/>
                          <a:cs typeface="Calibri"/>
                          <a:sym typeface="Calibri"/>
                        </a:rPr>
                        <a:t>Communication</a:t>
                      </a:r>
                      <a:endParaRPr sz="1100">
                        <a:latin typeface="Calibri"/>
                        <a:ea typeface="Calibri"/>
                        <a:cs typeface="Calibri"/>
                        <a:sym typeface="Calibri"/>
                      </a:endParaRPr>
                    </a:p>
                  </a:txBody>
                  <a:tcPr marL="68575" marR="6857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bl>
          </a:graphicData>
        </a:graphic>
      </p:graphicFrame>
      <p:sp>
        <p:nvSpPr>
          <p:cNvPr id="634" name="Google Shape;634;p65"/>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p.39</a:t>
            </a:r>
            <a:endParaRPr b="1" dirty="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64600" y="125700"/>
            <a:ext cx="6222600" cy="41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t>Medicine Key Topic 4 </a:t>
            </a:r>
            <a:r>
              <a:rPr lang="en" b="1"/>
              <a:t>- Modern Medicine </a:t>
            </a:r>
            <a:r>
              <a:rPr lang="en" sz="2000" b="1"/>
              <a:t>Key Words</a:t>
            </a:r>
            <a:endParaRPr sz="2000" b="1"/>
          </a:p>
        </p:txBody>
      </p:sp>
      <p:graphicFrame>
        <p:nvGraphicFramePr>
          <p:cNvPr id="159" name="Google Shape;159;p28"/>
          <p:cNvGraphicFramePr/>
          <p:nvPr/>
        </p:nvGraphicFramePr>
        <p:xfrm>
          <a:off x="435250" y="601774"/>
          <a:ext cx="6960425" cy="9799925"/>
        </p:xfrm>
        <a:graphic>
          <a:graphicData uri="http://schemas.openxmlformats.org/drawingml/2006/table">
            <a:tbl>
              <a:tblPr bandRow="1">
                <a:noFill/>
                <a:tableStyleId>{5FC1D2FF-EF88-4718-81C7-DA4EB6409B05}</a:tableStyleId>
              </a:tblPr>
              <a:tblGrid>
                <a:gridCol w="385575">
                  <a:extLst>
                    <a:ext uri="{9D8B030D-6E8A-4147-A177-3AD203B41FA5}">
                      <a16:colId xmlns:a16="http://schemas.microsoft.com/office/drawing/2014/main" val="20000"/>
                    </a:ext>
                  </a:extLst>
                </a:gridCol>
                <a:gridCol w="1183175">
                  <a:extLst>
                    <a:ext uri="{9D8B030D-6E8A-4147-A177-3AD203B41FA5}">
                      <a16:colId xmlns:a16="http://schemas.microsoft.com/office/drawing/2014/main" val="20001"/>
                    </a:ext>
                  </a:extLst>
                </a:gridCol>
                <a:gridCol w="5391675">
                  <a:extLst>
                    <a:ext uri="{9D8B030D-6E8A-4147-A177-3AD203B41FA5}">
                      <a16:colId xmlns:a16="http://schemas.microsoft.com/office/drawing/2014/main" val="20002"/>
                    </a:ext>
                  </a:extLst>
                </a:gridCol>
              </a:tblGrid>
              <a:tr h="363075">
                <a:tc>
                  <a:txBody>
                    <a:bodyPr/>
                    <a:lstStyle/>
                    <a:p>
                      <a:pPr marL="0" lvl="0" indent="0" algn="ctr" rtl="0">
                        <a:spcBef>
                          <a:spcPts val="0"/>
                        </a:spcBef>
                        <a:spcAft>
                          <a:spcPts val="0"/>
                        </a:spcAft>
                        <a:buNone/>
                      </a:pPr>
                      <a:r>
                        <a:rPr lang="en" sz="1100">
                          <a:latin typeface="Calibri"/>
                          <a:ea typeface="Calibri"/>
                          <a:cs typeface="Calibri"/>
                          <a:sym typeface="Calibri"/>
                        </a:rPr>
                        <a:t>13</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genetics</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Study of genes, genetic variation, and heredity in living organisms.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18325">
                <a:tc>
                  <a:txBody>
                    <a:bodyPr/>
                    <a:lstStyle/>
                    <a:p>
                      <a:pPr marL="0" lvl="0" indent="0" algn="ctr" rtl="0">
                        <a:spcBef>
                          <a:spcPts val="0"/>
                        </a:spcBef>
                        <a:spcAft>
                          <a:spcPts val="0"/>
                        </a:spcAft>
                        <a:buNone/>
                      </a:pPr>
                      <a:r>
                        <a:rPr lang="en" sz="1100">
                          <a:latin typeface="Calibri"/>
                          <a:ea typeface="Calibri"/>
                          <a:cs typeface="Calibri"/>
                          <a:sym typeface="Calibri"/>
                        </a:rPr>
                        <a:t>14</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hereditary diseases</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Any disease that is caused by an abnormality in an individual's genome, often inherited from parents, such as Parkinson’s disease or cystic fibrosis.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42400">
                <a:tc>
                  <a:txBody>
                    <a:bodyPr/>
                    <a:lstStyle/>
                    <a:p>
                      <a:pPr marL="0" lvl="0" indent="0" algn="ctr" rtl="0">
                        <a:spcBef>
                          <a:spcPts val="0"/>
                        </a:spcBef>
                        <a:spcAft>
                          <a:spcPts val="0"/>
                        </a:spcAft>
                        <a:buNone/>
                      </a:pPr>
                      <a:r>
                        <a:rPr lang="en" sz="1100">
                          <a:latin typeface="Calibri"/>
                          <a:ea typeface="Calibri"/>
                          <a:cs typeface="Calibri"/>
                          <a:sym typeface="Calibri"/>
                        </a:rPr>
                        <a:t>15</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hospitals (20th century)</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Hospitals now offer a range of preventative measures to accurately diagnose patients, provide care from nurses and doctors, delivery accurate and safe surgery, cover people from cradle to grave (NHS) and train new doctors in practical care.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03925">
                <a:tc>
                  <a:txBody>
                    <a:bodyPr/>
                    <a:lstStyle/>
                    <a:p>
                      <a:pPr marL="0" lvl="0" indent="0" algn="ctr" rtl="0">
                        <a:spcBef>
                          <a:spcPts val="0"/>
                        </a:spcBef>
                        <a:spcAft>
                          <a:spcPts val="0"/>
                        </a:spcAft>
                        <a:buNone/>
                      </a:pPr>
                      <a:r>
                        <a:rPr lang="en" sz="1100">
                          <a:latin typeface="Calibri"/>
                          <a:ea typeface="Calibri"/>
                          <a:cs typeface="Calibri"/>
                          <a:sym typeface="Calibri"/>
                        </a:rPr>
                        <a:t>16</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Human Papilloma virus (HPV)</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Name for a group of viruses that can lead to genital warts and cervical cancer. A vaccine has been created and widely administered with over 205 million doses of the distributed worldwide 2016.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299200">
                <a:tc>
                  <a:txBody>
                    <a:bodyPr/>
                    <a:lstStyle/>
                    <a:p>
                      <a:pPr marL="0" lvl="0" indent="0" algn="ctr" rtl="0">
                        <a:spcBef>
                          <a:spcPts val="0"/>
                        </a:spcBef>
                        <a:spcAft>
                          <a:spcPts val="0"/>
                        </a:spcAft>
                        <a:buNone/>
                      </a:pPr>
                      <a:r>
                        <a:rPr lang="en" sz="1100">
                          <a:latin typeface="Calibri"/>
                          <a:ea typeface="Calibri"/>
                          <a:cs typeface="Calibri"/>
                          <a:sym typeface="Calibri"/>
                        </a:rPr>
                        <a:t>17</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Human Genome Project</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An international scientific research project with the goal of identifying and mapping all of the genes of the human genome. It remains the world's largest collaborative biological project. The project formally launched in 1990 and was declared complete in 2000. Has allowed scientists to identify the gene that is sometimes present in women who develop breast cancer which can lead to preventative measures like mastectomy but the knowledge of the genome currently offers NO way to treat diseases.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70150">
                <a:tc>
                  <a:txBody>
                    <a:bodyPr/>
                    <a:lstStyle/>
                    <a:p>
                      <a:pPr marL="0" lvl="0" indent="0" algn="ctr" rtl="0">
                        <a:spcBef>
                          <a:spcPts val="0"/>
                        </a:spcBef>
                        <a:spcAft>
                          <a:spcPts val="0"/>
                        </a:spcAft>
                        <a:buNone/>
                      </a:pPr>
                      <a:r>
                        <a:rPr lang="en" sz="1100">
                          <a:latin typeface="Calibri"/>
                          <a:ea typeface="Calibri"/>
                          <a:cs typeface="Calibri"/>
                          <a:sym typeface="Calibri"/>
                        </a:rPr>
                        <a:t>18</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Landsteiner, Karl</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Identified blood groups (A, B, O, AB) in 1901 which allowed for direct blood transfusions from person to person.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tcPr>
                </a:tc>
                <a:extLst>
                  <a:ext uri="{0D108BD9-81ED-4DB2-BD59-A6C34878D82A}">
                    <a16:rowId xmlns:a16="http://schemas.microsoft.com/office/drawing/2014/main" val="10005"/>
                  </a:ext>
                </a:extLst>
              </a:tr>
              <a:tr h="1484800">
                <a:tc>
                  <a:txBody>
                    <a:bodyPr/>
                    <a:lstStyle/>
                    <a:p>
                      <a:pPr marL="0" lvl="0" indent="0" algn="ctr" rtl="0">
                        <a:spcBef>
                          <a:spcPts val="0"/>
                        </a:spcBef>
                        <a:spcAft>
                          <a:spcPts val="0"/>
                        </a:spcAft>
                        <a:buNone/>
                      </a:pPr>
                      <a:r>
                        <a:rPr lang="en" sz="1100">
                          <a:latin typeface="Calibri"/>
                          <a:ea typeface="Calibri"/>
                          <a:cs typeface="Calibri"/>
                          <a:sym typeface="Calibri"/>
                        </a:rPr>
                        <a:t>19</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lifestyle and health campaigns in the 20th century</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Doctors are now have a much better understanding of how lifestyles choices impact health including the connection between: smoking and lung cancer, sugar and type 2 diabetes, alcohol abuse and liver disease, unprotected sex and STIs, obesity and heart disease and tanning and skin cancer. Campaigns have been sponsored by the government to make people aware of the consequences of smoking (Stoptober), binge drinking, unprotected sex,recreational drug use and to encourage more healthy eating and exercise (Change4Life).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70150">
                <a:tc>
                  <a:txBody>
                    <a:bodyPr/>
                    <a:lstStyle/>
                    <a:p>
                      <a:pPr marL="0" lvl="0" indent="0" algn="ctr" rtl="0">
                        <a:spcBef>
                          <a:spcPts val="0"/>
                        </a:spcBef>
                        <a:spcAft>
                          <a:spcPts val="0"/>
                        </a:spcAft>
                        <a:buNone/>
                      </a:pPr>
                      <a:r>
                        <a:rPr lang="en" sz="1100">
                          <a:latin typeface="Calibri"/>
                          <a:ea typeface="Calibri"/>
                          <a:cs typeface="Calibri"/>
                          <a:sym typeface="Calibri"/>
                        </a:rPr>
                        <a:t>20</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lung cancer</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Cancerous tumours in the lungs often resulting in painful death and brought about by smoking and pollution.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928000">
                <a:tc>
                  <a:txBody>
                    <a:bodyPr/>
                    <a:lstStyle/>
                    <a:p>
                      <a:pPr marL="0" lvl="0" indent="0" algn="ctr" rtl="0">
                        <a:spcBef>
                          <a:spcPts val="0"/>
                        </a:spcBef>
                        <a:spcAft>
                          <a:spcPts val="0"/>
                        </a:spcAft>
                        <a:buNone/>
                      </a:pPr>
                      <a:r>
                        <a:rPr lang="en" sz="1100">
                          <a:latin typeface="Calibri"/>
                          <a:ea typeface="Calibri"/>
                          <a:cs typeface="Calibri"/>
                          <a:sym typeface="Calibri"/>
                        </a:rPr>
                        <a:t>21</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magic bullets</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Compounds that would have a specific attraction to disease-causing microorganisms in the body, and that would target and kill them. Paul Ehrlich reasoned that, if certain dyes could stain bacteria, perhaps certain chemicals could kill them. By 1914, Ehrlich’s team  had discovered several 'magic bullets' including Salvarsan 606 which targeted syphilis.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tcPr>
                </a:tc>
                <a:extLst>
                  <a:ext uri="{0D108BD9-81ED-4DB2-BD59-A6C34878D82A}">
                    <a16:rowId xmlns:a16="http://schemas.microsoft.com/office/drawing/2014/main" val="10008"/>
                  </a:ext>
                </a:extLst>
              </a:tr>
              <a:tr h="470150">
                <a:tc>
                  <a:txBody>
                    <a:bodyPr/>
                    <a:lstStyle/>
                    <a:p>
                      <a:pPr marL="0" lvl="0" indent="0" algn="ctr" rtl="0">
                        <a:spcBef>
                          <a:spcPts val="0"/>
                        </a:spcBef>
                        <a:spcAft>
                          <a:spcPts val="0"/>
                        </a:spcAft>
                        <a:buNone/>
                      </a:pPr>
                      <a:r>
                        <a:rPr lang="en" sz="1100">
                          <a:latin typeface="Calibri"/>
                          <a:ea typeface="Calibri"/>
                          <a:cs typeface="Calibri"/>
                          <a:sym typeface="Calibri"/>
                        </a:rPr>
                        <a:t>22</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MRSA</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A drug resistant bacteria that is responsible for several difficult-to-treat infections in humans. </a:t>
                      </a:r>
                      <a:r>
                        <a:rPr lang="en" sz="1300" b="1">
                          <a:latin typeface="Calibri"/>
                          <a:ea typeface="Calibri"/>
                          <a:cs typeface="Calibri"/>
                          <a:sym typeface="Calibri"/>
                        </a:rPr>
                        <a:t>(20th)</a:t>
                      </a:r>
                      <a:endParaRPr sz="1300">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742400">
                <a:tc>
                  <a:txBody>
                    <a:bodyPr/>
                    <a:lstStyle/>
                    <a:p>
                      <a:pPr marL="0" lvl="0" indent="0" algn="ctr" rtl="0">
                        <a:spcBef>
                          <a:spcPts val="0"/>
                        </a:spcBef>
                        <a:spcAft>
                          <a:spcPts val="0"/>
                        </a:spcAft>
                        <a:buNone/>
                      </a:pPr>
                      <a:r>
                        <a:rPr lang="en" sz="1100">
                          <a:latin typeface="Calibri"/>
                          <a:ea typeface="Calibri"/>
                          <a:cs typeface="Calibri"/>
                          <a:sym typeface="Calibri"/>
                        </a:rPr>
                        <a:t>23</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NHS (National Health Service)</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Formed in 1948, it gave ‘cradle to grave’ coverage for a range of medical services including ambulance, GP’s and prenatal care. Largely successful due to the work of Minister for Health, Aneurin Bevan in getting doctors to believe in the system of nationalised health. </a:t>
                      </a:r>
                      <a:r>
                        <a:rPr lang="en" sz="1300" b="1">
                          <a:latin typeface="Calibri"/>
                          <a:ea typeface="Calibri"/>
                          <a:cs typeface="Calibri"/>
                          <a:sym typeface="Calibri"/>
                        </a:rPr>
                        <a:t>(20th)</a:t>
                      </a:r>
                      <a:endParaRPr sz="1300">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742400">
                <a:tc>
                  <a:txBody>
                    <a:bodyPr/>
                    <a:lstStyle/>
                    <a:p>
                      <a:pPr marL="0" lvl="0" indent="0" algn="ctr" rtl="0">
                        <a:spcBef>
                          <a:spcPts val="0"/>
                        </a:spcBef>
                        <a:spcAft>
                          <a:spcPts val="0"/>
                        </a:spcAft>
                        <a:buNone/>
                      </a:pPr>
                      <a:r>
                        <a:rPr lang="en" sz="1100">
                          <a:latin typeface="Calibri"/>
                          <a:ea typeface="Calibri"/>
                          <a:cs typeface="Calibri"/>
                          <a:sym typeface="Calibri"/>
                        </a:rPr>
                        <a:t>24</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penicillin</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Antibiotic drug produced from mould to treat infections. Discovered by Alexander Fleming in 1928 and tested by Florey and Chain in the 1940's before becoming widely available in 1945 due to US government funding during WWII. </a:t>
                      </a:r>
                      <a:r>
                        <a:rPr lang="en" sz="1300" b="1">
                          <a:latin typeface="Calibri"/>
                          <a:ea typeface="Calibri"/>
                          <a:cs typeface="Calibri"/>
                          <a:sym typeface="Calibri"/>
                        </a:rPr>
                        <a:t>(20th)</a:t>
                      </a:r>
                      <a:endParaRPr sz="1300">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556800">
                <a:tc>
                  <a:txBody>
                    <a:bodyPr/>
                    <a:lstStyle/>
                    <a:p>
                      <a:pPr marL="0" lvl="0" indent="0" algn="ctr" rtl="0">
                        <a:spcBef>
                          <a:spcPts val="0"/>
                        </a:spcBef>
                        <a:spcAft>
                          <a:spcPts val="0"/>
                        </a:spcAft>
                        <a:buNone/>
                      </a:pPr>
                      <a:r>
                        <a:rPr lang="en" sz="1100">
                          <a:latin typeface="Calibri"/>
                          <a:ea typeface="Calibri"/>
                          <a:cs typeface="Calibri"/>
                          <a:sym typeface="Calibri"/>
                        </a:rPr>
                        <a:t>25</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polio</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Infectious disease that can lead to paralysis. A polio vaccine was produced in 1950 and has been a create success in making millions immune to the disease. </a:t>
                      </a:r>
                      <a:r>
                        <a:rPr lang="en" sz="1300" b="1">
                          <a:latin typeface="Calibri"/>
                          <a:ea typeface="Calibri"/>
                          <a:cs typeface="Calibri"/>
                          <a:sym typeface="Calibri"/>
                        </a:rPr>
                        <a:t>(20th)</a:t>
                      </a:r>
                      <a:endParaRPr sz="1300">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
        <p:nvSpPr>
          <p:cNvPr id="160" name="Google Shape;160;p28"/>
          <p:cNvSpPr/>
          <p:nvPr/>
        </p:nvSpPr>
        <p:spPr>
          <a:xfrm>
            <a:off x="6906750" y="117395"/>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p.4</a:t>
            </a:r>
            <a:endParaRPr b="1">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67"/>
          <p:cNvSpPr txBox="1">
            <a:spLocks noGrp="1"/>
          </p:cNvSpPr>
          <p:nvPr>
            <p:ph type="body" idx="1"/>
          </p:nvPr>
        </p:nvSpPr>
        <p:spPr>
          <a:xfrm>
            <a:off x="571000" y="953925"/>
            <a:ext cx="6823500" cy="8739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1100" dirty="0">
                <a:solidFill>
                  <a:schemeClr val="dk1"/>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endParaRPr>
          </a:p>
          <a:p>
            <a:pPr marL="0" lvl="0" indent="0" algn="just" rtl="0">
              <a:lnSpc>
                <a:spcPct val="150000"/>
              </a:lnSpc>
              <a:spcBef>
                <a:spcPts val="1600"/>
              </a:spcBef>
              <a:spcAft>
                <a:spcPts val="0"/>
              </a:spcAft>
              <a:buNone/>
            </a:pPr>
            <a:endParaRPr sz="1100" dirty="0">
              <a:solidFill>
                <a:schemeClr val="dk1"/>
              </a:solidFill>
            </a:endParaRPr>
          </a:p>
          <a:p>
            <a:pPr marL="0" lvl="0" indent="0" algn="just" rtl="0">
              <a:lnSpc>
                <a:spcPct val="150000"/>
              </a:lnSpc>
              <a:spcBef>
                <a:spcPts val="1600"/>
              </a:spcBef>
              <a:spcAft>
                <a:spcPts val="0"/>
              </a:spcAft>
              <a:buNone/>
            </a:pPr>
            <a:endParaRPr sz="1100" dirty="0">
              <a:solidFill>
                <a:schemeClr val="dk1"/>
              </a:solidFill>
            </a:endParaRPr>
          </a:p>
          <a:p>
            <a:pPr marL="0" lvl="0" indent="0" algn="l" rtl="0">
              <a:spcBef>
                <a:spcPts val="1600"/>
              </a:spcBef>
              <a:spcAft>
                <a:spcPts val="1600"/>
              </a:spcAft>
              <a:buNone/>
            </a:pPr>
            <a:endParaRPr sz="1100" dirty="0"/>
          </a:p>
        </p:txBody>
      </p:sp>
      <p:sp>
        <p:nvSpPr>
          <p:cNvPr id="647" name="Google Shape;647;p67"/>
          <p:cNvSpPr txBox="1"/>
          <p:nvPr/>
        </p:nvSpPr>
        <p:spPr>
          <a:xfrm>
            <a:off x="560550" y="3046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Notes</a:t>
            </a:r>
            <a:endParaRPr sz="1800" b="1">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67"/>
          <p:cNvSpPr txBox="1">
            <a:spLocks noGrp="1"/>
          </p:cNvSpPr>
          <p:nvPr>
            <p:ph type="body" idx="1"/>
          </p:nvPr>
        </p:nvSpPr>
        <p:spPr>
          <a:xfrm>
            <a:off x="571000" y="953925"/>
            <a:ext cx="6823500" cy="8739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1100" dirty="0">
                <a:solidFill>
                  <a:schemeClr val="dk1"/>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endParaRPr>
          </a:p>
          <a:p>
            <a:pPr marL="0" lvl="0" indent="0" algn="just" rtl="0">
              <a:lnSpc>
                <a:spcPct val="150000"/>
              </a:lnSpc>
              <a:spcBef>
                <a:spcPts val="1600"/>
              </a:spcBef>
              <a:spcAft>
                <a:spcPts val="0"/>
              </a:spcAft>
              <a:buNone/>
            </a:pPr>
            <a:endParaRPr sz="1100" dirty="0">
              <a:solidFill>
                <a:schemeClr val="dk1"/>
              </a:solidFill>
            </a:endParaRPr>
          </a:p>
          <a:p>
            <a:pPr marL="0" lvl="0" indent="0" algn="just" rtl="0">
              <a:lnSpc>
                <a:spcPct val="150000"/>
              </a:lnSpc>
              <a:spcBef>
                <a:spcPts val="1600"/>
              </a:spcBef>
              <a:spcAft>
                <a:spcPts val="0"/>
              </a:spcAft>
              <a:buNone/>
            </a:pPr>
            <a:endParaRPr sz="1100" dirty="0">
              <a:solidFill>
                <a:schemeClr val="dk1"/>
              </a:solidFill>
            </a:endParaRPr>
          </a:p>
          <a:p>
            <a:pPr marL="0" lvl="0" indent="0" algn="l" rtl="0">
              <a:spcBef>
                <a:spcPts val="1600"/>
              </a:spcBef>
              <a:spcAft>
                <a:spcPts val="1600"/>
              </a:spcAft>
              <a:buNone/>
            </a:pPr>
            <a:endParaRPr sz="1100" dirty="0"/>
          </a:p>
        </p:txBody>
      </p:sp>
      <p:sp>
        <p:nvSpPr>
          <p:cNvPr id="647" name="Google Shape;647;p67"/>
          <p:cNvSpPr txBox="1"/>
          <p:nvPr/>
        </p:nvSpPr>
        <p:spPr>
          <a:xfrm>
            <a:off x="560550" y="3046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Notes</a:t>
            </a:r>
            <a:endParaRPr sz="1800" b="1">
              <a:latin typeface="Calibri"/>
              <a:ea typeface="Calibri"/>
              <a:cs typeface="Calibri"/>
              <a:sym typeface="Calibri"/>
            </a:endParaRPr>
          </a:p>
        </p:txBody>
      </p:sp>
    </p:spTree>
    <p:extLst>
      <p:ext uri="{BB962C8B-B14F-4D97-AF65-F5344CB8AC3E}">
        <p14:creationId xmlns:p14="http://schemas.microsoft.com/office/powerpoint/2010/main" val="846281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67"/>
          <p:cNvSpPr txBox="1">
            <a:spLocks noGrp="1"/>
          </p:cNvSpPr>
          <p:nvPr>
            <p:ph type="body" idx="1"/>
          </p:nvPr>
        </p:nvSpPr>
        <p:spPr>
          <a:xfrm>
            <a:off x="571000" y="953925"/>
            <a:ext cx="6823500" cy="8739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1100" dirty="0">
                <a:solidFill>
                  <a:schemeClr val="dk1"/>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100" dirty="0">
              <a:solidFill>
                <a:schemeClr val="dk1"/>
              </a:solidFill>
            </a:endParaRPr>
          </a:p>
          <a:p>
            <a:pPr marL="0" lvl="0" indent="0" algn="just" rtl="0">
              <a:lnSpc>
                <a:spcPct val="150000"/>
              </a:lnSpc>
              <a:spcBef>
                <a:spcPts val="1600"/>
              </a:spcBef>
              <a:spcAft>
                <a:spcPts val="0"/>
              </a:spcAft>
              <a:buNone/>
            </a:pPr>
            <a:endParaRPr sz="1100" dirty="0">
              <a:solidFill>
                <a:schemeClr val="dk1"/>
              </a:solidFill>
            </a:endParaRPr>
          </a:p>
          <a:p>
            <a:pPr marL="0" lvl="0" indent="0" algn="just" rtl="0">
              <a:lnSpc>
                <a:spcPct val="150000"/>
              </a:lnSpc>
              <a:spcBef>
                <a:spcPts val="1600"/>
              </a:spcBef>
              <a:spcAft>
                <a:spcPts val="0"/>
              </a:spcAft>
              <a:buNone/>
            </a:pPr>
            <a:endParaRPr sz="1100" dirty="0">
              <a:solidFill>
                <a:schemeClr val="dk1"/>
              </a:solidFill>
            </a:endParaRPr>
          </a:p>
          <a:p>
            <a:pPr marL="0" lvl="0" indent="0" algn="l" rtl="0">
              <a:spcBef>
                <a:spcPts val="1600"/>
              </a:spcBef>
              <a:spcAft>
                <a:spcPts val="1600"/>
              </a:spcAft>
              <a:buNone/>
            </a:pPr>
            <a:endParaRPr sz="1100" dirty="0"/>
          </a:p>
        </p:txBody>
      </p:sp>
      <p:sp>
        <p:nvSpPr>
          <p:cNvPr id="647" name="Google Shape;647;p67"/>
          <p:cNvSpPr txBox="1"/>
          <p:nvPr/>
        </p:nvSpPr>
        <p:spPr>
          <a:xfrm>
            <a:off x="560550" y="3046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Notes</a:t>
            </a:r>
            <a:endParaRPr sz="1800" b="1">
              <a:latin typeface="Calibri"/>
              <a:ea typeface="Calibri"/>
              <a:cs typeface="Calibri"/>
              <a:sym typeface="Calibri"/>
            </a:endParaRPr>
          </a:p>
        </p:txBody>
      </p:sp>
    </p:spTree>
    <p:extLst>
      <p:ext uri="{BB962C8B-B14F-4D97-AF65-F5344CB8AC3E}">
        <p14:creationId xmlns:p14="http://schemas.microsoft.com/office/powerpoint/2010/main" val="281003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64600" y="125700"/>
            <a:ext cx="6222600" cy="41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t>Medicine Key Topic 4 </a:t>
            </a:r>
            <a:r>
              <a:rPr lang="en" b="1"/>
              <a:t>- Modern Medicine </a:t>
            </a:r>
            <a:r>
              <a:rPr lang="en" sz="2000" b="1"/>
              <a:t>Key Words</a:t>
            </a:r>
            <a:endParaRPr sz="2000" b="1"/>
          </a:p>
        </p:txBody>
      </p:sp>
      <p:graphicFrame>
        <p:nvGraphicFramePr>
          <p:cNvPr id="166" name="Google Shape;166;p29"/>
          <p:cNvGraphicFramePr/>
          <p:nvPr/>
        </p:nvGraphicFramePr>
        <p:xfrm>
          <a:off x="435250" y="601774"/>
          <a:ext cx="6960425" cy="5463055"/>
        </p:xfrm>
        <a:graphic>
          <a:graphicData uri="http://schemas.openxmlformats.org/drawingml/2006/table">
            <a:tbl>
              <a:tblPr bandRow="1">
                <a:noFill/>
                <a:tableStyleId>{5FC1D2FF-EF88-4718-81C7-DA4EB6409B05}</a:tableStyleId>
              </a:tblPr>
              <a:tblGrid>
                <a:gridCol w="385575">
                  <a:extLst>
                    <a:ext uri="{9D8B030D-6E8A-4147-A177-3AD203B41FA5}">
                      <a16:colId xmlns:a16="http://schemas.microsoft.com/office/drawing/2014/main" val="20000"/>
                    </a:ext>
                  </a:extLst>
                </a:gridCol>
                <a:gridCol w="1183175">
                  <a:extLst>
                    <a:ext uri="{9D8B030D-6E8A-4147-A177-3AD203B41FA5}">
                      <a16:colId xmlns:a16="http://schemas.microsoft.com/office/drawing/2014/main" val="20001"/>
                    </a:ext>
                  </a:extLst>
                </a:gridCol>
                <a:gridCol w="5391675">
                  <a:extLst>
                    <a:ext uri="{9D8B030D-6E8A-4147-A177-3AD203B41FA5}">
                      <a16:colId xmlns:a16="http://schemas.microsoft.com/office/drawing/2014/main" val="20002"/>
                    </a:ext>
                  </a:extLst>
                </a:gridCol>
              </a:tblGrid>
              <a:tr h="316700">
                <a:tc>
                  <a:txBody>
                    <a:bodyPr/>
                    <a:lstStyle/>
                    <a:p>
                      <a:pPr marL="0" lvl="0" indent="0" algn="ctr" rtl="0">
                        <a:spcBef>
                          <a:spcPts val="0"/>
                        </a:spcBef>
                        <a:spcAft>
                          <a:spcPts val="0"/>
                        </a:spcAft>
                        <a:buNone/>
                      </a:pPr>
                      <a:r>
                        <a:rPr lang="en" sz="1100">
                          <a:latin typeface="Calibri"/>
                          <a:ea typeface="Calibri"/>
                          <a:cs typeface="Calibri"/>
                          <a:sym typeface="Calibri"/>
                        </a:rPr>
                        <a:t>26</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Prontosil</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Prontosil is an antibacterial drug discovered in 1932 that is one of the sulfonamide class of ‘magic bullets’ for treating blood poisoning. </a:t>
                      </a:r>
                      <a:r>
                        <a:rPr lang="en" sz="1300" b="1">
                          <a:latin typeface="Calibri"/>
                          <a:ea typeface="Calibri"/>
                          <a:cs typeface="Calibri"/>
                          <a:sym typeface="Calibri"/>
                        </a:rPr>
                        <a:t>(20th)</a:t>
                      </a:r>
                      <a:r>
                        <a:rPr lang="en" sz="1300">
                          <a:latin typeface="Calibri"/>
                          <a:ea typeface="Calibri"/>
                          <a:cs typeface="Calibri"/>
                          <a:sym typeface="Calibri"/>
                        </a:rPr>
                        <a:t> </a:t>
                      </a:r>
                      <a:endParaRPr sz="1300">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791750">
                <a:tc>
                  <a:txBody>
                    <a:bodyPr/>
                    <a:lstStyle/>
                    <a:p>
                      <a:pPr marL="0" lvl="0" indent="0" algn="ctr" rtl="0">
                        <a:spcBef>
                          <a:spcPts val="0"/>
                        </a:spcBef>
                        <a:spcAft>
                          <a:spcPts val="0"/>
                        </a:spcAft>
                        <a:buNone/>
                      </a:pPr>
                      <a:r>
                        <a:rPr lang="en" sz="1100">
                          <a:latin typeface="Calibri"/>
                          <a:ea typeface="Calibri"/>
                          <a:cs typeface="Calibri"/>
                          <a:sym typeface="Calibri"/>
                        </a:rPr>
                        <a:t>27</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public health</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Refers to projects and infrastructure that benefit the well being of the whole community such as sewers, clean water, and hospitals. By 1900 the government was willing to take steps to prevent disease and ended their laissez faire attitude. The NHS in 1948 can be seen as radical progress in the realm of public health.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83375">
                <a:tc>
                  <a:txBody>
                    <a:bodyPr/>
                    <a:lstStyle/>
                    <a:p>
                      <a:pPr marL="0" lvl="0" indent="0" algn="ctr" rtl="0">
                        <a:spcBef>
                          <a:spcPts val="0"/>
                        </a:spcBef>
                        <a:spcAft>
                          <a:spcPts val="0"/>
                        </a:spcAft>
                        <a:buNone/>
                      </a:pPr>
                      <a:r>
                        <a:rPr lang="en" sz="1100">
                          <a:latin typeface="Calibri"/>
                          <a:ea typeface="Calibri"/>
                          <a:cs typeface="Calibri"/>
                          <a:sym typeface="Calibri"/>
                        </a:rPr>
                        <a:t>28</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radiotherapy</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Cancer treatment through radiation to destroy tumours.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78100">
                <a:tc>
                  <a:txBody>
                    <a:bodyPr/>
                    <a:lstStyle/>
                    <a:p>
                      <a:pPr marL="0" lvl="0" indent="0" algn="ctr" rtl="0">
                        <a:spcBef>
                          <a:spcPts val="0"/>
                        </a:spcBef>
                        <a:spcAft>
                          <a:spcPts val="0"/>
                        </a:spcAft>
                        <a:buNone/>
                      </a:pPr>
                      <a:r>
                        <a:rPr lang="en" sz="1100">
                          <a:latin typeface="Calibri"/>
                          <a:ea typeface="Calibri"/>
                          <a:cs typeface="Calibri"/>
                          <a:sym typeface="Calibri"/>
                        </a:rPr>
                        <a:t>29</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Rontgen, Wilhelm</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A German physicist, who produced and detected electromagnetic radiation in a wavelength range known as X-rays or Röntgen rays in 1895, an achievement that earned him the first Nobel Prize in Physics in 1901.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55925">
                <a:tc>
                  <a:txBody>
                    <a:bodyPr/>
                    <a:lstStyle/>
                    <a:p>
                      <a:pPr marL="0" lvl="0" indent="0" algn="ctr" rtl="0">
                        <a:spcBef>
                          <a:spcPts val="0"/>
                        </a:spcBef>
                        <a:spcAft>
                          <a:spcPts val="0"/>
                        </a:spcAft>
                        <a:buNone/>
                      </a:pPr>
                      <a:r>
                        <a:rPr lang="en" sz="1100">
                          <a:latin typeface="Calibri"/>
                          <a:ea typeface="Calibri"/>
                          <a:cs typeface="Calibri"/>
                          <a:sym typeface="Calibri"/>
                        </a:rPr>
                        <a:t>30</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Salvarsan 606  (1909)</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The first "magic bullet" that was designed to destroy one disease causing microbe(syphilis). The world’s first true antibiotic although it could not target a range of infections like penicillin. </a:t>
                      </a:r>
                      <a:r>
                        <a:rPr lang="en" sz="1300" b="1">
                          <a:latin typeface="Calibri"/>
                          <a:ea typeface="Calibri"/>
                          <a:cs typeface="Calibri"/>
                          <a:sym typeface="Calibri"/>
                        </a:rPr>
                        <a:t>(20th)</a:t>
                      </a:r>
                      <a:endParaRPr sz="1300" b="1">
                        <a:latin typeface="Calibri"/>
                        <a:ea typeface="Calibri"/>
                        <a:cs typeface="Calibri"/>
                        <a:sym typeface="Calibri"/>
                      </a:endParaRPr>
                    </a:p>
                    <a:p>
                      <a:pPr marL="0" lvl="0" indent="0" algn="l" rtl="0">
                        <a:spcBef>
                          <a:spcPts val="0"/>
                        </a:spcBef>
                        <a:spcAft>
                          <a:spcPts val="0"/>
                        </a:spcAft>
                        <a:buNone/>
                      </a:pP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950100">
                <a:tc>
                  <a:txBody>
                    <a:bodyPr/>
                    <a:lstStyle/>
                    <a:p>
                      <a:pPr marL="0" lvl="0" indent="0" algn="ctr" rtl="0">
                        <a:spcBef>
                          <a:spcPts val="0"/>
                        </a:spcBef>
                        <a:spcAft>
                          <a:spcPts val="0"/>
                        </a:spcAft>
                        <a:buNone/>
                      </a:pPr>
                      <a:r>
                        <a:rPr lang="en" sz="1100">
                          <a:latin typeface="Calibri"/>
                          <a:ea typeface="Calibri"/>
                          <a:cs typeface="Calibri"/>
                          <a:sym typeface="Calibri"/>
                        </a:rPr>
                        <a:t>31</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smoking bans</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2005 - ban on cigarette advertisements</a:t>
                      </a:r>
                      <a:endParaRPr sz="1300">
                        <a:latin typeface="Calibri"/>
                        <a:ea typeface="Calibri"/>
                        <a:cs typeface="Calibri"/>
                        <a:sym typeface="Calibri"/>
                      </a:endParaRPr>
                    </a:p>
                    <a:p>
                      <a:pPr marL="0" lvl="0" indent="0" algn="l" rtl="0">
                        <a:spcBef>
                          <a:spcPts val="0"/>
                        </a:spcBef>
                        <a:spcAft>
                          <a:spcPts val="0"/>
                        </a:spcAft>
                        <a:buNone/>
                      </a:pPr>
                      <a:r>
                        <a:rPr lang="en" sz="1300">
                          <a:latin typeface="Calibri"/>
                          <a:ea typeface="Calibri"/>
                          <a:cs typeface="Calibri"/>
                          <a:sym typeface="Calibri"/>
                        </a:rPr>
                        <a:t>2007 - Smoking banned from workplaces, cafes and pubs</a:t>
                      </a:r>
                      <a:endParaRPr sz="1300">
                        <a:latin typeface="Calibri"/>
                        <a:ea typeface="Calibri"/>
                        <a:cs typeface="Calibri"/>
                        <a:sym typeface="Calibri"/>
                      </a:endParaRPr>
                    </a:p>
                    <a:p>
                      <a:pPr marL="0" lvl="0" indent="0" algn="l" rtl="0">
                        <a:spcBef>
                          <a:spcPts val="0"/>
                        </a:spcBef>
                        <a:spcAft>
                          <a:spcPts val="0"/>
                        </a:spcAft>
                        <a:buNone/>
                      </a:pPr>
                      <a:r>
                        <a:rPr lang="en" sz="1300">
                          <a:latin typeface="Calibri"/>
                          <a:ea typeface="Calibri"/>
                          <a:cs typeface="Calibri"/>
                          <a:sym typeface="Calibri"/>
                        </a:rPr>
                        <a:t>2007 - raised legal age from 16-18 for tobacco</a:t>
                      </a:r>
                      <a:endParaRPr sz="1300">
                        <a:latin typeface="Calibri"/>
                        <a:ea typeface="Calibri"/>
                        <a:cs typeface="Calibri"/>
                        <a:sym typeface="Calibri"/>
                      </a:endParaRPr>
                    </a:p>
                    <a:p>
                      <a:pPr marL="0" lvl="0" indent="0" algn="l" rtl="0">
                        <a:spcBef>
                          <a:spcPts val="0"/>
                        </a:spcBef>
                        <a:spcAft>
                          <a:spcPts val="0"/>
                        </a:spcAft>
                        <a:buNone/>
                      </a:pPr>
                      <a:r>
                        <a:rPr lang="en" sz="1300">
                          <a:latin typeface="Calibri"/>
                          <a:ea typeface="Calibri"/>
                          <a:cs typeface="Calibri"/>
                          <a:sym typeface="Calibri"/>
                        </a:rPr>
                        <a:t>2012 - tobacco products removed from display</a:t>
                      </a:r>
                      <a:endParaRPr sz="1300">
                        <a:latin typeface="Calibri"/>
                        <a:ea typeface="Calibri"/>
                        <a:cs typeface="Calibri"/>
                        <a:sym typeface="Calibri"/>
                      </a:endParaRPr>
                    </a:p>
                    <a:p>
                      <a:pPr marL="0" lvl="0" indent="0" algn="l" rtl="0">
                        <a:spcBef>
                          <a:spcPts val="0"/>
                        </a:spcBef>
                        <a:spcAft>
                          <a:spcPts val="0"/>
                        </a:spcAft>
                        <a:buNone/>
                      </a:pPr>
                      <a:r>
                        <a:rPr lang="en" sz="1300">
                          <a:latin typeface="Calibri"/>
                          <a:ea typeface="Calibri"/>
                          <a:cs typeface="Calibri"/>
                          <a:sym typeface="Calibri"/>
                        </a:rPr>
                        <a:t>2015 - banned in cars, increased taxes to raise prices</a:t>
                      </a:r>
                      <a:endParaRPr sz="1300">
                        <a:latin typeface="Calibri"/>
                        <a:ea typeface="Calibri"/>
                        <a:cs typeface="Calibri"/>
                        <a:sym typeface="Calibri"/>
                      </a:endParaRPr>
                    </a:p>
                    <a:p>
                      <a:pPr marL="0" lvl="0" indent="0" algn="l" rtl="0">
                        <a:spcBef>
                          <a:spcPts val="0"/>
                        </a:spcBef>
                        <a:spcAft>
                          <a:spcPts val="0"/>
                        </a:spcAft>
                        <a:buNone/>
                      </a:pPr>
                      <a:r>
                        <a:rPr lang="en" sz="1300">
                          <a:latin typeface="Calibri"/>
                          <a:ea typeface="Calibri"/>
                          <a:cs typeface="Calibri"/>
                          <a:sym typeface="Calibri"/>
                        </a:rPr>
                        <a:t>Anti-smoking campaigns now standard in schools</a:t>
                      </a:r>
                      <a:r>
                        <a:rPr lang="en" sz="1200">
                          <a:latin typeface="Calibri"/>
                          <a:ea typeface="Calibri"/>
                          <a:cs typeface="Calibri"/>
                          <a:sym typeface="Calibri"/>
                        </a:rPr>
                        <a:t>.  </a:t>
                      </a:r>
                      <a:r>
                        <a:rPr lang="en" sz="1200" b="1">
                          <a:latin typeface="Calibri"/>
                          <a:ea typeface="Calibri"/>
                          <a:cs typeface="Calibri"/>
                          <a:sym typeface="Calibri"/>
                        </a:rPr>
                        <a:t>(20th)</a:t>
                      </a:r>
                      <a:endParaRPr sz="12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74000">
                <a:tc>
                  <a:txBody>
                    <a:bodyPr/>
                    <a:lstStyle/>
                    <a:p>
                      <a:pPr marL="0" lvl="0" indent="0" algn="ctr" rtl="0">
                        <a:spcBef>
                          <a:spcPts val="0"/>
                        </a:spcBef>
                        <a:spcAft>
                          <a:spcPts val="0"/>
                        </a:spcAft>
                        <a:buNone/>
                      </a:pPr>
                      <a:r>
                        <a:rPr lang="en" sz="1100">
                          <a:latin typeface="Calibri"/>
                          <a:ea typeface="Calibri"/>
                          <a:cs typeface="Calibri"/>
                          <a:sym typeface="Calibri"/>
                        </a:rPr>
                        <a:t>32</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sulfonamides</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A class of "magic bullet" antibacterial drugs such as Prontosil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72200">
                <a:tc>
                  <a:txBody>
                    <a:bodyPr/>
                    <a:lstStyle/>
                    <a:p>
                      <a:pPr marL="0" lvl="0" indent="0" algn="ctr" rtl="0">
                        <a:spcBef>
                          <a:spcPts val="0"/>
                        </a:spcBef>
                        <a:spcAft>
                          <a:spcPts val="0"/>
                        </a:spcAft>
                        <a:buNone/>
                      </a:pPr>
                      <a:r>
                        <a:rPr lang="en" sz="1100">
                          <a:latin typeface="Calibri"/>
                          <a:ea typeface="Calibri"/>
                          <a:cs typeface="Calibri"/>
                          <a:sym typeface="Calibri"/>
                        </a:rPr>
                        <a:t>33</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virus</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Tiny microorganism responsible for infections such as flu, polio and chicken pox</a:t>
                      </a:r>
                      <a:endParaRPr sz="1300">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422150">
                <a:tc>
                  <a:txBody>
                    <a:bodyPr/>
                    <a:lstStyle/>
                    <a:p>
                      <a:pPr marL="0" lvl="0" indent="0" algn="ctr" rtl="0">
                        <a:spcBef>
                          <a:spcPts val="0"/>
                        </a:spcBef>
                        <a:spcAft>
                          <a:spcPts val="0"/>
                        </a:spcAft>
                        <a:buNone/>
                      </a:pPr>
                      <a:r>
                        <a:rPr lang="en" sz="1100">
                          <a:latin typeface="Calibri"/>
                          <a:ea typeface="Calibri"/>
                          <a:cs typeface="Calibri"/>
                          <a:sym typeface="Calibri"/>
                        </a:rPr>
                        <a:t>34</a:t>
                      </a:r>
                      <a:endParaRPr sz="1100">
                        <a:latin typeface="Calibri"/>
                        <a:ea typeface="Calibri"/>
                        <a:cs typeface="Calibri"/>
                        <a:sym typeface="Calibri"/>
                      </a:endParaRPr>
                    </a:p>
                  </a:txBody>
                  <a:tcPr marL="25400" marR="25400" marT="25400" marB="25400" anchor="ctr">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Calibri"/>
                          <a:ea typeface="Calibri"/>
                          <a:cs typeface="Calibri"/>
                          <a:sym typeface="Calibri"/>
                        </a:rPr>
                        <a:t>Watson and Crick</a:t>
                      </a:r>
                      <a:endParaRPr sz="1300" b="1">
                        <a:latin typeface="Calibri"/>
                        <a:ea typeface="Calibri"/>
                        <a:cs typeface="Calibri"/>
                        <a:sym typeface="Calibri"/>
                      </a:endParaRPr>
                    </a:p>
                  </a:txBody>
                  <a:tcPr marL="25400" marR="25400" marT="25400" marB="25400" anchor="ctr">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Calibri"/>
                          <a:ea typeface="Calibri"/>
                          <a:cs typeface="Calibri"/>
                          <a:sym typeface="Calibri"/>
                        </a:rPr>
                        <a:t>Used prior crystallography research by Rosalind Franklin to describe the "double helix" structure of DNA in 1953. </a:t>
                      </a:r>
                      <a:r>
                        <a:rPr lang="en" sz="1300" b="1">
                          <a:latin typeface="Calibri"/>
                          <a:ea typeface="Calibri"/>
                          <a:cs typeface="Calibri"/>
                          <a:sym typeface="Calibri"/>
                        </a:rPr>
                        <a:t>(20th)</a:t>
                      </a:r>
                      <a:endParaRPr sz="1300" b="1">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6350" cap="flat" cmpd="sng">
                      <a:solidFill>
                        <a:srgbClr val="00000A"/>
                      </a:solidFill>
                      <a:prstDash val="solid"/>
                      <a:round/>
                      <a:headEnd type="none" w="sm" len="sm"/>
                      <a:tailEnd type="none" w="sm" len="sm"/>
                    </a:lnR>
                    <a:lnT w="6350" cap="flat" cmpd="sng">
                      <a:solidFill>
                        <a:srgbClr val="00000A"/>
                      </a:solidFill>
                      <a:prstDash val="solid"/>
                      <a:round/>
                      <a:headEnd type="none" w="sm" len="sm"/>
                      <a:tailEnd type="none" w="sm" len="sm"/>
                    </a:lnT>
                    <a:lnB w="6350" cap="flat" cmpd="sng">
                      <a:solidFill>
                        <a:srgbClr val="00000A"/>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bl>
          </a:graphicData>
        </a:graphic>
      </p:graphicFrame>
      <p:sp>
        <p:nvSpPr>
          <p:cNvPr id="167" name="Google Shape;167;p29"/>
          <p:cNvSpPr/>
          <p:nvPr/>
        </p:nvSpPr>
        <p:spPr>
          <a:xfrm>
            <a:off x="6906750" y="117395"/>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p5</a:t>
            </a:r>
            <a:endParaRPr b="1">
              <a:latin typeface="Calibri"/>
              <a:ea typeface="Calibri"/>
              <a:cs typeface="Calibri"/>
              <a:sym typeface="Calibri"/>
            </a:endParaRPr>
          </a:p>
        </p:txBody>
      </p:sp>
      <p:graphicFrame>
        <p:nvGraphicFramePr>
          <p:cNvPr id="168" name="Google Shape;168;p29"/>
          <p:cNvGraphicFramePr/>
          <p:nvPr/>
        </p:nvGraphicFramePr>
        <p:xfrm>
          <a:off x="435250" y="6371503"/>
          <a:ext cx="6970025" cy="4153225"/>
        </p:xfrm>
        <a:graphic>
          <a:graphicData uri="http://schemas.openxmlformats.org/drawingml/2006/table">
            <a:tbl>
              <a:tblPr>
                <a:noFill/>
                <a:tableStyleId>{6A6D217B-8610-44C8-94D2-7CBAEFB029F3}</a:tableStyleId>
              </a:tblPr>
              <a:tblGrid>
                <a:gridCol w="382900">
                  <a:extLst>
                    <a:ext uri="{9D8B030D-6E8A-4147-A177-3AD203B41FA5}">
                      <a16:colId xmlns:a16="http://schemas.microsoft.com/office/drawing/2014/main" val="20000"/>
                    </a:ext>
                  </a:extLst>
                </a:gridCol>
                <a:gridCol w="1285650">
                  <a:extLst>
                    <a:ext uri="{9D8B030D-6E8A-4147-A177-3AD203B41FA5}">
                      <a16:colId xmlns:a16="http://schemas.microsoft.com/office/drawing/2014/main" val="20001"/>
                    </a:ext>
                  </a:extLst>
                </a:gridCol>
                <a:gridCol w="1285650">
                  <a:extLst>
                    <a:ext uri="{9D8B030D-6E8A-4147-A177-3AD203B41FA5}">
                      <a16:colId xmlns:a16="http://schemas.microsoft.com/office/drawing/2014/main" val="20002"/>
                    </a:ext>
                  </a:extLst>
                </a:gridCol>
                <a:gridCol w="1285650">
                  <a:extLst>
                    <a:ext uri="{9D8B030D-6E8A-4147-A177-3AD203B41FA5}">
                      <a16:colId xmlns:a16="http://schemas.microsoft.com/office/drawing/2014/main" val="20003"/>
                    </a:ext>
                  </a:extLst>
                </a:gridCol>
                <a:gridCol w="1285650">
                  <a:extLst>
                    <a:ext uri="{9D8B030D-6E8A-4147-A177-3AD203B41FA5}">
                      <a16:colId xmlns:a16="http://schemas.microsoft.com/office/drawing/2014/main" val="20004"/>
                    </a:ext>
                  </a:extLst>
                </a:gridCol>
                <a:gridCol w="1444525">
                  <a:extLst>
                    <a:ext uri="{9D8B030D-6E8A-4147-A177-3AD203B41FA5}">
                      <a16:colId xmlns:a16="http://schemas.microsoft.com/office/drawing/2014/main" val="20005"/>
                    </a:ext>
                  </a:extLst>
                </a:gridCol>
              </a:tblGrid>
              <a:tr h="286100">
                <a:tc>
                  <a:txBody>
                    <a:bodyPr/>
                    <a:lstStyle/>
                    <a:p>
                      <a:pPr marL="342900" marR="0" lvl="0" indent="-342900" algn="ctr" rtl="0">
                        <a:lnSpc>
                          <a:spcPct val="100000"/>
                        </a:lnSpc>
                        <a:spcBef>
                          <a:spcPts val="0"/>
                        </a:spcBef>
                        <a:spcAft>
                          <a:spcPts val="0"/>
                        </a:spcAft>
                        <a:buClr>
                          <a:srgbClr val="000000"/>
                        </a:buClr>
                        <a:buFont typeface="Arial"/>
                        <a:buNone/>
                      </a:pPr>
                      <a:endParaRPr sz="1000" b="1"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4">
                  <a:txBody>
                    <a:bodyPr/>
                    <a:lstStyle/>
                    <a:p>
                      <a:pPr marL="342900" marR="0" lvl="0" indent="-342900" algn="ctr" rtl="0">
                        <a:lnSpc>
                          <a:spcPct val="100000"/>
                        </a:lnSpc>
                        <a:spcBef>
                          <a:spcPts val="0"/>
                        </a:spcBef>
                        <a:spcAft>
                          <a:spcPts val="0"/>
                        </a:spcAft>
                        <a:buClr>
                          <a:srgbClr val="000000"/>
                        </a:buClr>
                        <a:buFont typeface="Arial"/>
                        <a:buNone/>
                      </a:pPr>
                      <a:r>
                        <a:rPr lang="en" sz="1000" u="none" strike="noStrike" cap="none">
                          <a:latin typeface="Calibri"/>
                          <a:ea typeface="Calibri"/>
                          <a:cs typeface="Calibri"/>
                          <a:sym typeface="Calibri"/>
                        </a:rPr>
                        <a:t>Odd one out?</a:t>
                      </a:r>
                      <a:endParaRPr sz="1000"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342900" marR="0" lvl="0" indent="-342900" algn="ctr" rtl="0">
                        <a:lnSpc>
                          <a:spcPct val="100000"/>
                        </a:lnSpc>
                        <a:spcBef>
                          <a:spcPts val="0"/>
                        </a:spcBef>
                        <a:spcAft>
                          <a:spcPts val="0"/>
                        </a:spcAft>
                        <a:buClr>
                          <a:srgbClr val="000000"/>
                        </a:buClr>
                        <a:buFont typeface="Arial"/>
                        <a:buNone/>
                      </a:pPr>
                      <a:r>
                        <a:rPr lang="en" sz="1000" u="none" strike="noStrike" cap="none">
                          <a:latin typeface="Calibri"/>
                          <a:ea typeface="Calibri"/>
                          <a:cs typeface="Calibri"/>
                          <a:sym typeface="Calibri"/>
                        </a:rPr>
                        <a:t>Why?</a:t>
                      </a:r>
                      <a:endParaRPr sz="1000"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37475">
                <a:tc>
                  <a:txBody>
                    <a:bodyPr/>
                    <a:lstStyle/>
                    <a:p>
                      <a:pPr marL="342900" marR="0" lvl="0" indent="-342900" algn="ctr" rtl="0">
                        <a:lnSpc>
                          <a:spcPct val="100000"/>
                        </a:lnSpc>
                        <a:spcBef>
                          <a:spcPts val="0"/>
                        </a:spcBef>
                        <a:spcAft>
                          <a:spcPts val="0"/>
                        </a:spcAft>
                        <a:buClr>
                          <a:srgbClr val="000000"/>
                        </a:buClr>
                        <a:buFont typeface="Open Sans"/>
                        <a:buNone/>
                      </a:pPr>
                      <a:r>
                        <a:rPr lang="en" sz="1000" b="1" i="0" u="none" strike="noStrike" cap="none">
                          <a:solidFill>
                            <a:srgbClr val="000000"/>
                          </a:solidFill>
                          <a:latin typeface="Calibri"/>
                          <a:ea typeface="Calibri"/>
                          <a:cs typeface="Calibri"/>
                          <a:sym typeface="Calibri"/>
                        </a:rPr>
                        <a:t>1.</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Black bile</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Yellow bile</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Blood </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Water</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000000"/>
                        </a:buClr>
                        <a:buFont typeface="Arial"/>
                        <a:buNone/>
                      </a:pPr>
                      <a:endParaRPr sz="1000"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7750">
                <a:tc>
                  <a:txBody>
                    <a:bodyPr/>
                    <a:lstStyle/>
                    <a:p>
                      <a:pPr marL="342900" marR="0" lvl="0" indent="-342900" algn="ctr" rtl="0">
                        <a:lnSpc>
                          <a:spcPct val="100000"/>
                        </a:lnSpc>
                        <a:spcBef>
                          <a:spcPts val="0"/>
                        </a:spcBef>
                        <a:spcAft>
                          <a:spcPts val="0"/>
                        </a:spcAft>
                        <a:buClr>
                          <a:srgbClr val="000000"/>
                        </a:buClr>
                        <a:buFont typeface="Open Sans"/>
                        <a:buNone/>
                      </a:pPr>
                      <a:r>
                        <a:rPr lang="en" sz="1000" b="1" i="0" u="none" strike="noStrike" cap="none">
                          <a:solidFill>
                            <a:srgbClr val="000000"/>
                          </a:solidFill>
                          <a:latin typeface="Calibri"/>
                          <a:ea typeface="Calibri"/>
                          <a:cs typeface="Calibri"/>
                          <a:sym typeface="Calibri"/>
                        </a:rPr>
                        <a:t>2.</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Bloodletting</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Purging </a:t>
                      </a:r>
                      <a:endParaRPr sz="1000">
                        <a:latin typeface="Calibri"/>
                        <a:ea typeface="Calibri"/>
                        <a:cs typeface="Calibri"/>
                        <a:sym typeface="Calibri"/>
                      </a:endParaRPr>
                    </a:p>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(inducing vomiting)</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Changes in diet</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Prayer</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000000"/>
                        </a:buClr>
                        <a:buFont typeface="Arial"/>
                        <a:buNone/>
                      </a:pPr>
                      <a:endParaRPr sz="1000"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5725">
                <a:tc>
                  <a:txBody>
                    <a:bodyPr/>
                    <a:lstStyle/>
                    <a:p>
                      <a:pPr marL="342900" marR="0" lvl="0" indent="-342900" algn="ctr" rtl="0">
                        <a:lnSpc>
                          <a:spcPct val="100000"/>
                        </a:lnSpc>
                        <a:spcBef>
                          <a:spcPts val="0"/>
                        </a:spcBef>
                        <a:spcAft>
                          <a:spcPts val="0"/>
                        </a:spcAft>
                        <a:buClr>
                          <a:srgbClr val="000000"/>
                        </a:buClr>
                        <a:buFont typeface="Open Sans"/>
                        <a:buNone/>
                      </a:pPr>
                      <a:r>
                        <a:rPr lang="en" sz="1000" b="1" i="0" u="none" strike="noStrike" cap="none">
                          <a:solidFill>
                            <a:srgbClr val="000000"/>
                          </a:solidFill>
                          <a:latin typeface="Calibri"/>
                          <a:ea typeface="Calibri"/>
                          <a:cs typeface="Calibri"/>
                          <a:sym typeface="Calibri"/>
                        </a:rPr>
                        <a:t>3.</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Urine chart</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Zodiac man</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Bleeding bowl</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Astrology</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1000"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70125">
                <a:tc>
                  <a:txBody>
                    <a:bodyPr/>
                    <a:lstStyle/>
                    <a:p>
                      <a:pPr marL="342900" marR="0" lvl="0" indent="-342900" algn="ctr" rtl="0">
                        <a:lnSpc>
                          <a:spcPct val="100000"/>
                        </a:lnSpc>
                        <a:spcBef>
                          <a:spcPts val="0"/>
                        </a:spcBef>
                        <a:spcAft>
                          <a:spcPts val="0"/>
                        </a:spcAft>
                        <a:buClr>
                          <a:srgbClr val="000000"/>
                        </a:buClr>
                        <a:buFont typeface="Open Sans"/>
                        <a:buNone/>
                      </a:pPr>
                      <a:r>
                        <a:rPr lang="en" sz="1000" b="1" i="0" u="none" strike="noStrike" cap="none">
                          <a:solidFill>
                            <a:srgbClr val="000000"/>
                          </a:solidFill>
                          <a:latin typeface="Calibri"/>
                          <a:ea typeface="Calibri"/>
                          <a:cs typeface="Calibri"/>
                          <a:sym typeface="Calibri"/>
                        </a:rPr>
                        <a:t>4.</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Buboes</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Temperature</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Diarrhoea </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Rash</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1000"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38950">
                <a:tc>
                  <a:txBody>
                    <a:bodyPr/>
                    <a:lstStyle/>
                    <a:p>
                      <a:pPr marL="342900" marR="0" lvl="0" indent="-342900" algn="ctr" rtl="0">
                        <a:lnSpc>
                          <a:spcPct val="100000"/>
                        </a:lnSpc>
                        <a:spcBef>
                          <a:spcPts val="0"/>
                        </a:spcBef>
                        <a:spcAft>
                          <a:spcPts val="0"/>
                        </a:spcAft>
                        <a:buClr>
                          <a:srgbClr val="000000"/>
                        </a:buClr>
                        <a:buFont typeface="Open Sans"/>
                        <a:buNone/>
                      </a:pPr>
                      <a:r>
                        <a:rPr lang="en" sz="1000" b="1" i="0" u="none" strike="noStrike" cap="none">
                          <a:solidFill>
                            <a:srgbClr val="000000"/>
                          </a:solidFill>
                          <a:latin typeface="Calibri"/>
                          <a:ea typeface="Calibri"/>
                          <a:cs typeface="Calibri"/>
                          <a:sym typeface="Calibri"/>
                        </a:rPr>
                        <a:t>5.</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Germ Theory</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Chicken Cholera vaccine</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Identifying microbes with chemical dyes</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Pasteurisation</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1000"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38950">
                <a:tc>
                  <a:txBody>
                    <a:bodyPr/>
                    <a:lstStyle/>
                    <a:p>
                      <a:pPr marL="342900" marR="0" lvl="0" indent="-342900" algn="ctr" rtl="0">
                        <a:lnSpc>
                          <a:spcPct val="100000"/>
                        </a:lnSpc>
                        <a:spcBef>
                          <a:spcPts val="0"/>
                        </a:spcBef>
                        <a:spcAft>
                          <a:spcPts val="0"/>
                        </a:spcAft>
                        <a:buClr>
                          <a:srgbClr val="000000"/>
                        </a:buClr>
                        <a:buFont typeface="Open Sans"/>
                        <a:buNone/>
                      </a:pPr>
                      <a:r>
                        <a:rPr lang="en" sz="1000" b="1" i="0" u="none" strike="noStrike" cap="none">
                          <a:solidFill>
                            <a:srgbClr val="000000"/>
                          </a:solidFill>
                          <a:latin typeface="Calibri"/>
                          <a:ea typeface="Calibri"/>
                          <a:cs typeface="Calibri"/>
                          <a:sym typeface="Calibri"/>
                        </a:rPr>
                        <a:t>6.</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Infectious disease</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Respiratory disease</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Heart disease</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Obesity</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1000"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38950">
                <a:tc>
                  <a:txBody>
                    <a:bodyPr/>
                    <a:lstStyle/>
                    <a:p>
                      <a:pPr marL="342900" marR="0" lvl="0" indent="-342900" algn="ctr" rtl="0">
                        <a:lnSpc>
                          <a:spcPct val="100000"/>
                        </a:lnSpc>
                        <a:spcBef>
                          <a:spcPts val="0"/>
                        </a:spcBef>
                        <a:spcAft>
                          <a:spcPts val="0"/>
                        </a:spcAft>
                        <a:buClr>
                          <a:srgbClr val="000000"/>
                        </a:buClr>
                        <a:buFont typeface="Open Sans"/>
                        <a:buNone/>
                      </a:pPr>
                      <a:r>
                        <a:rPr lang="en" sz="1000" b="1" i="0" u="none" strike="noStrike" cap="none">
                          <a:solidFill>
                            <a:srgbClr val="000000"/>
                          </a:solidFill>
                          <a:latin typeface="Calibri"/>
                          <a:ea typeface="Calibri"/>
                          <a:cs typeface="Calibri"/>
                          <a:sym typeface="Calibri"/>
                        </a:rPr>
                        <a:t>7.</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Government</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Religion</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War</a:t>
                      </a:r>
                      <a:endParaRPr sz="1000"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Science and technology</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1000"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38950">
                <a:tc>
                  <a:txBody>
                    <a:bodyPr/>
                    <a:lstStyle/>
                    <a:p>
                      <a:pPr marL="342900" marR="0" lvl="0" indent="-342900" algn="ctr" rtl="0">
                        <a:lnSpc>
                          <a:spcPct val="100000"/>
                        </a:lnSpc>
                        <a:spcBef>
                          <a:spcPts val="0"/>
                        </a:spcBef>
                        <a:spcAft>
                          <a:spcPts val="0"/>
                        </a:spcAft>
                        <a:buClr>
                          <a:srgbClr val="000000"/>
                        </a:buClr>
                        <a:buFont typeface="Open Sans"/>
                        <a:buNone/>
                      </a:pPr>
                      <a:r>
                        <a:rPr lang="en" sz="1000" b="1" i="0" u="none" strike="noStrike" cap="none">
                          <a:solidFill>
                            <a:srgbClr val="000000"/>
                          </a:solidFill>
                          <a:latin typeface="Calibri"/>
                          <a:ea typeface="Calibri"/>
                          <a:cs typeface="Calibri"/>
                          <a:sym typeface="Calibri"/>
                        </a:rPr>
                        <a:t>8.</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Kidney dialysis machine</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X-rays</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MRI scan</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Blood tests</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1000"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70125">
                <a:tc>
                  <a:txBody>
                    <a:bodyPr/>
                    <a:lstStyle/>
                    <a:p>
                      <a:pPr marL="342900" marR="0" lvl="0" indent="-342900" algn="ctr" rtl="0">
                        <a:lnSpc>
                          <a:spcPct val="100000"/>
                        </a:lnSpc>
                        <a:spcBef>
                          <a:spcPts val="0"/>
                        </a:spcBef>
                        <a:spcAft>
                          <a:spcPts val="0"/>
                        </a:spcAft>
                        <a:buClr>
                          <a:srgbClr val="000000"/>
                        </a:buClr>
                        <a:buFont typeface="Open Sans"/>
                        <a:buNone/>
                      </a:pPr>
                      <a:r>
                        <a:rPr lang="en" sz="1000" b="1" i="0" u="none" strike="noStrike" cap="none">
                          <a:solidFill>
                            <a:srgbClr val="000000"/>
                          </a:solidFill>
                          <a:latin typeface="Calibri"/>
                          <a:ea typeface="Calibri"/>
                          <a:cs typeface="Calibri"/>
                          <a:sym typeface="Calibri"/>
                        </a:rPr>
                        <a:t>9.</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Herbal remedies</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Prayers</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Flagellation</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Pilgrimage</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1000"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70125">
                <a:tc>
                  <a:txBody>
                    <a:bodyPr/>
                    <a:lstStyle/>
                    <a:p>
                      <a:pPr marL="342900" marR="0" lvl="0" indent="-342900" algn="ctr" rtl="0">
                        <a:lnSpc>
                          <a:spcPct val="100000"/>
                        </a:lnSpc>
                        <a:spcBef>
                          <a:spcPts val="0"/>
                        </a:spcBef>
                        <a:spcAft>
                          <a:spcPts val="0"/>
                        </a:spcAft>
                        <a:buClr>
                          <a:srgbClr val="000000"/>
                        </a:buClr>
                        <a:buFont typeface="Open Sans"/>
                        <a:buNone/>
                      </a:pPr>
                      <a:r>
                        <a:rPr lang="en" sz="1000" b="1" i="0" u="none" strike="noStrike" cap="none">
                          <a:solidFill>
                            <a:srgbClr val="000000"/>
                          </a:solidFill>
                          <a:latin typeface="Calibri"/>
                          <a:ea typeface="Calibri"/>
                          <a:cs typeface="Calibri"/>
                          <a:sym typeface="Calibri"/>
                        </a:rPr>
                        <a:t>10.</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Disease</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Injury</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Childbirth</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000000"/>
                        </a:buClr>
                        <a:buFont typeface="Calibri"/>
                        <a:buNone/>
                      </a:pPr>
                      <a:r>
                        <a:rPr lang="en" sz="1000" i="0" u="none" strike="noStrike" cap="none">
                          <a:solidFill>
                            <a:srgbClr val="000000"/>
                          </a:solidFill>
                          <a:latin typeface="Calibri"/>
                          <a:ea typeface="Calibri"/>
                          <a:cs typeface="Calibri"/>
                          <a:sym typeface="Calibri"/>
                        </a:rPr>
                        <a:t>Malnutrition</a:t>
                      </a:r>
                      <a:endParaRPr sz="100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1000"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body" idx="1"/>
          </p:nvPr>
        </p:nvSpPr>
        <p:spPr>
          <a:xfrm>
            <a:off x="512550" y="1688400"/>
            <a:ext cx="6823500" cy="10515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100" b="1">
                <a:solidFill>
                  <a:schemeClr val="dk1"/>
                </a:solidFill>
                <a:latin typeface="Cambria"/>
                <a:ea typeface="Cambria"/>
                <a:cs typeface="Cambria"/>
                <a:sym typeface="Cambria"/>
              </a:rPr>
              <a:t>TASK: </a:t>
            </a:r>
            <a:r>
              <a:rPr lang="en" sz="1100">
                <a:solidFill>
                  <a:schemeClr val="dk1"/>
                </a:solidFill>
                <a:latin typeface="Cambria"/>
                <a:ea typeface="Cambria"/>
                <a:cs typeface="Cambria"/>
                <a:sym typeface="Cambria"/>
              </a:rPr>
              <a:t>Read the following statements and decide if they belong to the following people: </a:t>
            </a:r>
            <a:endParaRPr sz="1100">
              <a:solidFill>
                <a:schemeClr val="dk1"/>
              </a:solidFill>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latin typeface="Cambria"/>
                <a:ea typeface="Cambria"/>
                <a:cs typeface="Cambria"/>
                <a:sym typeface="Cambria"/>
              </a:rPr>
              <a:t>William Harvey, Andreas Vesalius, Thomas Sydenham, Louis Pasteur, John Snow, Florence Nightingale, Joseph Lister or Edward Jenner.</a:t>
            </a:r>
            <a:endParaRPr sz="1100" b="1">
              <a:solidFill>
                <a:schemeClr val="dk1"/>
              </a:solidFill>
              <a:latin typeface="Cambria"/>
              <a:ea typeface="Cambria"/>
              <a:cs typeface="Cambria"/>
              <a:sym typeface="Cambria"/>
            </a:endParaRPr>
          </a:p>
        </p:txBody>
      </p:sp>
      <p:sp>
        <p:nvSpPr>
          <p:cNvPr id="174" name="Google Shape;174;p30"/>
          <p:cNvSpPr txBox="1"/>
          <p:nvPr/>
        </p:nvSpPr>
        <p:spPr>
          <a:xfrm>
            <a:off x="704850" y="1079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Guess Who: Key Individuals so far...</a:t>
            </a:r>
            <a:endParaRPr sz="1800" b="1">
              <a:latin typeface="Calibri"/>
              <a:ea typeface="Calibri"/>
              <a:cs typeface="Calibri"/>
              <a:sym typeface="Calibri"/>
            </a:endParaRPr>
          </a:p>
        </p:txBody>
      </p:sp>
      <p:pic>
        <p:nvPicPr>
          <p:cNvPr id="175" name="Google Shape;175;p30" descr="Image result for Guess who"/>
          <p:cNvPicPr preferRelativeResize="0"/>
          <p:nvPr/>
        </p:nvPicPr>
        <p:blipFill>
          <a:blip r:embed="rId3">
            <a:alphaModFix/>
          </a:blip>
          <a:stretch>
            <a:fillRect/>
          </a:stretch>
        </p:blipFill>
        <p:spPr>
          <a:xfrm>
            <a:off x="571000" y="638175"/>
            <a:ext cx="972050" cy="889850"/>
          </a:xfrm>
          <a:prstGeom prst="rect">
            <a:avLst/>
          </a:prstGeom>
          <a:noFill/>
          <a:ln w="28575" cap="flat" cmpd="sng">
            <a:solidFill>
              <a:srgbClr val="000000"/>
            </a:solidFill>
            <a:prstDash val="solid"/>
            <a:round/>
            <a:headEnd type="none" w="sm" len="sm"/>
            <a:tailEnd type="none" w="sm" len="sm"/>
          </a:ln>
        </p:spPr>
      </p:pic>
      <p:pic>
        <p:nvPicPr>
          <p:cNvPr id="176" name="Google Shape;176;p30" descr="Image result for Thomas Sydenham"/>
          <p:cNvPicPr preferRelativeResize="0"/>
          <p:nvPr/>
        </p:nvPicPr>
        <p:blipFill>
          <a:blip r:embed="rId4">
            <a:alphaModFix/>
          </a:blip>
          <a:stretch>
            <a:fillRect/>
          </a:stretch>
        </p:blipFill>
        <p:spPr>
          <a:xfrm>
            <a:off x="1543050" y="638175"/>
            <a:ext cx="716821" cy="889850"/>
          </a:xfrm>
          <a:prstGeom prst="rect">
            <a:avLst/>
          </a:prstGeom>
          <a:noFill/>
          <a:ln w="28575" cap="flat" cmpd="sng">
            <a:solidFill>
              <a:srgbClr val="000000"/>
            </a:solidFill>
            <a:prstDash val="solid"/>
            <a:round/>
            <a:headEnd type="none" w="sm" len="sm"/>
            <a:tailEnd type="none" w="sm" len="sm"/>
          </a:ln>
        </p:spPr>
      </p:pic>
      <p:pic>
        <p:nvPicPr>
          <p:cNvPr id="177" name="Google Shape;177;p30" descr="Image result for William Harvey"/>
          <p:cNvPicPr preferRelativeResize="0"/>
          <p:nvPr/>
        </p:nvPicPr>
        <p:blipFill>
          <a:blip r:embed="rId5">
            <a:alphaModFix/>
          </a:blip>
          <a:stretch>
            <a:fillRect/>
          </a:stretch>
        </p:blipFill>
        <p:spPr>
          <a:xfrm>
            <a:off x="2259875" y="638175"/>
            <a:ext cx="654160" cy="889850"/>
          </a:xfrm>
          <a:prstGeom prst="rect">
            <a:avLst/>
          </a:prstGeom>
          <a:noFill/>
          <a:ln w="28575" cap="flat" cmpd="sng">
            <a:solidFill>
              <a:srgbClr val="000000"/>
            </a:solidFill>
            <a:prstDash val="solid"/>
            <a:round/>
            <a:headEnd type="none" w="sm" len="sm"/>
            <a:tailEnd type="none" w="sm" len="sm"/>
          </a:ln>
        </p:spPr>
      </p:pic>
      <p:pic>
        <p:nvPicPr>
          <p:cNvPr id="178" name="Google Shape;178;p30" descr="Image result for andreas vesalius"/>
          <p:cNvPicPr preferRelativeResize="0"/>
          <p:nvPr/>
        </p:nvPicPr>
        <p:blipFill>
          <a:blip r:embed="rId6">
            <a:alphaModFix/>
          </a:blip>
          <a:stretch>
            <a:fillRect/>
          </a:stretch>
        </p:blipFill>
        <p:spPr>
          <a:xfrm>
            <a:off x="2914025" y="638175"/>
            <a:ext cx="793238" cy="889850"/>
          </a:xfrm>
          <a:prstGeom prst="rect">
            <a:avLst/>
          </a:prstGeom>
          <a:noFill/>
          <a:ln w="28575" cap="flat" cmpd="sng">
            <a:solidFill>
              <a:srgbClr val="000000"/>
            </a:solidFill>
            <a:prstDash val="solid"/>
            <a:round/>
            <a:headEnd type="none" w="sm" len="sm"/>
            <a:tailEnd type="none" w="sm" len="sm"/>
          </a:ln>
        </p:spPr>
      </p:pic>
      <p:pic>
        <p:nvPicPr>
          <p:cNvPr id="179" name="Google Shape;179;p30" descr="Image result for john snow scientist"/>
          <p:cNvPicPr preferRelativeResize="0"/>
          <p:nvPr/>
        </p:nvPicPr>
        <p:blipFill>
          <a:blip r:embed="rId7">
            <a:alphaModFix/>
          </a:blip>
          <a:stretch>
            <a:fillRect/>
          </a:stretch>
        </p:blipFill>
        <p:spPr>
          <a:xfrm>
            <a:off x="3707275" y="638173"/>
            <a:ext cx="546735" cy="889850"/>
          </a:xfrm>
          <a:prstGeom prst="rect">
            <a:avLst/>
          </a:prstGeom>
          <a:noFill/>
          <a:ln w="28575" cap="flat" cmpd="sng">
            <a:solidFill>
              <a:srgbClr val="000000"/>
            </a:solidFill>
            <a:prstDash val="solid"/>
            <a:round/>
            <a:headEnd type="none" w="sm" len="sm"/>
            <a:tailEnd type="none" w="sm" len="sm"/>
          </a:ln>
        </p:spPr>
      </p:pic>
      <p:pic>
        <p:nvPicPr>
          <p:cNvPr id="180" name="Google Shape;180;p30" descr="Image result for Lister"/>
          <p:cNvPicPr preferRelativeResize="0"/>
          <p:nvPr/>
        </p:nvPicPr>
        <p:blipFill>
          <a:blip r:embed="rId8">
            <a:alphaModFix/>
          </a:blip>
          <a:stretch>
            <a:fillRect/>
          </a:stretch>
        </p:blipFill>
        <p:spPr>
          <a:xfrm>
            <a:off x="4254000" y="641767"/>
            <a:ext cx="654150" cy="882658"/>
          </a:xfrm>
          <a:prstGeom prst="rect">
            <a:avLst/>
          </a:prstGeom>
          <a:noFill/>
          <a:ln w="28575" cap="flat" cmpd="sng">
            <a:solidFill>
              <a:srgbClr val="000000"/>
            </a:solidFill>
            <a:prstDash val="solid"/>
            <a:round/>
            <a:headEnd type="none" w="sm" len="sm"/>
            <a:tailEnd type="none" w="sm" len="sm"/>
          </a:ln>
        </p:spPr>
      </p:pic>
      <p:pic>
        <p:nvPicPr>
          <p:cNvPr id="181" name="Google Shape;181;p30" descr="Image result for louis pasteur"/>
          <p:cNvPicPr preferRelativeResize="0"/>
          <p:nvPr/>
        </p:nvPicPr>
        <p:blipFill>
          <a:blip r:embed="rId9">
            <a:alphaModFix/>
          </a:blip>
          <a:stretch>
            <a:fillRect/>
          </a:stretch>
        </p:blipFill>
        <p:spPr>
          <a:xfrm>
            <a:off x="4941488" y="641775"/>
            <a:ext cx="882650" cy="882650"/>
          </a:xfrm>
          <a:prstGeom prst="rect">
            <a:avLst/>
          </a:prstGeom>
          <a:noFill/>
          <a:ln w="28575" cap="flat" cmpd="sng">
            <a:solidFill>
              <a:srgbClr val="000000"/>
            </a:solidFill>
            <a:prstDash val="solid"/>
            <a:round/>
            <a:headEnd type="none" w="sm" len="sm"/>
            <a:tailEnd type="none" w="sm" len="sm"/>
          </a:ln>
        </p:spPr>
      </p:pic>
      <p:pic>
        <p:nvPicPr>
          <p:cNvPr id="182" name="Google Shape;182;p30" descr="Image result for florence nightingale"/>
          <p:cNvPicPr preferRelativeResize="0"/>
          <p:nvPr/>
        </p:nvPicPr>
        <p:blipFill>
          <a:blip r:embed="rId10">
            <a:alphaModFix/>
          </a:blip>
          <a:stretch>
            <a:fillRect/>
          </a:stretch>
        </p:blipFill>
        <p:spPr>
          <a:xfrm>
            <a:off x="5857488" y="649675"/>
            <a:ext cx="622243" cy="866850"/>
          </a:xfrm>
          <a:prstGeom prst="rect">
            <a:avLst/>
          </a:prstGeom>
          <a:noFill/>
          <a:ln w="28575" cap="flat" cmpd="sng">
            <a:solidFill>
              <a:srgbClr val="000000"/>
            </a:solidFill>
            <a:prstDash val="solid"/>
            <a:round/>
            <a:headEnd type="none" w="sm" len="sm"/>
            <a:tailEnd type="none" w="sm" len="sm"/>
          </a:ln>
        </p:spPr>
      </p:pic>
      <p:pic>
        <p:nvPicPr>
          <p:cNvPr id="183" name="Google Shape;183;p30" descr="Image result for edward jenner"/>
          <p:cNvPicPr preferRelativeResize="0"/>
          <p:nvPr/>
        </p:nvPicPr>
        <p:blipFill>
          <a:blip r:embed="rId11">
            <a:alphaModFix/>
          </a:blip>
          <a:stretch>
            <a:fillRect/>
          </a:stretch>
        </p:blipFill>
        <p:spPr>
          <a:xfrm>
            <a:off x="6513075" y="649664"/>
            <a:ext cx="716825" cy="866866"/>
          </a:xfrm>
          <a:prstGeom prst="rect">
            <a:avLst/>
          </a:prstGeom>
          <a:noFill/>
          <a:ln w="28575" cap="flat" cmpd="sng">
            <a:solidFill>
              <a:srgbClr val="000000"/>
            </a:solidFill>
            <a:prstDash val="solid"/>
            <a:round/>
            <a:headEnd type="none" w="sm" len="sm"/>
            <a:tailEnd type="none" w="sm" len="sm"/>
          </a:ln>
        </p:spPr>
      </p:pic>
      <p:graphicFrame>
        <p:nvGraphicFramePr>
          <p:cNvPr id="184" name="Google Shape;184;p30"/>
          <p:cNvGraphicFramePr/>
          <p:nvPr/>
        </p:nvGraphicFramePr>
        <p:xfrm>
          <a:off x="512550" y="2511300"/>
          <a:ext cx="6823500" cy="8259450"/>
        </p:xfrm>
        <a:graphic>
          <a:graphicData uri="http://schemas.openxmlformats.org/drawingml/2006/table">
            <a:tbl>
              <a:tblPr>
                <a:noFill/>
                <a:tableStyleId>{DF1FA971-B580-40C6-AEDC-E6A77F244F86}</a:tableStyleId>
              </a:tblPr>
              <a:tblGrid>
                <a:gridCol w="4940900">
                  <a:extLst>
                    <a:ext uri="{9D8B030D-6E8A-4147-A177-3AD203B41FA5}">
                      <a16:colId xmlns:a16="http://schemas.microsoft.com/office/drawing/2014/main" val="20000"/>
                    </a:ext>
                  </a:extLst>
                </a:gridCol>
                <a:gridCol w="1882600">
                  <a:extLst>
                    <a:ext uri="{9D8B030D-6E8A-4147-A177-3AD203B41FA5}">
                      <a16:colId xmlns:a16="http://schemas.microsoft.com/office/drawing/2014/main" val="20001"/>
                    </a:ext>
                  </a:extLst>
                </a:gridCol>
              </a:tblGrid>
              <a:tr h="287625">
                <a:tc>
                  <a:txBody>
                    <a:bodyPr/>
                    <a:lstStyle/>
                    <a:p>
                      <a:pPr marL="0" lvl="0" indent="0" algn="ctr" rtl="0">
                        <a:spcBef>
                          <a:spcPts val="0"/>
                        </a:spcBef>
                        <a:spcAft>
                          <a:spcPts val="0"/>
                        </a:spcAft>
                        <a:buNone/>
                      </a:pPr>
                      <a:r>
                        <a:rPr lang="en" sz="1000" b="1">
                          <a:latin typeface="Cambria"/>
                          <a:ea typeface="Cambria"/>
                          <a:cs typeface="Cambria"/>
                          <a:sym typeface="Cambria"/>
                        </a:rPr>
                        <a:t>Statement</a:t>
                      </a:r>
                      <a:endParaRPr sz="10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Cambria"/>
                          <a:ea typeface="Cambria"/>
                          <a:cs typeface="Cambria"/>
                          <a:sym typeface="Cambria"/>
                        </a:rPr>
                        <a:t>Key Individual</a:t>
                      </a:r>
                      <a:endParaRPr sz="1000" b="1">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7625">
                <a:tc>
                  <a:txBody>
                    <a:bodyPr/>
                    <a:lstStyle/>
                    <a:p>
                      <a:pPr marL="0" lvl="0" indent="0" algn="l" rtl="0">
                        <a:spcBef>
                          <a:spcPts val="0"/>
                        </a:spcBef>
                        <a:spcAft>
                          <a:spcPts val="0"/>
                        </a:spcAft>
                        <a:buNone/>
                      </a:pPr>
                      <a:r>
                        <a:rPr lang="en" sz="1000">
                          <a:latin typeface="Cambria"/>
                          <a:ea typeface="Cambria"/>
                          <a:cs typeface="Cambria"/>
                          <a:sym typeface="Cambria"/>
                        </a:rPr>
                        <a:t>1. He gathered evidence of over 1,000 cases where smallpox inoculation failed.</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87625">
                <a:tc>
                  <a:txBody>
                    <a:bodyPr/>
                    <a:lstStyle/>
                    <a:p>
                      <a:pPr marL="0" lvl="0" indent="0" algn="l" rtl="0">
                        <a:spcBef>
                          <a:spcPts val="0"/>
                        </a:spcBef>
                        <a:spcAft>
                          <a:spcPts val="0"/>
                        </a:spcAft>
                        <a:buNone/>
                      </a:pPr>
                      <a:r>
                        <a:rPr lang="en" sz="1000">
                          <a:latin typeface="Cambria"/>
                          <a:ea typeface="Cambria"/>
                          <a:cs typeface="Cambria"/>
                          <a:sym typeface="Cambria"/>
                        </a:rPr>
                        <a:t>2. Found around 300 mistakes in Galen's work.</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7625">
                <a:tc>
                  <a:txBody>
                    <a:bodyPr/>
                    <a:lstStyle/>
                    <a:p>
                      <a:pPr marL="0" lvl="0" indent="0" algn="l" rtl="0">
                        <a:spcBef>
                          <a:spcPts val="0"/>
                        </a:spcBef>
                        <a:spcAft>
                          <a:spcPts val="0"/>
                        </a:spcAft>
                        <a:buNone/>
                      </a:pPr>
                      <a:r>
                        <a:rPr lang="en" sz="1000">
                          <a:latin typeface="Cambria"/>
                          <a:ea typeface="Cambria"/>
                          <a:cs typeface="Cambria"/>
                          <a:sym typeface="Cambria"/>
                        </a:rPr>
                        <a:t>3. He gave Queen Victoria chloroform during the birth of Prince Leopold.</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18375">
                <a:tc>
                  <a:txBody>
                    <a:bodyPr/>
                    <a:lstStyle/>
                    <a:p>
                      <a:pPr marL="0" lvl="0" indent="0" algn="l" rtl="0">
                        <a:spcBef>
                          <a:spcPts val="0"/>
                        </a:spcBef>
                        <a:spcAft>
                          <a:spcPts val="0"/>
                        </a:spcAft>
                        <a:buNone/>
                      </a:pPr>
                      <a:r>
                        <a:rPr lang="en" sz="1000">
                          <a:latin typeface="Cambria"/>
                          <a:ea typeface="Cambria"/>
                          <a:cs typeface="Cambria"/>
                          <a:sym typeface="Cambria"/>
                        </a:rPr>
                        <a:t>4. He saw a pattern. The number of deaths seemed to be centred around the water pump on Broad Street.</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7625">
                <a:tc>
                  <a:txBody>
                    <a:bodyPr/>
                    <a:lstStyle/>
                    <a:p>
                      <a:pPr marL="0" lvl="0" indent="0" algn="l" rtl="0">
                        <a:spcBef>
                          <a:spcPts val="0"/>
                        </a:spcBef>
                        <a:spcAft>
                          <a:spcPts val="0"/>
                        </a:spcAft>
                        <a:buNone/>
                      </a:pPr>
                      <a:r>
                        <a:rPr lang="en" sz="1000">
                          <a:latin typeface="Cambria"/>
                          <a:ea typeface="Cambria"/>
                          <a:cs typeface="Cambria"/>
                          <a:sym typeface="Cambria"/>
                        </a:rPr>
                        <a:t>5. He sprayed carbolic acid in the air during operations.</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87625">
                <a:tc>
                  <a:txBody>
                    <a:bodyPr/>
                    <a:lstStyle/>
                    <a:p>
                      <a:pPr marL="0" lvl="0" indent="0" algn="l" rtl="0">
                        <a:spcBef>
                          <a:spcPts val="0"/>
                        </a:spcBef>
                        <a:spcAft>
                          <a:spcPts val="0"/>
                        </a:spcAft>
                        <a:buNone/>
                      </a:pPr>
                      <a:r>
                        <a:rPr lang="en" sz="1000">
                          <a:latin typeface="Cambria"/>
                          <a:ea typeface="Cambria"/>
                          <a:cs typeface="Cambria"/>
                          <a:sym typeface="Cambria"/>
                        </a:rPr>
                        <a:t>6. Published his results called ‘germ theory’ in 1861.</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87625">
                <a:tc>
                  <a:txBody>
                    <a:bodyPr/>
                    <a:lstStyle/>
                    <a:p>
                      <a:pPr marL="0" lvl="0" indent="0" algn="l" rtl="0">
                        <a:spcBef>
                          <a:spcPts val="0"/>
                        </a:spcBef>
                        <a:spcAft>
                          <a:spcPts val="0"/>
                        </a:spcAft>
                        <a:buNone/>
                      </a:pPr>
                      <a:r>
                        <a:rPr lang="en" sz="1000">
                          <a:latin typeface="Cambria"/>
                          <a:ea typeface="Cambria"/>
                          <a:cs typeface="Cambria"/>
                          <a:sym typeface="Cambria"/>
                        </a:rPr>
                        <a:t>7. She wrote a book on nursing and made being a nurse a respectable profession. </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18375">
                <a:tc>
                  <a:txBody>
                    <a:bodyPr/>
                    <a:lstStyle/>
                    <a:p>
                      <a:pPr marL="0" lvl="0" indent="0" algn="l" rtl="0">
                        <a:spcBef>
                          <a:spcPts val="0"/>
                        </a:spcBef>
                        <a:spcAft>
                          <a:spcPts val="0"/>
                        </a:spcAft>
                        <a:buNone/>
                      </a:pPr>
                      <a:r>
                        <a:rPr lang="en" sz="1000">
                          <a:latin typeface="Cambria"/>
                          <a:ea typeface="Cambria"/>
                          <a:cs typeface="Cambria"/>
                          <a:sym typeface="Cambria"/>
                        </a:rPr>
                        <a:t>8. He infected a boy called James Phipps with cowpox. Later, he tried to infect him with smallpox.</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18375">
                <a:tc>
                  <a:txBody>
                    <a:bodyPr/>
                    <a:lstStyle/>
                    <a:p>
                      <a:pPr marL="0" lvl="0" indent="0" algn="l" rtl="0">
                        <a:spcBef>
                          <a:spcPts val="0"/>
                        </a:spcBef>
                        <a:spcAft>
                          <a:spcPts val="0"/>
                        </a:spcAft>
                        <a:buNone/>
                      </a:pPr>
                      <a:r>
                        <a:rPr lang="en" sz="1000">
                          <a:latin typeface="Cambria"/>
                          <a:ea typeface="Cambria"/>
                          <a:cs typeface="Cambria"/>
                          <a:sym typeface="Cambria"/>
                        </a:rPr>
                        <a:t>9. He had no scientific proof that cholera was spread in water but got the water pump handle removed. .</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87625">
                <a:tc>
                  <a:txBody>
                    <a:bodyPr/>
                    <a:lstStyle/>
                    <a:p>
                      <a:pPr marL="0" lvl="0" indent="0" algn="l" rtl="0">
                        <a:spcBef>
                          <a:spcPts val="0"/>
                        </a:spcBef>
                        <a:spcAft>
                          <a:spcPts val="0"/>
                        </a:spcAft>
                        <a:buNone/>
                      </a:pPr>
                      <a:r>
                        <a:rPr lang="en" sz="1000">
                          <a:latin typeface="Cambria"/>
                          <a:ea typeface="Cambria"/>
                          <a:cs typeface="Cambria"/>
                          <a:sym typeface="Cambria"/>
                        </a:rPr>
                        <a:t>10. Discovered the circulation of blood.</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87625">
                <a:tc>
                  <a:txBody>
                    <a:bodyPr/>
                    <a:lstStyle/>
                    <a:p>
                      <a:pPr marL="0" lvl="0" indent="0" algn="l" rtl="0">
                        <a:spcBef>
                          <a:spcPts val="0"/>
                        </a:spcBef>
                        <a:spcAft>
                          <a:spcPts val="0"/>
                        </a:spcAft>
                        <a:buNone/>
                      </a:pPr>
                      <a:r>
                        <a:rPr lang="en" sz="1000">
                          <a:latin typeface="Cambria"/>
                          <a:ea typeface="Cambria"/>
                          <a:cs typeface="Cambria"/>
                          <a:sym typeface="Cambria"/>
                        </a:rPr>
                        <a:t>11. Made a point of closely observing symptoms and treating the diseases causing them. </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418375">
                <a:tc>
                  <a:txBody>
                    <a:bodyPr/>
                    <a:lstStyle/>
                    <a:p>
                      <a:pPr marL="0" lvl="0" indent="0" algn="l" rtl="0">
                        <a:spcBef>
                          <a:spcPts val="0"/>
                        </a:spcBef>
                        <a:spcAft>
                          <a:spcPts val="0"/>
                        </a:spcAft>
                        <a:buNone/>
                      </a:pPr>
                      <a:r>
                        <a:rPr lang="en" sz="1000">
                          <a:latin typeface="Cambria"/>
                          <a:ea typeface="Cambria"/>
                          <a:cs typeface="Cambria"/>
                          <a:sym typeface="Cambria"/>
                        </a:rPr>
                        <a:t>12. There was a great deal of opposition from vaccination but from 1872, the government enforced compulsory vaccinations.</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87625">
                <a:tc>
                  <a:txBody>
                    <a:bodyPr/>
                    <a:lstStyle/>
                    <a:p>
                      <a:pPr marL="0" lvl="0" indent="0" algn="l" rtl="0">
                        <a:spcBef>
                          <a:spcPts val="0"/>
                        </a:spcBef>
                        <a:spcAft>
                          <a:spcPts val="0"/>
                        </a:spcAft>
                        <a:buNone/>
                      </a:pPr>
                      <a:r>
                        <a:rPr lang="en" sz="1000">
                          <a:latin typeface="Cambria"/>
                          <a:ea typeface="Cambria"/>
                          <a:cs typeface="Cambria"/>
                          <a:sym typeface="Cambria"/>
                        </a:rPr>
                        <a:t>13. He started to look for a chemical that would kill bacteria in wounds.</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87625">
                <a:tc>
                  <a:txBody>
                    <a:bodyPr/>
                    <a:lstStyle/>
                    <a:p>
                      <a:pPr marL="0" lvl="0" indent="0" algn="l" rtl="0">
                        <a:spcBef>
                          <a:spcPts val="0"/>
                        </a:spcBef>
                        <a:spcAft>
                          <a:spcPts val="0"/>
                        </a:spcAft>
                        <a:buNone/>
                      </a:pPr>
                      <a:r>
                        <a:rPr lang="en" sz="1000">
                          <a:latin typeface="Cambria"/>
                          <a:ea typeface="Cambria"/>
                          <a:cs typeface="Cambria"/>
                          <a:sym typeface="Cambria"/>
                        </a:rPr>
                        <a:t>14. Some Victorians believed that pain relief was interfering with God’s plan and fought against anathetic.</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87625">
                <a:tc>
                  <a:txBody>
                    <a:bodyPr/>
                    <a:lstStyle/>
                    <a:p>
                      <a:pPr marL="0" lvl="0" indent="0" algn="l" rtl="0">
                        <a:spcBef>
                          <a:spcPts val="0"/>
                        </a:spcBef>
                        <a:spcAft>
                          <a:spcPts val="0"/>
                        </a:spcAft>
                        <a:buNone/>
                      </a:pPr>
                      <a:r>
                        <a:rPr lang="en" sz="1000">
                          <a:latin typeface="Cambria"/>
                          <a:ea typeface="Cambria"/>
                          <a:cs typeface="Cambria"/>
                          <a:sym typeface="Cambria"/>
                        </a:rPr>
                        <a:t>15. Proved the idea of spontaneous generation was wrong. </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87625">
                <a:tc>
                  <a:txBody>
                    <a:bodyPr/>
                    <a:lstStyle/>
                    <a:p>
                      <a:pPr marL="0" lvl="0" indent="0" algn="l" rtl="0">
                        <a:spcBef>
                          <a:spcPts val="0"/>
                        </a:spcBef>
                        <a:spcAft>
                          <a:spcPts val="0"/>
                        </a:spcAft>
                        <a:buNone/>
                      </a:pPr>
                      <a:r>
                        <a:rPr lang="en" sz="1000">
                          <a:latin typeface="Cambria"/>
                          <a:ea typeface="Cambria"/>
                          <a:cs typeface="Cambria"/>
                          <a:sym typeface="Cambria"/>
                        </a:rPr>
                        <a:t>16. Promoted ‘pavilion style’ hospitals.</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309475">
                <a:tc>
                  <a:txBody>
                    <a:bodyPr/>
                    <a:lstStyle/>
                    <a:p>
                      <a:pPr marL="0" lvl="0" indent="0" algn="l" rtl="0">
                        <a:spcBef>
                          <a:spcPts val="0"/>
                        </a:spcBef>
                        <a:spcAft>
                          <a:spcPts val="0"/>
                        </a:spcAft>
                        <a:buNone/>
                      </a:pPr>
                      <a:r>
                        <a:rPr lang="en" sz="1000">
                          <a:latin typeface="Cambria"/>
                          <a:ea typeface="Cambria"/>
                          <a:cs typeface="Cambria"/>
                          <a:sym typeface="Cambria"/>
                        </a:rPr>
                        <a:t>17. Wrote the book ‘an anatomical account of the motion of the heart and blood in animals.’</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418375">
                <a:tc>
                  <a:txBody>
                    <a:bodyPr/>
                    <a:lstStyle/>
                    <a:p>
                      <a:pPr marL="0" lvl="0" indent="0" algn="l" rtl="0">
                        <a:spcBef>
                          <a:spcPts val="0"/>
                        </a:spcBef>
                        <a:spcAft>
                          <a:spcPts val="0"/>
                        </a:spcAft>
                        <a:buNone/>
                      </a:pPr>
                      <a:r>
                        <a:rPr lang="en" sz="1000">
                          <a:latin typeface="Cambria"/>
                          <a:ea typeface="Cambria"/>
                          <a:cs typeface="Cambria"/>
                          <a:sym typeface="Cambria"/>
                        </a:rPr>
                        <a:t>18. Encouraged doctors to base their work on dissection rather than believing in old books.</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418375">
                <a:tc>
                  <a:txBody>
                    <a:bodyPr/>
                    <a:lstStyle/>
                    <a:p>
                      <a:pPr marL="0" lvl="0" indent="0" algn="l" rtl="0">
                        <a:spcBef>
                          <a:spcPts val="0"/>
                        </a:spcBef>
                        <a:spcAft>
                          <a:spcPts val="0"/>
                        </a:spcAft>
                        <a:buNone/>
                      </a:pPr>
                      <a:r>
                        <a:rPr lang="en" sz="1000">
                          <a:latin typeface="Cambria"/>
                          <a:ea typeface="Cambria"/>
                          <a:cs typeface="Cambria"/>
                          <a:sym typeface="Cambria"/>
                        </a:rPr>
                        <a:t>19. Argued that diseases were like plants and animals and that they could be oragnised into different groups.</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309475">
                <a:tc>
                  <a:txBody>
                    <a:bodyPr/>
                    <a:lstStyle/>
                    <a:p>
                      <a:pPr marL="0" lvl="0" indent="0" algn="l" rtl="0">
                        <a:spcBef>
                          <a:spcPts val="0"/>
                        </a:spcBef>
                        <a:spcAft>
                          <a:spcPts val="0"/>
                        </a:spcAft>
                        <a:buNone/>
                      </a:pPr>
                      <a:r>
                        <a:rPr lang="en" sz="1000">
                          <a:latin typeface="Cambria"/>
                          <a:ea typeface="Cambria"/>
                          <a:cs typeface="Cambria"/>
                          <a:sym typeface="Cambria"/>
                        </a:rPr>
                        <a:t>20. First to categorise diseases and claim that disease came from outside the body. </a:t>
                      </a: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mbria"/>
                        <a:ea typeface="Cambria"/>
                        <a:cs typeface="Cambria"/>
                        <a:sym typeface="Cambri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bl>
          </a:graphicData>
        </a:graphic>
      </p:graphicFrame>
      <p:sp>
        <p:nvSpPr>
          <p:cNvPr id="185" name="Google Shape;185;p30"/>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p.6</a:t>
            </a:r>
            <a:endParaRPr b="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p:nvPr/>
        </p:nvSpPr>
        <p:spPr>
          <a:xfrm>
            <a:off x="704850" y="3365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4.1 Ideas about the cause of disease and illness</a:t>
            </a:r>
            <a:endParaRPr sz="1800" b="1">
              <a:latin typeface="Calibri"/>
              <a:ea typeface="Calibri"/>
              <a:cs typeface="Calibri"/>
              <a:sym typeface="Calibri"/>
            </a:endParaRPr>
          </a:p>
        </p:txBody>
      </p:sp>
      <p:sp>
        <p:nvSpPr>
          <p:cNvPr id="191" name="Google Shape;191;p31"/>
          <p:cNvSpPr txBox="1"/>
          <p:nvPr/>
        </p:nvSpPr>
        <p:spPr>
          <a:xfrm>
            <a:off x="533400" y="831850"/>
            <a:ext cx="6438900" cy="485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Cambria"/>
                <a:ea typeface="Cambria"/>
                <a:cs typeface="Cambria"/>
                <a:sym typeface="Cambria"/>
              </a:rPr>
              <a:t>By 1800, Germ Theory had been around for nearly 40 years, and microbes had been clearly linked to outbreaks of disease. People finally understood what caused common disease, such as cholera and diphtheria.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Because of this, throughout the 20th century Doctors no longer referred to miasmata, the Four Humours or the supernatural when diagnosing illness. This is the first period in which doctors were working solely with solid scientific discoveries. For the first time, they had more than just ideas about what caused diseases and illnesses - they had solid, evidence-based, knowledge.</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At the start of the 20th century, diagnosis was something that happened between a doctor and a patient. The doctor would observe the patient and consider the symptoms. He would consult medical textbooks and diagnose the disease based on this knowledge.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During the 20th century, there was a move towards laboratory medicine. With more examination of </a:t>
            </a:r>
            <a:r>
              <a:rPr lang="en" sz="1100" b="1">
                <a:latin typeface="Cambria"/>
                <a:ea typeface="Cambria"/>
                <a:cs typeface="Cambria"/>
                <a:sym typeface="Cambria"/>
              </a:rPr>
              <a:t>samples</a:t>
            </a:r>
            <a:r>
              <a:rPr lang="en" sz="1100">
                <a:latin typeface="Cambria"/>
                <a:ea typeface="Cambria"/>
                <a:cs typeface="Cambria"/>
                <a:sym typeface="Cambria"/>
              </a:rPr>
              <a:t>. These samples might include skin or blood, or more detailed samples of flesh gathered from the patient in a procedure called </a:t>
            </a:r>
            <a:r>
              <a:rPr lang="en" sz="1100" b="1">
                <a:latin typeface="Cambria"/>
                <a:ea typeface="Cambria"/>
                <a:cs typeface="Cambria"/>
                <a:sym typeface="Cambria"/>
              </a:rPr>
              <a:t>biopsy. </a:t>
            </a:r>
            <a:r>
              <a:rPr lang="en" sz="1100">
                <a:latin typeface="Cambria"/>
                <a:ea typeface="Cambria"/>
                <a:cs typeface="Cambria"/>
                <a:sym typeface="Cambria"/>
              </a:rPr>
              <a:t>The samples would be examined by medical scientists in a laboratory, using microscopes and other technology. In addition, the patient might be x-rayed to allow doctors to see what was going on inside the body, and the pictures produced would be examined by doctors looking for the cause of the disease or illness. All of this additional information meant that diagnosis was, and is, now more accurate. The exact microbe causing a disease can be identified and targeted</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Therefore, the biggest change in diagnosis in the 20th century was that instead of being based on symptoms, and the experience and knowledge of the doctor, it was now based on medical testing. </a:t>
            </a:r>
            <a:endParaRPr sz="1100">
              <a:latin typeface="Cambria"/>
              <a:ea typeface="Cambria"/>
              <a:cs typeface="Cambria"/>
              <a:sym typeface="Cambria"/>
            </a:endParaRPr>
          </a:p>
        </p:txBody>
      </p:sp>
      <p:sp>
        <p:nvSpPr>
          <p:cNvPr id="192" name="Google Shape;192;p31"/>
          <p:cNvSpPr txBox="1"/>
          <p:nvPr/>
        </p:nvSpPr>
        <p:spPr>
          <a:xfrm>
            <a:off x="600075" y="5589000"/>
            <a:ext cx="6438900" cy="42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latin typeface="Cambria"/>
                <a:ea typeface="Cambria"/>
                <a:cs typeface="Cambria"/>
                <a:sym typeface="Cambria"/>
              </a:rPr>
              <a:t>TASK:</a:t>
            </a:r>
            <a:r>
              <a:rPr lang="en" sz="1100">
                <a:latin typeface="Cambria"/>
                <a:ea typeface="Cambria"/>
                <a:cs typeface="Cambria"/>
                <a:sym typeface="Cambria"/>
              </a:rPr>
              <a:t> Answer the following questions</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200000"/>
              </a:lnSpc>
              <a:spcBef>
                <a:spcPts val="0"/>
              </a:spcBef>
              <a:spcAft>
                <a:spcPts val="0"/>
              </a:spcAft>
              <a:buNone/>
            </a:pPr>
            <a:r>
              <a:rPr lang="en" sz="1100">
                <a:latin typeface="Cambria"/>
                <a:ea typeface="Cambria"/>
                <a:cs typeface="Cambria"/>
                <a:sym typeface="Cambria"/>
              </a:rPr>
              <a:t>What caused common disease? ____________________________________________________________________________________</a:t>
            </a:r>
            <a:endParaRPr sz="1100">
              <a:latin typeface="Cambria"/>
              <a:ea typeface="Cambria"/>
              <a:cs typeface="Cambria"/>
              <a:sym typeface="Cambria"/>
            </a:endParaRPr>
          </a:p>
          <a:p>
            <a:pPr marL="0" lvl="0" indent="0" algn="l" rtl="0">
              <a:lnSpc>
                <a:spcPct val="200000"/>
              </a:lnSpc>
              <a:spcBef>
                <a:spcPts val="0"/>
              </a:spcBef>
              <a:spcAft>
                <a:spcPts val="0"/>
              </a:spcAft>
              <a:buNone/>
            </a:pPr>
            <a:r>
              <a:rPr lang="en" sz="1100">
                <a:latin typeface="Cambria"/>
                <a:ea typeface="Cambria"/>
                <a:cs typeface="Cambria"/>
                <a:sym typeface="Cambria"/>
              </a:rPr>
              <a:t>What did doctors no longer refer to?_______________________________________________________________________________</a:t>
            </a:r>
            <a:endParaRPr sz="1100">
              <a:latin typeface="Cambria"/>
              <a:ea typeface="Cambria"/>
              <a:cs typeface="Cambria"/>
              <a:sym typeface="Cambria"/>
            </a:endParaRPr>
          </a:p>
          <a:p>
            <a:pPr marL="0" lvl="0" indent="0" algn="l" rtl="0">
              <a:lnSpc>
                <a:spcPct val="200000"/>
              </a:lnSpc>
              <a:spcBef>
                <a:spcPts val="0"/>
              </a:spcBef>
              <a:spcAft>
                <a:spcPts val="0"/>
              </a:spcAft>
              <a:buNone/>
            </a:pPr>
            <a:r>
              <a:rPr lang="en" sz="1100">
                <a:latin typeface="Cambria"/>
                <a:ea typeface="Cambria"/>
                <a:cs typeface="Cambria"/>
                <a:sym typeface="Cambria"/>
              </a:rPr>
              <a:t>Doctors were now working with what? ___________________________________________________________________________</a:t>
            </a:r>
            <a:endParaRPr sz="1100">
              <a:latin typeface="Cambria"/>
              <a:ea typeface="Cambria"/>
              <a:cs typeface="Cambria"/>
              <a:sym typeface="Cambria"/>
            </a:endParaRPr>
          </a:p>
          <a:p>
            <a:pPr marL="0" lvl="0" indent="0" algn="l" rtl="0">
              <a:lnSpc>
                <a:spcPct val="200000"/>
              </a:lnSpc>
              <a:spcBef>
                <a:spcPts val="0"/>
              </a:spcBef>
              <a:spcAft>
                <a:spcPts val="0"/>
              </a:spcAft>
              <a:buNone/>
            </a:pPr>
            <a:r>
              <a:rPr lang="en" sz="1100">
                <a:latin typeface="Cambria"/>
                <a:ea typeface="Cambria"/>
                <a:cs typeface="Cambria"/>
                <a:sym typeface="Cambria"/>
              </a:rPr>
              <a:t>What was diagnosis like at the start of the 20th century? ________________________________________________________________________________________________________________________________________________________________________________________________________________________________________________</a:t>
            </a:r>
            <a:endParaRPr sz="1100">
              <a:latin typeface="Cambria"/>
              <a:ea typeface="Cambria"/>
              <a:cs typeface="Cambria"/>
              <a:sym typeface="Cambria"/>
            </a:endParaRPr>
          </a:p>
          <a:p>
            <a:pPr marL="0" lvl="0" indent="0" algn="l" rtl="0">
              <a:lnSpc>
                <a:spcPct val="200000"/>
              </a:lnSpc>
              <a:spcBef>
                <a:spcPts val="0"/>
              </a:spcBef>
              <a:spcAft>
                <a:spcPts val="0"/>
              </a:spcAft>
              <a:buNone/>
            </a:pPr>
            <a:r>
              <a:rPr lang="en" sz="1100">
                <a:latin typeface="Cambria"/>
                <a:ea typeface="Cambria"/>
                <a:cs typeface="Cambria"/>
                <a:sym typeface="Cambria"/>
              </a:rPr>
              <a:t>How did this change? ________________________________________________________________________________________________________________________________________________________________________________________________________________________________________________</a:t>
            </a:r>
            <a:endParaRPr sz="1100">
              <a:latin typeface="Cambria"/>
              <a:ea typeface="Cambria"/>
              <a:cs typeface="Cambria"/>
              <a:sym typeface="Cambria"/>
            </a:endParaRPr>
          </a:p>
          <a:p>
            <a:pPr marL="0" lvl="0" indent="0" algn="l" rtl="0">
              <a:lnSpc>
                <a:spcPct val="200000"/>
              </a:lnSpc>
              <a:spcBef>
                <a:spcPts val="0"/>
              </a:spcBef>
              <a:spcAft>
                <a:spcPts val="0"/>
              </a:spcAft>
              <a:buNone/>
            </a:pPr>
            <a:r>
              <a:rPr lang="en" sz="1100">
                <a:latin typeface="Cambria"/>
                <a:ea typeface="Cambria"/>
                <a:cs typeface="Cambria"/>
                <a:sym typeface="Cambria"/>
              </a:rPr>
              <a:t>What is biopsy? ______________________________________________________________________________________________________</a:t>
            </a:r>
            <a:endParaRPr sz="1100">
              <a:latin typeface="Cambria"/>
              <a:ea typeface="Cambria"/>
              <a:cs typeface="Cambria"/>
              <a:sym typeface="Cambria"/>
            </a:endParaRPr>
          </a:p>
          <a:p>
            <a:pPr marL="0" lvl="0" indent="0" algn="l" rtl="0">
              <a:lnSpc>
                <a:spcPct val="200000"/>
              </a:lnSpc>
              <a:spcBef>
                <a:spcPts val="0"/>
              </a:spcBef>
              <a:spcAft>
                <a:spcPts val="0"/>
              </a:spcAft>
              <a:buNone/>
            </a:pPr>
            <a:r>
              <a:rPr lang="en" sz="1100">
                <a:latin typeface="Cambria"/>
                <a:ea typeface="Cambria"/>
                <a:cs typeface="Cambria"/>
                <a:sym typeface="Cambria"/>
              </a:rPr>
              <a:t>As a result, what happened to diagnosis? _________________________________________________________________________</a:t>
            </a:r>
            <a:endParaRPr sz="1100">
              <a:latin typeface="Cambria"/>
              <a:ea typeface="Cambria"/>
              <a:cs typeface="Cambria"/>
              <a:sym typeface="Cambria"/>
            </a:endParaRPr>
          </a:p>
          <a:p>
            <a:pPr marL="0" lvl="0" indent="0" algn="l" rtl="0">
              <a:lnSpc>
                <a:spcPct val="200000"/>
              </a:lnSpc>
              <a:spcBef>
                <a:spcPts val="0"/>
              </a:spcBef>
              <a:spcAft>
                <a:spcPts val="0"/>
              </a:spcAft>
              <a:buNone/>
            </a:pPr>
            <a:r>
              <a:rPr lang="en" sz="1100">
                <a:latin typeface="Cambria"/>
                <a:ea typeface="Cambria"/>
                <a:cs typeface="Cambria"/>
                <a:sym typeface="Cambria"/>
              </a:rPr>
              <a:t>What was the biggest change in diagnosis during the 20th century? ________________________________________________________________________________________________________________________________________________________________________________________________________________________________________________</a:t>
            </a:r>
            <a:endParaRPr sz="1100">
              <a:latin typeface="Cambria"/>
              <a:ea typeface="Cambria"/>
              <a:cs typeface="Cambria"/>
              <a:sym typeface="Cambria"/>
            </a:endParaRPr>
          </a:p>
        </p:txBody>
      </p:sp>
      <p:sp>
        <p:nvSpPr>
          <p:cNvPr id="193" name="Google Shape;193;p31"/>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p.7</a:t>
            </a:r>
            <a:endParaRPr b="1">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p:nvPr/>
        </p:nvSpPr>
        <p:spPr>
          <a:xfrm>
            <a:off x="704850" y="3365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4.1 Ideas about the cause of disease and illness</a:t>
            </a:r>
            <a:endParaRPr sz="1800" b="1">
              <a:latin typeface="Calibri"/>
              <a:ea typeface="Calibri"/>
              <a:cs typeface="Calibri"/>
              <a:sym typeface="Calibri"/>
            </a:endParaRPr>
          </a:p>
        </p:txBody>
      </p:sp>
      <p:sp>
        <p:nvSpPr>
          <p:cNvPr id="206" name="Google Shape;206;p33"/>
          <p:cNvSpPr txBox="1"/>
          <p:nvPr/>
        </p:nvSpPr>
        <p:spPr>
          <a:xfrm>
            <a:off x="619050" y="801600"/>
            <a:ext cx="6610500" cy="223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Cambria"/>
                <a:ea typeface="Cambria"/>
                <a:cs typeface="Cambria"/>
                <a:sym typeface="Cambria"/>
              </a:rPr>
              <a:t>By 1951, scientists knew that characteristics were passed down from parents to children, as children often look like their parents. They theorised that a substance in human cells passed on this information from one person to the next. This substance also passed on a variety of hereditary disease. However, it was not until 1953 that technology finally made it possible for scientists to find the missing piece of the puzzle: DNA.</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b="1">
                <a:latin typeface="Cambria"/>
                <a:ea typeface="Cambria"/>
                <a:cs typeface="Cambria"/>
                <a:sym typeface="Cambria"/>
              </a:rPr>
              <a:t>Watson, Crick and the discovery of the human gene. </a:t>
            </a:r>
            <a:endParaRPr sz="1100" b="1">
              <a:latin typeface="Cambria"/>
              <a:ea typeface="Cambria"/>
              <a:cs typeface="Cambria"/>
              <a:sym typeface="Cambria"/>
            </a:endParaRPr>
          </a:p>
          <a:p>
            <a:pPr marL="0" lvl="0" indent="0" algn="l" rtl="0">
              <a:lnSpc>
                <a:spcPct val="115000"/>
              </a:lnSpc>
              <a:spcBef>
                <a:spcPts val="0"/>
              </a:spcBef>
              <a:spcAft>
                <a:spcPts val="0"/>
              </a:spcAft>
              <a:buNone/>
            </a:pPr>
            <a:endParaRPr sz="1100" b="1">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James Watson was an American biologist. Francis Crick was an English Physicist. In 1953, they were both working at Cambridge University where they shared an office. Even though neither men were investigating DNA, they both had a strong interest in researching and finding out more about human biology. </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p:txBody>
      </p:sp>
      <p:sp>
        <p:nvSpPr>
          <p:cNvPr id="207" name="Google Shape;207;p33"/>
          <p:cNvSpPr txBox="1"/>
          <p:nvPr/>
        </p:nvSpPr>
        <p:spPr>
          <a:xfrm>
            <a:off x="619050" y="5783125"/>
            <a:ext cx="6610500" cy="189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Cambria"/>
                <a:ea typeface="Cambria"/>
                <a:cs typeface="Cambria"/>
                <a:sym typeface="Cambria"/>
              </a:rPr>
              <a:t>Crick and Watson saw the x-rays provided by Franklin and Wilkins. They built their model of DNA and shared it with Franklin, who made a correction based on her x-rays. Wilkins also shared clearer photographs that they had managed to take of the DNA. Due to this addition input, Crick and Watson were able to solve the puzzle of the structure of DNA. They discovered that it was shaped as a double helix, which could ‘unzip’ itself to make copies.</a:t>
            </a: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r>
              <a:rPr lang="en" sz="1100">
                <a:latin typeface="Cambria"/>
                <a:ea typeface="Cambria"/>
                <a:cs typeface="Cambria"/>
                <a:sym typeface="Cambria"/>
              </a:rPr>
              <a:t>Watson and Crick published their paper in April 1953. Crick suggested that they had discovered the secret of life. Understanding the shape of DNA meant that they could now begin to look at its structure and identify the parts that caused hereditary disease. </a:t>
            </a:r>
            <a:endParaRPr sz="1100">
              <a:latin typeface="Cambria"/>
              <a:ea typeface="Cambria"/>
              <a:cs typeface="Cambria"/>
              <a:sym typeface="Cambria"/>
            </a:endParaRPr>
          </a:p>
        </p:txBody>
      </p:sp>
      <p:sp>
        <p:nvSpPr>
          <p:cNvPr id="208" name="Google Shape;208;p33"/>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p.8</a:t>
            </a:r>
            <a:endParaRPr b="1" dirty="0">
              <a:latin typeface="Calibri"/>
              <a:ea typeface="Calibri"/>
              <a:cs typeface="Calibri"/>
              <a:sym typeface="Calibri"/>
            </a:endParaRPr>
          </a:p>
        </p:txBody>
      </p:sp>
      <p:pic>
        <p:nvPicPr>
          <p:cNvPr id="209" name="Google Shape;209;p33" descr="Image result for dna structure"/>
          <p:cNvPicPr preferRelativeResize="0"/>
          <p:nvPr/>
        </p:nvPicPr>
        <p:blipFill>
          <a:blip r:embed="rId3">
            <a:alphaModFix/>
          </a:blip>
          <a:stretch>
            <a:fillRect/>
          </a:stretch>
        </p:blipFill>
        <p:spPr>
          <a:xfrm>
            <a:off x="4487350" y="3146696"/>
            <a:ext cx="2295100" cy="2366025"/>
          </a:xfrm>
          <a:prstGeom prst="rect">
            <a:avLst/>
          </a:prstGeom>
          <a:noFill/>
          <a:ln>
            <a:noFill/>
          </a:ln>
        </p:spPr>
      </p:pic>
      <p:pic>
        <p:nvPicPr>
          <p:cNvPr id="210" name="Google Shape;210;p33" descr="Image result for watson and crick"/>
          <p:cNvPicPr preferRelativeResize="0"/>
          <p:nvPr/>
        </p:nvPicPr>
        <p:blipFill>
          <a:blip r:embed="rId4">
            <a:alphaModFix/>
          </a:blip>
          <a:stretch>
            <a:fillRect/>
          </a:stretch>
        </p:blipFill>
        <p:spPr>
          <a:xfrm>
            <a:off x="891500" y="2991523"/>
            <a:ext cx="2673025" cy="2676375"/>
          </a:xfrm>
          <a:prstGeom prst="rect">
            <a:avLst/>
          </a:prstGeom>
          <a:noFill/>
          <a:ln>
            <a:noFill/>
          </a:ln>
        </p:spPr>
      </p:pic>
      <p:sp>
        <p:nvSpPr>
          <p:cNvPr id="211" name="Google Shape;211;p33"/>
          <p:cNvSpPr/>
          <p:nvPr/>
        </p:nvSpPr>
        <p:spPr>
          <a:xfrm>
            <a:off x="491764" y="8189893"/>
            <a:ext cx="1624200" cy="22338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3"/>
          <p:cNvSpPr/>
          <p:nvPr/>
        </p:nvSpPr>
        <p:spPr>
          <a:xfrm>
            <a:off x="2247184" y="8189893"/>
            <a:ext cx="1624200" cy="22338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3"/>
          <p:cNvSpPr/>
          <p:nvPr/>
        </p:nvSpPr>
        <p:spPr>
          <a:xfrm>
            <a:off x="4002605" y="8189893"/>
            <a:ext cx="1624200" cy="22338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3"/>
          <p:cNvSpPr/>
          <p:nvPr/>
        </p:nvSpPr>
        <p:spPr>
          <a:xfrm>
            <a:off x="5758039" y="8189893"/>
            <a:ext cx="1624200" cy="22338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5" name="Google Shape;215;p33"/>
          <p:cNvCxnSpPr>
            <a:endCxn id="212" idx="1"/>
          </p:cNvCxnSpPr>
          <p:nvPr/>
        </p:nvCxnSpPr>
        <p:spPr>
          <a:xfrm>
            <a:off x="2117584" y="9306793"/>
            <a:ext cx="129600" cy="0"/>
          </a:xfrm>
          <a:prstGeom prst="straightConnector1">
            <a:avLst/>
          </a:prstGeom>
          <a:noFill/>
          <a:ln w="28575" cap="flat" cmpd="sng">
            <a:solidFill>
              <a:schemeClr val="dk2"/>
            </a:solidFill>
            <a:prstDash val="solid"/>
            <a:round/>
            <a:headEnd type="none" w="med" len="med"/>
            <a:tailEnd type="triangle" w="med" len="med"/>
          </a:ln>
        </p:spPr>
      </p:cxnSp>
      <p:cxnSp>
        <p:nvCxnSpPr>
          <p:cNvPr id="216" name="Google Shape;216;p33"/>
          <p:cNvCxnSpPr>
            <a:stCxn id="212" idx="3"/>
            <a:endCxn id="213" idx="1"/>
          </p:cNvCxnSpPr>
          <p:nvPr/>
        </p:nvCxnSpPr>
        <p:spPr>
          <a:xfrm>
            <a:off x="3871384" y="9306793"/>
            <a:ext cx="131100" cy="0"/>
          </a:xfrm>
          <a:prstGeom prst="straightConnector1">
            <a:avLst/>
          </a:prstGeom>
          <a:noFill/>
          <a:ln w="28575" cap="flat" cmpd="sng">
            <a:solidFill>
              <a:schemeClr val="dk2"/>
            </a:solidFill>
            <a:prstDash val="solid"/>
            <a:round/>
            <a:headEnd type="none" w="med" len="med"/>
            <a:tailEnd type="triangle" w="med" len="med"/>
          </a:ln>
        </p:spPr>
      </p:cxnSp>
      <p:cxnSp>
        <p:nvCxnSpPr>
          <p:cNvPr id="217" name="Google Shape;217;p33"/>
          <p:cNvCxnSpPr>
            <a:stCxn id="213" idx="3"/>
            <a:endCxn id="214" idx="1"/>
          </p:cNvCxnSpPr>
          <p:nvPr/>
        </p:nvCxnSpPr>
        <p:spPr>
          <a:xfrm>
            <a:off x="5626805" y="9306793"/>
            <a:ext cx="131100" cy="0"/>
          </a:xfrm>
          <a:prstGeom prst="straightConnector1">
            <a:avLst/>
          </a:prstGeom>
          <a:noFill/>
          <a:ln w="28575" cap="flat" cmpd="sng">
            <a:solidFill>
              <a:schemeClr val="dk2"/>
            </a:solidFill>
            <a:prstDash val="solid"/>
            <a:round/>
            <a:headEnd type="none" w="med" len="med"/>
            <a:tailEnd type="triangle" w="med" len="med"/>
          </a:ln>
        </p:spPr>
      </p:cxnSp>
      <p:sp>
        <p:nvSpPr>
          <p:cNvPr id="218" name="Google Shape;218;p33"/>
          <p:cNvSpPr txBox="1"/>
          <p:nvPr/>
        </p:nvSpPr>
        <p:spPr>
          <a:xfrm>
            <a:off x="1329750" y="7797350"/>
            <a:ext cx="4900500" cy="30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TASK: </a:t>
            </a:r>
            <a:r>
              <a:rPr lang="en" sz="1200">
                <a:latin typeface="Calibri"/>
                <a:ea typeface="Calibri"/>
                <a:cs typeface="Calibri"/>
                <a:sym typeface="Calibri"/>
              </a:rPr>
              <a:t>Illustrate the discovery of the structure of DNA in 4 steps</a:t>
            </a:r>
            <a:endParaRPr sz="12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p:nvPr/>
        </p:nvSpPr>
        <p:spPr>
          <a:xfrm>
            <a:off x="704850" y="107950"/>
            <a:ext cx="64389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4.1 Ideas about the cause of disease and illness</a:t>
            </a:r>
            <a:endParaRPr sz="1800" b="1">
              <a:latin typeface="Calibri"/>
              <a:ea typeface="Calibri"/>
              <a:cs typeface="Calibri"/>
              <a:sym typeface="Calibri"/>
            </a:endParaRPr>
          </a:p>
        </p:txBody>
      </p:sp>
      <p:sp>
        <p:nvSpPr>
          <p:cNvPr id="224" name="Google Shape;224;p34"/>
          <p:cNvSpPr txBox="1"/>
          <p:nvPr/>
        </p:nvSpPr>
        <p:spPr>
          <a:xfrm>
            <a:off x="508300" y="512925"/>
            <a:ext cx="6635400" cy="57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Cambria"/>
                <a:ea typeface="Cambria"/>
                <a:cs typeface="Cambria"/>
                <a:sym typeface="Cambria"/>
              </a:rPr>
              <a:t>TASK: </a:t>
            </a:r>
            <a:r>
              <a:rPr lang="en" sz="1100">
                <a:latin typeface="Cambria"/>
                <a:ea typeface="Cambria"/>
                <a:cs typeface="Cambria"/>
                <a:sym typeface="Cambria"/>
              </a:rPr>
              <a:t>Decide if the statements below are </a:t>
            </a:r>
            <a:r>
              <a:rPr lang="en" sz="1100" b="1">
                <a:latin typeface="Cambria"/>
                <a:ea typeface="Cambria"/>
                <a:cs typeface="Cambria"/>
                <a:sym typeface="Cambria"/>
              </a:rPr>
              <a:t>causes </a:t>
            </a:r>
            <a:r>
              <a:rPr lang="en" sz="1100">
                <a:latin typeface="Cambria"/>
                <a:ea typeface="Cambria"/>
                <a:cs typeface="Cambria"/>
                <a:sym typeface="Cambria"/>
              </a:rPr>
              <a:t>or DNA being discovered or </a:t>
            </a:r>
            <a:r>
              <a:rPr lang="en" sz="1100" b="1">
                <a:latin typeface="Cambria"/>
                <a:ea typeface="Cambria"/>
                <a:cs typeface="Cambria"/>
                <a:sym typeface="Cambria"/>
              </a:rPr>
              <a:t>consequence </a:t>
            </a:r>
            <a:r>
              <a:rPr lang="en" sz="1100">
                <a:latin typeface="Cambria"/>
                <a:ea typeface="Cambria"/>
                <a:cs typeface="Cambria"/>
                <a:sym typeface="Cambria"/>
              </a:rPr>
              <a:t>of DNA being discovered. Use two separate colours and create a key. </a:t>
            </a:r>
            <a:endParaRPr sz="1100" b="1">
              <a:latin typeface="Cambria"/>
              <a:ea typeface="Cambria"/>
              <a:cs typeface="Cambria"/>
              <a:sym typeface="Cambria"/>
            </a:endParaRPr>
          </a:p>
        </p:txBody>
      </p:sp>
      <p:graphicFrame>
        <p:nvGraphicFramePr>
          <p:cNvPr id="225" name="Google Shape;225;p34"/>
          <p:cNvGraphicFramePr/>
          <p:nvPr/>
        </p:nvGraphicFramePr>
        <p:xfrm>
          <a:off x="508300" y="1166000"/>
          <a:ext cx="6953100" cy="6199400"/>
        </p:xfrm>
        <a:graphic>
          <a:graphicData uri="http://schemas.openxmlformats.org/drawingml/2006/table">
            <a:tbl>
              <a:tblPr bandRow="1" bandCol="1">
                <a:noFill/>
                <a:tableStyleId>{6FEA04C5-9DB9-41AC-97E0-4ED965F3A443}</a:tableStyleId>
              </a:tblPr>
              <a:tblGrid>
                <a:gridCol w="3461300">
                  <a:extLst>
                    <a:ext uri="{9D8B030D-6E8A-4147-A177-3AD203B41FA5}">
                      <a16:colId xmlns:a16="http://schemas.microsoft.com/office/drawing/2014/main" val="20000"/>
                    </a:ext>
                  </a:extLst>
                </a:gridCol>
                <a:gridCol w="3491800">
                  <a:extLst>
                    <a:ext uri="{9D8B030D-6E8A-4147-A177-3AD203B41FA5}">
                      <a16:colId xmlns:a16="http://schemas.microsoft.com/office/drawing/2014/main" val="20001"/>
                    </a:ext>
                  </a:extLst>
                </a:gridCol>
              </a:tblGrid>
              <a:tr h="1335000">
                <a:tc>
                  <a:txBody>
                    <a:bodyPr/>
                    <a:lstStyle/>
                    <a:p>
                      <a:pPr marL="0" lvl="0" indent="0" algn="l" rtl="0">
                        <a:spcBef>
                          <a:spcPts val="0"/>
                        </a:spcBef>
                        <a:spcAft>
                          <a:spcPts val="0"/>
                        </a:spcAft>
                        <a:buNone/>
                      </a:pPr>
                      <a:r>
                        <a:rPr lang="en" sz="1100">
                          <a:latin typeface="Cambria"/>
                          <a:ea typeface="Cambria"/>
                          <a:cs typeface="Cambria"/>
                          <a:sym typeface="Cambria"/>
                        </a:rPr>
                        <a:t>Francis Crick trained as a physicist then changed direction to molecular biology and genetics. James Watson went to Chicago University at the age of 15. He was only 24 when he made his discovery. </a:t>
                      </a:r>
                      <a:endParaRPr sz="1100">
                        <a:latin typeface="Cambria"/>
                        <a:ea typeface="Cambria"/>
                        <a:cs typeface="Cambria"/>
                        <a:sym typeface="Cambria"/>
                      </a:endParaRPr>
                    </a:p>
                    <a:p>
                      <a:pPr marL="0" lvl="0" indent="0" algn="l" rtl="0">
                        <a:spcBef>
                          <a:spcPts val="0"/>
                        </a:spcBef>
                        <a:spcAft>
                          <a:spcPts val="0"/>
                        </a:spcAft>
                        <a:buNone/>
                      </a:pPr>
                      <a:r>
                        <a:rPr lang="en" sz="1100">
                          <a:latin typeface="Cambria"/>
                          <a:ea typeface="Cambria"/>
                          <a:cs typeface="Cambria"/>
                          <a:sym typeface="Cambria"/>
                        </a:rPr>
                        <a:t>Both experts in their area. Prepared to work in different areas of science to get answers. </a:t>
                      </a:r>
                      <a:endParaRPr sz="1100">
                        <a:latin typeface="Cambria"/>
                        <a:ea typeface="Cambria"/>
                        <a:cs typeface="Cambria"/>
                        <a:sym typeface="Cambria"/>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mbria"/>
                          <a:ea typeface="Cambria"/>
                          <a:cs typeface="Cambria"/>
                          <a:sym typeface="Cambria"/>
                        </a:rPr>
                        <a:t>Creating new varieties of plants and animals. E.G developing a tomato that is frost resistant. In theory this could also be used with humans. With parents deciding on their child’s gender, appearance and intelligence.  </a:t>
                      </a:r>
                      <a:endParaRPr sz="1100">
                        <a:latin typeface="Cambria"/>
                        <a:ea typeface="Cambria"/>
                        <a:cs typeface="Cambria"/>
                        <a:sym typeface="Cambria"/>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36525">
                <a:tc>
                  <a:txBody>
                    <a:bodyPr/>
                    <a:lstStyle/>
                    <a:p>
                      <a:pPr marL="0" lvl="0" indent="0" algn="l" rtl="0">
                        <a:spcBef>
                          <a:spcPts val="0"/>
                        </a:spcBef>
                        <a:spcAft>
                          <a:spcPts val="0"/>
                        </a:spcAft>
                        <a:buNone/>
                      </a:pPr>
                      <a:r>
                        <a:rPr lang="en" sz="1100">
                          <a:latin typeface="Cambria"/>
                          <a:ea typeface="Cambria"/>
                          <a:cs typeface="Cambria"/>
                          <a:sym typeface="Cambria"/>
                        </a:rPr>
                        <a:t>Money came from two sources, government and private industry. It was an incredibly expensive process. </a:t>
                      </a:r>
                      <a:endParaRPr sz="1100">
                        <a:latin typeface="Cambria"/>
                        <a:ea typeface="Cambria"/>
                        <a:cs typeface="Cambria"/>
                        <a:sym typeface="Cambria"/>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mbria"/>
                          <a:ea typeface="Cambria"/>
                          <a:cs typeface="Cambria"/>
                          <a:sym typeface="Cambria"/>
                        </a:rPr>
                        <a:t>Identifying the illnesses people could suffer from and preventing them from getting them. E.G identifying who is likely to get cancer and so help them avoid activities that might trigger it. </a:t>
                      </a:r>
                      <a:endParaRPr sz="1100">
                        <a:latin typeface="Cambria"/>
                        <a:ea typeface="Cambria"/>
                        <a:cs typeface="Cambria"/>
                        <a:sym typeface="Cambria"/>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00000">
                <a:tc>
                  <a:txBody>
                    <a:bodyPr/>
                    <a:lstStyle/>
                    <a:p>
                      <a:pPr marL="0" lvl="0" indent="0" algn="l" rtl="0">
                        <a:spcBef>
                          <a:spcPts val="0"/>
                        </a:spcBef>
                        <a:spcAft>
                          <a:spcPts val="0"/>
                        </a:spcAft>
                        <a:buNone/>
                      </a:pPr>
                      <a:r>
                        <a:rPr lang="en" sz="1100">
                          <a:latin typeface="Cambria"/>
                          <a:ea typeface="Cambria"/>
                          <a:cs typeface="Cambria"/>
                          <a:sym typeface="Cambria"/>
                        </a:rPr>
                        <a:t>Designing drugs for an individual person. So designing drugs that deal with a particular gene in a particular person. This could be more effective with less side effects. </a:t>
                      </a:r>
                      <a:endParaRPr sz="1100">
                        <a:latin typeface="Cambria"/>
                        <a:ea typeface="Cambria"/>
                        <a:cs typeface="Cambria"/>
                        <a:sym typeface="Cambria"/>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mbria"/>
                          <a:ea typeface="Cambria"/>
                          <a:cs typeface="Cambria"/>
                          <a:sym typeface="Cambria"/>
                        </a:rPr>
                        <a:t>For hundreds of years scientists knew that some illnesses were inherited. Scientists using microscopes also discovered how cells in the body were made up. Crick and Watson built on this earlier work.  </a:t>
                      </a:r>
                      <a:endParaRPr sz="1100">
                        <a:latin typeface="Cambria"/>
                        <a:ea typeface="Cambria"/>
                        <a:cs typeface="Cambria"/>
                        <a:sym typeface="Cambria"/>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4800">
                <a:tc>
                  <a:txBody>
                    <a:bodyPr/>
                    <a:lstStyle/>
                    <a:p>
                      <a:pPr marL="0" lvl="0" indent="0" algn="l" rtl="0">
                        <a:spcBef>
                          <a:spcPts val="0"/>
                        </a:spcBef>
                        <a:spcAft>
                          <a:spcPts val="0"/>
                        </a:spcAft>
                        <a:buNone/>
                      </a:pPr>
                      <a:r>
                        <a:rPr lang="en" sz="1100">
                          <a:latin typeface="Cambria"/>
                          <a:ea typeface="Cambria"/>
                          <a:cs typeface="Cambria"/>
                          <a:sym typeface="Cambria"/>
                        </a:rPr>
                        <a:t>Curing sick people by taking genes from healthy people. Diseases such as a cystic fibrosis or sickle cell anaemia are caused by a single abnormal gene. The theory is to take normal genes from a healthy person and put them into someone suffering from an illness. Not yet in practice. </a:t>
                      </a:r>
                      <a:endParaRPr sz="1100">
                        <a:latin typeface="Cambria"/>
                        <a:ea typeface="Cambria"/>
                        <a:cs typeface="Cambria"/>
                        <a:sym typeface="Cambria"/>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mbria"/>
                          <a:ea typeface="Cambria"/>
                          <a:cs typeface="Cambria"/>
                          <a:sym typeface="Cambria"/>
                        </a:rPr>
                        <a:t>At each stage of the discovery of DNA scientists made use of the latest developments and technologies. Using new knowledge in science like genetics and new technology like x-rays and photography. </a:t>
                      </a:r>
                      <a:endParaRPr sz="1100">
                        <a:latin typeface="Cambria"/>
                        <a:ea typeface="Cambria"/>
                        <a:cs typeface="Cambria"/>
                        <a:sym typeface="Cambria"/>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673075">
                <a:tc>
                  <a:txBody>
                    <a:bodyPr/>
                    <a:lstStyle/>
                    <a:p>
                      <a:pPr marL="0" lvl="0" indent="0" algn="l" rtl="0">
                        <a:spcBef>
                          <a:spcPts val="0"/>
                        </a:spcBef>
                        <a:spcAft>
                          <a:spcPts val="0"/>
                        </a:spcAft>
                        <a:buNone/>
                      </a:pPr>
                      <a:r>
                        <a:rPr lang="en" sz="1100">
                          <a:latin typeface="Cambria"/>
                          <a:ea typeface="Cambria"/>
                          <a:cs typeface="Cambria"/>
                          <a:sym typeface="Cambria"/>
                        </a:rPr>
                        <a:t>Francis Crick and James Watson had different but supportive skills. They inspired each other. They were not held back by politeness-if one was wrong they would tell them. This saved energy and time. </a:t>
                      </a:r>
                      <a:endParaRPr sz="1100">
                        <a:latin typeface="Cambria"/>
                        <a:ea typeface="Cambria"/>
                        <a:cs typeface="Cambria"/>
                        <a:sym typeface="Cambria"/>
                      </a:endParaRPr>
                    </a:p>
                    <a:p>
                      <a:pPr marL="0" lvl="0" indent="0" algn="l" rtl="0">
                        <a:spcBef>
                          <a:spcPts val="0"/>
                        </a:spcBef>
                        <a:spcAft>
                          <a:spcPts val="0"/>
                        </a:spcAft>
                        <a:buNone/>
                      </a:pPr>
                      <a:r>
                        <a:rPr lang="en" sz="1100">
                          <a:latin typeface="Cambria"/>
                          <a:ea typeface="Cambria"/>
                          <a:cs typeface="Cambria"/>
                          <a:sym typeface="Cambria"/>
                        </a:rPr>
                        <a:t>They both also worked with Maurice Wilkins and Rosalind Franklin. This brought together a team of with a wide range of skills and knowledge. </a:t>
                      </a:r>
                      <a:endParaRPr sz="1100">
                        <a:latin typeface="Cambria"/>
                        <a:ea typeface="Cambria"/>
                        <a:cs typeface="Cambria"/>
                        <a:sym typeface="Cambria"/>
                      </a:endParaRPr>
                    </a:p>
                  </a:txBody>
                  <a:tcPr marL="68575" marR="68575" marT="0" marB="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Cambria"/>
                          <a:ea typeface="Cambria"/>
                          <a:cs typeface="Cambria"/>
                          <a:sym typeface="Cambria"/>
                        </a:rPr>
                        <a:t>Key</a:t>
                      </a:r>
                      <a:endParaRPr sz="1100" b="1">
                        <a:latin typeface="Cambria"/>
                        <a:ea typeface="Cambria"/>
                        <a:cs typeface="Cambria"/>
                        <a:sym typeface="Cambria"/>
                      </a:endParaRPr>
                    </a:p>
                    <a:p>
                      <a:pPr marL="0" lvl="0" indent="0" algn="l" rtl="0">
                        <a:spcBef>
                          <a:spcPts val="0"/>
                        </a:spcBef>
                        <a:spcAft>
                          <a:spcPts val="0"/>
                        </a:spcAft>
                        <a:buNone/>
                      </a:pPr>
                      <a:endParaRPr sz="1100">
                        <a:latin typeface="Cambria"/>
                        <a:ea typeface="Cambria"/>
                        <a:cs typeface="Cambria"/>
                        <a:sym typeface="Cambria"/>
                      </a:endParaRPr>
                    </a:p>
                    <a:p>
                      <a:pPr marL="0" lvl="0" indent="0" algn="l" rtl="0">
                        <a:spcBef>
                          <a:spcPts val="0"/>
                        </a:spcBef>
                        <a:spcAft>
                          <a:spcPts val="0"/>
                        </a:spcAft>
                        <a:buNone/>
                      </a:pPr>
                      <a:r>
                        <a:rPr lang="en" sz="1100">
                          <a:latin typeface="Cambria"/>
                          <a:ea typeface="Cambria"/>
                          <a:cs typeface="Cambria"/>
                          <a:sym typeface="Cambria"/>
                        </a:rPr>
                        <a:t>Causes:</a:t>
                      </a:r>
                      <a:endParaRPr sz="1100">
                        <a:latin typeface="Cambria"/>
                        <a:ea typeface="Cambria"/>
                        <a:cs typeface="Cambria"/>
                        <a:sym typeface="Cambria"/>
                      </a:endParaRPr>
                    </a:p>
                    <a:p>
                      <a:pPr marL="0" lvl="0" indent="0" algn="l" rtl="0">
                        <a:spcBef>
                          <a:spcPts val="0"/>
                        </a:spcBef>
                        <a:spcAft>
                          <a:spcPts val="0"/>
                        </a:spcAft>
                        <a:buNone/>
                      </a:pPr>
                      <a:endParaRPr sz="1100">
                        <a:latin typeface="Cambria"/>
                        <a:ea typeface="Cambria"/>
                        <a:cs typeface="Cambria"/>
                        <a:sym typeface="Cambria"/>
                      </a:endParaRPr>
                    </a:p>
                    <a:p>
                      <a:pPr marL="0" lvl="0" indent="0" algn="l" rtl="0">
                        <a:spcBef>
                          <a:spcPts val="0"/>
                        </a:spcBef>
                        <a:spcAft>
                          <a:spcPts val="0"/>
                        </a:spcAft>
                        <a:buNone/>
                      </a:pPr>
                      <a:endParaRPr sz="1100">
                        <a:latin typeface="Cambria"/>
                        <a:ea typeface="Cambria"/>
                        <a:cs typeface="Cambria"/>
                        <a:sym typeface="Cambria"/>
                      </a:endParaRPr>
                    </a:p>
                    <a:p>
                      <a:pPr marL="0" lvl="0" indent="0" algn="l" rtl="0">
                        <a:spcBef>
                          <a:spcPts val="0"/>
                        </a:spcBef>
                        <a:spcAft>
                          <a:spcPts val="0"/>
                        </a:spcAft>
                        <a:buNone/>
                      </a:pPr>
                      <a:endParaRPr sz="1100">
                        <a:latin typeface="Cambria"/>
                        <a:ea typeface="Cambria"/>
                        <a:cs typeface="Cambria"/>
                        <a:sym typeface="Cambria"/>
                      </a:endParaRPr>
                    </a:p>
                    <a:p>
                      <a:pPr marL="0" lvl="0" indent="0" algn="l" rtl="0">
                        <a:spcBef>
                          <a:spcPts val="0"/>
                        </a:spcBef>
                        <a:spcAft>
                          <a:spcPts val="0"/>
                        </a:spcAft>
                        <a:buNone/>
                      </a:pPr>
                      <a:r>
                        <a:rPr lang="en" sz="1100">
                          <a:latin typeface="Cambria"/>
                          <a:ea typeface="Cambria"/>
                          <a:cs typeface="Cambria"/>
                          <a:sym typeface="Cambria"/>
                        </a:rPr>
                        <a:t>Consequences:</a:t>
                      </a:r>
                      <a:endParaRPr sz="1100">
                        <a:latin typeface="Cambria"/>
                        <a:ea typeface="Cambria"/>
                        <a:cs typeface="Cambria"/>
                        <a:sym typeface="Cambria"/>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26" name="Google Shape;226;p34"/>
          <p:cNvSpPr txBox="1"/>
          <p:nvPr/>
        </p:nvSpPr>
        <p:spPr>
          <a:xfrm>
            <a:off x="508300" y="8765575"/>
            <a:ext cx="6635400" cy="3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Cambria"/>
                <a:ea typeface="Cambria"/>
                <a:cs typeface="Cambria"/>
                <a:sym typeface="Cambria"/>
              </a:rPr>
              <a:t>TASK</a:t>
            </a:r>
            <a:r>
              <a:rPr lang="en" sz="1100">
                <a:latin typeface="Cambria"/>
                <a:ea typeface="Cambria"/>
                <a:cs typeface="Cambria"/>
                <a:sym typeface="Cambria"/>
              </a:rPr>
              <a:t>: Which fact, from the above, do these images represent?</a:t>
            </a:r>
            <a:endParaRPr sz="1100">
              <a:latin typeface="Cambria"/>
              <a:ea typeface="Cambria"/>
              <a:cs typeface="Cambria"/>
              <a:sym typeface="Cambria"/>
            </a:endParaRPr>
          </a:p>
        </p:txBody>
      </p:sp>
      <p:pic>
        <p:nvPicPr>
          <p:cNvPr id="227" name="Google Shape;227;p34"/>
          <p:cNvPicPr preferRelativeResize="0"/>
          <p:nvPr/>
        </p:nvPicPr>
        <p:blipFill>
          <a:blip r:embed="rId3">
            <a:alphaModFix/>
          </a:blip>
          <a:stretch>
            <a:fillRect/>
          </a:stretch>
        </p:blipFill>
        <p:spPr>
          <a:xfrm>
            <a:off x="862088" y="9183450"/>
            <a:ext cx="844250" cy="844250"/>
          </a:xfrm>
          <a:prstGeom prst="rect">
            <a:avLst/>
          </a:prstGeom>
          <a:noFill/>
          <a:ln>
            <a:noFill/>
          </a:ln>
        </p:spPr>
      </p:pic>
      <p:pic>
        <p:nvPicPr>
          <p:cNvPr id="228" name="Google Shape;228;p34"/>
          <p:cNvPicPr preferRelativeResize="0"/>
          <p:nvPr/>
        </p:nvPicPr>
        <p:blipFill>
          <a:blip r:embed="rId4">
            <a:alphaModFix/>
          </a:blip>
          <a:stretch>
            <a:fillRect/>
          </a:stretch>
        </p:blipFill>
        <p:spPr>
          <a:xfrm>
            <a:off x="2572213" y="9183450"/>
            <a:ext cx="844250" cy="844250"/>
          </a:xfrm>
          <a:prstGeom prst="rect">
            <a:avLst/>
          </a:prstGeom>
          <a:noFill/>
          <a:ln>
            <a:noFill/>
          </a:ln>
        </p:spPr>
      </p:pic>
      <p:pic>
        <p:nvPicPr>
          <p:cNvPr id="229" name="Google Shape;229;p34"/>
          <p:cNvPicPr preferRelativeResize="0"/>
          <p:nvPr/>
        </p:nvPicPr>
        <p:blipFill>
          <a:blip r:embed="rId5">
            <a:alphaModFix/>
          </a:blip>
          <a:stretch>
            <a:fillRect/>
          </a:stretch>
        </p:blipFill>
        <p:spPr>
          <a:xfrm>
            <a:off x="4212938" y="9191425"/>
            <a:ext cx="844250" cy="844250"/>
          </a:xfrm>
          <a:prstGeom prst="rect">
            <a:avLst/>
          </a:prstGeom>
          <a:noFill/>
          <a:ln>
            <a:noFill/>
          </a:ln>
        </p:spPr>
      </p:pic>
      <p:pic>
        <p:nvPicPr>
          <p:cNvPr id="230" name="Google Shape;230;p34"/>
          <p:cNvPicPr preferRelativeResize="0"/>
          <p:nvPr/>
        </p:nvPicPr>
        <p:blipFill>
          <a:blip r:embed="rId6">
            <a:alphaModFix/>
          </a:blip>
          <a:stretch>
            <a:fillRect/>
          </a:stretch>
        </p:blipFill>
        <p:spPr>
          <a:xfrm>
            <a:off x="5853663" y="9191425"/>
            <a:ext cx="844250" cy="844250"/>
          </a:xfrm>
          <a:prstGeom prst="rect">
            <a:avLst/>
          </a:prstGeom>
          <a:noFill/>
          <a:ln>
            <a:noFill/>
          </a:ln>
        </p:spPr>
      </p:pic>
      <p:sp>
        <p:nvSpPr>
          <p:cNvPr id="231" name="Google Shape;231;p34"/>
          <p:cNvSpPr/>
          <p:nvPr/>
        </p:nvSpPr>
        <p:spPr>
          <a:xfrm>
            <a:off x="6906750" y="210100"/>
            <a:ext cx="556200" cy="4452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p.9</a:t>
            </a:r>
            <a:endParaRPr b="1" dirty="0">
              <a:latin typeface="Calibri"/>
              <a:ea typeface="Calibri"/>
              <a:cs typeface="Calibri"/>
              <a:sym typeface="Calibri"/>
            </a:endParaRPr>
          </a:p>
        </p:txBody>
      </p:sp>
      <p:sp>
        <p:nvSpPr>
          <p:cNvPr id="232" name="Google Shape;232;p34"/>
          <p:cNvSpPr txBox="1"/>
          <p:nvPr/>
        </p:nvSpPr>
        <p:spPr>
          <a:xfrm>
            <a:off x="398275" y="7467400"/>
            <a:ext cx="6953100" cy="12981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Calibri"/>
                <a:ea typeface="Calibri"/>
                <a:cs typeface="Calibri"/>
                <a:sym typeface="Calibri"/>
              </a:rPr>
              <a:t>HOT</a:t>
            </a:r>
            <a:r>
              <a:rPr lang="en" sz="1000">
                <a:latin typeface="Calibri"/>
                <a:ea typeface="Calibri"/>
                <a:cs typeface="Calibri"/>
                <a:sym typeface="Calibri"/>
              </a:rPr>
              <a:t>: Which was the most significant cause and consequence? Why?  </a:t>
            </a:r>
            <a:endParaRPr sz="10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12704</Words>
  <Application>Microsoft Office PowerPoint</Application>
  <PresentationFormat>Custom</PresentationFormat>
  <Paragraphs>960</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Comfortaa</vt:lpstr>
      <vt:lpstr>Calibri</vt:lpstr>
      <vt:lpstr>Open Sans</vt:lpstr>
      <vt:lpstr>Cambria</vt:lpstr>
      <vt:lpstr>Arial</vt:lpstr>
      <vt:lpstr>Helvetica Neue</vt:lpstr>
      <vt:lpstr>Simple Light</vt:lpstr>
      <vt:lpstr>PowerPoint Presentation</vt:lpstr>
      <vt:lpstr>PowerPoint Presentation</vt:lpstr>
      <vt:lpstr>Medicine Key Topic 4 - Modern Medicine Key Words</vt:lpstr>
      <vt:lpstr>Medicine Key Topic 4 - Modern Medicine Key Words</vt:lpstr>
      <vt:lpstr>Medicine Key Topic 4 - Modern Medicine Key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michael.robert.currie@gmail.com</cp:lastModifiedBy>
  <cp:revision>2</cp:revision>
  <dcterms:modified xsi:type="dcterms:W3CDTF">2020-03-11T18:05:44Z</dcterms:modified>
</cp:coreProperties>
</file>