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y="10691800" cx="7559675"/>
  <p:notesSz cx="6858000" cy="9144000"/>
  <p:embeddedFontLst>
    <p:embeddedFont>
      <p:font typeface="Architects Daughter"/>
      <p:regular r:id="rId68"/>
    </p:embeddedFont>
    <p:embeddedFont>
      <p:font typeface="Advent Pro"/>
      <p:regular r:id="rId69"/>
      <p:bold r:id="rId70"/>
      <p:italic r:id="rId71"/>
      <p:boldItalic r:id="rId72"/>
    </p:embeddedFont>
    <p:embeddedFont>
      <p:font typeface="Comfortaa"/>
      <p:regular r:id="rId73"/>
      <p:bold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 uri="http://customooxmlschemas.google.com/">
      <go:slidesCustomData xmlns:go="http://customooxmlschemas.google.com/" r:id="rId75" roundtripDataSignature="AMtx7mirG8UKwuoiDg5Ey9fRXvHYhTT20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AAE7BEE-FC9A-42F5-8E67-3A462E5B1F2B}">
  <a:tblStyle styleId="{EAAE7BEE-FC9A-42F5-8E67-3A462E5B1F2B}"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36ACEB8-F9AB-40BC-9508-6DCCBD68F1CE}"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6AA211E7-CD92-40A8-A5B0-38F584FF3E94}" styleName="Table_2">
    <a:wholeTbl>
      <a:tcTxStyle b="off" i="off">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Comfortaa-regular.fntdata"/><Relationship Id="rId72" Type="http://schemas.openxmlformats.org/officeDocument/2006/relationships/font" Target="fonts/AdventPro-boldItalic.fntdata"/><Relationship Id="rId31" Type="http://schemas.openxmlformats.org/officeDocument/2006/relationships/slide" Target="slides/slide24.xml"/><Relationship Id="rId75" Type="http://customschemas.google.com/relationships/presentationmetadata" Target="metadata"/><Relationship Id="rId30" Type="http://schemas.openxmlformats.org/officeDocument/2006/relationships/slide" Target="slides/slide23.xml"/><Relationship Id="rId74" Type="http://schemas.openxmlformats.org/officeDocument/2006/relationships/font" Target="fonts/Comfortaa-bold.fnt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AdventPro-italic.fntdata"/><Relationship Id="rId70" Type="http://schemas.openxmlformats.org/officeDocument/2006/relationships/font" Target="fonts/AdventPro-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ArchitectsDaughter-regular.fntdata"/><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AdventPro-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2400">
                <a:solidFill>
                  <a:srgbClr val="222222"/>
                </a:solidFill>
                <a:highlight>
                  <a:srgbClr val="FFFFFF"/>
                </a:highlight>
              </a:rPr>
              <a:t>21.0 x 29.7 cm</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0: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4: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5" name="Google Shape;265;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7: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18: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9: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2: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0: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2: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1" name="Google Shape;43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3: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24: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5" name="Google Shape;45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2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5" name="Google Shape;46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27: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6" name="Google Shape;48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29: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3" name="Google Shape;51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3: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0: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3" name="Google Shape;52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31: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4" name="Google Shape;53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32: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33: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7" name="Google Shape;57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4: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5" name="Google Shape;60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3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1" name="Google Shape;62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3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38: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3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6" name="Google Shape;64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p40: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5" name="Google Shape;65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p41: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8" name="Google Shape;67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42: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3: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7" name="Google Shape;69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p44: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4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47: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8" name="Google Shape;75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p48: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49: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0" name="Google Shape;78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 name="Google Shape;13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0: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0" name="Google Shape;790;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51: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p52: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3: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9" name="Google Shape;829;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54: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55: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6" name="Google Shape;866;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5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1" name="Google Shape;881;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57: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0" name="Google Shape;89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58: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p59: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60: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3" name="Google Shape;913;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7: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8:notes"/>
          <p:cNvSpPr/>
          <p:nvPr>
            <p:ph idx="2" type="sldImg"/>
          </p:nvPr>
        </p:nvSpPr>
        <p:spPr>
          <a:xfrm>
            <a:off x="2217037"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9:notes"/>
          <p:cNvSpPr/>
          <p:nvPr>
            <p:ph idx="2" type="sldImg"/>
          </p:nvPr>
        </p:nvSpPr>
        <p:spPr>
          <a:xfrm>
            <a:off x="2217738" y="685800"/>
            <a:ext cx="2424112"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2"/>
          <p:cNvSpPr txBox="1"/>
          <p:nvPr>
            <p:ph type="ctrTitle"/>
          </p:nvPr>
        </p:nvSpPr>
        <p:spPr>
          <a:xfrm>
            <a:off x="257712" y="1547778"/>
            <a:ext cx="7044600" cy="426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62"/>
          <p:cNvSpPr txBox="1"/>
          <p:nvPr>
            <p:ph idx="1" type="subTitle"/>
          </p:nvPr>
        </p:nvSpPr>
        <p:spPr>
          <a:xfrm>
            <a:off x="257705" y="5891409"/>
            <a:ext cx="7044600" cy="164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62"/>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74"/>
          <p:cNvSpPr txBox="1"/>
          <p:nvPr>
            <p:ph idx="1" type="body"/>
          </p:nvPr>
        </p:nvSpPr>
        <p:spPr>
          <a:xfrm>
            <a:off x="257705" y="8794266"/>
            <a:ext cx="4959600" cy="1257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100"/>
              <a:buNone/>
              <a:defRPr/>
            </a:lvl1pPr>
          </a:lstStyle>
          <a:p/>
        </p:txBody>
      </p:sp>
      <p:sp>
        <p:nvSpPr>
          <p:cNvPr id="45" name="Google Shape;45;p74"/>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75"/>
          <p:cNvSpPr txBox="1"/>
          <p:nvPr>
            <p:ph hasCustomPrompt="1" type="title"/>
          </p:nvPr>
        </p:nvSpPr>
        <p:spPr>
          <a:xfrm>
            <a:off x="257705" y="2299346"/>
            <a:ext cx="7044600" cy="40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75"/>
          <p:cNvSpPr txBox="1"/>
          <p:nvPr>
            <p:ph idx="1" type="body"/>
          </p:nvPr>
        </p:nvSpPr>
        <p:spPr>
          <a:xfrm>
            <a:off x="257705" y="6552657"/>
            <a:ext cx="7044600" cy="2703900"/>
          </a:xfrm>
          <a:prstGeom prst="rect">
            <a:avLst/>
          </a:prstGeom>
          <a:noFill/>
          <a:ln>
            <a:noFill/>
          </a:ln>
        </p:spPr>
        <p:txBody>
          <a:bodyPr anchorCtr="0" anchor="t" bIns="91425" lIns="91425" spcFirstLastPara="1" rIns="91425" wrap="square" tIns="91425">
            <a:noAutofit/>
          </a:bodyPr>
          <a:lstStyle>
            <a:lvl1pPr indent="-298450" lvl="0" marL="457200" algn="ctr">
              <a:lnSpc>
                <a:spcPct val="115000"/>
              </a:lnSpc>
              <a:spcBef>
                <a:spcPts val="0"/>
              </a:spcBef>
              <a:spcAft>
                <a:spcPts val="0"/>
              </a:spcAft>
              <a:buSzPts val="1100"/>
              <a:buChar char="●"/>
              <a:defRPr/>
            </a:lvl1pPr>
            <a:lvl2pPr indent="-298450" lvl="1" marL="914400" algn="ctr">
              <a:lnSpc>
                <a:spcPct val="115000"/>
              </a:lnSpc>
              <a:spcBef>
                <a:spcPts val="1600"/>
              </a:spcBef>
              <a:spcAft>
                <a:spcPts val="0"/>
              </a:spcAft>
              <a:buSzPts val="1100"/>
              <a:buChar char="○"/>
              <a:defRPr/>
            </a:lvl2pPr>
            <a:lvl3pPr indent="-298450" lvl="2" marL="1371600" algn="ctr">
              <a:lnSpc>
                <a:spcPct val="115000"/>
              </a:lnSpc>
              <a:spcBef>
                <a:spcPts val="1600"/>
              </a:spcBef>
              <a:spcAft>
                <a:spcPts val="0"/>
              </a:spcAft>
              <a:buSzPts val="1100"/>
              <a:buChar char="■"/>
              <a:defRPr/>
            </a:lvl3pPr>
            <a:lvl4pPr indent="-298450" lvl="3" marL="1828800" algn="ctr">
              <a:lnSpc>
                <a:spcPct val="115000"/>
              </a:lnSpc>
              <a:spcBef>
                <a:spcPts val="1600"/>
              </a:spcBef>
              <a:spcAft>
                <a:spcPts val="0"/>
              </a:spcAft>
              <a:buSzPts val="1100"/>
              <a:buChar char="●"/>
              <a:defRPr/>
            </a:lvl4pPr>
            <a:lvl5pPr indent="-298450" lvl="4" marL="2286000" algn="ctr">
              <a:lnSpc>
                <a:spcPct val="115000"/>
              </a:lnSpc>
              <a:spcBef>
                <a:spcPts val="1600"/>
              </a:spcBef>
              <a:spcAft>
                <a:spcPts val="0"/>
              </a:spcAft>
              <a:buSzPts val="1100"/>
              <a:buChar char="○"/>
              <a:defRPr/>
            </a:lvl5pPr>
            <a:lvl6pPr indent="-298450" lvl="5" marL="2743200" algn="ctr">
              <a:lnSpc>
                <a:spcPct val="115000"/>
              </a:lnSpc>
              <a:spcBef>
                <a:spcPts val="1600"/>
              </a:spcBef>
              <a:spcAft>
                <a:spcPts val="0"/>
              </a:spcAft>
              <a:buSzPts val="1100"/>
              <a:buChar char="■"/>
              <a:defRPr/>
            </a:lvl6pPr>
            <a:lvl7pPr indent="-298450" lvl="6" marL="3200400" algn="ctr">
              <a:lnSpc>
                <a:spcPct val="115000"/>
              </a:lnSpc>
              <a:spcBef>
                <a:spcPts val="1600"/>
              </a:spcBef>
              <a:spcAft>
                <a:spcPts val="0"/>
              </a:spcAft>
              <a:buSzPts val="1100"/>
              <a:buChar char="●"/>
              <a:defRPr/>
            </a:lvl7pPr>
            <a:lvl8pPr indent="-298450" lvl="7" marL="3657600" algn="ctr">
              <a:lnSpc>
                <a:spcPct val="115000"/>
              </a:lnSpc>
              <a:spcBef>
                <a:spcPts val="1600"/>
              </a:spcBef>
              <a:spcAft>
                <a:spcPts val="0"/>
              </a:spcAft>
              <a:buSzPts val="1100"/>
              <a:buChar char="○"/>
              <a:defRPr/>
            </a:lvl8pPr>
            <a:lvl9pPr indent="-298450" lvl="8" marL="4114800" algn="ctr">
              <a:lnSpc>
                <a:spcPct val="115000"/>
              </a:lnSpc>
              <a:spcBef>
                <a:spcPts val="1600"/>
              </a:spcBef>
              <a:spcAft>
                <a:spcPts val="1600"/>
              </a:spcAft>
              <a:buSzPts val="1100"/>
              <a:buChar char="■"/>
              <a:defRPr/>
            </a:lvl9pPr>
          </a:lstStyle>
          <a:p/>
        </p:txBody>
      </p:sp>
      <p:sp>
        <p:nvSpPr>
          <p:cNvPr id="49" name="Google Shape;49;p75"/>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4" name="Shape 54"/>
        <p:cNvGrpSpPr/>
        <p:nvPr/>
      </p:nvGrpSpPr>
      <p:grpSpPr>
        <a:xfrm>
          <a:off x="0" y="0"/>
          <a:ext cx="0" cy="0"/>
          <a:chOff x="0" y="0"/>
          <a:chExt cx="0" cy="0"/>
        </a:xfrm>
      </p:grpSpPr>
      <p:sp>
        <p:nvSpPr>
          <p:cNvPr id="55" name="Google Shape;55;p64"/>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56" name="Google Shape;56;p64"/>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000000"/>
              </a:buClr>
              <a:buSzPts val="1200"/>
              <a:buChar char="●"/>
              <a:defRPr sz="1200">
                <a:solidFill>
                  <a:srgbClr val="000000"/>
                </a:solidFill>
              </a:defRPr>
            </a:lvl1pPr>
            <a:lvl2pPr indent="-317500" lvl="1" marL="914400" algn="l">
              <a:lnSpc>
                <a:spcPct val="115000"/>
              </a:lnSpc>
              <a:spcBef>
                <a:spcPts val="1600"/>
              </a:spcBef>
              <a:spcAft>
                <a:spcPts val="0"/>
              </a:spcAft>
              <a:buClr>
                <a:srgbClr val="000000"/>
              </a:buClr>
              <a:buSzPts val="1400"/>
              <a:buChar char="○"/>
              <a:defRPr>
                <a:solidFill>
                  <a:srgbClr val="000000"/>
                </a:solidFill>
              </a:defRPr>
            </a:lvl2pPr>
            <a:lvl3pPr indent="-317500" lvl="2" marL="1371600" algn="l">
              <a:lnSpc>
                <a:spcPct val="115000"/>
              </a:lnSpc>
              <a:spcBef>
                <a:spcPts val="1600"/>
              </a:spcBef>
              <a:spcAft>
                <a:spcPts val="0"/>
              </a:spcAft>
              <a:buClr>
                <a:srgbClr val="000000"/>
              </a:buClr>
              <a:buSzPts val="1400"/>
              <a:buChar char="■"/>
              <a:defRPr>
                <a:solidFill>
                  <a:srgbClr val="000000"/>
                </a:solidFill>
              </a:defRPr>
            </a:lvl3pPr>
            <a:lvl4pPr indent="-317500" lvl="3" marL="1828800" algn="l">
              <a:lnSpc>
                <a:spcPct val="115000"/>
              </a:lnSpc>
              <a:spcBef>
                <a:spcPts val="1600"/>
              </a:spcBef>
              <a:spcAft>
                <a:spcPts val="0"/>
              </a:spcAft>
              <a:buClr>
                <a:srgbClr val="000000"/>
              </a:buClr>
              <a:buSzPts val="1400"/>
              <a:buChar char="●"/>
              <a:defRPr>
                <a:solidFill>
                  <a:srgbClr val="000000"/>
                </a:solidFill>
              </a:defRPr>
            </a:lvl4pPr>
            <a:lvl5pPr indent="-317500" lvl="4" marL="2286000" algn="l">
              <a:lnSpc>
                <a:spcPct val="115000"/>
              </a:lnSpc>
              <a:spcBef>
                <a:spcPts val="1600"/>
              </a:spcBef>
              <a:spcAft>
                <a:spcPts val="0"/>
              </a:spcAft>
              <a:buClr>
                <a:srgbClr val="000000"/>
              </a:buClr>
              <a:buSzPts val="1400"/>
              <a:buChar char="○"/>
              <a:defRPr>
                <a:solidFill>
                  <a:srgbClr val="000000"/>
                </a:solidFill>
              </a:defRPr>
            </a:lvl5pPr>
            <a:lvl6pPr indent="-317500" lvl="5" marL="2743200" algn="l">
              <a:lnSpc>
                <a:spcPct val="115000"/>
              </a:lnSpc>
              <a:spcBef>
                <a:spcPts val="1600"/>
              </a:spcBef>
              <a:spcAft>
                <a:spcPts val="0"/>
              </a:spcAft>
              <a:buClr>
                <a:srgbClr val="000000"/>
              </a:buClr>
              <a:buSzPts val="1400"/>
              <a:buChar char="■"/>
              <a:defRPr>
                <a:solidFill>
                  <a:srgbClr val="000000"/>
                </a:solidFill>
              </a:defRPr>
            </a:lvl6pPr>
            <a:lvl7pPr indent="-317500" lvl="6" marL="3200400" algn="l">
              <a:lnSpc>
                <a:spcPct val="115000"/>
              </a:lnSpc>
              <a:spcBef>
                <a:spcPts val="1600"/>
              </a:spcBef>
              <a:spcAft>
                <a:spcPts val="0"/>
              </a:spcAft>
              <a:buClr>
                <a:srgbClr val="000000"/>
              </a:buClr>
              <a:buSzPts val="1400"/>
              <a:buChar char="●"/>
              <a:defRPr>
                <a:solidFill>
                  <a:srgbClr val="000000"/>
                </a:solidFill>
              </a:defRPr>
            </a:lvl7pPr>
            <a:lvl8pPr indent="-317500" lvl="7" marL="3657600" algn="l">
              <a:lnSpc>
                <a:spcPct val="115000"/>
              </a:lnSpc>
              <a:spcBef>
                <a:spcPts val="1600"/>
              </a:spcBef>
              <a:spcAft>
                <a:spcPts val="0"/>
              </a:spcAft>
              <a:buClr>
                <a:srgbClr val="000000"/>
              </a:buClr>
              <a:buSzPts val="1400"/>
              <a:buChar char="○"/>
              <a:defRPr>
                <a:solidFill>
                  <a:srgbClr val="000000"/>
                </a:solidFill>
              </a:defRPr>
            </a:lvl8pPr>
            <a:lvl9pPr indent="-317500" lvl="8" marL="4114800" algn="l">
              <a:lnSpc>
                <a:spcPct val="115000"/>
              </a:lnSpc>
              <a:spcBef>
                <a:spcPts val="1600"/>
              </a:spcBef>
              <a:spcAft>
                <a:spcPts val="1600"/>
              </a:spcAft>
              <a:buClr>
                <a:srgbClr val="000000"/>
              </a:buClr>
              <a:buSzPts val="1400"/>
              <a:buChar char="■"/>
              <a:defRPr>
                <a:solidFill>
                  <a:srgbClr val="000000"/>
                </a:solidFill>
              </a:defRPr>
            </a:lvl9pPr>
          </a:lstStyle>
          <a:p/>
        </p:txBody>
      </p:sp>
      <p:sp>
        <p:nvSpPr>
          <p:cNvPr id="57" name="Google Shape;57;p64"/>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67"/>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76"/>
          <p:cNvSpPr txBox="1"/>
          <p:nvPr>
            <p:ph type="ctrTitle"/>
          </p:nvPr>
        </p:nvSpPr>
        <p:spPr>
          <a:xfrm>
            <a:off x="257712" y="1547778"/>
            <a:ext cx="7044600" cy="426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2" name="Google Shape;62;p76"/>
          <p:cNvSpPr txBox="1"/>
          <p:nvPr>
            <p:ph idx="1" type="subTitle"/>
          </p:nvPr>
        </p:nvSpPr>
        <p:spPr>
          <a:xfrm>
            <a:off x="257705" y="5891409"/>
            <a:ext cx="7044600" cy="1647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76"/>
          <p:cNvSpPr txBox="1"/>
          <p:nvPr>
            <p:ph idx="12" type="sldNum"/>
          </p:nvPr>
        </p:nvSpPr>
        <p:spPr>
          <a:xfrm>
            <a:off x="99925" y="10299375"/>
            <a:ext cx="392100" cy="292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77"/>
          <p:cNvSpPr txBox="1"/>
          <p:nvPr>
            <p:ph type="title"/>
          </p:nvPr>
        </p:nvSpPr>
        <p:spPr>
          <a:xfrm>
            <a:off x="257705" y="4471058"/>
            <a:ext cx="7044600" cy="174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77"/>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78"/>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78"/>
          <p:cNvSpPr txBox="1"/>
          <p:nvPr>
            <p:ph idx="1" type="body"/>
          </p:nvPr>
        </p:nvSpPr>
        <p:spPr>
          <a:xfrm>
            <a:off x="257705"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0" name="Google Shape;70;p78"/>
          <p:cNvSpPr txBox="1"/>
          <p:nvPr>
            <p:ph idx="2" type="body"/>
          </p:nvPr>
        </p:nvSpPr>
        <p:spPr>
          <a:xfrm>
            <a:off x="3995291"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1" name="Google Shape;71;p78"/>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79"/>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79"/>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80"/>
          <p:cNvSpPr txBox="1"/>
          <p:nvPr>
            <p:ph type="title"/>
          </p:nvPr>
        </p:nvSpPr>
        <p:spPr>
          <a:xfrm>
            <a:off x="257705" y="1154948"/>
            <a:ext cx="2321700" cy="1571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80"/>
          <p:cNvSpPr txBox="1"/>
          <p:nvPr>
            <p:ph idx="1" type="body"/>
          </p:nvPr>
        </p:nvSpPr>
        <p:spPr>
          <a:xfrm>
            <a:off x="257705" y="2888617"/>
            <a:ext cx="2321700" cy="660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80"/>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81"/>
          <p:cNvSpPr txBox="1"/>
          <p:nvPr>
            <p:ph type="title"/>
          </p:nvPr>
        </p:nvSpPr>
        <p:spPr>
          <a:xfrm>
            <a:off x="405325" y="935745"/>
            <a:ext cx="5264700" cy="8503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81"/>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65"/>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Font typeface="Cambria"/>
              <a:buNone/>
              <a:defRPr b="1" sz="1400">
                <a:latin typeface="Cambria"/>
                <a:ea typeface="Cambria"/>
                <a:cs typeface="Cambria"/>
                <a:sym typeface="Cambria"/>
              </a:defRPr>
            </a:lvl1pPr>
            <a:lvl2pPr lvl="1" algn="ctr">
              <a:lnSpc>
                <a:spcPct val="100000"/>
              </a:lnSpc>
              <a:spcBef>
                <a:spcPts val="0"/>
              </a:spcBef>
              <a:spcAft>
                <a:spcPts val="0"/>
              </a:spcAft>
              <a:buSzPts val="1400"/>
              <a:buFont typeface="Cambria"/>
              <a:buNone/>
              <a:defRPr b="1" sz="1400">
                <a:latin typeface="Cambria"/>
                <a:ea typeface="Cambria"/>
                <a:cs typeface="Cambria"/>
                <a:sym typeface="Cambria"/>
              </a:defRPr>
            </a:lvl2pPr>
            <a:lvl3pPr lvl="2" algn="ctr">
              <a:lnSpc>
                <a:spcPct val="100000"/>
              </a:lnSpc>
              <a:spcBef>
                <a:spcPts val="0"/>
              </a:spcBef>
              <a:spcAft>
                <a:spcPts val="0"/>
              </a:spcAft>
              <a:buSzPts val="1400"/>
              <a:buFont typeface="Cambria"/>
              <a:buNone/>
              <a:defRPr b="1" sz="1400">
                <a:latin typeface="Cambria"/>
                <a:ea typeface="Cambria"/>
                <a:cs typeface="Cambria"/>
                <a:sym typeface="Cambria"/>
              </a:defRPr>
            </a:lvl3pPr>
            <a:lvl4pPr lvl="3" algn="ctr">
              <a:lnSpc>
                <a:spcPct val="100000"/>
              </a:lnSpc>
              <a:spcBef>
                <a:spcPts val="0"/>
              </a:spcBef>
              <a:spcAft>
                <a:spcPts val="0"/>
              </a:spcAft>
              <a:buSzPts val="1400"/>
              <a:buFont typeface="Cambria"/>
              <a:buNone/>
              <a:defRPr b="1" sz="1400">
                <a:latin typeface="Cambria"/>
                <a:ea typeface="Cambria"/>
                <a:cs typeface="Cambria"/>
                <a:sym typeface="Cambria"/>
              </a:defRPr>
            </a:lvl4pPr>
            <a:lvl5pPr lvl="4" algn="ctr">
              <a:lnSpc>
                <a:spcPct val="100000"/>
              </a:lnSpc>
              <a:spcBef>
                <a:spcPts val="0"/>
              </a:spcBef>
              <a:spcAft>
                <a:spcPts val="0"/>
              </a:spcAft>
              <a:buSzPts val="1400"/>
              <a:buFont typeface="Cambria"/>
              <a:buNone/>
              <a:defRPr b="1" sz="1400">
                <a:latin typeface="Cambria"/>
                <a:ea typeface="Cambria"/>
                <a:cs typeface="Cambria"/>
                <a:sym typeface="Cambria"/>
              </a:defRPr>
            </a:lvl5pPr>
            <a:lvl6pPr lvl="5" algn="ctr">
              <a:lnSpc>
                <a:spcPct val="100000"/>
              </a:lnSpc>
              <a:spcBef>
                <a:spcPts val="0"/>
              </a:spcBef>
              <a:spcAft>
                <a:spcPts val="0"/>
              </a:spcAft>
              <a:buSzPts val="1400"/>
              <a:buFont typeface="Cambria"/>
              <a:buNone/>
              <a:defRPr b="1" sz="1400">
                <a:latin typeface="Cambria"/>
                <a:ea typeface="Cambria"/>
                <a:cs typeface="Cambria"/>
                <a:sym typeface="Cambria"/>
              </a:defRPr>
            </a:lvl6pPr>
            <a:lvl7pPr lvl="6" algn="ctr">
              <a:lnSpc>
                <a:spcPct val="100000"/>
              </a:lnSpc>
              <a:spcBef>
                <a:spcPts val="0"/>
              </a:spcBef>
              <a:spcAft>
                <a:spcPts val="0"/>
              </a:spcAft>
              <a:buSzPts val="1400"/>
              <a:buFont typeface="Cambria"/>
              <a:buNone/>
              <a:defRPr b="1" sz="1400">
                <a:latin typeface="Cambria"/>
                <a:ea typeface="Cambria"/>
                <a:cs typeface="Cambria"/>
                <a:sym typeface="Cambria"/>
              </a:defRPr>
            </a:lvl7pPr>
            <a:lvl8pPr lvl="7" algn="ctr">
              <a:lnSpc>
                <a:spcPct val="100000"/>
              </a:lnSpc>
              <a:spcBef>
                <a:spcPts val="0"/>
              </a:spcBef>
              <a:spcAft>
                <a:spcPts val="0"/>
              </a:spcAft>
              <a:buSzPts val="1400"/>
              <a:buFont typeface="Cambria"/>
              <a:buNone/>
              <a:defRPr b="1" sz="1400">
                <a:latin typeface="Cambria"/>
                <a:ea typeface="Cambria"/>
                <a:cs typeface="Cambria"/>
                <a:sym typeface="Cambria"/>
              </a:defRPr>
            </a:lvl8pPr>
            <a:lvl9pPr lvl="8" algn="ctr">
              <a:lnSpc>
                <a:spcPct val="100000"/>
              </a:lnSpc>
              <a:spcBef>
                <a:spcPts val="0"/>
              </a:spcBef>
              <a:spcAft>
                <a:spcPts val="0"/>
              </a:spcAft>
              <a:buSzPts val="1400"/>
              <a:buFont typeface="Cambria"/>
              <a:buNone/>
              <a:defRPr b="1" sz="1400">
                <a:latin typeface="Cambria"/>
                <a:ea typeface="Cambria"/>
                <a:cs typeface="Cambria"/>
                <a:sym typeface="Cambria"/>
              </a:defRPr>
            </a:lvl9pPr>
          </a:lstStyle>
          <a:p/>
        </p:txBody>
      </p:sp>
      <p:sp>
        <p:nvSpPr>
          <p:cNvPr id="15" name="Google Shape;15;p65"/>
          <p:cNvSpPr txBox="1"/>
          <p:nvPr>
            <p:ph idx="1" type="body"/>
          </p:nvPr>
        </p:nvSpPr>
        <p:spPr>
          <a:xfrm>
            <a:off x="390225" y="953925"/>
            <a:ext cx="7004400" cy="8739600"/>
          </a:xfrm>
          <a:prstGeom prst="rect">
            <a:avLst/>
          </a:prstGeom>
          <a:noFill/>
          <a:ln>
            <a:noFill/>
          </a:ln>
        </p:spPr>
        <p:txBody>
          <a:bodyPr anchorCtr="0" anchor="t" bIns="91425" lIns="91425" spcFirstLastPara="1" rIns="91425" wrap="square" tIns="91425">
            <a:noAutofit/>
          </a:bodyPr>
          <a:lstStyle>
            <a:lvl1pPr indent="-298450" lvl="0" marL="457200" algn="l">
              <a:lnSpc>
                <a:spcPct val="115000"/>
              </a:lnSpc>
              <a:spcBef>
                <a:spcPts val="0"/>
              </a:spcBef>
              <a:spcAft>
                <a:spcPts val="0"/>
              </a:spcAft>
              <a:buClr>
                <a:srgbClr val="000000"/>
              </a:buClr>
              <a:buSzPts val="1100"/>
              <a:buFont typeface="Cambria"/>
              <a:buChar char="●"/>
              <a:defRPr sz="1100">
                <a:solidFill>
                  <a:srgbClr val="000000"/>
                </a:solidFill>
                <a:latin typeface="Cambria"/>
                <a:ea typeface="Cambria"/>
                <a:cs typeface="Cambria"/>
                <a:sym typeface="Cambria"/>
              </a:defRPr>
            </a:lvl1pPr>
            <a:lvl2pPr indent="-298450" lvl="1" marL="9144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2pPr>
            <a:lvl3pPr indent="-298450" lvl="2" marL="13716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3pPr>
            <a:lvl4pPr indent="-298450" lvl="3" marL="18288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4pPr>
            <a:lvl5pPr indent="-298450" lvl="4" marL="22860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5pPr>
            <a:lvl6pPr indent="-298450" lvl="5" marL="27432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6pPr>
            <a:lvl7pPr indent="-298450" lvl="6" marL="32004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7pPr>
            <a:lvl8pPr indent="-298450" lvl="7" marL="3657600" algn="l">
              <a:lnSpc>
                <a:spcPct val="115000"/>
              </a:lnSpc>
              <a:spcBef>
                <a:spcPts val="1600"/>
              </a:spcBef>
              <a:spcAft>
                <a:spcPts val="0"/>
              </a:spcAft>
              <a:buClr>
                <a:srgbClr val="000000"/>
              </a:buClr>
              <a:buSzPts val="1100"/>
              <a:buFont typeface="Cambria"/>
              <a:buChar char="○"/>
              <a:defRPr sz="1100">
                <a:solidFill>
                  <a:srgbClr val="000000"/>
                </a:solidFill>
                <a:latin typeface="Cambria"/>
                <a:ea typeface="Cambria"/>
                <a:cs typeface="Cambria"/>
                <a:sym typeface="Cambria"/>
              </a:defRPr>
            </a:lvl8pPr>
            <a:lvl9pPr indent="-298450" lvl="8" marL="4114800" algn="l">
              <a:lnSpc>
                <a:spcPct val="115000"/>
              </a:lnSpc>
              <a:spcBef>
                <a:spcPts val="1600"/>
              </a:spcBef>
              <a:spcAft>
                <a:spcPts val="1600"/>
              </a:spcAft>
              <a:buClr>
                <a:srgbClr val="000000"/>
              </a:buClr>
              <a:buSzPts val="1100"/>
              <a:buFont typeface="Cambria"/>
              <a:buChar char="■"/>
              <a:defRPr sz="1100">
                <a:solidFill>
                  <a:srgbClr val="000000"/>
                </a:solidFill>
                <a:latin typeface="Cambria"/>
                <a:ea typeface="Cambria"/>
                <a:cs typeface="Cambria"/>
                <a:sym typeface="Cambria"/>
              </a:defRPr>
            </a:lvl9pPr>
          </a:lstStyle>
          <a:p/>
        </p:txBody>
      </p:sp>
      <p:sp>
        <p:nvSpPr>
          <p:cNvPr id="16" name="Google Shape;16;p65"/>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82"/>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82"/>
          <p:cNvSpPr txBox="1"/>
          <p:nvPr>
            <p:ph type="title"/>
          </p:nvPr>
        </p:nvSpPr>
        <p:spPr>
          <a:xfrm>
            <a:off x="219508" y="2563450"/>
            <a:ext cx="3344400" cy="3081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82"/>
          <p:cNvSpPr txBox="1"/>
          <p:nvPr>
            <p:ph idx="1" type="subTitle"/>
          </p:nvPr>
        </p:nvSpPr>
        <p:spPr>
          <a:xfrm>
            <a:off x="219508" y="5826865"/>
            <a:ext cx="3344400" cy="256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82"/>
          <p:cNvSpPr txBox="1"/>
          <p:nvPr>
            <p:ph idx="2" type="body"/>
          </p:nvPr>
        </p:nvSpPr>
        <p:spPr>
          <a:xfrm>
            <a:off x="4083839" y="1505164"/>
            <a:ext cx="3172200" cy="76812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82"/>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83"/>
          <p:cNvSpPr txBox="1"/>
          <p:nvPr>
            <p:ph idx="1" type="body"/>
          </p:nvPr>
        </p:nvSpPr>
        <p:spPr>
          <a:xfrm>
            <a:off x="257705" y="8794266"/>
            <a:ext cx="4959600" cy="12576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0" name="Google Shape;90;p83"/>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84"/>
          <p:cNvSpPr txBox="1"/>
          <p:nvPr>
            <p:ph hasCustomPrompt="1" type="title"/>
          </p:nvPr>
        </p:nvSpPr>
        <p:spPr>
          <a:xfrm>
            <a:off x="257705" y="2299346"/>
            <a:ext cx="7044600" cy="4081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84"/>
          <p:cNvSpPr txBox="1"/>
          <p:nvPr>
            <p:ph idx="1" type="body"/>
          </p:nvPr>
        </p:nvSpPr>
        <p:spPr>
          <a:xfrm>
            <a:off x="257705" y="6552657"/>
            <a:ext cx="7044600" cy="27039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4" name="Google Shape;94;p84"/>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66"/>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68"/>
          <p:cNvSpPr txBox="1"/>
          <p:nvPr>
            <p:ph type="title"/>
          </p:nvPr>
        </p:nvSpPr>
        <p:spPr>
          <a:xfrm>
            <a:off x="257705" y="4471058"/>
            <a:ext cx="7044600" cy="17496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68"/>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69"/>
          <p:cNvSpPr txBox="1"/>
          <p:nvPr>
            <p:ph type="title"/>
          </p:nvPr>
        </p:nvSpPr>
        <p:spPr>
          <a:xfrm>
            <a:off x="257700" y="348475"/>
            <a:ext cx="6572400" cy="75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4" name="Google Shape;24;p69"/>
          <p:cNvSpPr txBox="1"/>
          <p:nvPr>
            <p:ph idx="1" type="body"/>
          </p:nvPr>
        </p:nvSpPr>
        <p:spPr>
          <a:xfrm>
            <a:off x="257705"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69"/>
          <p:cNvSpPr txBox="1"/>
          <p:nvPr>
            <p:ph idx="2" type="body"/>
          </p:nvPr>
        </p:nvSpPr>
        <p:spPr>
          <a:xfrm>
            <a:off x="3995291" y="2395696"/>
            <a:ext cx="3306900" cy="71019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69"/>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70"/>
          <p:cNvSpPr txBox="1"/>
          <p:nvPr>
            <p:ph type="title"/>
          </p:nvPr>
        </p:nvSpPr>
        <p:spPr>
          <a:xfrm>
            <a:off x="257700" y="348475"/>
            <a:ext cx="6572400" cy="754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p:txBody>
      </p:sp>
      <p:sp>
        <p:nvSpPr>
          <p:cNvPr id="29" name="Google Shape;29;p70"/>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1"/>
          <p:cNvSpPr txBox="1"/>
          <p:nvPr>
            <p:ph type="title"/>
          </p:nvPr>
        </p:nvSpPr>
        <p:spPr>
          <a:xfrm>
            <a:off x="257705" y="1154948"/>
            <a:ext cx="2321700" cy="1571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32" name="Google Shape;32;p71"/>
          <p:cNvSpPr txBox="1"/>
          <p:nvPr>
            <p:ph idx="1" type="body"/>
          </p:nvPr>
        </p:nvSpPr>
        <p:spPr>
          <a:xfrm>
            <a:off x="257705" y="2888617"/>
            <a:ext cx="2321700" cy="660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71"/>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72"/>
          <p:cNvSpPr txBox="1"/>
          <p:nvPr>
            <p:ph type="title"/>
          </p:nvPr>
        </p:nvSpPr>
        <p:spPr>
          <a:xfrm>
            <a:off x="405325" y="935745"/>
            <a:ext cx="5264700" cy="8503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6" name="Google Shape;36;p72"/>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73"/>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73"/>
          <p:cNvSpPr txBox="1"/>
          <p:nvPr>
            <p:ph type="title"/>
          </p:nvPr>
        </p:nvSpPr>
        <p:spPr>
          <a:xfrm>
            <a:off x="219508" y="2563450"/>
            <a:ext cx="3344400" cy="3081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73"/>
          <p:cNvSpPr txBox="1"/>
          <p:nvPr>
            <p:ph idx="1" type="subTitle"/>
          </p:nvPr>
        </p:nvSpPr>
        <p:spPr>
          <a:xfrm>
            <a:off x="219508" y="5826865"/>
            <a:ext cx="3344400" cy="2567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73"/>
          <p:cNvSpPr txBox="1"/>
          <p:nvPr>
            <p:ph idx="2" type="body"/>
          </p:nvPr>
        </p:nvSpPr>
        <p:spPr>
          <a:xfrm>
            <a:off x="4083839" y="1505164"/>
            <a:ext cx="3172200" cy="7681200"/>
          </a:xfrm>
          <a:prstGeom prst="rect">
            <a:avLst/>
          </a:prstGeom>
          <a:noFill/>
          <a:ln>
            <a:noFill/>
          </a:ln>
        </p:spPr>
        <p:txBody>
          <a:bodyPr anchorCtr="0" anchor="ctr" bIns="91425" lIns="91425" spcFirstLastPara="1" rIns="91425" wrap="square" tIns="91425">
            <a:noAutofit/>
          </a:bodyPr>
          <a:lstStyle>
            <a:lvl1pPr indent="-298450" lvl="0" marL="457200" algn="l">
              <a:lnSpc>
                <a:spcPct val="115000"/>
              </a:lnSpc>
              <a:spcBef>
                <a:spcPts val="0"/>
              </a:spcBef>
              <a:spcAft>
                <a:spcPts val="0"/>
              </a:spcAft>
              <a:buSzPts val="1100"/>
              <a:buChar char="●"/>
              <a:defRPr/>
            </a:lvl1pPr>
            <a:lvl2pPr indent="-298450" lvl="1" marL="914400" algn="l">
              <a:lnSpc>
                <a:spcPct val="115000"/>
              </a:lnSpc>
              <a:spcBef>
                <a:spcPts val="1600"/>
              </a:spcBef>
              <a:spcAft>
                <a:spcPts val="0"/>
              </a:spcAft>
              <a:buSzPts val="1100"/>
              <a:buChar char="○"/>
              <a:defRPr/>
            </a:lvl2pPr>
            <a:lvl3pPr indent="-298450" lvl="2" marL="1371600" algn="l">
              <a:lnSpc>
                <a:spcPct val="115000"/>
              </a:lnSpc>
              <a:spcBef>
                <a:spcPts val="1600"/>
              </a:spcBef>
              <a:spcAft>
                <a:spcPts val="0"/>
              </a:spcAft>
              <a:buSzPts val="1100"/>
              <a:buChar char="■"/>
              <a:defRPr/>
            </a:lvl3pPr>
            <a:lvl4pPr indent="-298450" lvl="3" marL="1828800" algn="l">
              <a:lnSpc>
                <a:spcPct val="115000"/>
              </a:lnSpc>
              <a:spcBef>
                <a:spcPts val="1600"/>
              </a:spcBef>
              <a:spcAft>
                <a:spcPts val="0"/>
              </a:spcAft>
              <a:buSzPts val="1100"/>
              <a:buChar char="●"/>
              <a:defRPr/>
            </a:lvl4pPr>
            <a:lvl5pPr indent="-298450" lvl="4" marL="2286000" algn="l">
              <a:lnSpc>
                <a:spcPct val="115000"/>
              </a:lnSpc>
              <a:spcBef>
                <a:spcPts val="1600"/>
              </a:spcBef>
              <a:spcAft>
                <a:spcPts val="0"/>
              </a:spcAft>
              <a:buSzPts val="1100"/>
              <a:buChar char="○"/>
              <a:defRPr/>
            </a:lvl5pPr>
            <a:lvl6pPr indent="-298450" lvl="5" marL="2743200" algn="l">
              <a:lnSpc>
                <a:spcPct val="115000"/>
              </a:lnSpc>
              <a:spcBef>
                <a:spcPts val="1600"/>
              </a:spcBef>
              <a:spcAft>
                <a:spcPts val="0"/>
              </a:spcAft>
              <a:buSzPts val="1100"/>
              <a:buChar char="■"/>
              <a:defRPr/>
            </a:lvl6pPr>
            <a:lvl7pPr indent="-298450" lvl="6" marL="3200400" algn="l">
              <a:lnSpc>
                <a:spcPct val="115000"/>
              </a:lnSpc>
              <a:spcBef>
                <a:spcPts val="1600"/>
              </a:spcBef>
              <a:spcAft>
                <a:spcPts val="0"/>
              </a:spcAft>
              <a:buSzPts val="1100"/>
              <a:buChar char="●"/>
              <a:defRPr/>
            </a:lvl7pPr>
            <a:lvl8pPr indent="-298450" lvl="7" marL="3657600" algn="l">
              <a:lnSpc>
                <a:spcPct val="115000"/>
              </a:lnSpc>
              <a:spcBef>
                <a:spcPts val="1600"/>
              </a:spcBef>
              <a:spcAft>
                <a:spcPts val="0"/>
              </a:spcAft>
              <a:buSzPts val="1100"/>
              <a:buChar char="○"/>
              <a:defRPr/>
            </a:lvl8pPr>
            <a:lvl9pPr indent="-298450" lvl="8" marL="4114800" algn="l">
              <a:lnSpc>
                <a:spcPct val="115000"/>
              </a:lnSpc>
              <a:spcBef>
                <a:spcPts val="1600"/>
              </a:spcBef>
              <a:spcAft>
                <a:spcPts val="1600"/>
              </a:spcAft>
              <a:buSzPts val="1100"/>
              <a:buChar char="■"/>
              <a:defRPr/>
            </a:lvl9pPr>
          </a:lstStyle>
          <a:p/>
        </p:txBody>
      </p:sp>
      <p:sp>
        <p:nvSpPr>
          <p:cNvPr id="42" name="Google Shape;42;p73"/>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1"/>
          <p:cNvSpPr txBox="1"/>
          <p:nvPr>
            <p:ph type="title"/>
          </p:nvPr>
        </p:nvSpPr>
        <p:spPr>
          <a:xfrm>
            <a:off x="257700" y="348475"/>
            <a:ext cx="6572400" cy="75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1pPr>
            <a:lvl2pPr lvl="1"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2pPr>
            <a:lvl3pPr lvl="2"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3pPr>
            <a:lvl4pPr lvl="3"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4pPr>
            <a:lvl5pPr lvl="4"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5pPr>
            <a:lvl6pPr lvl="5"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6pPr>
            <a:lvl7pPr lvl="6"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7pPr>
            <a:lvl8pPr lvl="7"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8pPr>
            <a:lvl9pPr lvl="8" marR="0" rtl="0" algn="ctr">
              <a:lnSpc>
                <a:spcPct val="100000"/>
              </a:lnSpc>
              <a:spcBef>
                <a:spcPts val="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9pPr>
          </a:lstStyle>
          <a:p/>
        </p:txBody>
      </p:sp>
      <p:sp>
        <p:nvSpPr>
          <p:cNvPr id="7" name="Google Shape;7;p61"/>
          <p:cNvSpPr txBox="1"/>
          <p:nvPr>
            <p:ph idx="1" type="body"/>
          </p:nvPr>
        </p:nvSpPr>
        <p:spPr>
          <a:xfrm>
            <a:off x="257705" y="1204046"/>
            <a:ext cx="7044600" cy="71019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1pPr>
            <a:lvl2pPr indent="-298450" lvl="1" marL="9144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160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1600"/>
              </a:spcBef>
              <a:spcAft>
                <a:spcPts val="160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8" name="Google Shape;8;p61"/>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63"/>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Calibri"/>
              <a:buNone/>
              <a:defRPr b="0" i="0" sz="2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63"/>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Calibri"/>
              <a:buChar char="●"/>
              <a:defRPr b="0" i="0" sz="1800" u="none" cap="none" strike="noStrike">
                <a:solidFill>
                  <a:schemeClr val="dk2"/>
                </a:solidFill>
                <a:latin typeface="Calibri"/>
                <a:ea typeface="Calibri"/>
                <a:cs typeface="Calibri"/>
                <a:sym typeface="Calibri"/>
              </a:defRPr>
            </a:lvl1pPr>
            <a:lvl2pPr indent="-317500" lvl="1" marL="914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2pPr>
            <a:lvl3pPr indent="-317500" lvl="2" marL="1371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3pPr>
            <a:lvl4pPr indent="-317500" lvl="3" marL="18288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4pPr>
            <a:lvl5pPr indent="-317500" lvl="4" marL="22860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5pPr>
            <a:lvl6pPr indent="-317500" lvl="5" marL="27432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6pPr>
            <a:lvl7pPr indent="-317500" lvl="6" marL="32004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7pPr>
            <a:lvl8pPr indent="-317500" lvl="7" marL="3657600" marR="0" rtl="0" algn="l">
              <a:lnSpc>
                <a:spcPct val="115000"/>
              </a:lnSpc>
              <a:spcBef>
                <a:spcPts val="1600"/>
              </a:spcBef>
              <a:spcAft>
                <a:spcPts val="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8pPr>
            <a:lvl9pPr indent="-317500" lvl="8" marL="4114800" marR="0" rtl="0" algn="l">
              <a:lnSpc>
                <a:spcPct val="115000"/>
              </a:lnSpc>
              <a:spcBef>
                <a:spcPts val="1600"/>
              </a:spcBef>
              <a:spcAft>
                <a:spcPts val="1600"/>
              </a:spcAft>
              <a:buClr>
                <a:schemeClr val="dk2"/>
              </a:buClr>
              <a:buSzPts val="1400"/>
              <a:buFont typeface="Calibri"/>
              <a:buChar char="■"/>
              <a:defRPr b="0" i="0" sz="1400" u="none" cap="none" strike="noStrike">
                <a:solidFill>
                  <a:schemeClr val="dk2"/>
                </a:solidFill>
                <a:latin typeface="Calibri"/>
                <a:ea typeface="Calibri"/>
                <a:cs typeface="Calibri"/>
                <a:sym typeface="Calibri"/>
              </a:defRPr>
            </a:lvl9pPr>
          </a:lstStyle>
          <a:p/>
        </p:txBody>
      </p:sp>
      <p:sp>
        <p:nvSpPr>
          <p:cNvPr id="53" name="Google Shape;53;p63"/>
          <p:cNvSpPr txBox="1"/>
          <p:nvPr>
            <p:ph idx="12" type="sldNum"/>
          </p:nvPr>
        </p:nvSpPr>
        <p:spPr>
          <a:xfrm>
            <a:off x="99925" y="10299375"/>
            <a:ext cx="392100" cy="292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2"/>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10.jpg"/><Relationship Id="rId6" Type="http://schemas.openxmlformats.org/officeDocument/2006/relationships/image" Target="../media/image11.jpg"/><Relationship Id="rId7"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23.png"/><Relationship Id="rId5" Type="http://schemas.openxmlformats.org/officeDocument/2006/relationships/image" Target="../media/image21.png"/><Relationship Id="rId6"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24.png"/><Relationship Id="rId5" Type="http://schemas.openxmlformats.org/officeDocument/2006/relationships/image" Target="../media/image5.png"/><Relationship Id="rId6"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20.jpg"/><Relationship Id="rId8" Type="http://schemas.openxmlformats.org/officeDocument/2006/relationships/image" Target="../media/image1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6.png"/><Relationship Id="rId11" Type="http://schemas.openxmlformats.org/officeDocument/2006/relationships/image" Target="../media/image46.png"/><Relationship Id="rId10" Type="http://schemas.openxmlformats.org/officeDocument/2006/relationships/image" Target="../media/image39.png"/><Relationship Id="rId12" Type="http://schemas.openxmlformats.org/officeDocument/2006/relationships/image" Target="../media/image47.png"/><Relationship Id="rId9" Type="http://schemas.openxmlformats.org/officeDocument/2006/relationships/image" Target="../media/image37.png"/><Relationship Id="rId5" Type="http://schemas.openxmlformats.org/officeDocument/2006/relationships/image" Target="../media/image41.png"/><Relationship Id="rId6" Type="http://schemas.openxmlformats.org/officeDocument/2006/relationships/image" Target="../media/image33.png"/><Relationship Id="rId7" Type="http://schemas.openxmlformats.org/officeDocument/2006/relationships/image" Target="../media/image35.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2.jpg"/><Relationship Id="rId4" Type="http://schemas.openxmlformats.org/officeDocument/2006/relationships/image" Target="../media/image44.jpg"/><Relationship Id="rId5" Type="http://schemas.openxmlformats.org/officeDocument/2006/relationships/image" Target="../media/image50.png"/></Relationships>
</file>

<file path=ppt/slides/_rels/slide18.xml.rels><?xml version="1.0" encoding="UTF-8" standalone="yes"?><Relationships xmlns="http://schemas.openxmlformats.org/package/2006/relationships"><Relationship Id="rId11" Type="http://schemas.openxmlformats.org/officeDocument/2006/relationships/image" Target="../media/image59.jpg"/><Relationship Id="rId10" Type="http://schemas.openxmlformats.org/officeDocument/2006/relationships/image" Target="../media/image56.jpg"/><Relationship Id="rId13" Type="http://schemas.openxmlformats.org/officeDocument/2006/relationships/image" Target="../media/image58.png"/><Relationship Id="rId12"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8.jpg"/><Relationship Id="rId4" Type="http://schemas.openxmlformats.org/officeDocument/2006/relationships/image" Target="../media/image52.png"/><Relationship Id="rId9" Type="http://schemas.openxmlformats.org/officeDocument/2006/relationships/image" Target="../media/image55.jpg"/><Relationship Id="rId14" Type="http://schemas.openxmlformats.org/officeDocument/2006/relationships/image" Target="../media/image60.png"/><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3.png"/><Relationship Id="rId8" Type="http://schemas.openxmlformats.org/officeDocument/2006/relationships/image" Target="../media/image5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5.png"/><Relationship Id="rId4" Type="http://schemas.openxmlformats.org/officeDocument/2006/relationships/image" Target="../media/image64.png"/><Relationship Id="rId5"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6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68.png"/><Relationship Id="rId4" Type="http://schemas.openxmlformats.org/officeDocument/2006/relationships/image" Target="../media/image71.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40.png"/><Relationship Id="rId7" Type="http://schemas.openxmlformats.org/officeDocument/2006/relationships/image" Target="../media/image6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8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9.jp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2.jpg"/><Relationship Id="rId4" Type="http://schemas.openxmlformats.org/officeDocument/2006/relationships/image" Target="../media/image83.jpg"/><Relationship Id="rId5" Type="http://schemas.openxmlformats.org/officeDocument/2006/relationships/image" Target="../media/image85.png"/></Relationships>
</file>

<file path=ppt/slides/_rels/slide31.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7.png"/><Relationship Id="rId4" Type="http://schemas.openxmlformats.org/officeDocument/2006/relationships/image" Target="../media/image88.png"/><Relationship Id="rId9" Type="http://schemas.openxmlformats.org/officeDocument/2006/relationships/image" Target="../media/image91.png"/><Relationship Id="rId5" Type="http://schemas.openxmlformats.org/officeDocument/2006/relationships/image" Target="../media/image86.png"/><Relationship Id="rId6" Type="http://schemas.openxmlformats.org/officeDocument/2006/relationships/image" Target="../media/image84.png"/><Relationship Id="rId7" Type="http://schemas.openxmlformats.org/officeDocument/2006/relationships/image" Target="../media/image89.png"/><Relationship Id="rId8" Type="http://schemas.openxmlformats.org/officeDocument/2006/relationships/image" Target="../media/image9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93.jpg"/><Relationship Id="rId4" Type="http://schemas.openxmlformats.org/officeDocument/2006/relationships/image" Target="../media/image94.jpg"/><Relationship Id="rId5" Type="http://schemas.openxmlformats.org/officeDocument/2006/relationships/image" Target="../media/image9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00.jpg"/><Relationship Id="rId4" Type="http://schemas.openxmlformats.org/officeDocument/2006/relationships/image" Target="../media/image98.jpg"/><Relationship Id="rId5" Type="http://schemas.openxmlformats.org/officeDocument/2006/relationships/image" Target="../media/image99.jpg"/><Relationship Id="rId6" Type="http://schemas.openxmlformats.org/officeDocument/2006/relationships/image" Target="../media/image10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104.jpg"/><Relationship Id="rId4" Type="http://schemas.openxmlformats.org/officeDocument/2006/relationships/image" Target="../media/image105.jpg"/><Relationship Id="rId5" Type="http://schemas.openxmlformats.org/officeDocument/2006/relationships/image" Target="../media/image106.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07.png"/><Relationship Id="rId4" Type="http://schemas.openxmlformats.org/officeDocument/2006/relationships/image" Target="../media/image110.png"/><Relationship Id="rId5" Type="http://schemas.openxmlformats.org/officeDocument/2006/relationships/image" Target="../media/image10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0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1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111.png"/><Relationship Id="rId4" Type="http://schemas.openxmlformats.org/officeDocument/2006/relationships/image" Target="../media/image1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12.png"/><Relationship Id="rId4" Type="http://schemas.openxmlformats.org/officeDocument/2006/relationships/image" Target="../media/image116.jpg"/><Relationship Id="rId5" Type="http://schemas.openxmlformats.org/officeDocument/2006/relationships/image" Target="../media/image114.jpg"/><Relationship Id="rId6" Type="http://schemas.openxmlformats.org/officeDocument/2006/relationships/image" Target="../media/image11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8.png"/><Relationship Id="rId4" Type="http://schemas.openxmlformats.org/officeDocument/2006/relationships/image" Target="../media/image117.jpg"/><Relationship Id="rId5" Type="http://schemas.openxmlformats.org/officeDocument/2006/relationships/image" Target="../media/image120.jpg"/><Relationship Id="rId6" Type="http://schemas.openxmlformats.org/officeDocument/2006/relationships/image" Target="../media/image121.jpg"/><Relationship Id="rId7" Type="http://schemas.openxmlformats.org/officeDocument/2006/relationships/image" Target="../media/image1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24.png"/><Relationship Id="rId4" Type="http://schemas.openxmlformats.org/officeDocument/2006/relationships/image" Target="../media/image12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117.jpg"/><Relationship Id="rId4" Type="http://schemas.openxmlformats.org/officeDocument/2006/relationships/image" Target="../media/image128.jpg"/><Relationship Id="rId5" Type="http://schemas.openxmlformats.org/officeDocument/2006/relationships/image" Target="../media/image13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image" Target="../media/image127.png"/><Relationship Id="rId4" Type="http://schemas.openxmlformats.org/officeDocument/2006/relationships/image" Target="../media/image131.png"/><Relationship Id="rId5" Type="http://schemas.openxmlformats.org/officeDocument/2006/relationships/image" Target="../media/image13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6.jpg"/><Relationship Id="rId9" Type="http://schemas.openxmlformats.org/officeDocument/2006/relationships/image" Target="../media/image3.png"/><Relationship Id="rId5" Type="http://schemas.openxmlformats.org/officeDocument/2006/relationships/image" Target="../media/image9.jpg"/><Relationship Id="rId6" Type="http://schemas.openxmlformats.org/officeDocument/2006/relationships/image" Target="../media/image8.jpg"/><Relationship Id="rId7" Type="http://schemas.openxmlformats.org/officeDocument/2006/relationships/image" Target="../media/image12.jp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3.jpg"/><Relationship Id="rId6"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nvSpPr>
        <p:spPr>
          <a:xfrm>
            <a:off x="257700" y="163225"/>
            <a:ext cx="7044600" cy="531900"/>
          </a:xfrm>
          <a:prstGeom prst="rect">
            <a:avLst/>
          </a:prstGeom>
          <a:noFill/>
          <a:ln>
            <a:noFill/>
          </a:ln>
        </p:spPr>
        <p:txBody>
          <a:bodyPr anchorCtr="0" anchor="ctr" bIns="91425" lIns="91425" spcFirstLastPara="1" rIns="91425" wrap="square" tIns="91425">
            <a:noAutofit/>
          </a:bodyPr>
          <a:lstStyle/>
          <a:p>
            <a:pPr indent="-114300" lvl="0" marL="114300" marR="0" rtl="0" algn="ctr">
              <a:lnSpc>
                <a:spcPct val="100000"/>
              </a:lnSpc>
              <a:spcBef>
                <a:spcPts val="0"/>
              </a:spcBef>
              <a:spcAft>
                <a:spcPts val="0"/>
              </a:spcAft>
              <a:buClr>
                <a:srgbClr val="000000"/>
              </a:buClr>
              <a:buSzPts val="1800"/>
              <a:buFont typeface="Arial"/>
              <a:buNone/>
            </a:pPr>
            <a:r>
              <a:rPr b="0" i="0" lang="en" sz="1800" u="none" cap="none" strike="noStrike">
                <a:solidFill>
                  <a:srgbClr val="000000"/>
                </a:solidFill>
                <a:latin typeface="Comfortaa"/>
                <a:ea typeface="Comfortaa"/>
                <a:cs typeface="Comfortaa"/>
                <a:sym typeface="Comfortaa"/>
              </a:rPr>
              <a:t>Edexcel GCSE 9-1 History</a:t>
            </a:r>
            <a:endParaRPr b="0" i="0" sz="1800" u="none" cap="none" strike="noStrike">
              <a:solidFill>
                <a:srgbClr val="000000"/>
              </a:solidFill>
              <a:latin typeface="Comfortaa"/>
              <a:ea typeface="Comfortaa"/>
              <a:cs typeface="Comfortaa"/>
              <a:sym typeface="Comfortaa"/>
            </a:endParaRPr>
          </a:p>
          <a:p>
            <a:pPr indent="-114300" lvl="0" marL="114300" marR="0" rtl="0" algn="ctr">
              <a:lnSpc>
                <a:spcPct val="100000"/>
              </a:lnSpc>
              <a:spcBef>
                <a:spcPts val="0"/>
              </a:spcBef>
              <a:spcAft>
                <a:spcPts val="0"/>
              </a:spcAft>
              <a:buClr>
                <a:srgbClr val="000000"/>
              </a:buClr>
              <a:buSzPts val="2000"/>
              <a:buFont typeface="Arial"/>
              <a:buNone/>
            </a:pPr>
            <a:r>
              <a:rPr b="1" i="0" lang="en" sz="2000" u="none" cap="none" strike="noStrike">
                <a:solidFill>
                  <a:srgbClr val="000000"/>
                </a:solidFill>
                <a:latin typeface="Comfortaa"/>
                <a:ea typeface="Comfortaa"/>
                <a:cs typeface="Comfortaa"/>
                <a:sym typeface="Comfortaa"/>
              </a:rPr>
              <a:t>Medicine in Britain, c1250 to present workbook</a:t>
            </a:r>
            <a:endParaRPr b="1" i="0" sz="2000" u="none" cap="none" strike="noStrike">
              <a:solidFill>
                <a:srgbClr val="000000"/>
              </a:solidFill>
              <a:latin typeface="Comfortaa"/>
              <a:ea typeface="Comfortaa"/>
              <a:cs typeface="Comfortaa"/>
              <a:sym typeface="Comfortaa"/>
            </a:endParaRPr>
          </a:p>
        </p:txBody>
      </p:sp>
      <p:sp>
        <p:nvSpPr>
          <p:cNvPr id="100" name="Google Shape;100;p1"/>
          <p:cNvSpPr txBox="1"/>
          <p:nvPr/>
        </p:nvSpPr>
        <p:spPr>
          <a:xfrm>
            <a:off x="2071550" y="908450"/>
            <a:ext cx="3762000" cy="14919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 sz="2400" u="none" cap="none" strike="noStrike">
                <a:solidFill>
                  <a:srgbClr val="000000"/>
                </a:solidFill>
                <a:latin typeface="Calibri"/>
                <a:ea typeface="Calibri"/>
                <a:cs typeface="Calibri"/>
                <a:sym typeface="Calibri"/>
              </a:rPr>
              <a:t>Key Topic 3</a:t>
            </a:r>
            <a:endParaRPr b="1" i="0" sz="2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 sz="2400" u="none" cap="none" strike="noStrike">
                <a:solidFill>
                  <a:srgbClr val="000000"/>
                </a:solidFill>
                <a:latin typeface="Calibri"/>
                <a:ea typeface="Calibri"/>
                <a:cs typeface="Calibri"/>
                <a:sym typeface="Calibri"/>
              </a:rPr>
              <a:t>c1700–c1900: Medicine in 18th and 19th century Britain</a:t>
            </a:r>
            <a:r>
              <a:rPr b="0" i="0" lang="en" sz="2800" u="none" cap="none" strike="noStrike">
                <a:solidFill>
                  <a:srgbClr val="000000"/>
                </a:solidFill>
                <a:latin typeface="Calibri"/>
                <a:ea typeface="Calibri"/>
                <a:cs typeface="Calibri"/>
                <a:sym typeface="Calibri"/>
              </a:rPr>
              <a:t> </a:t>
            </a:r>
            <a:r>
              <a:rPr b="0" i="1" lang="en" sz="2000" u="none" cap="none" strike="noStrike">
                <a:solidFill>
                  <a:srgbClr val="000000"/>
                </a:solidFill>
                <a:latin typeface="Calibri"/>
                <a:ea typeface="Calibri"/>
                <a:cs typeface="Calibri"/>
                <a:sym typeface="Calibri"/>
              </a:rPr>
              <a:t>v2</a:t>
            </a:r>
            <a:endParaRPr b="0" i="1" sz="2000" u="none" cap="none" strike="noStrike">
              <a:solidFill>
                <a:srgbClr val="000000"/>
              </a:solidFill>
              <a:latin typeface="Calibri"/>
              <a:ea typeface="Calibri"/>
              <a:cs typeface="Calibri"/>
              <a:sym typeface="Calibri"/>
            </a:endParaRPr>
          </a:p>
        </p:txBody>
      </p:sp>
      <p:graphicFrame>
        <p:nvGraphicFramePr>
          <p:cNvPr id="101" name="Google Shape;101;p1"/>
          <p:cNvGraphicFramePr/>
          <p:nvPr/>
        </p:nvGraphicFramePr>
        <p:xfrm>
          <a:off x="383049" y="4613717"/>
          <a:ext cx="3000000" cy="3000000"/>
        </p:xfrm>
        <a:graphic>
          <a:graphicData uri="http://schemas.openxmlformats.org/drawingml/2006/table">
            <a:tbl>
              <a:tblPr>
                <a:noFill/>
                <a:tableStyleId>{EAAE7BEE-FC9A-42F5-8E67-3A462E5B1F2B}</a:tableStyleId>
              </a:tblPr>
              <a:tblGrid>
                <a:gridCol w="1016650"/>
                <a:gridCol w="1334250"/>
                <a:gridCol w="3613475"/>
                <a:gridCol w="540125"/>
                <a:gridCol w="540125"/>
              </a:tblGrid>
              <a:tr h="660250">
                <a:tc gridSpan="3">
                  <a:txBody>
                    <a:bodyPr/>
                    <a:lstStyle/>
                    <a:p>
                      <a:pPr indent="0" lvl="0" marL="0" marR="0" rtl="0" algn="ctr">
                        <a:lnSpc>
                          <a:spcPct val="100000"/>
                        </a:lnSpc>
                        <a:spcBef>
                          <a:spcPts val="0"/>
                        </a:spcBef>
                        <a:spcAft>
                          <a:spcPts val="0"/>
                        </a:spcAft>
                        <a:buClr>
                          <a:srgbClr val="000000"/>
                        </a:buClr>
                        <a:buSzPts val="1200"/>
                        <a:buFont typeface="Arial"/>
                        <a:buNone/>
                      </a:pPr>
                      <a:r>
                        <a:rPr b="1" lang="en" sz="1200" u="none" cap="none" strike="noStrike">
                          <a:solidFill>
                            <a:srgbClr val="000000"/>
                          </a:solidFill>
                          <a:latin typeface="Calibri"/>
                          <a:ea typeface="Calibri"/>
                          <a:cs typeface="Calibri"/>
                          <a:sym typeface="Calibri"/>
                        </a:rPr>
                        <a:t>Edexcel 9-1 GCSE  History Medicine in Britain, c1250 – present PLC</a:t>
                      </a:r>
                      <a:endParaRPr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hMerge="1"/>
                <a:tc hMerge="1"/>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Calibri"/>
                          <a:ea typeface="Calibri"/>
                          <a:cs typeface="Calibri"/>
                          <a:sym typeface="Calibri"/>
                        </a:rPr>
                        <a:t>Lesson date</a:t>
                      </a:r>
                      <a:endParaRPr sz="8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800"/>
                        <a:buFont typeface="Arial"/>
                        <a:buNone/>
                      </a:pPr>
                      <a:r>
                        <a:rPr lang="en" sz="800" u="none" cap="none" strike="noStrike">
                          <a:latin typeface="Calibri"/>
                          <a:ea typeface="Calibri"/>
                          <a:cs typeface="Calibri"/>
                          <a:sym typeface="Calibri"/>
                        </a:rPr>
                        <a:t>Date revised</a:t>
                      </a:r>
                      <a:endParaRPr sz="800" u="none" cap="none" strike="noStrike">
                        <a:latin typeface="Calibri"/>
                        <a:ea typeface="Calibri"/>
                        <a:cs typeface="Calibri"/>
                        <a:sym typeface="Calibri"/>
                      </a:endParaRPr>
                    </a:p>
                  </a:txBody>
                  <a:tcPr marT="2200" marB="220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55175">
                <a:tc rowSpan="5">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solidFill>
                            <a:srgbClr val="000000"/>
                          </a:solidFill>
                          <a:latin typeface="Calibri"/>
                          <a:ea typeface="Calibri"/>
                          <a:cs typeface="Calibri"/>
                          <a:sym typeface="Calibri"/>
                        </a:rPr>
                        <a:t>Key topic 3: c1700–c1900: Medicine in </a:t>
                      </a:r>
                      <a:r>
                        <a:rPr lang="en" sz="1200" u="none" cap="none" strike="noStrike">
                          <a:latin typeface="Calibri"/>
                          <a:ea typeface="Calibri"/>
                          <a:cs typeface="Calibri"/>
                          <a:sym typeface="Calibri"/>
                        </a:rPr>
                        <a:t>18th </a:t>
                      </a:r>
                      <a:r>
                        <a:rPr lang="en" sz="1200" u="none" cap="none" strike="noStrike">
                          <a:solidFill>
                            <a:srgbClr val="000000"/>
                          </a:solidFill>
                          <a:latin typeface="Calibri"/>
                          <a:ea typeface="Calibri"/>
                          <a:cs typeface="Calibri"/>
                          <a:sym typeface="Calibri"/>
                        </a:rPr>
                        <a:t>and </a:t>
                      </a:r>
                      <a:r>
                        <a:rPr lang="en" sz="1200" u="none" cap="none" strike="noStrike">
                          <a:latin typeface="Calibri"/>
                          <a:ea typeface="Calibri"/>
                          <a:cs typeface="Calibri"/>
                          <a:sym typeface="Calibri"/>
                        </a:rPr>
                        <a:t>19th </a:t>
                      </a:r>
                      <a:r>
                        <a:rPr lang="en" sz="1200" u="none" cap="none" strike="noStrike">
                          <a:solidFill>
                            <a:srgbClr val="000000"/>
                          </a:solidFill>
                          <a:latin typeface="Calibri"/>
                          <a:ea typeface="Calibri"/>
                          <a:cs typeface="Calibri"/>
                          <a:sym typeface="Calibri"/>
                        </a:rPr>
                        <a:t>century Britain</a:t>
                      </a:r>
                      <a:endParaRPr b="1" sz="12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300" u="none" cap="none" strike="noStrike">
                          <a:latin typeface="Calibri"/>
                          <a:ea typeface="Calibri"/>
                          <a:cs typeface="Calibri"/>
                          <a:sym typeface="Calibri"/>
                        </a:rPr>
                        <a:t>Key topic 3.1  Ideas about the cause of disease and illness </a:t>
                      </a:r>
                      <a:endParaRPr b="1" sz="13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0000"/>
                          </a:solidFill>
                          <a:latin typeface="Calibri"/>
                          <a:ea typeface="Calibri"/>
                          <a:cs typeface="Calibri"/>
                          <a:sym typeface="Calibri"/>
                        </a:rPr>
                        <a:t>A. Continuity and change in explanations of the cause of disease and illness. The influence in Britain of Pasteur’s Germ Theory and Koch’s work on microbes.</a:t>
                      </a:r>
                      <a:endParaRPr sz="13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32225">
                <a:tc vMerge="1"/>
                <a:tc rowSpan="2">
                  <a:txBody>
                    <a:bodyPr/>
                    <a:lstStyle/>
                    <a:p>
                      <a:pPr indent="0" lvl="0" marL="0" marR="0" rtl="0" algn="l">
                        <a:lnSpc>
                          <a:spcPct val="100000"/>
                        </a:lnSpc>
                        <a:spcBef>
                          <a:spcPts val="0"/>
                        </a:spcBef>
                        <a:spcAft>
                          <a:spcPts val="0"/>
                        </a:spcAft>
                        <a:buClr>
                          <a:srgbClr val="000000"/>
                        </a:buClr>
                        <a:buSzPts val="1300"/>
                        <a:buFont typeface="Arial"/>
                        <a:buNone/>
                      </a:pPr>
                      <a:r>
                        <a:rPr b="1" lang="en" sz="1300" u="none" cap="none" strike="noStrike">
                          <a:latin typeface="Calibri"/>
                          <a:ea typeface="Calibri"/>
                          <a:cs typeface="Calibri"/>
                          <a:sym typeface="Calibri"/>
                        </a:rPr>
                        <a:t>Key topic 3.2 Approaches to prevention and treatment</a:t>
                      </a:r>
                      <a:endParaRPr b="1" sz="13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0000"/>
                          </a:solidFill>
                          <a:latin typeface="Calibri"/>
                          <a:ea typeface="Calibri"/>
                          <a:cs typeface="Calibri"/>
                          <a:sym typeface="Calibri"/>
                        </a:rPr>
                        <a:t>A. The extent of change in care and treatment: improvements in hospital care and the  influence of Nightingale. The impact of anaesthetics and antiseptics on surgery.</a:t>
                      </a:r>
                      <a:endParaRPr sz="1300" u="none" cap="none" strike="noStrike">
                        <a:solidFill>
                          <a:srgbClr val="000000"/>
                        </a:solidFill>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24200">
                <a:tc vMerge="1"/>
                <a:tc vMerge="1"/>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0000"/>
                          </a:solidFill>
                          <a:latin typeface="Calibri"/>
                          <a:ea typeface="Calibri"/>
                          <a:cs typeface="Calibri"/>
                          <a:sym typeface="Calibri"/>
                        </a:rPr>
                        <a:t>B. New approaches to prevention: the development and use of vaccinations and the Public  Health Act 1875.</a:t>
                      </a:r>
                      <a:endParaRPr sz="1300" u="none" cap="none" strike="noStrike">
                        <a:solidFill>
                          <a:srgbClr val="000000"/>
                        </a:solidFill>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9DAF8"/>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98000">
                <a:tc vMerge="1"/>
                <a:tc rowSpan="2">
                  <a:txBody>
                    <a:bodyPr/>
                    <a:lstStyle/>
                    <a:p>
                      <a:pPr indent="0" lvl="0" marL="0" marR="0" rtl="0" algn="l">
                        <a:lnSpc>
                          <a:spcPct val="100000"/>
                        </a:lnSpc>
                        <a:spcBef>
                          <a:spcPts val="0"/>
                        </a:spcBef>
                        <a:spcAft>
                          <a:spcPts val="0"/>
                        </a:spcAft>
                        <a:buClr>
                          <a:srgbClr val="000000"/>
                        </a:buClr>
                        <a:buSzPts val="1100"/>
                        <a:buFont typeface="Arial"/>
                        <a:buNone/>
                      </a:pPr>
                      <a:r>
                        <a:rPr b="1" lang="en" sz="1300" u="none" cap="none" strike="noStrike">
                          <a:latin typeface="Calibri"/>
                          <a:ea typeface="Calibri"/>
                          <a:cs typeface="Calibri"/>
                          <a:sym typeface="Calibri"/>
                        </a:rPr>
                        <a:t>Key topic 3.3 Case studies</a:t>
                      </a:r>
                      <a:endParaRPr b="1" sz="13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0000"/>
                          </a:solidFill>
                          <a:latin typeface="Calibri"/>
                          <a:ea typeface="Calibri"/>
                          <a:cs typeface="Calibri"/>
                          <a:sym typeface="Calibri"/>
                        </a:rPr>
                        <a:t>A. Key individual: Jenner and the development of vaccination.</a:t>
                      </a:r>
                      <a:endParaRPr sz="13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24200">
                <a:tc vMerge="1"/>
                <a:tc vMerge="1"/>
                <a:tc>
                  <a:txBody>
                    <a:bodyPr/>
                    <a:lstStyle/>
                    <a:p>
                      <a:pPr indent="0" lvl="0" marL="0" marR="0" rtl="0" algn="l">
                        <a:lnSpc>
                          <a:spcPct val="100000"/>
                        </a:lnSpc>
                        <a:spcBef>
                          <a:spcPts val="0"/>
                        </a:spcBef>
                        <a:spcAft>
                          <a:spcPts val="0"/>
                        </a:spcAft>
                        <a:buClr>
                          <a:srgbClr val="000000"/>
                        </a:buClr>
                        <a:buSzPts val="1300"/>
                        <a:buFont typeface="Arial"/>
                        <a:buNone/>
                      </a:pPr>
                      <a:r>
                        <a:rPr lang="en" sz="1300" u="none" cap="none" strike="noStrike">
                          <a:solidFill>
                            <a:srgbClr val="000000"/>
                          </a:solidFill>
                          <a:latin typeface="Calibri"/>
                          <a:ea typeface="Calibri"/>
                          <a:cs typeface="Calibri"/>
                          <a:sym typeface="Calibri"/>
                        </a:rPr>
                        <a:t>B. Fighting Cholera in London, 1854; attempts to prevent its spread; the significance of Snow and the Broad Street Pump.</a:t>
                      </a:r>
                      <a:endParaRPr sz="1300" u="none" cap="none" strike="noStrike">
                        <a:latin typeface="Calibri"/>
                        <a:ea typeface="Calibri"/>
                        <a:cs typeface="Calibri"/>
                        <a:sym typeface="Calibri"/>
                      </a:endParaRPr>
                    </a:p>
                  </a:txBody>
                  <a:tcPr marT="0" marB="0"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1650" marB="1650" marR="3325" marL="33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pic>
        <p:nvPicPr>
          <p:cNvPr descr="Image result for nightingale florence" id="102" name="Google Shape;102;p1"/>
          <p:cNvPicPr preferRelativeResize="0"/>
          <p:nvPr/>
        </p:nvPicPr>
        <p:blipFill rotWithShape="1">
          <a:blip r:embed="rId3">
            <a:alphaModFix/>
          </a:blip>
          <a:srcRect b="0" l="0" r="0" t="0"/>
          <a:stretch/>
        </p:blipFill>
        <p:spPr>
          <a:xfrm>
            <a:off x="5933436" y="810550"/>
            <a:ext cx="1474062" cy="2098711"/>
          </a:xfrm>
          <a:prstGeom prst="rect">
            <a:avLst/>
          </a:prstGeom>
          <a:noFill/>
          <a:ln>
            <a:noFill/>
          </a:ln>
        </p:spPr>
      </p:pic>
      <p:pic>
        <p:nvPicPr>
          <p:cNvPr descr="Image result for edward jenner" id="103" name="Google Shape;103;p1"/>
          <p:cNvPicPr preferRelativeResize="0"/>
          <p:nvPr/>
        </p:nvPicPr>
        <p:blipFill rotWithShape="1">
          <a:blip r:embed="rId4">
            <a:alphaModFix/>
          </a:blip>
          <a:srcRect b="0" l="0" r="0" t="0"/>
          <a:stretch/>
        </p:blipFill>
        <p:spPr>
          <a:xfrm>
            <a:off x="536403" y="916087"/>
            <a:ext cx="1435265" cy="1771650"/>
          </a:xfrm>
          <a:prstGeom prst="rect">
            <a:avLst/>
          </a:prstGeom>
          <a:noFill/>
          <a:ln>
            <a:noFill/>
          </a:ln>
        </p:spPr>
      </p:pic>
      <p:pic>
        <p:nvPicPr>
          <p:cNvPr descr="Image result for 19 century surgery" id="104" name="Google Shape;104;p1"/>
          <p:cNvPicPr preferRelativeResize="0"/>
          <p:nvPr/>
        </p:nvPicPr>
        <p:blipFill rotWithShape="1">
          <a:blip r:embed="rId5">
            <a:alphaModFix/>
          </a:blip>
          <a:srcRect b="0" l="0" r="0" t="0"/>
          <a:stretch/>
        </p:blipFill>
        <p:spPr>
          <a:xfrm>
            <a:off x="412725" y="2908700"/>
            <a:ext cx="2416461" cy="1607924"/>
          </a:xfrm>
          <a:prstGeom prst="rect">
            <a:avLst/>
          </a:prstGeom>
          <a:noFill/>
          <a:ln>
            <a:noFill/>
          </a:ln>
        </p:spPr>
      </p:pic>
      <p:pic>
        <p:nvPicPr>
          <p:cNvPr descr="Image result for 19 century surgery" id="105" name="Google Shape;105;p1"/>
          <p:cNvPicPr preferRelativeResize="0"/>
          <p:nvPr/>
        </p:nvPicPr>
        <p:blipFill rotWithShape="1">
          <a:blip r:embed="rId6">
            <a:alphaModFix/>
          </a:blip>
          <a:srcRect b="0" l="0" r="0" t="0"/>
          <a:stretch/>
        </p:blipFill>
        <p:spPr>
          <a:xfrm>
            <a:off x="2979270" y="3024675"/>
            <a:ext cx="2193735" cy="1491950"/>
          </a:xfrm>
          <a:prstGeom prst="rect">
            <a:avLst/>
          </a:prstGeom>
          <a:noFill/>
          <a:ln>
            <a:noFill/>
          </a:ln>
        </p:spPr>
      </p:pic>
      <p:pic>
        <p:nvPicPr>
          <p:cNvPr descr="Image result for 19 century surgery" id="106" name="Google Shape;106;p1"/>
          <p:cNvPicPr preferRelativeResize="0"/>
          <p:nvPr/>
        </p:nvPicPr>
        <p:blipFill rotWithShape="1">
          <a:blip r:embed="rId7">
            <a:alphaModFix/>
          </a:blip>
          <a:srcRect b="12002" l="0" r="0" t="0"/>
          <a:stretch/>
        </p:blipFill>
        <p:spPr>
          <a:xfrm>
            <a:off x="5323092" y="3015512"/>
            <a:ext cx="2134258" cy="1491950"/>
          </a:xfrm>
          <a:prstGeom prst="rect">
            <a:avLst/>
          </a:prstGeom>
          <a:noFill/>
          <a:ln>
            <a:noFill/>
          </a:ln>
        </p:spPr>
      </p:pic>
      <p:sp>
        <p:nvSpPr>
          <p:cNvPr id="107" name="Google Shape;107;p1"/>
          <p:cNvSpPr txBox="1"/>
          <p:nvPr/>
        </p:nvSpPr>
        <p:spPr>
          <a:xfrm>
            <a:off x="2071550" y="2448425"/>
            <a:ext cx="3762000" cy="412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Name:</a:t>
            </a:r>
            <a:endParaRPr b="0" i="0" sz="1100" u="none" cap="none" strike="noStrike">
              <a:solidFill>
                <a:srgbClr val="000000"/>
              </a:solidFill>
              <a:latin typeface="Cambria"/>
              <a:ea typeface="Cambria"/>
              <a:cs typeface="Cambria"/>
              <a:sym typeface="Cambri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0"/>
          <p:cNvSpPr txBox="1"/>
          <p:nvPr>
            <p:ph idx="1" type="body"/>
          </p:nvPr>
        </p:nvSpPr>
        <p:spPr>
          <a:xfrm>
            <a:off x="460775" y="777925"/>
            <a:ext cx="6823500" cy="44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100"/>
              <a:buNone/>
            </a:pPr>
            <a:r>
              <a:rPr b="1" lang="en" sz="1100">
                <a:solidFill>
                  <a:srgbClr val="000000"/>
                </a:solidFill>
              </a:rPr>
              <a:t>TASK: </a:t>
            </a:r>
            <a:r>
              <a:rPr lang="en" sz="1100">
                <a:solidFill>
                  <a:srgbClr val="000000"/>
                </a:solidFill>
              </a:rPr>
              <a:t> Add an image to each of the 4 basic principles of Germ Theory.</a:t>
            </a:r>
            <a:endParaRPr sz="1100">
              <a:solidFill>
                <a:srgbClr val="000000"/>
              </a:solidFill>
            </a:endParaRPr>
          </a:p>
        </p:txBody>
      </p:sp>
      <p:sp>
        <p:nvSpPr>
          <p:cNvPr id="191" name="Google Shape;191;p10"/>
          <p:cNvSpPr/>
          <p:nvPr/>
        </p:nvSpPr>
        <p:spPr>
          <a:xfrm>
            <a:off x="3204150" y="3273675"/>
            <a:ext cx="1203000" cy="1101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The four basic principles of Germ Theory</a:t>
            </a:r>
            <a:endParaRPr b="0" i="0" sz="1000" u="none" cap="none" strike="noStrike">
              <a:solidFill>
                <a:srgbClr val="000000"/>
              </a:solidFill>
              <a:latin typeface="Calibri"/>
              <a:ea typeface="Calibri"/>
              <a:cs typeface="Calibri"/>
              <a:sym typeface="Calibri"/>
            </a:endParaRPr>
          </a:p>
        </p:txBody>
      </p:sp>
      <p:sp>
        <p:nvSpPr>
          <p:cNvPr id="192" name="Google Shape;192;p10"/>
          <p:cNvSpPr/>
          <p:nvPr/>
        </p:nvSpPr>
        <p:spPr>
          <a:xfrm>
            <a:off x="2992318" y="1839470"/>
            <a:ext cx="1621800" cy="1101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The air contains living microorganisms</a:t>
            </a:r>
            <a:endParaRPr b="0" i="0" sz="1000" u="none" cap="none" strike="noStrike">
              <a:solidFill>
                <a:srgbClr val="000000"/>
              </a:solidFill>
              <a:latin typeface="Calibri"/>
              <a:ea typeface="Calibri"/>
              <a:cs typeface="Calibri"/>
              <a:sym typeface="Calibri"/>
            </a:endParaRPr>
          </a:p>
        </p:txBody>
      </p:sp>
      <p:cxnSp>
        <p:nvCxnSpPr>
          <p:cNvPr id="193" name="Google Shape;193;p10"/>
          <p:cNvCxnSpPr>
            <a:stCxn id="194" idx="6"/>
            <a:endCxn id="191" idx="2"/>
          </p:cNvCxnSpPr>
          <p:nvPr/>
        </p:nvCxnSpPr>
        <p:spPr>
          <a:xfrm>
            <a:off x="2621460" y="3824325"/>
            <a:ext cx="582600" cy="0"/>
          </a:xfrm>
          <a:prstGeom prst="straightConnector1">
            <a:avLst/>
          </a:prstGeom>
          <a:noFill/>
          <a:ln cap="flat" cmpd="sng" w="28575">
            <a:solidFill>
              <a:schemeClr val="dk2"/>
            </a:solidFill>
            <a:prstDash val="solid"/>
            <a:round/>
            <a:headEnd len="sm" w="sm" type="none"/>
            <a:tailEnd len="sm" w="sm" type="none"/>
          </a:ln>
        </p:spPr>
      </p:cxnSp>
      <p:cxnSp>
        <p:nvCxnSpPr>
          <p:cNvPr id="195" name="Google Shape;195;p10"/>
          <p:cNvCxnSpPr>
            <a:stCxn id="192" idx="4"/>
            <a:endCxn id="191" idx="0"/>
          </p:cNvCxnSpPr>
          <p:nvPr/>
        </p:nvCxnSpPr>
        <p:spPr>
          <a:xfrm>
            <a:off x="3803218" y="2940770"/>
            <a:ext cx="2400" cy="333000"/>
          </a:xfrm>
          <a:prstGeom prst="straightConnector1">
            <a:avLst/>
          </a:prstGeom>
          <a:noFill/>
          <a:ln cap="flat" cmpd="sng" w="28575">
            <a:solidFill>
              <a:schemeClr val="dk2"/>
            </a:solidFill>
            <a:prstDash val="solid"/>
            <a:round/>
            <a:headEnd len="sm" w="sm" type="none"/>
            <a:tailEnd len="sm" w="sm" type="none"/>
          </a:ln>
        </p:spPr>
      </p:cxnSp>
      <p:cxnSp>
        <p:nvCxnSpPr>
          <p:cNvPr id="196" name="Google Shape;196;p10"/>
          <p:cNvCxnSpPr>
            <a:stCxn id="191" idx="4"/>
            <a:endCxn id="197" idx="0"/>
          </p:cNvCxnSpPr>
          <p:nvPr/>
        </p:nvCxnSpPr>
        <p:spPr>
          <a:xfrm>
            <a:off x="3805650" y="4374975"/>
            <a:ext cx="0" cy="317100"/>
          </a:xfrm>
          <a:prstGeom prst="straightConnector1">
            <a:avLst/>
          </a:prstGeom>
          <a:noFill/>
          <a:ln cap="flat" cmpd="sng" w="28575">
            <a:solidFill>
              <a:schemeClr val="dk2"/>
            </a:solidFill>
            <a:prstDash val="solid"/>
            <a:round/>
            <a:headEnd len="sm" w="sm" type="none"/>
            <a:tailEnd len="sm" w="sm" type="none"/>
          </a:ln>
        </p:spPr>
      </p:cxnSp>
      <p:sp>
        <p:nvSpPr>
          <p:cNvPr id="198" name="Google Shape;198;p10"/>
          <p:cNvSpPr/>
          <p:nvPr/>
        </p:nvSpPr>
        <p:spPr>
          <a:xfrm>
            <a:off x="5163053" y="3273675"/>
            <a:ext cx="1203000" cy="1101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Microbes can be killed by heating them</a:t>
            </a:r>
            <a:endParaRPr b="0" i="0" sz="1000" u="none" cap="none" strike="noStrike">
              <a:solidFill>
                <a:srgbClr val="000000"/>
              </a:solidFill>
              <a:latin typeface="Calibri"/>
              <a:ea typeface="Calibri"/>
              <a:cs typeface="Calibri"/>
              <a:sym typeface="Calibri"/>
            </a:endParaRPr>
          </a:p>
        </p:txBody>
      </p:sp>
      <p:sp>
        <p:nvSpPr>
          <p:cNvPr id="197" name="Google Shape;197;p10"/>
          <p:cNvSpPr/>
          <p:nvPr/>
        </p:nvSpPr>
        <p:spPr>
          <a:xfrm>
            <a:off x="3204150" y="4692133"/>
            <a:ext cx="1203000" cy="1101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Microbes in the air cause decay</a:t>
            </a:r>
            <a:endParaRPr b="0" i="0" sz="1000" u="none" cap="none" strike="noStrike">
              <a:solidFill>
                <a:srgbClr val="000000"/>
              </a:solidFill>
              <a:latin typeface="Calibri"/>
              <a:ea typeface="Calibri"/>
              <a:cs typeface="Calibri"/>
              <a:sym typeface="Calibri"/>
            </a:endParaRPr>
          </a:p>
        </p:txBody>
      </p:sp>
      <p:sp>
        <p:nvSpPr>
          <p:cNvPr id="194" name="Google Shape;194;p10"/>
          <p:cNvSpPr/>
          <p:nvPr/>
        </p:nvSpPr>
        <p:spPr>
          <a:xfrm>
            <a:off x="1418460" y="3273675"/>
            <a:ext cx="1203000" cy="11013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Microbes are not evenly distributed in the airy</a:t>
            </a:r>
            <a:endParaRPr b="0" i="0" sz="1000" u="none" cap="none" strike="noStrike">
              <a:solidFill>
                <a:srgbClr val="000000"/>
              </a:solidFill>
              <a:latin typeface="Calibri"/>
              <a:ea typeface="Calibri"/>
              <a:cs typeface="Calibri"/>
              <a:sym typeface="Calibri"/>
            </a:endParaRPr>
          </a:p>
        </p:txBody>
      </p:sp>
      <p:cxnSp>
        <p:nvCxnSpPr>
          <p:cNvPr id="199" name="Google Shape;199;p10"/>
          <p:cNvCxnSpPr>
            <a:endCxn id="198" idx="2"/>
          </p:cNvCxnSpPr>
          <p:nvPr/>
        </p:nvCxnSpPr>
        <p:spPr>
          <a:xfrm>
            <a:off x="4391453" y="3824325"/>
            <a:ext cx="771600" cy="0"/>
          </a:xfrm>
          <a:prstGeom prst="straightConnector1">
            <a:avLst/>
          </a:prstGeom>
          <a:noFill/>
          <a:ln cap="flat" cmpd="sng" w="28575">
            <a:solidFill>
              <a:schemeClr val="dk2"/>
            </a:solidFill>
            <a:prstDash val="solid"/>
            <a:round/>
            <a:headEnd len="sm" w="sm" type="none"/>
            <a:tailEnd len="sm" w="sm" type="none"/>
          </a:ln>
        </p:spPr>
      </p:cxnSp>
      <p:sp>
        <p:nvSpPr>
          <p:cNvPr id="200" name="Google Shape;200;p10"/>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p.10</a:t>
            </a:r>
            <a:endParaRPr b="1" i="0" sz="1400" u="none" cap="none" strike="noStrike">
              <a:solidFill>
                <a:srgbClr val="000000"/>
              </a:solidFill>
              <a:latin typeface="Calibri"/>
              <a:ea typeface="Calibri"/>
              <a:cs typeface="Calibri"/>
              <a:sym typeface="Calibri"/>
            </a:endParaRPr>
          </a:p>
        </p:txBody>
      </p:sp>
      <p:sp>
        <p:nvSpPr>
          <p:cNvPr id="201" name="Google Shape;201;p10"/>
          <p:cNvSpPr txBox="1"/>
          <p:nvPr/>
        </p:nvSpPr>
        <p:spPr>
          <a:xfrm>
            <a:off x="331000" y="6331550"/>
            <a:ext cx="6823500" cy="423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Pasteur's influence in Britain</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To begin with, Pasteur's work had almost no impact on British ideas about the causes of illness and disease. He was not a doctor, and his work focused on decay and spoiled food, not disease.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In Britain, the theory of spontaneous generation continued to be important until the 1870s. It was promoted by Dr Henry Bastian, who was one of the most powerful doctors in the country. Because he was so well respected, few people disagreed with him.</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However, some scientists did start to look for a link between the microbes and disease. One of these was Joseph Lister, who read Pasteur's germ theory and linked it to the infection problems his surgical patients had experienced.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Another scientist who promoted the link between microbes and disease was John Tyndall. He had discovered that there were small organic particles in the air. In January 1870, he gave a lecture, linking his discovery with Pasteur's germ theory and Lister's work on wound infection. Tyndall theorised that dust particles carried the germs that caused disease.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However, Tyndall was not a doctor: he was a physicist. The medical world trusted Bastian's beliefs rather than  Tyndall's theory.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Lister's ideas were also doubted, as he could not prove  his theory. Although microscopes meant that microbes were visible, there were lots of them present in the  blood or in a wound. Doctors could not yet identify what they were and what role they played The gut is a good  example of why they had problems: when examined  under the microscope, scientists saw hundreds of microbes, even in healthy people. It seemed impossible to people that these microbes caused disease, too. </a:t>
            </a:r>
            <a:endParaRPr b="0" i="0" sz="1100" u="none" cap="none" strike="noStrike">
              <a:solidFill>
                <a:srgbClr val="000000"/>
              </a:solidFill>
              <a:latin typeface="Calibri"/>
              <a:ea typeface="Calibri"/>
              <a:cs typeface="Calibri"/>
              <a:sym typeface="Calibri"/>
            </a:endParaRPr>
          </a:p>
        </p:txBody>
      </p:sp>
      <p:sp>
        <p:nvSpPr>
          <p:cNvPr id="202" name="Google Shape;202;p10"/>
          <p:cNvSpPr txBox="1"/>
          <p:nvPr>
            <p:ph type="title"/>
          </p:nvPr>
        </p:nvSpPr>
        <p:spPr>
          <a:xfrm>
            <a:off x="864300" y="86525"/>
            <a:ext cx="5831400" cy="5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11"/>
          <p:cNvSpPr txBox="1"/>
          <p:nvPr>
            <p:ph idx="1" type="body"/>
          </p:nvPr>
        </p:nvSpPr>
        <p:spPr>
          <a:xfrm>
            <a:off x="571000" y="725325"/>
            <a:ext cx="6823500" cy="59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100"/>
              <a:buNone/>
            </a:pPr>
            <a:r>
              <a:rPr lang="en" sz="1100">
                <a:solidFill>
                  <a:srgbClr val="000000"/>
                </a:solidFill>
              </a:rPr>
              <a:t>Therefore, Pasteur’s theory had limited impact in Britain, because </a:t>
            </a:r>
            <a:r>
              <a:rPr b="1" lang="en" sz="1100">
                <a:solidFill>
                  <a:srgbClr val="000000"/>
                </a:solidFill>
              </a:rPr>
              <a:t>attitudes among doctors</a:t>
            </a:r>
            <a:r>
              <a:rPr lang="en" sz="1100">
                <a:solidFill>
                  <a:srgbClr val="000000"/>
                </a:solidFill>
              </a:rPr>
              <a:t> meant people refused to recognise the link between germs and disease - even though the link was correct. </a:t>
            </a:r>
            <a:endParaRPr sz="1100">
              <a:solidFill>
                <a:srgbClr val="000000"/>
              </a:solidFill>
            </a:endParaRPr>
          </a:p>
        </p:txBody>
      </p:sp>
      <p:sp>
        <p:nvSpPr>
          <p:cNvPr id="208" name="Google Shape;208;p11"/>
          <p:cNvSpPr/>
          <p:nvPr/>
        </p:nvSpPr>
        <p:spPr>
          <a:xfrm>
            <a:off x="929950" y="1263650"/>
            <a:ext cx="1724100" cy="2543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Old Ideas</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 SPONTANEOUS GENERATION theory closed rotting matter CREATED microbes.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This theory claimed that microbes spread through MIASMATA.</a:t>
            </a:r>
            <a:endParaRPr b="0" i="0" sz="1100" u="none" cap="none" strike="noStrike">
              <a:solidFill>
                <a:srgbClr val="000000"/>
              </a:solidFill>
              <a:latin typeface="Calibri"/>
              <a:ea typeface="Calibri"/>
              <a:cs typeface="Calibri"/>
              <a:sym typeface="Calibri"/>
            </a:endParaRPr>
          </a:p>
        </p:txBody>
      </p:sp>
      <p:sp>
        <p:nvSpPr>
          <p:cNvPr id="209" name="Google Shape;209;p11"/>
          <p:cNvSpPr/>
          <p:nvPr/>
        </p:nvSpPr>
        <p:spPr>
          <a:xfrm>
            <a:off x="3101713" y="1637750"/>
            <a:ext cx="1724100" cy="1794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Decaying Matter</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210" name="Google Shape;210;p11"/>
          <p:cNvSpPr/>
          <p:nvPr/>
        </p:nvSpPr>
        <p:spPr>
          <a:xfrm>
            <a:off x="5311450" y="1263650"/>
            <a:ext cx="1724100" cy="2543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New Ideas</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Pasteur’s GERM THEORY claimed that microbes CAUSED DECAY and were not created by rotting matter.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This theory claimed that microbes spread through air.</a:t>
            </a:r>
            <a:endParaRPr b="0" i="0" sz="1100" u="none" cap="none" strike="noStrike">
              <a:solidFill>
                <a:srgbClr val="000000"/>
              </a:solidFill>
              <a:latin typeface="Calibri"/>
              <a:ea typeface="Calibri"/>
              <a:cs typeface="Calibri"/>
              <a:sym typeface="Calibri"/>
            </a:endParaRPr>
          </a:p>
        </p:txBody>
      </p:sp>
      <p:pic>
        <p:nvPicPr>
          <p:cNvPr id="211" name="Google Shape;211;p11"/>
          <p:cNvPicPr preferRelativeResize="0"/>
          <p:nvPr/>
        </p:nvPicPr>
        <p:blipFill rotWithShape="1">
          <a:blip r:embed="rId3">
            <a:alphaModFix/>
          </a:blip>
          <a:srcRect b="0" l="0" r="0" t="0"/>
          <a:stretch/>
        </p:blipFill>
        <p:spPr>
          <a:xfrm>
            <a:off x="3553100" y="2214575"/>
            <a:ext cx="967225" cy="967225"/>
          </a:xfrm>
          <a:prstGeom prst="rect">
            <a:avLst/>
          </a:prstGeom>
          <a:noFill/>
          <a:ln>
            <a:noFill/>
          </a:ln>
        </p:spPr>
      </p:pic>
      <p:pic>
        <p:nvPicPr>
          <p:cNvPr id="212" name="Google Shape;212;p11"/>
          <p:cNvPicPr preferRelativeResize="0"/>
          <p:nvPr/>
        </p:nvPicPr>
        <p:blipFill rotWithShape="1">
          <a:blip r:embed="rId4">
            <a:alphaModFix/>
          </a:blip>
          <a:srcRect b="0" l="0" r="0" t="0"/>
          <a:stretch/>
        </p:blipFill>
        <p:spPr>
          <a:xfrm>
            <a:off x="5689888" y="2214575"/>
            <a:ext cx="967225" cy="967225"/>
          </a:xfrm>
          <a:prstGeom prst="rect">
            <a:avLst/>
          </a:prstGeom>
          <a:noFill/>
          <a:ln>
            <a:noFill/>
          </a:ln>
        </p:spPr>
      </p:pic>
      <p:sp>
        <p:nvSpPr>
          <p:cNvPr id="213" name="Google Shape;213;p11"/>
          <p:cNvSpPr txBox="1"/>
          <p:nvPr/>
        </p:nvSpPr>
        <p:spPr>
          <a:xfrm>
            <a:off x="2371150" y="3827875"/>
            <a:ext cx="3223200" cy="445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Figure 3.2</a:t>
            </a:r>
            <a:r>
              <a:rPr b="0" i="0" lang="en" sz="1100" u="none" cap="none" strike="noStrike">
                <a:solidFill>
                  <a:srgbClr val="000000"/>
                </a:solidFill>
                <a:latin typeface="Calibri"/>
                <a:ea typeface="Calibri"/>
                <a:cs typeface="Calibri"/>
                <a:sym typeface="Calibri"/>
              </a:rPr>
              <a:t> Germ Theory vs. spontaneous generation. </a:t>
            </a:r>
            <a:endParaRPr b="0" i="0" sz="1100" u="none" cap="none" strike="noStrike">
              <a:solidFill>
                <a:srgbClr val="000000"/>
              </a:solidFill>
              <a:latin typeface="Calibri"/>
              <a:ea typeface="Calibri"/>
              <a:cs typeface="Calibri"/>
              <a:sym typeface="Calibri"/>
            </a:endParaRPr>
          </a:p>
        </p:txBody>
      </p:sp>
      <p:pic>
        <p:nvPicPr>
          <p:cNvPr id="214" name="Google Shape;214;p11"/>
          <p:cNvPicPr preferRelativeResize="0"/>
          <p:nvPr/>
        </p:nvPicPr>
        <p:blipFill rotWithShape="1">
          <a:blip r:embed="rId5">
            <a:alphaModFix/>
          </a:blip>
          <a:srcRect b="0" l="0" r="0" t="0"/>
          <a:stretch/>
        </p:blipFill>
        <p:spPr>
          <a:xfrm>
            <a:off x="1308375" y="2214563"/>
            <a:ext cx="967225" cy="967225"/>
          </a:xfrm>
          <a:prstGeom prst="rect">
            <a:avLst/>
          </a:prstGeom>
          <a:noFill/>
          <a:ln>
            <a:noFill/>
          </a:ln>
        </p:spPr>
      </p:pic>
      <p:pic>
        <p:nvPicPr>
          <p:cNvPr descr="Image result for robert koch" id="215" name="Google Shape;215;p11" title="https://www.britannica.com/biography/Robert-Koch"/>
          <p:cNvPicPr preferRelativeResize="0"/>
          <p:nvPr/>
        </p:nvPicPr>
        <p:blipFill rotWithShape="1">
          <a:blip r:embed="rId6">
            <a:alphaModFix/>
          </a:blip>
          <a:srcRect b="0" l="0" r="0" t="0"/>
          <a:stretch/>
        </p:blipFill>
        <p:spPr>
          <a:xfrm>
            <a:off x="5891300" y="4383450"/>
            <a:ext cx="1334700" cy="1880700"/>
          </a:xfrm>
          <a:prstGeom prst="roundRect">
            <a:avLst>
              <a:gd fmla="val 16667" name="adj"/>
            </a:avLst>
          </a:prstGeom>
          <a:noFill/>
          <a:ln cap="flat" cmpd="sng" w="28575">
            <a:solidFill>
              <a:srgbClr val="000000"/>
            </a:solidFill>
            <a:prstDash val="solid"/>
            <a:round/>
            <a:headEnd len="sm" w="sm" type="none"/>
            <a:tailEnd len="sm" w="sm" type="none"/>
          </a:ln>
        </p:spPr>
      </p:pic>
      <p:sp>
        <p:nvSpPr>
          <p:cNvPr id="216" name="Google Shape;216;p11"/>
          <p:cNvSpPr/>
          <p:nvPr/>
        </p:nvSpPr>
        <p:spPr>
          <a:xfrm>
            <a:off x="4881288" y="2555238"/>
            <a:ext cx="374700" cy="285900"/>
          </a:xfrm>
          <a:prstGeom prst="leftArrow">
            <a:avLst>
              <a:gd fmla="val 50000" name="adj1"/>
              <a:gd fmla="val 50000" name="adj2"/>
            </a:avLst>
          </a:prstGeom>
          <a:solidFill>
            <a:srgbClr val="0000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1"/>
          <p:cNvSpPr/>
          <p:nvPr/>
        </p:nvSpPr>
        <p:spPr>
          <a:xfrm>
            <a:off x="2690538" y="2555238"/>
            <a:ext cx="374700" cy="285900"/>
          </a:xfrm>
          <a:prstGeom prst="leftArrow">
            <a:avLst>
              <a:gd fmla="val 50000" name="adj1"/>
              <a:gd fmla="val 50000" name="adj2"/>
            </a:avLst>
          </a:prstGeom>
          <a:solidFill>
            <a:srgbClr val="0000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1"/>
          <p:cNvSpPr txBox="1"/>
          <p:nvPr/>
        </p:nvSpPr>
        <p:spPr>
          <a:xfrm>
            <a:off x="519650" y="4231050"/>
            <a:ext cx="5222700" cy="61548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Robert Koch’s work on microbes</a:t>
            </a:r>
            <a:endParaRPr b="1" i="0" sz="1200" u="none" cap="none" strike="noStrike">
              <a:solidFill>
                <a:srgbClr val="000000"/>
              </a:solidFill>
              <a:latin typeface="Calibri"/>
              <a:ea typeface="Calibri"/>
              <a:cs typeface="Calibri"/>
              <a:sym typeface="Calibri"/>
            </a:endParaRPr>
          </a:p>
          <a:p>
            <a:pPr indent="0" lvl="0" marL="0" marR="0" rtl="0" algn="ctr">
              <a:lnSpc>
                <a:spcPct val="115000"/>
              </a:lnSpc>
              <a:spcBef>
                <a:spcPts val="0"/>
              </a:spcBef>
              <a:spcAft>
                <a:spcPts val="0"/>
              </a:spcAft>
              <a:buClr>
                <a:srgbClr val="000000"/>
              </a:buClr>
              <a:buSzPts val="1200"/>
              <a:buFont typeface="Arial"/>
              <a:buNone/>
            </a:pPr>
            <a:r>
              <a:t/>
            </a:r>
            <a:endParaRPr b="1" i="0" sz="12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Pasteur had been the first scientists to identify microbes and their role in decay. However, it was the German scientist Robert Koch who successfully identified that different germs cause many common disease.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Koch discovered the bacteria that caused tuberculosis, in 1882. He then published his ideas on the methods that could be used to identify disease-causing microbes. </a:t>
            </a:r>
            <a:endParaRPr b="0" i="0" sz="1100" u="none" cap="none" strike="noStrike">
              <a:solidFill>
                <a:srgbClr val="000000"/>
              </a:solidFill>
              <a:latin typeface="Calibri"/>
              <a:ea typeface="Calibri"/>
              <a:cs typeface="Calibri"/>
              <a:sym typeface="Calibri"/>
            </a:endParaRPr>
          </a:p>
          <a:p>
            <a:pPr indent="-298450" lvl="0" marL="457200" marR="0" rtl="0" algn="l">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The microbe is present in every case of the disease. </a:t>
            </a:r>
            <a:endParaRPr b="0" i="0" sz="1100" u="none" cap="none" strike="noStrike">
              <a:solidFill>
                <a:srgbClr val="000000"/>
              </a:solidFill>
              <a:latin typeface="Calibri"/>
              <a:ea typeface="Calibri"/>
              <a:cs typeface="Calibri"/>
              <a:sym typeface="Calibri"/>
            </a:endParaRPr>
          </a:p>
          <a:p>
            <a:pPr indent="-298450" lvl="0" marL="457200" marR="0" rtl="0" algn="l">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Once taken from the body, the microbe can be reproduced into a pure culture. </a:t>
            </a:r>
            <a:endParaRPr b="0" i="0" sz="1100" u="none" cap="none" strike="noStrike">
              <a:solidFill>
                <a:srgbClr val="000000"/>
              </a:solidFill>
              <a:latin typeface="Calibri"/>
              <a:ea typeface="Calibri"/>
              <a:cs typeface="Calibri"/>
              <a:sym typeface="Calibri"/>
            </a:endParaRPr>
          </a:p>
          <a:p>
            <a:pPr indent="-298450" lvl="0" marL="457200" marR="0" rtl="0" algn="l">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The disease can be reproduced in test animals using that culture. </a:t>
            </a:r>
            <a:endParaRPr b="0" i="0" sz="1100" u="none" cap="none" strike="noStrike">
              <a:solidFill>
                <a:srgbClr val="000000"/>
              </a:solidFill>
              <a:latin typeface="Calibri"/>
              <a:ea typeface="Calibri"/>
              <a:cs typeface="Calibri"/>
              <a:sym typeface="Calibri"/>
            </a:endParaRPr>
          </a:p>
          <a:p>
            <a:pPr indent="-298450" lvl="0" marL="457200" marR="0" rtl="0" algn="l">
              <a:lnSpc>
                <a:spcPct val="115000"/>
              </a:lnSpc>
              <a:spcBef>
                <a:spcPts val="0"/>
              </a:spcBef>
              <a:spcAft>
                <a:spcPts val="0"/>
              </a:spcAft>
              <a:buClr>
                <a:srgbClr val="000000"/>
              </a:buClr>
              <a:buSzPts val="1100"/>
              <a:buFont typeface="Calibri"/>
              <a:buAutoNum type="arabicPeriod"/>
            </a:pPr>
            <a:r>
              <a:rPr b="0" i="0" lang="en" sz="1100" u="none" cap="none" strike="noStrike">
                <a:solidFill>
                  <a:srgbClr val="000000"/>
                </a:solidFill>
                <a:latin typeface="Calibri"/>
                <a:ea typeface="Calibri"/>
                <a:cs typeface="Calibri"/>
                <a:sym typeface="Calibri"/>
              </a:rPr>
              <a:t>The microbe can be taken out of the test animals and used to start a fresh culture.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Koch continued to look for the microbes causing different disease. In 1993, he discovered cholera, and in 1884 he proved that it was spread in water supplies when he found it in the drinking water in India, where a cholera epidemic had broken out. This also provided proof for John Snow’s theory (we will learn about him later on.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Koch made it easier for future scientist to study bacteria by developing a new method of growing them, using agar jelly in a petri dish. This made it easier to study the bacteria under a microscope. Later, Koch also developed a method for staining them with industrial dyes, to make them easier to see.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Koch's research inspired other scientist. Over the next decades, they went on to discover the microbes responsible for other disease, such as diphtheria, pneumonia, meningitis, the plague, tetanus and various other infections. Koch received the Nobel Prize for Medicine in 1905. He is considered to be the father of bacteriology and his methods are still used when seeking out the microbes responsible for disease today. </a:t>
            </a:r>
            <a:endParaRPr b="0" i="0" sz="11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219" name="Google Shape;219;p11"/>
          <p:cNvSpPr txBox="1"/>
          <p:nvPr/>
        </p:nvSpPr>
        <p:spPr>
          <a:xfrm>
            <a:off x="5989075" y="6566025"/>
            <a:ext cx="1334700" cy="23397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Keywords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Culture</a:t>
            </a:r>
            <a:r>
              <a:rPr b="0" i="0" lang="en" sz="1100" u="none" cap="none" strike="noStrike">
                <a:solidFill>
                  <a:srgbClr val="000000"/>
                </a:solidFill>
                <a:latin typeface="Calibri"/>
                <a:ea typeface="Calibri"/>
                <a:cs typeface="Calibri"/>
                <a:sym typeface="Calibri"/>
              </a:rPr>
              <a:t> - Bacteria grown under controlled conditions.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Bacteriology</a:t>
            </a:r>
            <a:r>
              <a:rPr b="0" i="0" lang="en" sz="1100" u="none" cap="none" strike="noStrike">
                <a:solidFill>
                  <a:srgbClr val="000000"/>
                </a:solidFill>
                <a:latin typeface="Calibri"/>
                <a:ea typeface="Calibri"/>
                <a:cs typeface="Calibri"/>
                <a:sym typeface="Calibri"/>
              </a:rPr>
              <a:t> - The study of bacteria.</a:t>
            </a:r>
            <a:endParaRPr b="0" i="0" sz="1100" u="none" cap="none" strike="noStrike">
              <a:solidFill>
                <a:srgbClr val="000000"/>
              </a:solidFill>
              <a:latin typeface="Calibri"/>
              <a:ea typeface="Calibri"/>
              <a:cs typeface="Calibri"/>
              <a:sym typeface="Calibri"/>
            </a:endParaRPr>
          </a:p>
        </p:txBody>
      </p:sp>
      <p:sp>
        <p:nvSpPr>
          <p:cNvPr id="220" name="Google Shape;220;p11"/>
          <p:cNvSpPr txBox="1"/>
          <p:nvPr>
            <p:ph type="title"/>
          </p:nvPr>
        </p:nvSpPr>
        <p:spPr>
          <a:xfrm>
            <a:off x="864300" y="86525"/>
            <a:ext cx="5831400" cy="5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
        <p:nvSpPr>
          <p:cNvPr id="221" name="Google Shape;221;p11"/>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p.11</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2"/>
          <p:cNvSpPr txBox="1"/>
          <p:nvPr>
            <p:ph idx="1" type="body"/>
          </p:nvPr>
        </p:nvSpPr>
        <p:spPr>
          <a:xfrm>
            <a:off x="432200" y="1162925"/>
            <a:ext cx="5425500" cy="94026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Clr>
                <a:schemeClr val="dk1"/>
              </a:buClr>
              <a:buSzPts val="1100"/>
              <a:buFont typeface="Arial"/>
              <a:buNone/>
            </a:pPr>
            <a:r>
              <a:rPr b="1" lang="en" sz="1200">
                <a:solidFill>
                  <a:schemeClr val="dk1"/>
                </a:solidFill>
              </a:rPr>
              <a:t>Koch's influence in Britain</a:t>
            </a:r>
            <a:endParaRPr b="1" sz="1200">
              <a:solidFill>
                <a:schemeClr val="dk1"/>
              </a:solidFill>
            </a:endParaRPr>
          </a:p>
          <a:p>
            <a:pPr indent="0" lvl="0" marL="0" rtl="0" algn="l">
              <a:lnSpc>
                <a:spcPct val="150000"/>
              </a:lnSpc>
              <a:spcBef>
                <a:spcPts val="600"/>
              </a:spcBef>
              <a:spcAft>
                <a:spcPts val="0"/>
              </a:spcAft>
              <a:buClr>
                <a:schemeClr val="dk1"/>
              </a:buClr>
              <a:buSzPts val="1100"/>
              <a:buFont typeface="Arial"/>
              <a:buNone/>
            </a:pPr>
            <a:r>
              <a:rPr lang="en" sz="1100">
                <a:solidFill>
                  <a:schemeClr val="dk1"/>
                </a:solidFill>
              </a:rPr>
              <a:t>The identification of microbes that caused particular diseases was an enormous breakthrough in the diagnosis of disease. Whereas before, doctors had studied and treated symptoms, now they studied the disease itself. The medical profession had begun to recognise that the microbe created the symptoms of the disease, and it was the microbe that needed to be removed.</a:t>
            </a:r>
            <a:endParaRPr sz="1100">
              <a:solidFill>
                <a:schemeClr val="dk1"/>
              </a:solidFill>
            </a:endParaRPr>
          </a:p>
          <a:p>
            <a:pPr indent="0" lvl="0" marL="0" rtl="0" algn="l">
              <a:lnSpc>
                <a:spcPct val="150000"/>
              </a:lnSpc>
              <a:spcBef>
                <a:spcPts val="1400"/>
              </a:spcBef>
              <a:spcAft>
                <a:spcPts val="0"/>
              </a:spcAft>
              <a:buSzPts val="1100"/>
              <a:buNone/>
            </a:pPr>
            <a:r>
              <a:rPr lang="en" sz="1100">
                <a:solidFill>
                  <a:schemeClr val="dk1"/>
                </a:solidFill>
              </a:rPr>
              <a:t>For example, in 1883, the microbe that caused diphtheria was found. Diphtheria was a horrible disease that mostly affected children. It caused a painful cough and a fever A leathery skin would grow over the tonsils and the back of the throat, which meant that the sufferer could not breathe. By studying the microbe, scientists were able to observe that it produced a poison. The poison, when breathed, stayed in the throat and caused the painful symptoms. Since the microbe had been identified, scientists were able to seek ways of attacking it directly, rather than just treating the symptoms.</a:t>
            </a:r>
            <a:endParaRPr sz="1100">
              <a:solidFill>
                <a:schemeClr val="dk1"/>
              </a:solidFill>
            </a:endParaRPr>
          </a:p>
          <a:p>
            <a:pPr indent="0" lvl="0" marL="0" rtl="0" algn="ctr">
              <a:lnSpc>
                <a:spcPct val="107000"/>
              </a:lnSpc>
              <a:spcBef>
                <a:spcPts val="1600"/>
              </a:spcBef>
              <a:spcAft>
                <a:spcPts val="0"/>
              </a:spcAft>
              <a:buClr>
                <a:schemeClr val="dk1"/>
              </a:buClr>
              <a:buSzPts val="1100"/>
              <a:buFont typeface="Arial"/>
              <a:buNone/>
            </a:pPr>
            <a:r>
              <a:rPr b="1" lang="en" sz="1200">
                <a:solidFill>
                  <a:schemeClr val="dk1"/>
                </a:solidFill>
              </a:rPr>
              <a:t>Summary: the impact of Germ Theory in Britain</a:t>
            </a:r>
            <a:endParaRPr b="1" sz="1200">
              <a:solidFill>
                <a:schemeClr val="dk1"/>
              </a:solidFill>
            </a:endParaRPr>
          </a:p>
          <a:p>
            <a:pPr indent="0" lvl="0" marL="0" rtl="0" algn="l">
              <a:lnSpc>
                <a:spcPct val="107000"/>
              </a:lnSpc>
              <a:spcBef>
                <a:spcPts val="0"/>
              </a:spcBef>
              <a:spcAft>
                <a:spcPts val="0"/>
              </a:spcAft>
              <a:buClr>
                <a:schemeClr val="dk1"/>
              </a:buClr>
              <a:buSzPts val="1100"/>
              <a:buFont typeface="Arial"/>
              <a:buNone/>
            </a:pPr>
            <a:r>
              <a:t/>
            </a:r>
            <a:endParaRPr b="1" sz="12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sz="1100">
                <a:solidFill>
                  <a:schemeClr val="dk1"/>
                </a:solidFill>
              </a:rPr>
              <a:t>Progress in treatment and prevention using Germ Theory was slow. Once Pasteur, Koch and other scientists had found the specific disease-causing microbes, cures and vaccines could be tested. Only after this did Germ Theory begin to have a direct impact on medical treatment.</a:t>
            </a:r>
            <a:endParaRPr sz="1100">
              <a:solidFill>
                <a:schemeClr val="dk1"/>
              </a:solidFill>
            </a:endParaRPr>
          </a:p>
          <a:p>
            <a:pPr indent="0" lvl="0" marL="0" marR="76200" rtl="0" algn="l">
              <a:lnSpc>
                <a:spcPct val="150000"/>
              </a:lnSpc>
              <a:spcBef>
                <a:spcPts val="1000"/>
              </a:spcBef>
              <a:spcAft>
                <a:spcPts val="0"/>
              </a:spcAft>
              <a:buClr>
                <a:schemeClr val="dk1"/>
              </a:buClr>
              <a:buSzPts val="1100"/>
              <a:buFont typeface="Arial"/>
              <a:buNone/>
            </a:pPr>
            <a:r>
              <a:rPr lang="en" sz="1100">
                <a:solidFill>
                  <a:schemeClr val="dk1"/>
                </a:solidFill>
              </a:rPr>
              <a:t>Even the British government rejected the Germ Theory of disease at first. When Koch travelled to Calcutta in 1884 to study an outbreak of cholera, he proved that it was caused by microbes in the supply of drinking water.</a:t>
            </a:r>
            <a:endParaRPr sz="1100">
              <a:solidFill>
                <a:schemeClr val="dk1"/>
              </a:solidFill>
            </a:endParaRPr>
          </a:p>
          <a:p>
            <a:pPr indent="0" lvl="0" marL="0" rtl="0" algn="l">
              <a:lnSpc>
                <a:spcPct val="150000"/>
              </a:lnSpc>
              <a:spcBef>
                <a:spcPts val="200"/>
              </a:spcBef>
              <a:spcAft>
                <a:spcPts val="0"/>
              </a:spcAft>
              <a:buClr>
                <a:schemeClr val="dk1"/>
              </a:buClr>
              <a:buSzPts val="1100"/>
              <a:buFont typeface="Arial"/>
              <a:buNone/>
            </a:pPr>
            <a:r>
              <a:rPr lang="en" sz="1100">
                <a:solidFill>
                  <a:schemeClr val="dk1"/>
                </a:solidFill>
              </a:rPr>
              <a:t>However, this was ignored by the British government. Instead, they kept to the idea that the disease was present in the soil, and the miasma was brought out by the weather. This seemed to make sense, since there was more cholera a und during the rainy season.</a:t>
            </a:r>
            <a:endParaRPr sz="1100">
              <a:solidFill>
                <a:schemeClr val="dk1"/>
              </a:solidFill>
            </a:endParaRPr>
          </a:p>
          <a:p>
            <a:pPr indent="0" lvl="0" marL="0" rtl="0" algn="l">
              <a:lnSpc>
                <a:spcPct val="150000"/>
              </a:lnSpc>
              <a:spcBef>
                <a:spcPts val="1100"/>
              </a:spcBef>
              <a:spcAft>
                <a:spcPts val="0"/>
              </a:spcAft>
              <a:buSzPts val="1100"/>
              <a:buNone/>
            </a:pPr>
            <a:r>
              <a:rPr lang="en" sz="1100">
                <a:solidFill>
                  <a:schemeClr val="dk1"/>
                </a:solidFill>
              </a:rPr>
              <a:t>Despite these setbacks, in the 20th century Germ Theory and the new study of bacteriology had an enormous impact on our understanding of the causes of disease and illness. It is now recognised that many diseases are caused by a microorganism - bacteria, virus or fungus. When diagnosing disease, doctors now look for symptoms and try to match them to a disease caused by a specific microbe.</a:t>
            </a:r>
            <a:endParaRPr sz="1100">
              <a:solidFill>
                <a:schemeClr val="dk1"/>
              </a:solidFill>
            </a:endParaRPr>
          </a:p>
          <a:p>
            <a:pPr indent="0" lvl="0" marL="0" rtl="0" algn="l">
              <a:lnSpc>
                <a:spcPct val="150000"/>
              </a:lnSpc>
              <a:spcBef>
                <a:spcPts val="1600"/>
              </a:spcBef>
              <a:spcAft>
                <a:spcPts val="0"/>
              </a:spcAft>
              <a:buClr>
                <a:schemeClr val="dk1"/>
              </a:buClr>
              <a:buSzPts val="1100"/>
              <a:buFont typeface="Arial"/>
              <a:buNone/>
            </a:pPr>
            <a:r>
              <a:rPr lang="en" sz="1100">
                <a:solidFill>
                  <a:schemeClr val="dk1"/>
                </a:solidFill>
              </a:rPr>
              <a:t>By the end of the 19th century, the mystery around what caused illness and disease had been solved. It took a little more time for this to be accepted by the medical profession, but the evidence had been found. Now it was time to start looking for new treatments based on this new science.</a:t>
            </a:r>
            <a:endParaRPr sz="1100">
              <a:solidFill>
                <a:schemeClr val="dk1"/>
              </a:solidFill>
            </a:endParaRPr>
          </a:p>
          <a:p>
            <a:pPr indent="0" lvl="0" marL="0" rtl="0" algn="l">
              <a:lnSpc>
                <a:spcPct val="115000"/>
              </a:lnSpc>
              <a:spcBef>
                <a:spcPts val="1000"/>
              </a:spcBef>
              <a:spcAft>
                <a:spcPts val="1600"/>
              </a:spcAft>
              <a:buSzPts val="1100"/>
              <a:buNone/>
            </a:pPr>
            <a:r>
              <a:t/>
            </a:r>
            <a:endParaRPr sz="1100">
              <a:solidFill>
                <a:schemeClr val="dk1"/>
              </a:solidFill>
            </a:endParaRPr>
          </a:p>
        </p:txBody>
      </p:sp>
      <p:sp>
        <p:nvSpPr>
          <p:cNvPr id="227" name="Google Shape;227;p12"/>
          <p:cNvSpPr txBox="1"/>
          <p:nvPr/>
        </p:nvSpPr>
        <p:spPr>
          <a:xfrm>
            <a:off x="4663925" y="562600"/>
            <a:ext cx="2831400" cy="60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TASK: </a:t>
            </a:r>
            <a:r>
              <a:rPr b="0" i="0" lang="en" sz="1000" u="none" cap="none" strike="noStrike">
                <a:solidFill>
                  <a:srgbClr val="000000"/>
                </a:solidFill>
                <a:latin typeface="Calibri"/>
                <a:ea typeface="Calibri"/>
                <a:cs typeface="Calibri"/>
                <a:sym typeface="Calibri"/>
              </a:rPr>
              <a:t>Highlight 1 key sentence in each paragraph then create an image or a symbol to represent the information in the paragraph.</a:t>
            </a:r>
            <a:endParaRPr b="0" i="0" sz="1000" u="none" cap="none" strike="noStrike">
              <a:solidFill>
                <a:srgbClr val="000000"/>
              </a:solidFill>
              <a:latin typeface="Calibri"/>
              <a:ea typeface="Calibri"/>
              <a:cs typeface="Calibri"/>
              <a:sym typeface="Calibri"/>
            </a:endParaRPr>
          </a:p>
        </p:txBody>
      </p:sp>
      <p:sp>
        <p:nvSpPr>
          <p:cNvPr id="228" name="Google Shape;228;p12"/>
          <p:cNvSpPr txBox="1"/>
          <p:nvPr>
            <p:ph type="title"/>
          </p:nvPr>
        </p:nvSpPr>
        <p:spPr>
          <a:xfrm>
            <a:off x="559500" y="86525"/>
            <a:ext cx="3948900" cy="8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
        <p:nvSpPr>
          <p:cNvPr id="229" name="Google Shape;229;p12"/>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3"/>
          <p:cNvSpPr txBox="1"/>
          <p:nvPr/>
        </p:nvSpPr>
        <p:spPr>
          <a:xfrm>
            <a:off x="428725" y="7649300"/>
            <a:ext cx="6976500" cy="28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TASK:</a:t>
            </a:r>
            <a:r>
              <a:rPr b="0" i="0" lang="en" sz="1100" u="none" cap="none" strike="noStrike">
                <a:solidFill>
                  <a:srgbClr val="000000"/>
                </a:solidFill>
                <a:latin typeface="Calibri"/>
                <a:ea typeface="Calibri"/>
                <a:cs typeface="Calibri"/>
                <a:sym typeface="Calibri"/>
              </a:rPr>
              <a:t> How are the following dates related to the development of germ theory?</a:t>
            </a:r>
            <a:endParaRPr b="0" i="0" sz="1100" u="none" cap="none" strike="noStrike">
              <a:solidFill>
                <a:srgbClr val="000000"/>
              </a:solidFill>
              <a:latin typeface="Calibri"/>
              <a:ea typeface="Calibri"/>
              <a:cs typeface="Calibri"/>
              <a:sym typeface="Calibri"/>
            </a:endParaRPr>
          </a:p>
        </p:txBody>
      </p:sp>
      <p:graphicFrame>
        <p:nvGraphicFramePr>
          <p:cNvPr id="235" name="Google Shape;235;p13"/>
          <p:cNvGraphicFramePr/>
          <p:nvPr/>
        </p:nvGraphicFramePr>
        <p:xfrm>
          <a:off x="428725" y="7970700"/>
          <a:ext cx="3000000" cy="3000000"/>
        </p:xfrm>
        <a:graphic>
          <a:graphicData uri="http://schemas.openxmlformats.org/drawingml/2006/table">
            <a:tbl>
              <a:tblPr>
                <a:noFill/>
                <a:tableStyleId>{536ACEB8-F9AB-40BC-9508-6DCCBD68F1CE}</a:tableStyleId>
              </a:tblPr>
              <a:tblGrid>
                <a:gridCol w="546800"/>
                <a:gridCol w="6418950"/>
              </a:tblGrid>
              <a:tr h="5071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1860</a:t>
                      </a:r>
                      <a:endParaRPr b="1"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5071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1861</a:t>
                      </a:r>
                      <a:endParaRPr b="1"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5071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1878</a:t>
                      </a:r>
                      <a:endParaRPr b="1"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5071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1882</a:t>
                      </a:r>
                      <a:endParaRPr b="1"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5071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1883</a:t>
                      </a:r>
                      <a:endParaRPr b="1"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236" name="Google Shape;236;p13"/>
          <p:cNvSpPr txBox="1"/>
          <p:nvPr>
            <p:ph type="title"/>
          </p:nvPr>
        </p:nvSpPr>
        <p:spPr>
          <a:xfrm>
            <a:off x="864300" y="86525"/>
            <a:ext cx="5831400" cy="5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
        <p:nvSpPr>
          <p:cNvPr id="237" name="Google Shape;237;p13"/>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p.13</a:t>
            </a:r>
            <a:endParaRPr b="1" i="0" sz="1400" u="none" cap="none" strike="noStrike">
              <a:solidFill>
                <a:srgbClr val="000000"/>
              </a:solidFill>
              <a:latin typeface="Calibri"/>
              <a:ea typeface="Calibri"/>
              <a:cs typeface="Calibri"/>
              <a:sym typeface="Calibri"/>
            </a:endParaRPr>
          </a:p>
        </p:txBody>
      </p:sp>
      <p:sp>
        <p:nvSpPr>
          <p:cNvPr id="238" name="Google Shape;238;p13"/>
          <p:cNvSpPr txBox="1"/>
          <p:nvPr/>
        </p:nvSpPr>
        <p:spPr>
          <a:xfrm>
            <a:off x="428725" y="800400"/>
            <a:ext cx="6976500" cy="59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TASK: </a:t>
            </a:r>
            <a:r>
              <a:rPr b="0" i="0" lang="en" sz="1100" u="none" cap="none" strike="noStrike">
                <a:solidFill>
                  <a:srgbClr val="000000"/>
                </a:solidFill>
                <a:latin typeface="Cambria"/>
                <a:ea typeface="Cambria"/>
                <a:cs typeface="Cambria"/>
                <a:sym typeface="Cambria"/>
              </a:rPr>
              <a:t>Create 3 images that would appear on Louis Pasteur’s instagram</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HOT:</a:t>
            </a:r>
            <a:r>
              <a:rPr b="0" i="0" lang="en" sz="1100" u="none" cap="none" strike="noStrike">
                <a:solidFill>
                  <a:srgbClr val="000000"/>
                </a:solidFill>
                <a:latin typeface="Cambria"/>
                <a:ea typeface="Cambria"/>
                <a:cs typeface="Cambria"/>
                <a:sym typeface="Cambria"/>
              </a:rPr>
              <a:t> Include the caption below the image and a hashtag. What stories would this page have?</a:t>
            </a:r>
            <a:endParaRPr b="0" i="0" sz="1100" u="none" cap="none" strike="noStrike">
              <a:solidFill>
                <a:srgbClr val="000000"/>
              </a:solidFill>
              <a:latin typeface="Cambria"/>
              <a:ea typeface="Cambria"/>
              <a:cs typeface="Cambria"/>
              <a:sym typeface="Cambria"/>
            </a:endParaRPr>
          </a:p>
        </p:txBody>
      </p:sp>
      <p:sp>
        <p:nvSpPr>
          <p:cNvPr id="239" name="Google Shape;239;p13"/>
          <p:cNvSpPr txBox="1"/>
          <p:nvPr/>
        </p:nvSpPr>
        <p:spPr>
          <a:xfrm>
            <a:off x="1900375" y="1545350"/>
            <a:ext cx="855300" cy="45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Louis Pasteur</a:t>
            </a:r>
            <a:endParaRPr b="0" i="0" sz="1100" u="none" cap="none" strike="noStrike">
              <a:solidFill>
                <a:srgbClr val="000000"/>
              </a:solidFill>
              <a:latin typeface="Arial"/>
              <a:ea typeface="Arial"/>
              <a:cs typeface="Arial"/>
              <a:sym typeface="Arial"/>
            </a:endParaRPr>
          </a:p>
        </p:txBody>
      </p:sp>
      <p:sp>
        <p:nvSpPr>
          <p:cNvPr id="240" name="Google Shape;240;p13"/>
          <p:cNvSpPr/>
          <p:nvPr/>
        </p:nvSpPr>
        <p:spPr>
          <a:xfrm>
            <a:off x="2738275" y="1531550"/>
            <a:ext cx="2543400" cy="459900"/>
          </a:xfrm>
          <a:prstGeom prst="roundRect">
            <a:avLst>
              <a:gd fmla="val 16667" name="adj"/>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FFFFFF"/>
                </a:solidFill>
                <a:latin typeface="Arial"/>
                <a:ea typeface="Arial"/>
                <a:cs typeface="Arial"/>
                <a:sym typeface="Arial"/>
              </a:rPr>
              <a:t>Follow</a:t>
            </a:r>
            <a:endParaRPr b="0" i="0" sz="1200" u="sng" cap="none" strike="noStrike">
              <a:solidFill>
                <a:srgbClr val="FFFFFF"/>
              </a:solidFill>
              <a:latin typeface="Arial"/>
              <a:ea typeface="Arial"/>
              <a:cs typeface="Arial"/>
              <a:sym typeface="Arial"/>
            </a:endParaRPr>
          </a:p>
        </p:txBody>
      </p:sp>
      <p:sp>
        <p:nvSpPr>
          <p:cNvPr id="241" name="Google Shape;241;p13"/>
          <p:cNvSpPr/>
          <p:nvPr/>
        </p:nvSpPr>
        <p:spPr>
          <a:xfrm>
            <a:off x="5411500" y="1531625"/>
            <a:ext cx="304800" cy="459900"/>
          </a:xfrm>
          <a:prstGeom prst="roundRect">
            <a:avLst>
              <a:gd fmla="val 16667" name="adj"/>
            </a:avLst>
          </a:prstGeom>
          <a:solidFill>
            <a:srgbClr val="9FC5E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3"/>
          <p:cNvSpPr/>
          <p:nvPr/>
        </p:nvSpPr>
        <p:spPr>
          <a:xfrm rot="10800000">
            <a:off x="5523688" y="1700298"/>
            <a:ext cx="80400" cy="150000"/>
          </a:xfrm>
          <a:prstGeom prst="triangle">
            <a:avLst>
              <a:gd fmla="val 50386" name="adj"/>
            </a:avLst>
          </a:prstGeom>
          <a:solidFill>
            <a:srgbClr val="FFFFF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3"/>
          <p:cNvSpPr/>
          <p:nvPr/>
        </p:nvSpPr>
        <p:spPr>
          <a:xfrm>
            <a:off x="1943604" y="1863066"/>
            <a:ext cx="609600" cy="72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87</a:t>
            </a:r>
            <a:endParaRPr b="0" i="0" sz="1200" u="none" cap="none" strike="noStrike">
              <a:solidFill>
                <a:srgbClr val="000000"/>
              </a:solidFill>
              <a:latin typeface="Arial"/>
              <a:ea typeface="Arial"/>
              <a:cs typeface="Arial"/>
              <a:sym typeface="Arial"/>
            </a:endParaRPr>
          </a:p>
        </p:txBody>
      </p:sp>
      <p:sp>
        <p:nvSpPr>
          <p:cNvPr id="244" name="Google Shape;244;p13"/>
          <p:cNvSpPr/>
          <p:nvPr/>
        </p:nvSpPr>
        <p:spPr>
          <a:xfrm>
            <a:off x="5390575" y="2094650"/>
            <a:ext cx="455700" cy="332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12k</a:t>
            </a:r>
            <a:endParaRPr b="0" i="0" sz="1200" u="none" cap="none" strike="noStrike">
              <a:solidFill>
                <a:srgbClr val="000000"/>
              </a:solidFill>
              <a:latin typeface="Arial"/>
              <a:ea typeface="Arial"/>
              <a:cs typeface="Arial"/>
              <a:sym typeface="Arial"/>
            </a:endParaRPr>
          </a:p>
        </p:txBody>
      </p:sp>
      <p:sp>
        <p:nvSpPr>
          <p:cNvPr id="245" name="Google Shape;245;p13"/>
          <p:cNvSpPr txBox="1"/>
          <p:nvPr/>
        </p:nvSpPr>
        <p:spPr>
          <a:xfrm>
            <a:off x="2324604" y="2065250"/>
            <a:ext cx="609600" cy="36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99999"/>
                </a:solidFill>
                <a:latin typeface="Arial"/>
                <a:ea typeface="Arial"/>
                <a:cs typeface="Arial"/>
                <a:sym typeface="Arial"/>
              </a:rPr>
              <a:t>posts</a:t>
            </a:r>
            <a:endParaRPr b="0" i="0" sz="1100" u="none" cap="none" strike="noStrike">
              <a:solidFill>
                <a:srgbClr val="999999"/>
              </a:solidFill>
              <a:latin typeface="Arial"/>
              <a:ea typeface="Arial"/>
              <a:cs typeface="Arial"/>
              <a:sym typeface="Arial"/>
            </a:endParaRPr>
          </a:p>
        </p:txBody>
      </p:sp>
      <p:grpSp>
        <p:nvGrpSpPr>
          <p:cNvPr id="246" name="Google Shape;246;p13"/>
          <p:cNvGrpSpPr/>
          <p:nvPr/>
        </p:nvGrpSpPr>
        <p:grpSpPr>
          <a:xfrm>
            <a:off x="3503962" y="1884666"/>
            <a:ext cx="1316855" cy="722700"/>
            <a:chOff x="3990487" y="2044266"/>
            <a:chExt cx="1316855" cy="722700"/>
          </a:xfrm>
        </p:grpSpPr>
        <p:sp>
          <p:nvSpPr>
            <p:cNvPr id="247" name="Google Shape;247;p13"/>
            <p:cNvSpPr/>
            <p:nvPr/>
          </p:nvSpPr>
          <p:spPr>
            <a:xfrm>
              <a:off x="3990487" y="2044266"/>
              <a:ext cx="609600" cy="72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1.7m</a:t>
              </a:r>
              <a:endParaRPr b="0" i="0" sz="1200" u="none" cap="none" strike="noStrike">
                <a:solidFill>
                  <a:srgbClr val="000000"/>
                </a:solidFill>
                <a:latin typeface="Arial"/>
                <a:ea typeface="Arial"/>
                <a:cs typeface="Arial"/>
                <a:sym typeface="Arial"/>
              </a:endParaRPr>
            </a:p>
          </p:txBody>
        </p:sp>
        <p:sp>
          <p:nvSpPr>
            <p:cNvPr id="248" name="Google Shape;248;p13"/>
            <p:cNvSpPr txBox="1"/>
            <p:nvPr/>
          </p:nvSpPr>
          <p:spPr>
            <a:xfrm>
              <a:off x="4571742" y="2246470"/>
              <a:ext cx="735600" cy="36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99999"/>
                  </a:solidFill>
                  <a:latin typeface="Arial"/>
                  <a:ea typeface="Arial"/>
                  <a:cs typeface="Arial"/>
                  <a:sym typeface="Arial"/>
                </a:rPr>
                <a:t>followers</a:t>
              </a:r>
              <a:endParaRPr b="0" i="0" sz="1100" u="none" cap="none" strike="noStrike">
                <a:solidFill>
                  <a:srgbClr val="999999"/>
                </a:solidFill>
                <a:latin typeface="Arial"/>
                <a:ea typeface="Arial"/>
                <a:cs typeface="Arial"/>
                <a:sym typeface="Arial"/>
              </a:endParaRPr>
            </a:p>
          </p:txBody>
        </p:sp>
      </p:grpSp>
      <p:sp>
        <p:nvSpPr>
          <p:cNvPr id="249" name="Google Shape;249;p13"/>
          <p:cNvSpPr txBox="1"/>
          <p:nvPr/>
        </p:nvSpPr>
        <p:spPr>
          <a:xfrm>
            <a:off x="5846275" y="2079950"/>
            <a:ext cx="742800" cy="3615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999999"/>
                </a:solidFill>
                <a:latin typeface="Arial"/>
                <a:ea typeface="Arial"/>
                <a:cs typeface="Arial"/>
                <a:sym typeface="Arial"/>
              </a:rPr>
              <a:t>following</a:t>
            </a:r>
            <a:endParaRPr b="0" i="0" sz="1100" u="none" cap="none" strike="noStrike">
              <a:solidFill>
                <a:srgbClr val="999999"/>
              </a:solidFill>
              <a:latin typeface="Arial"/>
              <a:ea typeface="Arial"/>
              <a:cs typeface="Arial"/>
              <a:sym typeface="Arial"/>
            </a:endParaRPr>
          </a:p>
        </p:txBody>
      </p:sp>
      <p:sp>
        <p:nvSpPr>
          <p:cNvPr id="250" name="Google Shape;250;p13"/>
          <p:cNvSpPr txBox="1"/>
          <p:nvPr/>
        </p:nvSpPr>
        <p:spPr>
          <a:xfrm>
            <a:off x="820350" y="3815512"/>
            <a:ext cx="1808700" cy="2256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3"/>
          <p:cNvSpPr txBox="1"/>
          <p:nvPr/>
        </p:nvSpPr>
        <p:spPr>
          <a:xfrm>
            <a:off x="2925665" y="3807425"/>
            <a:ext cx="1808700" cy="2256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3"/>
          <p:cNvSpPr txBox="1"/>
          <p:nvPr/>
        </p:nvSpPr>
        <p:spPr>
          <a:xfrm>
            <a:off x="5031000" y="3815512"/>
            <a:ext cx="1808700" cy="2256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3"/>
          <p:cNvSpPr txBox="1"/>
          <p:nvPr/>
        </p:nvSpPr>
        <p:spPr>
          <a:xfrm>
            <a:off x="764925" y="3269775"/>
            <a:ext cx="5824200" cy="55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You think I can’t see you, but I can!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Oui oui, bonjour bonjour. ✌👋</a:t>
            </a:r>
            <a:endParaRPr b="0" i="0" sz="1000" u="none" cap="none" strike="noStrike">
              <a:solidFill>
                <a:srgbClr val="000000"/>
              </a:solidFill>
              <a:latin typeface="Arial"/>
              <a:ea typeface="Arial"/>
              <a:cs typeface="Arial"/>
              <a:sym typeface="Arial"/>
            </a:endParaRPr>
          </a:p>
        </p:txBody>
      </p:sp>
      <p:sp>
        <p:nvSpPr>
          <p:cNvPr id="254" name="Google Shape;254;p13"/>
          <p:cNvSpPr txBox="1"/>
          <p:nvPr/>
        </p:nvSpPr>
        <p:spPr>
          <a:xfrm>
            <a:off x="5846125" y="1320138"/>
            <a:ext cx="993600" cy="72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000000"/>
                </a:solidFill>
                <a:latin typeface="Arial"/>
                <a:ea typeface="Arial"/>
                <a:cs typeface="Arial"/>
                <a:sym typeface="Arial"/>
              </a:rPr>
              <a:t>...</a:t>
            </a:r>
            <a:endParaRPr b="0" i="0" sz="3000" u="none" cap="none" strike="noStrike">
              <a:solidFill>
                <a:srgbClr val="000000"/>
              </a:solidFill>
              <a:latin typeface="Arial"/>
              <a:ea typeface="Arial"/>
              <a:cs typeface="Arial"/>
              <a:sym typeface="Arial"/>
            </a:endParaRPr>
          </a:p>
        </p:txBody>
      </p:sp>
      <p:sp>
        <p:nvSpPr>
          <p:cNvPr id="255" name="Google Shape;255;p13"/>
          <p:cNvSpPr/>
          <p:nvPr/>
        </p:nvSpPr>
        <p:spPr>
          <a:xfrm>
            <a:off x="831525" y="2581663"/>
            <a:ext cx="609600" cy="5517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3"/>
          <p:cNvSpPr/>
          <p:nvPr/>
        </p:nvSpPr>
        <p:spPr>
          <a:xfrm>
            <a:off x="1686825" y="2581650"/>
            <a:ext cx="609600" cy="5517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3"/>
          <p:cNvSpPr/>
          <p:nvPr/>
        </p:nvSpPr>
        <p:spPr>
          <a:xfrm>
            <a:off x="2542125" y="2581650"/>
            <a:ext cx="609600" cy="5517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3"/>
          <p:cNvSpPr txBox="1"/>
          <p:nvPr/>
        </p:nvSpPr>
        <p:spPr>
          <a:xfrm>
            <a:off x="394600" y="6029800"/>
            <a:ext cx="6976500" cy="1619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Who would Joseph Lister follow and why?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100" u="none" cap="none" strike="noStrike">
              <a:solidFill>
                <a:schemeClr val="dk1"/>
              </a:solidFill>
              <a:latin typeface="Cambria"/>
              <a:ea typeface="Cambria"/>
              <a:cs typeface="Cambria"/>
              <a:sym typeface="Cambria"/>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Who would follow Lister and  why?</a:t>
            </a:r>
            <a:endParaRPr b="0" i="0" sz="1100" u="none" cap="none" strike="noStrike">
              <a:solidFill>
                <a:schemeClr val="dk1"/>
              </a:solidFill>
              <a:latin typeface="Cambria"/>
              <a:ea typeface="Cambria"/>
              <a:cs typeface="Cambria"/>
              <a:sym typeface="Cambria"/>
            </a:endParaRPr>
          </a:p>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100" u="none" cap="none" strike="noStrike">
              <a:solidFill>
                <a:schemeClr val="dk1"/>
              </a:solidFill>
              <a:latin typeface="Cambria"/>
              <a:ea typeface="Cambria"/>
              <a:cs typeface="Cambria"/>
              <a:sym typeface="Cambria"/>
            </a:endParaRPr>
          </a:p>
          <a:p>
            <a:pPr indent="0" lvl="0" marL="0" marR="0" rtl="0" algn="l">
              <a:lnSpc>
                <a:spcPct val="150000"/>
              </a:lnSpc>
              <a:spcBef>
                <a:spcPts val="0"/>
              </a:spcBef>
              <a:spcAft>
                <a:spcPts val="0"/>
              </a:spcAft>
              <a:buClr>
                <a:schemeClr val="dk1"/>
              </a:buClr>
              <a:buSzPts val="1100"/>
              <a:buFont typeface="Arial"/>
              <a:buNone/>
            </a:pPr>
            <a:r>
              <a:t/>
            </a:r>
            <a:endParaRPr b="0" i="0" sz="1100" u="none" cap="none" strike="noStrike">
              <a:solidFill>
                <a:schemeClr val="dk1"/>
              </a:solidFill>
              <a:latin typeface="Cambria"/>
              <a:ea typeface="Cambria"/>
              <a:cs typeface="Cambria"/>
              <a:sym typeface="Cambria"/>
            </a:endParaRPr>
          </a:p>
        </p:txBody>
      </p:sp>
      <p:pic>
        <p:nvPicPr>
          <p:cNvPr descr="Image result for louis pasteur" id="259" name="Google Shape;259;p13"/>
          <p:cNvPicPr preferRelativeResize="0"/>
          <p:nvPr/>
        </p:nvPicPr>
        <p:blipFill rotWithShape="1">
          <a:blip r:embed="rId3">
            <a:alphaModFix/>
          </a:blip>
          <a:srcRect b="0" l="0" r="0" t="0"/>
          <a:stretch/>
        </p:blipFill>
        <p:spPr>
          <a:xfrm>
            <a:off x="624225" y="1474588"/>
            <a:ext cx="1024200" cy="1024200"/>
          </a:xfrm>
          <a:prstGeom prst="ellipse">
            <a:avLst/>
          </a:prstGeom>
          <a:noFill/>
          <a:ln cap="flat" cmpd="sng" w="28575">
            <a:solidFill>
              <a:srgbClr val="FF0000"/>
            </a:solidFill>
            <a:prstDash val="solid"/>
            <a:round/>
            <a:headEnd len="sm" w="sm" type="none"/>
            <a:tailEnd len="sm" w="sm" type="none"/>
          </a:ln>
        </p:spPr>
      </p:pic>
      <p:cxnSp>
        <p:nvCxnSpPr>
          <p:cNvPr id="260" name="Google Shape;260;p13"/>
          <p:cNvCxnSpPr/>
          <p:nvPr/>
        </p:nvCxnSpPr>
        <p:spPr>
          <a:xfrm>
            <a:off x="826800" y="5693625"/>
            <a:ext cx="1803900" cy="0"/>
          </a:xfrm>
          <a:prstGeom prst="straightConnector1">
            <a:avLst/>
          </a:prstGeom>
          <a:noFill/>
          <a:ln cap="flat" cmpd="sng" w="28575">
            <a:solidFill>
              <a:srgbClr val="000000"/>
            </a:solidFill>
            <a:prstDash val="solid"/>
            <a:round/>
            <a:headEnd len="sm" w="sm" type="none"/>
            <a:tailEnd len="sm" w="sm" type="none"/>
          </a:ln>
        </p:spPr>
      </p:cxnSp>
      <p:cxnSp>
        <p:nvCxnSpPr>
          <p:cNvPr id="261" name="Google Shape;261;p13"/>
          <p:cNvCxnSpPr/>
          <p:nvPr/>
        </p:nvCxnSpPr>
        <p:spPr>
          <a:xfrm>
            <a:off x="2928075" y="5708300"/>
            <a:ext cx="1803900" cy="0"/>
          </a:xfrm>
          <a:prstGeom prst="straightConnector1">
            <a:avLst/>
          </a:prstGeom>
          <a:noFill/>
          <a:ln cap="flat" cmpd="sng" w="28575">
            <a:solidFill>
              <a:srgbClr val="000000"/>
            </a:solidFill>
            <a:prstDash val="solid"/>
            <a:round/>
            <a:headEnd len="sm" w="sm" type="none"/>
            <a:tailEnd len="sm" w="sm" type="none"/>
          </a:ln>
        </p:spPr>
      </p:cxnSp>
      <p:cxnSp>
        <p:nvCxnSpPr>
          <p:cNvPr id="262" name="Google Shape;262;p13"/>
          <p:cNvCxnSpPr/>
          <p:nvPr/>
        </p:nvCxnSpPr>
        <p:spPr>
          <a:xfrm>
            <a:off x="5031000" y="5708300"/>
            <a:ext cx="1803900" cy="0"/>
          </a:xfrm>
          <a:prstGeom prst="straightConnector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4"/>
          <p:cNvSpPr txBox="1"/>
          <p:nvPr>
            <p:ph idx="1" type="body"/>
          </p:nvPr>
        </p:nvSpPr>
        <p:spPr>
          <a:xfrm>
            <a:off x="571000" y="953925"/>
            <a:ext cx="6823500" cy="629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100">
                <a:solidFill>
                  <a:srgbClr val="000000"/>
                </a:solidFill>
              </a:rPr>
              <a:t>TASK: </a:t>
            </a:r>
            <a:r>
              <a:rPr lang="en" sz="1100">
                <a:solidFill>
                  <a:srgbClr val="000000"/>
                </a:solidFill>
              </a:rPr>
              <a:t>3-2-1 quiz. Create your own quiz about the development of germ theory. 3 multiple choice, 2 true or false and 1 factual recall. </a:t>
            </a:r>
            <a:endParaRPr sz="1100">
              <a:solidFill>
                <a:srgbClr val="000000"/>
              </a:solidFill>
            </a:endParaRPr>
          </a:p>
          <a:p>
            <a:pPr indent="0" lvl="0" marL="0" rtl="0" algn="l">
              <a:lnSpc>
                <a:spcPct val="115000"/>
              </a:lnSpc>
              <a:spcBef>
                <a:spcPts val="1600"/>
              </a:spcBef>
              <a:spcAft>
                <a:spcPts val="0"/>
              </a:spcAft>
              <a:buSzPts val="1100"/>
              <a:buNone/>
            </a:pPr>
            <a:r>
              <a:rPr lang="en" sz="1100">
                <a:solidFill>
                  <a:srgbClr val="000000"/>
                </a:solidFill>
              </a:rPr>
              <a:t>3 multiple choice questions</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rPr lang="en" sz="1100">
                <a:solidFill>
                  <a:srgbClr val="000000"/>
                </a:solidFill>
              </a:rPr>
              <a:t>2 True or false questions</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rPr lang="en" sz="1100">
                <a:solidFill>
                  <a:srgbClr val="000000"/>
                </a:solidFill>
              </a:rPr>
              <a:t>1 factual recall question</a:t>
            </a:r>
            <a:endParaRPr sz="1100">
              <a:solidFill>
                <a:srgbClr val="000000"/>
              </a:solidFill>
            </a:endParaRPr>
          </a:p>
          <a:p>
            <a:pPr indent="0" lvl="0" marL="0" rtl="0" algn="l">
              <a:lnSpc>
                <a:spcPct val="150000"/>
              </a:lnSpc>
              <a:spcBef>
                <a:spcPts val="1600"/>
              </a:spcBef>
              <a:spcAft>
                <a:spcPts val="0"/>
              </a:spcAft>
              <a:buSzPts val="1100"/>
              <a:buNone/>
            </a:pPr>
            <a:r>
              <a:rPr lang="en" sz="1100">
                <a:solidFill>
                  <a:srgbClr val="000000"/>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sz="11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1600"/>
              </a:spcAft>
              <a:buSzPts val="1100"/>
              <a:buNone/>
            </a:pPr>
            <a:r>
              <a:t/>
            </a:r>
            <a:endParaRPr sz="1100">
              <a:solidFill>
                <a:srgbClr val="000000"/>
              </a:solidFill>
            </a:endParaRPr>
          </a:p>
        </p:txBody>
      </p:sp>
      <p:graphicFrame>
        <p:nvGraphicFramePr>
          <p:cNvPr id="268" name="Google Shape;268;p14"/>
          <p:cNvGraphicFramePr/>
          <p:nvPr/>
        </p:nvGraphicFramePr>
        <p:xfrm>
          <a:off x="571000" y="1907750"/>
          <a:ext cx="3000000" cy="3000000"/>
        </p:xfrm>
        <a:graphic>
          <a:graphicData uri="http://schemas.openxmlformats.org/drawingml/2006/table">
            <a:tbl>
              <a:tblPr>
                <a:noFill/>
                <a:tableStyleId>{536ACEB8-F9AB-40BC-9508-6DCCBD68F1CE}</a:tableStyleId>
              </a:tblPr>
              <a:tblGrid>
                <a:gridCol w="2732900"/>
                <a:gridCol w="1380625"/>
                <a:gridCol w="1380625"/>
                <a:gridCol w="1380625"/>
              </a:tblGrid>
              <a:tr h="3885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Questions</a:t>
                      </a:r>
                      <a:endParaRPr b="1"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gridSpan="3">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Option</a:t>
                      </a:r>
                      <a:endParaRPr b="1"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hMerge="1"/>
                <a:tc hMerge="1"/>
              </a:tr>
              <a:tr h="6704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6704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670475">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graphicFrame>
        <p:nvGraphicFramePr>
          <p:cNvPr id="269" name="Google Shape;269;p14"/>
          <p:cNvGraphicFramePr/>
          <p:nvPr/>
        </p:nvGraphicFramePr>
        <p:xfrm>
          <a:off x="570975" y="4812600"/>
          <a:ext cx="3000000" cy="3000000"/>
        </p:xfrm>
        <a:graphic>
          <a:graphicData uri="http://schemas.openxmlformats.org/drawingml/2006/table">
            <a:tbl>
              <a:tblPr>
                <a:noFill/>
                <a:tableStyleId>{536ACEB8-F9AB-40BC-9508-6DCCBD68F1CE}</a:tableStyleId>
              </a:tblPr>
              <a:tblGrid>
                <a:gridCol w="5431450"/>
                <a:gridCol w="696025"/>
                <a:gridCol w="696025"/>
              </a:tblGrid>
              <a:tr h="5465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True</a:t>
                      </a:r>
                      <a:endParaRPr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False</a:t>
                      </a:r>
                      <a:endParaRPr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546500">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libri"/>
                        <a:ea typeface="Calibri"/>
                        <a:cs typeface="Calibri"/>
                        <a:sym typeface="Calibri"/>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True</a:t>
                      </a:r>
                      <a:endParaRPr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False</a:t>
                      </a:r>
                      <a:endParaRPr sz="11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270" name="Google Shape;270;p14"/>
          <p:cNvSpPr txBox="1"/>
          <p:nvPr/>
        </p:nvSpPr>
        <p:spPr>
          <a:xfrm>
            <a:off x="519650" y="7175625"/>
            <a:ext cx="6874800" cy="36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HOT: </a:t>
            </a:r>
            <a:r>
              <a:rPr b="0" i="0" lang="en" sz="1100" u="none" cap="none" strike="noStrike">
                <a:solidFill>
                  <a:srgbClr val="000000"/>
                </a:solidFill>
                <a:latin typeface="Calibri"/>
                <a:ea typeface="Calibri"/>
                <a:cs typeface="Calibri"/>
                <a:sym typeface="Calibri"/>
              </a:rPr>
              <a:t>How do these images relate to the development of germ theory?</a:t>
            </a:r>
            <a:endParaRPr b="0" i="0" sz="1100" u="none" cap="none" strike="noStrike">
              <a:solidFill>
                <a:srgbClr val="000000"/>
              </a:solidFill>
              <a:latin typeface="Calibri"/>
              <a:ea typeface="Calibri"/>
              <a:cs typeface="Calibri"/>
              <a:sym typeface="Calibri"/>
            </a:endParaRPr>
          </a:p>
        </p:txBody>
      </p:sp>
      <p:pic>
        <p:nvPicPr>
          <p:cNvPr id="271" name="Google Shape;271;p14"/>
          <p:cNvPicPr preferRelativeResize="0"/>
          <p:nvPr/>
        </p:nvPicPr>
        <p:blipFill rotWithShape="1">
          <a:blip r:embed="rId3">
            <a:alphaModFix/>
          </a:blip>
          <a:srcRect b="0" l="0" r="0" t="0"/>
          <a:stretch/>
        </p:blipFill>
        <p:spPr>
          <a:xfrm>
            <a:off x="796225" y="7472450"/>
            <a:ext cx="1116750" cy="1116750"/>
          </a:xfrm>
          <a:prstGeom prst="rect">
            <a:avLst/>
          </a:prstGeom>
          <a:noFill/>
          <a:ln>
            <a:noFill/>
          </a:ln>
        </p:spPr>
      </p:pic>
      <p:pic>
        <p:nvPicPr>
          <p:cNvPr id="272" name="Google Shape;272;p14"/>
          <p:cNvPicPr preferRelativeResize="0"/>
          <p:nvPr/>
        </p:nvPicPr>
        <p:blipFill rotWithShape="1">
          <a:blip r:embed="rId4">
            <a:alphaModFix/>
          </a:blip>
          <a:srcRect b="0" l="0" r="0" t="0"/>
          <a:stretch/>
        </p:blipFill>
        <p:spPr>
          <a:xfrm>
            <a:off x="2503825" y="7472450"/>
            <a:ext cx="1116750" cy="1116750"/>
          </a:xfrm>
          <a:prstGeom prst="rect">
            <a:avLst/>
          </a:prstGeom>
          <a:noFill/>
          <a:ln>
            <a:noFill/>
          </a:ln>
        </p:spPr>
      </p:pic>
      <p:pic>
        <p:nvPicPr>
          <p:cNvPr id="273" name="Google Shape;273;p14"/>
          <p:cNvPicPr preferRelativeResize="0"/>
          <p:nvPr/>
        </p:nvPicPr>
        <p:blipFill rotWithShape="1">
          <a:blip r:embed="rId5">
            <a:alphaModFix/>
          </a:blip>
          <a:srcRect b="0" l="0" r="0" t="0"/>
          <a:stretch/>
        </p:blipFill>
        <p:spPr>
          <a:xfrm>
            <a:off x="4211425" y="7472450"/>
            <a:ext cx="1116750" cy="1116750"/>
          </a:xfrm>
          <a:prstGeom prst="rect">
            <a:avLst/>
          </a:prstGeom>
          <a:noFill/>
          <a:ln>
            <a:noFill/>
          </a:ln>
        </p:spPr>
      </p:pic>
      <p:pic>
        <p:nvPicPr>
          <p:cNvPr id="274" name="Google Shape;274;p14"/>
          <p:cNvPicPr preferRelativeResize="0"/>
          <p:nvPr/>
        </p:nvPicPr>
        <p:blipFill rotWithShape="1">
          <a:blip r:embed="rId6">
            <a:alphaModFix/>
          </a:blip>
          <a:srcRect b="0" l="0" r="0" t="0"/>
          <a:stretch/>
        </p:blipFill>
        <p:spPr>
          <a:xfrm>
            <a:off x="6052525" y="7472450"/>
            <a:ext cx="1116750" cy="1116750"/>
          </a:xfrm>
          <a:prstGeom prst="rect">
            <a:avLst/>
          </a:prstGeom>
          <a:noFill/>
          <a:ln>
            <a:noFill/>
          </a:ln>
        </p:spPr>
      </p:pic>
      <p:sp>
        <p:nvSpPr>
          <p:cNvPr id="275" name="Google Shape;275;p14"/>
          <p:cNvSpPr txBox="1"/>
          <p:nvPr/>
        </p:nvSpPr>
        <p:spPr>
          <a:xfrm>
            <a:off x="506675" y="8601175"/>
            <a:ext cx="1627200" cy="1766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6" name="Google Shape;276;p14"/>
          <p:cNvSpPr txBox="1"/>
          <p:nvPr/>
        </p:nvSpPr>
        <p:spPr>
          <a:xfrm>
            <a:off x="2259875" y="8601175"/>
            <a:ext cx="1627200" cy="1766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7" name="Google Shape;277;p14"/>
          <p:cNvSpPr txBox="1"/>
          <p:nvPr/>
        </p:nvSpPr>
        <p:spPr>
          <a:xfrm>
            <a:off x="4022950" y="8601175"/>
            <a:ext cx="1627200" cy="1766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8" name="Google Shape;278;p14"/>
          <p:cNvSpPr txBox="1"/>
          <p:nvPr/>
        </p:nvSpPr>
        <p:spPr>
          <a:xfrm>
            <a:off x="5786025" y="8601175"/>
            <a:ext cx="1627200" cy="1766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79" name="Google Shape;279;p14"/>
          <p:cNvSpPr txBox="1"/>
          <p:nvPr>
            <p:ph type="title"/>
          </p:nvPr>
        </p:nvSpPr>
        <p:spPr>
          <a:xfrm>
            <a:off x="570975" y="86525"/>
            <a:ext cx="6124800" cy="5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
        <p:nvSpPr>
          <p:cNvPr id="280" name="Google Shape;280;p14"/>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grpSp>
        <p:nvGrpSpPr>
          <p:cNvPr id="285" name="Google Shape;285;p15"/>
          <p:cNvGrpSpPr/>
          <p:nvPr/>
        </p:nvGrpSpPr>
        <p:grpSpPr>
          <a:xfrm>
            <a:off x="751092" y="2699933"/>
            <a:ext cx="6140700" cy="5091350"/>
            <a:chOff x="667800" y="2780575"/>
            <a:chExt cx="6140700" cy="5091350"/>
          </a:xfrm>
        </p:grpSpPr>
        <p:grpSp>
          <p:nvGrpSpPr>
            <p:cNvPr id="286" name="Google Shape;286;p15"/>
            <p:cNvGrpSpPr/>
            <p:nvPr/>
          </p:nvGrpSpPr>
          <p:grpSpPr>
            <a:xfrm>
              <a:off x="1113000" y="3074275"/>
              <a:ext cx="5610225" cy="4314837"/>
              <a:chOff x="1113000" y="2284788"/>
              <a:chExt cx="5610225" cy="4314837"/>
            </a:xfrm>
          </p:grpSpPr>
          <p:pic>
            <p:nvPicPr>
              <p:cNvPr id="287" name="Google Shape;287;p15"/>
              <p:cNvPicPr preferRelativeResize="0"/>
              <p:nvPr/>
            </p:nvPicPr>
            <p:blipFill rotWithShape="1">
              <a:blip r:embed="rId3">
                <a:alphaModFix/>
              </a:blip>
              <a:srcRect b="0" l="0" r="0" t="0"/>
              <a:stretch/>
            </p:blipFill>
            <p:spPr>
              <a:xfrm>
                <a:off x="3779988" y="2284788"/>
                <a:ext cx="276225" cy="2047875"/>
              </a:xfrm>
              <a:prstGeom prst="rect">
                <a:avLst/>
              </a:prstGeom>
              <a:noFill/>
              <a:ln>
                <a:noFill/>
              </a:ln>
            </p:spPr>
          </p:pic>
          <p:pic>
            <p:nvPicPr>
              <p:cNvPr id="288" name="Google Shape;288;p15"/>
              <p:cNvPicPr preferRelativeResize="0"/>
              <p:nvPr/>
            </p:nvPicPr>
            <p:blipFill rotWithShape="1">
              <a:blip r:embed="rId4">
                <a:alphaModFix/>
              </a:blip>
              <a:srcRect b="0" l="0" r="0" t="0"/>
              <a:stretch/>
            </p:blipFill>
            <p:spPr>
              <a:xfrm>
                <a:off x="4056225" y="4370775"/>
                <a:ext cx="2667000" cy="190500"/>
              </a:xfrm>
              <a:prstGeom prst="rect">
                <a:avLst/>
              </a:prstGeom>
              <a:noFill/>
              <a:ln>
                <a:noFill/>
              </a:ln>
            </p:spPr>
          </p:pic>
          <p:pic>
            <p:nvPicPr>
              <p:cNvPr id="289" name="Google Shape;289;p15"/>
              <p:cNvPicPr preferRelativeResize="0"/>
              <p:nvPr/>
            </p:nvPicPr>
            <p:blipFill rotWithShape="1">
              <a:blip r:embed="rId5">
                <a:alphaModFix/>
              </a:blip>
              <a:srcRect b="0" l="0" r="0" t="0"/>
              <a:stretch/>
            </p:blipFill>
            <p:spPr>
              <a:xfrm>
                <a:off x="1113000" y="4370775"/>
                <a:ext cx="2667000" cy="190500"/>
              </a:xfrm>
              <a:prstGeom prst="rect">
                <a:avLst/>
              </a:prstGeom>
              <a:noFill/>
              <a:ln>
                <a:noFill/>
              </a:ln>
            </p:spPr>
          </p:pic>
          <p:pic>
            <p:nvPicPr>
              <p:cNvPr id="290" name="Google Shape;290;p15"/>
              <p:cNvPicPr preferRelativeResize="0"/>
              <p:nvPr/>
            </p:nvPicPr>
            <p:blipFill rotWithShape="1">
              <a:blip r:embed="rId6">
                <a:alphaModFix/>
              </a:blip>
              <a:srcRect b="0" l="0" r="0" t="0"/>
              <a:stretch/>
            </p:blipFill>
            <p:spPr>
              <a:xfrm>
                <a:off x="3779988" y="4561275"/>
                <a:ext cx="276225" cy="2038350"/>
              </a:xfrm>
              <a:prstGeom prst="rect">
                <a:avLst/>
              </a:prstGeom>
              <a:noFill/>
              <a:ln>
                <a:noFill/>
              </a:ln>
            </p:spPr>
          </p:pic>
        </p:grpSp>
        <p:sp>
          <p:nvSpPr>
            <p:cNvPr id="291" name="Google Shape;291;p15"/>
            <p:cNvSpPr txBox="1"/>
            <p:nvPr/>
          </p:nvSpPr>
          <p:spPr>
            <a:xfrm rot="-5400000">
              <a:off x="37350" y="5123400"/>
              <a:ext cx="1706100" cy="44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Accepted by others</a:t>
              </a:r>
              <a:endParaRPr b="0" i="0" sz="1200" u="none" cap="none" strike="noStrike">
                <a:solidFill>
                  <a:srgbClr val="000000"/>
                </a:solidFill>
                <a:latin typeface="Calibri"/>
                <a:ea typeface="Calibri"/>
                <a:cs typeface="Calibri"/>
                <a:sym typeface="Calibri"/>
              </a:endParaRPr>
            </a:p>
          </p:txBody>
        </p:sp>
        <p:sp>
          <p:nvSpPr>
            <p:cNvPr id="292" name="Google Shape;292;p15"/>
            <p:cNvSpPr txBox="1"/>
            <p:nvPr/>
          </p:nvSpPr>
          <p:spPr>
            <a:xfrm>
              <a:off x="3321263" y="2780575"/>
              <a:ext cx="1193700" cy="36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Causing Change</a:t>
              </a:r>
              <a:endParaRPr b="0" i="0" sz="1200" u="none" cap="none" strike="noStrike">
                <a:solidFill>
                  <a:srgbClr val="000000"/>
                </a:solidFill>
                <a:latin typeface="Calibri"/>
                <a:ea typeface="Calibri"/>
                <a:cs typeface="Calibri"/>
                <a:sym typeface="Calibri"/>
              </a:endParaRPr>
            </a:p>
          </p:txBody>
        </p:sp>
        <p:sp>
          <p:nvSpPr>
            <p:cNvPr id="293" name="Google Shape;293;p15"/>
            <p:cNvSpPr txBox="1"/>
            <p:nvPr/>
          </p:nvSpPr>
          <p:spPr>
            <a:xfrm rot="5400000">
              <a:off x="6058200" y="5218050"/>
              <a:ext cx="1244700" cy="255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Relevance Today</a:t>
              </a:r>
              <a:endParaRPr b="0" i="0" sz="1200" u="none" cap="none" strike="noStrike">
                <a:solidFill>
                  <a:srgbClr val="000000"/>
                </a:solidFill>
                <a:latin typeface="Calibri"/>
                <a:ea typeface="Calibri"/>
                <a:cs typeface="Calibri"/>
                <a:sym typeface="Calibri"/>
              </a:endParaRPr>
            </a:p>
          </p:txBody>
        </p:sp>
        <p:sp>
          <p:nvSpPr>
            <p:cNvPr id="294" name="Google Shape;294;p15"/>
            <p:cNvSpPr txBox="1"/>
            <p:nvPr/>
          </p:nvSpPr>
          <p:spPr>
            <a:xfrm>
              <a:off x="3321250" y="7502025"/>
              <a:ext cx="1193700" cy="36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Spreading Ideas</a:t>
              </a:r>
              <a:endParaRPr b="0" i="0" sz="1200" u="none" cap="none" strike="noStrike">
                <a:solidFill>
                  <a:srgbClr val="000000"/>
                </a:solidFill>
                <a:latin typeface="Calibri"/>
                <a:ea typeface="Calibri"/>
                <a:cs typeface="Calibri"/>
                <a:sym typeface="Calibri"/>
              </a:endParaRPr>
            </a:p>
          </p:txBody>
        </p:sp>
      </p:grpSp>
      <p:graphicFrame>
        <p:nvGraphicFramePr>
          <p:cNvPr id="295" name="Google Shape;295;p15"/>
          <p:cNvGraphicFramePr/>
          <p:nvPr/>
        </p:nvGraphicFramePr>
        <p:xfrm>
          <a:off x="229842" y="7951336"/>
          <a:ext cx="3000000" cy="3000000"/>
        </p:xfrm>
        <a:graphic>
          <a:graphicData uri="http://schemas.openxmlformats.org/drawingml/2006/table">
            <a:tbl>
              <a:tblPr>
                <a:noFill/>
                <a:tableStyleId>{536ACEB8-F9AB-40BC-9508-6DCCBD68F1CE}</a:tableStyleId>
              </a:tblPr>
              <a:tblGrid>
                <a:gridCol w="1081350"/>
                <a:gridCol w="910800"/>
                <a:gridCol w="5191050"/>
              </a:tblGrid>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Area</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Score</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Explanation using specific facts and examples</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Causing Change</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Spreading Ideas</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Accepted by others</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Relevance today.</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296" name="Google Shape;296;p15"/>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p.15</a:t>
            </a:r>
            <a:endParaRPr b="1" i="0" sz="1400" u="none" cap="none" strike="noStrike">
              <a:solidFill>
                <a:srgbClr val="000000"/>
              </a:solidFill>
              <a:latin typeface="Calibri"/>
              <a:ea typeface="Calibri"/>
              <a:cs typeface="Calibri"/>
              <a:sym typeface="Calibri"/>
            </a:endParaRPr>
          </a:p>
        </p:txBody>
      </p:sp>
      <p:sp>
        <p:nvSpPr>
          <p:cNvPr id="297" name="Google Shape;297;p15"/>
          <p:cNvSpPr txBox="1"/>
          <p:nvPr/>
        </p:nvSpPr>
        <p:spPr>
          <a:xfrm>
            <a:off x="428400" y="647363"/>
            <a:ext cx="6140700" cy="1997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3 Key Points:</a:t>
            </a:r>
            <a:endParaRPr b="1" i="0" sz="1200" u="none" cap="none" strike="noStrike">
              <a:solidFill>
                <a:srgbClr val="000000"/>
              </a:solidFill>
              <a:latin typeface="Calibri"/>
              <a:ea typeface="Calibri"/>
              <a:cs typeface="Calibri"/>
              <a:sym typeface="Calibri"/>
            </a:endParaRPr>
          </a:p>
          <a:p>
            <a:pPr indent="0" lvl="0" marL="0" marR="0" rtl="0" algn="l">
              <a:lnSpc>
                <a:spcPct val="150000"/>
              </a:lnSpc>
              <a:spcBef>
                <a:spcPts val="160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1.</a:t>
            </a:r>
            <a:endParaRPr b="1" i="0" sz="1200" u="none" cap="none" strike="noStrike">
              <a:solidFill>
                <a:srgbClr val="000000"/>
              </a:solidFill>
              <a:latin typeface="Calibri"/>
              <a:ea typeface="Calibri"/>
              <a:cs typeface="Calibri"/>
              <a:sym typeface="Calibri"/>
            </a:endParaRPr>
          </a:p>
          <a:p>
            <a:pPr indent="0" lvl="0" marL="0" marR="0" rtl="0" algn="l">
              <a:lnSpc>
                <a:spcPct val="150000"/>
              </a:lnSpc>
              <a:spcBef>
                <a:spcPts val="160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2.</a:t>
            </a:r>
            <a:endParaRPr b="1" i="0" sz="1200" u="none" cap="none" strike="noStrike">
              <a:solidFill>
                <a:srgbClr val="000000"/>
              </a:solidFill>
              <a:latin typeface="Calibri"/>
              <a:ea typeface="Calibri"/>
              <a:cs typeface="Calibri"/>
              <a:sym typeface="Calibri"/>
            </a:endParaRPr>
          </a:p>
          <a:p>
            <a:pPr indent="0" lvl="0" marL="0" marR="0" rtl="0" algn="l">
              <a:lnSpc>
                <a:spcPct val="150000"/>
              </a:lnSpc>
              <a:spcBef>
                <a:spcPts val="1600"/>
              </a:spcBef>
              <a:spcAft>
                <a:spcPts val="160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3</a:t>
            </a:r>
            <a:endParaRPr b="1" i="0" sz="1200" u="none" cap="none" strike="noStrike">
              <a:solidFill>
                <a:srgbClr val="000000"/>
              </a:solidFill>
              <a:latin typeface="Calibri"/>
              <a:ea typeface="Calibri"/>
              <a:cs typeface="Calibri"/>
              <a:sym typeface="Calibri"/>
            </a:endParaRPr>
          </a:p>
        </p:txBody>
      </p:sp>
      <p:pic>
        <p:nvPicPr>
          <p:cNvPr descr="Image result for robert koch" id="298" name="Google Shape;298;p15" title="https://www.britannica.com/biography/Robert-Koch"/>
          <p:cNvPicPr preferRelativeResize="0"/>
          <p:nvPr/>
        </p:nvPicPr>
        <p:blipFill rotWithShape="1">
          <a:blip r:embed="rId7">
            <a:alphaModFix/>
          </a:blip>
          <a:srcRect b="0" l="0" r="0" t="0"/>
          <a:stretch/>
        </p:blipFill>
        <p:spPr>
          <a:xfrm>
            <a:off x="6488750" y="2816850"/>
            <a:ext cx="924300" cy="13023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louis pasteur" id="299" name="Google Shape;299;p15"/>
          <p:cNvPicPr preferRelativeResize="0"/>
          <p:nvPr/>
        </p:nvPicPr>
        <p:blipFill rotWithShape="1">
          <a:blip r:embed="rId8">
            <a:alphaModFix/>
          </a:blip>
          <a:srcRect b="0" l="0" r="0" t="0"/>
          <a:stretch/>
        </p:blipFill>
        <p:spPr>
          <a:xfrm>
            <a:off x="167850" y="2760150"/>
            <a:ext cx="924300" cy="1276500"/>
          </a:xfrm>
          <a:prstGeom prst="roundRect">
            <a:avLst>
              <a:gd fmla="val 16667" name="adj"/>
            </a:avLst>
          </a:prstGeom>
          <a:noFill/>
          <a:ln cap="flat" cmpd="sng" w="28575">
            <a:solidFill>
              <a:srgbClr val="000000"/>
            </a:solidFill>
            <a:prstDash val="solid"/>
            <a:round/>
            <a:headEnd len="sm" w="sm" type="none"/>
            <a:tailEnd len="sm" w="sm" type="none"/>
          </a:ln>
        </p:spPr>
      </p:pic>
      <p:sp>
        <p:nvSpPr>
          <p:cNvPr id="300" name="Google Shape;300;p15"/>
          <p:cNvSpPr txBox="1"/>
          <p:nvPr>
            <p:ph type="title"/>
          </p:nvPr>
        </p:nvSpPr>
        <p:spPr>
          <a:xfrm>
            <a:off x="889950" y="57700"/>
            <a:ext cx="58314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a:t>3.1 How significant were Pasteur and Koch?</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6"/>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p.16</a:t>
            </a:r>
            <a:endParaRPr b="1" i="0" sz="1400" u="none" cap="none" strike="noStrike">
              <a:solidFill>
                <a:srgbClr val="000000"/>
              </a:solidFill>
              <a:latin typeface="Calibri"/>
              <a:ea typeface="Calibri"/>
              <a:cs typeface="Calibri"/>
              <a:sym typeface="Calibri"/>
            </a:endParaRPr>
          </a:p>
        </p:txBody>
      </p:sp>
      <p:sp>
        <p:nvSpPr>
          <p:cNvPr id="306" name="Google Shape;306;p16"/>
          <p:cNvSpPr/>
          <p:nvPr/>
        </p:nvSpPr>
        <p:spPr>
          <a:xfrm rot="-5400000">
            <a:off x="524825" y="7526576"/>
            <a:ext cx="1687200" cy="1213500"/>
          </a:xfrm>
          <a:prstGeom prst="roundRect">
            <a:avLst>
              <a:gd fmla="val 16667" name="adj"/>
            </a:avLst>
          </a:prstGeom>
          <a:solidFill>
            <a:srgbClr val="B6D7A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Germ Theory</a:t>
            </a:r>
            <a:r>
              <a:rPr b="0" i="0" lang="en" sz="1100" u="none" cap="none" strike="noStrike">
                <a:solidFill>
                  <a:srgbClr val="000000"/>
                </a:solidFill>
                <a:latin typeface="Calibri"/>
                <a:ea typeface="Calibri"/>
                <a:cs typeface="Calibri"/>
                <a:sym typeface="Calibri"/>
              </a:rPr>
              <a:t> - Pasteur convinced other scientists that diseases are caused by microbes</a:t>
            </a:r>
            <a:endParaRPr b="0" i="0" sz="1100" u="none" cap="none" strike="noStrike">
              <a:solidFill>
                <a:srgbClr val="000000"/>
              </a:solidFill>
              <a:latin typeface="Calibri"/>
              <a:ea typeface="Calibri"/>
              <a:cs typeface="Calibri"/>
              <a:sym typeface="Calibri"/>
            </a:endParaRPr>
          </a:p>
        </p:txBody>
      </p:sp>
      <p:sp>
        <p:nvSpPr>
          <p:cNvPr id="307" name="Google Shape;307;p16"/>
          <p:cNvSpPr/>
          <p:nvPr/>
        </p:nvSpPr>
        <p:spPr>
          <a:xfrm rot="-5400000">
            <a:off x="2563359" y="8229046"/>
            <a:ext cx="1376100" cy="15303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Identifying Bacteria</a:t>
            </a:r>
            <a:r>
              <a:rPr b="0" i="0" lang="en" sz="1100" u="none" cap="none" strike="noStrike">
                <a:solidFill>
                  <a:srgbClr val="000000"/>
                </a:solidFill>
                <a:latin typeface="Calibri"/>
                <a:ea typeface="Calibri"/>
                <a:cs typeface="Calibri"/>
                <a:sym typeface="Calibri"/>
              </a:rPr>
              <a:t> - Koch was the first scientist to identify specific microbes that caused individual diseases</a:t>
            </a:r>
            <a:endParaRPr b="0" i="0" sz="1100" u="none" cap="none" strike="noStrike">
              <a:solidFill>
                <a:srgbClr val="000000"/>
              </a:solidFill>
              <a:latin typeface="Calibri"/>
              <a:ea typeface="Calibri"/>
              <a:cs typeface="Calibri"/>
              <a:sym typeface="Calibri"/>
            </a:endParaRPr>
          </a:p>
        </p:txBody>
      </p:sp>
      <p:cxnSp>
        <p:nvCxnSpPr>
          <p:cNvPr id="308" name="Google Shape;308;p16"/>
          <p:cNvCxnSpPr>
            <a:stCxn id="307" idx="2"/>
            <a:endCxn id="309" idx="0"/>
          </p:cNvCxnSpPr>
          <p:nvPr/>
        </p:nvCxnSpPr>
        <p:spPr>
          <a:xfrm>
            <a:off x="4016559" y="8994196"/>
            <a:ext cx="462900" cy="602700"/>
          </a:xfrm>
          <a:prstGeom prst="straightConnector1">
            <a:avLst/>
          </a:prstGeom>
          <a:noFill/>
          <a:ln cap="flat" cmpd="sng" w="19050">
            <a:solidFill>
              <a:srgbClr val="1155CC"/>
            </a:solidFill>
            <a:prstDash val="solid"/>
            <a:round/>
            <a:headEnd len="sm" w="sm" type="none"/>
            <a:tailEnd len="med" w="med" type="triangle"/>
          </a:ln>
        </p:spPr>
      </p:cxnSp>
      <p:cxnSp>
        <p:nvCxnSpPr>
          <p:cNvPr id="310" name="Google Shape;310;p16"/>
          <p:cNvCxnSpPr>
            <a:stCxn id="306" idx="2"/>
            <a:endCxn id="307" idx="0"/>
          </p:cNvCxnSpPr>
          <p:nvPr/>
        </p:nvCxnSpPr>
        <p:spPr>
          <a:xfrm>
            <a:off x="1975175" y="8133326"/>
            <a:ext cx="511200" cy="861000"/>
          </a:xfrm>
          <a:prstGeom prst="straightConnector1">
            <a:avLst/>
          </a:prstGeom>
          <a:noFill/>
          <a:ln cap="flat" cmpd="sng" w="19050">
            <a:solidFill>
              <a:srgbClr val="980000"/>
            </a:solidFill>
            <a:prstDash val="solid"/>
            <a:round/>
            <a:headEnd len="sm" w="sm" type="none"/>
            <a:tailEnd len="med" w="med" type="triangle"/>
          </a:ln>
        </p:spPr>
      </p:cxnSp>
      <p:sp>
        <p:nvSpPr>
          <p:cNvPr id="309" name="Google Shape;309;p16"/>
          <p:cNvSpPr/>
          <p:nvPr/>
        </p:nvSpPr>
        <p:spPr>
          <a:xfrm rot="-5400000">
            <a:off x="4749649" y="8529575"/>
            <a:ext cx="1594200" cy="2134800"/>
          </a:xfrm>
          <a:prstGeom prst="roundRect">
            <a:avLst>
              <a:gd fmla="val 16667" name="adj"/>
            </a:avLst>
          </a:prstGeom>
          <a:solidFill>
            <a:srgbClr val="A64D79"/>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FFFFFF"/>
                </a:solidFill>
                <a:latin typeface="Calibri"/>
                <a:ea typeface="Calibri"/>
                <a:cs typeface="Calibri"/>
                <a:sym typeface="Calibri"/>
              </a:rPr>
              <a:t>Antibiotic medicines</a:t>
            </a:r>
            <a:r>
              <a:rPr b="0" i="0" lang="en" sz="1100" u="none" cap="none" strike="noStrike">
                <a:solidFill>
                  <a:srgbClr val="FFFFFF"/>
                </a:solidFill>
                <a:latin typeface="Calibri"/>
                <a:ea typeface="Calibri"/>
                <a:cs typeface="Calibri"/>
                <a:sym typeface="Calibri"/>
              </a:rPr>
              <a:t> - Antibiotics are cures that use one type of microbe to kill other microbes that cause illness. The first antibiotic medicine was penicillin which became publicly available after 1945. </a:t>
            </a:r>
            <a:endParaRPr b="0" i="0" sz="1100" u="none" cap="none" strike="noStrike">
              <a:solidFill>
                <a:srgbClr val="FFFFFF"/>
              </a:solidFill>
              <a:latin typeface="Calibri"/>
              <a:ea typeface="Calibri"/>
              <a:cs typeface="Calibri"/>
              <a:sym typeface="Calibri"/>
            </a:endParaRPr>
          </a:p>
        </p:txBody>
      </p:sp>
      <p:cxnSp>
        <p:nvCxnSpPr>
          <p:cNvPr id="311" name="Google Shape;311;p16"/>
          <p:cNvCxnSpPr>
            <a:stCxn id="307" idx="3"/>
            <a:endCxn id="312" idx="0"/>
          </p:cNvCxnSpPr>
          <p:nvPr/>
        </p:nvCxnSpPr>
        <p:spPr>
          <a:xfrm flipH="1" rot="10800000">
            <a:off x="3251409" y="5451646"/>
            <a:ext cx="2164200" cy="2854500"/>
          </a:xfrm>
          <a:prstGeom prst="straightConnector1">
            <a:avLst/>
          </a:prstGeom>
          <a:noFill/>
          <a:ln cap="flat" cmpd="sng" w="19050">
            <a:solidFill>
              <a:srgbClr val="1155CC"/>
            </a:solidFill>
            <a:prstDash val="solid"/>
            <a:round/>
            <a:headEnd len="sm" w="sm" type="none"/>
            <a:tailEnd len="med" w="med" type="triangle"/>
          </a:ln>
        </p:spPr>
      </p:cxnSp>
      <p:cxnSp>
        <p:nvCxnSpPr>
          <p:cNvPr id="313" name="Google Shape;313;p16"/>
          <p:cNvCxnSpPr>
            <a:stCxn id="306" idx="2"/>
            <a:endCxn id="312" idx="0"/>
          </p:cNvCxnSpPr>
          <p:nvPr/>
        </p:nvCxnSpPr>
        <p:spPr>
          <a:xfrm flipH="1" rot="10800000">
            <a:off x="1975175" y="5451626"/>
            <a:ext cx="3440400" cy="2681700"/>
          </a:xfrm>
          <a:prstGeom prst="straightConnector1">
            <a:avLst/>
          </a:prstGeom>
          <a:noFill/>
          <a:ln cap="flat" cmpd="sng" w="19050">
            <a:solidFill>
              <a:srgbClr val="980000"/>
            </a:solidFill>
            <a:prstDash val="solid"/>
            <a:round/>
            <a:headEnd len="sm" w="sm" type="none"/>
            <a:tailEnd len="med" w="med" type="triangle"/>
          </a:ln>
        </p:spPr>
      </p:cxnSp>
      <p:sp>
        <p:nvSpPr>
          <p:cNvPr id="314" name="Google Shape;314;p16"/>
          <p:cNvSpPr/>
          <p:nvPr/>
        </p:nvSpPr>
        <p:spPr>
          <a:xfrm rot="-5400000">
            <a:off x="4771549" y="6821175"/>
            <a:ext cx="1770600" cy="1896300"/>
          </a:xfrm>
          <a:prstGeom prst="roundRect">
            <a:avLst>
              <a:gd fmla="val 16667" name="adj"/>
            </a:avLst>
          </a:prstGeom>
          <a:solidFill>
            <a:srgbClr val="B4A7D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Magic Bullets</a:t>
            </a:r>
            <a:r>
              <a:rPr b="0" i="0" lang="en" sz="1100" u="none" cap="none" strike="noStrike">
                <a:solidFill>
                  <a:srgbClr val="000000"/>
                </a:solidFill>
                <a:latin typeface="Calibri"/>
                <a:ea typeface="Calibri"/>
                <a:cs typeface="Calibri"/>
                <a:sym typeface="Calibri"/>
              </a:rPr>
              <a:t> - chemical cures that destroy bacteria in the human body without harming tissue. The first MB (Salvarsan 606) cured syphilis and the second Prontosil helped to cure blood poisoning in the 1930’s.</a:t>
            </a:r>
            <a:endParaRPr b="0" i="0" sz="1100" u="none" cap="none" strike="noStrike">
              <a:solidFill>
                <a:srgbClr val="000000"/>
              </a:solidFill>
              <a:latin typeface="Calibri"/>
              <a:ea typeface="Calibri"/>
              <a:cs typeface="Calibri"/>
              <a:sym typeface="Calibri"/>
            </a:endParaRPr>
          </a:p>
        </p:txBody>
      </p:sp>
      <p:cxnSp>
        <p:nvCxnSpPr>
          <p:cNvPr id="315" name="Google Shape;315;p16"/>
          <p:cNvCxnSpPr>
            <a:stCxn id="307" idx="3"/>
            <a:endCxn id="314" idx="0"/>
          </p:cNvCxnSpPr>
          <p:nvPr/>
        </p:nvCxnSpPr>
        <p:spPr>
          <a:xfrm flipH="1" rot="10800000">
            <a:off x="3251409" y="7769446"/>
            <a:ext cx="1457400" cy="536700"/>
          </a:xfrm>
          <a:prstGeom prst="straightConnector1">
            <a:avLst/>
          </a:prstGeom>
          <a:noFill/>
          <a:ln cap="flat" cmpd="sng" w="19050">
            <a:solidFill>
              <a:srgbClr val="1155CC"/>
            </a:solidFill>
            <a:prstDash val="solid"/>
            <a:round/>
            <a:headEnd len="sm" w="sm" type="none"/>
            <a:tailEnd len="med" w="med" type="triangle"/>
          </a:ln>
        </p:spPr>
      </p:cxnSp>
      <p:pic>
        <p:nvPicPr>
          <p:cNvPr id="316" name="Google Shape;316;p16"/>
          <p:cNvPicPr preferRelativeResize="0"/>
          <p:nvPr/>
        </p:nvPicPr>
        <p:blipFill rotWithShape="1">
          <a:blip r:embed="rId3">
            <a:alphaModFix/>
          </a:blip>
          <a:srcRect b="0" l="0" r="0" t="0"/>
          <a:stretch/>
        </p:blipFill>
        <p:spPr>
          <a:xfrm rot="-5400000">
            <a:off x="2483469" y="9572348"/>
            <a:ext cx="789540" cy="838779"/>
          </a:xfrm>
          <a:prstGeom prst="rect">
            <a:avLst/>
          </a:prstGeom>
          <a:noFill/>
          <a:ln>
            <a:noFill/>
          </a:ln>
        </p:spPr>
      </p:pic>
      <p:pic>
        <p:nvPicPr>
          <p:cNvPr id="317" name="Google Shape;317;p16"/>
          <p:cNvPicPr preferRelativeResize="0"/>
          <p:nvPr/>
        </p:nvPicPr>
        <p:blipFill rotWithShape="1">
          <a:blip r:embed="rId4">
            <a:alphaModFix/>
          </a:blip>
          <a:srcRect b="0" l="0" r="0" t="0"/>
          <a:stretch/>
        </p:blipFill>
        <p:spPr>
          <a:xfrm rot="-5400000">
            <a:off x="754681" y="9101151"/>
            <a:ext cx="1090955" cy="1076967"/>
          </a:xfrm>
          <a:prstGeom prst="rect">
            <a:avLst/>
          </a:prstGeom>
          <a:noFill/>
          <a:ln>
            <a:noFill/>
          </a:ln>
        </p:spPr>
      </p:pic>
      <p:pic>
        <p:nvPicPr>
          <p:cNvPr id="318" name="Google Shape;318;p16"/>
          <p:cNvPicPr preferRelativeResize="0"/>
          <p:nvPr/>
        </p:nvPicPr>
        <p:blipFill rotWithShape="1">
          <a:blip r:embed="rId5">
            <a:alphaModFix/>
          </a:blip>
          <a:srcRect b="0" l="0" r="0" t="0"/>
          <a:stretch/>
        </p:blipFill>
        <p:spPr>
          <a:xfrm rot="-5400000">
            <a:off x="6466025" y="9222307"/>
            <a:ext cx="1228363" cy="749330"/>
          </a:xfrm>
          <a:prstGeom prst="rect">
            <a:avLst/>
          </a:prstGeom>
          <a:noFill/>
          <a:ln>
            <a:noFill/>
          </a:ln>
        </p:spPr>
      </p:pic>
      <p:pic>
        <p:nvPicPr>
          <p:cNvPr id="319" name="Google Shape;319;p16"/>
          <p:cNvPicPr preferRelativeResize="0"/>
          <p:nvPr/>
        </p:nvPicPr>
        <p:blipFill rotWithShape="1">
          <a:blip r:embed="rId6">
            <a:alphaModFix/>
          </a:blip>
          <a:srcRect b="0" l="0" r="0" t="0"/>
          <a:stretch/>
        </p:blipFill>
        <p:spPr>
          <a:xfrm rot="-5400000">
            <a:off x="6387457" y="7682831"/>
            <a:ext cx="1048003" cy="612301"/>
          </a:xfrm>
          <a:prstGeom prst="rect">
            <a:avLst/>
          </a:prstGeom>
          <a:noFill/>
          <a:ln>
            <a:noFill/>
          </a:ln>
        </p:spPr>
      </p:pic>
      <p:pic>
        <p:nvPicPr>
          <p:cNvPr id="320" name="Google Shape;320;p16"/>
          <p:cNvPicPr preferRelativeResize="0"/>
          <p:nvPr/>
        </p:nvPicPr>
        <p:blipFill rotWithShape="1">
          <a:blip r:embed="rId7">
            <a:alphaModFix/>
          </a:blip>
          <a:srcRect b="0" l="0" r="0" t="0"/>
          <a:stretch/>
        </p:blipFill>
        <p:spPr>
          <a:xfrm rot="-5400000">
            <a:off x="6506103" y="3306292"/>
            <a:ext cx="1030826" cy="1076967"/>
          </a:xfrm>
          <a:prstGeom prst="rect">
            <a:avLst/>
          </a:prstGeom>
          <a:noFill/>
          <a:ln>
            <a:noFill/>
          </a:ln>
        </p:spPr>
      </p:pic>
      <p:cxnSp>
        <p:nvCxnSpPr>
          <p:cNvPr id="321" name="Google Shape;321;p16"/>
          <p:cNvCxnSpPr>
            <a:stCxn id="306" idx="3"/>
            <a:endCxn id="322" idx="1"/>
          </p:cNvCxnSpPr>
          <p:nvPr/>
        </p:nvCxnSpPr>
        <p:spPr>
          <a:xfrm flipH="1" rot="10800000">
            <a:off x="1368425" y="3329426"/>
            <a:ext cx="44100" cy="3960300"/>
          </a:xfrm>
          <a:prstGeom prst="straightConnector1">
            <a:avLst/>
          </a:prstGeom>
          <a:noFill/>
          <a:ln cap="flat" cmpd="sng" w="19050">
            <a:solidFill>
              <a:srgbClr val="980000"/>
            </a:solidFill>
            <a:prstDash val="solid"/>
            <a:round/>
            <a:headEnd len="sm" w="sm" type="none"/>
            <a:tailEnd len="med" w="med" type="triangle"/>
          </a:ln>
        </p:spPr>
      </p:cxnSp>
      <p:pic>
        <p:nvPicPr>
          <p:cNvPr id="322" name="Google Shape;322;p16"/>
          <p:cNvPicPr preferRelativeResize="0"/>
          <p:nvPr/>
        </p:nvPicPr>
        <p:blipFill rotWithShape="1">
          <a:blip r:embed="rId8">
            <a:alphaModFix/>
          </a:blip>
          <a:srcRect b="0" l="0" r="0" t="0"/>
          <a:stretch/>
        </p:blipFill>
        <p:spPr>
          <a:xfrm rot="-5400000">
            <a:off x="-87233" y="1120134"/>
            <a:ext cx="2999690" cy="1418746"/>
          </a:xfrm>
          <a:prstGeom prst="rect">
            <a:avLst/>
          </a:prstGeom>
          <a:noFill/>
          <a:ln>
            <a:noFill/>
          </a:ln>
        </p:spPr>
      </p:pic>
      <p:pic>
        <p:nvPicPr>
          <p:cNvPr id="323" name="Google Shape;323;p16"/>
          <p:cNvPicPr preferRelativeResize="0"/>
          <p:nvPr/>
        </p:nvPicPr>
        <p:blipFill rotWithShape="1">
          <a:blip r:embed="rId9">
            <a:alphaModFix/>
          </a:blip>
          <a:srcRect b="0" l="0" r="0" t="0"/>
          <a:stretch/>
        </p:blipFill>
        <p:spPr>
          <a:xfrm rot="-5400000">
            <a:off x="1862013" y="665094"/>
            <a:ext cx="2877182" cy="1750911"/>
          </a:xfrm>
          <a:prstGeom prst="rect">
            <a:avLst/>
          </a:prstGeom>
          <a:noFill/>
          <a:ln>
            <a:noFill/>
          </a:ln>
        </p:spPr>
      </p:pic>
      <p:cxnSp>
        <p:nvCxnSpPr>
          <p:cNvPr id="324" name="Google Shape;324;p16"/>
          <p:cNvCxnSpPr>
            <a:stCxn id="306" idx="3"/>
            <a:endCxn id="325" idx="1"/>
          </p:cNvCxnSpPr>
          <p:nvPr/>
        </p:nvCxnSpPr>
        <p:spPr>
          <a:xfrm flipH="1" rot="10800000">
            <a:off x="1368425" y="6267026"/>
            <a:ext cx="44100" cy="1022700"/>
          </a:xfrm>
          <a:prstGeom prst="straightConnector1">
            <a:avLst/>
          </a:prstGeom>
          <a:noFill/>
          <a:ln cap="flat" cmpd="sng" w="19050">
            <a:solidFill>
              <a:srgbClr val="980000"/>
            </a:solidFill>
            <a:prstDash val="solid"/>
            <a:round/>
            <a:headEnd len="sm" w="sm" type="none"/>
            <a:tailEnd len="med" w="med" type="triangle"/>
          </a:ln>
        </p:spPr>
      </p:cxnSp>
      <p:cxnSp>
        <p:nvCxnSpPr>
          <p:cNvPr id="326" name="Google Shape;326;p16"/>
          <p:cNvCxnSpPr>
            <a:stCxn id="306" idx="3"/>
            <a:endCxn id="323" idx="1"/>
          </p:cNvCxnSpPr>
          <p:nvPr/>
        </p:nvCxnSpPr>
        <p:spPr>
          <a:xfrm flipH="1" rot="10800000">
            <a:off x="1368425" y="2979026"/>
            <a:ext cx="1932300" cy="4310700"/>
          </a:xfrm>
          <a:prstGeom prst="straightConnector1">
            <a:avLst/>
          </a:prstGeom>
          <a:noFill/>
          <a:ln cap="flat" cmpd="sng" w="19050">
            <a:solidFill>
              <a:srgbClr val="980000"/>
            </a:solidFill>
            <a:prstDash val="solid"/>
            <a:round/>
            <a:headEnd len="sm" w="sm" type="none"/>
            <a:tailEnd len="med" w="med" type="triangle"/>
          </a:ln>
        </p:spPr>
      </p:cxnSp>
      <p:pic>
        <p:nvPicPr>
          <p:cNvPr id="327" name="Google Shape;327;p16"/>
          <p:cNvPicPr preferRelativeResize="0"/>
          <p:nvPr/>
        </p:nvPicPr>
        <p:blipFill rotWithShape="1">
          <a:blip r:embed="rId10">
            <a:alphaModFix/>
          </a:blip>
          <a:srcRect b="0" l="0" r="0" t="0"/>
          <a:stretch/>
        </p:blipFill>
        <p:spPr>
          <a:xfrm rot="-5400000">
            <a:off x="4610943" y="659861"/>
            <a:ext cx="2649536" cy="1533713"/>
          </a:xfrm>
          <a:prstGeom prst="rect">
            <a:avLst/>
          </a:prstGeom>
          <a:noFill/>
          <a:ln>
            <a:noFill/>
          </a:ln>
        </p:spPr>
      </p:pic>
      <p:cxnSp>
        <p:nvCxnSpPr>
          <p:cNvPr id="328" name="Google Shape;328;p16"/>
          <p:cNvCxnSpPr>
            <a:stCxn id="306" idx="3"/>
            <a:endCxn id="327" idx="0"/>
          </p:cNvCxnSpPr>
          <p:nvPr/>
        </p:nvCxnSpPr>
        <p:spPr>
          <a:xfrm flipH="1" rot="10800000">
            <a:off x="1368425" y="1426826"/>
            <a:ext cx="3800400" cy="5862900"/>
          </a:xfrm>
          <a:prstGeom prst="straightConnector1">
            <a:avLst/>
          </a:prstGeom>
          <a:noFill/>
          <a:ln cap="flat" cmpd="sng" w="19050">
            <a:solidFill>
              <a:srgbClr val="980000"/>
            </a:solidFill>
            <a:prstDash val="solid"/>
            <a:round/>
            <a:headEnd len="sm" w="sm" type="none"/>
            <a:tailEnd len="med" w="med" type="triangle"/>
          </a:ln>
        </p:spPr>
      </p:cxnSp>
      <p:sp>
        <p:nvSpPr>
          <p:cNvPr id="312" name="Google Shape;312;p16"/>
          <p:cNvSpPr/>
          <p:nvPr/>
        </p:nvSpPr>
        <p:spPr>
          <a:xfrm rot="-5400000">
            <a:off x="5202596" y="4451366"/>
            <a:ext cx="2426400" cy="2000400"/>
          </a:xfrm>
          <a:prstGeom prst="roundRect">
            <a:avLst>
              <a:gd fmla="val 16667" name="adj"/>
            </a:avLst>
          </a:prstGeom>
          <a:solidFill>
            <a:srgbClr val="FFF2C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Vaccines</a:t>
            </a:r>
            <a:r>
              <a:rPr b="0" i="0" lang="en" sz="1100" u="none" cap="none" strike="noStrike">
                <a:solidFill>
                  <a:srgbClr val="000000"/>
                </a:solidFill>
                <a:latin typeface="Calibri"/>
                <a:ea typeface="Calibri"/>
                <a:cs typeface="Calibri"/>
                <a:sym typeface="Calibri"/>
              </a:rPr>
              <a:t> - Once scientists had identified microbes causing individual diseases, they could create vaccines using weakened microbes. These vaccines would make people immune to the disease. Began with rabies vaccine in 1885 and led to a range of others soon after. </a:t>
            </a:r>
            <a:endParaRPr b="0" i="0" sz="1100" u="none" cap="none" strike="noStrike">
              <a:solidFill>
                <a:srgbClr val="000000"/>
              </a:solidFill>
              <a:latin typeface="Calibri"/>
              <a:ea typeface="Calibri"/>
              <a:cs typeface="Calibri"/>
              <a:sym typeface="Calibri"/>
            </a:endParaRPr>
          </a:p>
        </p:txBody>
      </p:sp>
      <p:pic>
        <p:nvPicPr>
          <p:cNvPr id="329" name="Google Shape;329;p16"/>
          <p:cNvPicPr preferRelativeResize="0"/>
          <p:nvPr/>
        </p:nvPicPr>
        <p:blipFill rotWithShape="1">
          <a:blip r:embed="rId11">
            <a:alphaModFix/>
          </a:blip>
          <a:srcRect b="0" l="0" r="0" t="0"/>
          <a:stretch/>
        </p:blipFill>
        <p:spPr>
          <a:xfrm rot="-5400000">
            <a:off x="2471117" y="3970622"/>
            <a:ext cx="2636506" cy="1147712"/>
          </a:xfrm>
          <a:prstGeom prst="rect">
            <a:avLst/>
          </a:prstGeom>
          <a:noFill/>
          <a:ln>
            <a:noFill/>
          </a:ln>
        </p:spPr>
      </p:pic>
      <p:cxnSp>
        <p:nvCxnSpPr>
          <p:cNvPr id="330" name="Google Shape;330;p16"/>
          <p:cNvCxnSpPr>
            <a:stCxn id="306" idx="3"/>
            <a:endCxn id="329" idx="1"/>
          </p:cNvCxnSpPr>
          <p:nvPr/>
        </p:nvCxnSpPr>
        <p:spPr>
          <a:xfrm flipH="1" rot="10800000">
            <a:off x="1368425" y="5862626"/>
            <a:ext cx="2421000" cy="1427100"/>
          </a:xfrm>
          <a:prstGeom prst="straightConnector1">
            <a:avLst/>
          </a:prstGeom>
          <a:noFill/>
          <a:ln cap="flat" cmpd="sng" w="19050">
            <a:solidFill>
              <a:srgbClr val="980000"/>
            </a:solidFill>
            <a:prstDash val="solid"/>
            <a:round/>
            <a:headEnd len="sm" w="sm" type="none"/>
            <a:tailEnd len="med" w="med" type="triangle"/>
          </a:ln>
        </p:spPr>
      </p:cxnSp>
      <p:pic>
        <p:nvPicPr>
          <p:cNvPr id="325" name="Google Shape;325;p16"/>
          <p:cNvPicPr preferRelativeResize="0"/>
          <p:nvPr/>
        </p:nvPicPr>
        <p:blipFill rotWithShape="1">
          <a:blip r:embed="rId12">
            <a:alphaModFix/>
          </a:blip>
          <a:srcRect b="0" l="0" r="0" t="0"/>
          <a:stretch/>
        </p:blipFill>
        <p:spPr>
          <a:xfrm rot="-5400000">
            <a:off x="153004" y="4257011"/>
            <a:ext cx="2519189" cy="150109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7"/>
          <p:cNvSpPr/>
          <p:nvPr/>
        </p:nvSpPr>
        <p:spPr>
          <a:xfrm>
            <a:off x="3779997" y="4979551"/>
            <a:ext cx="449400" cy="732900"/>
          </a:xfrm>
          <a:prstGeom prst="rightArrow">
            <a:avLst>
              <a:gd fmla="val 50000" name="adj1"/>
              <a:gd fmla="val 50000" name="adj2"/>
            </a:avLst>
          </a:prstGeom>
          <a:solidFill>
            <a:srgbClr val="FF9900"/>
          </a:soli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7"/>
          <p:cNvSpPr/>
          <p:nvPr/>
        </p:nvSpPr>
        <p:spPr>
          <a:xfrm rot="5400000">
            <a:off x="5723870" y="6852145"/>
            <a:ext cx="762000" cy="432300"/>
          </a:xfrm>
          <a:prstGeom prst="rightArrow">
            <a:avLst>
              <a:gd fmla="val 50000" name="adj1"/>
              <a:gd fmla="val 50000" name="adj2"/>
            </a:avLst>
          </a:prstGeom>
          <a:solidFill>
            <a:srgbClr val="FF9900"/>
          </a:soli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7"/>
          <p:cNvSpPr/>
          <p:nvPr/>
        </p:nvSpPr>
        <p:spPr>
          <a:xfrm rot="10800000">
            <a:off x="4718481" y="8685098"/>
            <a:ext cx="449400" cy="732900"/>
          </a:xfrm>
          <a:prstGeom prst="rightArrow">
            <a:avLst>
              <a:gd fmla="val 50000" name="adj1"/>
              <a:gd fmla="val 50000" name="adj2"/>
            </a:avLst>
          </a:prstGeom>
          <a:solidFill>
            <a:srgbClr val="FF9900"/>
          </a:soli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7"/>
          <p:cNvSpPr/>
          <p:nvPr/>
        </p:nvSpPr>
        <p:spPr>
          <a:xfrm>
            <a:off x="388875" y="67000"/>
            <a:ext cx="6786600" cy="40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1" lang="en" sz="2000" u="none" cap="none" strike="noStrike">
                <a:solidFill>
                  <a:srgbClr val="0B5394"/>
                </a:solidFill>
                <a:latin typeface="Calibri"/>
                <a:ea typeface="Calibri"/>
                <a:cs typeface="Calibri"/>
                <a:sym typeface="Calibri"/>
              </a:rPr>
              <a:t>After 1700… the ideas of the causes of disease were:</a:t>
            </a:r>
            <a:endParaRPr b="1" i="1" sz="2000" u="none" cap="none" strike="noStrike">
              <a:solidFill>
                <a:srgbClr val="0B5394"/>
              </a:solidFill>
              <a:latin typeface="Calibri"/>
              <a:ea typeface="Calibri"/>
              <a:cs typeface="Calibri"/>
              <a:sym typeface="Calibri"/>
            </a:endParaRPr>
          </a:p>
        </p:txBody>
      </p:sp>
      <p:sp>
        <p:nvSpPr>
          <p:cNvPr id="339" name="Google Shape;339;p17"/>
          <p:cNvSpPr/>
          <p:nvPr/>
        </p:nvSpPr>
        <p:spPr>
          <a:xfrm>
            <a:off x="401675" y="552258"/>
            <a:ext cx="1552200" cy="1632300"/>
          </a:xfrm>
          <a:prstGeom prst="roundRect">
            <a:avLst>
              <a:gd fmla="val 16667" name="adj"/>
            </a:avLst>
          </a:prstGeom>
          <a:gradFill>
            <a:gsLst>
              <a:gs pos="0">
                <a:srgbClr val="FFA09D"/>
              </a:gs>
              <a:gs pos="35000">
                <a:srgbClr val="FFBCBC"/>
              </a:gs>
              <a:gs pos="100000">
                <a:srgbClr val="FFE2E2"/>
              </a:gs>
            </a:gsLst>
            <a:lin ang="16200038" scaled="0"/>
          </a:gradFill>
          <a:ln cap="flat" cmpd="sng" w="9525">
            <a:solidFill>
              <a:srgbClr val="BD4B48"/>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Dead beliefs:</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Supernatural ideas and the Four Humours theory had dominated ideas for thousands of years, but by 1700 these ideas were invalid.</a:t>
            </a:r>
            <a:endParaRPr b="0" i="0" sz="1100" u="none" cap="none" strike="noStrike">
              <a:solidFill>
                <a:srgbClr val="000000"/>
              </a:solidFill>
              <a:latin typeface="Calibri"/>
              <a:ea typeface="Calibri"/>
              <a:cs typeface="Calibri"/>
              <a:sym typeface="Calibri"/>
            </a:endParaRPr>
          </a:p>
        </p:txBody>
      </p:sp>
      <p:sp>
        <p:nvSpPr>
          <p:cNvPr id="340" name="Google Shape;340;p17"/>
          <p:cNvSpPr/>
          <p:nvPr/>
        </p:nvSpPr>
        <p:spPr>
          <a:xfrm>
            <a:off x="2053053" y="472600"/>
            <a:ext cx="2451300" cy="1692300"/>
          </a:xfrm>
          <a:prstGeom prst="roundRect">
            <a:avLst>
              <a:gd fmla="val 16667" name="adj"/>
            </a:avLst>
          </a:prstGeom>
          <a:gradFill>
            <a:gsLst>
              <a:gs pos="0">
                <a:srgbClr val="FFBB82"/>
              </a:gs>
              <a:gs pos="35000">
                <a:srgbClr val="FFCFA8"/>
              </a:gs>
              <a:gs pos="100000">
                <a:srgbClr val="FFEBD9"/>
              </a:gs>
            </a:gsLst>
            <a:lin ang="16200038" scaled="0"/>
          </a:gradFill>
          <a:ln cap="flat" cmpd="sng" w="9525">
            <a:solidFill>
              <a:srgbClr val="F5913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Bad air/Miasma:</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People thought that because rotting food and flesh and even faeces gave off bad smells that these smells spread and caused disease. These fumes were called Miasma and made sense because early 1800s towns were filthy and overcrowded!</a:t>
            </a:r>
            <a:endParaRPr b="0" i="0" sz="1100" u="none" cap="none" strike="noStrike">
              <a:solidFill>
                <a:srgbClr val="000000"/>
              </a:solidFill>
              <a:latin typeface="Calibri"/>
              <a:ea typeface="Calibri"/>
              <a:cs typeface="Calibri"/>
              <a:sym typeface="Calibri"/>
            </a:endParaRPr>
          </a:p>
        </p:txBody>
      </p:sp>
      <p:sp>
        <p:nvSpPr>
          <p:cNvPr id="341" name="Google Shape;341;p17"/>
          <p:cNvSpPr/>
          <p:nvPr/>
        </p:nvSpPr>
        <p:spPr>
          <a:xfrm>
            <a:off x="4603500" y="472600"/>
            <a:ext cx="2956500" cy="1632300"/>
          </a:xfrm>
          <a:prstGeom prst="roundRect">
            <a:avLst>
              <a:gd fmla="val 16667" name="adj"/>
            </a:avLst>
          </a:prstGeom>
          <a:gradFill>
            <a:gsLst>
              <a:gs pos="0">
                <a:srgbClr val="DAFEA4"/>
              </a:gs>
              <a:gs pos="35000">
                <a:srgbClr val="E3FEBF"/>
              </a:gs>
              <a:gs pos="100000">
                <a:srgbClr val="F4FEE6"/>
              </a:gs>
            </a:gsLst>
            <a:lin ang="16200038" scaled="0"/>
          </a:gradFill>
          <a:ln cap="flat" cmpd="sng" w="9525">
            <a:solidFill>
              <a:srgbClr val="97B853"/>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The Microscope – a key development:</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 first microscope that magnified things 300 times was developed in the 1600s. The inventor wrote down what he saw – tiny living organisms that were called ‘animalcules.’ Then in the 1800s Lister developed a more powerful microscope, so scientists could study them in more detail!</a:t>
            </a:r>
            <a:endParaRPr b="0" i="0" sz="1100" u="none" cap="none" strike="noStrike">
              <a:solidFill>
                <a:srgbClr val="000000"/>
              </a:solidFill>
              <a:latin typeface="Calibri"/>
              <a:ea typeface="Calibri"/>
              <a:cs typeface="Calibri"/>
              <a:sym typeface="Calibri"/>
            </a:endParaRPr>
          </a:p>
        </p:txBody>
      </p:sp>
      <p:sp>
        <p:nvSpPr>
          <p:cNvPr id="342" name="Google Shape;342;p17"/>
          <p:cNvSpPr/>
          <p:nvPr/>
        </p:nvSpPr>
        <p:spPr>
          <a:xfrm>
            <a:off x="325200" y="2975638"/>
            <a:ext cx="5643300" cy="1011000"/>
          </a:xfrm>
          <a:prstGeom prst="roundRect">
            <a:avLst>
              <a:gd fmla="val 16667" name="adj"/>
            </a:avLst>
          </a:prstGeom>
          <a:gradFill>
            <a:gsLst>
              <a:gs pos="0">
                <a:srgbClr val="C8B2E9"/>
              </a:gs>
              <a:gs pos="35000">
                <a:srgbClr val="D6CAED"/>
              </a:gs>
              <a:gs pos="100000">
                <a:srgbClr val="EFE8FA"/>
              </a:gs>
            </a:gsLst>
            <a:lin ang="16200038" scaled="0"/>
          </a:gradFill>
          <a:ln cap="flat" cmpd="sng" w="9525">
            <a:solidFill>
              <a:srgbClr val="7C5F9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The latest theory – SPONTANEOUS GENERATION</a:t>
            </a:r>
            <a:endParaRPr b="0" i="0" sz="11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 new microscopes were used to study the micro-organisms on rotting food to try and work out where they came from. The decided that they were spontaneously (automatically) generated (created) by the process of decay and then they spread disease.</a:t>
            </a:r>
            <a:endParaRPr b="0" i="0" sz="1100" u="none" cap="none" strike="noStrike">
              <a:solidFill>
                <a:srgbClr val="000000"/>
              </a:solidFill>
              <a:latin typeface="Calibri"/>
              <a:ea typeface="Calibri"/>
              <a:cs typeface="Calibri"/>
              <a:sym typeface="Calibri"/>
            </a:endParaRPr>
          </a:p>
        </p:txBody>
      </p:sp>
      <p:sp>
        <p:nvSpPr>
          <p:cNvPr id="343" name="Google Shape;343;p17"/>
          <p:cNvSpPr/>
          <p:nvPr/>
        </p:nvSpPr>
        <p:spPr>
          <a:xfrm>
            <a:off x="2053050" y="2263075"/>
            <a:ext cx="4365000" cy="732900"/>
          </a:xfrm>
          <a:prstGeom prst="downArrow">
            <a:avLst>
              <a:gd fmla="val 50000" name="adj1"/>
              <a:gd fmla="val 50000" name="adj2"/>
            </a:avLst>
          </a:prstGeom>
          <a:gradFill>
            <a:gsLst>
              <a:gs pos="0">
                <a:srgbClr val="9FC3FF"/>
              </a:gs>
              <a:gs pos="35000">
                <a:srgbClr val="BDD5FF"/>
              </a:gs>
              <a:gs pos="100000">
                <a:srgbClr val="E4EEFF"/>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change!</a:t>
            </a:r>
            <a:endParaRPr b="0" i="0" sz="1100" u="none" cap="none" strike="noStrike">
              <a:solidFill>
                <a:srgbClr val="000000"/>
              </a:solidFill>
              <a:latin typeface="Calibri"/>
              <a:ea typeface="Calibri"/>
              <a:cs typeface="Calibri"/>
              <a:sym typeface="Calibri"/>
            </a:endParaRPr>
          </a:p>
        </p:txBody>
      </p:sp>
      <p:sp>
        <p:nvSpPr>
          <p:cNvPr id="344" name="Google Shape;344;p17"/>
          <p:cNvSpPr/>
          <p:nvPr/>
        </p:nvSpPr>
        <p:spPr>
          <a:xfrm>
            <a:off x="525200" y="4154375"/>
            <a:ext cx="3285000" cy="3129600"/>
          </a:xfrm>
          <a:prstGeom prst="rect">
            <a:avLst/>
          </a:prstGeom>
          <a:gradFill>
            <a:gsLst>
              <a:gs pos="0">
                <a:srgbClr val="9BE9FF"/>
              </a:gs>
              <a:gs pos="35000">
                <a:srgbClr val="B8F1FF"/>
              </a:gs>
              <a:gs pos="100000">
                <a:srgbClr val="E2FBFF"/>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Louis Pasteur 1857-1865:</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1. Pasteur concluded that micro-organisms (or germs) in the air were turning the alcohol sour.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2. He proved his Germ Theory by using the Microscope to show different shaped microorganisms in the sour and not sour liquids and by conducting the experiments on  an earlier slide.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3. Whilst working with silk worms he was able to prove that disease was being spread through the air by the germs. This made him curious about the spread of human diseases.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FACTORS: Technology, Government, </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Enquiry.</a:t>
            </a:r>
            <a:endParaRPr b="1" i="0" sz="1100" u="none" cap="none" strike="noStrike">
              <a:solidFill>
                <a:srgbClr val="000000"/>
              </a:solidFill>
              <a:latin typeface="Calibri"/>
              <a:ea typeface="Calibri"/>
              <a:cs typeface="Calibri"/>
              <a:sym typeface="Calibri"/>
            </a:endParaRPr>
          </a:p>
        </p:txBody>
      </p:sp>
      <p:sp>
        <p:nvSpPr>
          <p:cNvPr id="345" name="Google Shape;345;p17"/>
          <p:cNvSpPr/>
          <p:nvPr/>
        </p:nvSpPr>
        <p:spPr>
          <a:xfrm>
            <a:off x="4140729" y="4231142"/>
            <a:ext cx="3285000" cy="2387700"/>
          </a:xfrm>
          <a:prstGeom prst="rect">
            <a:avLst/>
          </a:prstGeom>
          <a:gradFill>
            <a:gsLst>
              <a:gs pos="0">
                <a:srgbClr val="DAFEA4"/>
              </a:gs>
              <a:gs pos="35000">
                <a:srgbClr val="E3FEBF"/>
              </a:gs>
              <a:gs pos="100000">
                <a:srgbClr val="F4FEE6"/>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Robert Koch 1873-1880:</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1. Koch investigated anthrax (which affected people and animals) and identified the specific germ causing it! This was a first – Pasteur had failed to do this!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2. He went on to develop ways of staining germs so they could be photographed and studied in greater detail and proving which bacterium caused which diseases.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FACTORS: Technology, War.</a:t>
            </a:r>
            <a:endParaRPr b="1" i="0" sz="1100" u="none" cap="none" strike="noStrike">
              <a:solidFill>
                <a:srgbClr val="000000"/>
              </a:solidFill>
              <a:latin typeface="Calibri"/>
              <a:ea typeface="Calibri"/>
              <a:cs typeface="Calibri"/>
              <a:sym typeface="Calibri"/>
            </a:endParaRPr>
          </a:p>
        </p:txBody>
      </p:sp>
      <p:sp>
        <p:nvSpPr>
          <p:cNvPr id="346" name="Google Shape;346;p17"/>
          <p:cNvSpPr/>
          <p:nvPr/>
        </p:nvSpPr>
        <p:spPr>
          <a:xfrm>
            <a:off x="5184474" y="7586100"/>
            <a:ext cx="2307900" cy="2784300"/>
          </a:xfrm>
          <a:prstGeom prst="rect">
            <a:avLst/>
          </a:prstGeom>
          <a:gradFill>
            <a:gsLst>
              <a:gs pos="0">
                <a:srgbClr val="9BE9FF"/>
              </a:gs>
              <a:gs pos="35000">
                <a:srgbClr val="B8F1FF"/>
              </a:gs>
              <a:gs pos="100000">
                <a:srgbClr val="E2FBFF"/>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Louis Pasteur 1879-1881:</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1. Pasteur wanted to match and improve upon Koch’s work, so he built up a large team to ensure his work was faster!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2. He worked with the farming industry to solve the problem of chicken cholera (see next slide.)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3. Pasteur then knew how Jenner’s vaccination worked and was able to create other vaccinations! He even beat Koch to an Anthrax vaccination!</a:t>
            </a:r>
            <a:endParaRPr b="0" i="0" sz="1100" u="none" cap="none" strike="noStrike">
              <a:solidFill>
                <a:srgbClr val="000000"/>
              </a:solidFill>
              <a:latin typeface="Calibri"/>
              <a:ea typeface="Calibri"/>
              <a:cs typeface="Calibri"/>
              <a:sym typeface="Calibri"/>
            </a:endParaRPr>
          </a:p>
        </p:txBody>
      </p:sp>
      <p:sp>
        <p:nvSpPr>
          <p:cNvPr id="347" name="Google Shape;347;p17"/>
          <p:cNvSpPr/>
          <p:nvPr/>
        </p:nvSpPr>
        <p:spPr>
          <a:xfrm>
            <a:off x="2731699" y="7459050"/>
            <a:ext cx="2076000" cy="3038400"/>
          </a:xfrm>
          <a:prstGeom prst="rect">
            <a:avLst/>
          </a:prstGeom>
          <a:gradFill>
            <a:gsLst>
              <a:gs pos="0">
                <a:srgbClr val="DAFEA4"/>
              </a:gs>
              <a:gs pos="35000">
                <a:srgbClr val="E3FEBF"/>
              </a:gs>
              <a:gs pos="100000">
                <a:srgbClr val="F4FEE6"/>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Robert Koch 1881-1882:</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1. Koch was angry that Pasteur had beaten him, and he felt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that he had stolen his research!</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2. He vowed to be the first to cure tuberculosis – he did this by staining the bacterium causing the disease.</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3. He then used this method to identify several other bacteria causing a wide range of disease.</a:t>
            </a:r>
            <a:endParaRPr b="0" i="0" sz="1100" u="none" cap="none" strike="noStrike">
              <a:solidFill>
                <a:srgbClr val="000000"/>
              </a:solidFill>
              <a:latin typeface="Calibri"/>
              <a:ea typeface="Calibri"/>
              <a:cs typeface="Calibri"/>
              <a:sym typeface="Calibri"/>
            </a:endParaRPr>
          </a:p>
        </p:txBody>
      </p:sp>
      <p:sp>
        <p:nvSpPr>
          <p:cNvPr id="348" name="Google Shape;348;p17"/>
          <p:cNvSpPr/>
          <p:nvPr/>
        </p:nvSpPr>
        <p:spPr>
          <a:xfrm>
            <a:off x="525200" y="7532350"/>
            <a:ext cx="1829700" cy="3038400"/>
          </a:xfrm>
          <a:prstGeom prst="rect">
            <a:avLst/>
          </a:prstGeom>
          <a:gradFill>
            <a:gsLst>
              <a:gs pos="0">
                <a:srgbClr val="9BE9FF"/>
              </a:gs>
              <a:gs pos="35000">
                <a:srgbClr val="B8F1FF"/>
              </a:gs>
              <a:gs pos="100000">
                <a:srgbClr val="E2FBFF"/>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Louis Pasteur 1881-1885:</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Pasteur used his success with animal vaccines to help him work on human diseases. He used his work on rabies in dogs to cure a young boy of the disease. Fighting disease was now possible and had been done! Scientists were spurred on to cure a wider range if diseases.</a:t>
            </a:r>
            <a:endParaRPr b="0" i="0" sz="1100" u="none" cap="none" strike="noStrike">
              <a:solidFill>
                <a:srgbClr val="000000"/>
              </a:solidFill>
              <a:latin typeface="Calibri"/>
              <a:ea typeface="Calibri"/>
              <a:cs typeface="Calibri"/>
              <a:sym typeface="Calibri"/>
            </a:endParaRPr>
          </a:p>
        </p:txBody>
      </p:sp>
      <p:cxnSp>
        <p:nvCxnSpPr>
          <p:cNvPr id="349" name="Google Shape;349;p17"/>
          <p:cNvCxnSpPr/>
          <p:nvPr/>
        </p:nvCxnSpPr>
        <p:spPr>
          <a:xfrm>
            <a:off x="31200" y="4080675"/>
            <a:ext cx="7497600" cy="0"/>
          </a:xfrm>
          <a:prstGeom prst="straightConnector1">
            <a:avLst/>
          </a:prstGeom>
          <a:noFill/>
          <a:ln cap="flat" cmpd="sng" w="28575">
            <a:solidFill>
              <a:schemeClr val="dk2"/>
            </a:solidFill>
            <a:prstDash val="solid"/>
            <a:round/>
            <a:headEnd len="sm" w="sm" type="none"/>
            <a:tailEnd len="sm" w="sm" type="none"/>
          </a:ln>
        </p:spPr>
      </p:cxnSp>
      <p:pic>
        <p:nvPicPr>
          <p:cNvPr descr="Image result for pasteur" id="350" name="Google Shape;350;p17"/>
          <p:cNvPicPr preferRelativeResize="0"/>
          <p:nvPr/>
        </p:nvPicPr>
        <p:blipFill rotWithShape="1">
          <a:blip r:embed="rId3">
            <a:alphaModFix/>
          </a:blip>
          <a:srcRect b="0" l="0" r="0" t="0"/>
          <a:stretch/>
        </p:blipFill>
        <p:spPr>
          <a:xfrm>
            <a:off x="3009788" y="6489663"/>
            <a:ext cx="537825" cy="635600"/>
          </a:xfrm>
          <a:prstGeom prst="rect">
            <a:avLst/>
          </a:prstGeom>
          <a:noFill/>
          <a:ln>
            <a:noFill/>
          </a:ln>
        </p:spPr>
      </p:pic>
      <p:pic>
        <p:nvPicPr>
          <p:cNvPr descr="Image result for koch robert" id="351" name="Google Shape;351;p17"/>
          <p:cNvPicPr preferRelativeResize="0"/>
          <p:nvPr/>
        </p:nvPicPr>
        <p:blipFill rotWithShape="1">
          <a:blip r:embed="rId4">
            <a:alphaModFix/>
          </a:blip>
          <a:srcRect b="0" l="0" r="0" t="0"/>
          <a:stretch/>
        </p:blipFill>
        <p:spPr>
          <a:xfrm>
            <a:off x="6790050" y="5773686"/>
            <a:ext cx="537825" cy="756664"/>
          </a:xfrm>
          <a:prstGeom prst="rect">
            <a:avLst/>
          </a:prstGeom>
          <a:noFill/>
          <a:ln>
            <a:noFill/>
          </a:ln>
        </p:spPr>
      </p:pic>
      <p:pic>
        <p:nvPicPr>
          <p:cNvPr descr="Image result for pasteur" id="352" name="Google Shape;352;p17"/>
          <p:cNvPicPr preferRelativeResize="0"/>
          <p:nvPr/>
        </p:nvPicPr>
        <p:blipFill rotWithShape="1">
          <a:blip r:embed="rId3">
            <a:alphaModFix/>
          </a:blip>
          <a:srcRect b="0" l="0" r="0" t="0"/>
          <a:stretch/>
        </p:blipFill>
        <p:spPr>
          <a:xfrm>
            <a:off x="6955863" y="7586101"/>
            <a:ext cx="537825" cy="635600"/>
          </a:xfrm>
          <a:prstGeom prst="rect">
            <a:avLst/>
          </a:prstGeom>
          <a:noFill/>
          <a:ln>
            <a:noFill/>
          </a:ln>
        </p:spPr>
      </p:pic>
      <p:pic>
        <p:nvPicPr>
          <p:cNvPr descr="Image result for koch robert" id="353" name="Google Shape;353;p17"/>
          <p:cNvPicPr preferRelativeResize="0"/>
          <p:nvPr/>
        </p:nvPicPr>
        <p:blipFill rotWithShape="1">
          <a:blip r:embed="rId4">
            <a:alphaModFix/>
          </a:blip>
          <a:srcRect b="0" l="0" r="0" t="0"/>
          <a:stretch/>
        </p:blipFill>
        <p:spPr>
          <a:xfrm>
            <a:off x="4400550" y="7125286"/>
            <a:ext cx="537825" cy="756664"/>
          </a:xfrm>
          <a:prstGeom prst="rect">
            <a:avLst/>
          </a:prstGeom>
          <a:noFill/>
          <a:ln>
            <a:noFill/>
          </a:ln>
        </p:spPr>
      </p:pic>
      <p:pic>
        <p:nvPicPr>
          <p:cNvPr descr="Image result for pasteur" id="354" name="Google Shape;354;p17"/>
          <p:cNvPicPr preferRelativeResize="0"/>
          <p:nvPr/>
        </p:nvPicPr>
        <p:blipFill rotWithShape="1">
          <a:blip r:embed="rId3">
            <a:alphaModFix/>
          </a:blip>
          <a:srcRect b="0" l="0" r="0" t="0"/>
          <a:stretch/>
        </p:blipFill>
        <p:spPr>
          <a:xfrm>
            <a:off x="1131463" y="9641963"/>
            <a:ext cx="537825" cy="635600"/>
          </a:xfrm>
          <a:prstGeom prst="rect">
            <a:avLst/>
          </a:prstGeom>
          <a:noFill/>
          <a:ln>
            <a:noFill/>
          </a:ln>
        </p:spPr>
      </p:pic>
      <p:sp>
        <p:nvSpPr>
          <p:cNvPr id="355" name="Google Shape;355;p17"/>
          <p:cNvSpPr/>
          <p:nvPr/>
        </p:nvSpPr>
        <p:spPr>
          <a:xfrm rot="10800000">
            <a:off x="2282292" y="8611798"/>
            <a:ext cx="449400" cy="732900"/>
          </a:xfrm>
          <a:prstGeom prst="rightArrow">
            <a:avLst>
              <a:gd fmla="val 50000" name="adj1"/>
              <a:gd fmla="val 50000" name="adj2"/>
            </a:avLst>
          </a:prstGeom>
          <a:solidFill>
            <a:srgbClr val="FF9900"/>
          </a:solidFill>
          <a:ln cap="flat" cmpd="sng" w="9525">
            <a:solidFill>
              <a:srgbClr val="000000"/>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6" name="Google Shape;356;p17"/>
          <p:cNvPicPr preferRelativeResize="0"/>
          <p:nvPr/>
        </p:nvPicPr>
        <p:blipFill rotWithShape="1">
          <a:blip r:embed="rId5">
            <a:alphaModFix/>
          </a:blip>
          <a:srcRect b="8540" l="2868" r="62492" t="6969"/>
          <a:stretch/>
        </p:blipFill>
        <p:spPr>
          <a:xfrm>
            <a:off x="6168625" y="2230950"/>
            <a:ext cx="1006851" cy="1874151"/>
          </a:xfrm>
          <a:prstGeom prst="rect">
            <a:avLst/>
          </a:prstGeom>
          <a:noFill/>
          <a:ln>
            <a:noFill/>
          </a:ln>
        </p:spPr>
      </p:pic>
      <p:sp>
        <p:nvSpPr>
          <p:cNvPr id="357" name="Google Shape;357;p17"/>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descr="Image result for petri dish" id="362" name="Google Shape;362;p18"/>
          <p:cNvPicPr preferRelativeResize="0"/>
          <p:nvPr/>
        </p:nvPicPr>
        <p:blipFill rotWithShape="1">
          <a:blip r:embed="rId3">
            <a:alphaModFix/>
          </a:blip>
          <a:srcRect b="0" l="0" r="0" t="0"/>
          <a:stretch/>
        </p:blipFill>
        <p:spPr>
          <a:xfrm rot="-5400000">
            <a:off x="6220602" y="285571"/>
            <a:ext cx="1057255" cy="1035113"/>
          </a:xfrm>
          <a:prstGeom prst="rect">
            <a:avLst/>
          </a:prstGeom>
          <a:noFill/>
          <a:ln>
            <a:noFill/>
          </a:ln>
        </p:spPr>
      </p:pic>
      <p:pic>
        <p:nvPicPr>
          <p:cNvPr id="363" name="Google Shape;363;p18"/>
          <p:cNvPicPr preferRelativeResize="0"/>
          <p:nvPr/>
        </p:nvPicPr>
        <p:blipFill rotWithShape="1">
          <a:blip r:embed="rId4">
            <a:alphaModFix/>
          </a:blip>
          <a:srcRect b="0" l="0" r="0" t="0"/>
          <a:stretch/>
        </p:blipFill>
        <p:spPr>
          <a:xfrm rot="-5400000">
            <a:off x="1396956" y="8483881"/>
            <a:ext cx="2184455" cy="1532440"/>
          </a:xfrm>
          <a:prstGeom prst="rect">
            <a:avLst/>
          </a:prstGeom>
          <a:noFill/>
          <a:ln>
            <a:noFill/>
          </a:ln>
        </p:spPr>
      </p:pic>
      <p:pic>
        <p:nvPicPr>
          <p:cNvPr id="364" name="Google Shape;364;p18"/>
          <p:cNvPicPr preferRelativeResize="0"/>
          <p:nvPr/>
        </p:nvPicPr>
        <p:blipFill rotWithShape="1">
          <a:blip r:embed="rId5">
            <a:alphaModFix/>
          </a:blip>
          <a:srcRect b="0" l="0" r="0" t="0"/>
          <a:stretch/>
        </p:blipFill>
        <p:spPr>
          <a:xfrm rot="-5400000">
            <a:off x="3455287" y="1245313"/>
            <a:ext cx="3479075" cy="1358650"/>
          </a:xfrm>
          <a:prstGeom prst="rect">
            <a:avLst/>
          </a:prstGeom>
          <a:noFill/>
          <a:ln cap="flat" cmpd="sng" w="9525">
            <a:solidFill>
              <a:srgbClr val="595959"/>
            </a:solidFill>
            <a:prstDash val="solid"/>
            <a:round/>
            <a:headEnd len="sm" w="sm" type="none"/>
            <a:tailEnd len="sm" w="sm" type="none"/>
          </a:ln>
        </p:spPr>
      </p:pic>
      <p:pic>
        <p:nvPicPr>
          <p:cNvPr id="365" name="Google Shape;365;p18"/>
          <p:cNvPicPr preferRelativeResize="0"/>
          <p:nvPr/>
        </p:nvPicPr>
        <p:blipFill rotWithShape="1">
          <a:blip r:embed="rId6">
            <a:alphaModFix/>
          </a:blip>
          <a:srcRect b="0" l="1516" r="0" t="0"/>
          <a:stretch/>
        </p:blipFill>
        <p:spPr>
          <a:xfrm rot="-5400000">
            <a:off x="488222" y="3622873"/>
            <a:ext cx="2603994" cy="2355639"/>
          </a:xfrm>
          <a:prstGeom prst="rect">
            <a:avLst/>
          </a:prstGeom>
          <a:noFill/>
          <a:ln>
            <a:noFill/>
          </a:ln>
        </p:spPr>
      </p:pic>
      <p:pic>
        <p:nvPicPr>
          <p:cNvPr id="366" name="Google Shape;366;p18"/>
          <p:cNvPicPr preferRelativeResize="0"/>
          <p:nvPr/>
        </p:nvPicPr>
        <p:blipFill rotWithShape="1">
          <a:blip r:embed="rId7">
            <a:alphaModFix/>
          </a:blip>
          <a:srcRect b="0" l="0" r="0" t="0"/>
          <a:stretch/>
        </p:blipFill>
        <p:spPr>
          <a:xfrm rot="-5400000">
            <a:off x="643963" y="6112611"/>
            <a:ext cx="2132460" cy="1951703"/>
          </a:xfrm>
          <a:prstGeom prst="rect">
            <a:avLst/>
          </a:prstGeom>
          <a:noFill/>
          <a:ln>
            <a:noFill/>
          </a:ln>
        </p:spPr>
      </p:pic>
      <p:pic>
        <p:nvPicPr>
          <p:cNvPr descr="Image result for pasteur" id="367" name="Google Shape;367;p18"/>
          <p:cNvPicPr preferRelativeResize="0"/>
          <p:nvPr/>
        </p:nvPicPr>
        <p:blipFill rotWithShape="1">
          <a:blip r:embed="rId8">
            <a:alphaModFix/>
          </a:blip>
          <a:srcRect b="0" l="0" r="0" t="0"/>
          <a:stretch/>
        </p:blipFill>
        <p:spPr>
          <a:xfrm rot="-5400000">
            <a:off x="680776" y="9562640"/>
            <a:ext cx="724282" cy="835097"/>
          </a:xfrm>
          <a:prstGeom prst="rect">
            <a:avLst/>
          </a:prstGeom>
          <a:noFill/>
          <a:ln>
            <a:noFill/>
          </a:ln>
        </p:spPr>
      </p:pic>
      <p:sp>
        <p:nvSpPr>
          <p:cNvPr id="368" name="Google Shape;368;p18"/>
          <p:cNvSpPr/>
          <p:nvPr/>
        </p:nvSpPr>
        <p:spPr>
          <a:xfrm rot="-5400000">
            <a:off x="774693" y="6069287"/>
            <a:ext cx="489600" cy="283200"/>
          </a:xfrm>
          <a:prstGeom prst="right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8"/>
          <p:cNvSpPr txBox="1"/>
          <p:nvPr/>
        </p:nvSpPr>
        <p:spPr>
          <a:xfrm rot="-5400000">
            <a:off x="435657" y="8445947"/>
            <a:ext cx="1404300" cy="93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1" i="0" lang="en" sz="900" u="none" cap="none" strike="noStrike">
                <a:solidFill>
                  <a:srgbClr val="000000"/>
                </a:solidFill>
                <a:latin typeface="Calibri"/>
                <a:ea typeface="Calibri"/>
                <a:cs typeface="Calibri"/>
                <a:sym typeface="Calibri"/>
              </a:rPr>
              <a:t>Louis Pasteur</a:t>
            </a:r>
            <a:endParaRPr b="1"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French Chemist</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Father of Germ Theory</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Inventor of Vaccinations</a:t>
            </a:r>
            <a:endParaRPr b="0" i="0" sz="900" u="none" cap="none" strike="noStrike">
              <a:solidFill>
                <a:srgbClr val="000000"/>
              </a:solidFill>
              <a:latin typeface="Calibri"/>
              <a:ea typeface="Calibri"/>
              <a:cs typeface="Calibri"/>
              <a:sym typeface="Calibri"/>
            </a:endParaRPr>
          </a:p>
        </p:txBody>
      </p:sp>
      <p:cxnSp>
        <p:nvCxnSpPr>
          <p:cNvPr id="370" name="Google Shape;370;p18"/>
          <p:cNvCxnSpPr/>
          <p:nvPr/>
        </p:nvCxnSpPr>
        <p:spPr>
          <a:xfrm flipH="1" rot="5400000">
            <a:off x="1494943" y="3242821"/>
            <a:ext cx="258000" cy="584700"/>
          </a:xfrm>
          <a:prstGeom prst="straightConnector1">
            <a:avLst/>
          </a:prstGeom>
          <a:noFill/>
          <a:ln cap="flat" cmpd="sng" w="9525">
            <a:solidFill>
              <a:srgbClr val="FF0000"/>
            </a:solidFill>
            <a:prstDash val="solid"/>
            <a:round/>
            <a:headEnd len="sm" w="sm" type="none"/>
            <a:tailEnd len="med" w="med" type="triangle"/>
          </a:ln>
        </p:spPr>
      </p:cxnSp>
      <p:pic>
        <p:nvPicPr>
          <p:cNvPr descr="Image result for joseph lister" id="371" name="Google Shape;371;p18" title="https://www.thefamouspeople.com/profiles/joseph-lister-508.php"/>
          <p:cNvPicPr preferRelativeResize="0"/>
          <p:nvPr/>
        </p:nvPicPr>
        <p:blipFill rotWithShape="1">
          <a:blip r:embed="rId9">
            <a:alphaModFix/>
          </a:blip>
          <a:srcRect b="0" l="0" r="0" t="0"/>
          <a:stretch/>
        </p:blipFill>
        <p:spPr>
          <a:xfrm rot="-5400000">
            <a:off x="653232" y="2558047"/>
            <a:ext cx="808017" cy="660471"/>
          </a:xfrm>
          <a:prstGeom prst="rect">
            <a:avLst/>
          </a:prstGeom>
          <a:noFill/>
          <a:ln>
            <a:noFill/>
          </a:ln>
        </p:spPr>
      </p:pic>
      <p:sp>
        <p:nvSpPr>
          <p:cNvPr id="372" name="Google Shape;372;p18"/>
          <p:cNvSpPr txBox="1"/>
          <p:nvPr/>
        </p:nvSpPr>
        <p:spPr>
          <a:xfrm rot="-5400000">
            <a:off x="428764" y="1257441"/>
            <a:ext cx="1404300" cy="794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Joseph Lister</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Germs cause infection in surgery (1875)</a:t>
            </a:r>
            <a:endParaRPr b="0" i="0" sz="1000" u="none" cap="none" strike="noStrike">
              <a:solidFill>
                <a:srgbClr val="000000"/>
              </a:solidFill>
              <a:latin typeface="Calibri"/>
              <a:ea typeface="Calibri"/>
              <a:cs typeface="Calibri"/>
              <a:sym typeface="Calibri"/>
            </a:endParaRPr>
          </a:p>
        </p:txBody>
      </p:sp>
      <p:pic>
        <p:nvPicPr>
          <p:cNvPr descr="Image result for john tyndall" id="373" name="Google Shape;373;p18"/>
          <p:cNvPicPr preferRelativeResize="0"/>
          <p:nvPr/>
        </p:nvPicPr>
        <p:blipFill rotWithShape="1">
          <a:blip r:embed="rId10">
            <a:alphaModFix/>
          </a:blip>
          <a:srcRect b="0" l="0" r="0" t="7054"/>
          <a:stretch/>
        </p:blipFill>
        <p:spPr>
          <a:xfrm rot="-5400000">
            <a:off x="1911679" y="2340004"/>
            <a:ext cx="728945" cy="1175628"/>
          </a:xfrm>
          <a:prstGeom prst="rect">
            <a:avLst/>
          </a:prstGeom>
          <a:noFill/>
          <a:ln>
            <a:noFill/>
          </a:ln>
        </p:spPr>
      </p:pic>
      <p:cxnSp>
        <p:nvCxnSpPr>
          <p:cNvPr id="374" name="Google Shape;374;p18"/>
          <p:cNvCxnSpPr/>
          <p:nvPr/>
        </p:nvCxnSpPr>
        <p:spPr>
          <a:xfrm rot="-5400000">
            <a:off x="2037721" y="3358356"/>
            <a:ext cx="290100" cy="239700"/>
          </a:xfrm>
          <a:prstGeom prst="straightConnector1">
            <a:avLst/>
          </a:prstGeom>
          <a:noFill/>
          <a:ln cap="flat" cmpd="sng" w="9525">
            <a:solidFill>
              <a:srgbClr val="FF0000"/>
            </a:solidFill>
            <a:prstDash val="solid"/>
            <a:round/>
            <a:headEnd len="sm" w="sm" type="none"/>
            <a:tailEnd len="med" w="med" type="triangle"/>
          </a:ln>
        </p:spPr>
      </p:cxnSp>
      <p:sp>
        <p:nvSpPr>
          <p:cNvPr id="375" name="Google Shape;375;p18"/>
          <p:cNvSpPr txBox="1"/>
          <p:nvPr/>
        </p:nvSpPr>
        <p:spPr>
          <a:xfrm rot="-5400000">
            <a:off x="1493637" y="1239871"/>
            <a:ext cx="1404300" cy="101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 sz="1000" u="none" cap="none" strike="noStrike">
                <a:solidFill>
                  <a:srgbClr val="000000"/>
                </a:solidFill>
                <a:latin typeface="Calibri"/>
                <a:ea typeface="Calibri"/>
                <a:cs typeface="Calibri"/>
                <a:sym typeface="Calibri"/>
              </a:rPr>
              <a:t>John Tyndall</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Germs that cause disease carried by dust particles (1870)</a:t>
            </a:r>
            <a:endParaRPr b="0" i="0" sz="1000" u="none" cap="none" strike="noStrike">
              <a:solidFill>
                <a:srgbClr val="000000"/>
              </a:solidFill>
              <a:latin typeface="Calibri"/>
              <a:ea typeface="Calibri"/>
              <a:cs typeface="Calibri"/>
              <a:sym typeface="Calibri"/>
            </a:endParaRPr>
          </a:p>
        </p:txBody>
      </p:sp>
      <p:sp>
        <p:nvSpPr>
          <p:cNvPr id="376" name="Google Shape;376;p18"/>
          <p:cNvSpPr txBox="1"/>
          <p:nvPr/>
        </p:nvSpPr>
        <p:spPr>
          <a:xfrm rot="-5400000">
            <a:off x="599054" y="7801464"/>
            <a:ext cx="539100" cy="283200"/>
          </a:xfrm>
          <a:prstGeom prst="rect">
            <a:avLst/>
          </a:prstGeom>
          <a:solidFill>
            <a:srgbClr val="C9DAF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1861</a:t>
            </a:r>
            <a:endParaRPr b="0" i="0" sz="1000" u="none" cap="none" strike="noStrike">
              <a:solidFill>
                <a:srgbClr val="000000"/>
              </a:solidFill>
              <a:latin typeface="Calibri"/>
              <a:ea typeface="Calibri"/>
              <a:cs typeface="Calibri"/>
              <a:sym typeface="Calibri"/>
            </a:endParaRPr>
          </a:p>
        </p:txBody>
      </p:sp>
      <p:sp>
        <p:nvSpPr>
          <p:cNvPr id="377" name="Google Shape;377;p18"/>
          <p:cNvSpPr/>
          <p:nvPr/>
        </p:nvSpPr>
        <p:spPr>
          <a:xfrm rot="-5400000">
            <a:off x="2298403" y="1541888"/>
            <a:ext cx="2647500" cy="1380300"/>
          </a:xfrm>
          <a:prstGeom prst="roundRect">
            <a:avLst>
              <a:gd fmla="val 16667" name="adj"/>
            </a:avLst>
          </a:prstGeom>
          <a:solidFill>
            <a:srgbClr val="E6B8AF"/>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dvent Pro"/>
                <a:ea typeface="Advent Pro"/>
                <a:cs typeface="Advent Pro"/>
                <a:sym typeface="Advent Pro"/>
              </a:rPr>
              <a:t>Resistance in Britain</a:t>
            </a:r>
            <a:r>
              <a:rPr b="0" i="0" lang="en" sz="1100" u="none" cap="none" strike="noStrike">
                <a:solidFill>
                  <a:srgbClr val="000000"/>
                </a:solidFill>
                <a:latin typeface="Advent Pro"/>
                <a:ea typeface="Advent Pro"/>
                <a:cs typeface="Advent Pro"/>
                <a:sym typeface="Advent Pro"/>
              </a:rPr>
              <a:t>: many refused to believe that microbes cause disease as they could be found in the human gut and so many believed in spontaneous generation (attitudes)  </a:t>
            </a:r>
            <a:endParaRPr b="0" i="0" sz="1100" u="none" cap="none" strike="noStrike">
              <a:solidFill>
                <a:srgbClr val="000000"/>
              </a:solidFill>
              <a:latin typeface="Advent Pro"/>
              <a:ea typeface="Advent Pro"/>
              <a:cs typeface="Advent Pro"/>
              <a:sym typeface="Advent Pro"/>
            </a:endParaRPr>
          </a:p>
        </p:txBody>
      </p:sp>
      <p:pic>
        <p:nvPicPr>
          <p:cNvPr descr="Image result for robert koch" id="378" name="Google Shape;378;p18"/>
          <p:cNvPicPr preferRelativeResize="0"/>
          <p:nvPr/>
        </p:nvPicPr>
        <p:blipFill rotWithShape="1">
          <a:blip r:embed="rId11">
            <a:alphaModFix/>
          </a:blip>
          <a:srcRect b="0" l="0" r="0" t="0"/>
          <a:stretch/>
        </p:blipFill>
        <p:spPr>
          <a:xfrm rot="-5400000">
            <a:off x="6352833" y="2906234"/>
            <a:ext cx="728944" cy="971263"/>
          </a:xfrm>
          <a:prstGeom prst="rect">
            <a:avLst/>
          </a:prstGeom>
          <a:noFill/>
          <a:ln>
            <a:noFill/>
          </a:ln>
        </p:spPr>
      </p:pic>
      <p:cxnSp>
        <p:nvCxnSpPr>
          <p:cNvPr id="379" name="Google Shape;379;p18"/>
          <p:cNvCxnSpPr/>
          <p:nvPr/>
        </p:nvCxnSpPr>
        <p:spPr>
          <a:xfrm rot="-5400000">
            <a:off x="4173620" y="1073786"/>
            <a:ext cx="88500" cy="476400"/>
          </a:xfrm>
          <a:prstGeom prst="straightConnector1">
            <a:avLst/>
          </a:prstGeom>
          <a:noFill/>
          <a:ln cap="flat" cmpd="sng" w="38100">
            <a:solidFill>
              <a:srgbClr val="38761D"/>
            </a:solidFill>
            <a:prstDash val="solid"/>
            <a:round/>
            <a:headEnd len="sm" w="sm" type="none"/>
            <a:tailEnd len="med" w="med" type="triangle"/>
          </a:ln>
        </p:spPr>
      </p:cxnSp>
      <p:sp>
        <p:nvSpPr>
          <p:cNvPr id="380" name="Google Shape;380;p18"/>
          <p:cNvSpPr txBox="1"/>
          <p:nvPr/>
        </p:nvSpPr>
        <p:spPr>
          <a:xfrm rot="-5400000">
            <a:off x="5982155" y="1490471"/>
            <a:ext cx="1980000" cy="1175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Robert Koch</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German Doctor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Father of bacteriology</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identification of microbes</a:t>
            </a:r>
            <a:endParaRPr b="0" i="0" sz="1100" u="none" cap="none" strike="noStrike">
              <a:solidFill>
                <a:srgbClr val="000000"/>
              </a:solidFill>
              <a:latin typeface="Calibri"/>
              <a:ea typeface="Calibri"/>
              <a:cs typeface="Calibri"/>
              <a:sym typeface="Calibri"/>
            </a:endParaRPr>
          </a:p>
        </p:txBody>
      </p:sp>
      <p:sp>
        <p:nvSpPr>
          <p:cNvPr id="381" name="Google Shape;381;p18"/>
          <p:cNvSpPr/>
          <p:nvPr/>
        </p:nvSpPr>
        <p:spPr>
          <a:xfrm flipH="1" rot="-7121265">
            <a:off x="5951791" y="1379763"/>
            <a:ext cx="709947" cy="425985"/>
          </a:xfrm>
          <a:prstGeom prst="right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2" name="Google Shape;382;p18"/>
          <p:cNvPicPr preferRelativeResize="0"/>
          <p:nvPr/>
        </p:nvPicPr>
        <p:blipFill rotWithShape="1">
          <a:blip r:embed="rId12">
            <a:alphaModFix/>
          </a:blip>
          <a:srcRect b="0" l="0" r="0" t="0"/>
          <a:stretch/>
        </p:blipFill>
        <p:spPr>
          <a:xfrm rot="-5400000">
            <a:off x="4339163" y="7931013"/>
            <a:ext cx="2346975" cy="3065950"/>
          </a:xfrm>
          <a:prstGeom prst="rect">
            <a:avLst/>
          </a:prstGeom>
          <a:noFill/>
          <a:ln cap="flat" cmpd="sng" w="9525">
            <a:solidFill>
              <a:srgbClr val="595959"/>
            </a:solidFill>
            <a:prstDash val="solid"/>
            <a:round/>
            <a:headEnd len="sm" w="sm" type="none"/>
            <a:tailEnd len="sm" w="sm" type="none"/>
          </a:ln>
        </p:spPr>
      </p:pic>
      <p:cxnSp>
        <p:nvCxnSpPr>
          <p:cNvPr id="383" name="Google Shape;383;p18"/>
          <p:cNvCxnSpPr/>
          <p:nvPr/>
        </p:nvCxnSpPr>
        <p:spPr>
          <a:xfrm rot="-5400000">
            <a:off x="567911" y="6902772"/>
            <a:ext cx="6534600" cy="57600"/>
          </a:xfrm>
          <a:prstGeom prst="straightConnector1">
            <a:avLst/>
          </a:prstGeom>
          <a:noFill/>
          <a:ln cap="flat" cmpd="sng" w="28575">
            <a:solidFill>
              <a:srgbClr val="000000"/>
            </a:solidFill>
            <a:prstDash val="solid"/>
            <a:round/>
            <a:headEnd len="sm" w="sm" type="none"/>
            <a:tailEnd len="sm" w="sm" type="none"/>
          </a:ln>
        </p:spPr>
      </p:cxnSp>
      <p:pic>
        <p:nvPicPr>
          <p:cNvPr id="384" name="Google Shape;384;p18"/>
          <p:cNvPicPr preferRelativeResize="0"/>
          <p:nvPr/>
        </p:nvPicPr>
        <p:blipFill rotWithShape="1">
          <a:blip r:embed="rId13">
            <a:alphaModFix/>
          </a:blip>
          <a:srcRect b="0" l="0" r="0" t="0"/>
          <a:stretch/>
        </p:blipFill>
        <p:spPr>
          <a:xfrm rot="-5400000">
            <a:off x="4350163" y="3750950"/>
            <a:ext cx="2575600" cy="2843075"/>
          </a:xfrm>
          <a:prstGeom prst="rect">
            <a:avLst/>
          </a:prstGeom>
          <a:noFill/>
          <a:ln cap="flat" cmpd="sng" w="9525">
            <a:solidFill>
              <a:srgbClr val="595959"/>
            </a:solidFill>
            <a:prstDash val="solid"/>
            <a:round/>
            <a:headEnd len="sm" w="sm" type="none"/>
            <a:tailEnd len="sm" w="sm" type="none"/>
          </a:ln>
        </p:spPr>
      </p:pic>
      <p:sp>
        <p:nvSpPr>
          <p:cNvPr id="385" name="Google Shape;385;p18"/>
          <p:cNvSpPr/>
          <p:nvPr/>
        </p:nvSpPr>
        <p:spPr>
          <a:xfrm flipH="1" rot="-7509169">
            <a:off x="3854530" y="6516031"/>
            <a:ext cx="726866" cy="380679"/>
          </a:xfrm>
          <a:prstGeom prst="right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6" name="Google Shape;386;p18"/>
          <p:cNvPicPr preferRelativeResize="0"/>
          <p:nvPr/>
        </p:nvPicPr>
        <p:blipFill rotWithShape="1">
          <a:blip r:embed="rId14">
            <a:alphaModFix/>
          </a:blip>
          <a:srcRect b="0" l="0" r="0" t="0"/>
          <a:stretch/>
        </p:blipFill>
        <p:spPr>
          <a:xfrm rot="-5400000">
            <a:off x="5114487" y="6312888"/>
            <a:ext cx="1701850" cy="2253375"/>
          </a:xfrm>
          <a:prstGeom prst="rect">
            <a:avLst/>
          </a:prstGeom>
          <a:noFill/>
          <a:ln>
            <a:noFill/>
          </a:ln>
        </p:spPr>
      </p:pic>
      <p:sp>
        <p:nvSpPr>
          <p:cNvPr id="387" name="Google Shape;387;p18"/>
          <p:cNvSpPr/>
          <p:nvPr/>
        </p:nvSpPr>
        <p:spPr>
          <a:xfrm flipH="1" rot="-4474270">
            <a:off x="4160408" y="7690441"/>
            <a:ext cx="685608" cy="396288"/>
          </a:xfrm>
          <a:prstGeom prst="right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8"/>
          <p:cNvSpPr/>
          <p:nvPr/>
        </p:nvSpPr>
        <p:spPr>
          <a:xfrm rot="-5400000">
            <a:off x="2368613" y="7968739"/>
            <a:ext cx="489600" cy="283200"/>
          </a:xfrm>
          <a:prstGeom prst="rightArrow">
            <a:avLst>
              <a:gd fmla="val 50000" name="adj1"/>
              <a:gd fmla="val 50000" name="adj2"/>
            </a:avLst>
          </a:prstGeom>
          <a:solidFill>
            <a:srgbClr val="FF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result for pasteur" id="389" name="Google Shape;389;p18"/>
          <p:cNvPicPr preferRelativeResize="0"/>
          <p:nvPr/>
        </p:nvPicPr>
        <p:blipFill rotWithShape="1">
          <a:blip r:embed="rId8">
            <a:alphaModFix/>
          </a:blip>
          <a:srcRect b="0" l="0" r="0" t="0"/>
          <a:stretch/>
        </p:blipFill>
        <p:spPr>
          <a:xfrm rot="-5400000">
            <a:off x="4048940" y="7056115"/>
            <a:ext cx="436952" cy="503797"/>
          </a:xfrm>
          <a:prstGeom prst="rect">
            <a:avLst/>
          </a:prstGeom>
          <a:noFill/>
          <a:ln>
            <a:noFill/>
          </a:ln>
        </p:spPr>
      </p:pic>
      <p:sp>
        <p:nvSpPr>
          <p:cNvPr id="390" name="Google Shape;390;p18"/>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1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p.19</a:t>
            </a:r>
            <a:endParaRPr b="1" i="0" sz="1400" u="none" cap="none" strike="noStrike">
              <a:solidFill>
                <a:srgbClr val="000000"/>
              </a:solidFill>
              <a:latin typeface="Calibri"/>
              <a:ea typeface="Calibri"/>
              <a:cs typeface="Calibri"/>
              <a:sym typeface="Calibri"/>
            </a:endParaRPr>
          </a:p>
        </p:txBody>
      </p:sp>
      <p:sp>
        <p:nvSpPr>
          <p:cNvPr id="396" name="Google Shape;396;p19"/>
          <p:cNvSpPr txBox="1"/>
          <p:nvPr/>
        </p:nvSpPr>
        <p:spPr>
          <a:xfrm>
            <a:off x="595300" y="132850"/>
            <a:ext cx="5851800" cy="752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mbria"/>
                <a:ea typeface="Cambria"/>
                <a:cs typeface="Cambria"/>
                <a:sym typeface="Cambria"/>
              </a:rPr>
              <a:t>Explain why the development of the Germ Theory was successful in the 19th century?  (12 marks)</a:t>
            </a:r>
            <a:endParaRPr b="1" i="0" sz="1400" u="none" cap="none" strike="noStrike">
              <a:solidFill>
                <a:srgbClr val="000000"/>
              </a:solidFill>
              <a:latin typeface="Cambria"/>
              <a:ea typeface="Cambria"/>
              <a:cs typeface="Cambria"/>
              <a:sym typeface="Cambria"/>
            </a:endParaRPr>
          </a:p>
        </p:txBody>
      </p:sp>
      <p:sp>
        <p:nvSpPr>
          <p:cNvPr id="397" name="Google Shape;397;p19"/>
          <p:cNvSpPr/>
          <p:nvPr/>
        </p:nvSpPr>
        <p:spPr>
          <a:xfrm>
            <a:off x="498000" y="927650"/>
            <a:ext cx="6860400" cy="212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Science and technology</a:t>
            </a:r>
            <a:r>
              <a:rPr b="0" i="0" lang="en" sz="1100" u="none" cap="none" strike="noStrike">
                <a:solidFill>
                  <a:srgbClr val="000000"/>
                </a:solidFill>
                <a:latin typeface="Cambria"/>
                <a:ea typeface="Cambria"/>
                <a:cs typeface="Cambria"/>
                <a:sym typeface="Cambria"/>
              </a:rPr>
              <a:t> (use of scientific method in discovery)</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Individuals</a:t>
            </a:r>
            <a:r>
              <a:rPr b="0" i="0" lang="en" sz="1100" u="none" cap="none" strike="noStrike">
                <a:solidFill>
                  <a:srgbClr val="000000"/>
                </a:solidFill>
                <a:latin typeface="Cambria"/>
                <a:ea typeface="Cambria"/>
                <a:cs typeface="Cambria"/>
                <a:sym typeface="Cambria"/>
              </a:rPr>
              <a:t> (role of Pasteur and Koch)</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War</a:t>
            </a:r>
            <a:r>
              <a:rPr b="0" i="0" lang="en" sz="1100" u="none" cap="none" strike="noStrike">
                <a:solidFill>
                  <a:srgbClr val="000000"/>
                </a:solidFill>
                <a:latin typeface="Cambria"/>
                <a:ea typeface="Cambria"/>
                <a:cs typeface="Cambria"/>
                <a:sym typeface="Cambria"/>
              </a:rPr>
              <a:t> (German French rivalry after the Franco-Prussian War)</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Government</a:t>
            </a:r>
            <a:r>
              <a:rPr b="0" i="0" lang="en" sz="1100" u="none" cap="none" strike="noStrike">
                <a:solidFill>
                  <a:srgbClr val="000000"/>
                </a:solidFill>
                <a:latin typeface="Cambria"/>
                <a:ea typeface="Cambria"/>
                <a:cs typeface="Cambria"/>
                <a:sym typeface="Cambria"/>
              </a:rPr>
              <a:t> (well funded teams)</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Attitudes</a:t>
            </a:r>
            <a:r>
              <a:rPr b="0" i="0" lang="en" sz="1100" u="none" cap="none" strike="noStrike">
                <a:solidFill>
                  <a:srgbClr val="000000"/>
                </a:solidFill>
                <a:latin typeface="Cambria"/>
                <a:ea typeface="Cambria"/>
                <a:cs typeface="Cambria"/>
                <a:sym typeface="Cambria"/>
              </a:rPr>
              <a:t> - Enquiry / Science </a:t>
            </a:r>
            <a:endParaRPr b="1" i="0" sz="1100" u="none" cap="none" strike="noStrike">
              <a:solidFill>
                <a:srgbClr val="000000"/>
              </a:solidFill>
              <a:latin typeface="Cambria"/>
              <a:ea typeface="Cambria"/>
              <a:cs typeface="Cambria"/>
              <a:sym typeface="Cambria"/>
            </a:endParaRPr>
          </a:p>
        </p:txBody>
      </p:sp>
      <p:graphicFrame>
        <p:nvGraphicFramePr>
          <p:cNvPr id="398" name="Google Shape;398;p19"/>
          <p:cNvGraphicFramePr/>
          <p:nvPr/>
        </p:nvGraphicFramePr>
        <p:xfrm>
          <a:off x="578400" y="7776450"/>
          <a:ext cx="3000000" cy="3000000"/>
        </p:xfrm>
        <a:graphic>
          <a:graphicData uri="http://schemas.openxmlformats.org/drawingml/2006/table">
            <a:tbl>
              <a:tblPr>
                <a:noFill/>
                <a:tableStyleId>{536ACEB8-F9AB-40BC-9508-6DCCBD68F1CE}</a:tableStyleId>
              </a:tblPr>
              <a:tblGrid>
                <a:gridCol w="839425"/>
                <a:gridCol w="1237950"/>
                <a:gridCol w="1612025"/>
                <a:gridCol w="1147200"/>
                <a:gridCol w="2023800"/>
              </a:tblGrid>
              <a:tr h="21875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A01</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Own </a:t>
                      </a:r>
                      <a:r>
                        <a:rPr b="1" lang="en" sz="900" u="none" cap="none" strike="noStrike">
                          <a:latin typeface="Calibri"/>
                          <a:ea typeface="Calibri"/>
                          <a:cs typeface="Calibri"/>
                          <a:sym typeface="Calibri"/>
                        </a:rPr>
                        <a:t>Knowledge</a:t>
                      </a:r>
                      <a:endParaRPr b="1" sz="9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L1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L2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L3</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L4</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680850">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Limited knowledge and understanding</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knowledge and understanding of the period.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Good knowledge and understanding</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Wide-ranging knowledge and understanding of the required (Accurate and relevant information is precisely selected)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bl>
          </a:graphicData>
        </a:graphic>
      </p:graphicFrame>
      <p:graphicFrame>
        <p:nvGraphicFramePr>
          <p:cNvPr id="399" name="Google Shape;399;p19"/>
          <p:cNvGraphicFramePr/>
          <p:nvPr/>
        </p:nvGraphicFramePr>
        <p:xfrm>
          <a:off x="578400" y="8796546"/>
          <a:ext cx="3000000" cy="3000000"/>
        </p:xfrm>
        <a:graphic>
          <a:graphicData uri="http://schemas.openxmlformats.org/drawingml/2006/table">
            <a:tbl>
              <a:tblPr>
                <a:noFill/>
                <a:tableStyleId>{536ACEB8-F9AB-40BC-9508-6DCCBD68F1CE}</a:tableStyleId>
              </a:tblPr>
              <a:tblGrid>
                <a:gridCol w="839425"/>
                <a:gridCol w="1237950"/>
                <a:gridCol w="1612025"/>
                <a:gridCol w="1349200"/>
                <a:gridCol w="1821800"/>
              </a:tblGrid>
              <a:tr h="3156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A02</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lang="en" sz="1000" u="none" cap="none" strike="noStrike">
                          <a:solidFill>
                            <a:srgbClr val="000000"/>
                          </a:solidFill>
                          <a:latin typeface="Calibri"/>
                          <a:ea typeface="Calibri"/>
                          <a:cs typeface="Calibri"/>
                          <a:sym typeface="Calibri"/>
                        </a:rPr>
                        <a:t>Argument for change or</a:t>
                      </a:r>
                      <a:endParaRPr b="1"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rgbClr val="000000"/>
                          </a:solidFill>
                          <a:latin typeface="Calibri"/>
                          <a:ea typeface="Calibri"/>
                          <a:cs typeface="Calibri"/>
                          <a:sym typeface="Calibri"/>
                        </a:rPr>
                        <a:t>continuity.</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L1</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r h="938750">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Generalised. lacking development and organisation.</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Some development and organisation of material, but a line of reasoning is not sustained.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Reasoning that is generally</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sustained,</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analysis)</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Showing a line of reasoning that is coherent, sustained and logically structured.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bl>
          </a:graphicData>
        </a:graphic>
      </p:graphicFrame>
      <p:sp>
        <p:nvSpPr>
          <p:cNvPr id="400" name="Google Shape;400;p19"/>
          <p:cNvSpPr/>
          <p:nvPr/>
        </p:nvSpPr>
        <p:spPr>
          <a:xfrm>
            <a:off x="2639818" y="3659650"/>
            <a:ext cx="1779000" cy="1147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401" name="Google Shape;401;p19"/>
          <p:cNvSpPr/>
          <p:nvPr/>
        </p:nvSpPr>
        <p:spPr>
          <a:xfrm>
            <a:off x="3522725" y="4850953"/>
            <a:ext cx="1779000" cy="1147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402" name="Google Shape;402;p19"/>
          <p:cNvSpPr/>
          <p:nvPr/>
        </p:nvSpPr>
        <p:spPr>
          <a:xfrm>
            <a:off x="1693925" y="4850953"/>
            <a:ext cx="1779000" cy="1147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403" name="Google Shape;403;p19"/>
          <p:cNvSpPr/>
          <p:nvPr/>
        </p:nvSpPr>
        <p:spPr>
          <a:xfrm>
            <a:off x="781500" y="6060025"/>
            <a:ext cx="1779000" cy="1147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404" name="Google Shape;404;p19"/>
          <p:cNvSpPr/>
          <p:nvPr/>
        </p:nvSpPr>
        <p:spPr>
          <a:xfrm>
            <a:off x="2610300" y="6060025"/>
            <a:ext cx="1779000" cy="1147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405" name="Google Shape;405;p19"/>
          <p:cNvSpPr/>
          <p:nvPr/>
        </p:nvSpPr>
        <p:spPr>
          <a:xfrm>
            <a:off x="4439100" y="6060025"/>
            <a:ext cx="1779000" cy="11478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406" name="Google Shape;406;p19"/>
          <p:cNvSpPr txBox="1"/>
          <p:nvPr/>
        </p:nvSpPr>
        <p:spPr>
          <a:xfrm>
            <a:off x="1417825" y="2856975"/>
            <a:ext cx="4731600" cy="7092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Copy the factors for the development of Germ Theory into a pyramid based on their significance. </a:t>
            </a:r>
            <a:endParaRPr b="0" i="0" sz="1100" u="none" cap="none" strike="noStrike">
              <a:solidFill>
                <a:srgbClr val="000000"/>
              </a:solidFill>
              <a:latin typeface="Cambria"/>
              <a:ea typeface="Cambria"/>
              <a:cs typeface="Cambria"/>
              <a:sym typeface="Cambria"/>
            </a:endParaRPr>
          </a:p>
        </p:txBody>
      </p:sp>
      <p:sp>
        <p:nvSpPr>
          <p:cNvPr id="407" name="Google Shape;407;p19"/>
          <p:cNvSpPr txBox="1"/>
          <p:nvPr/>
        </p:nvSpPr>
        <p:spPr>
          <a:xfrm>
            <a:off x="5182100" y="3937775"/>
            <a:ext cx="1347300" cy="5493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MOST SIGNIFICANT</a:t>
            </a:r>
            <a:endParaRPr b="0" i="0" sz="1100" u="none" cap="none" strike="noStrike">
              <a:solidFill>
                <a:srgbClr val="000000"/>
              </a:solidFill>
              <a:latin typeface="Cambria"/>
              <a:ea typeface="Cambria"/>
              <a:cs typeface="Cambria"/>
              <a:sym typeface="Cambria"/>
            </a:endParaRPr>
          </a:p>
        </p:txBody>
      </p:sp>
      <p:sp>
        <p:nvSpPr>
          <p:cNvPr id="408" name="Google Shape;408;p19"/>
          <p:cNvSpPr txBox="1"/>
          <p:nvPr/>
        </p:nvSpPr>
        <p:spPr>
          <a:xfrm>
            <a:off x="5720400" y="5041200"/>
            <a:ext cx="1170900" cy="5493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VERY SIGNIFICANT</a:t>
            </a:r>
            <a:endParaRPr b="0" i="0" sz="1100" u="none" cap="none" strike="noStrike">
              <a:solidFill>
                <a:srgbClr val="000000"/>
              </a:solidFill>
              <a:latin typeface="Cambria"/>
              <a:ea typeface="Cambria"/>
              <a:cs typeface="Cambria"/>
              <a:sym typeface="Cambria"/>
            </a:endParaRPr>
          </a:p>
        </p:txBody>
      </p:sp>
      <p:sp>
        <p:nvSpPr>
          <p:cNvPr id="409" name="Google Shape;409;p19"/>
          <p:cNvSpPr txBox="1"/>
          <p:nvPr/>
        </p:nvSpPr>
        <p:spPr>
          <a:xfrm>
            <a:off x="6267900" y="6359275"/>
            <a:ext cx="1170900" cy="5493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SOMEWHAT SIGNIFICANT</a:t>
            </a:r>
            <a:endParaRPr b="0" i="0" sz="1100" u="none" cap="none" strike="noStrike">
              <a:solidFill>
                <a:srgbClr val="000000"/>
              </a:solidFill>
              <a:latin typeface="Cambria"/>
              <a:ea typeface="Cambria"/>
              <a:cs typeface="Cambria"/>
              <a:sym typeface="Cambr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
          <p:cNvSpPr txBox="1"/>
          <p:nvPr>
            <p:ph type="title"/>
          </p:nvPr>
        </p:nvSpPr>
        <p:spPr>
          <a:xfrm>
            <a:off x="889950" y="210100"/>
            <a:ext cx="58314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b="1" lang="en"/>
              <a:t>Contents Page</a:t>
            </a:r>
            <a:endParaRPr b="1"/>
          </a:p>
        </p:txBody>
      </p:sp>
      <p:sp>
        <p:nvSpPr>
          <p:cNvPr id="113" name="Google Shape;113;p2"/>
          <p:cNvSpPr/>
          <p:nvPr/>
        </p:nvSpPr>
        <p:spPr>
          <a:xfrm>
            <a:off x="6906750" y="210100"/>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a:t>
            </a:r>
            <a:endParaRPr b="1" i="0" sz="1400" u="none" cap="none" strike="noStrike">
              <a:solidFill>
                <a:srgbClr val="000000"/>
              </a:solidFill>
              <a:latin typeface="Calibri"/>
              <a:ea typeface="Calibri"/>
              <a:cs typeface="Calibri"/>
              <a:sym typeface="Calibri"/>
            </a:endParaRPr>
          </a:p>
        </p:txBody>
      </p:sp>
      <p:graphicFrame>
        <p:nvGraphicFramePr>
          <p:cNvPr id="114" name="Google Shape;114;p2"/>
          <p:cNvGraphicFramePr/>
          <p:nvPr/>
        </p:nvGraphicFramePr>
        <p:xfrm>
          <a:off x="630925" y="1100700"/>
          <a:ext cx="3000000" cy="3000000"/>
        </p:xfrm>
        <a:graphic>
          <a:graphicData uri="http://schemas.openxmlformats.org/drawingml/2006/table">
            <a:tbl>
              <a:tblPr>
                <a:noFill/>
                <a:tableStyleId>{536ACEB8-F9AB-40BC-9508-6DCCBD68F1CE}</a:tableStyleId>
              </a:tblPr>
              <a:tblGrid>
                <a:gridCol w="5193975"/>
                <a:gridCol w="1081850"/>
              </a:tblGrid>
              <a:tr h="495725">
                <a:tc>
                  <a:txBody>
                    <a:bodyPr/>
                    <a:lstStyle/>
                    <a:p>
                      <a:pPr indent="0" lvl="0" marL="0" marR="0" rtl="0" algn="ctr">
                        <a:lnSpc>
                          <a:spcPct val="100000"/>
                        </a:lnSpc>
                        <a:spcBef>
                          <a:spcPts val="0"/>
                        </a:spcBef>
                        <a:spcAft>
                          <a:spcPts val="0"/>
                        </a:spcAft>
                        <a:buClr>
                          <a:srgbClr val="000000"/>
                        </a:buClr>
                        <a:buSzPts val="1400"/>
                        <a:buFont typeface="Arial"/>
                        <a:buNone/>
                      </a:pPr>
                      <a:r>
                        <a:rPr b="1" lang="en" sz="1400" u="sng" cap="none" strike="noStrike">
                          <a:latin typeface="Cambria"/>
                          <a:ea typeface="Cambria"/>
                          <a:cs typeface="Cambria"/>
                          <a:sym typeface="Cambria"/>
                        </a:rPr>
                        <a:t>Topic</a:t>
                      </a:r>
                      <a:endParaRPr b="1" sz="1400" u="sng" cap="none" strike="noStrike">
                        <a:latin typeface="Cambria"/>
                        <a:ea typeface="Cambria"/>
                        <a:cs typeface="Cambria"/>
                        <a:sym typeface="Cambri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 sz="1400" u="sng" cap="none" strike="noStrike">
                          <a:latin typeface="Cambria"/>
                          <a:ea typeface="Cambria"/>
                          <a:cs typeface="Cambria"/>
                          <a:sym typeface="Cambria"/>
                        </a:rPr>
                        <a:t>Page</a:t>
                      </a:r>
                      <a:endParaRPr b="1" sz="1400" u="sng" cap="none" strike="noStrike">
                        <a:latin typeface="Cambria"/>
                        <a:ea typeface="Cambria"/>
                        <a:cs typeface="Cambria"/>
                        <a:sym typeface="Cambria"/>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18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Key words: historical terminology</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3-6</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9029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3.1 Ideas about the cause of disease and illness in the Industrial Revolution period (c1700-c1900)</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7-19</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308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Explain why the development of the Germ Theory was successful in the 19th century?  (12 marks)</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20</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18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3.1 - 16 mark question</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21</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36250">
                <a:tc>
                  <a:txBody>
                    <a:bodyPr/>
                    <a:lstStyle/>
                    <a:p>
                      <a:pPr indent="0" lvl="0" marL="0" marR="0" rtl="0" algn="l">
                        <a:lnSpc>
                          <a:spcPct val="100000"/>
                        </a:lnSpc>
                        <a:spcBef>
                          <a:spcPts val="0"/>
                        </a:spcBef>
                        <a:spcAft>
                          <a:spcPts val="0"/>
                        </a:spcAft>
                        <a:buClr>
                          <a:schemeClr val="dk1"/>
                        </a:buClr>
                        <a:buSzPts val="1100"/>
                        <a:buFont typeface="Arial"/>
                        <a:buNone/>
                      </a:pPr>
                      <a:r>
                        <a:rPr lang="en" sz="1400" u="none" cap="none" strike="noStrike">
                          <a:solidFill>
                            <a:schemeClr val="dk1"/>
                          </a:solidFill>
                          <a:latin typeface="Cambria"/>
                          <a:ea typeface="Cambria"/>
                          <a:cs typeface="Cambria"/>
                          <a:sym typeface="Cambria"/>
                        </a:rPr>
                        <a:t>3.1 Summary Quiz</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22</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538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3.2A -  The extent of change in care and treatment in the Industrial Revolution period c1700-1900</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23-35</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8667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KT 3.2B -</a:t>
                      </a:r>
                      <a:r>
                        <a:rPr lang="en" sz="1400" u="none" cap="none" strike="noStrike">
                          <a:solidFill>
                            <a:schemeClr val="dk1"/>
                          </a:solidFill>
                          <a:latin typeface="Cambria"/>
                          <a:ea typeface="Cambria"/>
                          <a:cs typeface="Cambria"/>
                          <a:sym typeface="Cambria"/>
                        </a:rPr>
                        <a:t>Case Study - Jenner and the development of the vaccination</a:t>
                      </a:r>
                      <a:endParaRPr sz="14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36-40</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6429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KT 3.3A - New Approaches to prevention: the development of vaccinations.</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41-45</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730825">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B. Fighting Cholera in London, 1854; attempts to prevent its spread; the significance of Snow and the Broad Street Pump.</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46-52</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18200">
                <a:tc>
                  <a:txBody>
                    <a:bodyPr/>
                    <a:lstStyle/>
                    <a:p>
                      <a:pPr indent="0" lvl="0" marL="0" marR="0" rtl="0" algn="l">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Exam Questions</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53-54</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518200">
                <a:tc>
                  <a:txBody>
                    <a:bodyPr/>
                    <a:lstStyle/>
                    <a:p>
                      <a:pPr indent="0" lvl="0" marL="0" marR="0" rtl="0" algn="l">
                        <a:lnSpc>
                          <a:spcPct val="100000"/>
                        </a:lnSpc>
                        <a:spcBef>
                          <a:spcPts val="0"/>
                        </a:spcBef>
                        <a:spcAft>
                          <a:spcPts val="0"/>
                        </a:spcAft>
                        <a:buClr>
                          <a:schemeClr val="dk1"/>
                        </a:buClr>
                        <a:buSzPts val="1100"/>
                        <a:buFont typeface="Arial"/>
                        <a:buNone/>
                      </a:pPr>
                      <a:r>
                        <a:rPr lang="en" sz="1400" u="none" cap="none" strike="noStrike">
                          <a:solidFill>
                            <a:schemeClr val="dk1"/>
                          </a:solidFill>
                          <a:latin typeface="Cambria"/>
                          <a:ea typeface="Cambria"/>
                          <a:cs typeface="Cambria"/>
                          <a:sym typeface="Cambria"/>
                        </a:rPr>
                        <a:t>Notes</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 sz="1400" u="none" cap="none" strike="noStrike">
                          <a:latin typeface="Cambria"/>
                          <a:ea typeface="Cambria"/>
                          <a:cs typeface="Cambria"/>
                          <a:sym typeface="Cambria"/>
                        </a:rPr>
                        <a:t>55-58</a:t>
                      </a:r>
                      <a:endParaRPr sz="1400" u="none" cap="none" strike="noStrike">
                        <a:latin typeface="Cambria"/>
                        <a:ea typeface="Cambria"/>
                        <a:cs typeface="Cambria"/>
                        <a:sym typeface="Cambria"/>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0"/>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p.20</a:t>
            </a:r>
            <a:endParaRPr b="1" i="0" sz="1400" u="none" cap="none" strike="noStrike">
              <a:solidFill>
                <a:srgbClr val="000000"/>
              </a:solidFill>
              <a:latin typeface="Calibri"/>
              <a:ea typeface="Calibri"/>
              <a:cs typeface="Calibri"/>
              <a:sym typeface="Calibri"/>
            </a:endParaRPr>
          </a:p>
        </p:txBody>
      </p:sp>
      <p:pic>
        <p:nvPicPr>
          <p:cNvPr id="415" name="Google Shape;415;p20"/>
          <p:cNvPicPr preferRelativeResize="0"/>
          <p:nvPr/>
        </p:nvPicPr>
        <p:blipFill rotWithShape="1">
          <a:blip r:embed="rId3">
            <a:alphaModFix/>
          </a:blip>
          <a:srcRect b="45117" l="0" r="0" t="0"/>
          <a:stretch/>
        </p:blipFill>
        <p:spPr>
          <a:xfrm>
            <a:off x="651775" y="416753"/>
            <a:ext cx="3539400" cy="1883475"/>
          </a:xfrm>
          <a:prstGeom prst="rect">
            <a:avLst/>
          </a:prstGeom>
          <a:noFill/>
          <a:ln>
            <a:noFill/>
          </a:ln>
        </p:spPr>
      </p:pic>
      <p:sp>
        <p:nvSpPr>
          <p:cNvPr id="416" name="Google Shape;416;p20"/>
          <p:cNvSpPr txBox="1"/>
          <p:nvPr/>
        </p:nvSpPr>
        <p:spPr>
          <a:xfrm>
            <a:off x="487625" y="2508650"/>
            <a:ext cx="6959700" cy="4953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P1 - On one hand, there was rapid change towards the middle and end of the 19th century with the advent of Pasteur’s Germ Theory and Koch’s identification of microbes.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P2 - On the other hand, even after the discovery of Germ Theory there was opposition from medical professionals.</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P3 -</a:t>
            </a:r>
            <a:r>
              <a:rPr b="0" i="0" lang="en" sz="1100" u="none" cap="none" strike="noStrike">
                <a:solidFill>
                  <a:schemeClr val="dk1"/>
                </a:solidFill>
                <a:latin typeface="Cambria"/>
                <a:ea typeface="Cambria"/>
                <a:cs typeface="Cambria"/>
                <a:sym typeface="Cambria"/>
              </a:rPr>
              <a:t> There was very little change in understanding during the 18th century even after Jenner’s discovery of vaccination</a:t>
            </a:r>
            <a:endParaRPr b="0" i="0" sz="11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298450" lvl="0" marL="457200" marR="0" rtl="0" algn="l">
              <a:lnSpc>
                <a:spcPct val="100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P4 - Judgement - It is undeniable that there was rapid change that fundamentally changed our ideas about the causes of disease and illness in the later part of the 19th century. So much so that….</a:t>
            </a:r>
            <a:endParaRPr b="0" i="0" sz="1100" u="none" cap="none" strike="noStrike">
              <a:solidFill>
                <a:srgbClr val="000000"/>
              </a:solidFill>
              <a:latin typeface="Cambria"/>
              <a:ea typeface="Cambria"/>
              <a:cs typeface="Cambria"/>
              <a:sym typeface="Cambria"/>
            </a:endParaRPr>
          </a:p>
        </p:txBody>
      </p:sp>
      <p:pic>
        <p:nvPicPr>
          <p:cNvPr id="417" name="Google Shape;417;p20"/>
          <p:cNvPicPr preferRelativeResize="0"/>
          <p:nvPr/>
        </p:nvPicPr>
        <p:blipFill rotWithShape="1">
          <a:blip r:embed="rId3">
            <a:alphaModFix/>
          </a:blip>
          <a:srcRect b="0" l="0" r="0" t="59316"/>
          <a:stretch/>
        </p:blipFill>
        <p:spPr>
          <a:xfrm>
            <a:off x="4063275" y="953900"/>
            <a:ext cx="3219900" cy="1270150"/>
          </a:xfrm>
          <a:prstGeom prst="rect">
            <a:avLst/>
          </a:prstGeom>
          <a:noFill/>
          <a:ln>
            <a:noFill/>
          </a:ln>
        </p:spPr>
      </p:pic>
      <p:graphicFrame>
        <p:nvGraphicFramePr>
          <p:cNvPr id="418" name="Google Shape;418;p20"/>
          <p:cNvGraphicFramePr/>
          <p:nvPr/>
        </p:nvGraphicFramePr>
        <p:xfrm>
          <a:off x="487613" y="7576926"/>
          <a:ext cx="3000000" cy="3000000"/>
        </p:xfrm>
        <a:graphic>
          <a:graphicData uri="http://schemas.openxmlformats.org/drawingml/2006/table">
            <a:tbl>
              <a:tblPr>
                <a:noFill/>
                <a:tableStyleId>{536ACEB8-F9AB-40BC-9508-6DCCBD68F1CE}</a:tableStyleId>
              </a:tblPr>
              <a:tblGrid>
                <a:gridCol w="1017475"/>
                <a:gridCol w="1112175"/>
                <a:gridCol w="1652575"/>
                <a:gridCol w="1176050"/>
                <a:gridCol w="2074700"/>
              </a:tblGrid>
              <a:tr h="2177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A01</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Own </a:t>
                      </a:r>
                      <a:r>
                        <a:rPr b="1" lang="en" sz="900" u="none" cap="none" strike="noStrike">
                          <a:latin typeface="Calibri"/>
                          <a:ea typeface="Calibri"/>
                          <a:cs typeface="Calibri"/>
                          <a:sym typeface="Calibri"/>
                        </a:rPr>
                        <a:t>Knowledge</a:t>
                      </a:r>
                      <a:endParaRPr b="1" sz="9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L1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L2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L3</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L4</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677450">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Limited knowledge and understanding</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knowledge and understanding of the period.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Good knowledge and understanding</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Wide-ranging knowledge and understanding of the required (Accurate and relevant information is precisely selected)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bl>
          </a:graphicData>
        </a:graphic>
      </p:graphicFrame>
      <p:graphicFrame>
        <p:nvGraphicFramePr>
          <p:cNvPr id="419" name="Google Shape;419;p20"/>
          <p:cNvGraphicFramePr/>
          <p:nvPr/>
        </p:nvGraphicFramePr>
        <p:xfrm>
          <a:off x="487613" y="8612824"/>
          <a:ext cx="3000000" cy="3000000"/>
        </p:xfrm>
        <a:graphic>
          <a:graphicData uri="http://schemas.openxmlformats.org/drawingml/2006/table">
            <a:tbl>
              <a:tblPr>
                <a:noFill/>
                <a:tableStyleId>{536ACEB8-F9AB-40BC-9508-6DCCBD68F1CE}</a:tableStyleId>
              </a:tblPr>
              <a:tblGrid>
                <a:gridCol w="1017475"/>
                <a:gridCol w="1112175"/>
                <a:gridCol w="1652575"/>
                <a:gridCol w="1634225"/>
                <a:gridCol w="1616525"/>
              </a:tblGrid>
              <a:tr h="1270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A02</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Argument for change or</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continuity.</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L1</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r h="731275">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Generalised. lacking development and organisation.</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Some development and organisation of material, but a line of reasoning is not sustained.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Reasoning that is generally</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sustained,</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analysis)</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Showing a line of reasoning that is coherent, sustained and logically structured.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bl>
          </a:graphicData>
        </a:graphic>
      </p:graphicFrame>
      <p:graphicFrame>
        <p:nvGraphicFramePr>
          <p:cNvPr id="420" name="Google Shape;420;p20"/>
          <p:cNvGraphicFramePr/>
          <p:nvPr/>
        </p:nvGraphicFramePr>
        <p:xfrm>
          <a:off x="487638" y="9711824"/>
          <a:ext cx="3000000" cy="3000000"/>
        </p:xfrm>
        <a:graphic>
          <a:graphicData uri="http://schemas.openxmlformats.org/drawingml/2006/table">
            <a:tbl>
              <a:tblPr>
                <a:noFill/>
                <a:tableStyleId>{536ACEB8-F9AB-40BC-9508-6DCCBD68F1CE}</a:tableStyleId>
              </a:tblPr>
              <a:tblGrid>
                <a:gridCol w="1017450"/>
                <a:gridCol w="1112175"/>
                <a:gridCol w="1652575"/>
                <a:gridCol w="1540075"/>
                <a:gridCol w="1710700"/>
              </a:tblGrid>
              <a:tr h="2551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A02</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Judgement on ‘how far’ you agree</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L1</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r h="628575">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No judgement on ‘how far?’</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Weak judgement on ‘how far?’ that is not well developed or supported.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justification for judgement on ‘how far?’</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Clear judgement using on how far with enough support or criteria to be convincing. </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21"/>
          <p:cNvSpPr txBox="1"/>
          <p:nvPr>
            <p:ph type="title"/>
          </p:nvPr>
        </p:nvSpPr>
        <p:spPr>
          <a:xfrm>
            <a:off x="276925" y="210100"/>
            <a:ext cx="6459900" cy="615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000"/>
              <a:buNone/>
            </a:pPr>
            <a:r>
              <a:rPr b="1" lang="en"/>
              <a:t>Quiz - KT 3.1 - Causes of Disease in the Industrial Revolution</a:t>
            </a:r>
            <a:endParaRPr b="1">
              <a:solidFill>
                <a:srgbClr val="000000"/>
              </a:solidFill>
            </a:endParaRPr>
          </a:p>
        </p:txBody>
      </p:sp>
      <p:sp>
        <p:nvSpPr>
          <p:cNvPr id="426" name="Google Shape;426;p21"/>
          <p:cNvSpPr txBox="1"/>
          <p:nvPr>
            <p:ph idx="1" type="body"/>
          </p:nvPr>
        </p:nvSpPr>
        <p:spPr>
          <a:xfrm>
            <a:off x="276925" y="953925"/>
            <a:ext cx="7094700" cy="9009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200"/>
              <a:buNone/>
            </a:pPr>
            <a:r>
              <a:rPr lang="en">
                <a:solidFill>
                  <a:schemeClr val="dk1"/>
                </a:solidFill>
              </a:rPr>
              <a:t>1. What was the date Germ Theory was discovered?</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2. Why were Pasteur and Koch rivals?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3. What was Spontaneous Generation?</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4. How did Pasteur prove spontaneous generation  wrong?</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5. How did Koch identify the microbes that causes specific diseases?</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6. How did Pasteur accidentally make a vaccine?</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7. What is Germ Theory in two short sentences?</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8. Germ Theory of disease helped to kill off what causes of disease?</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9. Why did people resist Pasteur at first?</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rPr>
              <a:t>10. What is a vaccine? Name one early example.</a:t>
            </a:r>
            <a:endParaRPr sz="17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rPr>
              <a:t>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a:solidFill>
                  <a:schemeClr val="dk1"/>
                </a:solidFill>
              </a:rPr>
              <a:t>Bonus: Why did it take so long for Germ Theory to be </a:t>
            </a:r>
            <a:r>
              <a:rPr lang="en">
                <a:solidFill>
                  <a:schemeClr val="dk1"/>
                </a:solidFill>
              </a:rPr>
              <a:t>discovered</a:t>
            </a:r>
            <a:r>
              <a:rPr lang="en">
                <a:solidFill>
                  <a:schemeClr val="dk1"/>
                </a:solidFill>
              </a:rPr>
              <a:t>?</a:t>
            </a:r>
            <a:endParaRPr>
              <a:solidFill>
                <a:schemeClr val="dk1"/>
              </a:solidFill>
            </a:endParaRPr>
          </a:p>
        </p:txBody>
      </p:sp>
      <p:sp>
        <p:nvSpPr>
          <p:cNvPr id="427" name="Google Shape;427;p21"/>
          <p:cNvSpPr txBox="1"/>
          <p:nvPr/>
        </p:nvSpPr>
        <p:spPr>
          <a:xfrm>
            <a:off x="276925" y="9963425"/>
            <a:ext cx="4799700" cy="615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Score ___ / 10</a:t>
            </a:r>
            <a:endParaRPr b="0" i="0" sz="1400" u="none" cap="none" strike="noStrike">
              <a:solidFill>
                <a:srgbClr val="000000"/>
              </a:solidFill>
              <a:latin typeface="Calibri"/>
              <a:ea typeface="Calibri"/>
              <a:cs typeface="Calibri"/>
              <a:sym typeface="Calibri"/>
            </a:endParaRPr>
          </a:p>
        </p:txBody>
      </p:sp>
      <p:sp>
        <p:nvSpPr>
          <p:cNvPr id="428" name="Google Shape;428;p21"/>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p.21</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2"/>
          <p:cNvSpPr txBox="1"/>
          <p:nvPr>
            <p:ph type="title"/>
          </p:nvPr>
        </p:nvSpPr>
        <p:spPr>
          <a:xfrm>
            <a:off x="480675" y="116350"/>
            <a:ext cx="61923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b="1" lang="en" sz="1600">
                <a:latin typeface="Cambria"/>
                <a:ea typeface="Cambria"/>
                <a:cs typeface="Cambria"/>
                <a:sym typeface="Cambria"/>
              </a:rPr>
              <a:t>3.2A -  The extent of change in care and treatment in the Industrial Revolution period c1700-1900</a:t>
            </a:r>
            <a:endParaRPr b="1" sz="1600">
              <a:latin typeface="Cambria"/>
              <a:ea typeface="Cambria"/>
              <a:cs typeface="Cambria"/>
              <a:sym typeface="Cambria"/>
            </a:endParaRPr>
          </a:p>
        </p:txBody>
      </p:sp>
      <p:sp>
        <p:nvSpPr>
          <p:cNvPr id="434" name="Google Shape;434;p22"/>
          <p:cNvSpPr txBox="1"/>
          <p:nvPr>
            <p:ph idx="1" type="body"/>
          </p:nvPr>
        </p:nvSpPr>
        <p:spPr>
          <a:xfrm>
            <a:off x="480675" y="1030125"/>
            <a:ext cx="6891000" cy="9543900"/>
          </a:xfrm>
          <a:prstGeom prst="rect">
            <a:avLst/>
          </a:prstGeom>
          <a:noFill/>
          <a:ln>
            <a:noFill/>
          </a:ln>
        </p:spPr>
        <p:txBody>
          <a:bodyPr anchorCtr="0" anchor="t" bIns="91425" lIns="91425" spcFirstLastPara="1" rIns="91425" wrap="square" tIns="91425">
            <a:noAutofit/>
          </a:bodyPr>
          <a:lstStyle/>
          <a:p>
            <a:pPr indent="0" lvl="0" marL="0" marR="317500" rtl="0" algn="just">
              <a:lnSpc>
                <a:spcPct val="91000"/>
              </a:lnSpc>
              <a:spcBef>
                <a:spcPts val="0"/>
              </a:spcBef>
              <a:spcAft>
                <a:spcPts val="0"/>
              </a:spcAft>
              <a:buSzPts val="1200"/>
              <a:buNone/>
            </a:pPr>
            <a:r>
              <a:rPr b="1" lang="en">
                <a:solidFill>
                  <a:schemeClr val="dk1"/>
                </a:solidFill>
              </a:rPr>
              <a:t>The extent of change in care and treatment</a:t>
            </a:r>
            <a:endParaRPr b="1">
              <a:solidFill>
                <a:schemeClr val="dk1"/>
              </a:solidFill>
            </a:endParaRPr>
          </a:p>
          <a:p>
            <a:pPr indent="-12700" lvl="0" marL="12700" marR="317500" rtl="0" algn="just">
              <a:lnSpc>
                <a:spcPct val="91000"/>
              </a:lnSpc>
              <a:spcBef>
                <a:spcPts val="0"/>
              </a:spcBef>
              <a:spcAft>
                <a:spcPts val="0"/>
              </a:spcAft>
              <a:buSzPts val="1200"/>
              <a:buNone/>
            </a:pPr>
            <a:r>
              <a:t/>
            </a:r>
            <a:endParaRPr sz="2100">
              <a:solidFill>
                <a:schemeClr val="dk1"/>
              </a:solidFill>
              <a:latin typeface="Arial"/>
              <a:ea typeface="Arial"/>
              <a:cs typeface="Arial"/>
              <a:sym typeface="Arial"/>
            </a:endParaRPr>
          </a:p>
          <a:p>
            <a:pPr indent="0" lvl="0" marL="0" marR="228600" rtl="0" algn="just">
              <a:lnSpc>
                <a:spcPct val="150000"/>
              </a:lnSpc>
              <a:spcBef>
                <a:spcPts val="0"/>
              </a:spcBef>
              <a:spcAft>
                <a:spcPts val="0"/>
              </a:spcAft>
              <a:buSzPts val="1200"/>
              <a:buNone/>
            </a:pPr>
            <a:r>
              <a:rPr lang="en" sz="1100">
                <a:solidFill>
                  <a:schemeClr val="dk1"/>
                </a:solidFill>
              </a:rPr>
              <a:t>By 1900, the way that sick people were treated and cared for had changed almost completely since 1701. However, there was some continuity in treatment because it took a while for medical science to catch up to new ideas about the of illness and disease. By 1900, most people accepted that germs caused disease and that treatment needed to be focused on removing the germ. Unfortunately, there was still no a great deal of understanding about how best to do this. Scientists were working incredibly hard to come with treatments for everyday diseases such as syphilis and tuberculosis, but it was not until after 1900 that these were successfully developed. Therefore, old herbal remedies continued to be popular.</a:t>
            </a:r>
            <a:endParaRPr sz="1100">
              <a:solidFill>
                <a:schemeClr val="dk1"/>
              </a:solidFill>
            </a:endParaRPr>
          </a:p>
          <a:p>
            <a:pPr indent="0" lvl="0" marL="12700" rtl="0" algn="l">
              <a:lnSpc>
                <a:spcPct val="150000"/>
              </a:lnSpc>
              <a:spcBef>
                <a:spcPts val="900"/>
              </a:spcBef>
              <a:spcAft>
                <a:spcPts val="0"/>
              </a:spcAft>
              <a:buSzPts val="1200"/>
              <a:buNone/>
            </a:pPr>
            <a:r>
              <a:rPr lang="en" sz="1100">
                <a:solidFill>
                  <a:schemeClr val="dk1"/>
                </a:solidFill>
              </a:rPr>
              <a:t>Similarly, by 1900, the old belief that prevention was the most important aspect became even more widespread. People began to realise that infection was everywhere: on dirty clothes, medical instruments and unwashed hands, and in the air and water The old idea of avoiding disease by keeping clean and following a sanitary regime suddenly made sense, because people really did need to protect themselves against something invisible.</a:t>
            </a:r>
            <a:endParaRPr sz="1100">
              <a:solidFill>
                <a:schemeClr val="dk1"/>
              </a:solidFill>
            </a:endParaRPr>
          </a:p>
          <a:p>
            <a:pPr indent="0" lvl="0" marL="0" marR="76200" rtl="0" algn="just">
              <a:lnSpc>
                <a:spcPct val="150000"/>
              </a:lnSpc>
              <a:spcBef>
                <a:spcPts val="0"/>
              </a:spcBef>
              <a:spcAft>
                <a:spcPts val="0"/>
              </a:spcAft>
              <a:buSzPts val="1200"/>
              <a:buNone/>
            </a:pPr>
            <a:r>
              <a:rPr lang="en" sz="1100">
                <a:solidFill>
                  <a:schemeClr val="dk1"/>
                </a:solidFill>
              </a:rPr>
              <a:t>Perhaps the biggest change by 1900 was in the </a:t>
            </a:r>
            <a:r>
              <a:rPr b="1" lang="en" sz="1100">
                <a:solidFill>
                  <a:schemeClr val="dk1"/>
                </a:solidFill>
              </a:rPr>
              <a:t>willingness of the government and the population to take steps to prevent disease from spreading.</a:t>
            </a:r>
            <a:endParaRPr b="1" sz="1100">
              <a:solidFill>
                <a:schemeClr val="dk1"/>
              </a:solidFill>
            </a:endParaRPr>
          </a:p>
          <a:p>
            <a:pPr indent="0" lvl="0" marL="0" marR="76200" rtl="0" algn="just">
              <a:lnSpc>
                <a:spcPct val="150000"/>
              </a:lnSpc>
              <a:spcBef>
                <a:spcPts val="0"/>
              </a:spcBef>
              <a:spcAft>
                <a:spcPts val="0"/>
              </a:spcAft>
              <a:buSzPts val="1200"/>
              <a:buNone/>
            </a:pPr>
            <a:r>
              <a:t/>
            </a:r>
            <a:endParaRPr b="1" sz="1100">
              <a:solidFill>
                <a:schemeClr val="dk1"/>
              </a:solidFill>
            </a:endParaRPr>
          </a:p>
          <a:p>
            <a:pPr indent="0" lvl="0" marL="0" marR="76200" rtl="0" algn="just">
              <a:lnSpc>
                <a:spcPct val="150000"/>
              </a:lnSpc>
              <a:spcBef>
                <a:spcPts val="0"/>
              </a:spcBef>
              <a:spcAft>
                <a:spcPts val="0"/>
              </a:spcAft>
              <a:buSzPts val="1200"/>
              <a:buNone/>
            </a:pPr>
            <a:r>
              <a:rPr b="1" lang="en" sz="1400">
                <a:solidFill>
                  <a:schemeClr val="dk1"/>
                </a:solidFill>
              </a:rPr>
              <a:t>Improvements in hospitals and the influence of Florence Nightingale</a:t>
            </a:r>
            <a:endParaRPr b="1" sz="1400">
              <a:solidFill>
                <a:schemeClr val="dk1"/>
              </a:solidFill>
            </a:endParaRPr>
          </a:p>
          <a:p>
            <a:pPr indent="0" lvl="0" marL="0" marR="76200" rtl="0" algn="just">
              <a:lnSpc>
                <a:spcPct val="150000"/>
              </a:lnSpc>
              <a:spcBef>
                <a:spcPts val="0"/>
              </a:spcBef>
              <a:spcAft>
                <a:spcPts val="0"/>
              </a:spcAft>
              <a:buSzPts val="1200"/>
              <a:buNone/>
            </a:pPr>
            <a:r>
              <a:rPr b="1" lang="en">
                <a:solidFill>
                  <a:schemeClr val="dk1"/>
                </a:solidFill>
              </a:rPr>
              <a:t>Hospitals in the 18th century</a:t>
            </a:r>
            <a:endParaRPr b="1">
              <a:solidFill>
                <a:schemeClr val="dk1"/>
              </a:solidFill>
            </a:endParaRPr>
          </a:p>
          <a:p>
            <a:pPr indent="0" lvl="0" marL="12700" rtl="0" algn="l">
              <a:lnSpc>
                <a:spcPct val="150000"/>
              </a:lnSpc>
              <a:spcBef>
                <a:spcPts val="0"/>
              </a:spcBef>
              <a:spcAft>
                <a:spcPts val="0"/>
              </a:spcAft>
              <a:buClr>
                <a:schemeClr val="dk1"/>
              </a:buClr>
              <a:buSzPts val="1100"/>
              <a:buFont typeface="Arial"/>
              <a:buNone/>
            </a:pPr>
            <a:r>
              <a:rPr lang="en" sz="1100">
                <a:solidFill>
                  <a:schemeClr val="dk1"/>
                </a:solidFill>
              </a:rPr>
              <a:t>We discovered in Chapter 2, most of England's hospitals had closed down when Henry Viii dissolved the monasteries in the 1530s. By 1700, there were only five hospitals left in the country - and they were all in London. The country did not invest in new hospitals.</a:t>
            </a:r>
            <a:endParaRPr sz="1100">
              <a:solidFill>
                <a:schemeClr val="dk1"/>
              </a:solidFill>
            </a:endParaRPr>
          </a:p>
          <a:p>
            <a:pPr indent="0" lvl="0" marL="12700" rtl="0" algn="l">
              <a:lnSpc>
                <a:spcPct val="150000"/>
              </a:lnSpc>
              <a:spcBef>
                <a:spcPts val="0"/>
              </a:spcBef>
              <a:spcAft>
                <a:spcPts val="0"/>
              </a:spcAft>
              <a:buClr>
                <a:schemeClr val="dk1"/>
              </a:buClr>
              <a:buSzPts val="1100"/>
              <a:buFont typeface="Arial"/>
              <a:buNone/>
            </a:pPr>
            <a:r>
              <a:t/>
            </a:r>
            <a:endParaRPr sz="1100">
              <a:solidFill>
                <a:schemeClr val="dk1"/>
              </a:solidFill>
            </a:endParaRPr>
          </a:p>
          <a:p>
            <a:pPr indent="0" lvl="0" marL="12700" rtl="0" algn="l">
              <a:lnSpc>
                <a:spcPct val="150000"/>
              </a:lnSpc>
              <a:spcBef>
                <a:spcPts val="0"/>
              </a:spcBef>
              <a:spcAft>
                <a:spcPts val="0"/>
              </a:spcAft>
              <a:buClr>
                <a:schemeClr val="dk1"/>
              </a:buClr>
              <a:buSzPts val="1100"/>
              <a:buFont typeface="Arial"/>
              <a:buNone/>
            </a:pPr>
            <a:r>
              <a:rPr lang="en" sz="1100">
                <a:solidFill>
                  <a:schemeClr val="dk1"/>
                </a:solidFill>
              </a:rPr>
              <a:t>However, new hospitals did begin to appear in other cities in the 18th century, founded using donations from wealthy people and from members of the new middle classes such as lawyers and businessmen. Some doctors offered their services, free of charge to these new hospitals so that they could practise their skills.</a:t>
            </a:r>
            <a:endParaRPr sz="1100">
              <a:solidFill>
                <a:schemeClr val="dk1"/>
              </a:solidFill>
            </a:endParaRPr>
          </a:p>
          <a:p>
            <a:pPr indent="0" lvl="0" marL="12700" rtl="0" algn="l">
              <a:lnSpc>
                <a:spcPct val="150000"/>
              </a:lnSpc>
              <a:spcBef>
                <a:spcPts val="0"/>
              </a:spcBef>
              <a:spcAft>
                <a:spcPts val="0"/>
              </a:spcAft>
              <a:buClr>
                <a:schemeClr val="dk1"/>
              </a:buClr>
              <a:buSzPts val="1100"/>
              <a:buFont typeface="Arial"/>
              <a:buNone/>
            </a:pPr>
            <a:r>
              <a:t/>
            </a:r>
            <a:endParaRPr sz="1100">
              <a:solidFill>
                <a:schemeClr val="dk1"/>
              </a:solidFill>
            </a:endParaRPr>
          </a:p>
          <a:p>
            <a:pPr indent="0" lvl="0" marL="0" marR="12700" rtl="0" algn="just">
              <a:lnSpc>
                <a:spcPct val="150000"/>
              </a:lnSpc>
              <a:spcBef>
                <a:spcPts val="0"/>
              </a:spcBef>
              <a:spcAft>
                <a:spcPts val="0"/>
              </a:spcAft>
              <a:buClr>
                <a:schemeClr val="dk1"/>
              </a:buClr>
              <a:buSzPts val="1100"/>
              <a:buFont typeface="Arial"/>
              <a:buNone/>
            </a:pPr>
            <a:r>
              <a:rPr lang="en" sz="1100">
                <a:solidFill>
                  <a:schemeClr val="dk1"/>
                </a:solidFill>
              </a:rPr>
              <a:t>Attitudes towards the role of hospitals were changing, too. Hospitals increasingly became places where sick people were treated, as opposed to places where people could rest and pray. Doctors visited patients regularly and there was a surgeon or apothecary on site for daily treatments. A small staff of untrained nurses cared for patients.</a:t>
            </a:r>
            <a:endParaRPr sz="1100">
              <a:solidFill>
                <a:schemeClr val="dk1"/>
              </a:solidFill>
            </a:endParaRPr>
          </a:p>
          <a:p>
            <a:pPr indent="0" lvl="0" marL="0" marR="12700" rtl="0" algn="just">
              <a:lnSpc>
                <a:spcPct val="150000"/>
              </a:lnSpc>
              <a:spcBef>
                <a:spcPts val="0"/>
              </a:spcBef>
              <a:spcAft>
                <a:spcPts val="0"/>
              </a:spcAft>
              <a:buClr>
                <a:schemeClr val="dk1"/>
              </a:buClr>
              <a:buSzPts val="1100"/>
              <a:buFont typeface="Arial"/>
              <a:buNone/>
            </a:pPr>
            <a:r>
              <a:t/>
            </a:r>
            <a:endParaRPr sz="1100">
              <a:solidFill>
                <a:schemeClr val="dk1"/>
              </a:solidFill>
            </a:endParaRPr>
          </a:p>
          <a:p>
            <a:pPr indent="0" lvl="0" marL="0" marR="38100" rtl="0" algn="just">
              <a:lnSpc>
                <a:spcPct val="150000"/>
              </a:lnSpc>
              <a:spcBef>
                <a:spcPts val="0"/>
              </a:spcBef>
              <a:spcAft>
                <a:spcPts val="0"/>
              </a:spcAft>
              <a:buSzPts val="1200"/>
              <a:buNone/>
            </a:pPr>
            <a:r>
              <a:rPr lang="en" sz="1100">
                <a:solidFill>
                  <a:schemeClr val="dk1"/>
                </a:solidFill>
              </a:rPr>
              <a:t>However, hospitals were still not places that people often chose to be treated. The rich received medical treatment, and even surgery, in their own homes, which was much safer.</a:t>
            </a:r>
            <a:endParaRPr sz="1100">
              <a:solidFill>
                <a:schemeClr val="dk1"/>
              </a:solidFill>
            </a:endParaRPr>
          </a:p>
          <a:p>
            <a:pPr indent="0" lvl="0" marL="0" marR="38100" rtl="0" algn="just">
              <a:lnSpc>
                <a:spcPct val="150000"/>
              </a:lnSpc>
              <a:spcBef>
                <a:spcPts val="0"/>
              </a:spcBef>
              <a:spcAft>
                <a:spcPts val="0"/>
              </a:spcAft>
              <a:buSzPts val="1200"/>
              <a:buNone/>
            </a:pPr>
            <a:r>
              <a:t/>
            </a:r>
            <a:endParaRPr sz="1100">
              <a:solidFill>
                <a:schemeClr val="dk1"/>
              </a:solidFill>
            </a:endParaRPr>
          </a:p>
          <a:p>
            <a:pPr indent="0" lvl="0" marL="0" rtl="0" algn="l">
              <a:lnSpc>
                <a:spcPct val="150000"/>
              </a:lnSpc>
              <a:spcBef>
                <a:spcPts val="0"/>
              </a:spcBef>
              <a:spcAft>
                <a:spcPts val="0"/>
              </a:spcAft>
              <a:buClr>
                <a:schemeClr val="dk1"/>
              </a:buClr>
              <a:buSzPts val="1100"/>
              <a:buFont typeface="Arial"/>
              <a:buNone/>
            </a:pPr>
            <a:r>
              <a:rPr lang="en" sz="1100">
                <a:solidFill>
                  <a:schemeClr val="dk1"/>
                </a:solidFill>
              </a:rPr>
              <a:t>Hospitals were still quite particular about who they treated. Generally patients admitted were ‘the deserving poor’ - respectable, working class people who could not afford to pay 'their medical bills. This change in the types of people hospitals were willing to treat was very important in the history of medical treatment, because it gave poor people access to trained doctors for the first time.</a:t>
            </a:r>
            <a:endParaRPr sz="1100">
              <a:solidFill>
                <a:schemeClr val="dk1"/>
              </a:solidFill>
            </a:endParaRPr>
          </a:p>
        </p:txBody>
      </p:sp>
      <p:pic>
        <p:nvPicPr>
          <p:cNvPr id="435" name="Google Shape;435;p22"/>
          <p:cNvPicPr preferRelativeResize="0"/>
          <p:nvPr/>
        </p:nvPicPr>
        <p:blipFill rotWithShape="1">
          <a:blip r:embed="rId3">
            <a:alphaModFix/>
          </a:blip>
          <a:srcRect b="0" l="0" r="0" t="0"/>
          <a:stretch/>
        </p:blipFill>
        <p:spPr>
          <a:xfrm>
            <a:off x="3703575" y="1030125"/>
            <a:ext cx="445200" cy="445200"/>
          </a:xfrm>
          <a:prstGeom prst="rect">
            <a:avLst/>
          </a:prstGeom>
          <a:noFill/>
          <a:ln>
            <a:noFill/>
          </a:ln>
        </p:spPr>
      </p:pic>
      <p:pic>
        <p:nvPicPr>
          <p:cNvPr id="436" name="Google Shape;436;p22"/>
          <p:cNvPicPr preferRelativeResize="0"/>
          <p:nvPr/>
        </p:nvPicPr>
        <p:blipFill rotWithShape="1">
          <a:blip r:embed="rId4">
            <a:alphaModFix/>
          </a:blip>
          <a:srcRect b="0" l="0" r="0" t="0"/>
          <a:stretch/>
        </p:blipFill>
        <p:spPr>
          <a:xfrm>
            <a:off x="4525775" y="1030125"/>
            <a:ext cx="445200" cy="445200"/>
          </a:xfrm>
          <a:prstGeom prst="rect">
            <a:avLst/>
          </a:prstGeom>
          <a:noFill/>
          <a:ln>
            <a:noFill/>
          </a:ln>
        </p:spPr>
      </p:pic>
      <p:sp>
        <p:nvSpPr>
          <p:cNvPr id="437" name="Google Shape;437;p22"/>
          <p:cNvSpPr txBox="1"/>
          <p:nvPr/>
        </p:nvSpPr>
        <p:spPr>
          <a:xfrm>
            <a:off x="480600" y="533475"/>
            <a:ext cx="6891000" cy="33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TASK: </a:t>
            </a:r>
            <a:r>
              <a:rPr b="0" i="0" lang="en" sz="1100" u="none" cap="none" strike="noStrike">
                <a:solidFill>
                  <a:srgbClr val="000000"/>
                </a:solidFill>
                <a:latin typeface="Calibri"/>
                <a:ea typeface="Calibri"/>
                <a:cs typeface="Calibri"/>
                <a:sym typeface="Calibri"/>
              </a:rPr>
              <a:t>Using 2 highlights/colours, underline or highlight every example of change and continuity in approaches to treatment.</a:t>
            </a:r>
            <a:endParaRPr b="0" i="0" sz="1100" u="none" cap="none" strike="noStrike">
              <a:solidFill>
                <a:srgbClr val="000000"/>
              </a:solidFill>
              <a:latin typeface="Calibri"/>
              <a:ea typeface="Calibri"/>
              <a:cs typeface="Calibri"/>
              <a:sym typeface="Calibri"/>
            </a:endParaRPr>
          </a:p>
        </p:txBody>
      </p:sp>
      <p:pic>
        <p:nvPicPr>
          <p:cNvPr id="438" name="Google Shape;438;p22"/>
          <p:cNvPicPr preferRelativeResize="0"/>
          <p:nvPr/>
        </p:nvPicPr>
        <p:blipFill rotWithShape="1">
          <a:blip r:embed="rId5">
            <a:alphaModFix/>
          </a:blip>
          <a:srcRect b="0" l="0" r="0" t="0"/>
          <a:stretch/>
        </p:blipFill>
        <p:spPr>
          <a:xfrm>
            <a:off x="5919375" y="4969250"/>
            <a:ext cx="753500" cy="753500"/>
          </a:xfrm>
          <a:prstGeom prst="rect">
            <a:avLst/>
          </a:prstGeom>
          <a:noFill/>
          <a:ln>
            <a:noFill/>
          </a:ln>
        </p:spPr>
      </p:pic>
      <p:sp>
        <p:nvSpPr>
          <p:cNvPr id="439" name="Google Shape;439;p22"/>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p.22</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3"/>
          <p:cNvSpPr/>
          <p:nvPr/>
        </p:nvSpPr>
        <p:spPr>
          <a:xfrm>
            <a:off x="3338175" y="5084550"/>
            <a:ext cx="987600" cy="8445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Hospital Care in the Industrial Revolution</a:t>
            </a:r>
            <a:endParaRPr b="0" i="0" sz="1100" u="none" cap="none" strike="noStrike">
              <a:solidFill>
                <a:srgbClr val="000000"/>
              </a:solidFill>
              <a:latin typeface="Calibri"/>
              <a:ea typeface="Calibri"/>
              <a:cs typeface="Calibri"/>
              <a:sym typeface="Calibri"/>
            </a:endParaRPr>
          </a:p>
        </p:txBody>
      </p:sp>
      <p:sp>
        <p:nvSpPr>
          <p:cNvPr id="445" name="Google Shape;445;p23"/>
          <p:cNvSpPr/>
          <p:nvPr/>
        </p:nvSpPr>
        <p:spPr>
          <a:xfrm>
            <a:off x="1476975" y="4923750"/>
            <a:ext cx="987600" cy="8445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Change</a:t>
            </a:r>
            <a:endParaRPr b="0" i="0" sz="1100" u="none" cap="none" strike="noStrike">
              <a:solidFill>
                <a:srgbClr val="000000"/>
              </a:solidFill>
              <a:latin typeface="Calibri"/>
              <a:ea typeface="Calibri"/>
              <a:cs typeface="Calibri"/>
              <a:sym typeface="Calibri"/>
            </a:endParaRPr>
          </a:p>
        </p:txBody>
      </p:sp>
      <p:sp>
        <p:nvSpPr>
          <p:cNvPr id="446" name="Google Shape;446;p23"/>
          <p:cNvSpPr/>
          <p:nvPr/>
        </p:nvSpPr>
        <p:spPr>
          <a:xfrm>
            <a:off x="5199375" y="4917225"/>
            <a:ext cx="987600" cy="8445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Continuity</a:t>
            </a:r>
            <a:endParaRPr b="0" i="0" sz="1100" u="none" cap="none" strike="noStrike">
              <a:solidFill>
                <a:srgbClr val="000000"/>
              </a:solidFill>
              <a:latin typeface="Calibri"/>
              <a:ea typeface="Calibri"/>
              <a:cs typeface="Calibri"/>
              <a:sym typeface="Calibri"/>
            </a:endParaRPr>
          </a:p>
        </p:txBody>
      </p:sp>
      <p:cxnSp>
        <p:nvCxnSpPr>
          <p:cNvPr id="447" name="Google Shape;447;p23"/>
          <p:cNvCxnSpPr>
            <a:stCxn id="446" idx="1"/>
            <a:endCxn id="444" idx="3"/>
          </p:cNvCxnSpPr>
          <p:nvPr/>
        </p:nvCxnSpPr>
        <p:spPr>
          <a:xfrm flipH="1">
            <a:off x="4325775" y="5339475"/>
            <a:ext cx="873600" cy="167400"/>
          </a:xfrm>
          <a:prstGeom prst="straightConnector1">
            <a:avLst/>
          </a:prstGeom>
          <a:noFill/>
          <a:ln cap="flat" cmpd="sng" w="28575">
            <a:solidFill>
              <a:schemeClr val="dk2"/>
            </a:solidFill>
            <a:prstDash val="solid"/>
            <a:round/>
            <a:headEnd len="sm" w="sm" type="none"/>
            <a:tailEnd len="sm" w="sm" type="none"/>
          </a:ln>
        </p:spPr>
      </p:cxnSp>
      <p:cxnSp>
        <p:nvCxnSpPr>
          <p:cNvPr id="448" name="Google Shape;448;p23"/>
          <p:cNvCxnSpPr>
            <a:stCxn id="444" idx="1"/>
            <a:endCxn id="445" idx="3"/>
          </p:cNvCxnSpPr>
          <p:nvPr/>
        </p:nvCxnSpPr>
        <p:spPr>
          <a:xfrm rot="10800000">
            <a:off x="2464575" y="5346000"/>
            <a:ext cx="873600" cy="160800"/>
          </a:xfrm>
          <a:prstGeom prst="straightConnector1">
            <a:avLst/>
          </a:prstGeom>
          <a:noFill/>
          <a:ln cap="flat" cmpd="sng" w="28575">
            <a:solidFill>
              <a:schemeClr val="dk2"/>
            </a:solidFill>
            <a:prstDash val="solid"/>
            <a:round/>
            <a:headEnd len="sm" w="sm" type="none"/>
            <a:tailEnd len="sm" w="sm" type="none"/>
          </a:ln>
        </p:spPr>
      </p:cxnSp>
      <p:sp>
        <p:nvSpPr>
          <p:cNvPr id="449" name="Google Shape;449;p23"/>
          <p:cNvSpPr txBox="1"/>
          <p:nvPr/>
        </p:nvSpPr>
        <p:spPr>
          <a:xfrm>
            <a:off x="584625" y="8314250"/>
            <a:ext cx="6683100" cy="2040900"/>
          </a:xfrm>
          <a:prstGeom prst="rect">
            <a:avLst/>
          </a:prstGeom>
          <a:noFill/>
          <a:ln>
            <a:noFill/>
          </a:ln>
        </p:spPr>
        <p:txBody>
          <a:bodyPr anchorCtr="0" anchor="t" bIns="91425" lIns="91425" spcFirstLastPara="1" rIns="91425" wrap="square" tIns="91425">
            <a:noAutofit/>
          </a:bodyPr>
          <a:lstStyle/>
          <a:p>
            <a:pPr indent="0" lvl="0" marL="0" marR="63500" rtl="0" algn="l">
              <a:lnSpc>
                <a:spcPct val="104000"/>
              </a:lnSpc>
              <a:spcBef>
                <a:spcPts val="0"/>
              </a:spcBef>
              <a:spcAft>
                <a:spcPts val="0"/>
              </a:spcAft>
              <a:buClr>
                <a:srgbClr val="000000"/>
              </a:buClr>
              <a:buSzPts val="1100"/>
              <a:buFont typeface="Arial"/>
              <a:buNone/>
            </a:pPr>
            <a:r>
              <a:rPr b="1" i="0" lang="en" sz="1100" u="none" cap="none" strike="noStrike">
                <a:solidFill>
                  <a:schemeClr val="dk1"/>
                </a:solidFill>
                <a:latin typeface="Calibri"/>
                <a:ea typeface="Calibri"/>
                <a:cs typeface="Calibri"/>
                <a:sym typeface="Calibri"/>
              </a:rPr>
              <a:t>HOT: </a:t>
            </a:r>
            <a:r>
              <a:rPr b="0" i="0" lang="en" sz="1100" u="none" cap="none" strike="noStrike">
                <a:solidFill>
                  <a:schemeClr val="dk1"/>
                </a:solidFill>
                <a:latin typeface="Calibri"/>
                <a:ea typeface="Calibri"/>
                <a:cs typeface="Calibri"/>
                <a:sym typeface="Calibri"/>
              </a:rPr>
              <a:t>How much  had treatment changed by c1900? </a:t>
            </a:r>
            <a:endParaRPr b="0" i="0" sz="1100" u="none" cap="none" strike="noStrike">
              <a:solidFill>
                <a:schemeClr val="dk1"/>
              </a:solidFill>
              <a:latin typeface="Calibri"/>
              <a:ea typeface="Calibri"/>
              <a:cs typeface="Calibri"/>
              <a:sym typeface="Calibri"/>
            </a:endParaRPr>
          </a:p>
          <a:p>
            <a:pPr indent="0" lvl="0" marL="0" marR="63500" rtl="0" algn="l">
              <a:lnSpc>
                <a:spcPct val="200000"/>
              </a:lnSpc>
              <a:spcBef>
                <a:spcPts val="400"/>
              </a:spcBef>
              <a:spcAft>
                <a:spcPts val="40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100" u="none" cap="none" strike="noStrike">
              <a:solidFill>
                <a:schemeClr val="dk1"/>
              </a:solidFill>
              <a:latin typeface="Calibri"/>
              <a:ea typeface="Calibri"/>
              <a:cs typeface="Calibri"/>
              <a:sym typeface="Calibri"/>
            </a:endParaRPr>
          </a:p>
        </p:txBody>
      </p:sp>
      <p:sp>
        <p:nvSpPr>
          <p:cNvPr id="450" name="Google Shape;450;p23"/>
          <p:cNvSpPr txBox="1"/>
          <p:nvPr/>
        </p:nvSpPr>
        <p:spPr>
          <a:xfrm>
            <a:off x="584625" y="961050"/>
            <a:ext cx="6786900" cy="1962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Unfortunately, as more people started to attend, hospitals became less sanitary. They became less strict about turning away infectious patients. Although they often had separate wards for infectious patients. However, doctors went from patient to patient and war to ward without washing their hands or changing their clothes. Disease spread quickly. People did not understand that germs caused disease, so they did not take steps to avoid spreading the gems . </a:t>
            </a:r>
            <a:endParaRPr b="0" i="0" sz="1100" u="none" cap="none" strike="noStrike">
              <a:solidFill>
                <a:schemeClr val="dk1"/>
              </a:solidFill>
              <a:latin typeface="Calibri"/>
              <a:ea typeface="Calibri"/>
              <a:cs typeface="Calibri"/>
              <a:sym typeface="Calibri"/>
            </a:endParaRPr>
          </a:p>
          <a:p>
            <a:pPr indent="0" lvl="0" marL="12700" marR="0" rtl="0" algn="l">
              <a:lnSpc>
                <a:spcPct val="15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12700" marR="0" rtl="0" algn="l">
              <a:lnSpc>
                <a:spcPct val="150000"/>
              </a:lnSpc>
              <a:spcBef>
                <a:spcPts val="0"/>
              </a:spcBef>
              <a:spcAft>
                <a:spcPts val="0"/>
              </a:spcAft>
              <a:buClr>
                <a:srgbClr val="000000"/>
              </a:buClr>
              <a:buSzPts val="1100"/>
              <a:buFont typeface="Arial"/>
              <a:buNone/>
            </a:pPr>
            <a:r>
              <a:rPr b="0" i="0" lang="en" sz="1100" u="none" cap="none" strike="noStrike">
                <a:solidFill>
                  <a:schemeClr val="dk1"/>
                </a:solidFill>
                <a:latin typeface="Calibri"/>
                <a:ea typeface="Calibri"/>
                <a:cs typeface="Calibri"/>
                <a:sym typeface="Calibri"/>
              </a:rPr>
              <a:t>By the middle of the 19th century, there were a lot more hospitals. However, hospital conditions were very poor. </a:t>
            </a:r>
            <a:endParaRPr b="0" i="0" sz="1400" u="none" cap="none" strike="noStrike">
              <a:solidFill>
                <a:srgbClr val="000000"/>
              </a:solidFill>
              <a:latin typeface="Arial"/>
              <a:ea typeface="Arial"/>
              <a:cs typeface="Arial"/>
              <a:sym typeface="Arial"/>
            </a:endParaRPr>
          </a:p>
        </p:txBody>
      </p:sp>
      <p:sp>
        <p:nvSpPr>
          <p:cNvPr id="451" name="Google Shape;451;p23"/>
          <p:cNvSpPr txBox="1"/>
          <p:nvPr>
            <p:ph type="title"/>
          </p:nvPr>
        </p:nvSpPr>
        <p:spPr>
          <a:xfrm>
            <a:off x="375825" y="116350"/>
            <a:ext cx="63780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b="1" lang="en" sz="1600"/>
              <a:t>3.2A -  The extent of change in care and treatment in the Industrial Revolution period c1700-1900</a:t>
            </a:r>
            <a:endParaRPr b="1" sz="1600"/>
          </a:p>
        </p:txBody>
      </p:sp>
      <p:sp>
        <p:nvSpPr>
          <p:cNvPr id="452" name="Google Shape;452;p23"/>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24"/>
          <p:cNvSpPr txBox="1"/>
          <p:nvPr>
            <p:ph idx="1" type="body"/>
          </p:nvPr>
        </p:nvSpPr>
        <p:spPr>
          <a:xfrm>
            <a:off x="188400" y="953925"/>
            <a:ext cx="7183200" cy="9479100"/>
          </a:xfrm>
          <a:prstGeom prst="rect">
            <a:avLst/>
          </a:prstGeom>
          <a:noFill/>
          <a:ln>
            <a:noFill/>
          </a:ln>
        </p:spPr>
        <p:txBody>
          <a:bodyPr anchorCtr="0" anchor="t" bIns="91425" lIns="91425" spcFirstLastPara="1" rIns="91425" wrap="square" tIns="91425">
            <a:noAutofit/>
          </a:bodyPr>
          <a:lstStyle/>
          <a:p>
            <a:pPr indent="0" lvl="0" marL="0" marR="38100" rtl="0" algn="just">
              <a:lnSpc>
                <a:spcPct val="150000"/>
              </a:lnSpc>
              <a:spcBef>
                <a:spcPts val="0"/>
              </a:spcBef>
              <a:spcAft>
                <a:spcPts val="0"/>
              </a:spcAft>
              <a:buClr>
                <a:schemeClr val="dk1"/>
              </a:buClr>
              <a:buSzPts val="1100"/>
              <a:buFont typeface="Arial"/>
              <a:buNone/>
            </a:pPr>
            <a:r>
              <a:rPr b="1" lang="en">
                <a:solidFill>
                  <a:schemeClr val="dk1"/>
                </a:solidFill>
              </a:rPr>
              <a:t>Florence Nightingale</a:t>
            </a:r>
            <a:endParaRPr b="1">
              <a:solidFill>
                <a:schemeClr val="dk1"/>
              </a:solidFill>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endParaRPr>
          </a:p>
          <a:p>
            <a:pPr indent="0" lvl="0" marL="0" marR="177800" rtl="0" algn="l">
              <a:lnSpc>
                <a:spcPct val="150000"/>
              </a:lnSpc>
              <a:spcBef>
                <a:spcPts val="0"/>
              </a:spcBef>
              <a:spcAft>
                <a:spcPts val="0"/>
              </a:spcAft>
              <a:buSzPts val="1200"/>
              <a:buNone/>
            </a:pPr>
            <a:r>
              <a:t/>
            </a:r>
            <a:endParaRPr sz="1100">
              <a:solidFill>
                <a:schemeClr val="dk1"/>
              </a:solidFill>
            </a:endParaRPr>
          </a:p>
          <a:p>
            <a:pPr indent="0" lvl="0" marL="0" marR="177800" rtl="0" algn="l">
              <a:lnSpc>
                <a:spcPct val="150000"/>
              </a:lnSpc>
              <a:spcBef>
                <a:spcPts val="0"/>
              </a:spcBef>
              <a:spcAft>
                <a:spcPts val="0"/>
              </a:spcAft>
              <a:buSzPts val="1200"/>
              <a:buNone/>
            </a:pPr>
            <a:r>
              <a:t/>
            </a:r>
            <a:endParaRPr sz="1100">
              <a:solidFill>
                <a:schemeClr val="dk1"/>
              </a:solidFill>
            </a:endParaRPr>
          </a:p>
          <a:p>
            <a:pPr indent="0" lvl="0" marL="0" marR="177800" rtl="0" algn="l">
              <a:lnSpc>
                <a:spcPct val="150000"/>
              </a:lnSpc>
              <a:spcBef>
                <a:spcPts val="0"/>
              </a:spcBef>
              <a:spcAft>
                <a:spcPts val="0"/>
              </a:spcAft>
              <a:buSzPts val="1200"/>
              <a:buNone/>
            </a:pPr>
            <a:r>
              <a:t/>
            </a:r>
            <a:endParaRPr sz="1100">
              <a:solidFill>
                <a:schemeClr val="dk1"/>
              </a:solidFill>
            </a:endParaRPr>
          </a:p>
          <a:p>
            <a:pPr indent="0" lvl="0" marL="0" marR="177800" rtl="0" algn="l">
              <a:lnSpc>
                <a:spcPct val="150000"/>
              </a:lnSpc>
              <a:spcBef>
                <a:spcPts val="0"/>
              </a:spcBef>
              <a:spcAft>
                <a:spcPts val="0"/>
              </a:spcAft>
              <a:buSzPts val="1200"/>
              <a:buNone/>
            </a:pPr>
            <a:r>
              <a:t/>
            </a:r>
            <a:endParaRPr sz="1100">
              <a:solidFill>
                <a:schemeClr val="dk1"/>
              </a:solidFill>
            </a:endParaRPr>
          </a:p>
          <a:p>
            <a:pPr indent="0" lvl="0" marL="0" marR="177800" rtl="0" algn="l">
              <a:lnSpc>
                <a:spcPct val="150000"/>
              </a:lnSpc>
              <a:spcBef>
                <a:spcPts val="0"/>
              </a:spcBef>
              <a:spcAft>
                <a:spcPts val="0"/>
              </a:spcAft>
              <a:buSzPts val="1200"/>
              <a:buNone/>
            </a:pPr>
            <a:r>
              <a:t/>
            </a:r>
            <a:endParaRPr sz="1100">
              <a:solidFill>
                <a:schemeClr val="dk1"/>
              </a:solidFill>
            </a:endParaRPr>
          </a:p>
          <a:p>
            <a:pPr indent="0" lvl="0" marL="0" marR="241300" rtl="0" algn="l">
              <a:lnSpc>
                <a:spcPct val="150000"/>
              </a:lnSpc>
              <a:spcBef>
                <a:spcPts val="0"/>
              </a:spcBef>
              <a:spcAft>
                <a:spcPts val="0"/>
              </a:spcAft>
              <a:buSzPts val="1200"/>
              <a:buNone/>
            </a:pPr>
            <a:r>
              <a:t/>
            </a:r>
            <a:endParaRPr sz="1100">
              <a:solidFill>
                <a:schemeClr val="dk1"/>
              </a:solidFill>
            </a:endParaRPr>
          </a:p>
          <a:p>
            <a:pPr indent="0" lvl="0" marL="0" marR="241300" rtl="0" algn="l">
              <a:lnSpc>
                <a:spcPct val="150000"/>
              </a:lnSpc>
              <a:spcBef>
                <a:spcPts val="0"/>
              </a:spcBef>
              <a:spcAft>
                <a:spcPts val="0"/>
              </a:spcAft>
              <a:buSzPts val="1200"/>
              <a:buNone/>
            </a:pPr>
            <a:r>
              <a:rPr lang="en" sz="1100">
                <a:solidFill>
                  <a:schemeClr val="dk1"/>
                </a:solidFill>
              </a:rPr>
              <a:t>In 1854, Britain went to war with Russia in the News reports said that the hospitals there were not fit for the soldiers to be treated in, and there was a national outcry at the rumours that there were ho nurses or even bandages available to the soldiers. Because of this outcry, and her position in society, Nightingale was able to convince the government to send her to improve the hospitals in the Crimea, along with 38 other nurses.</a:t>
            </a:r>
            <a:endParaRPr sz="1100">
              <a:solidFill>
                <a:schemeClr val="dk1"/>
              </a:solidFill>
            </a:endParaRPr>
          </a:p>
          <a:p>
            <a:pPr indent="0" lvl="0" marL="0" marR="241300" rtl="0" algn="l">
              <a:lnSpc>
                <a:spcPct val="150000"/>
              </a:lnSpc>
              <a:spcBef>
                <a:spcPts val="0"/>
              </a:spcBef>
              <a:spcAft>
                <a:spcPts val="0"/>
              </a:spcAft>
              <a:buSzPts val="1200"/>
              <a:buNone/>
            </a:pPr>
            <a:r>
              <a:t/>
            </a:r>
            <a:endParaRPr sz="1100">
              <a:solidFill>
                <a:schemeClr val="dk1"/>
              </a:solidFill>
            </a:endParaRPr>
          </a:p>
          <a:p>
            <a:pPr indent="0" lvl="0" marL="0" marR="101600" rtl="0" algn="l">
              <a:lnSpc>
                <a:spcPct val="150000"/>
              </a:lnSpc>
              <a:spcBef>
                <a:spcPts val="0"/>
              </a:spcBef>
              <a:spcAft>
                <a:spcPts val="0"/>
              </a:spcAft>
              <a:buSzPts val="1200"/>
              <a:buNone/>
            </a:pPr>
            <a:r>
              <a:rPr lang="en" sz="1100">
                <a:solidFill>
                  <a:schemeClr val="dk1"/>
                </a:solidFill>
              </a:rPr>
              <a:t>While Nightingale was in the Crimea, she made changes to the care of the wounded soldiers in many different ways.</a:t>
            </a:r>
            <a:endParaRPr sz="1100">
              <a:solidFill>
                <a:schemeClr val="dk1"/>
              </a:solidFill>
            </a:endParaRPr>
          </a:p>
          <a:p>
            <a:pPr indent="-298450" lvl="0" marL="457200" marR="101600" rtl="0" algn="l">
              <a:lnSpc>
                <a:spcPct val="150000"/>
              </a:lnSpc>
              <a:spcBef>
                <a:spcPts val="0"/>
              </a:spcBef>
              <a:spcAft>
                <a:spcPts val="0"/>
              </a:spcAft>
              <a:buClr>
                <a:schemeClr val="dk1"/>
              </a:buClr>
              <a:buSzPts val="1100"/>
              <a:buChar char="●"/>
            </a:pPr>
            <a:r>
              <a:rPr lang="en" sz="1100">
                <a:solidFill>
                  <a:schemeClr val="dk1"/>
                </a:solidFill>
              </a:rPr>
              <a:t>Nightingale and her nurses demanded 300 scrubbing brushes to get rid of any dirt near patients being treated.</a:t>
            </a:r>
            <a:endParaRPr sz="1100">
              <a:solidFill>
                <a:schemeClr val="dk1"/>
              </a:solidFill>
            </a:endParaRPr>
          </a:p>
          <a:p>
            <a:pPr indent="-298450" lvl="0" marL="457200" marR="101600" rtl="0" algn="l">
              <a:lnSpc>
                <a:spcPct val="150000"/>
              </a:lnSpc>
              <a:spcBef>
                <a:spcPts val="0"/>
              </a:spcBef>
              <a:spcAft>
                <a:spcPts val="0"/>
              </a:spcAft>
              <a:buClr>
                <a:schemeClr val="dk1"/>
              </a:buClr>
              <a:buSzPts val="1100"/>
              <a:buChar char="●"/>
            </a:pPr>
            <a:r>
              <a:rPr lang="en" sz="1100">
                <a:solidFill>
                  <a:schemeClr val="dk1"/>
                </a:solidFill>
              </a:rPr>
              <a:t>Nurses were organised to treat nearly 2,000 wounded soldiers.</a:t>
            </a:r>
            <a:endParaRPr sz="1100">
              <a:solidFill>
                <a:schemeClr val="dk1"/>
              </a:solidFill>
            </a:endParaRPr>
          </a:p>
          <a:p>
            <a:pPr indent="-298450" lvl="0" marL="457200" marR="101600" rtl="0" algn="l">
              <a:lnSpc>
                <a:spcPct val="150000"/>
              </a:lnSpc>
              <a:spcBef>
                <a:spcPts val="0"/>
              </a:spcBef>
              <a:spcAft>
                <a:spcPts val="0"/>
              </a:spcAft>
              <a:buClr>
                <a:schemeClr val="dk1"/>
              </a:buClr>
              <a:buSzPts val="1100"/>
              <a:buChar char="●"/>
            </a:pPr>
            <a:r>
              <a:rPr lang="en" sz="1100">
                <a:solidFill>
                  <a:schemeClr val="dk1"/>
                </a:solidFill>
              </a:rPr>
              <a:t>Clean bedding and good meals were provided.</a:t>
            </a:r>
            <a:endParaRPr sz="1100">
              <a:solidFill>
                <a:schemeClr val="dk1"/>
              </a:solidFill>
            </a:endParaRPr>
          </a:p>
          <a:p>
            <a:pPr indent="0" lvl="0" marL="0" marR="190500" rtl="0" algn="l">
              <a:lnSpc>
                <a:spcPct val="150000"/>
              </a:lnSpc>
              <a:spcBef>
                <a:spcPts val="0"/>
              </a:spcBef>
              <a:spcAft>
                <a:spcPts val="0"/>
              </a:spcAft>
              <a:buSzPts val="1200"/>
              <a:buNone/>
            </a:pPr>
            <a:r>
              <a:rPr lang="en" sz="1100">
                <a:solidFill>
                  <a:schemeClr val="dk1"/>
                </a:solidFill>
              </a:rPr>
              <a:t>Nightingale's efforts had a very positive effect on the mortality rate within six months, it had dropped from 40% to only 2%. By the time Nightingale returned to Britain in 1856, she was a national hero. There had been a great deal of bad publicity about the conditions in War hospitals, and Nightingale was famous for having made a big difference. This gave her credibility and helped her to make changes to hospitals in Britain, too.</a:t>
            </a:r>
            <a:endParaRPr sz="1100">
              <a:solidFill>
                <a:schemeClr val="dk1"/>
              </a:solidFill>
            </a:endParaRPr>
          </a:p>
          <a:p>
            <a:pPr indent="0" lvl="0" marL="0" marR="304800" rtl="0" algn="l">
              <a:lnSpc>
                <a:spcPct val="150000"/>
              </a:lnSpc>
              <a:spcBef>
                <a:spcPts val="0"/>
              </a:spcBef>
              <a:spcAft>
                <a:spcPts val="0"/>
              </a:spcAft>
              <a:buSzPts val="1200"/>
              <a:buNone/>
            </a:pPr>
            <a:r>
              <a:t/>
            </a:r>
            <a:endParaRPr sz="1100">
              <a:solidFill>
                <a:schemeClr val="dk1"/>
              </a:solidFill>
            </a:endParaRPr>
          </a:p>
          <a:p>
            <a:pPr indent="0" lvl="0" marL="0" marR="304800" rtl="0" algn="l">
              <a:lnSpc>
                <a:spcPct val="150000"/>
              </a:lnSpc>
              <a:spcBef>
                <a:spcPts val="0"/>
              </a:spcBef>
              <a:spcAft>
                <a:spcPts val="0"/>
              </a:spcAft>
              <a:buSzPts val="1200"/>
              <a:buNone/>
            </a:pPr>
            <a:r>
              <a:rPr b="1" lang="en" sz="1100">
                <a:solidFill>
                  <a:schemeClr val="dk1"/>
                </a:solidFill>
              </a:rPr>
              <a:t>Hospitals in 1900</a:t>
            </a:r>
            <a:endParaRPr b="1" sz="1100">
              <a:solidFill>
                <a:schemeClr val="dk1"/>
              </a:solidFill>
            </a:endParaRPr>
          </a:p>
          <a:p>
            <a:pPr indent="0" lvl="0" marL="0" marR="304800" rtl="0" algn="l">
              <a:lnSpc>
                <a:spcPct val="150000"/>
              </a:lnSpc>
              <a:spcBef>
                <a:spcPts val="0"/>
              </a:spcBef>
              <a:spcAft>
                <a:spcPts val="0"/>
              </a:spcAft>
              <a:buSzPts val="1200"/>
              <a:buNone/>
            </a:pPr>
            <a:r>
              <a:rPr lang="en" sz="1100">
                <a:solidFill>
                  <a:schemeClr val="dk1"/>
                </a:solidFill>
              </a:rPr>
              <a:t>Hospitals by 1900 looked very different from the few in Britain in 1700. MAny different wards split up infectious patients from those requiring surgery. Operating theatres and specialist departments for new medical equipment provided separate spaces for certain procedures. </a:t>
            </a:r>
            <a:endParaRPr sz="1100">
              <a:solidFill>
                <a:schemeClr val="dk1"/>
              </a:solidFill>
            </a:endParaRPr>
          </a:p>
          <a:p>
            <a:pPr indent="0" lvl="0" marL="0" marR="304800" rtl="0" algn="l">
              <a:lnSpc>
                <a:spcPct val="150000"/>
              </a:lnSpc>
              <a:spcBef>
                <a:spcPts val="0"/>
              </a:spcBef>
              <a:spcAft>
                <a:spcPts val="0"/>
              </a:spcAft>
              <a:buSzPts val="1200"/>
              <a:buNone/>
            </a:pPr>
            <a:r>
              <a:t/>
            </a:r>
            <a:endParaRPr sz="1100">
              <a:solidFill>
                <a:schemeClr val="dk1"/>
              </a:solidFill>
            </a:endParaRPr>
          </a:p>
          <a:p>
            <a:pPr indent="0" lvl="0" marL="0" marR="304800" rtl="0" algn="l">
              <a:lnSpc>
                <a:spcPct val="150000"/>
              </a:lnSpc>
              <a:spcBef>
                <a:spcPts val="0"/>
              </a:spcBef>
              <a:spcAft>
                <a:spcPts val="0"/>
              </a:spcAft>
              <a:buSzPts val="1200"/>
              <a:buNone/>
            </a:pPr>
            <a:r>
              <a:rPr lang="en" sz="1100">
                <a:solidFill>
                  <a:schemeClr val="dk1"/>
                </a:solidFill>
              </a:rPr>
              <a:t>Cleanliness was now of the utmost importance: hospitals first focused on cleaning up germs using </a:t>
            </a:r>
            <a:r>
              <a:rPr b="1" lang="en" sz="1100">
                <a:solidFill>
                  <a:schemeClr val="dk1"/>
                </a:solidFill>
              </a:rPr>
              <a:t>antiseptics, </a:t>
            </a:r>
            <a:r>
              <a:rPr lang="en" sz="1100">
                <a:solidFill>
                  <a:schemeClr val="dk1"/>
                </a:solidFill>
              </a:rPr>
              <a:t>and by 1900 they were focused on preventing the germs from getting in to begin with. Doctors were a common sight, particularly junior doctors who were training and getting more hands on experience. Trained nurses lived in nearby houses provided for them. </a:t>
            </a:r>
            <a:endParaRPr sz="1100">
              <a:solidFill>
                <a:schemeClr val="dk1"/>
              </a:solidFill>
            </a:endParaRPr>
          </a:p>
          <a:p>
            <a:pPr indent="0" lvl="0" marL="0" marR="304800" rtl="0" algn="l">
              <a:lnSpc>
                <a:spcPct val="150000"/>
              </a:lnSpc>
              <a:spcBef>
                <a:spcPts val="0"/>
              </a:spcBef>
              <a:spcAft>
                <a:spcPts val="0"/>
              </a:spcAft>
              <a:buSzPts val="1200"/>
              <a:buNone/>
            </a:pPr>
            <a:r>
              <a:t/>
            </a:r>
            <a:endParaRPr sz="1100">
              <a:solidFill>
                <a:schemeClr val="dk1"/>
              </a:solidFill>
            </a:endParaRPr>
          </a:p>
          <a:p>
            <a:pPr indent="0" lvl="0" marL="0" marR="304800" rtl="0" algn="l">
              <a:lnSpc>
                <a:spcPct val="150000"/>
              </a:lnSpc>
              <a:spcBef>
                <a:spcPts val="0"/>
              </a:spcBef>
              <a:spcAft>
                <a:spcPts val="0"/>
              </a:spcAft>
              <a:buSzPts val="1200"/>
              <a:buNone/>
            </a:pPr>
            <a:r>
              <a:rPr lang="en" sz="1100">
                <a:solidFill>
                  <a:schemeClr val="dk1"/>
                </a:solidFill>
              </a:rPr>
              <a:t>New ideas about hospitals were adopted quickly. Everybody wanted to have the most modern hospital designs, to help them attract donations and new student doctors. </a:t>
            </a:r>
            <a:endParaRPr sz="1100">
              <a:solidFill>
                <a:schemeClr val="dk1"/>
              </a:solidFill>
            </a:endParaRPr>
          </a:p>
          <a:p>
            <a:pPr indent="0" lvl="0" marL="0" marR="304800" rtl="0" algn="l">
              <a:lnSpc>
                <a:spcPct val="150000"/>
              </a:lnSpc>
              <a:spcBef>
                <a:spcPts val="0"/>
              </a:spcBef>
              <a:spcAft>
                <a:spcPts val="0"/>
              </a:spcAft>
              <a:buSzPts val="1200"/>
              <a:buNone/>
            </a:pPr>
            <a:r>
              <a:rPr lang="en" sz="1100">
                <a:solidFill>
                  <a:schemeClr val="dk1"/>
                </a:solidFill>
              </a:rPr>
              <a:t>The function of hospitals had completely change. Instead of  being for the sick to rest, hospitals had become a place where the sick were treated. This fundamental change in the role of hospitals had forced a change in the way they were built and run. </a:t>
            </a:r>
            <a:endParaRPr sz="1100">
              <a:solidFill>
                <a:schemeClr val="dk1"/>
              </a:solidFill>
            </a:endParaRPr>
          </a:p>
          <a:p>
            <a:pPr indent="0" lvl="0" marL="0" rtl="0" algn="l">
              <a:lnSpc>
                <a:spcPct val="115000"/>
              </a:lnSpc>
              <a:spcBef>
                <a:spcPts val="0"/>
              </a:spcBef>
              <a:spcAft>
                <a:spcPts val="1600"/>
              </a:spcAft>
              <a:buSzPts val="1200"/>
              <a:buNone/>
            </a:pPr>
            <a:r>
              <a:t/>
            </a:r>
            <a:endParaRPr/>
          </a:p>
        </p:txBody>
      </p:sp>
      <p:pic>
        <p:nvPicPr>
          <p:cNvPr descr="Image result for florence nightingale" id="458" name="Google Shape;458;p24"/>
          <p:cNvPicPr preferRelativeResize="0"/>
          <p:nvPr/>
        </p:nvPicPr>
        <p:blipFill rotWithShape="1">
          <a:blip r:embed="rId3">
            <a:alphaModFix/>
          </a:blip>
          <a:srcRect b="0" l="0" r="0" t="0"/>
          <a:stretch/>
        </p:blipFill>
        <p:spPr>
          <a:xfrm>
            <a:off x="5417400" y="1377975"/>
            <a:ext cx="1835180" cy="1286150"/>
          </a:xfrm>
          <a:prstGeom prst="rect">
            <a:avLst/>
          </a:prstGeom>
          <a:noFill/>
          <a:ln cap="flat" cmpd="sng" w="28575">
            <a:solidFill>
              <a:srgbClr val="000000"/>
            </a:solidFill>
            <a:prstDash val="solid"/>
            <a:round/>
            <a:headEnd len="sm" w="sm" type="none"/>
            <a:tailEnd len="sm" w="sm" type="none"/>
          </a:ln>
        </p:spPr>
      </p:pic>
      <p:sp>
        <p:nvSpPr>
          <p:cNvPr id="459" name="Google Shape;459;p24"/>
          <p:cNvSpPr txBox="1"/>
          <p:nvPr/>
        </p:nvSpPr>
        <p:spPr>
          <a:xfrm>
            <a:off x="188400" y="1377975"/>
            <a:ext cx="5125200" cy="1390200"/>
          </a:xfrm>
          <a:prstGeom prst="rect">
            <a:avLst/>
          </a:prstGeom>
          <a:noFill/>
          <a:ln>
            <a:noFill/>
          </a:ln>
        </p:spPr>
        <p:txBody>
          <a:bodyPr anchorCtr="0" anchor="t" bIns="91425" lIns="91425" spcFirstLastPara="1" rIns="91425" wrap="square" tIns="91425">
            <a:noAutofit/>
          </a:bodyPr>
          <a:lstStyle/>
          <a:p>
            <a:pPr indent="0" lvl="0" marL="0" marR="177800" rtl="0" algn="l">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Calibri"/>
                <a:ea typeface="Calibri"/>
                <a:cs typeface="Calibri"/>
                <a:sym typeface="Calibri"/>
              </a:rPr>
              <a:t>It was in these dirty hospital conditions that Florence Nightingale found herself when she began nursing. Nightingale was born into a wealthy family in 1820. When she was 17, she experience a religious vision telling her that her mission was to save mankind. She eventually convinced her parents to train as a nurse, first in Germany then in Paris. In 1853, she became the superintendent of nurses at King’s College Hospital in London. </a:t>
            </a:r>
            <a:endParaRPr b="0" i="0" sz="1400" u="none" cap="none" strike="noStrike">
              <a:solidFill>
                <a:srgbClr val="000000"/>
              </a:solidFill>
              <a:latin typeface="Calibri"/>
              <a:ea typeface="Calibri"/>
              <a:cs typeface="Calibri"/>
              <a:sym typeface="Calibri"/>
            </a:endParaRPr>
          </a:p>
        </p:txBody>
      </p:sp>
      <p:sp>
        <p:nvSpPr>
          <p:cNvPr id="460" name="Google Shape;460;p24"/>
          <p:cNvSpPr txBox="1"/>
          <p:nvPr/>
        </p:nvSpPr>
        <p:spPr>
          <a:xfrm>
            <a:off x="188400" y="587925"/>
            <a:ext cx="7183200" cy="30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TASK: </a:t>
            </a:r>
            <a:r>
              <a:rPr b="0" i="0" lang="en" sz="1100" u="none" cap="none" strike="noStrike">
                <a:solidFill>
                  <a:srgbClr val="000000"/>
                </a:solidFill>
                <a:latin typeface="Calibri"/>
                <a:ea typeface="Calibri"/>
                <a:cs typeface="Calibri"/>
                <a:sym typeface="Calibri"/>
              </a:rPr>
              <a:t>Underline/highlight examples of how Nightingale changed treatment. </a:t>
            </a:r>
            <a:r>
              <a:rPr b="1" i="0" lang="en"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p:txBody>
      </p:sp>
      <p:sp>
        <p:nvSpPr>
          <p:cNvPr id="461" name="Google Shape;461;p24"/>
          <p:cNvSpPr txBox="1"/>
          <p:nvPr>
            <p:ph type="title"/>
          </p:nvPr>
        </p:nvSpPr>
        <p:spPr>
          <a:xfrm>
            <a:off x="188400" y="116350"/>
            <a:ext cx="66000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b="1" lang="en" sz="1600"/>
              <a:t>3.2A -  The extent of change in care and treatment in the Industrial Revolution period c1700-1900</a:t>
            </a:r>
            <a:endParaRPr b="1" sz="1600"/>
          </a:p>
        </p:txBody>
      </p:sp>
      <p:sp>
        <p:nvSpPr>
          <p:cNvPr id="462" name="Google Shape;462;p24"/>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5"/>
          <p:cNvPicPr preferRelativeResize="0"/>
          <p:nvPr/>
        </p:nvPicPr>
        <p:blipFill rotWithShape="1">
          <a:blip r:embed="rId3">
            <a:alphaModFix/>
          </a:blip>
          <a:srcRect b="0" l="0" r="0" t="0"/>
          <a:stretch/>
        </p:blipFill>
        <p:spPr>
          <a:xfrm>
            <a:off x="2983500" y="7306600"/>
            <a:ext cx="4427825" cy="3244150"/>
          </a:xfrm>
          <a:prstGeom prst="rect">
            <a:avLst/>
          </a:prstGeom>
          <a:noFill/>
          <a:ln>
            <a:noFill/>
          </a:ln>
        </p:spPr>
      </p:pic>
      <p:pic>
        <p:nvPicPr>
          <p:cNvPr id="468" name="Google Shape;468;p25"/>
          <p:cNvPicPr preferRelativeResize="0"/>
          <p:nvPr/>
        </p:nvPicPr>
        <p:blipFill rotWithShape="1">
          <a:blip r:embed="rId4">
            <a:alphaModFix/>
          </a:blip>
          <a:srcRect b="0" l="0" r="0" t="0"/>
          <a:stretch/>
        </p:blipFill>
        <p:spPr>
          <a:xfrm>
            <a:off x="392475" y="4322081"/>
            <a:ext cx="3064375" cy="1695632"/>
          </a:xfrm>
          <a:prstGeom prst="rect">
            <a:avLst/>
          </a:prstGeom>
          <a:noFill/>
          <a:ln>
            <a:noFill/>
          </a:ln>
        </p:spPr>
      </p:pic>
      <p:pic>
        <p:nvPicPr>
          <p:cNvPr id="469" name="Google Shape;469;p25"/>
          <p:cNvPicPr preferRelativeResize="0"/>
          <p:nvPr/>
        </p:nvPicPr>
        <p:blipFill rotWithShape="1">
          <a:blip r:embed="rId5">
            <a:alphaModFix/>
          </a:blip>
          <a:srcRect b="0" l="0" r="0" t="0"/>
          <a:stretch/>
        </p:blipFill>
        <p:spPr>
          <a:xfrm>
            <a:off x="4227376" y="4311987"/>
            <a:ext cx="2740587" cy="1715838"/>
          </a:xfrm>
          <a:prstGeom prst="rect">
            <a:avLst/>
          </a:prstGeom>
          <a:noFill/>
          <a:ln>
            <a:noFill/>
          </a:ln>
        </p:spPr>
      </p:pic>
      <p:pic>
        <p:nvPicPr>
          <p:cNvPr id="470" name="Google Shape;470;p25"/>
          <p:cNvPicPr preferRelativeResize="0"/>
          <p:nvPr/>
        </p:nvPicPr>
        <p:blipFill rotWithShape="1">
          <a:blip r:embed="rId6">
            <a:alphaModFix/>
          </a:blip>
          <a:srcRect b="0" l="0" r="0" t="0"/>
          <a:stretch/>
        </p:blipFill>
        <p:spPr>
          <a:xfrm>
            <a:off x="1196325" y="336188"/>
            <a:ext cx="4194724" cy="2668775"/>
          </a:xfrm>
          <a:prstGeom prst="rect">
            <a:avLst/>
          </a:prstGeom>
          <a:noFill/>
          <a:ln>
            <a:noFill/>
          </a:ln>
        </p:spPr>
      </p:pic>
      <p:pic>
        <p:nvPicPr>
          <p:cNvPr id="471" name="Google Shape;471;p25"/>
          <p:cNvPicPr preferRelativeResize="0"/>
          <p:nvPr/>
        </p:nvPicPr>
        <p:blipFill rotWithShape="1">
          <a:blip r:embed="rId7">
            <a:alphaModFix/>
          </a:blip>
          <a:srcRect b="0" l="0" r="0" t="0"/>
          <a:stretch/>
        </p:blipFill>
        <p:spPr>
          <a:xfrm>
            <a:off x="133226" y="7994100"/>
            <a:ext cx="2740601" cy="1900149"/>
          </a:xfrm>
          <a:prstGeom prst="rect">
            <a:avLst/>
          </a:prstGeom>
          <a:noFill/>
          <a:ln>
            <a:noFill/>
          </a:ln>
        </p:spPr>
      </p:pic>
      <p:sp>
        <p:nvSpPr>
          <p:cNvPr id="472" name="Google Shape;472;p25"/>
          <p:cNvSpPr txBox="1"/>
          <p:nvPr/>
        </p:nvSpPr>
        <p:spPr>
          <a:xfrm>
            <a:off x="5462450" y="1054675"/>
            <a:ext cx="1588500" cy="12318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1" i="0" lang="en" sz="1400" u="none" cap="none" strike="noStrike">
                <a:solidFill>
                  <a:schemeClr val="dk1"/>
                </a:solidFill>
                <a:latin typeface="Calibri"/>
                <a:ea typeface="Calibri"/>
                <a:cs typeface="Calibri"/>
                <a:sym typeface="Calibri"/>
              </a:rPr>
              <a:t>Pre- Nightingale</a:t>
            </a:r>
            <a:r>
              <a:rPr b="0" i="0" lang="en" sz="1400" u="none" cap="none" strike="noStrike">
                <a:solidFill>
                  <a:schemeClr val="dk1"/>
                </a:solidFill>
                <a:latin typeface="Calibri"/>
                <a:ea typeface="Calibri"/>
                <a:cs typeface="Calibri"/>
                <a:sym typeface="Calibri"/>
              </a:rPr>
              <a:t> </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Scutari Hospital during the Crimean War in 1850’s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3" name="Google Shape;473;p25"/>
          <p:cNvSpPr txBox="1"/>
          <p:nvPr/>
        </p:nvSpPr>
        <p:spPr>
          <a:xfrm>
            <a:off x="2665550" y="3888575"/>
            <a:ext cx="2547000" cy="433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Nightingale’s work at Scutari</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4" name="Google Shape;474;p25"/>
          <p:cNvSpPr txBox="1"/>
          <p:nvPr/>
        </p:nvSpPr>
        <p:spPr>
          <a:xfrm>
            <a:off x="249775" y="7334850"/>
            <a:ext cx="2547000" cy="6414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Calibri"/>
                <a:ea typeface="Calibri"/>
                <a:cs typeface="Calibri"/>
                <a:sym typeface="Calibri"/>
              </a:rPr>
              <a:t>Impact of Nightingale on nursing and hospitals</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75" name="Google Shape;475;p25"/>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26"/>
          <p:cNvSpPr txBox="1"/>
          <p:nvPr>
            <p:ph idx="1" type="body"/>
          </p:nvPr>
        </p:nvSpPr>
        <p:spPr>
          <a:xfrm>
            <a:off x="188400" y="4197075"/>
            <a:ext cx="7183200" cy="622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a:t>TASK: </a:t>
            </a:r>
            <a:r>
              <a:rPr lang="en"/>
              <a:t>Make a list of the changes that had occured in hospitals by c1900.</a:t>
            </a:r>
            <a:endParaRPr/>
          </a:p>
          <a:p>
            <a:pPr indent="0" lvl="0" marL="0" marR="63500" rtl="0" algn="l">
              <a:lnSpc>
                <a:spcPct val="200000"/>
              </a:lnSpc>
              <a:spcBef>
                <a:spcPts val="1600"/>
              </a:spcBef>
              <a:spcAft>
                <a:spcPts val="0"/>
              </a:spcAft>
              <a:buSzPts val="1200"/>
              <a:buNone/>
            </a:pPr>
            <a:r>
              <a:rPr lang="en" sz="1100">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sz="1100">
              <a:solidFill>
                <a:schemeClr val="dk1"/>
              </a:solidFill>
            </a:endParaRPr>
          </a:p>
          <a:p>
            <a:pPr indent="0" lvl="0" marL="0" marR="63500" rtl="0" algn="l">
              <a:lnSpc>
                <a:spcPct val="200000"/>
              </a:lnSpc>
              <a:spcBef>
                <a:spcPts val="400"/>
              </a:spcBef>
              <a:spcAft>
                <a:spcPts val="0"/>
              </a:spcAft>
              <a:buSzPts val="1200"/>
              <a:buNone/>
            </a:pPr>
            <a:r>
              <a:rPr b="1" lang="en" sz="1100">
                <a:solidFill>
                  <a:schemeClr val="dk1"/>
                </a:solidFill>
              </a:rPr>
              <a:t>HOT: </a:t>
            </a:r>
            <a:r>
              <a:rPr lang="en" sz="1100">
                <a:solidFill>
                  <a:schemeClr val="dk1"/>
                </a:solidFill>
              </a:rPr>
              <a:t>Explain the impact of more people attending hospitals.</a:t>
            </a:r>
            <a:endParaRPr sz="1100">
              <a:solidFill>
                <a:schemeClr val="dk1"/>
              </a:solidFill>
            </a:endParaRPr>
          </a:p>
          <a:p>
            <a:pPr indent="0" lvl="0" marL="0" marR="63500" rtl="0" algn="l">
              <a:lnSpc>
                <a:spcPct val="200000"/>
              </a:lnSpc>
              <a:spcBef>
                <a:spcPts val="400"/>
              </a:spcBef>
              <a:spcAft>
                <a:spcPts val="0"/>
              </a:spcAft>
              <a:buClr>
                <a:schemeClr val="dk1"/>
              </a:buClr>
              <a:buSzPts val="1100"/>
              <a:buFont typeface="Arial"/>
              <a:buNone/>
            </a:pPr>
            <a:r>
              <a:rPr lang="en" sz="1100">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sz="1100">
              <a:solidFill>
                <a:schemeClr val="dk1"/>
              </a:solidFill>
            </a:endParaRPr>
          </a:p>
          <a:p>
            <a:pPr indent="0" lvl="0" marL="0" rtl="0" algn="l">
              <a:lnSpc>
                <a:spcPct val="115000"/>
              </a:lnSpc>
              <a:spcBef>
                <a:spcPts val="400"/>
              </a:spcBef>
              <a:spcAft>
                <a:spcPts val="1600"/>
              </a:spcAft>
              <a:buSzPts val="1200"/>
              <a:buNone/>
            </a:pPr>
            <a:r>
              <a:t/>
            </a:r>
            <a:endParaRPr/>
          </a:p>
        </p:txBody>
      </p:sp>
      <p:pic>
        <p:nvPicPr>
          <p:cNvPr id="481" name="Google Shape;481;p26"/>
          <p:cNvPicPr preferRelativeResize="0"/>
          <p:nvPr/>
        </p:nvPicPr>
        <p:blipFill rotWithShape="1">
          <a:blip r:embed="rId3">
            <a:alphaModFix/>
          </a:blip>
          <a:srcRect b="0" l="2496" r="0" t="6428"/>
          <a:stretch/>
        </p:blipFill>
        <p:spPr>
          <a:xfrm>
            <a:off x="297750" y="689087"/>
            <a:ext cx="7073850" cy="3358175"/>
          </a:xfrm>
          <a:prstGeom prst="rect">
            <a:avLst/>
          </a:prstGeom>
          <a:noFill/>
          <a:ln>
            <a:noFill/>
          </a:ln>
        </p:spPr>
      </p:pic>
      <p:sp>
        <p:nvSpPr>
          <p:cNvPr id="482" name="Google Shape;482;p26"/>
          <p:cNvSpPr txBox="1"/>
          <p:nvPr>
            <p:ph type="title"/>
          </p:nvPr>
        </p:nvSpPr>
        <p:spPr>
          <a:xfrm>
            <a:off x="188400" y="116350"/>
            <a:ext cx="64791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b="1" lang="en" sz="1600"/>
              <a:t>3.2A -  The extent of change in care and treatment in the Industrial Revolution period c1700-1900</a:t>
            </a:r>
            <a:endParaRPr b="1" sz="1600"/>
          </a:p>
        </p:txBody>
      </p:sp>
      <p:sp>
        <p:nvSpPr>
          <p:cNvPr id="483" name="Google Shape;483;p26"/>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grpSp>
        <p:nvGrpSpPr>
          <p:cNvPr id="488" name="Google Shape;488;p27"/>
          <p:cNvGrpSpPr/>
          <p:nvPr/>
        </p:nvGrpSpPr>
        <p:grpSpPr>
          <a:xfrm>
            <a:off x="751092" y="2852333"/>
            <a:ext cx="6140700" cy="5091350"/>
            <a:chOff x="667800" y="2780575"/>
            <a:chExt cx="6140700" cy="5091350"/>
          </a:xfrm>
        </p:grpSpPr>
        <p:grpSp>
          <p:nvGrpSpPr>
            <p:cNvPr id="489" name="Google Shape;489;p27"/>
            <p:cNvGrpSpPr/>
            <p:nvPr/>
          </p:nvGrpSpPr>
          <p:grpSpPr>
            <a:xfrm>
              <a:off x="1113000" y="3074275"/>
              <a:ext cx="5610225" cy="4314837"/>
              <a:chOff x="1113000" y="2284788"/>
              <a:chExt cx="5610225" cy="4314837"/>
            </a:xfrm>
          </p:grpSpPr>
          <p:pic>
            <p:nvPicPr>
              <p:cNvPr id="490" name="Google Shape;490;p27"/>
              <p:cNvPicPr preferRelativeResize="0"/>
              <p:nvPr/>
            </p:nvPicPr>
            <p:blipFill rotWithShape="1">
              <a:blip r:embed="rId3">
                <a:alphaModFix/>
              </a:blip>
              <a:srcRect b="0" l="0" r="0" t="0"/>
              <a:stretch/>
            </p:blipFill>
            <p:spPr>
              <a:xfrm>
                <a:off x="3779988" y="2284788"/>
                <a:ext cx="276225" cy="2047875"/>
              </a:xfrm>
              <a:prstGeom prst="rect">
                <a:avLst/>
              </a:prstGeom>
              <a:noFill/>
              <a:ln>
                <a:noFill/>
              </a:ln>
            </p:spPr>
          </p:pic>
          <p:pic>
            <p:nvPicPr>
              <p:cNvPr id="491" name="Google Shape;491;p27"/>
              <p:cNvPicPr preferRelativeResize="0"/>
              <p:nvPr/>
            </p:nvPicPr>
            <p:blipFill rotWithShape="1">
              <a:blip r:embed="rId4">
                <a:alphaModFix/>
              </a:blip>
              <a:srcRect b="0" l="0" r="0" t="0"/>
              <a:stretch/>
            </p:blipFill>
            <p:spPr>
              <a:xfrm>
                <a:off x="4056225" y="4370775"/>
                <a:ext cx="2667000" cy="190500"/>
              </a:xfrm>
              <a:prstGeom prst="rect">
                <a:avLst/>
              </a:prstGeom>
              <a:noFill/>
              <a:ln>
                <a:noFill/>
              </a:ln>
            </p:spPr>
          </p:pic>
          <p:pic>
            <p:nvPicPr>
              <p:cNvPr id="492" name="Google Shape;492;p27"/>
              <p:cNvPicPr preferRelativeResize="0"/>
              <p:nvPr/>
            </p:nvPicPr>
            <p:blipFill rotWithShape="1">
              <a:blip r:embed="rId5">
                <a:alphaModFix/>
              </a:blip>
              <a:srcRect b="0" l="0" r="0" t="0"/>
              <a:stretch/>
            </p:blipFill>
            <p:spPr>
              <a:xfrm>
                <a:off x="1113000" y="4370775"/>
                <a:ext cx="2667000" cy="190500"/>
              </a:xfrm>
              <a:prstGeom prst="rect">
                <a:avLst/>
              </a:prstGeom>
              <a:noFill/>
              <a:ln>
                <a:noFill/>
              </a:ln>
            </p:spPr>
          </p:pic>
          <p:pic>
            <p:nvPicPr>
              <p:cNvPr id="493" name="Google Shape;493;p27"/>
              <p:cNvPicPr preferRelativeResize="0"/>
              <p:nvPr/>
            </p:nvPicPr>
            <p:blipFill rotWithShape="1">
              <a:blip r:embed="rId6">
                <a:alphaModFix/>
              </a:blip>
              <a:srcRect b="0" l="0" r="0" t="0"/>
              <a:stretch/>
            </p:blipFill>
            <p:spPr>
              <a:xfrm>
                <a:off x="3779988" y="4561275"/>
                <a:ext cx="276225" cy="2038350"/>
              </a:xfrm>
              <a:prstGeom prst="rect">
                <a:avLst/>
              </a:prstGeom>
              <a:noFill/>
              <a:ln>
                <a:noFill/>
              </a:ln>
            </p:spPr>
          </p:pic>
        </p:grpSp>
        <p:sp>
          <p:nvSpPr>
            <p:cNvPr id="494" name="Google Shape;494;p27"/>
            <p:cNvSpPr txBox="1"/>
            <p:nvPr/>
          </p:nvSpPr>
          <p:spPr>
            <a:xfrm rot="-5400000">
              <a:off x="37350" y="5123400"/>
              <a:ext cx="1706100" cy="44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Accepted by others</a:t>
              </a:r>
              <a:endParaRPr b="0" i="0" sz="1200" u="none" cap="none" strike="noStrike">
                <a:solidFill>
                  <a:srgbClr val="000000"/>
                </a:solidFill>
                <a:latin typeface="Calibri"/>
                <a:ea typeface="Calibri"/>
                <a:cs typeface="Calibri"/>
                <a:sym typeface="Calibri"/>
              </a:endParaRPr>
            </a:p>
          </p:txBody>
        </p:sp>
        <p:sp>
          <p:nvSpPr>
            <p:cNvPr id="495" name="Google Shape;495;p27"/>
            <p:cNvSpPr txBox="1"/>
            <p:nvPr/>
          </p:nvSpPr>
          <p:spPr>
            <a:xfrm>
              <a:off x="3321263" y="2780575"/>
              <a:ext cx="1193700" cy="36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Causing Change</a:t>
              </a:r>
              <a:endParaRPr b="0" i="0" sz="1200" u="none" cap="none" strike="noStrike">
                <a:solidFill>
                  <a:srgbClr val="000000"/>
                </a:solidFill>
                <a:latin typeface="Calibri"/>
                <a:ea typeface="Calibri"/>
                <a:cs typeface="Calibri"/>
                <a:sym typeface="Calibri"/>
              </a:endParaRPr>
            </a:p>
          </p:txBody>
        </p:sp>
        <p:sp>
          <p:nvSpPr>
            <p:cNvPr id="496" name="Google Shape;496;p27"/>
            <p:cNvSpPr txBox="1"/>
            <p:nvPr/>
          </p:nvSpPr>
          <p:spPr>
            <a:xfrm rot="5400000">
              <a:off x="6058200" y="5218050"/>
              <a:ext cx="1244700" cy="255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Relevance Today</a:t>
              </a:r>
              <a:endParaRPr b="0" i="0" sz="1200" u="none" cap="none" strike="noStrike">
                <a:solidFill>
                  <a:srgbClr val="000000"/>
                </a:solidFill>
                <a:latin typeface="Calibri"/>
                <a:ea typeface="Calibri"/>
                <a:cs typeface="Calibri"/>
                <a:sym typeface="Calibri"/>
              </a:endParaRPr>
            </a:p>
          </p:txBody>
        </p:sp>
        <p:sp>
          <p:nvSpPr>
            <p:cNvPr id="497" name="Google Shape;497;p27"/>
            <p:cNvSpPr txBox="1"/>
            <p:nvPr/>
          </p:nvSpPr>
          <p:spPr>
            <a:xfrm>
              <a:off x="3321250" y="7502025"/>
              <a:ext cx="1193700" cy="369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Spreading Ideas</a:t>
              </a:r>
              <a:endParaRPr b="0" i="0" sz="1200" u="none" cap="none" strike="noStrike">
                <a:solidFill>
                  <a:srgbClr val="000000"/>
                </a:solidFill>
                <a:latin typeface="Calibri"/>
                <a:ea typeface="Calibri"/>
                <a:cs typeface="Calibri"/>
                <a:sym typeface="Calibri"/>
              </a:endParaRPr>
            </a:p>
          </p:txBody>
        </p:sp>
      </p:grpSp>
      <p:graphicFrame>
        <p:nvGraphicFramePr>
          <p:cNvPr id="498" name="Google Shape;498;p27"/>
          <p:cNvGraphicFramePr/>
          <p:nvPr/>
        </p:nvGraphicFramePr>
        <p:xfrm>
          <a:off x="229842" y="7951336"/>
          <a:ext cx="3000000" cy="3000000"/>
        </p:xfrm>
        <a:graphic>
          <a:graphicData uri="http://schemas.openxmlformats.org/drawingml/2006/table">
            <a:tbl>
              <a:tblPr>
                <a:noFill/>
                <a:tableStyleId>{536ACEB8-F9AB-40BC-9508-6DCCBD68F1CE}</a:tableStyleId>
              </a:tblPr>
              <a:tblGrid>
                <a:gridCol w="1081350"/>
                <a:gridCol w="910800"/>
                <a:gridCol w="5191050"/>
              </a:tblGrid>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Area</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Score</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Explanation using specific facts and examples</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Causing Change</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Spreading Ideas</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Accepted by others</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Relevance today.</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/10</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499" name="Google Shape;499;p27"/>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p.27</a:t>
            </a:r>
            <a:endParaRPr b="1" i="0" sz="1400" u="none" cap="none" strike="noStrike">
              <a:solidFill>
                <a:srgbClr val="000000"/>
              </a:solidFill>
              <a:latin typeface="Calibri"/>
              <a:ea typeface="Calibri"/>
              <a:cs typeface="Calibri"/>
              <a:sym typeface="Calibri"/>
            </a:endParaRPr>
          </a:p>
        </p:txBody>
      </p:sp>
      <p:sp>
        <p:nvSpPr>
          <p:cNvPr id="500" name="Google Shape;500;p27"/>
          <p:cNvSpPr txBox="1"/>
          <p:nvPr/>
        </p:nvSpPr>
        <p:spPr>
          <a:xfrm>
            <a:off x="428400" y="799775"/>
            <a:ext cx="6787200" cy="19971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3 Key Points:</a:t>
            </a:r>
            <a:endParaRPr b="1" i="0" sz="1200" u="none" cap="none" strike="noStrike">
              <a:solidFill>
                <a:srgbClr val="000000"/>
              </a:solidFill>
              <a:latin typeface="Calibri"/>
              <a:ea typeface="Calibri"/>
              <a:cs typeface="Calibri"/>
              <a:sym typeface="Calibri"/>
            </a:endParaRPr>
          </a:p>
          <a:p>
            <a:pPr indent="0" lvl="0" marL="0" marR="0" rtl="0" algn="l">
              <a:lnSpc>
                <a:spcPct val="150000"/>
              </a:lnSpc>
              <a:spcBef>
                <a:spcPts val="160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1.</a:t>
            </a:r>
            <a:endParaRPr b="1" i="0" sz="1200" u="none" cap="none" strike="noStrike">
              <a:solidFill>
                <a:srgbClr val="000000"/>
              </a:solidFill>
              <a:latin typeface="Calibri"/>
              <a:ea typeface="Calibri"/>
              <a:cs typeface="Calibri"/>
              <a:sym typeface="Calibri"/>
            </a:endParaRPr>
          </a:p>
          <a:p>
            <a:pPr indent="0" lvl="0" marL="0" marR="0" rtl="0" algn="l">
              <a:lnSpc>
                <a:spcPct val="150000"/>
              </a:lnSpc>
              <a:spcBef>
                <a:spcPts val="160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2.</a:t>
            </a:r>
            <a:endParaRPr b="1" i="0" sz="1200" u="none" cap="none" strike="noStrike">
              <a:solidFill>
                <a:srgbClr val="000000"/>
              </a:solidFill>
              <a:latin typeface="Calibri"/>
              <a:ea typeface="Calibri"/>
              <a:cs typeface="Calibri"/>
              <a:sym typeface="Calibri"/>
            </a:endParaRPr>
          </a:p>
          <a:p>
            <a:pPr indent="0" lvl="0" marL="0" marR="0" rtl="0" algn="l">
              <a:lnSpc>
                <a:spcPct val="150000"/>
              </a:lnSpc>
              <a:spcBef>
                <a:spcPts val="1600"/>
              </a:spcBef>
              <a:spcAft>
                <a:spcPts val="160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3</a:t>
            </a:r>
            <a:endParaRPr b="1" i="0" sz="1200" u="none" cap="none" strike="noStrike">
              <a:solidFill>
                <a:srgbClr val="000000"/>
              </a:solidFill>
              <a:latin typeface="Calibri"/>
              <a:ea typeface="Calibri"/>
              <a:cs typeface="Calibri"/>
              <a:sym typeface="Calibri"/>
            </a:endParaRPr>
          </a:p>
        </p:txBody>
      </p:sp>
      <p:pic>
        <p:nvPicPr>
          <p:cNvPr descr="Image result for florence nightingale" id="501" name="Google Shape;501;p27"/>
          <p:cNvPicPr preferRelativeResize="0"/>
          <p:nvPr/>
        </p:nvPicPr>
        <p:blipFill rotWithShape="1">
          <a:blip r:embed="rId7">
            <a:alphaModFix/>
          </a:blip>
          <a:srcRect b="0" l="0" r="0" t="0"/>
          <a:stretch/>
        </p:blipFill>
        <p:spPr>
          <a:xfrm>
            <a:off x="428400" y="2941350"/>
            <a:ext cx="1341900" cy="940500"/>
          </a:xfrm>
          <a:prstGeom prst="roundRect">
            <a:avLst>
              <a:gd fmla="val 16667" name="adj"/>
            </a:avLst>
          </a:prstGeom>
          <a:noFill/>
          <a:ln cap="flat" cmpd="sng" w="28575">
            <a:solidFill>
              <a:srgbClr val="000000"/>
            </a:solidFill>
            <a:prstDash val="solid"/>
            <a:round/>
            <a:headEnd len="sm" w="sm" type="none"/>
            <a:tailEnd len="sm" w="sm" type="none"/>
          </a:ln>
        </p:spPr>
      </p:pic>
      <p:sp>
        <p:nvSpPr>
          <p:cNvPr id="502" name="Google Shape;502;p27"/>
          <p:cNvSpPr txBox="1"/>
          <p:nvPr>
            <p:ph type="title"/>
          </p:nvPr>
        </p:nvSpPr>
        <p:spPr>
          <a:xfrm>
            <a:off x="188400" y="116350"/>
            <a:ext cx="6503700" cy="627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The extent of change in care and treatment in the Industrial Revolution period c1700-1900</a:t>
            </a:r>
            <a:endParaRPr sz="16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28"/>
          <p:cNvSpPr txBox="1"/>
          <p:nvPr>
            <p:ph idx="1" type="body"/>
          </p:nvPr>
        </p:nvSpPr>
        <p:spPr>
          <a:xfrm>
            <a:off x="571000" y="8835825"/>
            <a:ext cx="6823500" cy="162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sz="1100"/>
              <a:t>TASK: </a:t>
            </a:r>
            <a:r>
              <a:rPr lang="en" sz="1100"/>
              <a:t>Add a symbol to each of the thought bubbles. Then, Number the changes 1-6, 6 being the greatest change and explain which one you put as number 1.</a:t>
            </a:r>
            <a:endParaRPr sz="1100"/>
          </a:p>
          <a:p>
            <a:pPr indent="0" lvl="0" marL="0" rtl="0" algn="l">
              <a:lnSpc>
                <a:spcPct val="150000"/>
              </a:lnSpc>
              <a:spcBef>
                <a:spcPts val="1600"/>
              </a:spcBef>
              <a:spcAft>
                <a:spcPts val="1600"/>
              </a:spcAft>
              <a:buSzPts val="1100"/>
              <a:buNone/>
            </a:pPr>
            <a:r>
              <a:rPr lang="en" sz="110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sz="1100"/>
          </a:p>
        </p:txBody>
      </p:sp>
      <p:sp>
        <p:nvSpPr>
          <p:cNvPr id="508" name="Google Shape;508;p28"/>
          <p:cNvSpPr txBox="1"/>
          <p:nvPr>
            <p:ph type="title"/>
          </p:nvPr>
        </p:nvSpPr>
        <p:spPr>
          <a:xfrm>
            <a:off x="340800" y="86500"/>
            <a:ext cx="6503700" cy="627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The extent of change in care and treatment in the Industrial Revolution period c1700-1900</a:t>
            </a:r>
            <a:endParaRPr sz="1600"/>
          </a:p>
        </p:txBody>
      </p:sp>
      <p:pic>
        <p:nvPicPr>
          <p:cNvPr id="509" name="Google Shape;509;p28"/>
          <p:cNvPicPr preferRelativeResize="0"/>
          <p:nvPr/>
        </p:nvPicPr>
        <p:blipFill rotWithShape="1">
          <a:blip r:embed="rId3">
            <a:alphaModFix/>
          </a:blip>
          <a:srcRect b="960" l="0" r="0" t="-960"/>
          <a:stretch/>
        </p:blipFill>
        <p:spPr>
          <a:xfrm>
            <a:off x="595487" y="757737"/>
            <a:ext cx="6299125" cy="7958100"/>
          </a:xfrm>
          <a:prstGeom prst="rect">
            <a:avLst/>
          </a:prstGeom>
          <a:noFill/>
          <a:ln>
            <a:noFill/>
          </a:ln>
        </p:spPr>
      </p:pic>
      <p:sp>
        <p:nvSpPr>
          <p:cNvPr id="510" name="Google Shape;510;p28"/>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29"/>
          <p:cNvSpPr txBox="1"/>
          <p:nvPr>
            <p:ph idx="1" type="body"/>
          </p:nvPr>
        </p:nvSpPr>
        <p:spPr>
          <a:xfrm>
            <a:off x="340800" y="654750"/>
            <a:ext cx="7053600" cy="6133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sz="1400">
                <a:solidFill>
                  <a:srgbClr val="000000"/>
                </a:solidFill>
              </a:rPr>
              <a:t>Improvements in surgical treatment</a:t>
            </a:r>
            <a:endParaRPr b="1" sz="1400">
              <a:solidFill>
                <a:srgbClr val="000000"/>
              </a:solidFill>
            </a:endParaRPr>
          </a:p>
          <a:p>
            <a:pPr indent="0" lvl="0" marL="0" rtl="0" algn="l">
              <a:lnSpc>
                <a:spcPct val="100000"/>
              </a:lnSpc>
              <a:spcBef>
                <a:spcPts val="0"/>
              </a:spcBef>
              <a:spcAft>
                <a:spcPts val="0"/>
              </a:spcAft>
              <a:buSzPts val="1100"/>
              <a:buNone/>
            </a:pPr>
            <a:r>
              <a:rPr lang="en" sz="1100">
                <a:solidFill>
                  <a:srgbClr val="000000"/>
                </a:solidFill>
              </a:rPr>
              <a:t>In the 18th century, surgery was a dangerous and</a:t>
            </a:r>
            <a:endParaRPr sz="1100">
              <a:solidFill>
                <a:srgbClr val="000000"/>
              </a:solidFill>
            </a:endParaRPr>
          </a:p>
          <a:p>
            <a:pPr indent="0" lvl="0" marL="0" rtl="0" algn="l">
              <a:lnSpc>
                <a:spcPct val="100000"/>
              </a:lnSpc>
              <a:spcBef>
                <a:spcPts val="0"/>
              </a:spcBef>
              <a:spcAft>
                <a:spcPts val="0"/>
              </a:spcAft>
              <a:buSzPts val="1100"/>
              <a:buNone/>
            </a:pPr>
            <a:r>
              <a:rPr lang="en" sz="1100">
                <a:solidFill>
                  <a:srgbClr val="000000"/>
                </a:solidFill>
              </a:rPr>
              <a:t>usually fatal business. The three big problems that </a:t>
            </a:r>
            <a:endParaRPr sz="1100">
              <a:solidFill>
                <a:srgbClr val="000000"/>
              </a:solidFill>
            </a:endParaRPr>
          </a:p>
          <a:p>
            <a:pPr indent="0" lvl="0" marL="0" rtl="0" algn="l">
              <a:lnSpc>
                <a:spcPct val="100000"/>
              </a:lnSpc>
              <a:spcBef>
                <a:spcPts val="0"/>
              </a:spcBef>
              <a:spcAft>
                <a:spcPts val="0"/>
              </a:spcAft>
              <a:buSzPts val="1100"/>
              <a:buNone/>
            </a:pPr>
            <a:r>
              <a:rPr lang="en" sz="1100">
                <a:solidFill>
                  <a:srgbClr val="000000"/>
                </a:solidFill>
              </a:rPr>
              <a:t>surgeons face were:</a:t>
            </a:r>
            <a:endParaRPr sz="1100">
              <a:solidFill>
                <a:srgbClr val="000000"/>
              </a:solidFill>
            </a:endParaRPr>
          </a:p>
          <a:p>
            <a:pPr indent="-304800" lvl="0" marL="457200" rtl="0" algn="l">
              <a:lnSpc>
                <a:spcPct val="115000"/>
              </a:lnSpc>
              <a:spcBef>
                <a:spcPts val="0"/>
              </a:spcBef>
              <a:spcAft>
                <a:spcPts val="0"/>
              </a:spcAft>
              <a:buClr>
                <a:srgbClr val="000000"/>
              </a:buClr>
              <a:buSzPts val="1200"/>
              <a:buChar char="●"/>
            </a:pPr>
            <a:r>
              <a:rPr lang="en" sz="1200">
                <a:solidFill>
                  <a:srgbClr val="000000"/>
                </a:solidFill>
              </a:rPr>
              <a:t>Bleeding </a:t>
            </a:r>
            <a:endParaRPr sz="1200">
              <a:solidFill>
                <a:srgbClr val="000000"/>
              </a:solidFill>
            </a:endParaRPr>
          </a:p>
          <a:p>
            <a:pPr indent="-304800" lvl="0" marL="457200" rtl="0" algn="l">
              <a:lnSpc>
                <a:spcPct val="115000"/>
              </a:lnSpc>
              <a:spcBef>
                <a:spcPts val="0"/>
              </a:spcBef>
              <a:spcAft>
                <a:spcPts val="0"/>
              </a:spcAft>
              <a:buClr>
                <a:srgbClr val="000000"/>
              </a:buClr>
              <a:buSzPts val="1200"/>
              <a:buChar char="●"/>
            </a:pPr>
            <a:r>
              <a:rPr lang="en" sz="1200">
                <a:solidFill>
                  <a:srgbClr val="000000"/>
                </a:solidFill>
              </a:rPr>
              <a:t>Pain </a:t>
            </a:r>
            <a:endParaRPr sz="1200">
              <a:solidFill>
                <a:srgbClr val="000000"/>
              </a:solidFill>
            </a:endParaRPr>
          </a:p>
          <a:p>
            <a:pPr indent="-304800" lvl="0" marL="457200" rtl="0" algn="l">
              <a:lnSpc>
                <a:spcPct val="115000"/>
              </a:lnSpc>
              <a:spcBef>
                <a:spcPts val="0"/>
              </a:spcBef>
              <a:spcAft>
                <a:spcPts val="0"/>
              </a:spcAft>
              <a:buClr>
                <a:srgbClr val="000000"/>
              </a:buClr>
              <a:buSzPts val="1200"/>
              <a:buChar char="●"/>
            </a:pPr>
            <a:r>
              <a:rPr lang="en" sz="1200">
                <a:solidFill>
                  <a:srgbClr val="000000"/>
                </a:solidFill>
              </a:rPr>
              <a:t>Infection</a:t>
            </a:r>
            <a:endParaRPr sz="1200">
              <a:solidFill>
                <a:srgbClr val="000000"/>
              </a:solidFill>
            </a:endParaRPr>
          </a:p>
          <a:p>
            <a:pPr indent="0" lvl="0" marL="0" rtl="0" algn="l">
              <a:lnSpc>
                <a:spcPct val="115000"/>
              </a:lnSpc>
              <a:spcBef>
                <a:spcPts val="1600"/>
              </a:spcBef>
              <a:spcAft>
                <a:spcPts val="0"/>
              </a:spcAft>
              <a:buSzPts val="1100"/>
              <a:buNone/>
            </a:pPr>
            <a:r>
              <a:t/>
            </a:r>
            <a:endParaRPr sz="1100">
              <a:solidFill>
                <a:srgbClr val="000000"/>
              </a:solidFill>
            </a:endParaRPr>
          </a:p>
          <a:p>
            <a:pPr indent="0" lvl="0" marL="0" rtl="0" algn="l">
              <a:lnSpc>
                <a:spcPct val="115000"/>
              </a:lnSpc>
              <a:spcBef>
                <a:spcPts val="1600"/>
              </a:spcBef>
              <a:spcAft>
                <a:spcPts val="0"/>
              </a:spcAft>
              <a:buSzPts val="1100"/>
              <a:buNone/>
            </a:pPr>
            <a:r>
              <a:rPr lang="en" sz="1100">
                <a:solidFill>
                  <a:srgbClr val="000000"/>
                </a:solidFill>
              </a:rPr>
              <a:t>ALthough substances like opim had been used for some time to calm patients with severe injuries, without </a:t>
            </a:r>
            <a:r>
              <a:rPr b="1" lang="en" sz="1100">
                <a:solidFill>
                  <a:srgbClr val="000000"/>
                </a:solidFill>
              </a:rPr>
              <a:t>anaesthetic </a:t>
            </a:r>
            <a:r>
              <a:rPr lang="en" sz="1100">
                <a:solidFill>
                  <a:srgbClr val="000000"/>
                </a:solidFill>
              </a:rPr>
              <a:t>there was no way of preventing the excruciating pain that they went through - which sometimes sent them into shock. SUrgeries had to be performed quickly, before the patient bled to death on the operating table, as blood transfusions had not yet been developed. </a:t>
            </a:r>
            <a:r>
              <a:rPr b="1" lang="en" sz="1100">
                <a:solidFill>
                  <a:srgbClr val="000000"/>
                </a:solidFill>
              </a:rPr>
              <a:t>Bleeding </a:t>
            </a:r>
            <a:r>
              <a:rPr lang="en" sz="1100">
                <a:solidFill>
                  <a:srgbClr val="000000"/>
                </a:solidFill>
              </a:rPr>
              <a:t>continued to be a problem during surgery throughout the 18th and 19th centuries. </a:t>
            </a:r>
            <a:endParaRPr sz="1100">
              <a:solidFill>
                <a:srgbClr val="000000"/>
              </a:solidFill>
            </a:endParaRPr>
          </a:p>
          <a:p>
            <a:pPr indent="0" lvl="0" marL="0" rtl="0" algn="l">
              <a:lnSpc>
                <a:spcPct val="115000"/>
              </a:lnSpc>
              <a:spcBef>
                <a:spcPts val="1600"/>
              </a:spcBef>
              <a:spcAft>
                <a:spcPts val="0"/>
              </a:spcAft>
              <a:buSzPts val="1100"/>
              <a:buNone/>
            </a:pPr>
            <a:r>
              <a:rPr lang="en" sz="1100">
                <a:solidFill>
                  <a:srgbClr val="000000"/>
                </a:solidFill>
              </a:rPr>
              <a:t>The most talented surgeons were able to operate extremely quickly, which improved their patients’ chance of survival. However, even if the patient survived, often infection set in as surgeries were not performed in germ-free environments. In fact, they were usually performed in the patient’s home, with the surgeon wearing the same clothes he had arrived in. </a:t>
            </a:r>
            <a:endParaRPr sz="1100">
              <a:solidFill>
                <a:srgbClr val="000000"/>
              </a:solidFill>
            </a:endParaRPr>
          </a:p>
          <a:p>
            <a:pPr indent="0" lvl="0" marL="0" rtl="0" algn="l">
              <a:lnSpc>
                <a:spcPct val="115000"/>
              </a:lnSpc>
              <a:spcBef>
                <a:spcPts val="1600"/>
              </a:spcBef>
              <a:spcAft>
                <a:spcPts val="0"/>
              </a:spcAft>
              <a:buSzPts val="1100"/>
              <a:buNone/>
            </a:pPr>
            <a:r>
              <a:rPr lang="en" sz="1100">
                <a:solidFill>
                  <a:srgbClr val="000000"/>
                </a:solidFill>
              </a:rPr>
              <a:t>For these reasons, surgical treatments were quite limited. The most common type of surgery was amputation, which was often necessary due to accidents or complications relating to tuberculosis. Other types of surgeries were rare because the danger of death was so great. However, surgeons were becoming more respected. </a:t>
            </a:r>
            <a:endParaRPr sz="1100">
              <a:solidFill>
                <a:srgbClr val="000000"/>
              </a:solidFill>
            </a:endParaRPr>
          </a:p>
          <a:p>
            <a:pPr indent="0" lvl="0" marL="0" rtl="0" algn="l">
              <a:lnSpc>
                <a:spcPct val="115000"/>
              </a:lnSpc>
              <a:spcBef>
                <a:spcPts val="1600"/>
              </a:spcBef>
              <a:spcAft>
                <a:spcPts val="1600"/>
              </a:spcAft>
              <a:buSzPts val="1100"/>
              <a:buNone/>
            </a:pPr>
            <a:r>
              <a:rPr lang="en" sz="1100">
                <a:solidFill>
                  <a:srgbClr val="000000"/>
                </a:solidFill>
              </a:rPr>
              <a:t>In the 19th century, significant developments occurred that tackled two of the three problems of surgery. Firstly, anaesthetics were developed to enable surgeons to put patients to sleep before operating on them  - which helped with the </a:t>
            </a:r>
            <a:r>
              <a:rPr b="1" lang="en" sz="1100">
                <a:solidFill>
                  <a:srgbClr val="000000"/>
                </a:solidFill>
              </a:rPr>
              <a:t>pain. </a:t>
            </a:r>
            <a:r>
              <a:rPr lang="en" sz="1100">
                <a:solidFill>
                  <a:srgbClr val="000000"/>
                </a:solidFill>
              </a:rPr>
              <a:t>Secondly, the development of Germ Theory led to an understanding of the importance of cleanliness in the operating room, and </a:t>
            </a:r>
            <a:r>
              <a:rPr b="1" lang="en" sz="1100">
                <a:solidFill>
                  <a:srgbClr val="000000"/>
                </a:solidFill>
              </a:rPr>
              <a:t>antiseptic surgery </a:t>
            </a:r>
            <a:r>
              <a:rPr lang="en" sz="1100">
                <a:solidFill>
                  <a:srgbClr val="000000"/>
                </a:solidFill>
              </a:rPr>
              <a:t>was developed - this helped to stop </a:t>
            </a:r>
            <a:r>
              <a:rPr b="1" lang="en" sz="1100">
                <a:solidFill>
                  <a:srgbClr val="000000"/>
                </a:solidFill>
              </a:rPr>
              <a:t>infection</a:t>
            </a:r>
            <a:r>
              <a:rPr lang="en" sz="1100">
                <a:solidFill>
                  <a:srgbClr val="000000"/>
                </a:solidFill>
              </a:rPr>
              <a:t>.</a:t>
            </a:r>
            <a:endParaRPr sz="1100">
              <a:solidFill>
                <a:srgbClr val="000000"/>
              </a:solidFill>
            </a:endParaRPr>
          </a:p>
        </p:txBody>
      </p:sp>
      <p:sp>
        <p:nvSpPr>
          <p:cNvPr id="516" name="Google Shape;516;p29"/>
          <p:cNvSpPr txBox="1"/>
          <p:nvPr>
            <p:ph type="title"/>
          </p:nvPr>
        </p:nvSpPr>
        <p:spPr>
          <a:xfrm>
            <a:off x="340800" y="111283"/>
            <a:ext cx="63786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Approaches to treatment</a:t>
            </a:r>
            <a:endParaRPr sz="1600"/>
          </a:p>
        </p:txBody>
      </p:sp>
      <p:sp>
        <p:nvSpPr>
          <p:cNvPr id="517" name="Google Shape;517;p29"/>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p.29</a:t>
            </a:r>
            <a:endParaRPr b="1" i="0" sz="1400" u="none" cap="none" strike="noStrike">
              <a:solidFill>
                <a:srgbClr val="000000"/>
              </a:solidFill>
              <a:latin typeface="Calibri"/>
              <a:ea typeface="Calibri"/>
              <a:cs typeface="Calibri"/>
              <a:sym typeface="Calibri"/>
            </a:endParaRPr>
          </a:p>
        </p:txBody>
      </p:sp>
      <p:pic>
        <p:nvPicPr>
          <p:cNvPr descr="Image result for robert liston" id="518" name="Google Shape;518;p29"/>
          <p:cNvPicPr preferRelativeResize="0"/>
          <p:nvPr/>
        </p:nvPicPr>
        <p:blipFill rotWithShape="1">
          <a:blip r:embed="rId3">
            <a:alphaModFix/>
          </a:blip>
          <a:srcRect b="0" l="0" r="0" t="0"/>
          <a:stretch/>
        </p:blipFill>
        <p:spPr>
          <a:xfrm>
            <a:off x="3923900" y="728550"/>
            <a:ext cx="3394400" cy="1793525"/>
          </a:xfrm>
          <a:prstGeom prst="rect">
            <a:avLst/>
          </a:prstGeom>
          <a:noFill/>
          <a:ln cap="flat" cmpd="sng" w="28575">
            <a:solidFill>
              <a:srgbClr val="000000"/>
            </a:solidFill>
            <a:prstDash val="solid"/>
            <a:round/>
            <a:headEnd len="sm" w="sm" type="none"/>
            <a:tailEnd len="sm" w="sm" type="none"/>
          </a:ln>
        </p:spPr>
      </p:pic>
      <p:pic>
        <p:nvPicPr>
          <p:cNvPr descr="Image result for 19th century surgery" id="519" name="Google Shape;519;p29"/>
          <p:cNvPicPr preferRelativeResize="0"/>
          <p:nvPr/>
        </p:nvPicPr>
        <p:blipFill rotWithShape="1">
          <a:blip r:embed="rId4">
            <a:alphaModFix/>
          </a:blip>
          <a:srcRect b="0" l="0" r="0" t="0"/>
          <a:stretch/>
        </p:blipFill>
        <p:spPr>
          <a:xfrm>
            <a:off x="1748950" y="7623036"/>
            <a:ext cx="4062100" cy="2645114"/>
          </a:xfrm>
          <a:prstGeom prst="rect">
            <a:avLst/>
          </a:prstGeom>
          <a:noFill/>
          <a:ln>
            <a:noFill/>
          </a:ln>
        </p:spPr>
      </p:pic>
      <p:sp>
        <p:nvSpPr>
          <p:cNvPr id="520" name="Google Shape;520;p29"/>
          <p:cNvSpPr txBox="1"/>
          <p:nvPr/>
        </p:nvSpPr>
        <p:spPr>
          <a:xfrm>
            <a:off x="1221075" y="7008625"/>
            <a:ext cx="4865700" cy="3153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Annotate illustration identifying reasons why 19th century surgery was ineffective:</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3"/>
          <p:cNvSpPr txBox="1"/>
          <p:nvPr>
            <p:ph type="title"/>
          </p:nvPr>
        </p:nvSpPr>
        <p:spPr>
          <a:xfrm>
            <a:off x="364600" y="125700"/>
            <a:ext cx="6222600" cy="41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b="1" lang="en" sz="2000"/>
              <a:t>Medicine Key Topic </a:t>
            </a:r>
            <a:r>
              <a:rPr b="1" lang="en"/>
              <a:t>3</a:t>
            </a:r>
            <a:r>
              <a:rPr b="1" lang="en" sz="2000"/>
              <a:t> </a:t>
            </a:r>
            <a:r>
              <a:rPr b="1" lang="en"/>
              <a:t>- Industrial Revolution </a:t>
            </a:r>
            <a:r>
              <a:rPr b="1" lang="en" sz="2000"/>
              <a:t>Key Words</a:t>
            </a:r>
            <a:endParaRPr b="1" sz="2000"/>
          </a:p>
        </p:txBody>
      </p:sp>
      <p:graphicFrame>
        <p:nvGraphicFramePr>
          <p:cNvPr id="120" name="Google Shape;120;p3"/>
          <p:cNvGraphicFramePr/>
          <p:nvPr/>
        </p:nvGraphicFramePr>
        <p:xfrm>
          <a:off x="435250" y="601774"/>
          <a:ext cx="3000000" cy="3000000"/>
        </p:xfrm>
        <a:graphic>
          <a:graphicData uri="http://schemas.openxmlformats.org/drawingml/2006/table">
            <a:tbl>
              <a:tblPr bandRow="1">
                <a:noFill/>
                <a:tableStyleId>{6AA211E7-CD92-40A8-A5B0-38F584FF3E94}</a:tableStyleId>
              </a:tblPr>
              <a:tblGrid>
                <a:gridCol w="385825"/>
                <a:gridCol w="1183925"/>
                <a:gridCol w="5395400"/>
              </a:tblGrid>
              <a:tr h="4258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anaesthetics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substance that numbs or dulls pain or puts the patient in a state of unconsciousness so they can be operated on.  (nitrous oxide, ether, chloroform)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258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antibodies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Produced by the immune system to fight against foreign pathogens that caused disease. Discovered by accident by Louis Pasteur when investigating chicken cholera in 1879.</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572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antiseptic surgery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Surgery which fights against infection pioneered by Joseph Lister (clean sheets, carbolic acid, sterilised equipment, face masks)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7145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4</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antiseptics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powerful substance that kills microbes on contact. Good for sterilising surgical equipment, operating rooms, and wounds during surgery. Carbolic Acid used by Joseph Lister to sterilise operating theatres in 1875 and give birth to antiseptic surgery which reduced the death rate from 50% due to infection to less than 10%.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7221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5</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aseptic surgery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Literally: "without sepsis" The condition of an operating room that has been completely sterilised and is designed so that the patient cannot get infected during surgery. (Clean operating theatre, rubber gloves, full sterilized equipment, etc) </a:t>
                      </a:r>
                      <a:r>
                        <a:rPr b="1" lang="en" sz="1100" u="none" cap="none" strike="noStrike">
                          <a:latin typeface="Calibri"/>
                          <a:ea typeface="Calibri"/>
                          <a:cs typeface="Calibri"/>
                          <a:sym typeface="Calibri"/>
                        </a:rPr>
                        <a:t>(IR)</a:t>
                      </a:r>
                      <a:r>
                        <a:rPr lang="en" sz="1100" u="none" cap="none" strike="noStrike">
                          <a:latin typeface="Calibri"/>
                          <a:ea typeface="Calibri"/>
                          <a:cs typeface="Calibri"/>
                          <a:sym typeface="Calibri"/>
                        </a:rPr>
                        <a:t>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2315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6</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bacteria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Disease causing microorganism (microbe)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678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7</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Bazalgette, Joseph</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19th-century English civil engineer and chief engineer of London's Metropolitan Board of Works. Created (in response to the Great Stink, 1858) of a sewer network for central London which was instrumental in relieving the city from cholera epidemics.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8932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8</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‘black period of surgery’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Period of time ( 1847-1880) from the discovery of anesthetics (chloroform) to the adoption of antiseptics (carbolic acid) in which more patients died due to complex operations brining disease deeper into the body. Often wrongly blamed on chloroform, this period saw mortality rates for patients rise above the standard 40% due to infection after the surgery.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678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9</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carbolic acid</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First used in Paris sewers, Joseph Lister started to use during surgical operations as well as surgeons hands and saw the death rate drop from 42% to less than 10%. Later used with a carbolic acid sprayer thus developing antiseptic surgery.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4291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10</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Chadwick, Edwin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English social reformer and leader of the movement to improve conditions of public health. He published a series of reports on unsanitary conditions. In his </a:t>
                      </a:r>
                      <a:r>
                        <a:rPr i="1" lang="en" sz="1100" u="none" cap="none" strike="noStrike">
                          <a:latin typeface="Calibri"/>
                          <a:ea typeface="Calibri"/>
                          <a:cs typeface="Calibri"/>
                          <a:sym typeface="Calibri"/>
                        </a:rPr>
                        <a:t>Report on the Sanitary Condition of the Labouring Population of Great Britain</a:t>
                      </a:r>
                      <a:r>
                        <a:rPr lang="en" sz="1100" u="none" cap="none" strike="noStrike">
                          <a:latin typeface="Calibri"/>
                          <a:ea typeface="Calibri"/>
                          <a:cs typeface="Calibri"/>
                          <a:sym typeface="Calibri"/>
                        </a:rPr>
                        <a:t> (1842) Chadwick compiled a grim record of slum housing, unclean water, and undrained streets.The Public Health Act of 1848, passed by Parliament in the wake of a threat of a cholera epidemic, fell far short of Chadwick's proposals, but a </a:t>
                      </a:r>
                      <a:r>
                        <a:rPr lang="en" sz="1100" u="sng" cap="none" strike="noStrike">
                          <a:latin typeface="Calibri"/>
                          <a:ea typeface="Calibri"/>
                          <a:cs typeface="Calibri"/>
                          <a:sym typeface="Calibri"/>
                        </a:rPr>
                        <a:t>Board of Health</a:t>
                      </a:r>
                      <a:r>
                        <a:rPr lang="en" sz="1100" u="none" cap="none" strike="noStrike">
                          <a:latin typeface="Calibri"/>
                          <a:ea typeface="Calibri"/>
                          <a:cs typeface="Calibri"/>
                          <a:sym typeface="Calibri"/>
                        </a:rPr>
                        <a:t> was created which Chadwick headed from 1848 to 1854. Later a Second Public Health Act in 1875 made many of his recommendations mandatory.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8932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11</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chloroform</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General anaesthetic discovered by James Simpson in 1847 as an alternative for ether. Ended pain for major operations allowing surgeons to often take their time to perform more accurate and complex operations. Also led to greater infection from 1847-1880  (black period of surgery) as surgeons not understanding germ theory and often refused to wash their hands and clothes.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8932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12</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cholera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Waterborne disease that spread in dense urban environments such as London in 19th century. Outbreaks in 1831-32 (21, 882) and 1848-49 (53,293) and 1853-54 (20,097). John Snow proved it was in the water supply in 1854 through removing the handle on the Broad Street Pump. The last public outbreak of cholera in Britain was 1866-67 (14,378) due to preventative measures put in place after the First Public Health Act.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102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13</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compulsory vaccinations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Government sponsored vaccination campaigns. 1853 - Smallpox and 1955 - Polio </a:t>
                      </a:r>
                      <a:r>
                        <a:rPr b="1" lang="en" sz="1100" u="none" cap="none" strike="noStrike">
                          <a:latin typeface="Calibri"/>
                          <a:ea typeface="Calibri"/>
                          <a:cs typeface="Calibri"/>
                          <a:sym typeface="Calibri"/>
                        </a:rPr>
                        <a:t>(IR, 20th)</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189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14</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contagious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disease that can be spread from person to person such as the pneumonic plague or cholera.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4830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15</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diphtheria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An infection that attacks the throat and was commonly fatal for children in the 19th century.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31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16</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epidemic</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Widespread occurrence of an infectious disease in a community or nation.</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sp>
        <p:nvSpPr>
          <p:cNvPr id="121" name="Google Shape;121;p3"/>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0"/>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Approaches to treatment</a:t>
            </a:r>
            <a:endParaRPr/>
          </a:p>
        </p:txBody>
      </p:sp>
      <p:sp>
        <p:nvSpPr>
          <p:cNvPr id="526" name="Google Shape;526;p30"/>
          <p:cNvSpPr txBox="1"/>
          <p:nvPr>
            <p:ph idx="1" type="body"/>
          </p:nvPr>
        </p:nvSpPr>
        <p:spPr>
          <a:xfrm>
            <a:off x="390225" y="953925"/>
            <a:ext cx="7004400" cy="3363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solidFill>
                  <a:srgbClr val="000000"/>
                </a:solidFill>
              </a:rPr>
              <a:t>Tackling Pain: the development of the anesthetic</a:t>
            </a:r>
            <a:endParaRPr b="1">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Doctors had been experimenting with pain relief for their patients for many centuries, in an attempt to keep them still and quiet for long enough to perform operations. Early experiments with laughing gas proved quite successful and small operations such as pulling teeth. When the chemical ether was discovered and used in America, it caused great excitement among surgeons. However, there were some problems with ether. IT often made patients vomit, and gas irritated the lungs which caused coughing, even while the patient was unconscious. Worse still, it was very flammable, which meant it was a dangerous chemical to keep around, given that operating room were lit with candles of gas lamps. </a:t>
            </a:r>
            <a:endParaRPr>
              <a:solidFill>
                <a:srgbClr val="000000"/>
              </a:solidFill>
            </a:endParaRPr>
          </a:p>
          <a:p>
            <a:pPr indent="0" lvl="0" marL="0" rtl="0" algn="l">
              <a:lnSpc>
                <a:spcPct val="115000"/>
              </a:lnSpc>
              <a:spcBef>
                <a:spcPts val="1600"/>
              </a:spcBef>
              <a:spcAft>
                <a:spcPts val="0"/>
              </a:spcAft>
              <a:buSzPts val="1100"/>
              <a:buNone/>
            </a:pPr>
            <a:r>
              <a:rPr b="1" lang="en">
                <a:solidFill>
                  <a:srgbClr val="000000"/>
                </a:solidFill>
              </a:rPr>
              <a:t>James Simpson and chloroform</a:t>
            </a:r>
            <a:endParaRPr b="1">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James Simpson, a young surgeon from Edinburgh, was convinced that there were better anesthetics tan laughing gas to be discovered. He gathered a group of friends together and they inhaled the vapours of various chemicals to see what might work. After sniffing chloroform, the entire party passed out and were discovered some time later by Mrs Simpson.  Clearly, chloroform was an effective anaesthetic. </a:t>
            </a:r>
            <a:endParaRPr>
              <a:solidFill>
                <a:srgbClr val="000000"/>
              </a:solidFill>
            </a:endParaRPr>
          </a:p>
          <a:p>
            <a:pPr indent="0" lvl="0" marL="0" rtl="0" algn="l">
              <a:lnSpc>
                <a:spcPct val="115000"/>
              </a:lnSpc>
              <a:spcBef>
                <a:spcPts val="1600"/>
              </a:spcBef>
              <a:spcAft>
                <a:spcPts val="0"/>
              </a:spcAft>
              <a:buSzPts val="1100"/>
              <a:buNone/>
            </a:pPr>
            <a:r>
              <a:t/>
            </a:r>
            <a:endParaRPr>
              <a:solidFill>
                <a:srgbClr val="000000"/>
              </a:solidFill>
            </a:endParaRPr>
          </a:p>
          <a:p>
            <a:pPr indent="0" lvl="0" marL="0" rtl="0" algn="l">
              <a:lnSpc>
                <a:spcPct val="115000"/>
              </a:lnSpc>
              <a:spcBef>
                <a:spcPts val="1600"/>
              </a:spcBef>
              <a:spcAft>
                <a:spcPts val="1600"/>
              </a:spcAft>
              <a:buSzPts val="1100"/>
              <a:buNone/>
            </a:pPr>
            <a:r>
              <a:t/>
            </a:r>
            <a:endParaRPr>
              <a:solidFill>
                <a:srgbClr val="000000"/>
              </a:solidFill>
            </a:endParaRPr>
          </a:p>
        </p:txBody>
      </p:sp>
      <p:sp>
        <p:nvSpPr>
          <p:cNvPr id="527" name="Google Shape;527;p30"/>
          <p:cNvSpPr txBox="1"/>
          <p:nvPr/>
        </p:nvSpPr>
        <p:spPr>
          <a:xfrm>
            <a:off x="390225" y="4259375"/>
            <a:ext cx="4069500" cy="4840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Although they weren’t detected during Simpson’s experiments, chloroform did have some negative side effects</a:t>
            </a:r>
            <a:endParaRPr b="0" i="0" sz="1100" u="none" cap="none" strike="noStrike">
              <a:solidFill>
                <a:schemeClr val="dk1"/>
              </a:solidFill>
              <a:latin typeface="Cambria"/>
              <a:ea typeface="Cambria"/>
              <a:cs typeface="Cambria"/>
              <a:sym typeface="Cambria"/>
            </a:endParaRPr>
          </a:p>
          <a:p>
            <a:pPr indent="-298450" lvl="0" marL="457200" marR="0" rtl="0" algn="l">
              <a:lnSpc>
                <a:spcPct val="115000"/>
              </a:lnSpc>
              <a:spcBef>
                <a:spcPts val="1600"/>
              </a:spcBef>
              <a:spcAft>
                <a:spcPts val="0"/>
              </a:spcAft>
              <a:buClr>
                <a:schemeClr val="dk1"/>
              </a:buClr>
              <a:buSzPts val="1100"/>
              <a:buFont typeface="Cambria"/>
              <a:buChar char="●"/>
            </a:pPr>
            <a:r>
              <a:rPr b="0" i="0" lang="en" sz="1100" u="none" cap="none" strike="noStrike">
                <a:solidFill>
                  <a:schemeClr val="dk1"/>
                </a:solidFill>
                <a:latin typeface="Cambria"/>
                <a:ea typeface="Cambria"/>
                <a:cs typeface="Cambria"/>
                <a:sym typeface="Cambria"/>
              </a:rPr>
              <a:t>The dose had to be carefully controlled, as it was easy to overdose a patient and kill them.</a:t>
            </a:r>
            <a:endParaRPr b="0" i="0" sz="1100" u="none" cap="none" strike="noStrike">
              <a:solidFill>
                <a:schemeClr val="dk1"/>
              </a:solidFill>
              <a:latin typeface="Cambria"/>
              <a:ea typeface="Cambria"/>
              <a:cs typeface="Cambria"/>
              <a:sym typeface="Cambria"/>
            </a:endParaRPr>
          </a:p>
          <a:p>
            <a:pPr indent="-298450" lvl="0" marL="457200" marR="0" rtl="0" algn="l">
              <a:lnSpc>
                <a:spcPct val="115000"/>
              </a:lnSpc>
              <a:spcBef>
                <a:spcPts val="0"/>
              </a:spcBef>
              <a:spcAft>
                <a:spcPts val="0"/>
              </a:spcAft>
              <a:buClr>
                <a:schemeClr val="dk1"/>
              </a:buClr>
              <a:buSzPts val="1100"/>
              <a:buFont typeface="Cambria"/>
              <a:buChar char="●"/>
            </a:pPr>
            <a:r>
              <a:rPr b="0" i="0" lang="en" sz="1100" u="none" cap="none" strike="noStrike">
                <a:solidFill>
                  <a:schemeClr val="dk1"/>
                </a:solidFill>
                <a:latin typeface="Cambria"/>
                <a:ea typeface="Cambria"/>
                <a:cs typeface="Cambria"/>
                <a:sym typeface="Cambria"/>
              </a:rPr>
              <a:t>The chemical sometimes affected the heart, which caused some healthy and fit young people to die shortly after inhaling. </a:t>
            </a:r>
            <a:endParaRPr b="0" i="0" sz="1100" u="none" cap="none" strike="noStrike">
              <a:solidFill>
                <a:schemeClr val="dk1"/>
              </a:solidFill>
              <a:latin typeface="Cambria"/>
              <a:ea typeface="Cambria"/>
              <a:cs typeface="Cambria"/>
              <a:sym typeface="Cambria"/>
            </a:endParaRPr>
          </a:p>
          <a:p>
            <a:pPr indent="0" lvl="0" marL="0" marR="0" rtl="0" algn="l">
              <a:lnSpc>
                <a:spcPct val="115000"/>
              </a:lnSpc>
              <a:spcBef>
                <a:spcPts val="160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In spite of this, however, chloroform began to be used as a solution to one of the problems of surgery: pain. After it was administered to queen Victoria during the birth of her son in 1953, chloroform became even more popular in Britain. </a:t>
            </a:r>
            <a:endParaRPr b="0" i="0" sz="1100" u="none" cap="none" strike="noStrike">
              <a:solidFill>
                <a:schemeClr val="dk1"/>
              </a:solidFill>
              <a:latin typeface="Cambria"/>
              <a:ea typeface="Cambria"/>
              <a:cs typeface="Cambria"/>
              <a:sym typeface="Cambria"/>
            </a:endParaRPr>
          </a:p>
          <a:p>
            <a:pPr indent="0" lvl="0" marL="0" marR="0" rtl="0" algn="l">
              <a:lnSpc>
                <a:spcPct val="115000"/>
              </a:lnSpc>
              <a:spcBef>
                <a:spcPts val="160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James Simpson was the first person to be knighted for services to medicine. This was because of the positive impact that regular use of anaesthesia had on surgery. More surgeries took place and deeper, more complex surgeries became possible.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160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Some historians suggest that the use of anesthetics made it possible for doctors to attempt lengthier and more-complex operations. However, because of anaesthetics allowed for deeper surgery to be attempted, infection and bleeding became an even bigger problem. </a:t>
            </a:r>
            <a:endParaRPr b="0" i="0" sz="1100" u="none" cap="none" strike="noStrike">
              <a:solidFill>
                <a:srgbClr val="000000"/>
              </a:solidFill>
              <a:latin typeface="Cambria"/>
              <a:ea typeface="Cambria"/>
              <a:cs typeface="Cambria"/>
              <a:sym typeface="Cambria"/>
            </a:endParaRPr>
          </a:p>
        </p:txBody>
      </p:sp>
      <p:pic>
        <p:nvPicPr>
          <p:cNvPr descr="Image result for james simpson" id="528" name="Google Shape;528;p30"/>
          <p:cNvPicPr preferRelativeResize="0"/>
          <p:nvPr/>
        </p:nvPicPr>
        <p:blipFill rotWithShape="1">
          <a:blip r:embed="rId3">
            <a:alphaModFix/>
          </a:blip>
          <a:srcRect b="0" l="0" r="0" t="0"/>
          <a:stretch/>
        </p:blipFill>
        <p:spPr>
          <a:xfrm>
            <a:off x="5462150" y="7894400"/>
            <a:ext cx="1932600" cy="26247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james simpson discovered chloroform" id="529" name="Google Shape;529;p30"/>
          <p:cNvPicPr preferRelativeResize="0"/>
          <p:nvPr/>
        </p:nvPicPr>
        <p:blipFill rotWithShape="1">
          <a:blip r:embed="rId4">
            <a:alphaModFix/>
          </a:blip>
          <a:srcRect b="0" l="0" r="0" t="0"/>
          <a:stretch/>
        </p:blipFill>
        <p:spPr>
          <a:xfrm>
            <a:off x="1840425" y="8883875"/>
            <a:ext cx="2619300" cy="1743000"/>
          </a:xfrm>
          <a:prstGeom prst="roundRect">
            <a:avLst>
              <a:gd fmla="val 16667" name="adj"/>
            </a:avLst>
          </a:prstGeom>
          <a:noFill/>
          <a:ln cap="flat" cmpd="sng" w="28575">
            <a:solidFill>
              <a:srgbClr val="000000"/>
            </a:solidFill>
            <a:prstDash val="solid"/>
            <a:round/>
            <a:headEnd len="sm" w="sm" type="none"/>
            <a:tailEnd len="sm" w="sm" type="none"/>
          </a:ln>
        </p:spPr>
      </p:pic>
      <p:sp>
        <p:nvSpPr>
          <p:cNvPr id="530" name="Google Shape;530;p30"/>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p.30</a:t>
            </a:r>
            <a:endParaRPr b="1" i="0" sz="1400" u="none" cap="none" strike="noStrike">
              <a:solidFill>
                <a:srgbClr val="000000"/>
              </a:solidFill>
              <a:latin typeface="Calibri"/>
              <a:ea typeface="Calibri"/>
              <a:cs typeface="Calibri"/>
              <a:sym typeface="Calibri"/>
            </a:endParaRPr>
          </a:p>
        </p:txBody>
      </p:sp>
      <p:pic>
        <p:nvPicPr>
          <p:cNvPr id="531" name="Google Shape;531;p30"/>
          <p:cNvPicPr preferRelativeResize="0"/>
          <p:nvPr/>
        </p:nvPicPr>
        <p:blipFill rotWithShape="1">
          <a:blip r:embed="rId5">
            <a:alphaModFix/>
          </a:blip>
          <a:srcRect b="0" l="0" r="0" t="0"/>
          <a:stretch/>
        </p:blipFill>
        <p:spPr>
          <a:xfrm>
            <a:off x="4845300" y="4130600"/>
            <a:ext cx="2549325" cy="3569050"/>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31"/>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Approaches to treatment</a:t>
            </a:r>
            <a:endParaRPr/>
          </a:p>
        </p:txBody>
      </p:sp>
      <p:sp>
        <p:nvSpPr>
          <p:cNvPr id="537" name="Google Shape;537;p31"/>
          <p:cNvSpPr txBox="1"/>
          <p:nvPr>
            <p:ph idx="1" type="body"/>
          </p:nvPr>
        </p:nvSpPr>
        <p:spPr>
          <a:xfrm>
            <a:off x="390225" y="1258725"/>
            <a:ext cx="7004400" cy="581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rgbClr val="000000"/>
                </a:solidFill>
              </a:rPr>
              <a:t>What were the 2 early methods of anaesthetics?</a:t>
            </a:r>
            <a:endParaRPr>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__________________________________________________________________________________________________________________________________</a:t>
            </a:r>
            <a:endParaRPr>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What were the problems with using ether?</a:t>
            </a:r>
            <a:endParaRPr>
              <a:solidFill>
                <a:srgbClr val="000000"/>
              </a:solidFill>
            </a:endParaRPr>
          </a:p>
          <a:p>
            <a:pPr indent="0" lvl="0" marL="0" rtl="0" algn="l">
              <a:lnSpc>
                <a:spcPct val="115000"/>
              </a:lnSpc>
              <a:spcBef>
                <a:spcPts val="1600"/>
              </a:spcBef>
              <a:spcAft>
                <a:spcPts val="0"/>
              </a:spcAft>
              <a:buSzPts val="1100"/>
              <a:buNone/>
            </a:pPr>
            <a:r>
              <a:rPr lang="en">
                <a:solidFill>
                  <a:schemeClr val="dk1"/>
                </a:solidFill>
              </a:rPr>
              <a:t>__________________________________________________________________________________________________________________________________</a:t>
            </a:r>
            <a:endParaRPr>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Who discovered chloroform and how did he discover it?</a:t>
            </a:r>
            <a:endParaRPr>
              <a:solidFill>
                <a:srgbClr val="000000"/>
              </a:solidFill>
            </a:endParaRPr>
          </a:p>
          <a:p>
            <a:pPr indent="0" lvl="0" marL="0" rtl="0" algn="l">
              <a:lnSpc>
                <a:spcPct val="115000"/>
              </a:lnSpc>
              <a:spcBef>
                <a:spcPts val="1600"/>
              </a:spcBef>
              <a:spcAft>
                <a:spcPts val="0"/>
              </a:spcAft>
              <a:buSzPts val="1100"/>
              <a:buNone/>
            </a:pPr>
            <a:r>
              <a:rPr lang="en">
                <a:solidFill>
                  <a:schemeClr val="dk1"/>
                </a:solidFill>
              </a:rPr>
              <a:t>__________________________________________________________________________________________________________________________________</a:t>
            </a:r>
            <a:endParaRPr>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What was the problem with Chloroform?</a:t>
            </a:r>
            <a:endParaRPr>
              <a:solidFill>
                <a:srgbClr val="000000"/>
              </a:solidFill>
            </a:endParaRPr>
          </a:p>
          <a:p>
            <a:pPr indent="0" lvl="0" marL="0" rtl="0" algn="l">
              <a:lnSpc>
                <a:spcPct val="115000"/>
              </a:lnSpc>
              <a:spcBef>
                <a:spcPts val="1600"/>
              </a:spcBef>
              <a:spcAft>
                <a:spcPts val="0"/>
              </a:spcAft>
              <a:buSzPts val="1100"/>
              <a:buNone/>
            </a:pPr>
            <a:r>
              <a:rPr lang="en">
                <a:solidFill>
                  <a:schemeClr val="dk1"/>
                </a:solidFill>
              </a:rPr>
              <a:t>__________________________________________________________________________________________________________________________________</a:t>
            </a:r>
            <a:endParaRPr>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Why did chloroform become popular in Britain after 1853?</a:t>
            </a:r>
            <a:endParaRPr>
              <a:solidFill>
                <a:srgbClr val="000000"/>
              </a:solidFill>
            </a:endParaRPr>
          </a:p>
          <a:p>
            <a:pPr indent="0" lvl="0" marL="0" rtl="0" algn="l">
              <a:lnSpc>
                <a:spcPct val="115000"/>
              </a:lnSpc>
              <a:spcBef>
                <a:spcPts val="1600"/>
              </a:spcBef>
              <a:spcAft>
                <a:spcPts val="0"/>
              </a:spcAft>
              <a:buSzPts val="1100"/>
              <a:buNone/>
            </a:pPr>
            <a:r>
              <a:rPr lang="en">
                <a:solidFill>
                  <a:schemeClr val="dk1"/>
                </a:solidFill>
              </a:rPr>
              <a:t>__________________________________________________________________________________________________________________________________</a:t>
            </a:r>
            <a:endParaRPr>
              <a:solidFill>
                <a:srgbClr val="000000"/>
              </a:solidFill>
            </a:endParaRPr>
          </a:p>
          <a:p>
            <a:pPr indent="0" lvl="0" marL="0" rtl="0" algn="l">
              <a:lnSpc>
                <a:spcPct val="115000"/>
              </a:lnSpc>
              <a:spcBef>
                <a:spcPts val="1600"/>
              </a:spcBef>
              <a:spcAft>
                <a:spcPts val="0"/>
              </a:spcAft>
              <a:buSzPts val="1100"/>
              <a:buNone/>
            </a:pPr>
            <a:r>
              <a:rPr lang="en">
                <a:solidFill>
                  <a:srgbClr val="000000"/>
                </a:solidFill>
              </a:rPr>
              <a:t>Ironically the use of chloroform led to the ‘black period of surgery’, a 20 year period saw death rate go up. Why was this?</a:t>
            </a:r>
            <a:endParaRPr>
              <a:solidFill>
                <a:srgbClr val="000000"/>
              </a:solidFill>
            </a:endParaRPr>
          </a:p>
          <a:p>
            <a:pPr indent="0" lvl="0" marL="0" rtl="0" algn="l">
              <a:lnSpc>
                <a:spcPct val="150000"/>
              </a:lnSpc>
              <a:spcBef>
                <a:spcPts val="1600"/>
              </a:spcBef>
              <a:spcAft>
                <a:spcPts val="0"/>
              </a:spcAft>
              <a:buSzPts val="11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l">
              <a:lnSpc>
                <a:spcPct val="150000"/>
              </a:lnSpc>
              <a:spcBef>
                <a:spcPts val="1600"/>
              </a:spcBef>
              <a:spcAft>
                <a:spcPts val="0"/>
              </a:spcAft>
              <a:buClr>
                <a:schemeClr val="dk1"/>
              </a:buClr>
              <a:buSzPts val="1100"/>
              <a:buFont typeface="Arial"/>
              <a:buNone/>
            </a:pPr>
            <a:r>
              <a:rPr b="1" lang="en">
                <a:solidFill>
                  <a:schemeClr val="dk1"/>
                </a:solidFill>
              </a:rPr>
              <a:t>TASK: </a:t>
            </a:r>
            <a:r>
              <a:rPr lang="en">
                <a:solidFill>
                  <a:schemeClr val="dk1"/>
                </a:solidFill>
              </a:rPr>
              <a:t>How do the following pictures relate to what you read on the previous page.?</a:t>
            </a:r>
            <a:endParaRPr>
              <a:solidFill>
                <a:schemeClr val="dk1"/>
              </a:solidFill>
            </a:endParaRPr>
          </a:p>
          <a:p>
            <a:pPr indent="0" lvl="0" marL="0" rtl="0" algn="l">
              <a:lnSpc>
                <a:spcPct val="115000"/>
              </a:lnSpc>
              <a:spcBef>
                <a:spcPts val="1600"/>
              </a:spcBef>
              <a:spcAft>
                <a:spcPts val="1600"/>
              </a:spcAft>
              <a:buSzPts val="1100"/>
              <a:buNone/>
            </a:pPr>
            <a:r>
              <a:t/>
            </a:r>
            <a:endParaRPr>
              <a:solidFill>
                <a:srgbClr val="000000"/>
              </a:solidFill>
            </a:endParaRPr>
          </a:p>
        </p:txBody>
      </p:sp>
      <p:sp>
        <p:nvSpPr>
          <p:cNvPr id="538" name="Google Shape;538;p31"/>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p.31</a:t>
            </a:r>
            <a:endParaRPr b="1" i="0" sz="1400" u="none" cap="none" strike="noStrike">
              <a:solidFill>
                <a:srgbClr val="000000"/>
              </a:solidFill>
              <a:latin typeface="Calibri"/>
              <a:ea typeface="Calibri"/>
              <a:cs typeface="Calibri"/>
              <a:sym typeface="Calibri"/>
            </a:endParaRPr>
          </a:p>
        </p:txBody>
      </p:sp>
      <p:sp>
        <p:nvSpPr>
          <p:cNvPr id="539" name="Google Shape;539;p31"/>
          <p:cNvSpPr txBox="1"/>
          <p:nvPr/>
        </p:nvSpPr>
        <p:spPr>
          <a:xfrm>
            <a:off x="362250" y="747050"/>
            <a:ext cx="6835500" cy="5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TASK: </a:t>
            </a:r>
            <a:r>
              <a:rPr b="0" i="0" lang="en" sz="1100" u="none" cap="none" strike="noStrike">
                <a:solidFill>
                  <a:srgbClr val="000000"/>
                </a:solidFill>
                <a:latin typeface="Cambria"/>
                <a:ea typeface="Cambria"/>
                <a:cs typeface="Cambria"/>
                <a:sym typeface="Cambria"/>
              </a:rPr>
              <a:t>Read the above and answer the questions on the following page. </a:t>
            </a:r>
            <a:endParaRPr b="0" i="0" sz="1100" u="none" cap="none" strike="noStrike">
              <a:solidFill>
                <a:srgbClr val="000000"/>
              </a:solidFill>
              <a:latin typeface="Cambria"/>
              <a:ea typeface="Cambria"/>
              <a:cs typeface="Cambria"/>
              <a:sym typeface="Cambria"/>
            </a:endParaRPr>
          </a:p>
        </p:txBody>
      </p:sp>
      <p:pic>
        <p:nvPicPr>
          <p:cNvPr id="540" name="Google Shape;540;p31"/>
          <p:cNvPicPr preferRelativeResize="0"/>
          <p:nvPr/>
        </p:nvPicPr>
        <p:blipFill rotWithShape="1">
          <a:blip r:embed="rId3">
            <a:alphaModFix/>
          </a:blip>
          <a:srcRect b="0" l="0" r="0" t="0"/>
          <a:stretch/>
        </p:blipFill>
        <p:spPr>
          <a:xfrm>
            <a:off x="390225" y="7223350"/>
            <a:ext cx="869650" cy="869650"/>
          </a:xfrm>
          <a:prstGeom prst="rect">
            <a:avLst/>
          </a:prstGeom>
          <a:noFill/>
          <a:ln>
            <a:noFill/>
          </a:ln>
        </p:spPr>
      </p:pic>
      <p:pic>
        <p:nvPicPr>
          <p:cNvPr id="541" name="Google Shape;541;p31"/>
          <p:cNvPicPr preferRelativeResize="0"/>
          <p:nvPr/>
        </p:nvPicPr>
        <p:blipFill rotWithShape="1">
          <a:blip r:embed="rId4">
            <a:alphaModFix/>
          </a:blip>
          <a:srcRect b="0" l="0" r="0" t="0"/>
          <a:stretch/>
        </p:blipFill>
        <p:spPr>
          <a:xfrm>
            <a:off x="1979550" y="7223350"/>
            <a:ext cx="869650" cy="869650"/>
          </a:xfrm>
          <a:prstGeom prst="rect">
            <a:avLst/>
          </a:prstGeom>
          <a:noFill/>
          <a:ln>
            <a:noFill/>
          </a:ln>
        </p:spPr>
      </p:pic>
      <p:pic>
        <p:nvPicPr>
          <p:cNvPr id="542" name="Google Shape;542;p31"/>
          <p:cNvPicPr preferRelativeResize="0"/>
          <p:nvPr/>
        </p:nvPicPr>
        <p:blipFill rotWithShape="1">
          <a:blip r:embed="rId5">
            <a:alphaModFix/>
          </a:blip>
          <a:srcRect b="0" l="0" r="0" t="0"/>
          <a:stretch/>
        </p:blipFill>
        <p:spPr>
          <a:xfrm>
            <a:off x="3568875" y="7223350"/>
            <a:ext cx="869650" cy="869650"/>
          </a:xfrm>
          <a:prstGeom prst="rect">
            <a:avLst/>
          </a:prstGeom>
          <a:noFill/>
          <a:ln>
            <a:noFill/>
          </a:ln>
        </p:spPr>
      </p:pic>
      <p:sp>
        <p:nvSpPr>
          <p:cNvPr id="543" name="Google Shape;543;p31"/>
          <p:cNvSpPr/>
          <p:nvPr/>
        </p:nvSpPr>
        <p:spPr>
          <a:xfrm>
            <a:off x="1375550" y="7377575"/>
            <a:ext cx="481800" cy="640800"/>
          </a:xfrm>
          <a:prstGeom prst="mathPlus">
            <a:avLst>
              <a:gd fmla="val 23520" name="adj1"/>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31"/>
          <p:cNvSpPr/>
          <p:nvPr/>
        </p:nvSpPr>
        <p:spPr>
          <a:xfrm>
            <a:off x="2968125" y="7377575"/>
            <a:ext cx="481800" cy="640800"/>
          </a:xfrm>
          <a:prstGeom prst="mathPlus">
            <a:avLst>
              <a:gd fmla="val 23520" name="adj1"/>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31"/>
          <p:cNvSpPr/>
          <p:nvPr/>
        </p:nvSpPr>
        <p:spPr>
          <a:xfrm>
            <a:off x="4438525" y="7475975"/>
            <a:ext cx="668400" cy="511800"/>
          </a:xfrm>
          <a:prstGeom prst="mathEqual">
            <a:avLst>
              <a:gd fmla="val 23520" name="adj1"/>
              <a:gd fmla="val 1176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31"/>
          <p:cNvSpPr txBox="1"/>
          <p:nvPr/>
        </p:nvSpPr>
        <p:spPr>
          <a:xfrm>
            <a:off x="5192275" y="7249050"/>
            <a:ext cx="2094600" cy="869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47" name="Google Shape;547;p31"/>
          <p:cNvPicPr preferRelativeResize="0"/>
          <p:nvPr/>
        </p:nvPicPr>
        <p:blipFill rotWithShape="1">
          <a:blip r:embed="rId6">
            <a:alphaModFix/>
          </a:blip>
          <a:srcRect b="0" l="0" r="0" t="0"/>
          <a:stretch/>
        </p:blipFill>
        <p:spPr>
          <a:xfrm>
            <a:off x="390225" y="8239125"/>
            <a:ext cx="985325" cy="985325"/>
          </a:xfrm>
          <a:prstGeom prst="rect">
            <a:avLst/>
          </a:prstGeom>
          <a:noFill/>
          <a:ln>
            <a:noFill/>
          </a:ln>
        </p:spPr>
      </p:pic>
      <p:pic>
        <p:nvPicPr>
          <p:cNvPr id="548" name="Google Shape;548;p31"/>
          <p:cNvPicPr preferRelativeResize="0"/>
          <p:nvPr/>
        </p:nvPicPr>
        <p:blipFill rotWithShape="1">
          <a:blip r:embed="rId7">
            <a:alphaModFix/>
          </a:blip>
          <a:srcRect b="0" l="0" r="0" t="0"/>
          <a:stretch/>
        </p:blipFill>
        <p:spPr>
          <a:xfrm>
            <a:off x="1979548" y="8354800"/>
            <a:ext cx="869650" cy="869650"/>
          </a:xfrm>
          <a:prstGeom prst="rect">
            <a:avLst/>
          </a:prstGeom>
          <a:noFill/>
          <a:ln>
            <a:noFill/>
          </a:ln>
        </p:spPr>
      </p:pic>
      <p:pic>
        <p:nvPicPr>
          <p:cNvPr id="549" name="Google Shape;549;p31"/>
          <p:cNvPicPr preferRelativeResize="0"/>
          <p:nvPr/>
        </p:nvPicPr>
        <p:blipFill rotWithShape="1">
          <a:blip r:embed="rId8">
            <a:alphaModFix/>
          </a:blip>
          <a:srcRect b="0" l="0" r="0" t="0"/>
          <a:stretch/>
        </p:blipFill>
        <p:spPr>
          <a:xfrm>
            <a:off x="3568850" y="8388700"/>
            <a:ext cx="869650" cy="869650"/>
          </a:xfrm>
          <a:prstGeom prst="rect">
            <a:avLst/>
          </a:prstGeom>
          <a:noFill/>
          <a:ln>
            <a:noFill/>
          </a:ln>
        </p:spPr>
      </p:pic>
      <p:sp>
        <p:nvSpPr>
          <p:cNvPr id="550" name="Google Shape;550;p31"/>
          <p:cNvSpPr/>
          <p:nvPr/>
        </p:nvSpPr>
        <p:spPr>
          <a:xfrm>
            <a:off x="1375550" y="8469225"/>
            <a:ext cx="481800" cy="640800"/>
          </a:xfrm>
          <a:prstGeom prst="mathPlus">
            <a:avLst>
              <a:gd fmla="val 23520" name="adj1"/>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31"/>
          <p:cNvSpPr/>
          <p:nvPr/>
        </p:nvSpPr>
        <p:spPr>
          <a:xfrm>
            <a:off x="2968125" y="8469225"/>
            <a:ext cx="481800" cy="640800"/>
          </a:xfrm>
          <a:prstGeom prst="mathPlus">
            <a:avLst>
              <a:gd fmla="val 23520" name="adj1"/>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31"/>
          <p:cNvSpPr/>
          <p:nvPr/>
        </p:nvSpPr>
        <p:spPr>
          <a:xfrm>
            <a:off x="4438525" y="8567625"/>
            <a:ext cx="668400" cy="511800"/>
          </a:xfrm>
          <a:prstGeom prst="mathEqual">
            <a:avLst>
              <a:gd fmla="val 23520" name="adj1"/>
              <a:gd fmla="val 1176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31"/>
          <p:cNvSpPr txBox="1"/>
          <p:nvPr/>
        </p:nvSpPr>
        <p:spPr>
          <a:xfrm>
            <a:off x="5192275" y="8290575"/>
            <a:ext cx="2094600" cy="869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554" name="Google Shape;554;p31"/>
          <p:cNvPicPr preferRelativeResize="0"/>
          <p:nvPr/>
        </p:nvPicPr>
        <p:blipFill rotWithShape="1">
          <a:blip r:embed="rId9">
            <a:alphaModFix/>
          </a:blip>
          <a:srcRect b="0" l="0" r="0" t="0"/>
          <a:stretch/>
        </p:blipFill>
        <p:spPr>
          <a:xfrm>
            <a:off x="390225" y="9552475"/>
            <a:ext cx="985325" cy="985325"/>
          </a:xfrm>
          <a:prstGeom prst="rect">
            <a:avLst/>
          </a:prstGeom>
          <a:noFill/>
          <a:ln>
            <a:noFill/>
          </a:ln>
        </p:spPr>
      </p:pic>
      <p:pic>
        <p:nvPicPr>
          <p:cNvPr id="555" name="Google Shape;555;p31"/>
          <p:cNvPicPr preferRelativeResize="0"/>
          <p:nvPr/>
        </p:nvPicPr>
        <p:blipFill rotWithShape="1">
          <a:blip r:embed="rId10">
            <a:alphaModFix/>
          </a:blip>
          <a:srcRect b="0" l="0" r="0" t="0"/>
          <a:stretch/>
        </p:blipFill>
        <p:spPr>
          <a:xfrm>
            <a:off x="1921706" y="9552475"/>
            <a:ext cx="985325" cy="985325"/>
          </a:xfrm>
          <a:prstGeom prst="rect">
            <a:avLst/>
          </a:prstGeom>
          <a:noFill/>
          <a:ln>
            <a:noFill/>
          </a:ln>
        </p:spPr>
      </p:pic>
      <p:pic>
        <p:nvPicPr>
          <p:cNvPr id="556" name="Google Shape;556;p31"/>
          <p:cNvPicPr preferRelativeResize="0"/>
          <p:nvPr/>
        </p:nvPicPr>
        <p:blipFill rotWithShape="1">
          <a:blip r:embed="rId11">
            <a:alphaModFix/>
          </a:blip>
          <a:srcRect b="0" l="0" r="0" t="0"/>
          <a:stretch/>
        </p:blipFill>
        <p:spPr>
          <a:xfrm>
            <a:off x="3568850" y="9610313"/>
            <a:ext cx="869650" cy="869650"/>
          </a:xfrm>
          <a:prstGeom prst="rect">
            <a:avLst/>
          </a:prstGeom>
          <a:noFill/>
          <a:ln>
            <a:noFill/>
          </a:ln>
        </p:spPr>
      </p:pic>
      <p:sp>
        <p:nvSpPr>
          <p:cNvPr id="557" name="Google Shape;557;p31"/>
          <p:cNvSpPr/>
          <p:nvPr/>
        </p:nvSpPr>
        <p:spPr>
          <a:xfrm>
            <a:off x="1375550" y="9711600"/>
            <a:ext cx="481800" cy="640800"/>
          </a:xfrm>
          <a:prstGeom prst="mathPlus">
            <a:avLst>
              <a:gd fmla="val 23520" name="adj1"/>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31"/>
          <p:cNvSpPr/>
          <p:nvPr/>
        </p:nvSpPr>
        <p:spPr>
          <a:xfrm>
            <a:off x="2968125" y="9711600"/>
            <a:ext cx="481800" cy="640800"/>
          </a:xfrm>
          <a:prstGeom prst="mathPlus">
            <a:avLst>
              <a:gd fmla="val 23520" name="adj1"/>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31"/>
          <p:cNvSpPr/>
          <p:nvPr/>
        </p:nvSpPr>
        <p:spPr>
          <a:xfrm>
            <a:off x="4438525" y="9810000"/>
            <a:ext cx="668400" cy="511800"/>
          </a:xfrm>
          <a:prstGeom prst="mathEqual">
            <a:avLst>
              <a:gd fmla="val 23520" name="adj1"/>
              <a:gd fmla="val 11760" name="adj2"/>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31"/>
          <p:cNvSpPr txBox="1"/>
          <p:nvPr/>
        </p:nvSpPr>
        <p:spPr>
          <a:xfrm>
            <a:off x="5192275" y="9583075"/>
            <a:ext cx="2094600" cy="8697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2"/>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Approaches to treatment</a:t>
            </a:r>
            <a:endParaRPr/>
          </a:p>
        </p:txBody>
      </p:sp>
      <p:sp>
        <p:nvSpPr>
          <p:cNvPr id="566" name="Google Shape;566;p32"/>
          <p:cNvSpPr txBox="1"/>
          <p:nvPr>
            <p:ph idx="1" type="body"/>
          </p:nvPr>
        </p:nvSpPr>
        <p:spPr>
          <a:xfrm>
            <a:off x="390225" y="953925"/>
            <a:ext cx="7004400" cy="150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solidFill>
                  <a:srgbClr val="000000"/>
                </a:solidFill>
              </a:rPr>
              <a:t>Joseph Lister and carbolic acid</a:t>
            </a:r>
            <a:endParaRPr b="1">
              <a:solidFill>
                <a:srgbClr val="000000"/>
              </a:solidFill>
            </a:endParaRPr>
          </a:p>
          <a:p>
            <a:pPr indent="0" lvl="0" marL="0" rtl="0" algn="l">
              <a:lnSpc>
                <a:spcPct val="115000"/>
              </a:lnSpc>
              <a:spcBef>
                <a:spcPts val="1600"/>
              </a:spcBef>
              <a:spcAft>
                <a:spcPts val="0"/>
              </a:spcAft>
              <a:buSzPts val="1100"/>
              <a:buNone/>
            </a:pPr>
            <a:r>
              <a:rPr lang="en"/>
              <a:t>Joseph Lister was an English surgeon. By studying infected wounds, he realised that the flesh was rotting. Lister compared his results with the recently-published work of Pasteur, who had identified germs as being responsible for decay. Lister theorised that, if microbes in the air caused wine and vinegar to go bad, perhaps microbes also caused flesh to rot. </a:t>
            </a:r>
            <a:endParaRPr/>
          </a:p>
          <a:p>
            <a:pPr indent="0" lvl="0" marL="0" rtl="0" algn="l">
              <a:lnSpc>
                <a:spcPct val="115000"/>
              </a:lnSpc>
              <a:spcBef>
                <a:spcPts val="1600"/>
              </a:spcBef>
              <a:spcAft>
                <a:spcPts val="1600"/>
              </a:spcAft>
              <a:buSzPts val="1100"/>
              <a:buNone/>
            </a:pPr>
            <a:r>
              <a:t/>
            </a:r>
            <a:endParaRPr/>
          </a:p>
        </p:txBody>
      </p:sp>
      <p:sp>
        <p:nvSpPr>
          <p:cNvPr id="567" name="Google Shape;567;p32"/>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p.32</a:t>
            </a:r>
            <a:endParaRPr b="1" i="0" sz="1400" u="none" cap="none" strike="noStrike">
              <a:solidFill>
                <a:srgbClr val="000000"/>
              </a:solidFill>
              <a:latin typeface="Calibri"/>
              <a:ea typeface="Calibri"/>
              <a:cs typeface="Calibri"/>
              <a:sym typeface="Calibri"/>
            </a:endParaRPr>
          </a:p>
        </p:txBody>
      </p:sp>
      <p:sp>
        <p:nvSpPr>
          <p:cNvPr id="568" name="Google Shape;568;p32"/>
          <p:cNvSpPr txBox="1"/>
          <p:nvPr>
            <p:ph idx="1" type="body"/>
          </p:nvPr>
        </p:nvSpPr>
        <p:spPr>
          <a:xfrm>
            <a:off x="390225" y="2352875"/>
            <a:ext cx="4802100" cy="3688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Lister started to look for a chemical that would clear bacteria from wounds. He was aware of the use of carbolic acid in sewage treatments. So, in 1865, he operated on a patient with a broken leg and added a bandage soaked in carbolic acid. The wound healed cleanly.</a:t>
            </a:r>
            <a:endParaRPr/>
          </a:p>
          <a:p>
            <a:pPr indent="0" lvl="0" marL="0" rtl="0" algn="l">
              <a:lnSpc>
                <a:spcPct val="115000"/>
              </a:lnSpc>
              <a:spcBef>
                <a:spcPts val="1600"/>
              </a:spcBef>
              <a:spcAft>
                <a:spcPts val="0"/>
              </a:spcAft>
              <a:buSzPts val="1100"/>
              <a:buNone/>
            </a:pPr>
            <a:r>
              <a:rPr lang="en"/>
              <a:t>From this, Lister developed a series of steps to ensure that wounds did not become infected. These included spraying </a:t>
            </a:r>
            <a:r>
              <a:rPr b="1" lang="en"/>
              <a:t>carbolic acid</a:t>
            </a:r>
            <a:r>
              <a:rPr lang="en"/>
              <a:t> in the air during operations. </a:t>
            </a:r>
            <a:endParaRPr/>
          </a:p>
          <a:p>
            <a:pPr indent="0" lvl="0" marL="0" rtl="0" algn="l">
              <a:lnSpc>
                <a:spcPct val="115000"/>
              </a:lnSpc>
              <a:spcBef>
                <a:spcPts val="1600"/>
              </a:spcBef>
              <a:spcAft>
                <a:spcPts val="0"/>
              </a:spcAft>
              <a:buSzPts val="1100"/>
              <a:buNone/>
            </a:pPr>
            <a:r>
              <a:rPr lang="en"/>
              <a:t>Lister published his results in </a:t>
            </a:r>
            <a:r>
              <a:rPr i="1" lang="en"/>
              <a:t>The Lancet, </a:t>
            </a:r>
            <a:r>
              <a:rPr lang="en"/>
              <a:t>a medical journal. He detailed 11 different cases where carbolic acid had been used successfully in surgery. </a:t>
            </a:r>
            <a:endParaRPr/>
          </a:p>
          <a:p>
            <a:pPr indent="0" lvl="0" marL="0" rtl="0" algn="l">
              <a:lnSpc>
                <a:spcPct val="115000"/>
              </a:lnSpc>
              <a:spcBef>
                <a:spcPts val="1600"/>
              </a:spcBef>
              <a:spcAft>
                <a:spcPts val="0"/>
              </a:spcAft>
              <a:buSzPts val="1100"/>
              <a:buNone/>
            </a:pPr>
            <a:r>
              <a:rPr lang="en"/>
              <a:t>In spite of its success, antiseptic surgery did not cat on quickly. </a:t>
            </a:r>
            <a:endParaRPr/>
          </a:p>
          <a:p>
            <a:pPr indent="-298450" lvl="0" marL="457200" rtl="0" algn="l">
              <a:lnSpc>
                <a:spcPct val="115000"/>
              </a:lnSpc>
              <a:spcBef>
                <a:spcPts val="1600"/>
              </a:spcBef>
              <a:spcAft>
                <a:spcPts val="0"/>
              </a:spcAft>
              <a:buSzPts val="1100"/>
              <a:buChar char="●"/>
            </a:pPr>
            <a:r>
              <a:rPr lang="en"/>
              <a:t>News of Lister’s success spread more quickly than Germ Theory. However, this meant that the science behind the new method wasn’t fully understood. Consequently, not all surgeons were willing to use the carbolic spray. They still did not believe that the air was full of germs. </a:t>
            </a:r>
            <a:endParaRPr/>
          </a:p>
          <a:p>
            <a:pPr indent="0" lvl="0" marL="0" rtl="0" algn="l">
              <a:lnSpc>
                <a:spcPct val="115000"/>
              </a:lnSpc>
              <a:spcBef>
                <a:spcPts val="1600"/>
              </a:spcBef>
              <a:spcAft>
                <a:spcPts val="0"/>
              </a:spcAft>
              <a:buSzPts val="1100"/>
              <a:buNone/>
            </a:pPr>
            <a:r>
              <a:t/>
            </a:r>
            <a:endParaRPr/>
          </a:p>
          <a:p>
            <a:pPr indent="0" lvl="0" marL="0" rtl="0" algn="l">
              <a:lnSpc>
                <a:spcPct val="115000"/>
              </a:lnSpc>
              <a:spcBef>
                <a:spcPts val="1600"/>
              </a:spcBef>
              <a:spcAft>
                <a:spcPts val="1600"/>
              </a:spcAft>
              <a:buSzPts val="1100"/>
              <a:buNone/>
            </a:pPr>
            <a:r>
              <a:t/>
            </a:r>
            <a:endParaRPr/>
          </a:p>
        </p:txBody>
      </p:sp>
      <p:pic>
        <p:nvPicPr>
          <p:cNvPr descr="Image result for joseph lister" id="569" name="Google Shape;569;p32"/>
          <p:cNvPicPr preferRelativeResize="0"/>
          <p:nvPr/>
        </p:nvPicPr>
        <p:blipFill rotWithShape="1">
          <a:blip r:embed="rId3">
            <a:alphaModFix/>
          </a:blip>
          <a:srcRect b="0" l="0" r="0" t="0"/>
          <a:stretch/>
        </p:blipFill>
        <p:spPr>
          <a:xfrm>
            <a:off x="5757725" y="2454525"/>
            <a:ext cx="1637100" cy="22089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antiseptic surgery joseph lister" id="570" name="Google Shape;570;p32"/>
          <p:cNvPicPr preferRelativeResize="0"/>
          <p:nvPr/>
        </p:nvPicPr>
        <p:blipFill rotWithShape="1">
          <a:blip r:embed="rId4">
            <a:alphaModFix/>
          </a:blip>
          <a:srcRect b="0" l="0" r="0" t="0"/>
          <a:stretch/>
        </p:blipFill>
        <p:spPr>
          <a:xfrm>
            <a:off x="5359350" y="4807375"/>
            <a:ext cx="2088150" cy="1170275"/>
          </a:xfrm>
          <a:prstGeom prst="rect">
            <a:avLst/>
          </a:prstGeom>
          <a:noFill/>
          <a:ln cap="flat" cmpd="sng" w="28575">
            <a:solidFill>
              <a:srgbClr val="000000"/>
            </a:solidFill>
            <a:prstDash val="solid"/>
            <a:round/>
            <a:headEnd len="sm" w="sm" type="none"/>
            <a:tailEnd len="sm" w="sm" type="none"/>
          </a:ln>
        </p:spPr>
      </p:pic>
      <p:sp>
        <p:nvSpPr>
          <p:cNvPr id="571" name="Google Shape;571;p32"/>
          <p:cNvSpPr txBox="1"/>
          <p:nvPr/>
        </p:nvSpPr>
        <p:spPr>
          <a:xfrm>
            <a:off x="390225" y="6117050"/>
            <a:ext cx="7057200" cy="11703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15000"/>
              </a:lnSpc>
              <a:spcBef>
                <a:spcPts val="0"/>
              </a:spcBef>
              <a:spcAft>
                <a:spcPts val="0"/>
              </a:spcAft>
              <a:buClr>
                <a:schemeClr val="dk1"/>
              </a:buClr>
              <a:buSzPts val="1100"/>
              <a:buFont typeface="Cambria"/>
              <a:buChar char="●"/>
            </a:pPr>
            <a:r>
              <a:rPr b="0" i="0" lang="en" sz="1100" u="none" cap="none" strike="noStrike">
                <a:solidFill>
                  <a:schemeClr val="dk1"/>
                </a:solidFill>
                <a:latin typeface="Cambria"/>
                <a:ea typeface="Cambria"/>
                <a:cs typeface="Cambria"/>
                <a:sym typeface="Cambria"/>
              </a:rPr>
              <a:t>Carbolic spray dried out the skin and left behind an odd smell. Some surgeons argued that, since it made their hands sore, it certainly could not be doing the patient any good. </a:t>
            </a:r>
            <a:endParaRPr b="0" i="0" sz="1100" u="none" cap="none" strike="noStrike">
              <a:solidFill>
                <a:schemeClr val="dk1"/>
              </a:solidFill>
              <a:latin typeface="Cambria"/>
              <a:ea typeface="Cambria"/>
              <a:cs typeface="Cambria"/>
              <a:sym typeface="Cambria"/>
            </a:endParaRPr>
          </a:p>
          <a:p>
            <a:pPr indent="-298450" lvl="0" marL="457200" marR="0" rtl="0" algn="l">
              <a:lnSpc>
                <a:spcPct val="115000"/>
              </a:lnSpc>
              <a:spcBef>
                <a:spcPts val="0"/>
              </a:spcBef>
              <a:spcAft>
                <a:spcPts val="0"/>
              </a:spcAft>
              <a:buClr>
                <a:schemeClr val="dk1"/>
              </a:buClr>
              <a:buSzPts val="1100"/>
              <a:buFont typeface="Cambria"/>
              <a:buChar char="●"/>
            </a:pPr>
            <a:r>
              <a:rPr b="0" i="0" lang="en" sz="1100" u="none" cap="none" strike="noStrike">
                <a:solidFill>
                  <a:schemeClr val="dk1"/>
                </a:solidFill>
                <a:latin typeface="Cambria"/>
                <a:ea typeface="Cambria"/>
                <a:cs typeface="Cambria"/>
                <a:sym typeface="Cambria"/>
              </a:rPr>
              <a:t>Lister focused on encouraging his colleagues to use the carbolic spray instead of scientifically proving his theory. He was a ‘doer’ rather than a ‘thinker. </a:t>
            </a:r>
            <a:endParaRPr b="0" i="0" sz="1400" u="none" cap="none" strike="noStrike">
              <a:solidFill>
                <a:srgbClr val="000000"/>
              </a:solidFill>
              <a:latin typeface="Arial"/>
              <a:ea typeface="Arial"/>
              <a:cs typeface="Arial"/>
              <a:sym typeface="Arial"/>
            </a:endParaRPr>
          </a:p>
        </p:txBody>
      </p:sp>
      <p:pic>
        <p:nvPicPr>
          <p:cNvPr id="572" name="Google Shape;572;p32"/>
          <p:cNvPicPr preferRelativeResize="0"/>
          <p:nvPr/>
        </p:nvPicPr>
        <p:blipFill rotWithShape="1">
          <a:blip r:embed="rId5">
            <a:alphaModFix/>
          </a:blip>
          <a:srcRect b="0" l="0" r="0" t="0"/>
          <a:stretch/>
        </p:blipFill>
        <p:spPr>
          <a:xfrm>
            <a:off x="390225" y="7363325"/>
            <a:ext cx="3144275" cy="2884425"/>
          </a:xfrm>
          <a:prstGeom prst="rect">
            <a:avLst/>
          </a:prstGeom>
          <a:noFill/>
          <a:ln>
            <a:noFill/>
          </a:ln>
        </p:spPr>
      </p:pic>
      <p:sp>
        <p:nvSpPr>
          <p:cNvPr id="573" name="Google Shape;573;p32"/>
          <p:cNvSpPr txBox="1"/>
          <p:nvPr/>
        </p:nvSpPr>
        <p:spPr>
          <a:xfrm>
            <a:off x="3663025" y="6967900"/>
            <a:ext cx="3784500" cy="280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The key change here wasn’t that doctors started using carbolic acid - although it was a great improvement, carbolic spray was only popular for a short amount of time, and even Lister himself stopped using it in 1890. What is important is that the attitude of surgeons towards antiseptic and aseptic surgery changed. Surgeons finally understood that performing safe surgery was not only possible - was their duty. </a:t>
            </a:r>
            <a:endParaRPr b="0" i="0" sz="1100" u="none" cap="none" strike="noStrike">
              <a:solidFill>
                <a:schemeClr val="dk1"/>
              </a:solidFill>
              <a:latin typeface="Cambria"/>
              <a:ea typeface="Cambria"/>
              <a:cs typeface="Cambria"/>
              <a:sym typeface="Cambria"/>
            </a:endParaRPr>
          </a:p>
          <a:p>
            <a:pPr indent="0" lvl="0" marL="0" marR="0" rtl="0" algn="l">
              <a:lnSpc>
                <a:spcPct val="115000"/>
              </a:lnSpc>
              <a:spcBef>
                <a:spcPts val="1600"/>
              </a:spcBef>
              <a:spcAft>
                <a:spcPts val="160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Other surgeons began to look for different methods of preventing infection. By 1900, instruments were steam cleaned, operating theatres were scrubbed spotless, rubber gloves and surgical gowns were introduced and surgeons used face masks during operations. </a:t>
            </a:r>
            <a:endParaRPr b="0" i="0" sz="1100" u="none" cap="none" strike="noStrike">
              <a:solidFill>
                <a:schemeClr val="dk1"/>
              </a:solidFill>
              <a:latin typeface="Cambria"/>
              <a:ea typeface="Cambria"/>
              <a:cs typeface="Cambria"/>
              <a:sym typeface="Cambria"/>
            </a:endParaRPr>
          </a:p>
        </p:txBody>
      </p:sp>
      <p:sp>
        <p:nvSpPr>
          <p:cNvPr id="574" name="Google Shape;574;p32"/>
          <p:cNvSpPr txBox="1"/>
          <p:nvPr/>
        </p:nvSpPr>
        <p:spPr>
          <a:xfrm>
            <a:off x="3663025" y="9818125"/>
            <a:ext cx="3784500" cy="7968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Aseptic surgery:</a:t>
            </a:r>
            <a:r>
              <a:rPr b="0" i="0" lang="en" sz="1100" u="none" cap="none" strike="noStrike">
                <a:solidFill>
                  <a:srgbClr val="000000"/>
                </a:solidFill>
                <a:latin typeface="Cambria"/>
                <a:ea typeface="Cambria"/>
                <a:cs typeface="Cambria"/>
                <a:sym typeface="Cambria"/>
              </a:rPr>
              <a:t> Surgery where microbes are prevented from getting into a wound in the first place, as opposed to being killed of with an antiseptic. </a:t>
            </a:r>
            <a:endParaRPr b="0" i="0" sz="1100" u="none" cap="none" strike="noStrike">
              <a:solidFill>
                <a:srgbClr val="000000"/>
              </a:solidFill>
              <a:latin typeface="Cambria"/>
              <a:ea typeface="Cambria"/>
              <a:cs typeface="Cambria"/>
              <a:sym typeface="Cambri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33"/>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Approaches to treatment</a:t>
            </a:r>
            <a:endParaRPr/>
          </a:p>
        </p:txBody>
      </p:sp>
      <p:sp>
        <p:nvSpPr>
          <p:cNvPr id="580" name="Google Shape;580;p33"/>
          <p:cNvSpPr txBox="1"/>
          <p:nvPr>
            <p:ph idx="1" type="body"/>
          </p:nvPr>
        </p:nvSpPr>
        <p:spPr>
          <a:xfrm>
            <a:off x="390225" y="953925"/>
            <a:ext cx="7004400" cy="350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Opposition to change</a:t>
            </a:r>
            <a:endParaRPr b="1"/>
          </a:p>
          <a:p>
            <a:pPr indent="0" lvl="0" marL="0" rtl="0" algn="l">
              <a:lnSpc>
                <a:spcPct val="115000"/>
              </a:lnSpc>
              <a:spcBef>
                <a:spcPts val="1600"/>
              </a:spcBef>
              <a:spcAft>
                <a:spcPts val="0"/>
              </a:spcAft>
              <a:buSzPts val="1100"/>
              <a:buNone/>
            </a:pPr>
            <a:r>
              <a:rPr lang="en"/>
              <a:t>Although developments in anaesthetics and antiseptics helped to improve the effectiveness and availability of surgery, not everybody welcomed the changes.</a:t>
            </a:r>
            <a:endParaRPr/>
          </a:p>
          <a:p>
            <a:pPr indent="-298450" lvl="0" marL="457200" rtl="0" algn="l">
              <a:lnSpc>
                <a:spcPct val="115000"/>
              </a:lnSpc>
              <a:spcBef>
                <a:spcPts val="1600"/>
              </a:spcBef>
              <a:spcAft>
                <a:spcPts val="0"/>
              </a:spcAft>
              <a:buSzPts val="1100"/>
              <a:buChar char="●"/>
            </a:pPr>
            <a:r>
              <a:rPr lang="en"/>
              <a:t>Anaesthetics allowed for deeper surgeries to be attempted. Before the introduction of carbolic spray, infection and bleeding became even bigger problems. The death rate actually increased, which seemed to suggest that anaesthetics were bad. People did not trust the technique. </a:t>
            </a:r>
            <a:endParaRPr/>
          </a:p>
          <a:p>
            <a:pPr indent="-298450" lvl="0" marL="457200" rtl="0" algn="l">
              <a:lnSpc>
                <a:spcPct val="115000"/>
              </a:lnSpc>
              <a:spcBef>
                <a:spcPts val="0"/>
              </a:spcBef>
              <a:spcAft>
                <a:spcPts val="0"/>
              </a:spcAft>
              <a:buSzPts val="1100"/>
              <a:buChar char="●"/>
            </a:pPr>
            <a:r>
              <a:rPr lang="en"/>
              <a:t>The Victorians believed that pain relief was interfering with God’s plan, particularly in childbirth, which was meant to be painful. </a:t>
            </a:r>
            <a:endParaRPr/>
          </a:p>
          <a:p>
            <a:pPr indent="-298450" lvl="0" marL="457200" rtl="0" algn="l">
              <a:lnSpc>
                <a:spcPct val="115000"/>
              </a:lnSpc>
              <a:spcBef>
                <a:spcPts val="0"/>
              </a:spcBef>
              <a:spcAft>
                <a:spcPts val="0"/>
              </a:spcAft>
              <a:buSzPts val="1100"/>
              <a:buChar char="●"/>
            </a:pPr>
            <a:r>
              <a:rPr lang="en"/>
              <a:t>Some doctors believed that patients were more likely to die if they were unconscious during the operation, rather than awake and screaming. </a:t>
            </a:r>
            <a:endParaRPr/>
          </a:p>
          <a:p>
            <a:pPr indent="-298450" lvl="0" marL="457200" rtl="0" algn="l">
              <a:lnSpc>
                <a:spcPct val="115000"/>
              </a:lnSpc>
              <a:spcBef>
                <a:spcPts val="0"/>
              </a:spcBef>
              <a:spcAft>
                <a:spcPts val="0"/>
              </a:spcAft>
              <a:buSzPts val="1100"/>
              <a:buChar char="●"/>
            </a:pPr>
            <a:r>
              <a:rPr lang="en"/>
              <a:t>It took a long time for doctors to accept that germs  caused infection. Surgeons did not want to believe that they might have been responsible for infections that killed their patients.</a:t>
            </a:r>
            <a:endParaRPr/>
          </a:p>
          <a:p>
            <a:pPr indent="0" lvl="0" marL="0" rtl="0" algn="l">
              <a:lnSpc>
                <a:spcPct val="115000"/>
              </a:lnSpc>
              <a:spcBef>
                <a:spcPts val="1600"/>
              </a:spcBef>
              <a:spcAft>
                <a:spcPts val="0"/>
              </a:spcAft>
              <a:buSzPts val="1100"/>
              <a:buNone/>
            </a:pPr>
            <a:r>
              <a:t/>
            </a:r>
            <a:endParaRPr/>
          </a:p>
          <a:p>
            <a:pPr indent="0" lvl="0" marL="0" rtl="0" algn="l">
              <a:lnSpc>
                <a:spcPct val="115000"/>
              </a:lnSpc>
              <a:spcBef>
                <a:spcPts val="1600"/>
              </a:spcBef>
              <a:spcAft>
                <a:spcPts val="1600"/>
              </a:spcAft>
              <a:buSzPts val="1100"/>
              <a:buNone/>
            </a:pPr>
            <a:r>
              <a:t/>
            </a:r>
            <a:endParaRPr/>
          </a:p>
        </p:txBody>
      </p:sp>
      <p:sp>
        <p:nvSpPr>
          <p:cNvPr id="581" name="Google Shape;581;p33"/>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p.33</a:t>
            </a:r>
            <a:endParaRPr b="1" i="0" sz="1400" u="none" cap="none" strike="noStrike">
              <a:solidFill>
                <a:srgbClr val="000000"/>
              </a:solidFill>
              <a:latin typeface="Calibri"/>
              <a:ea typeface="Calibri"/>
              <a:cs typeface="Calibri"/>
              <a:sym typeface="Calibri"/>
            </a:endParaRPr>
          </a:p>
        </p:txBody>
      </p:sp>
      <p:sp>
        <p:nvSpPr>
          <p:cNvPr id="582" name="Google Shape;582;p33"/>
          <p:cNvSpPr txBox="1"/>
          <p:nvPr/>
        </p:nvSpPr>
        <p:spPr>
          <a:xfrm>
            <a:off x="398875" y="3907800"/>
            <a:ext cx="6952500" cy="655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TASK</a:t>
            </a:r>
            <a:r>
              <a:rPr b="0" i="0" lang="en" sz="1100" u="none" cap="none" strike="noStrike">
                <a:solidFill>
                  <a:srgbClr val="000000"/>
                </a:solidFill>
                <a:latin typeface="Cambria"/>
                <a:ea typeface="Cambria"/>
                <a:cs typeface="Cambria"/>
                <a:sym typeface="Cambria"/>
              </a:rPr>
              <a:t>: Create a flowchart showing the development of surgery during the 19th century. You need to include: the process of how chloroform was discovered, how carbolic acid was used in surgery and opposition to the changes. </a:t>
            </a:r>
            <a:endParaRPr b="0" i="0" sz="1100" u="none" cap="none" strike="noStrike">
              <a:solidFill>
                <a:srgbClr val="000000"/>
              </a:solidFill>
              <a:latin typeface="Cambria"/>
              <a:ea typeface="Cambria"/>
              <a:cs typeface="Cambria"/>
              <a:sym typeface="Cambria"/>
            </a:endParaRPr>
          </a:p>
        </p:txBody>
      </p:sp>
      <p:sp>
        <p:nvSpPr>
          <p:cNvPr id="583" name="Google Shape;583;p33"/>
          <p:cNvSpPr/>
          <p:nvPr/>
        </p:nvSpPr>
        <p:spPr>
          <a:xfrm>
            <a:off x="2103938" y="4551875"/>
            <a:ext cx="2981400" cy="10410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33"/>
          <p:cNvSpPr/>
          <p:nvPr/>
        </p:nvSpPr>
        <p:spPr>
          <a:xfrm>
            <a:off x="2103938" y="5679775"/>
            <a:ext cx="2981400" cy="10410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33"/>
          <p:cNvSpPr/>
          <p:nvPr/>
        </p:nvSpPr>
        <p:spPr>
          <a:xfrm>
            <a:off x="2103938" y="6807675"/>
            <a:ext cx="2981400" cy="10410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33"/>
          <p:cNvSpPr/>
          <p:nvPr/>
        </p:nvSpPr>
        <p:spPr>
          <a:xfrm>
            <a:off x="2103938" y="7935575"/>
            <a:ext cx="2981400" cy="10410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33"/>
          <p:cNvSpPr/>
          <p:nvPr/>
        </p:nvSpPr>
        <p:spPr>
          <a:xfrm>
            <a:off x="2103938" y="9063475"/>
            <a:ext cx="2981400" cy="1041000"/>
          </a:xfrm>
          <a:prstGeom prst="roundRect">
            <a:avLst>
              <a:gd fmla="val 16667" name="adj"/>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88" name="Google Shape;588;p33"/>
          <p:cNvCxnSpPr>
            <a:stCxn id="583" idx="1"/>
            <a:endCxn id="584" idx="1"/>
          </p:cNvCxnSpPr>
          <p:nvPr/>
        </p:nvCxnSpPr>
        <p:spPr>
          <a:xfrm>
            <a:off x="2103938" y="5072375"/>
            <a:ext cx="600" cy="1128000"/>
          </a:xfrm>
          <a:prstGeom prst="curvedConnector3">
            <a:avLst>
              <a:gd fmla="val -39687500" name="adj1"/>
            </a:avLst>
          </a:prstGeom>
          <a:noFill/>
          <a:ln cap="flat" cmpd="sng" w="28575">
            <a:solidFill>
              <a:srgbClr val="000000"/>
            </a:solidFill>
            <a:prstDash val="solid"/>
            <a:round/>
            <a:headEnd len="sm" w="sm" type="none"/>
            <a:tailEnd len="sm" w="sm" type="none"/>
          </a:ln>
        </p:spPr>
      </p:cxnSp>
      <p:cxnSp>
        <p:nvCxnSpPr>
          <p:cNvPr id="589" name="Google Shape;589;p33"/>
          <p:cNvCxnSpPr>
            <a:stCxn id="584" idx="1"/>
            <a:endCxn id="585" idx="1"/>
          </p:cNvCxnSpPr>
          <p:nvPr/>
        </p:nvCxnSpPr>
        <p:spPr>
          <a:xfrm>
            <a:off x="2103938" y="6200275"/>
            <a:ext cx="600" cy="1128000"/>
          </a:xfrm>
          <a:prstGeom prst="curvedConnector3">
            <a:avLst>
              <a:gd fmla="val -39687500" name="adj1"/>
            </a:avLst>
          </a:prstGeom>
          <a:noFill/>
          <a:ln cap="flat" cmpd="sng" w="28575">
            <a:solidFill>
              <a:srgbClr val="000000"/>
            </a:solidFill>
            <a:prstDash val="solid"/>
            <a:round/>
            <a:headEnd len="sm" w="sm" type="none"/>
            <a:tailEnd len="sm" w="sm" type="none"/>
          </a:ln>
        </p:spPr>
      </p:cxnSp>
      <p:cxnSp>
        <p:nvCxnSpPr>
          <p:cNvPr id="590" name="Google Shape;590;p33"/>
          <p:cNvCxnSpPr>
            <a:stCxn id="585" idx="1"/>
            <a:endCxn id="586" idx="1"/>
          </p:cNvCxnSpPr>
          <p:nvPr/>
        </p:nvCxnSpPr>
        <p:spPr>
          <a:xfrm>
            <a:off x="2103938" y="7328175"/>
            <a:ext cx="600" cy="1128000"/>
          </a:xfrm>
          <a:prstGeom prst="curvedConnector3">
            <a:avLst>
              <a:gd fmla="val -39687500" name="adj1"/>
            </a:avLst>
          </a:prstGeom>
          <a:noFill/>
          <a:ln cap="flat" cmpd="sng" w="28575">
            <a:solidFill>
              <a:srgbClr val="000000"/>
            </a:solidFill>
            <a:prstDash val="solid"/>
            <a:round/>
            <a:headEnd len="sm" w="sm" type="none"/>
            <a:tailEnd len="sm" w="sm" type="none"/>
          </a:ln>
        </p:spPr>
      </p:cxnSp>
      <p:cxnSp>
        <p:nvCxnSpPr>
          <p:cNvPr id="591" name="Google Shape;591;p33"/>
          <p:cNvCxnSpPr>
            <a:stCxn id="586" idx="1"/>
            <a:endCxn id="587" idx="1"/>
          </p:cNvCxnSpPr>
          <p:nvPr/>
        </p:nvCxnSpPr>
        <p:spPr>
          <a:xfrm>
            <a:off x="2103938" y="8456075"/>
            <a:ext cx="600" cy="1128000"/>
          </a:xfrm>
          <a:prstGeom prst="curvedConnector3">
            <a:avLst>
              <a:gd fmla="val -39687500" name="adj1"/>
            </a:avLst>
          </a:prstGeom>
          <a:noFill/>
          <a:ln cap="flat" cmpd="sng" w="28575">
            <a:solidFill>
              <a:srgbClr val="000000"/>
            </a:solidFill>
            <a:prstDash val="solid"/>
            <a:round/>
            <a:headEnd len="sm" w="sm" type="none"/>
            <a:tailEnd len="sm" w="sm" type="non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34"/>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3.2A -  Approaches to treatment</a:t>
            </a:r>
            <a:endParaRPr/>
          </a:p>
        </p:txBody>
      </p:sp>
      <p:sp>
        <p:nvSpPr>
          <p:cNvPr id="597" name="Google Shape;597;p34"/>
          <p:cNvSpPr txBox="1"/>
          <p:nvPr>
            <p:ph idx="1" type="body"/>
          </p:nvPr>
        </p:nvSpPr>
        <p:spPr>
          <a:xfrm>
            <a:off x="390225" y="953925"/>
            <a:ext cx="7004400" cy="134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Explain why there was rapid change in surgical treatments in the period c1700-c1900</a:t>
            </a:r>
            <a:endParaRPr/>
          </a:p>
          <a:p>
            <a:pPr indent="0" lvl="0" marL="0" rtl="0" algn="l">
              <a:lnSpc>
                <a:spcPct val="115000"/>
              </a:lnSpc>
              <a:spcBef>
                <a:spcPts val="0"/>
              </a:spcBef>
              <a:spcAft>
                <a:spcPts val="0"/>
              </a:spcAft>
              <a:buSzPts val="1100"/>
              <a:buNone/>
            </a:pPr>
            <a:r>
              <a:rPr lang="en"/>
              <a:t>You may use the following in your answer:</a:t>
            </a:r>
            <a:endParaRPr/>
          </a:p>
          <a:p>
            <a:pPr indent="-298450" lvl="0" marL="457200" rtl="0" algn="l">
              <a:lnSpc>
                <a:spcPct val="115000"/>
              </a:lnSpc>
              <a:spcBef>
                <a:spcPts val="0"/>
              </a:spcBef>
              <a:spcAft>
                <a:spcPts val="0"/>
              </a:spcAft>
              <a:buSzPts val="1100"/>
              <a:buChar char="●"/>
            </a:pPr>
            <a:r>
              <a:rPr lang="en"/>
              <a:t>Chloroform</a:t>
            </a:r>
            <a:endParaRPr/>
          </a:p>
          <a:p>
            <a:pPr indent="-298450" lvl="0" marL="457200" rtl="0" algn="l">
              <a:lnSpc>
                <a:spcPct val="115000"/>
              </a:lnSpc>
              <a:spcBef>
                <a:spcPts val="0"/>
              </a:spcBef>
              <a:spcAft>
                <a:spcPts val="0"/>
              </a:spcAft>
              <a:buSzPts val="1100"/>
              <a:buChar char="●"/>
            </a:pPr>
            <a:r>
              <a:rPr lang="en"/>
              <a:t>Joseph Lister</a:t>
            </a:r>
            <a:endParaRPr/>
          </a:p>
          <a:p>
            <a:pPr indent="0" lvl="0" marL="0" rtl="0" algn="l">
              <a:lnSpc>
                <a:spcPct val="115000"/>
              </a:lnSpc>
              <a:spcBef>
                <a:spcPts val="0"/>
              </a:spcBef>
              <a:spcAft>
                <a:spcPts val="0"/>
              </a:spcAft>
              <a:buSzPts val="1100"/>
              <a:buNone/>
            </a:pPr>
            <a:r>
              <a:rPr lang="en"/>
              <a:t>You </a:t>
            </a:r>
            <a:r>
              <a:rPr b="1" lang="en"/>
              <a:t>must </a:t>
            </a:r>
            <a:r>
              <a:rPr lang="en"/>
              <a:t>also use information of your own. 					</a:t>
            </a:r>
            <a:r>
              <a:rPr b="1" lang="en"/>
              <a:t>	12 marks</a:t>
            </a:r>
            <a:endParaRPr b="1"/>
          </a:p>
        </p:txBody>
      </p:sp>
      <p:sp>
        <p:nvSpPr>
          <p:cNvPr id="598" name="Google Shape;598;p34"/>
          <p:cNvSpPr txBox="1"/>
          <p:nvPr/>
        </p:nvSpPr>
        <p:spPr>
          <a:xfrm>
            <a:off x="4999525" y="2300325"/>
            <a:ext cx="2395200" cy="49092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Exam Tips</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Remember this type of question is about </a:t>
            </a:r>
            <a:r>
              <a:rPr b="1" i="0" lang="en" sz="1100" u="none" cap="none" strike="noStrike">
                <a:solidFill>
                  <a:srgbClr val="000000"/>
                </a:solidFill>
                <a:latin typeface="Cambria"/>
                <a:ea typeface="Cambria"/>
                <a:cs typeface="Cambria"/>
                <a:sym typeface="Cambria"/>
              </a:rPr>
              <a:t>causation: </a:t>
            </a:r>
            <a:r>
              <a:rPr b="0" i="0" lang="en" sz="1100" u="none" cap="none" strike="noStrike">
                <a:solidFill>
                  <a:srgbClr val="000000"/>
                </a:solidFill>
                <a:latin typeface="Cambria"/>
                <a:ea typeface="Cambria"/>
                <a:cs typeface="Cambria"/>
                <a:sym typeface="Cambria"/>
              </a:rPr>
              <a:t>this means you are looking for relevant reasons.</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There are 12 marks in total for this question. You don’t have to use the prompts in the question in your answer but you </a:t>
            </a:r>
            <a:r>
              <a:rPr b="1" i="0" lang="en" sz="1100" u="none" cap="none" strike="noStrike">
                <a:solidFill>
                  <a:srgbClr val="000000"/>
                </a:solidFill>
                <a:latin typeface="Cambria"/>
                <a:ea typeface="Cambria"/>
                <a:cs typeface="Cambria"/>
                <a:sym typeface="Cambria"/>
              </a:rPr>
              <a:t>must</a:t>
            </a:r>
            <a:r>
              <a:rPr b="0" i="0" lang="en" sz="1100" u="none" cap="none" strike="noStrike">
                <a:solidFill>
                  <a:srgbClr val="000000"/>
                </a:solidFill>
                <a:latin typeface="Cambria"/>
                <a:ea typeface="Cambria"/>
                <a:cs typeface="Cambria"/>
                <a:sym typeface="Cambria"/>
              </a:rPr>
              <a:t> include your own information to answer the question fully.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You need to give more than one reason and the best answers will show how different factors combined to prevent or bring about change.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Your explanations need to stay focussed on answering the question. Although you might remember lots of detail, you need to focus on providing </a:t>
            </a:r>
            <a:r>
              <a:rPr b="1" i="0" lang="en" sz="1100" u="none" cap="none" strike="noStrike">
                <a:solidFill>
                  <a:srgbClr val="000000"/>
                </a:solidFill>
                <a:latin typeface="Cambria"/>
                <a:ea typeface="Cambria"/>
                <a:cs typeface="Cambria"/>
                <a:sym typeface="Cambria"/>
              </a:rPr>
              <a:t>reasons why, </a:t>
            </a:r>
            <a:r>
              <a:rPr b="0" i="0" lang="en" sz="1100" u="none" cap="none" strike="noStrike">
                <a:solidFill>
                  <a:srgbClr val="000000"/>
                </a:solidFill>
                <a:latin typeface="Cambria"/>
                <a:ea typeface="Cambria"/>
                <a:cs typeface="Cambria"/>
                <a:sym typeface="Cambria"/>
              </a:rPr>
              <a:t>not descriptions.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ctr">
              <a:lnSpc>
                <a:spcPct val="115000"/>
              </a:lnSpc>
              <a:spcBef>
                <a:spcPts val="1000"/>
              </a:spcBef>
              <a:spcAft>
                <a:spcPts val="0"/>
              </a:spcAft>
              <a:buClr>
                <a:srgbClr val="000000"/>
              </a:buClr>
              <a:buSzPts val="1100"/>
              <a:buFont typeface="Arial"/>
              <a:buNone/>
            </a:pPr>
            <a:r>
              <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1000"/>
              </a:spcBef>
              <a:spcAft>
                <a:spcPts val="1000"/>
              </a:spcAft>
              <a:buClr>
                <a:srgbClr val="000000"/>
              </a:buClr>
              <a:buSzPts val="1100"/>
              <a:buFont typeface="Arial"/>
              <a:buNone/>
            </a:pPr>
            <a:r>
              <a:t/>
            </a:r>
            <a:endParaRPr b="1" i="0" sz="1100" u="none" cap="none" strike="noStrike">
              <a:solidFill>
                <a:srgbClr val="000000"/>
              </a:solidFill>
              <a:latin typeface="Cambria"/>
              <a:ea typeface="Cambria"/>
              <a:cs typeface="Cambria"/>
              <a:sym typeface="Cambria"/>
            </a:endParaRPr>
          </a:p>
        </p:txBody>
      </p:sp>
      <p:sp>
        <p:nvSpPr>
          <p:cNvPr id="599" name="Google Shape;599;p34"/>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p.34</a:t>
            </a:r>
            <a:endParaRPr b="1" i="0" sz="1400" u="none" cap="none" strike="noStrike">
              <a:solidFill>
                <a:srgbClr val="000000"/>
              </a:solidFill>
              <a:latin typeface="Calibri"/>
              <a:ea typeface="Calibri"/>
              <a:cs typeface="Calibri"/>
              <a:sym typeface="Calibri"/>
            </a:endParaRPr>
          </a:p>
        </p:txBody>
      </p:sp>
      <p:sp>
        <p:nvSpPr>
          <p:cNvPr id="600" name="Google Shape;600;p34"/>
          <p:cNvSpPr txBox="1"/>
          <p:nvPr>
            <p:ph idx="1" type="body"/>
          </p:nvPr>
        </p:nvSpPr>
        <p:spPr>
          <a:xfrm>
            <a:off x="390225" y="2300325"/>
            <a:ext cx="4313700" cy="490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100"/>
              <a:buNone/>
            </a:pPr>
            <a:r>
              <a:rPr b="1" lang="en"/>
              <a:t>Example Paragraph</a:t>
            </a:r>
            <a:endParaRPr b="1"/>
          </a:p>
          <a:p>
            <a:pPr indent="0" lvl="0" marL="0" rtl="0" algn="just">
              <a:lnSpc>
                <a:spcPct val="115000"/>
              </a:lnSpc>
              <a:spcBef>
                <a:spcPts val="1000"/>
              </a:spcBef>
              <a:spcAft>
                <a:spcPts val="0"/>
              </a:spcAft>
              <a:buSzPts val="1100"/>
              <a:buNone/>
            </a:pPr>
            <a:r>
              <a:rPr lang="en"/>
              <a:t>The second half of the 19th century saw rapid change in surgery due to two out of the three problems (blood loss, Pain and infection) being solved: these previously made surgery so dangerous. </a:t>
            </a:r>
            <a:endParaRPr/>
          </a:p>
          <a:p>
            <a:pPr indent="0" lvl="0" marL="0" rtl="0" algn="just">
              <a:lnSpc>
                <a:spcPct val="115000"/>
              </a:lnSpc>
              <a:spcBef>
                <a:spcPts val="1000"/>
              </a:spcBef>
              <a:spcAft>
                <a:spcPts val="0"/>
              </a:spcAft>
              <a:buSzPts val="1100"/>
              <a:buNone/>
            </a:pPr>
            <a:r>
              <a:rPr lang="en"/>
              <a:t>The discovery of a more effective anaesthetic had solved the problem of pain. Before the 19th century, alcohol and opium had been used to try and numb the pain during operations but they weren’t that successful and patients still felt pain during surgery. This meant it was necessary for the surgeons to be extremely fast and also that the patient moved during the operations which meant that surgeons were likely to make mistakes. On top of this, ether was discovered though this proved to be flammable and was dangerous to keep around operating rooms which were lit with candles. </a:t>
            </a:r>
            <a:endParaRPr/>
          </a:p>
          <a:p>
            <a:pPr indent="0" lvl="0" marL="0" rtl="0" algn="just">
              <a:lnSpc>
                <a:spcPct val="115000"/>
              </a:lnSpc>
              <a:spcBef>
                <a:spcPts val="1000"/>
              </a:spcBef>
              <a:spcAft>
                <a:spcPts val="0"/>
              </a:spcAft>
              <a:buSzPts val="1100"/>
              <a:buNone/>
            </a:pPr>
            <a:r>
              <a:rPr lang="en"/>
              <a:t>However, James Simpson was one of the reasons why there was change in surgical treatment. In 1847, Simpson discovered chloroform,  an effective anesthetic. Even though there were some negatives as it was possible to overdose a patient and kill them, it grew in popularity after Queen Victoria used it to give birth to her son in 1853. Additionally, there was negative change due to anesthetics as it actually led to the black period of surgery whereby death rates increased. It was only till the end of the century that surgeons and doctors understood germ theory and aseptic surgery that survival from surgery increased. </a:t>
            </a:r>
            <a:endParaRPr/>
          </a:p>
          <a:p>
            <a:pPr indent="0" lvl="0" marL="0" rtl="0" algn="just">
              <a:lnSpc>
                <a:spcPct val="115000"/>
              </a:lnSpc>
              <a:spcBef>
                <a:spcPts val="1000"/>
              </a:spcBef>
              <a:spcAft>
                <a:spcPts val="0"/>
              </a:spcAft>
              <a:buSzPts val="1100"/>
              <a:buNone/>
            </a:pPr>
            <a:r>
              <a:t/>
            </a:r>
            <a:endParaRPr/>
          </a:p>
          <a:p>
            <a:pPr indent="0" lvl="0" marL="0" rtl="0" algn="l">
              <a:lnSpc>
                <a:spcPct val="115000"/>
              </a:lnSpc>
              <a:spcBef>
                <a:spcPts val="1000"/>
              </a:spcBef>
              <a:spcAft>
                <a:spcPts val="1000"/>
              </a:spcAft>
              <a:buSzPts val="1100"/>
              <a:buNone/>
            </a:pPr>
            <a:r>
              <a:t/>
            </a:r>
            <a:endParaRPr/>
          </a:p>
        </p:txBody>
      </p:sp>
      <p:pic>
        <p:nvPicPr>
          <p:cNvPr id="601" name="Google Shape;601;p34"/>
          <p:cNvPicPr preferRelativeResize="0"/>
          <p:nvPr/>
        </p:nvPicPr>
        <p:blipFill rotWithShape="1">
          <a:blip r:embed="rId3">
            <a:alphaModFix/>
          </a:blip>
          <a:srcRect b="0" l="0" r="0" t="0"/>
          <a:stretch/>
        </p:blipFill>
        <p:spPr>
          <a:xfrm>
            <a:off x="390225" y="8031875"/>
            <a:ext cx="1905000" cy="1905000"/>
          </a:xfrm>
          <a:prstGeom prst="rect">
            <a:avLst/>
          </a:prstGeom>
          <a:noFill/>
          <a:ln>
            <a:noFill/>
          </a:ln>
        </p:spPr>
      </p:pic>
      <p:sp>
        <p:nvSpPr>
          <p:cNvPr id="602" name="Google Shape;602;p34"/>
          <p:cNvSpPr txBox="1"/>
          <p:nvPr/>
        </p:nvSpPr>
        <p:spPr>
          <a:xfrm>
            <a:off x="2492525" y="7965775"/>
            <a:ext cx="4902300" cy="1042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Cambria"/>
                <a:ea typeface="Cambria"/>
                <a:cs typeface="Cambria"/>
                <a:sym typeface="Cambria"/>
              </a:rPr>
              <a:t>TASK: </a:t>
            </a:r>
            <a:r>
              <a:rPr b="0" i="0" lang="en" sz="1100" u="none" cap="none" strike="noStrike">
                <a:solidFill>
                  <a:schemeClr val="dk1"/>
                </a:solidFill>
                <a:latin typeface="Cambria"/>
                <a:ea typeface="Cambria"/>
                <a:cs typeface="Cambria"/>
                <a:sym typeface="Cambria"/>
              </a:rPr>
              <a:t> In your assessment book, complete a final paragraph looking at Joseph Lister and antiseptics.</a:t>
            </a:r>
            <a:endParaRPr b="0" i="0" sz="1100" u="none" cap="none" strike="noStrike">
              <a:solidFill>
                <a:schemeClr val="dk1"/>
              </a:solidFill>
              <a:latin typeface="Cambria"/>
              <a:ea typeface="Cambria"/>
              <a:cs typeface="Cambria"/>
              <a:sym typeface="Cambria"/>
            </a:endParaRPr>
          </a:p>
          <a:p>
            <a:pPr indent="0" lvl="0" marL="0" marR="0" rtl="0" algn="l">
              <a:lnSpc>
                <a:spcPct val="115000"/>
              </a:lnSpc>
              <a:spcBef>
                <a:spcPts val="1000"/>
              </a:spcBef>
              <a:spcAft>
                <a:spcPts val="100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You may also want to talk about the fact that blood loss was still a problem from surgery. </a:t>
            </a:r>
            <a:endParaRPr b="0" i="0" sz="1100" u="none" cap="none" strike="noStrike">
              <a:solidFill>
                <a:schemeClr val="dk1"/>
              </a:solidFill>
              <a:latin typeface="Cambria"/>
              <a:ea typeface="Cambria"/>
              <a:cs typeface="Cambria"/>
              <a:sym typeface="Cambr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5"/>
          <p:cNvSpPr txBox="1"/>
          <p:nvPr/>
        </p:nvSpPr>
        <p:spPr>
          <a:xfrm>
            <a:off x="864925" y="56375"/>
            <a:ext cx="5874600" cy="380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mbria"/>
                <a:ea typeface="Cambria"/>
                <a:cs typeface="Cambria"/>
                <a:sym typeface="Cambria"/>
              </a:rPr>
              <a:t>3.2A  Change, Progress and Improvement - Industrial Revolution Treatment  1750-1900</a:t>
            </a:r>
            <a:endParaRPr b="1" i="0" sz="1400" u="none" cap="none" strike="noStrike">
              <a:solidFill>
                <a:srgbClr val="000000"/>
              </a:solidFill>
              <a:latin typeface="Cambria"/>
              <a:ea typeface="Cambria"/>
              <a:cs typeface="Cambria"/>
              <a:sym typeface="Cambria"/>
            </a:endParaRPr>
          </a:p>
        </p:txBody>
      </p:sp>
      <p:pic>
        <p:nvPicPr>
          <p:cNvPr descr="Image result for florence nightingale" id="608" name="Google Shape;608;p35"/>
          <p:cNvPicPr preferRelativeResize="0"/>
          <p:nvPr/>
        </p:nvPicPr>
        <p:blipFill rotWithShape="1">
          <a:blip r:embed="rId3">
            <a:alphaModFix/>
          </a:blip>
          <a:srcRect b="0" l="0" r="0" t="0"/>
          <a:stretch/>
        </p:blipFill>
        <p:spPr>
          <a:xfrm>
            <a:off x="573175" y="1012375"/>
            <a:ext cx="921025" cy="921025"/>
          </a:xfrm>
          <a:prstGeom prst="rect">
            <a:avLst/>
          </a:prstGeom>
          <a:noFill/>
          <a:ln>
            <a:noFill/>
          </a:ln>
        </p:spPr>
      </p:pic>
      <p:pic>
        <p:nvPicPr>
          <p:cNvPr descr="Image result for james simpson" id="609" name="Google Shape;609;p35"/>
          <p:cNvPicPr preferRelativeResize="0"/>
          <p:nvPr/>
        </p:nvPicPr>
        <p:blipFill rotWithShape="1">
          <a:blip r:embed="rId4">
            <a:alphaModFix/>
          </a:blip>
          <a:srcRect b="13171" l="18712" r="0" t="0"/>
          <a:stretch/>
        </p:blipFill>
        <p:spPr>
          <a:xfrm>
            <a:off x="589525" y="4042500"/>
            <a:ext cx="921025" cy="944015"/>
          </a:xfrm>
          <a:prstGeom prst="rect">
            <a:avLst/>
          </a:prstGeom>
          <a:noFill/>
          <a:ln>
            <a:noFill/>
          </a:ln>
        </p:spPr>
      </p:pic>
      <p:pic>
        <p:nvPicPr>
          <p:cNvPr descr="Image result for joseph lister" id="610" name="Google Shape;610;p35"/>
          <p:cNvPicPr preferRelativeResize="0"/>
          <p:nvPr/>
        </p:nvPicPr>
        <p:blipFill rotWithShape="1">
          <a:blip r:embed="rId5">
            <a:alphaModFix/>
          </a:blip>
          <a:srcRect b="18998" l="0" r="0" t="11531"/>
          <a:stretch/>
        </p:blipFill>
        <p:spPr>
          <a:xfrm>
            <a:off x="573187" y="7196000"/>
            <a:ext cx="921025" cy="863575"/>
          </a:xfrm>
          <a:prstGeom prst="rect">
            <a:avLst/>
          </a:prstGeom>
          <a:noFill/>
          <a:ln>
            <a:noFill/>
          </a:ln>
        </p:spPr>
      </p:pic>
      <p:graphicFrame>
        <p:nvGraphicFramePr>
          <p:cNvPr id="611" name="Google Shape;611;p35"/>
          <p:cNvGraphicFramePr/>
          <p:nvPr/>
        </p:nvGraphicFramePr>
        <p:xfrm>
          <a:off x="1616225" y="532313"/>
          <a:ext cx="3000000" cy="3000000"/>
        </p:xfrm>
        <a:graphic>
          <a:graphicData uri="http://schemas.openxmlformats.org/drawingml/2006/table">
            <a:tbl>
              <a:tblPr>
                <a:noFill/>
                <a:tableStyleId>{536ACEB8-F9AB-40BC-9508-6DCCBD68F1CE}</a:tableStyleId>
              </a:tblPr>
              <a:tblGrid>
                <a:gridCol w="1276600"/>
                <a:gridCol w="1600700"/>
                <a:gridCol w="1855650"/>
                <a:gridCol w="1141600"/>
              </a:tblGrid>
              <a:tr h="5675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Problems / need for change / context</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What they did  / Key Features of work</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Impacts on treatment ( short &amp; long term))</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Extent of Change + why?</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0098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19th c hospitals were often crowded and unhygienic with patients sharing beds and infection spreading rapidly. Nurses were seen as a minor part of the recovery process</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18295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No general anaesthetic means that few patients had surgeries till the last minute (too late) and surgeons had to rush operations leading to mistakes and poor quality surgery. Patients often struggled and a few would die from shock.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2845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Infection after surgery had around 50% mortality rate as surgeons would reuse instruments and or wash hands or clothes. Poor reputation and known as ‘butchers’ due to failure rate. Many patients avoided surgery.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612" name="Google Shape;612;p35"/>
          <p:cNvSpPr txBox="1"/>
          <p:nvPr/>
        </p:nvSpPr>
        <p:spPr>
          <a:xfrm>
            <a:off x="544675" y="1933399"/>
            <a:ext cx="1067700" cy="193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mbria"/>
                <a:ea typeface="Cambria"/>
                <a:cs typeface="Cambria"/>
                <a:sym typeface="Cambria"/>
              </a:rPr>
              <a:t>Florence ‘naughty’ Nightingale</a:t>
            </a:r>
            <a:endParaRPr b="0" i="0" sz="10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chemeClr val="dk1"/>
                </a:solidFill>
                <a:latin typeface="Cambria"/>
                <a:ea typeface="Cambria"/>
                <a:cs typeface="Cambria"/>
                <a:sym typeface="Cambria"/>
              </a:rPr>
              <a:t>Area of treatment</a:t>
            </a:r>
            <a:endParaRPr b="1" i="0" sz="1000" u="none"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Patient Care</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Nursing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Hospitals</a:t>
            </a:r>
            <a:endParaRPr b="0" i="0" sz="1000" u="none" cap="none" strike="noStrike">
              <a:solidFill>
                <a:srgbClr val="000000"/>
              </a:solidFill>
              <a:latin typeface="Cambria"/>
              <a:ea typeface="Cambria"/>
              <a:cs typeface="Cambria"/>
              <a:sym typeface="Cambria"/>
            </a:endParaRPr>
          </a:p>
        </p:txBody>
      </p:sp>
      <p:sp>
        <p:nvSpPr>
          <p:cNvPr id="613" name="Google Shape;613;p35"/>
          <p:cNvSpPr txBox="1"/>
          <p:nvPr/>
        </p:nvSpPr>
        <p:spPr>
          <a:xfrm>
            <a:off x="516200" y="4970844"/>
            <a:ext cx="1067700" cy="2149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mbria"/>
                <a:ea typeface="Cambria"/>
                <a:cs typeface="Cambria"/>
                <a:sym typeface="Cambria"/>
              </a:rPr>
              <a:t>James ‘feelgood’ Simpson</a:t>
            </a:r>
            <a:endParaRPr b="0" i="0" sz="10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ts val="1100"/>
              <a:buFont typeface="Arial"/>
              <a:buNone/>
            </a:pPr>
            <a:r>
              <a:rPr b="1" i="0" lang="en" sz="1000" u="none" cap="none" strike="noStrike">
                <a:solidFill>
                  <a:schemeClr val="dk1"/>
                </a:solidFill>
                <a:latin typeface="Cambria"/>
                <a:ea typeface="Cambria"/>
                <a:cs typeface="Cambria"/>
                <a:sym typeface="Cambria"/>
              </a:rPr>
              <a:t>Area of treatment</a:t>
            </a:r>
            <a:endParaRPr b="1" i="0" sz="1000" u="none"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Surgery</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Patient experience</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Cambria"/>
                <a:ea typeface="Cambria"/>
                <a:cs typeface="Cambria"/>
                <a:sym typeface="Cambria"/>
              </a:rPr>
              <a:t>Complexity of surgeries</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mbria"/>
              <a:ea typeface="Cambria"/>
              <a:cs typeface="Cambria"/>
              <a:sym typeface="Cambria"/>
            </a:endParaRPr>
          </a:p>
        </p:txBody>
      </p:sp>
      <p:sp>
        <p:nvSpPr>
          <p:cNvPr id="614" name="Google Shape;614;p35"/>
          <p:cNvSpPr txBox="1"/>
          <p:nvPr/>
        </p:nvSpPr>
        <p:spPr>
          <a:xfrm>
            <a:off x="544675" y="8089600"/>
            <a:ext cx="1067700" cy="2487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mbria"/>
                <a:ea typeface="Cambria"/>
                <a:cs typeface="Cambria"/>
                <a:sym typeface="Cambria"/>
              </a:rPr>
              <a:t>Joseph ‘so fresh and so clean clean’ Lister</a:t>
            </a:r>
            <a:endParaRPr b="0" i="0" sz="10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ts val="1100"/>
              <a:buFont typeface="Arial"/>
              <a:buNone/>
            </a:pPr>
            <a:r>
              <a:rPr b="1" i="0" lang="en" sz="1000" u="none" cap="none" strike="noStrike">
                <a:solidFill>
                  <a:schemeClr val="dk1"/>
                </a:solidFill>
                <a:latin typeface="Cambria"/>
                <a:ea typeface="Cambria"/>
                <a:cs typeface="Cambria"/>
                <a:sym typeface="Cambria"/>
              </a:rPr>
              <a:t>Area of treatment</a:t>
            </a:r>
            <a:endParaRPr b="1" i="0" sz="1000" u="none" cap="none" strike="noStrike">
              <a:solidFill>
                <a:schemeClr val="dk1"/>
              </a:solidFill>
              <a:latin typeface="Cambria"/>
              <a:ea typeface="Cambria"/>
              <a:cs typeface="Cambria"/>
              <a:sym typeface="Cambria"/>
            </a:endParaRPr>
          </a:p>
          <a:p>
            <a:pPr indent="0" lvl="0" marL="0" marR="0" rtl="0" algn="ctr">
              <a:lnSpc>
                <a:spcPct val="100000"/>
              </a:lnSpc>
              <a:spcBef>
                <a:spcPts val="0"/>
              </a:spcBef>
              <a:spcAft>
                <a:spcPts val="0"/>
              </a:spcAft>
              <a:buClr>
                <a:schemeClr val="dk1"/>
              </a:buClr>
              <a:buSzPts val="11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Surgery</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Infection rate</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chemeClr val="dk1"/>
                </a:solidFill>
                <a:latin typeface="Cambria"/>
                <a:ea typeface="Cambria"/>
                <a:cs typeface="Cambria"/>
                <a:sym typeface="Cambria"/>
              </a:rPr>
              <a:t>Survival rate</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chemeClr val="dk1"/>
              </a:buClr>
              <a:buSzPts val="1100"/>
              <a:buFont typeface="Arial"/>
              <a:buNone/>
            </a:pPr>
            <a:r>
              <a:rPr b="0" i="0" lang="en" sz="1000" u="none" cap="none" strike="noStrike">
                <a:solidFill>
                  <a:schemeClr val="dk1"/>
                </a:solidFill>
                <a:latin typeface="Cambria"/>
                <a:ea typeface="Cambria"/>
                <a:cs typeface="Cambria"/>
                <a:sym typeface="Cambria"/>
              </a:rPr>
              <a:t>Surgeon’s reputations</a:t>
            </a:r>
            <a:endParaRPr b="0" i="0" sz="1000" u="none" cap="none" strike="noStrike">
              <a:solidFill>
                <a:schemeClr val="dk1"/>
              </a:solidFill>
              <a:latin typeface="Cambria"/>
              <a:ea typeface="Cambria"/>
              <a:cs typeface="Cambria"/>
              <a:sym typeface="Cambria"/>
            </a:endParaRPr>
          </a:p>
        </p:txBody>
      </p:sp>
      <p:pic>
        <p:nvPicPr>
          <p:cNvPr descr="Image result for blank thermometer" id="615" name="Google Shape;615;p35"/>
          <p:cNvPicPr preferRelativeResize="0"/>
          <p:nvPr/>
        </p:nvPicPr>
        <p:blipFill rotWithShape="1">
          <a:blip r:embed="rId6">
            <a:alphaModFix/>
          </a:blip>
          <a:srcRect b="0" l="0" r="28201" t="0"/>
          <a:stretch/>
        </p:blipFill>
        <p:spPr>
          <a:xfrm>
            <a:off x="6918300" y="1323475"/>
            <a:ext cx="510200" cy="1394477"/>
          </a:xfrm>
          <a:prstGeom prst="rect">
            <a:avLst/>
          </a:prstGeom>
          <a:noFill/>
          <a:ln>
            <a:noFill/>
          </a:ln>
        </p:spPr>
      </p:pic>
      <p:pic>
        <p:nvPicPr>
          <p:cNvPr descr="Image result for blank thermometer" id="616" name="Google Shape;616;p35"/>
          <p:cNvPicPr preferRelativeResize="0"/>
          <p:nvPr/>
        </p:nvPicPr>
        <p:blipFill rotWithShape="1">
          <a:blip r:embed="rId6">
            <a:alphaModFix/>
          </a:blip>
          <a:srcRect b="0" l="0" r="28201" t="0"/>
          <a:stretch/>
        </p:blipFill>
        <p:spPr>
          <a:xfrm>
            <a:off x="6918300" y="4281487"/>
            <a:ext cx="510200" cy="1394477"/>
          </a:xfrm>
          <a:prstGeom prst="rect">
            <a:avLst/>
          </a:prstGeom>
          <a:noFill/>
          <a:ln>
            <a:noFill/>
          </a:ln>
        </p:spPr>
      </p:pic>
      <p:pic>
        <p:nvPicPr>
          <p:cNvPr descr="Image result for blank thermometer" id="617" name="Google Shape;617;p35"/>
          <p:cNvPicPr preferRelativeResize="0"/>
          <p:nvPr/>
        </p:nvPicPr>
        <p:blipFill rotWithShape="1">
          <a:blip r:embed="rId6">
            <a:alphaModFix/>
          </a:blip>
          <a:srcRect b="0" l="0" r="28201" t="0"/>
          <a:stretch/>
        </p:blipFill>
        <p:spPr>
          <a:xfrm>
            <a:off x="6918300" y="7572625"/>
            <a:ext cx="510200" cy="1394477"/>
          </a:xfrm>
          <a:prstGeom prst="rect">
            <a:avLst/>
          </a:prstGeom>
          <a:noFill/>
          <a:ln>
            <a:noFill/>
          </a:ln>
        </p:spPr>
      </p:pic>
      <p:sp>
        <p:nvSpPr>
          <p:cNvPr id="618" name="Google Shape;618;p35"/>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36"/>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p.36</a:t>
            </a:r>
            <a:endParaRPr b="1" i="0" sz="1400" u="none" cap="none" strike="noStrike">
              <a:solidFill>
                <a:srgbClr val="000000"/>
              </a:solidFill>
              <a:latin typeface="Calibri"/>
              <a:ea typeface="Calibri"/>
              <a:cs typeface="Calibri"/>
              <a:sym typeface="Calibri"/>
            </a:endParaRPr>
          </a:p>
        </p:txBody>
      </p:sp>
      <p:sp>
        <p:nvSpPr>
          <p:cNvPr id="624" name="Google Shape;624;p36"/>
          <p:cNvSpPr txBox="1"/>
          <p:nvPr>
            <p:ph type="title"/>
          </p:nvPr>
        </p:nvSpPr>
        <p:spPr>
          <a:xfrm>
            <a:off x="264275" y="215375"/>
            <a:ext cx="6135600" cy="445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SzPts val="2000"/>
              <a:buNone/>
            </a:pPr>
            <a:r>
              <a:rPr b="1" lang="en">
                <a:latin typeface="Cambria"/>
                <a:ea typeface="Cambria"/>
                <a:cs typeface="Cambria"/>
                <a:sym typeface="Cambria"/>
              </a:rPr>
              <a:t>Quiz - KT3.2 - Nightingale, Simpson, Lister</a:t>
            </a:r>
            <a:endParaRPr b="1">
              <a:latin typeface="Cambria"/>
              <a:ea typeface="Cambria"/>
              <a:cs typeface="Cambria"/>
              <a:sym typeface="Cambria"/>
            </a:endParaRPr>
          </a:p>
        </p:txBody>
      </p:sp>
      <p:sp>
        <p:nvSpPr>
          <p:cNvPr id="625" name="Google Shape;625;p36"/>
          <p:cNvSpPr txBox="1"/>
          <p:nvPr>
            <p:ph idx="1" type="body"/>
          </p:nvPr>
        </p:nvSpPr>
        <p:spPr>
          <a:xfrm>
            <a:off x="476925" y="805375"/>
            <a:ext cx="6970500" cy="8876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200"/>
              <a:buNone/>
            </a:pPr>
            <a:r>
              <a:rPr lang="en">
                <a:solidFill>
                  <a:schemeClr val="dk1"/>
                </a:solidFill>
              </a:rPr>
              <a:t>1. What was the name of the hospital where Florence Nightingale was stationed in Turkey?</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2. What was her nickname?</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3. What were the names of her two books?</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4. What hospital did she help redesign?</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5. What institution did she help create that trained nurses?</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6. What did James Simpson discover in 1847?</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7. Why did some people initially oppose anaesthetics?</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8. What did anesthetics allow surgeons to now do?</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9. What did Joseph Lister discover and invent?</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rPr lang="en">
                <a:solidFill>
                  <a:schemeClr val="dk1"/>
                </a:solidFill>
              </a:rPr>
              <a:t>10. What type of surgery did he create and how effective was it?</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a:p>
            <a:pPr indent="0" lvl="0" marL="0" rtl="0" algn="l">
              <a:lnSpc>
                <a:spcPct val="150000"/>
              </a:lnSpc>
              <a:spcBef>
                <a:spcPts val="0"/>
              </a:spcBef>
              <a:spcAft>
                <a:spcPts val="0"/>
              </a:spcAft>
              <a:buSzPts val="1200"/>
              <a:buNone/>
            </a:pPr>
            <a:r>
              <a:t/>
            </a:r>
            <a:endParaRPr>
              <a:solidFill>
                <a:schemeClr val="dk1"/>
              </a:solidFill>
            </a:endParaRPr>
          </a:p>
        </p:txBody>
      </p:sp>
      <p:sp>
        <p:nvSpPr>
          <p:cNvPr id="626" name="Google Shape;626;p36"/>
          <p:cNvSpPr txBox="1"/>
          <p:nvPr/>
        </p:nvSpPr>
        <p:spPr>
          <a:xfrm>
            <a:off x="476925" y="9892025"/>
            <a:ext cx="4799700" cy="615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Score ___ / 10</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graphicFrame>
        <p:nvGraphicFramePr>
          <p:cNvPr id="631" name="Google Shape;631;p37"/>
          <p:cNvGraphicFramePr/>
          <p:nvPr/>
        </p:nvGraphicFramePr>
        <p:xfrm>
          <a:off x="669663" y="179263"/>
          <a:ext cx="3000000" cy="3000000"/>
        </p:xfrm>
        <a:graphic>
          <a:graphicData uri="http://schemas.openxmlformats.org/drawingml/2006/table">
            <a:tbl>
              <a:tblPr>
                <a:noFill/>
                <a:tableStyleId>{536ACEB8-F9AB-40BC-9508-6DCCBD68F1CE}</a:tableStyleId>
              </a:tblPr>
              <a:tblGrid>
                <a:gridCol w="1182500"/>
                <a:gridCol w="5668450"/>
              </a:tblGrid>
              <a:tr h="507500">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Target 5-6</a:t>
                      </a:r>
                      <a:endParaRPr sz="1200" u="none" cap="none" strike="noStrike">
                        <a:latin typeface="Calibri"/>
                        <a:ea typeface="Calibri"/>
                        <a:cs typeface="Calibri"/>
                        <a:sym typeface="Calibri"/>
                      </a:endParaRPr>
                    </a:p>
                  </a:txBody>
                  <a:tcPr marT="91425" marB="91425" marR="91425" marL="91425" anchor="ctr">
                    <a:lnL cap="flat" cmpd="sng" w="19050">
                      <a:solidFill>
                        <a:srgbClr val="666666"/>
                      </a:solidFill>
                      <a:prstDash val="solid"/>
                      <a:round/>
                      <a:headEnd len="sm" w="sm" type="none"/>
                      <a:tailEnd len="sm" w="sm" type="none"/>
                    </a:lnL>
                    <a:lnR cap="flat" cmpd="sng" w="19050">
                      <a:solidFill>
                        <a:srgbClr val="666666"/>
                      </a:solidFill>
                      <a:prstDash val="solid"/>
                      <a:round/>
                      <a:headEnd len="sm" w="sm" type="none"/>
                      <a:tailEnd len="sm" w="sm" type="none"/>
                    </a:lnR>
                    <a:lnT cap="flat" cmpd="sng" w="19050">
                      <a:solidFill>
                        <a:srgbClr val="666666"/>
                      </a:solidFill>
                      <a:prstDash val="solid"/>
                      <a:round/>
                      <a:headEnd len="sm" w="sm" type="none"/>
                      <a:tailEnd len="sm" w="sm" type="none"/>
                    </a:lnT>
                    <a:lnB cap="flat" cmpd="sng" w="19050">
                      <a:solidFill>
                        <a:srgbClr val="666666"/>
                      </a:solidFill>
                      <a:prstDash val="solid"/>
                      <a:round/>
                      <a:headEnd len="sm" w="sm" type="none"/>
                      <a:tailEnd len="sm" w="sm" type="none"/>
                    </a:lnB>
                    <a:solidFill>
                      <a:srgbClr val="EAD1DC"/>
                    </a:solidFill>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Explain why treatment of disease and illness changed during the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19th century.     (12 marks)</a:t>
                      </a:r>
                      <a:endParaRPr sz="1200" u="none" cap="none" strike="noStrike">
                        <a:latin typeface="Calibri"/>
                        <a:ea typeface="Calibri"/>
                        <a:cs typeface="Calibri"/>
                        <a:sym typeface="Calibri"/>
                      </a:endParaRPr>
                    </a:p>
                  </a:txBody>
                  <a:tcPr marT="91425" marB="91425" marR="91425" marL="91425" anchor="ctr">
                    <a:lnL cap="flat" cmpd="sng" w="19050">
                      <a:solidFill>
                        <a:srgbClr val="666666"/>
                      </a:solidFill>
                      <a:prstDash val="solid"/>
                      <a:round/>
                      <a:headEnd len="sm" w="sm" type="none"/>
                      <a:tailEnd len="sm" w="sm" type="none"/>
                    </a:lnL>
                    <a:lnR cap="flat" cmpd="sng" w="19050">
                      <a:solidFill>
                        <a:srgbClr val="666666"/>
                      </a:solidFill>
                      <a:prstDash val="solid"/>
                      <a:round/>
                      <a:headEnd len="sm" w="sm" type="none"/>
                      <a:tailEnd len="sm" w="sm" type="none"/>
                    </a:lnR>
                    <a:lnT cap="flat" cmpd="sng" w="19050">
                      <a:solidFill>
                        <a:srgbClr val="666666"/>
                      </a:solidFill>
                      <a:prstDash val="solid"/>
                      <a:round/>
                      <a:headEnd len="sm" w="sm" type="none"/>
                      <a:tailEnd len="sm" w="sm" type="none"/>
                    </a:lnT>
                    <a:lnB cap="flat" cmpd="sng" w="19050">
                      <a:solidFill>
                        <a:srgbClr val="666666"/>
                      </a:solidFill>
                      <a:prstDash val="solid"/>
                      <a:round/>
                      <a:headEnd len="sm" w="sm" type="none"/>
                      <a:tailEnd len="sm" w="sm" type="none"/>
                    </a:lnB>
                    <a:solidFill>
                      <a:srgbClr val="EAD1DC"/>
                    </a:solidFill>
                  </a:tcPr>
                </a:tc>
              </a:tr>
              <a:tr h="2744825">
                <a:tc gridSpan="2">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 Quick mention of Germ Theory in 1861 and ending of Spontaneous Generation and miasma</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 Role of Florence Nightingale in Scutari Hospital during Crimean War, Lady with the Lamp, St. Thomas Hospital, Notes on Hospitals, Notes on Nursing, Nightingale School for Nursing.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 Discuss work on James Simpson in discovering chloroform and testing its effects. Publishing and promotion despite opposition. Impact in making surgery more accurate and safer despite more germs being spread.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 Discuss work of Joseph Lister in promoting use of carbolic acid to reduce infection rate during surgery. Inventing carbolic acid sprayer and pioneering antiseptic surgery with his refined methods.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 Can also discuss improvements and regulation of pharmaceutical industry in making more accurate and easy to obtain medicine in pill form. </a:t>
                      </a:r>
                      <a:endParaRPr sz="1200" u="none" cap="none" strike="noStrike">
                        <a:latin typeface="Calibri"/>
                        <a:ea typeface="Calibri"/>
                        <a:cs typeface="Calibri"/>
                        <a:sym typeface="Calibri"/>
                      </a:endParaRPr>
                    </a:p>
                  </a:txBody>
                  <a:tcPr marT="91425" marB="91425" marR="91425" marL="91425">
                    <a:lnL cap="flat" cmpd="sng" w="19050">
                      <a:solidFill>
                        <a:srgbClr val="666666"/>
                      </a:solidFill>
                      <a:prstDash val="solid"/>
                      <a:round/>
                      <a:headEnd len="sm" w="sm" type="none"/>
                      <a:tailEnd len="sm" w="sm" type="none"/>
                    </a:lnL>
                    <a:lnR cap="flat" cmpd="sng" w="19050">
                      <a:solidFill>
                        <a:srgbClr val="666666"/>
                      </a:solidFill>
                      <a:prstDash val="solid"/>
                      <a:round/>
                      <a:headEnd len="sm" w="sm" type="none"/>
                      <a:tailEnd len="sm" w="sm" type="none"/>
                    </a:lnR>
                    <a:lnT cap="flat" cmpd="sng" w="19050">
                      <a:solidFill>
                        <a:srgbClr val="666666"/>
                      </a:solidFill>
                      <a:prstDash val="solid"/>
                      <a:round/>
                      <a:headEnd len="sm" w="sm" type="none"/>
                      <a:tailEnd len="sm" w="sm" type="none"/>
                    </a:lnT>
                    <a:lnB cap="flat" cmpd="sng" w="19050">
                      <a:solidFill>
                        <a:srgbClr val="666666"/>
                      </a:solidFill>
                      <a:prstDash val="solid"/>
                      <a:round/>
                      <a:headEnd len="sm" w="sm" type="none"/>
                      <a:tailEnd len="sm" w="sm" type="none"/>
                    </a:lnB>
                    <a:solidFill>
                      <a:srgbClr val="EAD1DC"/>
                    </a:solidFill>
                  </a:tcPr>
                </a:tc>
                <a:tc hMerge="1"/>
              </a:tr>
            </a:tbl>
          </a:graphicData>
        </a:graphic>
      </p:graphicFrame>
      <p:graphicFrame>
        <p:nvGraphicFramePr>
          <p:cNvPr id="632" name="Google Shape;632;p37"/>
          <p:cNvGraphicFramePr/>
          <p:nvPr/>
        </p:nvGraphicFramePr>
        <p:xfrm>
          <a:off x="669663" y="3602704"/>
          <a:ext cx="3000000" cy="3000000"/>
        </p:xfrm>
        <a:graphic>
          <a:graphicData uri="http://schemas.openxmlformats.org/drawingml/2006/table">
            <a:tbl>
              <a:tblPr>
                <a:noFill/>
                <a:tableStyleId>{536ACEB8-F9AB-40BC-9508-6DCCBD68F1CE}</a:tableStyleId>
              </a:tblPr>
              <a:tblGrid>
                <a:gridCol w="1622200"/>
                <a:gridCol w="5228750"/>
              </a:tblGrid>
              <a:tr h="46315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Target 7-9</a:t>
                      </a:r>
                      <a:endParaRPr b="1" sz="1100" u="none" cap="none" strike="noStrike">
                        <a:latin typeface="Calibri"/>
                        <a:ea typeface="Calibri"/>
                        <a:cs typeface="Calibri"/>
                        <a:sym typeface="Calibri"/>
                      </a:endParaRPr>
                    </a:p>
                  </a:txBody>
                  <a:tcPr marT="91425" marB="91425" marR="91425" marL="91425" anchor="ctr">
                    <a:lnL cap="flat" cmpd="sng" w="19050">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solidFill>
                      <a:srgbClr val="D9D2E9"/>
                    </a:solidFill>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16 mark question</a:t>
                      </a:r>
                      <a:r>
                        <a:rPr lang="en" sz="1100" u="none" cap="none" strike="noStrike">
                          <a:latin typeface="Calibri"/>
                          <a:ea typeface="Calibri"/>
                          <a:cs typeface="Calibri"/>
                          <a:sym typeface="Calibri"/>
                        </a:rPr>
                        <a:t> - Treatment of disease and illness saw little improvement  during the 19th century. How far do you agree?(16 marks)</a:t>
                      </a:r>
                      <a:endParaRPr b="1" sz="1100" u="none" cap="none" strike="noStrike">
                        <a:latin typeface="Calibri"/>
                        <a:ea typeface="Calibri"/>
                        <a:cs typeface="Calibri"/>
                        <a:sym typeface="Calibri"/>
                      </a:endParaRPr>
                    </a:p>
                  </a:txBody>
                  <a:tcPr marT="91425" marB="91425" marR="91425" marL="91425" anchor="ctr">
                    <a:lnL cap="flat" cmpd="sng" w="28575">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solidFill>
                      <a:srgbClr val="D9D2E9"/>
                    </a:solidFill>
                  </a:tcPr>
                </a:tc>
              </a:tr>
              <a:tr h="2656800">
                <a:tc gridSpan="2">
                  <a:txBody>
                    <a:bodyPr/>
                    <a:lstStyle/>
                    <a:p>
                      <a:pPr indent="0" lvl="0" marL="0" marR="0" rtl="0" algn="l">
                        <a:lnSpc>
                          <a:spcPct val="100000"/>
                        </a:lnSpc>
                        <a:spcBef>
                          <a:spcPts val="0"/>
                        </a:spcBef>
                        <a:spcAft>
                          <a:spcPts val="0"/>
                        </a:spcAft>
                        <a:buClr>
                          <a:srgbClr val="000000"/>
                        </a:buClr>
                        <a:buSzPts val="1100"/>
                        <a:buFont typeface="Arial"/>
                        <a:buNone/>
                      </a:pPr>
                      <a:r>
                        <a:rPr b="1" lang="en" sz="1100" u="sng" cap="none" strike="noStrike">
                          <a:latin typeface="Calibri"/>
                          <a:ea typeface="Calibri"/>
                          <a:cs typeface="Calibri"/>
                          <a:sym typeface="Calibri"/>
                        </a:rPr>
                        <a:t>On one hand, I agree with the interpretation. </a:t>
                      </a:r>
                      <a:endParaRPr b="1" sz="1100" u="sng"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Germ Theory resisted by many from 1861-1890</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Hospitals and surgeons slow to adopt new methods to fight infection</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Anaesthetics saw wide ranging opposition due to fear and religion</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Surgeons were slow to adopt antiseptic methods due to complications and varied results</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 Most change saw in prevention with vaccines and public health</a:t>
                      </a:r>
                      <a:endParaRPr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sz="9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lang="en" sz="1100" u="sng" cap="none" strike="noStrike">
                          <a:solidFill>
                            <a:srgbClr val="000000"/>
                          </a:solidFill>
                          <a:latin typeface="Calibri"/>
                          <a:ea typeface="Calibri"/>
                          <a:cs typeface="Calibri"/>
                          <a:sym typeface="Calibri"/>
                        </a:rPr>
                        <a:t>On one hand, there is evidence for a counter interpretation.</a:t>
                      </a:r>
                      <a:endParaRPr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Nightingale’s work in hygiene was adopted quickly with improved patient experience and care in hospitals.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She raised profile of nurses and women in medicine.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New hospitals like St. Thomas saw addition of clean wards, windows and much more consideration for patient wellbeing</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Surgery became essentially painless due to Simpson’s work with chloroform - allowed greater range of surgery and more accurate</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Lister’s work with antiseptics dropped mortality rate from infection from 50% to below 10% saving thousands of lives.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 sz="1100" u="none" cap="none" strike="noStrike">
                          <a:solidFill>
                            <a:srgbClr val="000000"/>
                          </a:solidFill>
                          <a:latin typeface="Calibri"/>
                          <a:ea typeface="Calibri"/>
                          <a:cs typeface="Calibri"/>
                          <a:sym typeface="Calibri"/>
                        </a:rPr>
                        <a:t>- Antiseptic methods, although receiving opposition, were widely accepted by the end of the 19th century with clean sheets, washing hands, uniforms and sanitised surgical tools becoming common.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libri"/>
                          <a:ea typeface="Calibri"/>
                          <a:cs typeface="Calibri"/>
                          <a:sym typeface="Calibri"/>
                        </a:rPr>
                        <a:t>Judgement - how far? </a:t>
                      </a:r>
                      <a:endParaRPr b="1" sz="1100" u="none" cap="none" strike="noStrike">
                        <a:solidFill>
                          <a:srgbClr val="000000"/>
                        </a:solidFill>
                        <a:latin typeface="Calibri"/>
                        <a:ea typeface="Calibri"/>
                        <a:cs typeface="Calibri"/>
                        <a:sym typeface="Calibri"/>
                      </a:endParaRPr>
                    </a:p>
                  </a:txBody>
                  <a:tcPr marT="91425" marB="91425" marR="91425" marL="91425">
                    <a:lnL cap="flat" cmpd="sng" w="19050">
                      <a:solidFill>
                        <a:srgbClr val="666666"/>
                      </a:solidFill>
                      <a:prstDash val="solid"/>
                      <a:round/>
                      <a:headEnd len="sm" w="sm" type="none"/>
                      <a:tailEnd len="sm" w="sm" type="none"/>
                    </a:lnL>
                    <a:lnR cap="flat" cmpd="sng" w="28575">
                      <a:solidFill>
                        <a:srgbClr val="666666"/>
                      </a:solidFill>
                      <a:prstDash val="solid"/>
                      <a:round/>
                      <a:headEnd len="sm" w="sm" type="none"/>
                      <a:tailEnd len="sm" w="sm" type="none"/>
                    </a:lnR>
                    <a:lnT cap="flat" cmpd="sng" w="28575">
                      <a:solidFill>
                        <a:srgbClr val="666666"/>
                      </a:solidFill>
                      <a:prstDash val="solid"/>
                      <a:round/>
                      <a:headEnd len="sm" w="sm" type="none"/>
                      <a:tailEnd len="sm" w="sm" type="none"/>
                    </a:lnT>
                    <a:lnB cap="flat" cmpd="sng" w="28575">
                      <a:solidFill>
                        <a:srgbClr val="666666"/>
                      </a:solidFill>
                      <a:prstDash val="solid"/>
                      <a:round/>
                      <a:headEnd len="sm" w="sm" type="none"/>
                      <a:tailEnd len="sm" w="sm" type="none"/>
                    </a:lnB>
                    <a:solidFill>
                      <a:srgbClr val="D9D2E9"/>
                    </a:solidFill>
                  </a:tcPr>
                </a:tc>
                <a:tc hMerge="1"/>
              </a:tr>
            </a:tbl>
          </a:graphicData>
        </a:graphic>
      </p:graphicFrame>
      <p:graphicFrame>
        <p:nvGraphicFramePr>
          <p:cNvPr id="633" name="Google Shape;633;p37"/>
          <p:cNvGraphicFramePr/>
          <p:nvPr/>
        </p:nvGraphicFramePr>
        <p:xfrm>
          <a:off x="487613" y="7628745"/>
          <a:ext cx="3000000" cy="3000000"/>
        </p:xfrm>
        <a:graphic>
          <a:graphicData uri="http://schemas.openxmlformats.org/drawingml/2006/table">
            <a:tbl>
              <a:tblPr>
                <a:noFill/>
                <a:tableStyleId>{536ACEB8-F9AB-40BC-9508-6DCCBD68F1CE}</a:tableStyleId>
              </a:tblPr>
              <a:tblGrid>
                <a:gridCol w="1017475"/>
                <a:gridCol w="1112175"/>
                <a:gridCol w="1652575"/>
                <a:gridCol w="1176050"/>
                <a:gridCol w="2074700"/>
              </a:tblGrid>
              <a:tr h="2177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A01</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Own </a:t>
                      </a:r>
                      <a:r>
                        <a:rPr b="1" lang="en" sz="900" u="none" cap="none" strike="noStrike">
                          <a:latin typeface="Calibri"/>
                          <a:ea typeface="Calibri"/>
                          <a:cs typeface="Calibri"/>
                          <a:sym typeface="Calibri"/>
                        </a:rPr>
                        <a:t>Knowledge</a:t>
                      </a:r>
                      <a:endParaRPr b="1" sz="9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L1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L2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L3</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L4</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677450">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Limited knowledge and understanding</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knowledge and understanding of the period.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Good knowledge and understanding</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Wide-ranging knowledge and understanding of the required (Accurate and relevant information is precisely selected)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bl>
          </a:graphicData>
        </a:graphic>
      </p:graphicFrame>
      <p:graphicFrame>
        <p:nvGraphicFramePr>
          <p:cNvPr id="634" name="Google Shape;634;p37"/>
          <p:cNvGraphicFramePr/>
          <p:nvPr/>
        </p:nvGraphicFramePr>
        <p:xfrm>
          <a:off x="487613" y="8612824"/>
          <a:ext cx="3000000" cy="3000000"/>
        </p:xfrm>
        <a:graphic>
          <a:graphicData uri="http://schemas.openxmlformats.org/drawingml/2006/table">
            <a:tbl>
              <a:tblPr>
                <a:noFill/>
                <a:tableStyleId>{536ACEB8-F9AB-40BC-9508-6DCCBD68F1CE}</a:tableStyleId>
              </a:tblPr>
              <a:tblGrid>
                <a:gridCol w="1017475"/>
                <a:gridCol w="1112175"/>
                <a:gridCol w="1652575"/>
                <a:gridCol w="1634225"/>
                <a:gridCol w="1616525"/>
              </a:tblGrid>
              <a:tr h="1270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A02</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Argument for change or</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continuity.</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L1</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r h="731275">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Generalised. lacking development and organisation.</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Some development and organisation of material, but a line of reasoning is not sustained.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Reasoning that is generally</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sustained,</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analysis)</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Showing a line of reasoning that is coherent, sustained and logically structured.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bl>
          </a:graphicData>
        </a:graphic>
      </p:graphicFrame>
      <p:graphicFrame>
        <p:nvGraphicFramePr>
          <p:cNvPr id="635" name="Google Shape;635;p37"/>
          <p:cNvGraphicFramePr/>
          <p:nvPr/>
        </p:nvGraphicFramePr>
        <p:xfrm>
          <a:off x="487638" y="9711824"/>
          <a:ext cx="3000000" cy="3000000"/>
        </p:xfrm>
        <a:graphic>
          <a:graphicData uri="http://schemas.openxmlformats.org/drawingml/2006/table">
            <a:tbl>
              <a:tblPr>
                <a:noFill/>
                <a:tableStyleId>{536ACEB8-F9AB-40BC-9508-6DCCBD68F1CE}</a:tableStyleId>
              </a:tblPr>
              <a:tblGrid>
                <a:gridCol w="1017450"/>
                <a:gridCol w="1112175"/>
                <a:gridCol w="1652575"/>
                <a:gridCol w="1540075"/>
                <a:gridCol w="1710700"/>
              </a:tblGrid>
              <a:tr h="2551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A02</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Judgement on ‘how far’ you agree</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L1</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txBody>
                  <a:tcPr marT="18000" marB="18000"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r h="628575">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No judgement on ‘how far?’</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Weak judgement on ‘how far?’ that is not well developed or supported.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justification for judgement on ‘how far?’</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Clear judgement using on how far with enough support or criteria to be convincing. </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3F3F3"/>
                    </a:solidFill>
                  </a:tcPr>
                </a:tc>
              </a:tr>
            </a:tbl>
          </a:graphicData>
        </a:graphic>
      </p:graphicFrame>
      <p:sp>
        <p:nvSpPr>
          <p:cNvPr id="636" name="Google Shape;636;p37"/>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8"/>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3.2B - New approaches to prevention: the development and use of vaccinations</a:t>
            </a:r>
            <a:endParaRPr sz="1600"/>
          </a:p>
        </p:txBody>
      </p:sp>
      <p:sp>
        <p:nvSpPr>
          <p:cNvPr id="642" name="Google Shape;642;p38"/>
          <p:cNvSpPr txBox="1"/>
          <p:nvPr>
            <p:ph idx="1" type="body"/>
          </p:nvPr>
        </p:nvSpPr>
        <p:spPr>
          <a:xfrm>
            <a:off x="390225" y="953925"/>
            <a:ext cx="7004400" cy="952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People still generally believed that the best way to avoid dying from a  disease was not catching it at all. People had begun to have new ideas about cures - however, most of these were still not effective on patients who were suffering from a disease. Therefore, scientists continued to focus on prevention and developed the idea of the </a:t>
            </a:r>
            <a:r>
              <a:rPr b="1" lang="en"/>
              <a:t>vaccination</a:t>
            </a:r>
            <a:r>
              <a:rPr lang="en"/>
              <a:t>.</a:t>
            </a:r>
            <a:endParaRPr/>
          </a:p>
          <a:p>
            <a:pPr indent="0" lvl="0" marL="0" rtl="0" algn="l">
              <a:lnSpc>
                <a:spcPct val="115000"/>
              </a:lnSpc>
              <a:spcBef>
                <a:spcPts val="1600"/>
              </a:spcBef>
              <a:spcAft>
                <a:spcPts val="0"/>
              </a:spcAft>
              <a:buSzPts val="1100"/>
              <a:buNone/>
            </a:pPr>
            <a:r>
              <a:rPr lang="en"/>
              <a:t>Pasteur presented his case for the germ theory of infection in 1878, after publishing his Germ Theory in 1861. He theorised that microorganisms were responsible for disease. He admired the work of Jenner and started to look for vaccines that would tackle lots of disease. However, Jenner’s work had been the result of observation and experiments, rather than tackling the specific microbe. It would not be possible for other vaccines to work the same way. Pasteur realised that vaccines could only be developed once the germs causing the specific disease had been identified. </a:t>
            </a:r>
            <a:endParaRPr/>
          </a:p>
          <a:p>
            <a:pPr indent="0" lvl="0" marL="0" rtl="0" algn="l">
              <a:lnSpc>
                <a:spcPct val="115000"/>
              </a:lnSpc>
              <a:spcBef>
                <a:spcPts val="1600"/>
              </a:spcBef>
              <a:spcAft>
                <a:spcPts val="0"/>
              </a:spcAft>
              <a:buSzPts val="1100"/>
              <a:buNone/>
            </a:pPr>
            <a:r>
              <a:rPr lang="en"/>
              <a:t>Pasteur's first effort at a vaccine was for </a:t>
            </a:r>
            <a:r>
              <a:rPr b="1" lang="en"/>
              <a:t>chicken cholera.</a:t>
            </a:r>
            <a:r>
              <a:rPr lang="en"/>
              <a:t> He identified the germ causing the disease and set about developing a vaccination against it. </a:t>
            </a:r>
            <a:endParaRPr/>
          </a:p>
          <a:p>
            <a:pPr indent="0" lvl="0" marL="0" rtl="0" algn="l">
              <a:lnSpc>
                <a:spcPct val="115000"/>
              </a:lnSpc>
              <a:spcBef>
                <a:spcPts val="1600"/>
              </a:spcBef>
              <a:spcAft>
                <a:spcPts val="0"/>
              </a:spcAft>
              <a:buSzPts val="1100"/>
              <a:buNone/>
            </a:pPr>
            <a:r>
              <a:rPr lang="en"/>
              <a:t>In 1879 Pasteur proved that a weakened strain of the disease worked to vaccinate the chickens. He continued with his work, also creating a vaccine for anthrax, another devastating disease affecting animals. He then developed a vaccine for rabies.</a:t>
            </a:r>
            <a:endParaRPr/>
          </a:p>
          <a:p>
            <a:pPr indent="0" lvl="0" marL="0" rtl="0" algn="l">
              <a:lnSpc>
                <a:spcPct val="115000"/>
              </a:lnSpc>
              <a:spcBef>
                <a:spcPts val="1600"/>
              </a:spcBef>
              <a:spcAft>
                <a:spcPts val="0"/>
              </a:spcAft>
              <a:buSzPts val="1100"/>
              <a:buNone/>
            </a:pPr>
            <a:r>
              <a:rPr lang="en"/>
              <a:t>Pasteur’s work on vaccines involved producing a weakened version of the culture and then treating patients with it. This created </a:t>
            </a:r>
            <a:r>
              <a:rPr b="1" lang="en"/>
              <a:t>immune response,</a:t>
            </a:r>
            <a:r>
              <a:rPr lang="en"/>
              <a:t> where the body fought off the weakened disease and, in doing so, created antibodies that prevented the individual form suffering from that disease if the microorganism was encountered again. Pasteur did not know that this was why the vaccine worked, because science had not progressed far enough for him to investigate the method properly yet. However, his methods were clearly effective. </a:t>
            </a:r>
            <a:endParaRPr/>
          </a:p>
          <a:p>
            <a:pPr indent="0" lvl="0" marL="0" rtl="0" algn="l">
              <a:lnSpc>
                <a:spcPct val="115000"/>
              </a:lnSpc>
              <a:spcBef>
                <a:spcPts val="1600"/>
              </a:spcBef>
              <a:spcAft>
                <a:spcPts val="0"/>
              </a:spcAft>
              <a:buSzPts val="1100"/>
              <a:buNone/>
            </a:pPr>
            <a:r>
              <a:rPr lang="en"/>
              <a:t>Until this point, Pasteur’s focus had been on animal disease that caused problems for farmers. His work on vaccinations had little direct impact on disease in humans. However, it inspired research among other scientist, who wanted to find other vaccines for a wide range of human diseases. </a:t>
            </a:r>
            <a:endParaRPr/>
          </a:p>
          <a:p>
            <a:pPr indent="0" lvl="0" marL="0" rtl="0" algn="l">
              <a:lnSpc>
                <a:spcPct val="115000"/>
              </a:lnSpc>
              <a:spcBef>
                <a:spcPts val="1600"/>
              </a:spcBef>
              <a:spcAft>
                <a:spcPts val="0"/>
              </a:spcAft>
              <a:buSzPts val="1100"/>
              <a:buNone/>
            </a:pPr>
            <a:r>
              <a:rPr lang="en"/>
              <a:t>Koch’s work isolating the microbes that caused specific diseases was very important in developing new vaccines. For example, in 1890, Emil von Behring developed a vaccine against tetanus and diphtheria. </a:t>
            </a:r>
            <a:endParaRPr/>
          </a:p>
          <a:p>
            <a:pPr indent="0" lvl="0" marL="0" rtl="0" algn="l">
              <a:lnSpc>
                <a:spcPct val="115000"/>
              </a:lnSpc>
              <a:spcBef>
                <a:spcPts val="1600"/>
              </a:spcBef>
              <a:spcAft>
                <a:spcPts val="0"/>
              </a:spcAft>
              <a:buSzPts val="1100"/>
              <a:buNone/>
            </a:pPr>
            <a:r>
              <a:rPr lang="en"/>
              <a:t>By 1900 scientists all over the world were busy isolating microbes and developing vaccines, thanks to the work of Pasteur and Koch. This was a significant breakthrough in </a:t>
            </a:r>
            <a:r>
              <a:rPr b="1" lang="en"/>
              <a:t>prevention of disease. </a:t>
            </a:r>
            <a:r>
              <a:rPr lang="en"/>
              <a:t> </a:t>
            </a:r>
            <a:endParaRPr/>
          </a:p>
          <a:p>
            <a:pPr indent="0" lvl="0" marL="0" rtl="0" algn="l">
              <a:lnSpc>
                <a:spcPct val="115000"/>
              </a:lnSpc>
              <a:spcBef>
                <a:spcPts val="1600"/>
              </a:spcBef>
              <a:spcAft>
                <a:spcPts val="0"/>
              </a:spcAft>
              <a:buSzPts val="1100"/>
              <a:buNone/>
            </a:pPr>
            <a:r>
              <a:rPr b="1" lang="en"/>
              <a:t>TASK: </a:t>
            </a:r>
            <a:r>
              <a:rPr lang="en"/>
              <a:t>If this is the answer what is the question?</a:t>
            </a:r>
            <a:endParaRPr/>
          </a:p>
          <a:p>
            <a:pPr indent="0" lvl="0" marL="0" rtl="0" algn="l">
              <a:lnSpc>
                <a:spcPct val="115000"/>
              </a:lnSpc>
              <a:spcBef>
                <a:spcPts val="1600"/>
              </a:spcBef>
              <a:spcAft>
                <a:spcPts val="0"/>
              </a:spcAft>
              <a:buSzPts val="1100"/>
              <a:buNone/>
            </a:pPr>
            <a:r>
              <a:rPr lang="en"/>
              <a:t>Not catching it at all - _________________________________________________________________________________________________________</a:t>
            </a:r>
            <a:endParaRPr/>
          </a:p>
          <a:p>
            <a:pPr indent="0" lvl="0" marL="0" rtl="0" algn="l">
              <a:lnSpc>
                <a:spcPct val="115000"/>
              </a:lnSpc>
              <a:spcBef>
                <a:spcPts val="1600"/>
              </a:spcBef>
              <a:spcAft>
                <a:spcPts val="0"/>
              </a:spcAft>
              <a:buSzPts val="1100"/>
              <a:buNone/>
            </a:pPr>
            <a:r>
              <a:rPr lang="en"/>
              <a:t>Jenners results were based on observations and experiments - ___________________________________________________________</a:t>
            </a:r>
            <a:endParaRPr/>
          </a:p>
          <a:p>
            <a:pPr indent="0" lvl="0" marL="0" rtl="0" algn="l">
              <a:lnSpc>
                <a:spcPct val="115000"/>
              </a:lnSpc>
              <a:spcBef>
                <a:spcPts val="1600"/>
              </a:spcBef>
              <a:spcAft>
                <a:spcPts val="0"/>
              </a:spcAft>
              <a:buSzPts val="1100"/>
              <a:buNone/>
            </a:pPr>
            <a:r>
              <a:rPr lang="en"/>
              <a:t>__________________________________________________________________________________________________________________________________</a:t>
            </a:r>
            <a:endParaRPr/>
          </a:p>
          <a:p>
            <a:pPr indent="0" lvl="0" marL="0" rtl="0" algn="l">
              <a:lnSpc>
                <a:spcPct val="115000"/>
              </a:lnSpc>
              <a:spcBef>
                <a:spcPts val="1600"/>
              </a:spcBef>
              <a:spcAft>
                <a:spcPts val="0"/>
              </a:spcAft>
              <a:buSzPts val="1100"/>
              <a:buNone/>
            </a:pPr>
            <a:r>
              <a:rPr lang="en"/>
              <a:t>Chicken cholera - ______________________________________________________________________________________________________________</a:t>
            </a:r>
            <a:endParaRPr/>
          </a:p>
          <a:p>
            <a:pPr indent="0" lvl="0" marL="0" rtl="0" algn="l">
              <a:lnSpc>
                <a:spcPct val="115000"/>
              </a:lnSpc>
              <a:spcBef>
                <a:spcPts val="1600"/>
              </a:spcBef>
              <a:spcAft>
                <a:spcPts val="0"/>
              </a:spcAft>
              <a:buSzPts val="1100"/>
              <a:buNone/>
            </a:pPr>
            <a:r>
              <a:rPr lang="en"/>
              <a:t>Immune resposne - ___________________________________________________________________________________________________________</a:t>
            </a:r>
            <a:endParaRPr/>
          </a:p>
          <a:p>
            <a:pPr indent="0" lvl="0" marL="0" rtl="0" algn="l">
              <a:lnSpc>
                <a:spcPct val="115000"/>
              </a:lnSpc>
              <a:spcBef>
                <a:spcPts val="1600"/>
              </a:spcBef>
              <a:spcAft>
                <a:spcPts val="1600"/>
              </a:spcAft>
              <a:buSzPts val="1100"/>
              <a:buNone/>
            </a:pPr>
            <a:r>
              <a:rPr lang="en"/>
              <a:t>Emil von Behring - ____________________________________________________________________________________________________________</a:t>
            </a:r>
            <a:endParaRPr/>
          </a:p>
        </p:txBody>
      </p:sp>
      <p:sp>
        <p:nvSpPr>
          <p:cNvPr id="643" name="Google Shape;643;p38"/>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p.38</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39"/>
          <p:cNvSpPr txBox="1"/>
          <p:nvPr>
            <p:ph idx="1" type="body"/>
          </p:nvPr>
        </p:nvSpPr>
        <p:spPr>
          <a:xfrm>
            <a:off x="390225" y="953925"/>
            <a:ext cx="7004400" cy="44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TASK: </a:t>
            </a:r>
            <a:r>
              <a:rPr lang="en"/>
              <a:t>Draw a storyboard to explain how vaccines were developed.</a:t>
            </a:r>
            <a:endParaRPr/>
          </a:p>
          <a:p>
            <a:pPr indent="0" lvl="0" marL="0" rtl="0" algn="l">
              <a:lnSpc>
                <a:spcPct val="115000"/>
              </a:lnSpc>
              <a:spcBef>
                <a:spcPts val="1600"/>
              </a:spcBef>
              <a:spcAft>
                <a:spcPts val="1600"/>
              </a:spcAft>
              <a:buClr>
                <a:schemeClr val="dk1"/>
              </a:buClr>
              <a:buSzPts val="1100"/>
              <a:buFont typeface="Arial"/>
              <a:buNone/>
            </a:pPr>
            <a:r>
              <a:t/>
            </a:r>
            <a:endParaRPr/>
          </a:p>
        </p:txBody>
      </p:sp>
      <p:sp>
        <p:nvSpPr>
          <p:cNvPr id="649" name="Google Shape;649;p3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p.39</a:t>
            </a:r>
            <a:endParaRPr b="1" i="0" sz="1400" u="none" cap="none" strike="noStrike">
              <a:solidFill>
                <a:srgbClr val="000000"/>
              </a:solidFill>
              <a:latin typeface="Calibri"/>
              <a:ea typeface="Calibri"/>
              <a:cs typeface="Calibri"/>
              <a:sym typeface="Calibri"/>
            </a:endParaRPr>
          </a:p>
        </p:txBody>
      </p:sp>
      <p:sp>
        <p:nvSpPr>
          <p:cNvPr id="650" name="Google Shape;650;p39"/>
          <p:cNvSpPr txBox="1"/>
          <p:nvPr/>
        </p:nvSpPr>
        <p:spPr>
          <a:xfrm>
            <a:off x="390225" y="7344875"/>
            <a:ext cx="7004400" cy="3204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Cambria"/>
                <a:ea typeface="Cambria"/>
                <a:cs typeface="Cambria"/>
                <a:sym typeface="Cambria"/>
              </a:rPr>
              <a:t>TASK: </a:t>
            </a:r>
            <a:r>
              <a:rPr b="0" i="0" lang="en" sz="1100" u="none" cap="none" strike="noStrike">
                <a:solidFill>
                  <a:schemeClr val="dk1"/>
                </a:solidFill>
                <a:latin typeface="Cambria"/>
                <a:ea typeface="Cambria"/>
                <a:cs typeface="Cambria"/>
                <a:sym typeface="Cambria"/>
              </a:rPr>
              <a:t>As a method of prevention, vaccination were more effective than anything that had been tried in previous centuries. What factors made the development of new vaccinations possible?</a:t>
            </a:r>
            <a:endParaRPr b="0" i="0" sz="1100" u="none" cap="none" strike="noStrike">
              <a:solidFill>
                <a:schemeClr val="dk1"/>
              </a:solidFill>
              <a:latin typeface="Cambria"/>
              <a:ea typeface="Cambria"/>
              <a:cs typeface="Cambria"/>
              <a:sym typeface="Cambria"/>
            </a:endParaRPr>
          </a:p>
          <a:p>
            <a:pPr indent="0" lvl="0" marL="0" marR="0" rtl="0" algn="l">
              <a:lnSpc>
                <a:spcPct val="150000"/>
              </a:lnSpc>
              <a:spcBef>
                <a:spcPts val="1600"/>
              </a:spcBef>
              <a:spcAft>
                <a:spcPts val="1600"/>
              </a:spcAft>
              <a:buClr>
                <a:srgbClr val="000000"/>
              </a:buClr>
              <a:buSzPts val="1100"/>
              <a:buFont typeface="Arial"/>
              <a:buNone/>
            </a:pPr>
            <a:r>
              <a:rPr b="1" i="0" lang="en" sz="1100" u="none" cap="none" strike="noStrike">
                <a:solidFill>
                  <a:schemeClr val="dk1"/>
                </a:solidFill>
                <a:latin typeface="Cambria"/>
                <a:ea typeface="Cambria"/>
                <a:cs typeface="Cambria"/>
                <a:sym typeface="Cambria"/>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1" i="0" sz="1100" u="none" cap="none" strike="noStrike">
              <a:solidFill>
                <a:schemeClr val="dk1"/>
              </a:solidFill>
              <a:latin typeface="Cambria"/>
              <a:ea typeface="Cambria"/>
              <a:cs typeface="Cambria"/>
              <a:sym typeface="Cambria"/>
            </a:endParaRPr>
          </a:p>
        </p:txBody>
      </p:sp>
      <p:graphicFrame>
        <p:nvGraphicFramePr>
          <p:cNvPr id="651" name="Google Shape;651;p39"/>
          <p:cNvGraphicFramePr/>
          <p:nvPr/>
        </p:nvGraphicFramePr>
        <p:xfrm>
          <a:off x="521700" y="1493050"/>
          <a:ext cx="3000000" cy="3000000"/>
        </p:xfrm>
        <a:graphic>
          <a:graphicData uri="http://schemas.openxmlformats.org/drawingml/2006/table">
            <a:tbl>
              <a:tblPr>
                <a:noFill/>
                <a:tableStyleId>{536ACEB8-F9AB-40BC-9508-6DCCBD68F1CE}</a:tableStyleId>
              </a:tblPr>
              <a:tblGrid>
                <a:gridCol w="2290975"/>
                <a:gridCol w="2290975"/>
                <a:gridCol w="2290975"/>
              </a:tblGrid>
              <a:tr h="2794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7947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652" name="Google Shape;652;p39"/>
          <p:cNvSpPr txBox="1"/>
          <p:nvPr>
            <p:ph type="title"/>
          </p:nvPr>
        </p:nvSpPr>
        <p:spPr>
          <a:xfrm>
            <a:off x="390225" y="219175"/>
            <a:ext cx="63573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3.2B - New approaches to prevention: the development and use of vaccinations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4"/>
          <p:cNvSpPr txBox="1"/>
          <p:nvPr>
            <p:ph type="title"/>
          </p:nvPr>
        </p:nvSpPr>
        <p:spPr>
          <a:xfrm>
            <a:off x="364600" y="125700"/>
            <a:ext cx="6189600" cy="41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a:t>Medicine Key Topic 3 Industrial Revolution Key Words</a:t>
            </a:r>
            <a:endParaRPr b="1"/>
          </a:p>
        </p:txBody>
      </p:sp>
      <p:graphicFrame>
        <p:nvGraphicFramePr>
          <p:cNvPr id="127" name="Google Shape;127;p4"/>
          <p:cNvGraphicFramePr/>
          <p:nvPr/>
        </p:nvGraphicFramePr>
        <p:xfrm>
          <a:off x="435250" y="638824"/>
          <a:ext cx="3000000" cy="3000000"/>
        </p:xfrm>
        <a:graphic>
          <a:graphicData uri="http://schemas.openxmlformats.org/drawingml/2006/table">
            <a:tbl>
              <a:tblPr bandRow="1">
                <a:noFill/>
                <a:tableStyleId>{6AA211E7-CD92-40A8-A5B0-38F584FF3E94}</a:tableStyleId>
              </a:tblPr>
              <a:tblGrid>
                <a:gridCol w="389300"/>
                <a:gridCol w="1194550"/>
                <a:gridCol w="5443850"/>
              </a:tblGrid>
              <a:tr h="12143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17</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First Public Health Act, 1848</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Largely the work of Edwin Chadwick: the Central Board of Health was created and also encouraged local Boards of Health to be set up to appoint a Medical Officer, provide sewers, inspect lodging houses and check food quality. All of this was voluntary and not compulsory so many towns simply ignored the recommendations. From the 1860’s the government took small steps to improve people’s living conditions and support disease prevention including: building 1,300 miles of sewers in London by 1865, demolishing slums in Birmingham and passing laws against dumping sewage in rivers.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204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18</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Garrett Anderson, Elizabeth</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First British woman to qualify as a physician and surgeon in 1865. Her determination paved the way for other women, and in 1876 an act was passed permitting women to become physicians.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939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19</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germ theory (1861)</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Louis Pasteur’s theory that germs are in the air and cause decay. In 1878, germ theory was connected to human infection. Ended belief in spontaneous generation and miasma as causes of disease. Joseph Lister in Britain was inspired to use carbolic acid for antiseptic surgery as the result of germ theory.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204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20</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Great Stink, </a:t>
                      </a:r>
                      <a:endParaRPr b="1" sz="11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1858</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Parliament had to be closed due to summer heat causing the sewage in the Thames to reek. The miasma thought to transmit contagious diseases, and three outbreaks of cholera prior to the Great Stink were blamed on the ongoing problems with the river.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3878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21</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hospitals (18th century)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New hospitals were opened in the 18th century due to donations from the wealth and became more focused on care instead of just resting and praying. Poor people were offered doctors and minor medical care for the first time but conditions soon became unsanitary due to the influx of patients. Doctors would move between patients without hygienic precautions thus diseases spread quickly. Rich people were still treated in their homes and would call a doctor or surgeon when necessary. By 1900, because of germ theory, hospitals were antiseptic, focused on treating the patient and a place were junior doctors could be trained practically.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8673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22</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hospitals (19th century)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Largely due to the work of Florence Nightingale, hospitals in the late 19th century improved dramatically. She established nursing as fundamental to the recovery of the patient and set up the Nightingale School for Nurses in 1860 at St. Thomas Hospital. She also recommend hospital design changes to allow for improved ventilation, larger rooms, more windows and separate wards to stop diseases spreading.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939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23</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hypodermic needles, 1844</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very thin, hollow tube with a sharp tip that contains a small opening at the pointed end. It is commonly used with a syringe, a hand-operated device with a plunger, to inject substances into the body (e.g., various drugs or liquid medicines) in correct proportions or extract fluids from the body.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69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24</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immunise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Process of giving protection from disease through the body's own defences or immune system.</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3411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25</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infection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Formation of disease-causing germs or microorganisms in a person’s body.</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04085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26</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inoculation / inoculators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Putting a low dose of a disease into the body to help it fight against a more serious attack of the disease. Before smallpox vaccination, inoculation was a popular prevention and would charge money to put the puss of a smallpox victim into a cut on an uninfected person. Sometimes immunity would be given but it was particularly dangerous for children who often got full blown smallpox.  The inoculators resisted Edward Jenner’s cowpox vaccination in 1798 and the practice was later banned by the British government in 1840.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22551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27</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Jenner, Edward</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English doctor who promoted the use of cowpox to give immunity to smallpox (vaccination) in 1798. Opposed by inoculators who would lose business and some in the church who felt it was wrong to give humans an animal disease. Even the Royal Society refused to publish his work as Jenner could not explain how cowpox provided immunity to smallpox. By 1800, 100,000 people around the world had been vaccinated and and by 1803, 12,000 in Britain alone after the founding of the Royal Jennerian Society. By 1840 the government outlawed inoculation and paid for children to receive free vaccination and by 1852 smallpox vaccination became mandatory. Jenner was publicly praised by Napoleon, American President Thomas Jefferson and even the Emperor of Japan for his work on preventing disease. Although this was a turning point in medicine as it confirmed that humans could be made immune to a disease it was a one-off prevention and could not be replicated with other diseases. Would inspire Pasteur and Koch to look for ways to weaken disease causing microbes which they would later name vaccines in Jenner’s honor.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sp>
        <p:nvSpPr>
          <p:cNvPr id="128" name="Google Shape;128;p4"/>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0"/>
          <p:cNvSpPr txBox="1"/>
          <p:nvPr/>
        </p:nvSpPr>
        <p:spPr>
          <a:xfrm>
            <a:off x="653152" y="558700"/>
            <a:ext cx="6530700" cy="291900"/>
          </a:xfrm>
          <a:prstGeom prst="rect">
            <a:avLst/>
          </a:prstGeom>
          <a:solidFill>
            <a:srgbClr val="FF99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dvent Pro"/>
                <a:ea typeface="Advent Pro"/>
                <a:cs typeface="Advent Pro"/>
                <a:sym typeface="Advent Pro"/>
              </a:rPr>
              <a:t>Government </a:t>
            </a:r>
            <a:r>
              <a:rPr b="1" i="0" lang="en" sz="1200" u="none" cap="none" strike="noStrike">
                <a:solidFill>
                  <a:srgbClr val="000000"/>
                </a:solidFill>
                <a:latin typeface="Advent Pro"/>
                <a:ea typeface="Advent Pro"/>
                <a:cs typeface="Advent Pro"/>
                <a:sym typeface="Advent Pro"/>
              </a:rPr>
              <a:t>laissez-faire </a:t>
            </a:r>
            <a:r>
              <a:rPr b="0" i="0" lang="en" sz="1200" u="none" cap="none" strike="noStrike">
                <a:solidFill>
                  <a:srgbClr val="000000"/>
                </a:solidFill>
                <a:latin typeface="Advent Pro"/>
                <a:ea typeface="Advent Pro"/>
                <a:cs typeface="Advent Pro"/>
                <a:sym typeface="Advent Pro"/>
              </a:rPr>
              <a:t>attitude  - up until the early 19th century` </a:t>
            </a:r>
            <a:endParaRPr b="0" i="0" sz="1200" u="none" cap="none" strike="noStrike">
              <a:solidFill>
                <a:srgbClr val="000000"/>
              </a:solidFill>
              <a:latin typeface="Advent Pro"/>
              <a:ea typeface="Advent Pro"/>
              <a:cs typeface="Advent Pro"/>
              <a:sym typeface="Advent Pro"/>
            </a:endParaRPr>
          </a:p>
        </p:txBody>
      </p:sp>
      <p:sp>
        <p:nvSpPr>
          <p:cNvPr id="658" name="Google Shape;658;p40"/>
          <p:cNvSpPr txBox="1"/>
          <p:nvPr/>
        </p:nvSpPr>
        <p:spPr>
          <a:xfrm>
            <a:off x="681275" y="67675"/>
            <a:ext cx="6219900" cy="403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274E13"/>
                </a:solidFill>
                <a:latin typeface="Architects Daughter"/>
                <a:ea typeface="Architects Daughter"/>
                <a:cs typeface="Architects Daughter"/>
                <a:sym typeface="Architects Daughter"/>
              </a:rPr>
              <a:t>3.2B - Changes in prevention and public health in the 19th century</a:t>
            </a:r>
            <a:endParaRPr b="1" i="0" sz="1300" u="none" cap="none" strike="noStrike">
              <a:solidFill>
                <a:srgbClr val="274E13"/>
              </a:solidFill>
              <a:latin typeface="Architects Daughter"/>
              <a:ea typeface="Architects Daughter"/>
              <a:cs typeface="Architects Daughter"/>
              <a:sym typeface="Architects Daughter"/>
            </a:endParaRPr>
          </a:p>
        </p:txBody>
      </p:sp>
      <p:sp>
        <p:nvSpPr>
          <p:cNvPr id="659" name="Google Shape;659;p40"/>
          <p:cNvSpPr txBox="1"/>
          <p:nvPr/>
        </p:nvSpPr>
        <p:spPr>
          <a:xfrm>
            <a:off x="544850" y="938137"/>
            <a:ext cx="6747300" cy="186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Government in Great Britain had minimal involvement in anything related to public health. This laissez-faire (hands off) attitude combined with increasing urbanisation led to incredible pollution, overcrowding, filth, poor housing conditions and recurrent epidemics such as cholera and tuberculosis.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Failure to address common needs of its citizens: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disease preventions schemes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adequate sewers systems        - provision for clean water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hospitals       - affordable and quality housing</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overcrowding     - rubbish collection</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Cholera outbreaks strike England in 1832, 1849 and 1854 kill thousands. </a:t>
            </a:r>
            <a:endParaRPr b="0" i="0" sz="1100" u="none" cap="none" strike="noStrike">
              <a:solidFill>
                <a:srgbClr val="000000"/>
              </a:solidFill>
              <a:latin typeface="Calibri"/>
              <a:ea typeface="Calibri"/>
              <a:cs typeface="Calibri"/>
              <a:sym typeface="Calibri"/>
            </a:endParaRPr>
          </a:p>
        </p:txBody>
      </p:sp>
      <p:sp>
        <p:nvSpPr>
          <p:cNvPr id="660" name="Google Shape;660;p40"/>
          <p:cNvSpPr txBox="1"/>
          <p:nvPr/>
        </p:nvSpPr>
        <p:spPr>
          <a:xfrm>
            <a:off x="1963902" y="2891075"/>
            <a:ext cx="4907700" cy="238800"/>
          </a:xfrm>
          <a:prstGeom prst="rect">
            <a:avLst/>
          </a:prstGeom>
          <a:solidFill>
            <a:srgbClr val="CC4125"/>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FFFFFF"/>
                </a:solidFill>
                <a:latin typeface="Advent Pro"/>
                <a:ea typeface="Advent Pro"/>
                <a:cs typeface="Advent Pro"/>
                <a:sym typeface="Advent Pro"/>
              </a:rPr>
              <a:t>Events that caused change - mid 19th century </a:t>
            </a:r>
            <a:endParaRPr b="1" i="0" sz="1200" u="none" cap="none" strike="noStrike">
              <a:solidFill>
                <a:srgbClr val="FFFFFF"/>
              </a:solidFill>
              <a:latin typeface="Advent Pro"/>
              <a:ea typeface="Advent Pro"/>
              <a:cs typeface="Advent Pro"/>
              <a:sym typeface="Advent Pro"/>
            </a:endParaRPr>
          </a:p>
        </p:txBody>
      </p:sp>
      <p:sp>
        <p:nvSpPr>
          <p:cNvPr id="661" name="Google Shape;661;p40"/>
          <p:cNvSpPr txBox="1"/>
          <p:nvPr/>
        </p:nvSpPr>
        <p:spPr>
          <a:xfrm>
            <a:off x="1723025" y="3247500"/>
            <a:ext cx="5385900" cy="6306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Edwin Chadwick</a:t>
            </a:r>
            <a:r>
              <a:rPr b="0" i="0" lang="en" sz="1100" u="none" cap="none" strike="noStrike">
                <a:solidFill>
                  <a:srgbClr val="000000"/>
                </a:solidFill>
                <a:latin typeface="Calibri"/>
                <a:ea typeface="Calibri"/>
                <a:cs typeface="Calibri"/>
                <a:sym typeface="Calibri"/>
              </a:rPr>
              <a:t>, an English social reformer, writes ‘ A Report on the Sanitary Conditions of the Labouring Classes’  in 1842 and begins to petition the government for more public health intervention.  </a:t>
            </a:r>
            <a:endParaRPr b="0" i="0" sz="1100" u="none" cap="none" strike="noStrike">
              <a:solidFill>
                <a:srgbClr val="000000"/>
              </a:solidFill>
              <a:latin typeface="Calibri"/>
              <a:ea typeface="Calibri"/>
              <a:cs typeface="Calibri"/>
              <a:sym typeface="Calibri"/>
            </a:endParaRPr>
          </a:p>
        </p:txBody>
      </p:sp>
      <p:sp>
        <p:nvSpPr>
          <p:cNvPr id="662" name="Google Shape;662;p40"/>
          <p:cNvSpPr txBox="1"/>
          <p:nvPr/>
        </p:nvSpPr>
        <p:spPr>
          <a:xfrm>
            <a:off x="583975" y="4126675"/>
            <a:ext cx="6038400" cy="4035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First Public Health Act - 1848</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recommended health improvements to local councils but it was not compulsory</a:t>
            </a:r>
            <a:endParaRPr b="0" i="0" sz="1100" u="none" cap="none" strike="noStrike">
              <a:solidFill>
                <a:srgbClr val="000000"/>
              </a:solidFill>
              <a:latin typeface="Calibri"/>
              <a:ea typeface="Calibri"/>
              <a:cs typeface="Calibri"/>
              <a:sym typeface="Calibri"/>
            </a:endParaRPr>
          </a:p>
        </p:txBody>
      </p:sp>
      <p:sp>
        <p:nvSpPr>
          <p:cNvPr id="663" name="Google Shape;663;p40"/>
          <p:cNvSpPr/>
          <p:nvPr/>
        </p:nvSpPr>
        <p:spPr>
          <a:xfrm>
            <a:off x="5316016" y="3878100"/>
            <a:ext cx="962100" cy="331500"/>
          </a:xfrm>
          <a:prstGeom prst="downArrow">
            <a:avLst>
              <a:gd fmla="val 50000" name="adj1"/>
              <a:gd fmla="val 50000" name="adj2"/>
            </a:avLst>
          </a:prstGeom>
          <a:solidFill>
            <a:srgbClr val="CC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result for edwin chadwick" id="664" name="Google Shape;664;p40"/>
          <p:cNvPicPr preferRelativeResize="0"/>
          <p:nvPr/>
        </p:nvPicPr>
        <p:blipFill rotWithShape="1">
          <a:blip r:embed="rId3">
            <a:alphaModFix/>
          </a:blip>
          <a:srcRect b="0" l="0" r="0" t="0"/>
          <a:stretch/>
        </p:blipFill>
        <p:spPr>
          <a:xfrm>
            <a:off x="544925" y="2880050"/>
            <a:ext cx="962100" cy="1121899"/>
          </a:xfrm>
          <a:prstGeom prst="rect">
            <a:avLst/>
          </a:prstGeom>
          <a:noFill/>
          <a:ln>
            <a:noFill/>
          </a:ln>
        </p:spPr>
      </p:pic>
      <p:sp>
        <p:nvSpPr>
          <p:cNvPr id="665" name="Google Shape;665;p40"/>
          <p:cNvSpPr txBox="1"/>
          <p:nvPr/>
        </p:nvSpPr>
        <p:spPr>
          <a:xfrm>
            <a:off x="528179" y="5007125"/>
            <a:ext cx="5671500" cy="628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Great Stink in 1858.</a:t>
            </a:r>
            <a:r>
              <a:rPr b="0" i="0" lang="en" sz="1100" u="none" cap="none" strike="noStrike">
                <a:solidFill>
                  <a:srgbClr val="000000"/>
                </a:solidFill>
                <a:latin typeface="Calibri"/>
                <a:ea typeface="Calibri"/>
                <a:cs typeface="Calibri"/>
                <a:sym typeface="Calibri"/>
              </a:rPr>
              <a:t> A particularly hot summer makes the Thames River, which is full of human waste and sewage, smell so bad that Parliament has to close down. </a:t>
            </a:r>
            <a:endParaRPr b="0" i="0" sz="1100" u="none" cap="none" strike="noStrike">
              <a:solidFill>
                <a:srgbClr val="000000"/>
              </a:solidFill>
              <a:latin typeface="Calibri"/>
              <a:ea typeface="Calibri"/>
              <a:cs typeface="Calibri"/>
              <a:sym typeface="Calibri"/>
            </a:endParaRPr>
          </a:p>
        </p:txBody>
      </p:sp>
      <p:sp>
        <p:nvSpPr>
          <p:cNvPr id="666" name="Google Shape;666;p40"/>
          <p:cNvSpPr txBox="1"/>
          <p:nvPr/>
        </p:nvSpPr>
        <p:spPr>
          <a:xfrm>
            <a:off x="507451" y="5663816"/>
            <a:ext cx="5671500" cy="4671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Reform Acts of 1832 and 1867 </a:t>
            </a:r>
            <a:r>
              <a:rPr b="0" i="0" lang="en" sz="1100" u="none" cap="none" strike="noStrike">
                <a:solidFill>
                  <a:srgbClr val="000000"/>
                </a:solidFill>
                <a:latin typeface="Calibri"/>
                <a:ea typeface="Calibri"/>
                <a:cs typeface="Calibri"/>
                <a:sym typeface="Calibri"/>
              </a:rPr>
              <a:t>meant more than 2.5 million out of a population of 30 million could vote. (8% of population)</a:t>
            </a:r>
            <a:endParaRPr b="0" i="0" sz="1100" u="none" cap="none" strike="noStrike">
              <a:solidFill>
                <a:srgbClr val="000000"/>
              </a:solidFill>
              <a:latin typeface="Calibri"/>
              <a:ea typeface="Calibri"/>
              <a:cs typeface="Calibri"/>
              <a:sym typeface="Calibri"/>
            </a:endParaRPr>
          </a:p>
        </p:txBody>
      </p:sp>
      <p:sp>
        <p:nvSpPr>
          <p:cNvPr id="667" name="Google Shape;667;p40"/>
          <p:cNvSpPr txBox="1"/>
          <p:nvPr/>
        </p:nvSpPr>
        <p:spPr>
          <a:xfrm>
            <a:off x="493850" y="6158984"/>
            <a:ext cx="5671500" cy="319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Pasteur discovered </a:t>
            </a:r>
            <a:r>
              <a:rPr b="1" i="0" lang="en" sz="1100" u="none" cap="none" strike="noStrike">
                <a:solidFill>
                  <a:srgbClr val="000000"/>
                </a:solidFill>
                <a:latin typeface="Calibri"/>
                <a:ea typeface="Calibri"/>
                <a:cs typeface="Calibri"/>
                <a:sym typeface="Calibri"/>
              </a:rPr>
              <a:t>Germ Theory in 1861</a:t>
            </a:r>
            <a:r>
              <a:rPr b="0" i="0" lang="en" sz="1100" u="none" cap="none" strike="noStrike">
                <a:solidFill>
                  <a:srgbClr val="000000"/>
                </a:solidFill>
                <a:latin typeface="Calibri"/>
                <a:ea typeface="Calibri"/>
                <a:cs typeface="Calibri"/>
                <a:sym typeface="Calibri"/>
              </a:rPr>
              <a:t>. By 1880 everyone agrees that Germs cause disease. </a:t>
            </a:r>
            <a:endParaRPr b="0" i="0" sz="1100" u="none" cap="none" strike="noStrike">
              <a:solidFill>
                <a:srgbClr val="000000"/>
              </a:solidFill>
              <a:latin typeface="Calibri"/>
              <a:ea typeface="Calibri"/>
              <a:cs typeface="Calibri"/>
              <a:sym typeface="Calibri"/>
            </a:endParaRPr>
          </a:p>
        </p:txBody>
      </p:sp>
      <p:sp>
        <p:nvSpPr>
          <p:cNvPr id="668" name="Google Shape;668;p40"/>
          <p:cNvSpPr txBox="1"/>
          <p:nvPr/>
        </p:nvSpPr>
        <p:spPr>
          <a:xfrm>
            <a:off x="488075" y="4595013"/>
            <a:ext cx="6371700" cy="3315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John Snow proves cholera is waterborne by removing the handle off the </a:t>
            </a:r>
            <a:r>
              <a:rPr b="1" i="0" lang="en" sz="1100" u="none" cap="none" strike="noStrike">
                <a:solidFill>
                  <a:srgbClr val="000000"/>
                </a:solidFill>
                <a:latin typeface="Calibri"/>
                <a:ea typeface="Calibri"/>
                <a:cs typeface="Calibri"/>
                <a:sym typeface="Calibri"/>
              </a:rPr>
              <a:t>Broad Street pump </a:t>
            </a:r>
            <a:r>
              <a:rPr b="0" i="0" lang="en" sz="1100" u="none" cap="none" strike="noStrike">
                <a:solidFill>
                  <a:srgbClr val="000000"/>
                </a:solidFill>
                <a:latin typeface="Calibri"/>
                <a:ea typeface="Calibri"/>
                <a:cs typeface="Calibri"/>
                <a:sym typeface="Calibri"/>
              </a:rPr>
              <a:t>in Soho in 1854. </a:t>
            </a:r>
            <a:endParaRPr b="0" i="0" sz="1100" u="none" cap="none" strike="noStrike">
              <a:solidFill>
                <a:srgbClr val="000000"/>
              </a:solidFill>
              <a:latin typeface="Calibri"/>
              <a:ea typeface="Calibri"/>
              <a:cs typeface="Calibri"/>
              <a:sym typeface="Calibri"/>
            </a:endParaRPr>
          </a:p>
        </p:txBody>
      </p:sp>
      <p:sp>
        <p:nvSpPr>
          <p:cNvPr id="669" name="Google Shape;669;p40"/>
          <p:cNvSpPr txBox="1"/>
          <p:nvPr/>
        </p:nvSpPr>
        <p:spPr>
          <a:xfrm>
            <a:off x="445925" y="6543650"/>
            <a:ext cx="5671500" cy="2388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none" cap="none" strike="noStrike">
                <a:solidFill>
                  <a:srgbClr val="000000"/>
                </a:solidFill>
                <a:latin typeface="Calibri"/>
                <a:ea typeface="Calibri"/>
                <a:cs typeface="Calibri"/>
                <a:sym typeface="Calibri"/>
              </a:rPr>
              <a:t>Writers like Charles Dickens highlighted the problems with the poor. </a:t>
            </a:r>
            <a:endParaRPr b="0" i="0" sz="900" u="none" cap="none" strike="noStrike">
              <a:solidFill>
                <a:srgbClr val="000000"/>
              </a:solidFill>
              <a:latin typeface="Calibri"/>
              <a:ea typeface="Calibri"/>
              <a:cs typeface="Calibri"/>
              <a:sym typeface="Calibri"/>
            </a:endParaRPr>
          </a:p>
        </p:txBody>
      </p:sp>
      <p:sp>
        <p:nvSpPr>
          <p:cNvPr id="670" name="Google Shape;670;p40"/>
          <p:cNvSpPr txBox="1"/>
          <p:nvPr/>
        </p:nvSpPr>
        <p:spPr>
          <a:xfrm>
            <a:off x="522600" y="7261250"/>
            <a:ext cx="6537000" cy="1024200"/>
          </a:xfrm>
          <a:prstGeom prst="rect">
            <a:avLst/>
          </a:prstGeom>
          <a:solidFill>
            <a:srgbClr val="D9EAD3"/>
          </a:solidFill>
          <a:ln cap="flat" cmpd="sng" w="28575">
            <a:solidFill>
              <a:srgbClr val="FF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Second Public Health Act, 1875</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Due to change in attitude the government passed the act requiring:</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Access to public toilets     - - increased quality of housing</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provision for clean water     -- improved sewers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street lighting to reduce accidents   -- regulation of food quality</a:t>
            </a:r>
            <a:endParaRPr b="0" i="0" sz="1100" u="none" cap="none" strike="noStrike">
              <a:solidFill>
                <a:srgbClr val="000000"/>
              </a:solidFill>
              <a:latin typeface="Calibri"/>
              <a:ea typeface="Calibri"/>
              <a:cs typeface="Calibri"/>
              <a:sym typeface="Calibri"/>
            </a:endParaRPr>
          </a:p>
        </p:txBody>
      </p:sp>
      <p:sp>
        <p:nvSpPr>
          <p:cNvPr id="671" name="Google Shape;671;p40"/>
          <p:cNvSpPr txBox="1"/>
          <p:nvPr/>
        </p:nvSpPr>
        <p:spPr>
          <a:xfrm>
            <a:off x="323075" y="7001525"/>
            <a:ext cx="6936300" cy="208500"/>
          </a:xfrm>
          <a:prstGeom prst="rect">
            <a:avLst/>
          </a:prstGeom>
          <a:solidFill>
            <a:srgbClr val="C9DAF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Advent Pro"/>
                <a:ea typeface="Advent Pro"/>
                <a:cs typeface="Advent Pro"/>
                <a:sym typeface="Advent Pro"/>
              </a:rPr>
              <a:t>IMPACTS on public health and prevention</a:t>
            </a:r>
            <a:endParaRPr b="1" i="0" sz="1200" u="none" cap="none" strike="noStrike">
              <a:solidFill>
                <a:srgbClr val="000000"/>
              </a:solidFill>
              <a:latin typeface="Advent Pro"/>
              <a:ea typeface="Advent Pro"/>
              <a:cs typeface="Advent Pro"/>
              <a:sym typeface="Advent Pro"/>
            </a:endParaRPr>
          </a:p>
        </p:txBody>
      </p:sp>
      <p:sp>
        <p:nvSpPr>
          <p:cNvPr id="672" name="Google Shape;672;p40"/>
          <p:cNvSpPr txBox="1"/>
          <p:nvPr/>
        </p:nvSpPr>
        <p:spPr>
          <a:xfrm>
            <a:off x="547600" y="8399575"/>
            <a:ext cx="4290000" cy="2184600"/>
          </a:xfrm>
          <a:prstGeom prst="rect">
            <a:avLst/>
          </a:prstGeom>
          <a:solidFill>
            <a:srgbClr val="FFFF00"/>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AFTER 1860:</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Joseph Bazalgette builds 1,300 miles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of London’s sewers in 1865</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Birmingham slums demolished</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Declared illegal to dump sewage into water</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Government became more responsive to the needs of the people as they have to win elections and choose to invest in public health schemes to improve wellbeing and end disease epidemics.</a:t>
            </a:r>
            <a:endParaRPr b="0" i="0" sz="1100" u="none" cap="none" strike="noStrike">
              <a:solidFill>
                <a:srgbClr val="000000"/>
              </a:solidFill>
              <a:latin typeface="Calibri"/>
              <a:ea typeface="Calibri"/>
              <a:cs typeface="Calibri"/>
              <a:sym typeface="Calibri"/>
            </a:endParaRPr>
          </a:p>
        </p:txBody>
      </p:sp>
      <p:pic>
        <p:nvPicPr>
          <p:cNvPr descr="Image result for joseph bazalgette" id="673" name="Google Shape;673;p40"/>
          <p:cNvPicPr preferRelativeResize="0"/>
          <p:nvPr/>
        </p:nvPicPr>
        <p:blipFill rotWithShape="1">
          <a:blip r:embed="rId4">
            <a:alphaModFix/>
          </a:blip>
          <a:srcRect b="0" l="0" r="0" t="0"/>
          <a:stretch/>
        </p:blipFill>
        <p:spPr>
          <a:xfrm>
            <a:off x="5911272" y="7733075"/>
            <a:ext cx="1272575" cy="1237800"/>
          </a:xfrm>
          <a:prstGeom prst="rect">
            <a:avLst/>
          </a:prstGeom>
          <a:noFill/>
          <a:ln>
            <a:noFill/>
          </a:ln>
        </p:spPr>
      </p:pic>
      <p:pic>
        <p:nvPicPr>
          <p:cNvPr descr="Image result for joseph bazalgette" id="674" name="Google Shape;674;p40"/>
          <p:cNvPicPr preferRelativeResize="0"/>
          <p:nvPr/>
        </p:nvPicPr>
        <p:blipFill rotWithShape="1">
          <a:blip r:embed="rId5">
            <a:alphaModFix/>
          </a:blip>
          <a:srcRect b="0" l="0" r="0" t="0"/>
          <a:stretch/>
        </p:blipFill>
        <p:spPr>
          <a:xfrm>
            <a:off x="4865665" y="9421275"/>
            <a:ext cx="2611036" cy="1237800"/>
          </a:xfrm>
          <a:prstGeom prst="rect">
            <a:avLst/>
          </a:prstGeom>
          <a:noFill/>
          <a:ln>
            <a:noFill/>
          </a:ln>
        </p:spPr>
      </p:pic>
      <p:sp>
        <p:nvSpPr>
          <p:cNvPr id="675" name="Google Shape;675;p40"/>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p.40</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41"/>
          <p:cNvSpPr txBox="1"/>
          <p:nvPr>
            <p:ph idx="1" type="body"/>
          </p:nvPr>
        </p:nvSpPr>
        <p:spPr>
          <a:xfrm>
            <a:off x="277800" y="953925"/>
            <a:ext cx="7004400" cy="3527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SzPts val="1100"/>
              <a:buNone/>
            </a:pPr>
            <a:r>
              <a:rPr b="1" lang="en"/>
              <a:t>The Public Health Act, 1875</a:t>
            </a:r>
            <a:endParaRPr b="1"/>
          </a:p>
          <a:p>
            <a:pPr indent="0" lvl="0" marL="0" rtl="0" algn="l">
              <a:lnSpc>
                <a:spcPct val="150000"/>
              </a:lnSpc>
              <a:spcBef>
                <a:spcPts val="1600"/>
              </a:spcBef>
              <a:spcAft>
                <a:spcPts val="0"/>
              </a:spcAft>
              <a:buSzPts val="1100"/>
              <a:buNone/>
            </a:pPr>
            <a:r>
              <a:rPr lang="en"/>
              <a:t>Alongside the new scientific methods of __________________, a great deal was also being done to improve living conditions in Britain, particularly in the _____________cities. In c1700, the ____________________had little interest in improving conditions in cities. They had a </a:t>
            </a:r>
            <a:r>
              <a:rPr i="1" lang="en"/>
              <a:t>laissez-faire</a:t>
            </a:r>
            <a:r>
              <a:rPr lang="en"/>
              <a:t> attitude and believed that it was not their responsibility or right to interfere in the way that people lived. </a:t>
            </a:r>
            <a:endParaRPr/>
          </a:p>
          <a:p>
            <a:pPr indent="0" lvl="0" marL="0" rtl="0" algn="l">
              <a:lnSpc>
                <a:spcPct val="150000"/>
              </a:lnSpc>
              <a:spcBef>
                <a:spcPts val="1600"/>
              </a:spcBef>
              <a:spcAft>
                <a:spcPts val="0"/>
              </a:spcAft>
              <a:buSzPts val="1100"/>
              <a:buNone/>
            </a:pPr>
            <a:r>
              <a:rPr lang="en"/>
              <a:t>During the ___________, this attitude began to change. More men now had the right to _____________, so the government began passing laws that appealed to masses. The government knew that if they appealed to normal people, they would be voted into power in future elections.</a:t>
            </a:r>
            <a:endParaRPr/>
          </a:p>
          <a:p>
            <a:pPr indent="0" lvl="0" marL="0" rtl="0" algn="l">
              <a:lnSpc>
                <a:spcPct val="150000"/>
              </a:lnSpc>
              <a:spcBef>
                <a:spcPts val="1600"/>
              </a:spcBef>
              <a:spcAft>
                <a:spcPts val="1600"/>
              </a:spcAft>
              <a:buSzPts val="1100"/>
              <a:buNone/>
            </a:pPr>
            <a:r>
              <a:rPr lang="en"/>
              <a:t>As well as this, cholera arrived in Britain. The epidemic led to the deaths of thousands of people. The work of John Snow led people to believe that cholera was spread in dirty _____________, and this theory was backed up by pasteur’s discovery of microorganisms in _____________.</a:t>
            </a:r>
            <a:endParaRPr/>
          </a:p>
        </p:txBody>
      </p:sp>
      <p:sp>
        <p:nvSpPr>
          <p:cNvPr id="681" name="Google Shape;681;p4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p.41</a:t>
            </a:r>
            <a:endParaRPr b="1" i="0" sz="1400" u="none" cap="none" strike="noStrike">
              <a:solidFill>
                <a:srgbClr val="000000"/>
              </a:solidFill>
              <a:latin typeface="Calibri"/>
              <a:ea typeface="Calibri"/>
              <a:cs typeface="Calibri"/>
              <a:sym typeface="Calibri"/>
            </a:endParaRPr>
          </a:p>
        </p:txBody>
      </p:sp>
      <p:graphicFrame>
        <p:nvGraphicFramePr>
          <p:cNvPr id="682" name="Google Shape;682;p41"/>
          <p:cNvGraphicFramePr/>
          <p:nvPr/>
        </p:nvGraphicFramePr>
        <p:xfrm>
          <a:off x="390225" y="4607675"/>
          <a:ext cx="3000000" cy="3000000"/>
        </p:xfrm>
        <a:graphic>
          <a:graphicData uri="http://schemas.openxmlformats.org/drawingml/2006/table">
            <a:tbl>
              <a:tblPr>
                <a:noFill/>
                <a:tableStyleId>{536ACEB8-F9AB-40BC-9508-6DCCBD68F1CE}</a:tableStyleId>
              </a:tblPr>
              <a:tblGrid>
                <a:gridCol w="1751100"/>
                <a:gridCol w="1751100"/>
                <a:gridCol w="1751100"/>
                <a:gridCol w="1751100"/>
              </a:tblGrid>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prevention</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1800s</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1861</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responsibility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government</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water</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larger</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vote</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pic>
        <p:nvPicPr>
          <p:cNvPr id="683" name="Google Shape;683;p41"/>
          <p:cNvPicPr preferRelativeResize="0"/>
          <p:nvPr/>
        </p:nvPicPr>
        <p:blipFill rotWithShape="1">
          <a:blip r:embed="rId3">
            <a:alphaModFix/>
          </a:blip>
          <a:srcRect b="0" l="0" r="0" t="0"/>
          <a:stretch/>
        </p:blipFill>
        <p:spPr>
          <a:xfrm>
            <a:off x="277800" y="5496025"/>
            <a:ext cx="3081025" cy="3242850"/>
          </a:xfrm>
          <a:prstGeom prst="rect">
            <a:avLst/>
          </a:prstGeom>
          <a:noFill/>
          <a:ln>
            <a:noFill/>
          </a:ln>
        </p:spPr>
      </p:pic>
      <p:pic>
        <p:nvPicPr>
          <p:cNvPr id="684" name="Google Shape;684;p41"/>
          <p:cNvPicPr preferRelativeResize="0"/>
          <p:nvPr/>
        </p:nvPicPr>
        <p:blipFill rotWithShape="1">
          <a:blip r:embed="rId4">
            <a:alphaModFix/>
          </a:blip>
          <a:srcRect b="0" l="0" r="0" t="0"/>
          <a:stretch/>
        </p:blipFill>
        <p:spPr>
          <a:xfrm>
            <a:off x="4660950" y="5496025"/>
            <a:ext cx="2733686" cy="5017525"/>
          </a:xfrm>
          <a:prstGeom prst="rect">
            <a:avLst/>
          </a:prstGeom>
          <a:noFill/>
          <a:ln>
            <a:noFill/>
          </a:ln>
        </p:spPr>
      </p:pic>
      <p:pic>
        <p:nvPicPr>
          <p:cNvPr id="685" name="Google Shape;685;p41"/>
          <p:cNvPicPr preferRelativeResize="0"/>
          <p:nvPr/>
        </p:nvPicPr>
        <p:blipFill rotWithShape="1">
          <a:blip r:embed="rId5">
            <a:alphaModFix/>
          </a:blip>
          <a:srcRect b="0" l="0" r="0" t="0"/>
          <a:stretch/>
        </p:blipFill>
        <p:spPr>
          <a:xfrm>
            <a:off x="390225" y="8738879"/>
            <a:ext cx="2733675" cy="1776896"/>
          </a:xfrm>
          <a:prstGeom prst="rect">
            <a:avLst/>
          </a:prstGeom>
          <a:noFill/>
          <a:ln>
            <a:noFill/>
          </a:ln>
        </p:spPr>
      </p:pic>
      <p:sp>
        <p:nvSpPr>
          <p:cNvPr id="686" name="Google Shape;686;p41"/>
          <p:cNvSpPr txBox="1"/>
          <p:nvPr>
            <p:ph type="title"/>
          </p:nvPr>
        </p:nvSpPr>
        <p:spPr>
          <a:xfrm>
            <a:off x="390225" y="219175"/>
            <a:ext cx="63573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3.2B - New approaches to prevention: the Public  Health Act 1875</a:t>
            </a:r>
            <a:endParaRPr sz="16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42"/>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New approaches to prevention: the Public  Health Act 1875</a:t>
            </a:r>
            <a:endParaRPr sz="1600"/>
          </a:p>
        </p:txBody>
      </p:sp>
      <p:sp>
        <p:nvSpPr>
          <p:cNvPr id="692" name="Google Shape;692;p42"/>
          <p:cNvSpPr txBox="1"/>
          <p:nvPr>
            <p:ph idx="1" type="body"/>
          </p:nvPr>
        </p:nvSpPr>
        <p:spPr>
          <a:xfrm>
            <a:off x="390225" y="953925"/>
            <a:ext cx="7004400" cy="553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From the 1860s, the government began to take more action to improve living conditions for people in cities. </a:t>
            </a:r>
            <a:endParaRPr/>
          </a:p>
          <a:p>
            <a:pPr indent="-298450" lvl="0" marL="457200" rtl="0" algn="l">
              <a:lnSpc>
                <a:spcPct val="115000"/>
              </a:lnSpc>
              <a:spcBef>
                <a:spcPts val="1600"/>
              </a:spcBef>
              <a:spcAft>
                <a:spcPts val="0"/>
              </a:spcAft>
              <a:buSzPts val="1100"/>
              <a:buChar char="●"/>
            </a:pPr>
            <a:r>
              <a:rPr lang="en"/>
              <a:t>In London, 1300 miles of sewers were built by 1865.</a:t>
            </a:r>
            <a:endParaRPr/>
          </a:p>
          <a:p>
            <a:pPr indent="-298450" lvl="0" marL="457200" rtl="0" algn="l">
              <a:lnSpc>
                <a:spcPct val="115000"/>
              </a:lnSpc>
              <a:spcBef>
                <a:spcPts val="0"/>
              </a:spcBef>
              <a:spcAft>
                <a:spcPts val="0"/>
              </a:spcAft>
              <a:buSzPts val="1100"/>
              <a:buChar char="●"/>
            </a:pPr>
            <a:r>
              <a:rPr lang="en"/>
              <a:t>In Birmingham, slums were demolished.</a:t>
            </a:r>
            <a:endParaRPr/>
          </a:p>
          <a:p>
            <a:pPr indent="-298450" lvl="0" marL="457200" rtl="0" algn="l">
              <a:lnSpc>
                <a:spcPct val="115000"/>
              </a:lnSpc>
              <a:spcBef>
                <a:spcPts val="0"/>
              </a:spcBef>
              <a:spcAft>
                <a:spcPts val="0"/>
              </a:spcAft>
              <a:buSzPts val="1100"/>
              <a:buChar char="●"/>
            </a:pPr>
            <a:r>
              <a:rPr lang="en"/>
              <a:t>In leeds, a local business obtained a court order to prevent sewage from being drained into the river from which they got their water.</a:t>
            </a:r>
            <a:endParaRPr/>
          </a:p>
          <a:p>
            <a:pPr indent="0" lvl="0" marL="0" rtl="0" algn="l">
              <a:lnSpc>
                <a:spcPct val="115000"/>
              </a:lnSpc>
              <a:spcBef>
                <a:spcPts val="1600"/>
              </a:spcBef>
              <a:spcAft>
                <a:spcPts val="0"/>
              </a:spcAft>
              <a:buSzPts val="1100"/>
              <a:buNone/>
            </a:pPr>
            <a:r>
              <a:rPr lang="en"/>
              <a:t>There had been a change in the way people felt about public health. More people began to recognise that it was now everybody’s responsibility. </a:t>
            </a:r>
            <a:endParaRPr/>
          </a:p>
          <a:p>
            <a:pPr indent="0" lvl="0" marL="0" rtl="0" algn="l">
              <a:lnSpc>
                <a:spcPct val="115000"/>
              </a:lnSpc>
              <a:spcBef>
                <a:spcPts val="1600"/>
              </a:spcBef>
              <a:spcAft>
                <a:spcPts val="0"/>
              </a:spcAft>
              <a:buSzPts val="1100"/>
              <a:buNone/>
            </a:pPr>
            <a:r>
              <a:rPr lang="en"/>
              <a:t>In response to this change in attitude, the government passed the </a:t>
            </a:r>
            <a:r>
              <a:rPr b="1" lang="en"/>
              <a:t>second Public Health Act </a:t>
            </a:r>
            <a:r>
              <a:rPr lang="en"/>
              <a:t>in 1875. City authorities had to follow the rules it set out. The responsibilities included:</a:t>
            </a:r>
            <a:endParaRPr/>
          </a:p>
          <a:p>
            <a:pPr indent="-298450" lvl="0" marL="457200" rtl="0" algn="l">
              <a:lnSpc>
                <a:spcPct val="115000"/>
              </a:lnSpc>
              <a:spcBef>
                <a:spcPts val="1600"/>
              </a:spcBef>
              <a:spcAft>
                <a:spcPts val="0"/>
              </a:spcAft>
              <a:buSzPts val="1100"/>
              <a:buChar char="●"/>
            </a:pPr>
            <a:r>
              <a:rPr lang="en"/>
              <a:t>Providing clean water to stop diseases that were spread in dirty water</a:t>
            </a:r>
            <a:endParaRPr/>
          </a:p>
          <a:p>
            <a:pPr indent="-298450" lvl="0" marL="457200" rtl="0" algn="l">
              <a:lnSpc>
                <a:spcPct val="115000"/>
              </a:lnSpc>
              <a:spcBef>
                <a:spcPts val="0"/>
              </a:spcBef>
              <a:spcAft>
                <a:spcPts val="0"/>
              </a:spcAft>
              <a:buSzPts val="1100"/>
              <a:buChar char="●"/>
            </a:pPr>
            <a:r>
              <a:rPr lang="en"/>
              <a:t>Disposing of sewage to prevent drinking and washing water from becoming polluted</a:t>
            </a:r>
            <a:endParaRPr/>
          </a:p>
          <a:p>
            <a:pPr indent="-298450" lvl="0" marL="457200" rtl="0" algn="l">
              <a:lnSpc>
                <a:spcPct val="115000"/>
              </a:lnSpc>
              <a:spcBef>
                <a:spcPts val="0"/>
              </a:spcBef>
              <a:spcAft>
                <a:spcPts val="0"/>
              </a:spcAft>
              <a:buSzPts val="1100"/>
              <a:buChar char="●"/>
            </a:pPr>
            <a:r>
              <a:rPr lang="en"/>
              <a:t>Building public toilets to avoid pollution </a:t>
            </a:r>
            <a:endParaRPr/>
          </a:p>
          <a:p>
            <a:pPr indent="-298450" lvl="0" marL="457200" rtl="0" algn="l">
              <a:lnSpc>
                <a:spcPct val="115000"/>
              </a:lnSpc>
              <a:spcBef>
                <a:spcPts val="0"/>
              </a:spcBef>
              <a:spcAft>
                <a:spcPts val="0"/>
              </a:spcAft>
              <a:buSzPts val="1100"/>
              <a:buChar char="●"/>
            </a:pPr>
            <a:r>
              <a:rPr lang="en"/>
              <a:t>Employing a public officer of health to monitor outbreaks of diseases</a:t>
            </a:r>
            <a:endParaRPr/>
          </a:p>
          <a:p>
            <a:pPr indent="-298450" lvl="0" marL="457200" rtl="0" algn="l">
              <a:lnSpc>
                <a:spcPct val="115000"/>
              </a:lnSpc>
              <a:spcBef>
                <a:spcPts val="0"/>
              </a:spcBef>
              <a:spcAft>
                <a:spcPts val="0"/>
              </a:spcAft>
              <a:buSzPts val="1100"/>
              <a:buChar char="●"/>
            </a:pPr>
            <a:r>
              <a:rPr lang="en"/>
              <a:t>Ensuring new houses were of better quality, to stop damp and overcrowding</a:t>
            </a:r>
            <a:endParaRPr/>
          </a:p>
          <a:p>
            <a:pPr indent="-298450" lvl="0" marL="457200" rtl="0" algn="l">
              <a:lnSpc>
                <a:spcPct val="115000"/>
              </a:lnSpc>
              <a:spcBef>
                <a:spcPts val="0"/>
              </a:spcBef>
              <a:spcAft>
                <a:spcPts val="0"/>
              </a:spcAft>
              <a:buSzPts val="1100"/>
              <a:buChar char="●"/>
            </a:pPr>
            <a:r>
              <a:rPr lang="en"/>
              <a:t>Providing public parks for exercise</a:t>
            </a:r>
            <a:endParaRPr/>
          </a:p>
          <a:p>
            <a:pPr indent="-298450" lvl="0" marL="457200" rtl="0" algn="l">
              <a:lnSpc>
                <a:spcPct val="115000"/>
              </a:lnSpc>
              <a:spcBef>
                <a:spcPts val="0"/>
              </a:spcBef>
              <a:spcAft>
                <a:spcPts val="0"/>
              </a:spcAft>
              <a:buSzPts val="1100"/>
              <a:buChar char="●"/>
            </a:pPr>
            <a:r>
              <a:rPr lang="en"/>
              <a:t>Inspecting lodging houses to make sure they were clean and healthy</a:t>
            </a:r>
            <a:endParaRPr/>
          </a:p>
          <a:p>
            <a:pPr indent="-298450" lvl="0" marL="457200" rtl="0" algn="l">
              <a:lnSpc>
                <a:spcPct val="115000"/>
              </a:lnSpc>
              <a:spcBef>
                <a:spcPts val="0"/>
              </a:spcBef>
              <a:spcAft>
                <a:spcPts val="0"/>
              </a:spcAft>
              <a:buSzPts val="1100"/>
              <a:buChar char="●"/>
            </a:pPr>
            <a:r>
              <a:rPr lang="en"/>
              <a:t>Creating street lighting to prevent accidents</a:t>
            </a:r>
            <a:endParaRPr/>
          </a:p>
          <a:p>
            <a:pPr indent="-298450" lvl="0" marL="457200" rtl="0" algn="l">
              <a:lnSpc>
                <a:spcPct val="115000"/>
              </a:lnSpc>
              <a:spcBef>
                <a:spcPts val="0"/>
              </a:spcBef>
              <a:spcAft>
                <a:spcPts val="0"/>
              </a:spcAft>
              <a:buSzPts val="1100"/>
              <a:buChar char="●"/>
            </a:pPr>
            <a:r>
              <a:rPr lang="en"/>
              <a:t>Checking the quality of the food in shops to make sure that it didn’t contain anything that could cause somebody harm. For example, some bakers mixed chalk into flour to make bread whiter.</a:t>
            </a:r>
            <a:endParaRPr/>
          </a:p>
          <a:p>
            <a:pPr indent="0" lvl="0" marL="0" rtl="0" algn="l">
              <a:lnSpc>
                <a:spcPct val="115000"/>
              </a:lnSpc>
              <a:spcBef>
                <a:spcPts val="1600"/>
              </a:spcBef>
              <a:spcAft>
                <a:spcPts val="1600"/>
              </a:spcAft>
              <a:buSzPts val="1100"/>
              <a:buNone/>
            </a:pPr>
            <a:r>
              <a:rPr lang="en"/>
              <a:t>The government had taken solid steps to prevent the spread of disease - and it worked. The last cholera epidemic in Britain was in 1866-67, and it had a lower mortality rate than previous epidemics, due to some of the new measures that had been put in place.</a:t>
            </a:r>
            <a:endParaRPr/>
          </a:p>
        </p:txBody>
      </p:sp>
      <p:sp>
        <p:nvSpPr>
          <p:cNvPr id="693" name="Google Shape;693;p4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p.42</a:t>
            </a:r>
            <a:endParaRPr b="1" i="0" sz="1400" u="none" cap="none" strike="noStrike">
              <a:solidFill>
                <a:srgbClr val="000000"/>
              </a:solidFill>
              <a:latin typeface="Calibri"/>
              <a:ea typeface="Calibri"/>
              <a:cs typeface="Calibri"/>
              <a:sym typeface="Calibri"/>
            </a:endParaRPr>
          </a:p>
        </p:txBody>
      </p:sp>
      <p:pic>
        <p:nvPicPr>
          <p:cNvPr id="694" name="Google Shape;694;p42"/>
          <p:cNvPicPr preferRelativeResize="0"/>
          <p:nvPr/>
        </p:nvPicPr>
        <p:blipFill rotWithShape="1">
          <a:blip r:embed="rId3">
            <a:alphaModFix/>
          </a:blip>
          <a:srcRect b="0" l="0" r="0" t="0"/>
          <a:stretch/>
        </p:blipFill>
        <p:spPr>
          <a:xfrm>
            <a:off x="768763" y="6582875"/>
            <a:ext cx="5413627" cy="38982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43"/>
          <p:cNvSpPr/>
          <p:nvPr/>
        </p:nvSpPr>
        <p:spPr>
          <a:xfrm>
            <a:off x="622025" y="841725"/>
            <a:ext cx="6719100" cy="4504200"/>
          </a:xfrm>
          <a:prstGeom prst="roundRect">
            <a:avLst>
              <a:gd fmla="val 16667" name="adj"/>
            </a:avLst>
          </a:prstGeom>
          <a:solidFill>
            <a:srgbClr val="EAD1DC"/>
          </a:solid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200000"/>
              </a:lnSpc>
              <a:spcBef>
                <a:spcPts val="0"/>
              </a:spcBef>
              <a:spcAft>
                <a:spcPts val="0"/>
              </a:spcAft>
              <a:buClr>
                <a:srgbClr val="000000"/>
              </a:buClr>
              <a:buSzPts val="1600"/>
              <a:buFont typeface="Arial"/>
              <a:buNone/>
            </a:pPr>
            <a:r>
              <a:rPr b="0" i="0" lang="en" sz="1600" u="none" cap="none" strike="noStrike">
                <a:solidFill>
                  <a:srgbClr val="000000"/>
                </a:solidFill>
                <a:latin typeface="Calibri"/>
                <a:ea typeface="Calibri"/>
                <a:cs typeface="Calibri"/>
                <a:sym typeface="Calibri"/>
              </a:rPr>
              <a:t>One of the reasons why public health and prevention improved in the 18th century was The Great Stink of 1862. After a particularly cold winter the Thames River, which was filled with waste and sewage, which created a smell so bad that Parliament had to close down. The government, already being very active in prevention and public health, made it illegal to dump sewage into water whilst also building a new sewage system. Leading this was Joseph Baguette who built 1300 metres in London in 1865. This was a big improvement in prevention as the government updated all the sewers to the best specification. </a:t>
            </a:r>
            <a:endParaRPr b="0" i="0" sz="1600" u="none" cap="none" strike="noStrike">
              <a:solidFill>
                <a:srgbClr val="000000"/>
              </a:solidFill>
              <a:latin typeface="Calibri"/>
              <a:ea typeface="Calibri"/>
              <a:cs typeface="Calibri"/>
              <a:sym typeface="Calibri"/>
            </a:endParaRPr>
          </a:p>
        </p:txBody>
      </p:sp>
      <p:sp>
        <p:nvSpPr>
          <p:cNvPr id="700" name="Google Shape;700;p43"/>
          <p:cNvSpPr txBox="1"/>
          <p:nvPr/>
        </p:nvSpPr>
        <p:spPr>
          <a:xfrm>
            <a:off x="1174775" y="132850"/>
            <a:ext cx="5285700" cy="576300"/>
          </a:xfrm>
          <a:prstGeom prst="rect">
            <a:avLst/>
          </a:prstGeom>
          <a:solidFill>
            <a:srgbClr val="FFE599"/>
          </a:solidFill>
          <a:ln cap="flat" cmpd="sng" w="9525">
            <a:solidFill>
              <a:srgbClr val="FFFF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There are 6 mistakes the paragraph, underline them and correct them in between the lines. </a:t>
            </a:r>
            <a:endParaRPr b="0" i="0" sz="1400" u="none" cap="none" strike="noStrike">
              <a:solidFill>
                <a:srgbClr val="000000"/>
              </a:solidFill>
              <a:latin typeface="Arial"/>
              <a:ea typeface="Arial"/>
              <a:cs typeface="Arial"/>
              <a:sym typeface="Arial"/>
            </a:endParaRPr>
          </a:p>
        </p:txBody>
      </p:sp>
      <p:pic>
        <p:nvPicPr>
          <p:cNvPr id="701" name="Google Shape;701;p43"/>
          <p:cNvPicPr preferRelativeResize="0"/>
          <p:nvPr/>
        </p:nvPicPr>
        <p:blipFill rotWithShape="1">
          <a:blip r:embed="rId3">
            <a:alphaModFix/>
          </a:blip>
          <a:srcRect b="0" l="0" r="0" t="0"/>
          <a:stretch/>
        </p:blipFill>
        <p:spPr>
          <a:xfrm>
            <a:off x="300725" y="5571500"/>
            <a:ext cx="5624475" cy="4693649"/>
          </a:xfrm>
          <a:prstGeom prst="rect">
            <a:avLst/>
          </a:prstGeom>
          <a:noFill/>
          <a:ln>
            <a:noFill/>
          </a:ln>
        </p:spPr>
      </p:pic>
      <p:sp>
        <p:nvSpPr>
          <p:cNvPr id="702" name="Google Shape;702;p43"/>
          <p:cNvSpPr txBox="1"/>
          <p:nvPr/>
        </p:nvSpPr>
        <p:spPr>
          <a:xfrm>
            <a:off x="5475750" y="5912950"/>
            <a:ext cx="1971900" cy="10932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Calibri"/>
                <a:ea typeface="Calibri"/>
                <a:cs typeface="Calibri"/>
                <a:sym typeface="Calibri"/>
              </a:rPr>
              <a:t>What can we learn from the source about how the public felt about public health provision in the mid-19th century?</a:t>
            </a:r>
            <a:endParaRPr b="0" i="0" sz="1300" u="none" cap="none" strike="noStrike">
              <a:solidFill>
                <a:srgbClr val="000000"/>
              </a:solidFill>
              <a:latin typeface="Calibri"/>
              <a:ea typeface="Calibri"/>
              <a:cs typeface="Calibri"/>
              <a:sym typeface="Calibri"/>
            </a:endParaRPr>
          </a:p>
        </p:txBody>
      </p:sp>
      <p:sp>
        <p:nvSpPr>
          <p:cNvPr id="703" name="Google Shape;703;p43"/>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p.43</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44"/>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lang="en" sz="1600"/>
              <a:t>New approaches to prevention: the Public  Health Act 1875</a:t>
            </a:r>
            <a:endParaRPr sz="1600"/>
          </a:p>
        </p:txBody>
      </p:sp>
      <p:sp>
        <p:nvSpPr>
          <p:cNvPr id="709" name="Google Shape;709;p44"/>
          <p:cNvSpPr txBox="1"/>
          <p:nvPr>
            <p:ph idx="1" type="body"/>
          </p:nvPr>
        </p:nvSpPr>
        <p:spPr>
          <a:xfrm>
            <a:off x="390225" y="953925"/>
            <a:ext cx="7004400" cy="156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100"/>
              <a:buNone/>
            </a:pPr>
            <a:r>
              <a:rPr b="1" lang="en"/>
              <a:t>TASK: </a:t>
            </a:r>
            <a:r>
              <a:rPr lang="en"/>
              <a:t>Annotate the timeline using information from the previous pages showing the development of public health. </a:t>
            </a:r>
            <a:endParaRPr/>
          </a:p>
        </p:txBody>
      </p:sp>
      <p:sp>
        <p:nvSpPr>
          <p:cNvPr id="710" name="Google Shape;710;p44"/>
          <p:cNvSpPr/>
          <p:nvPr/>
        </p:nvSpPr>
        <p:spPr>
          <a:xfrm rot="5400000">
            <a:off x="3599471" y="3154226"/>
            <a:ext cx="317100" cy="33300"/>
          </a:xfrm>
          <a:prstGeom prst="roundRect">
            <a:avLst>
              <a:gd fmla="val 50000" name="adj"/>
            </a:avLst>
          </a:prstGeom>
          <a:solidFill>
            <a:srgbClr val="A72A1E"/>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grpSp>
        <p:nvGrpSpPr>
          <p:cNvPr id="711" name="Google Shape;711;p44"/>
          <p:cNvGrpSpPr/>
          <p:nvPr/>
        </p:nvGrpSpPr>
        <p:grpSpPr>
          <a:xfrm rot="5400000">
            <a:off x="3513248" y="2307706"/>
            <a:ext cx="533503" cy="533384"/>
            <a:chOff x="877947" y="1948510"/>
            <a:chExt cx="594300" cy="594300"/>
          </a:xfrm>
        </p:grpSpPr>
        <p:sp>
          <p:nvSpPr>
            <p:cNvPr id="712" name="Google Shape;712;p44"/>
            <p:cNvSpPr/>
            <p:nvPr/>
          </p:nvSpPr>
          <p:spPr>
            <a:xfrm>
              <a:off x="877947" y="1948510"/>
              <a:ext cx="594300" cy="594300"/>
            </a:xfrm>
            <a:prstGeom prst="ellipse">
              <a:avLst/>
            </a:prstGeom>
            <a:noFill/>
            <a:ln cap="flat" cmpd="sng" w="38100">
              <a:solidFill>
                <a:srgbClr val="A72A1E"/>
              </a:solidFill>
              <a:prstDash val="solid"/>
              <a:round/>
              <a:headEnd len="sm" w="sm" type="none"/>
              <a:tailEnd len="sm" w="sm" type="none"/>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13" name="Google Shape;713;p44"/>
            <p:cNvSpPr txBox="1"/>
            <p:nvPr/>
          </p:nvSpPr>
          <p:spPr>
            <a:xfrm>
              <a:off x="956697" y="2109685"/>
              <a:ext cx="436800" cy="321000"/>
            </a:xfrm>
            <a:prstGeom prst="rect">
              <a:avLst/>
            </a:prstGeom>
            <a:noFill/>
            <a:ln>
              <a:noFill/>
            </a:ln>
          </p:spPr>
          <p:txBody>
            <a:bodyPr anchorCtr="0" anchor="t" bIns="75600" lIns="75600" spcFirstLastPara="1" rIns="75600" wrap="square" tIns="75600">
              <a:noAutofit/>
            </a:bodyPr>
            <a:lstStyle/>
            <a:p>
              <a:pPr indent="0" lvl="0" marL="0" marR="0" rtl="0" algn="ctr">
                <a:lnSpc>
                  <a:spcPct val="115000"/>
                </a:lnSpc>
                <a:spcBef>
                  <a:spcPts val="0"/>
                </a:spcBef>
                <a:spcAft>
                  <a:spcPts val="1300"/>
                </a:spcAft>
                <a:buClr>
                  <a:srgbClr val="000000"/>
                </a:buClr>
                <a:buSzPts val="600"/>
                <a:buFont typeface="Arial"/>
                <a:buNone/>
              </a:pPr>
              <a:r>
                <a:rPr b="1" i="0" lang="en" sz="600" u="none" cap="none" strike="noStrike">
                  <a:solidFill>
                    <a:srgbClr val="000000"/>
                  </a:solidFill>
                  <a:latin typeface="Cambria"/>
                  <a:ea typeface="Cambria"/>
                  <a:cs typeface="Cambria"/>
                  <a:sym typeface="Cambria"/>
                </a:rPr>
                <a:t>c1700</a:t>
              </a:r>
              <a:endParaRPr b="1" i="0" sz="600" u="none" cap="none" strike="noStrike">
                <a:solidFill>
                  <a:srgbClr val="000000"/>
                </a:solidFill>
                <a:latin typeface="Cambria"/>
                <a:ea typeface="Cambria"/>
                <a:cs typeface="Cambria"/>
                <a:sym typeface="Cambria"/>
              </a:endParaRPr>
            </a:p>
          </p:txBody>
        </p:sp>
      </p:grpSp>
      <p:grpSp>
        <p:nvGrpSpPr>
          <p:cNvPr id="714" name="Google Shape;714;p44"/>
          <p:cNvGrpSpPr/>
          <p:nvPr/>
        </p:nvGrpSpPr>
        <p:grpSpPr>
          <a:xfrm rot="5400000">
            <a:off x="3513248" y="3500788"/>
            <a:ext cx="533503" cy="533384"/>
            <a:chOff x="2206990" y="1948510"/>
            <a:chExt cx="594300" cy="594300"/>
          </a:xfrm>
        </p:grpSpPr>
        <p:sp>
          <p:nvSpPr>
            <p:cNvPr id="715" name="Google Shape;715;p44"/>
            <p:cNvSpPr/>
            <p:nvPr/>
          </p:nvSpPr>
          <p:spPr>
            <a:xfrm>
              <a:off x="2206990" y="1948510"/>
              <a:ext cx="594300" cy="594300"/>
            </a:xfrm>
            <a:prstGeom prst="ellipse">
              <a:avLst/>
            </a:prstGeom>
            <a:noFill/>
            <a:ln cap="flat" cmpd="sng" w="38100">
              <a:solidFill>
                <a:srgbClr val="A72A1E"/>
              </a:solidFill>
              <a:prstDash val="solid"/>
              <a:round/>
              <a:headEnd len="sm" w="sm" type="none"/>
              <a:tailEnd len="sm" w="sm" type="none"/>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16" name="Google Shape;716;p44"/>
            <p:cNvSpPr txBox="1"/>
            <p:nvPr/>
          </p:nvSpPr>
          <p:spPr>
            <a:xfrm>
              <a:off x="2285740" y="2109685"/>
              <a:ext cx="436800" cy="321000"/>
            </a:xfrm>
            <a:prstGeom prst="rect">
              <a:avLst/>
            </a:prstGeom>
            <a:noFill/>
            <a:ln>
              <a:noFill/>
            </a:ln>
          </p:spPr>
          <p:txBody>
            <a:bodyPr anchorCtr="0" anchor="t" bIns="75600" lIns="75600" spcFirstLastPara="1" rIns="75600" wrap="square" tIns="75600">
              <a:noAutofit/>
            </a:bodyPr>
            <a:lstStyle/>
            <a:p>
              <a:pPr indent="0" lvl="0" marL="0" marR="0" rtl="0" algn="ctr">
                <a:lnSpc>
                  <a:spcPct val="115000"/>
                </a:lnSpc>
                <a:spcBef>
                  <a:spcPts val="0"/>
                </a:spcBef>
                <a:spcAft>
                  <a:spcPts val="1300"/>
                </a:spcAft>
                <a:buClr>
                  <a:srgbClr val="000000"/>
                </a:buClr>
                <a:buSzPts val="600"/>
                <a:buFont typeface="Arial"/>
                <a:buNone/>
              </a:pPr>
              <a:r>
                <a:rPr b="1" i="0" lang="en" sz="600" u="none" cap="none" strike="noStrike">
                  <a:solidFill>
                    <a:srgbClr val="000000"/>
                  </a:solidFill>
                  <a:latin typeface="Cambria"/>
                  <a:ea typeface="Cambria"/>
                  <a:cs typeface="Cambria"/>
                  <a:sym typeface="Cambria"/>
                </a:rPr>
                <a:t>1800s</a:t>
              </a:r>
              <a:endParaRPr b="1" i="0" sz="600" u="none" cap="none" strike="noStrike">
                <a:solidFill>
                  <a:srgbClr val="000000"/>
                </a:solidFill>
                <a:latin typeface="Cambria"/>
                <a:ea typeface="Cambria"/>
                <a:cs typeface="Cambria"/>
                <a:sym typeface="Cambria"/>
              </a:endParaRPr>
            </a:p>
          </p:txBody>
        </p:sp>
      </p:grpSp>
      <p:grpSp>
        <p:nvGrpSpPr>
          <p:cNvPr id="717" name="Google Shape;717;p44"/>
          <p:cNvGrpSpPr/>
          <p:nvPr/>
        </p:nvGrpSpPr>
        <p:grpSpPr>
          <a:xfrm rot="5400000">
            <a:off x="3513248" y="4716127"/>
            <a:ext cx="533503" cy="533384"/>
            <a:chOff x="3560827" y="1948510"/>
            <a:chExt cx="594300" cy="594300"/>
          </a:xfrm>
        </p:grpSpPr>
        <p:sp>
          <p:nvSpPr>
            <p:cNvPr id="718" name="Google Shape;718;p44"/>
            <p:cNvSpPr/>
            <p:nvPr/>
          </p:nvSpPr>
          <p:spPr>
            <a:xfrm>
              <a:off x="3560827"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19" name="Google Shape;719;p44"/>
            <p:cNvSpPr txBox="1"/>
            <p:nvPr/>
          </p:nvSpPr>
          <p:spPr>
            <a:xfrm>
              <a:off x="3639577" y="2109685"/>
              <a:ext cx="436800" cy="321000"/>
            </a:xfrm>
            <a:prstGeom prst="rect">
              <a:avLst/>
            </a:prstGeom>
            <a:noFill/>
            <a:ln>
              <a:noFill/>
            </a:ln>
          </p:spPr>
          <p:txBody>
            <a:bodyPr anchorCtr="0" anchor="t" bIns="75600" lIns="75600" spcFirstLastPara="1" rIns="75600" wrap="square" tIns="75600">
              <a:noAutofit/>
            </a:bodyPr>
            <a:lstStyle/>
            <a:p>
              <a:pPr indent="0" lvl="0" marL="0" marR="0" rtl="0" algn="ctr">
                <a:lnSpc>
                  <a:spcPct val="115000"/>
                </a:lnSpc>
                <a:spcBef>
                  <a:spcPts val="0"/>
                </a:spcBef>
                <a:spcAft>
                  <a:spcPts val="1300"/>
                </a:spcAft>
                <a:buClr>
                  <a:srgbClr val="000000"/>
                </a:buClr>
                <a:buSzPts val="600"/>
                <a:buFont typeface="Arial"/>
                <a:buNone/>
              </a:pPr>
              <a:r>
                <a:rPr b="1" i="0" lang="en" sz="600" u="none" cap="none" strike="noStrike">
                  <a:solidFill>
                    <a:srgbClr val="000000"/>
                  </a:solidFill>
                  <a:latin typeface="Cambria"/>
                  <a:ea typeface="Cambria"/>
                  <a:cs typeface="Cambria"/>
                  <a:sym typeface="Cambria"/>
                </a:rPr>
                <a:t>1842</a:t>
              </a:r>
              <a:endParaRPr b="1" i="0" sz="600" u="none" cap="none" strike="noStrike">
                <a:solidFill>
                  <a:srgbClr val="000000"/>
                </a:solidFill>
                <a:latin typeface="Cambria"/>
                <a:ea typeface="Cambria"/>
                <a:cs typeface="Cambria"/>
                <a:sym typeface="Cambria"/>
              </a:endParaRPr>
            </a:p>
          </p:txBody>
        </p:sp>
      </p:grpSp>
      <p:sp>
        <p:nvSpPr>
          <p:cNvPr id="720" name="Google Shape;720;p44"/>
          <p:cNvSpPr/>
          <p:nvPr/>
        </p:nvSpPr>
        <p:spPr>
          <a:xfrm rot="5400000">
            <a:off x="3599471" y="4358442"/>
            <a:ext cx="317100" cy="33300"/>
          </a:xfrm>
          <a:prstGeom prst="roundRect">
            <a:avLst>
              <a:gd fmla="val 50000" name="adj"/>
            </a:avLst>
          </a:prstGeom>
          <a:solidFill>
            <a:srgbClr val="858585"/>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21" name="Google Shape;721;p44"/>
          <p:cNvSpPr/>
          <p:nvPr/>
        </p:nvSpPr>
        <p:spPr>
          <a:xfrm rot="5400000">
            <a:off x="3599471" y="5574261"/>
            <a:ext cx="317100" cy="33300"/>
          </a:xfrm>
          <a:prstGeom prst="roundRect">
            <a:avLst>
              <a:gd fmla="val 50000" name="adj"/>
            </a:avLst>
          </a:prstGeom>
          <a:solidFill>
            <a:srgbClr val="858585"/>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grpSp>
        <p:nvGrpSpPr>
          <p:cNvPr id="722" name="Google Shape;722;p44"/>
          <p:cNvGrpSpPr/>
          <p:nvPr/>
        </p:nvGrpSpPr>
        <p:grpSpPr>
          <a:xfrm rot="5400000">
            <a:off x="3513248" y="7148696"/>
            <a:ext cx="533503" cy="533384"/>
            <a:chOff x="6270606" y="1948510"/>
            <a:chExt cx="594300" cy="594300"/>
          </a:xfrm>
        </p:grpSpPr>
        <p:sp>
          <p:nvSpPr>
            <p:cNvPr id="723" name="Google Shape;723;p44"/>
            <p:cNvSpPr/>
            <p:nvPr/>
          </p:nvSpPr>
          <p:spPr>
            <a:xfrm>
              <a:off x="6270606"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24" name="Google Shape;724;p44"/>
            <p:cNvSpPr txBox="1"/>
            <p:nvPr/>
          </p:nvSpPr>
          <p:spPr>
            <a:xfrm>
              <a:off x="6349356" y="2109685"/>
              <a:ext cx="436800" cy="321000"/>
            </a:xfrm>
            <a:prstGeom prst="rect">
              <a:avLst/>
            </a:prstGeom>
            <a:noFill/>
            <a:ln>
              <a:noFill/>
            </a:ln>
          </p:spPr>
          <p:txBody>
            <a:bodyPr anchorCtr="0" anchor="t" bIns="75600" lIns="75600" spcFirstLastPara="1" rIns="75600" wrap="square" tIns="75600">
              <a:noAutofit/>
            </a:bodyPr>
            <a:lstStyle/>
            <a:p>
              <a:pPr indent="0" lvl="0" marL="0" marR="0" rtl="0" algn="ctr">
                <a:lnSpc>
                  <a:spcPct val="115000"/>
                </a:lnSpc>
                <a:spcBef>
                  <a:spcPts val="0"/>
                </a:spcBef>
                <a:spcAft>
                  <a:spcPts val="1300"/>
                </a:spcAft>
                <a:buClr>
                  <a:srgbClr val="000000"/>
                </a:buClr>
                <a:buSzPts val="600"/>
                <a:buFont typeface="Arial"/>
                <a:buNone/>
              </a:pPr>
              <a:r>
                <a:rPr b="1" i="0" lang="en" sz="600" u="none" cap="none" strike="noStrike">
                  <a:solidFill>
                    <a:srgbClr val="000000"/>
                  </a:solidFill>
                  <a:latin typeface="Cambria"/>
                  <a:ea typeface="Cambria"/>
                  <a:cs typeface="Cambria"/>
                  <a:sym typeface="Cambria"/>
                </a:rPr>
                <a:t>1865</a:t>
              </a:r>
              <a:endParaRPr b="1" i="0" sz="600" u="none" cap="none" strike="noStrike">
                <a:solidFill>
                  <a:srgbClr val="000000"/>
                </a:solidFill>
                <a:latin typeface="Cambria"/>
                <a:ea typeface="Cambria"/>
                <a:cs typeface="Cambria"/>
                <a:sym typeface="Cambria"/>
              </a:endParaRPr>
            </a:p>
          </p:txBody>
        </p:sp>
      </p:grpSp>
      <p:grpSp>
        <p:nvGrpSpPr>
          <p:cNvPr id="725" name="Google Shape;725;p44"/>
          <p:cNvGrpSpPr/>
          <p:nvPr/>
        </p:nvGrpSpPr>
        <p:grpSpPr>
          <a:xfrm rot="5400000">
            <a:off x="3513248" y="8384301"/>
            <a:ext cx="533503" cy="533384"/>
            <a:chOff x="7647018" y="1948510"/>
            <a:chExt cx="594300" cy="594300"/>
          </a:xfrm>
        </p:grpSpPr>
        <p:sp>
          <p:nvSpPr>
            <p:cNvPr id="726" name="Google Shape;726;p44"/>
            <p:cNvSpPr/>
            <p:nvPr/>
          </p:nvSpPr>
          <p:spPr>
            <a:xfrm>
              <a:off x="7647018"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27" name="Google Shape;727;p44"/>
            <p:cNvSpPr txBox="1"/>
            <p:nvPr/>
          </p:nvSpPr>
          <p:spPr>
            <a:xfrm>
              <a:off x="7725768" y="2109685"/>
              <a:ext cx="436800" cy="321000"/>
            </a:xfrm>
            <a:prstGeom prst="rect">
              <a:avLst/>
            </a:prstGeom>
            <a:noFill/>
            <a:ln>
              <a:noFill/>
            </a:ln>
          </p:spPr>
          <p:txBody>
            <a:bodyPr anchorCtr="0" anchor="t" bIns="75600" lIns="75600" spcFirstLastPara="1" rIns="75600" wrap="square" tIns="75600">
              <a:noAutofit/>
            </a:bodyPr>
            <a:lstStyle/>
            <a:p>
              <a:pPr indent="0" lvl="0" marL="0" marR="0" rtl="0" algn="ctr">
                <a:lnSpc>
                  <a:spcPct val="115000"/>
                </a:lnSpc>
                <a:spcBef>
                  <a:spcPts val="0"/>
                </a:spcBef>
                <a:spcAft>
                  <a:spcPts val="1300"/>
                </a:spcAft>
                <a:buClr>
                  <a:srgbClr val="000000"/>
                </a:buClr>
                <a:buSzPts val="600"/>
                <a:buFont typeface="Arial"/>
                <a:buNone/>
              </a:pPr>
              <a:r>
                <a:rPr b="1" i="0" lang="en" sz="600" u="none" cap="none" strike="noStrike">
                  <a:solidFill>
                    <a:srgbClr val="000000"/>
                  </a:solidFill>
                  <a:latin typeface="Cambria"/>
                  <a:ea typeface="Cambria"/>
                  <a:cs typeface="Cambria"/>
                  <a:sym typeface="Cambria"/>
                </a:rPr>
                <a:t>1875</a:t>
              </a:r>
              <a:endParaRPr b="1" i="0" sz="600" u="none" cap="none" strike="noStrike">
                <a:solidFill>
                  <a:srgbClr val="000000"/>
                </a:solidFill>
                <a:latin typeface="Cambria"/>
                <a:ea typeface="Cambria"/>
                <a:cs typeface="Cambria"/>
                <a:sym typeface="Cambria"/>
              </a:endParaRPr>
            </a:p>
          </p:txBody>
        </p:sp>
      </p:grpSp>
      <p:grpSp>
        <p:nvGrpSpPr>
          <p:cNvPr id="728" name="Google Shape;728;p44"/>
          <p:cNvGrpSpPr/>
          <p:nvPr/>
        </p:nvGrpSpPr>
        <p:grpSpPr>
          <a:xfrm rot="5400000">
            <a:off x="3513248" y="5932399"/>
            <a:ext cx="533503" cy="533384"/>
            <a:chOff x="4915703" y="1948510"/>
            <a:chExt cx="594300" cy="594300"/>
          </a:xfrm>
        </p:grpSpPr>
        <p:sp>
          <p:nvSpPr>
            <p:cNvPr id="729" name="Google Shape;729;p44"/>
            <p:cNvSpPr/>
            <p:nvPr/>
          </p:nvSpPr>
          <p:spPr>
            <a:xfrm>
              <a:off x="4915703" y="1948510"/>
              <a:ext cx="594300" cy="594300"/>
            </a:xfrm>
            <a:prstGeom prst="ellipse">
              <a:avLst/>
            </a:prstGeom>
            <a:noFill/>
            <a:ln cap="flat" cmpd="sng" w="38100">
              <a:solidFill>
                <a:srgbClr val="858585"/>
              </a:solidFill>
              <a:prstDash val="solid"/>
              <a:round/>
              <a:headEnd len="sm" w="sm" type="none"/>
              <a:tailEnd len="sm" w="sm" type="none"/>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30" name="Google Shape;730;p44"/>
            <p:cNvSpPr txBox="1"/>
            <p:nvPr/>
          </p:nvSpPr>
          <p:spPr>
            <a:xfrm>
              <a:off x="4994453" y="2109685"/>
              <a:ext cx="436800" cy="321000"/>
            </a:xfrm>
            <a:prstGeom prst="rect">
              <a:avLst/>
            </a:prstGeom>
            <a:noFill/>
            <a:ln>
              <a:noFill/>
            </a:ln>
          </p:spPr>
          <p:txBody>
            <a:bodyPr anchorCtr="0" anchor="t" bIns="75600" lIns="75600" spcFirstLastPara="1" rIns="75600" wrap="square" tIns="75600">
              <a:noAutofit/>
            </a:bodyPr>
            <a:lstStyle/>
            <a:p>
              <a:pPr indent="0" lvl="0" marL="0" marR="0" rtl="0" algn="ctr">
                <a:lnSpc>
                  <a:spcPct val="115000"/>
                </a:lnSpc>
                <a:spcBef>
                  <a:spcPts val="0"/>
                </a:spcBef>
                <a:spcAft>
                  <a:spcPts val="1300"/>
                </a:spcAft>
                <a:buClr>
                  <a:srgbClr val="000000"/>
                </a:buClr>
                <a:buSzPts val="600"/>
                <a:buFont typeface="Arial"/>
                <a:buNone/>
              </a:pPr>
              <a:r>
                <a:rPr b="1" i="0" lang="en" sz="600" u="none" cap="none" strike="noStrike">
                  <a:solidFill>
                    <a:srgbClr val="000000"/>
                  </a:solidFill>
                  <a:latin typeface="Cambria"/>
                  <a:ea typeface="Cambria"/>
                  <a:cs typeface="Cambria"/>
                  <a:sym typeface="Cambria"/>
                </a:rPr>
                <a:t>1861</a:t>
              </a:r>
              <a:endParaRPr b="1" i="0" sz="600" u="none" cap="none" strike="noStrike">
                <a:solidFill>
                  <a:srgbClr val="000000"/>
                </a:solidFill>
                <a:latin typeface="Cambria"/>
                <a:ea typeface="Cambria"/>
                <a:cs typeface="Cambria"/>
                <a:sym typeface="Cambria"/>
              </a:endParaRPr>
            </a:p>
          </p:txBody>
        </p:sp>
      </p:grpSp>
      <p:sp>
        <p:nvSpPr>
          <p:cNvPr id="731" name="Google Shape;731;p44"/>
          <p:cNvSpPr/>
          <p:nvPr/>
        </p:nvSpPr>
        <p:spPr>
          <a:xfrm rot="5400000">
            <a:off x="3599471" y="6790541"/>
            <a:ext cx="317100" cy="33300"/>
          </a:xfrm>
          <a:prstGeom prst="roundRect">
            <a:avLst>
              <a:gd fmla="val 50000" name="adj"/>
            </a:avLst>
          </a:prstGeom>
          <a:solidFill>
            <a:srgbClr val="858585"/>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32" name="Google Shape;732;p44"/>
          <p:cNvSpPr/>
          <p:nvPr/>
        </p:nvSpPr>
        <p:spPr>
          <a:xfrm rot="5400000">
            <a:off x="3599471" y="8016504"/>
            <a:ext cx="317100" cy="33300"/>
          </a:xfrm>
          <a:prstGeom prst="roundRect">
            <a:avLst>
              <a:gd fmla="val 50000" name="adj"/>
            </a:avLst>
          </a:prstGeom>
          <a:solidFill>
            <a:srgbClr val="858585"/>
          </a:solidFill>
          <a:ln>
            <a:noFill/>
          </a:ln>
        </p:spPr>
        <p:txBody>
          <a:bodyPr anchorCtr="0" anchor="ctr" bIns="75600" lIns="75600" spcFirstLastPara="1" rIns="75600" wrap="square" tIns="75600">
            <a:noAutofit/>
          </a:bodyPr>
          <a:lstStyle/>
          <a:p>
            <a:pPr indent="0" lvl="0" marL="0" marR="0" rtl="0" algn="l">
              <a:lnSpc>
                <a:spcPct val="100000"/>
              </a:lnSpc>
              <a:spcBef>
                <a:spcPts val="0"/>
              </a:spcBef>
              <a:spcAft>
                <a:spcPts val="0"/>
              </a:spcAft>
              <a:buClr>
                <a:srgbClr val="000000"/>
              </a:buClr>
              <a:buSzPts val="600"/>
              <a:buFont typeface="Arial"/>
              <a:buNone/>
            </a:pPr>
            <a:r>
              <a:t/>
            </a:r>
            <a:endParaRPr b="0" i="0" sz="600" u="none" cap="none" strike="noStrike">
              <a:solidFill>
                <a:srgbClr val="000000"/>
              </a:solidFill>
              <a:latin typeface="Cambria"/>
              <a:ea typeface="Cambria"/>
              <a:cs typeface="Cambria"/>
              <a:sym typeface="Cambria"/>
            </a:endParaRPr>
          </a:p>
        </p:txBody>
      </p:sp>
      <p:sp>
        <p:nvSpPr>
          <p:cNvPr id="733" name="Google Shape;733;p44"/>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5"/>
          <p:cNvSpPr txBox="1"/>
          <p:nvPr>
            <p:ph type="title"/>
          </p:nvPr>
        </p:nvSpPr>
        <p:spPr>
          <a:xfrm>
            <a:off x="390225" y="219175"/>
            <a:ext cx="65010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3.3A - Case Study - Jenner and the development of the vaccination</a:t>
            </a:r>
            <a:endParaRPr sz="1600"/>
          </a:p>
        </p:txBody>
      </p:sp>
      <p:sp>
        <p:nvSpPr>
          <p:cNvPr id="739" name="Google Shape;739;p45"/>
          <p:cNvSpPr txBox="1"/>
          <p:nvPr>
            <p:ph idx="1" type="body"/>
          </p:nvPr>
        </p:nvSpPr>
        <p:spPr>
          <a:xfrm>
            <a:off x="1410750" y="1138800"/>
            <a:ext cx="4738500" cy="946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100"/>
              <a:buNone/>
            </a:pPr>
            <a:r>
              <a:rPr b="1" lang="en"/>
              <a:t>Smallpox in 18th-century Britain</a:t>
            </a:r>
            <a:endParaRPr b="1"/>
          </a:p>
          <a:p>
            <a:pPr indent="0" lvl="0" marL="0" rtl="0" algn="l">
              <a:lnSpc>
                <a:spcPct val="115000"/>
              </a:lnSpc>
              <a:spcBef>
                <a:spcPts val="1600"/>
              </a:spcBef>
              <a:spcAft>
                <a:spcPts val="0"/>
              </a:spcAft>
              <a:buSzPts val="1100"/>
              <a:buNone/>
            </a:pPr>
            <a:r>
              <a:rPr lang="en"/>
              <a:t>At the start of this period, smallpox was a terrible threat to the health of the population of Britain. There were nationwide epidemics in 1722, 1723 and 1740-42. The problem was particularly bad in London, where there were 11 epidemics in the 18th century. The worst of these occurred in 1796 when 3,548 people died. By this time, the population of the city was approaching one milion, so the disease spread quickly and easily from person to person.</a:t>
            </a:r>
            <a:endParaRPr/>
          </a:p>
          <a:p>
            <a:pPr indent="0" lvl="0" marL="0" rtl="0" algn="l">
              <a:lnSpc>
                <a:spcPct val="115000"/>
              </a:lnSpc>
              <a:spcBef>
                <a:spcPts val="1600"/>
              </a:spcBef>
              <a:spcAft>
                <a:spcPts val="0"/>
              </a:spcAft>
              <a:buSzPts val="1100"/>
              <a:buNone/>
            </a:pPr>
            <a:r>
              <a:rPr lang="en"/>
              <a:t>At this time, people were still unaware of the cause of the disease, but they did have some ideas about how to avoid catching it. It had been noticed that people who caught a mild form of smallpox and then recovered from it did not catch it again. This would later form the basis for vaccination, which works in the same way. However, in the 18th century there was not enough scientific knowledge for people to understand how this worked. </a:t>
            </a:r>
            <a:endParaRPr/>
          </a:p>
          <a:p>
            <a:pPr indent="0" lvl="0" marL="0" rtl="0" algn="l">
              <a:lnSpc>
                <a:spcPct val="115000"/>
              </a:lnSpc>
              <a:spcBef>
                <a:spcPts val="1600"/>
              </a:spcBef>
              <a:spcAft>
                <a:spcPts val="0"/>
              </a:spcAft>
              <a:buSzPts val="1100"/>
              <a:buNone/>
            </a:pPr>
            <a:r>
              <a:rPr lang="en"/>
              <a:t>Therefore, some people attempted to </a:t>
            </a:r>
            <a:r>
              <a:rPr b="1" lang="en"/>
              <a:t>inoculate </a:t>
            </a:r>
            <a:r>
              <a:rPr lang="en"/>
              <a:t>(deliberately infecting oneself with a disease, in order to avoid a more severe case of it later on) themselves against smallpox by catching a mild dose of the disease, so that they would avoid catching a more severe form of it later on. Pus from a smallpox scab would be rubbed into a cut on the patient being inoculated by a doctor. Unfortunately, this did not always work: some patients died of the smallpox they were given, as the disease did not affect everyone in the same way. </a:t>
            </a:r>
            <a:endParaRPr/>
          </a:p>
          <a:p>
            <a:pPr indent="0" lvl="0" marL="0" rtl="0" algn="l">
              <a:lnSpc>
                <a:spcPct val="115000"/>
              </a:lnSpc>
              <a:spcBef>
                <a:spcPts val="1600"/>
              </a:spcBef>
              <a:spcAft>
                <a:spcPts val="0"/>
              </a:spcAft>
              <a:buSzPts val="1100"/>
              <a:buNone/>
            </a:pPr>
            <a:r>
              <a:rPr lang="en"/>
              <a:t>In spite of this, inoculation was seen by many as the best chance of surviving smallpox. However, the procedure was very expensive and so only the very rich could afford it. Many doctors made a fortune carrying out inoculations for wealthy people. One doctor, Thomas Dimsdale, was made a baron, pain £10,000 and awarded an annual salary of £500 after he inoculated Catherine the Great and her children in 1768. He was one of the most successful </a:t>
            </a:r>
            <a:r>
              <a:rPr b="1" lang="en"/>
              <a:t>inoculators </a:t>
            </a:r>
            <a:r>
              <a:rPr lang="en"/>
              <a:t>of his time. </a:t>
            </a:r>
            <a:endParaRPr/>
          </a:p>
          <a:p>
            <a:pPr indent="0" lvl="0" marL="0" rtl="0" algn="ctr">
              <a:lnSpc>
                <a:spcPct val="115000"/>
              </a:lnSpc>
              <a:spcBef>
                <a:spcPts val="1600"/>
              </a:spcBef>
              <a:spcAft>
                <a:spcPts val="0"/>
              </a:spcAft>
              <a:buSzPts val="1100"/>
              <a:buNone/>
            </a:pPr>
            <a:r>
              <a:rPr b="1" lang="en"/>
              <a:t>Jenner discoveres the vaccination for smallpox</a:t>
            </a:r>
            <a:endParaRPr b="1"/>
          </a:p>
          <a:p>
            <a:pPr indent="0" lvl="0" marL="0" rtl="0" algn="l">
              <a:lnSpc>
                <a:spcPct val="115000"/>
              </a:lnSpc>
              <a:spcBef>
                <a:spcPts val="1600"/>
              </a:spcBef>
              <a:spcAft>
                <a:spcPts val="0"/>
              </a:spcAft>
              <a:buSzPts val="1100"/>
              <a:buNone/>
            </a:pPr>
            <a:r>
              <a:rPr lang="en"/>
              <a:t>Edward Jenner was a Gloucestershire doctor in the late 18th century. He had trained as an apprentice to a surgeon-apothecary and then practised medicine at St George’s Hospital in London, before returning to Gloucestershire, where he became a general practitioner (GP). Jenner was particularly interested in inoculations. He gathered evidence of over 1,000 cases where smallpox inoculation had failed. </a:t>
            </a:r>
            <a:endParaRPr/>
          </a:p>
          <a:p>
            <a:pPr indent="0" lvl="0" marL="0" rtl="0" algn="l">
              <a:lnSpc>
                <a:spcPct val="115000"/>
              </a:lnSpc>
              <a:spcBef>
                <a:spcPts val="1600"/>
              </a:spcBef>
              <a:spcAft>
                <a:spcPts val="0"/>
              </a:spcAft>
              <a:buSzPts val="1100"/>
              <a:buNone/>
            </a:pPr>
            <a:r>
              <a:rPr lang="en"/>
              <a:t>There were a lot of dairy farms in the area where Jenner worked. He regularly treated dairy maids for </a:t>
            </a:r>
            <a:r>
              <a:rPr b="1" lang="en"/>
              <a:t>cowpox </a:t>
            </a:r>
            <a:r>
              <a:rPr lang="en"/>
              <a:t>(a disease causing red blisters on the skin, similar to smallpox. It can be transmitted from cows to humans) and noticed that, when there was a smallpox epidemic, those who had previously suffered from cowpox did not catch smallpox. He decided the two must be somehow connected. </a:t>
            </a:r>
            <a:endParaRPr/>
          </a:p>
          <a:p>
            <a:pPr indent="0" lvl="0" marL="0" rtl="0" algn="l">
              <a:lnSpc>
                <a:spcPct val="115000"/>
              </a:lnSpc>
              <a:spcBef>
                <a:spcPts val="1600"/>
              </a:spcBef>
              <a:spcAft>
                <a:spcPts val="1600"/>
              </a:spcAft>
              <a:buSzPts val="1100"/>
              <a:buNone/>
            </a:pPr>
            <a:r>
              <a:t/>
            </a:r>
            <a:endParaRPr/>
          </a:p>
        </p:txBody>
      </p:sp>
      <p:sp>
        <p:nvSpPr>
          <p:cNvPr id="740" name="Google Shape;740;p45"/>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p.45</a:t>
            </a:r>
            <a:endParaRPr b="1" i="0" sz="1400" u="none" cap="none" strike="noStrike">
              <a:solidFill>
                <a:srgbClr val="000000"/>
              </a:solidFill>
              <a:latin typeface="Calibri"/>
              <a:ea typeface="Calibri"/>
              <a:cs typeface="Calibri"/>
              <a:sym typeface="Calibri"/>
            </a:endParaRPr>
          </a:p>
        </p:txBody>
      </p:sp>
      <p:sp>
        <p:nvSpPr>
          <p:cNvPr id="741" name="Google Shape;741;p45"/>
          <p:cNvSpPr txBox="1"/>
          <p:nvPr/>
        </p:nvSpPr>
        <p:spPr>
          <a:xfrm>
            <a:off x="1735725" y="859975"/>
            <a:ext cx="3905400" cy="26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Highlight key information</a:t>
            </a:r>
            <a:endParaRPr b="1" i="0" sz="1100" u="none" cap="none" strike="noStrike">
              <a:solidFill>
                <a:srgbClr val="000000"/>
              </a:solidFill>
              <a:latin typeface="Cambria"/>
              <a:ea typeface="Cambria"/>
              <a:cs typeface="Cambria"/>
              <a:sym typeface="Cambria"/>
            </a:endParaRPr>
          </a:p>
        </p:txBody>
      </p:sp>
      <p:sp>
        <p:nvSpPr>
          <p:cNvPr id="742" name="Google Shape;742;p45"/>
          <p:cNvSpPr txBox="1"/>
          <p:nvPr/>
        </p:nvSpPr>
        <p:spPr>
          <a:xfrm>
            <a:off x="86250" y="808825"/>
            <a:ext cx="1253100" cy="39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Add a title</a:t>
            </a:r>
            <a:endParaRPr b="1" i="0" sz="1100" u="none" cap="none" strike="noStrike">
              <a:solidFill>
                <a:srgbClr val="000000"/>
              </a:solidFill>
              <a:latin typeface="Cambria"/>
              <a:ea typeface="Cambria"/>
              <a:cs typeface="Cambria"/>
              <a:sym typeface="Cambria"/>
            </a:endParaRPr>
          </a:p>
        </p:txBody>
      </p:sp>
      <p:sp>
        <p:nvSpPr>
          <p:cNvPr id="743" name="Google Shape;743;p45"/>
          <p:cNvSpPr txBox="1"/>
          <p:nvPr/>
        </p:nvSpPr>
        <p:spPr>
          <a:xfrm>
            <a:off x="6176850" y="808825"/>
            <a:ext cx="1253100" cy="39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Reduce to 1-2 sentences.</a:t>
            </a:r>
            <a:endParaRPr b="1" i="0" sz="1100" u="none" cap="none" strike="noStrike">
              <a:solidFill>
                <a:srgbClr val="000000"/>
              </a:solidFill>
              <a:latin typeface="Cambria"/>
              <a:ea typeface="Cambria"/>
              <a:cs typeface="Cambria"/>
              <a:sym typeface="Cambria"/>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46"/>
          <p:cNvSpPr txBox="1"/>
          <p:nvPr>
            <p:ph idx="1" type="body"/>
          </p:nvPr>
        </p:nvSpPr>
        <p:spPr>
          <a:xfrm>
            <a:off x="1410750" y="1138800"/>
            <a:ext cx="4738500" cy="5965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100"/>
              <a:buNone/>
            </a:pPr>
            <a:r>
              <a:rPr b="1" lang="en"/>
              <a:t>Smallpox in 18th-century Britain</a:t>
            </a:r>
            <a:endParaRPr b="1"/>
          </a:p>
          <a:p>
            <a:pPr indent="0" lvl="0" marL="0" rtl="0" algn="l">
              <a:lnSpc>
                <a:spcPct val="115000"/>
              </a:lnSpc>
              <a:spcBef>
                <a:spcPts val="1600"/>
              </a:spcBef>
              <a:spcAft>
                <a:spcPts val="0"/>
              </a:spcAft>
              <a:buSzPts val="1100"/>
              <a:buNone/>
            </a:pPr>
            <a:r>
              <a:rPr lang="en"/>
              <a:t>Jenner need to test this theory and so, in 1796, he infected a local boy, James Phipps, with cowpox. Six weeks later he attempted to infect James with smallpox, but James did not catch it. Jenner infected more local people with cowpox to further test his theory. In 1798, he wrote up his findings in </a:t>
            </a:r>
            <a:r>
              <a:rPr i="1" lang="en"/>
              <a:t>An Enquiry into the Causes and Effects of the Variola Vaccinae.</a:t>
            </a:r>
            <a:r>
              <a:rPr lang="en"/>
              <a:t> He named the technique ‘vaccination’ after the Latin word for cow, </a:t>
            </a:r>
            <a:r>
              <a:rPr i="1" lang="en"/>
              <a:t>vacca. </a:t>
            </a:r>
            <a:endParaRPr i="1"/>
          </a:p>
          <a:p>
            <a:pPr indent="0" lvl="0" marL="0" rtl="0" algn="l">
              <a:lnSpc>
                <a:spcPct val="115000"/>
              </a:lnSpc>
              <a:spcBef>
                <a:spcPts val="1600"/>
              </a:spcBef>
              <a:spcAft>
                <a:spcPts val="0"/>
              </a:spcAft>
              <a:buSzPts val="1100"/>
              <a:buNone/>
            </a:pPr>
            <a:r>
              <a:rPr lang="en"/>
              <a:t>Jenner made sure that the instructions for his new method were very detailed, so that other doctors would be able to follow them. He wanted other people to use the vaccination to prevent smallpox from spreading. </a:t>
            </a:r>
            <a:endParaRPr/>
          </a:p>
          <a:p>
            <a:pPr indent="0" lvl="0" marL="0" rtl="0" algn="l">
              <a:lnSpc>
                <a:spcPct val="115000"/>
              </a:lnSpc>
              <a:spcBef>
                <a:spcPts val="1600"/>
              </a:spcBef>
              <a:spcAft>
                <a:spcPts val="0"/>
              </a:spcAft>
              <a:buSzPts val="1100"/>
              <a:buNone/>
            </a:pPr>
            <a:r>
              <a:rPr b="1" lang="en"/>
              <a:t>Reactions to the new vaccination</a:t>
            </a:r>
            <a:endParaRPr b="1"/>
          </a:p>
          <a:p>
            <a:pPr indent="0" lvl="0" marL="0" rtl="0" algn="l">
              <a:lnSpc>
                <a:spcPct val="115000"/>
              </a:lnSpc>
              <a:spcBef>
                <a:spcPts val="1600"/>
              </a:spcBef>
              <a:spcAft>
                <a:spcPts val="0"/>
              </a:spcAft>
              <a:buSzPts val="1100"/>
              <a:buNone/>
            </a:pPr>
            <a:r>
              <a:rPr lang="en"/>
              <a:t>As with so many medical discoveries, it took some time for people to accept vaccinations. Although Jenner knew that the system worked, he was not able to explain how or why it worked - and this made people suspicious. The ideas of infecting someone with an animal disease was seen as extremely stranger, and a lot of people were against it. </a:t>
            </a:r>
            <a:endParaRPr/>
          </a:p>
          <a:p>
            <a:pPr indent="0" lvl="0" marL="0" rtl="0" algn="l">
              <a:lnSpc>
                <a:spcPct val="115000"/>
              </a:lnSpc>
              <a:spcBef>
                <a:spcPts val="1600"/>
              </a:spcBef>
              <a:spcAft>
                <a:spcPts val="0"/>
              </a:spcAft>
              <a:buSzPts val="1100"/>
              <a:buNone/>
            </a:pPr>
            <a:r>
              <a:rPr lang="en"/>
              <a:t>Although certain groups of people were against vaccinations, there was another very powerful group that were in favour of them: parliament. As you can see from the timeline below, the British government favours the new method of vaccination from the first half of the 19th century. This was because it was a safer and more reliable alternative to inoculation. It was also cheaper, because recipients of vaccines did not need to be put into quarantine, whereas those receiving the inoculation were in danger of spreading smallpox to other people.</a:t>
            </a:r>
            <a:endParaRPr/>
          </a:p>
          <a:p>
            <a:pPr indent="0" lvl="0" marL="0" rtl="0" algn="l">
              <a:lnSpc>
                <a:spcPct val="115000"/>
              </a:lnSpc>
              <a:spcBef>
                <a:spcPts val="1600"/>
              </a:spcBef>
              <a:spcAft>
                <a:spcPts val="1600"/>
              </a:spcAft>
              <a:buSzPts val="1100"/>
              <a:buNone/>
            </a:pPr>
            <a:r>
              <a:t/>
            </a:r>
            <a:endParaRPr/>
          </a:p>
        </p:txBody>
      </p:sp>
      <p:sp>
        <p:nvSpPr>
          <p:cNvPr id="749" name="Google Shape;749;p46"/>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p.46</a:t>
            </a:r>
            <a:endParaRPr b="1" i="0" sz="1400" u="none" cap="none" strike="noStrike">
              <a:solidFill>
                <a:srgbClr val="000000"/>
              </a:solidFill>
              <a:latin typeface="Calibri"/>
              <a:ea typeface="Calibri"/>
              <a:cs typeface="Calibri"/>
              <a:sym typeface="Calibri"/>
            </a:endParaRPr>
          </a:p>
        </p:txBody>
      </p:sp>
      <p:sp>
        <p:nvSpPr>
          <p:cNvPr id="750" name="Google Shape;750;p46"/>
          <p:cNvSpPr txBox="1"/>
          <p:nvPr/>
        </p:nvSpPr>
        <p:spPr>
          <a:xfrm>
            <a:off x="1735725" y="859975"/>
            <a:ext cx="3905400" cy="26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Highlight key information</a:t>
            </a:r>
            <a:endParaRPr b="1" i="0" sz="1100" u="none" cap="none" strike="noStrike">
              <a:solidFill>
                <a:srgbClr val="000000"/>
              </a:solidFill>
              <a:latin typeface="Cambria"/>
              <a:ea typeface="Cambria"/>
              <a:cs typeface="Cambria"/>
              <a:sym typeface="Cambria"/>
            </a:endParaRPr>
          </a:p>
        </p:txBody>
      </p:sp>
      <p:sp>
        <p:nvSpPr>
          <p:cNvPr id="751" name="Google Shape;751;p46"/>
          <p:cNvSpPr txBox="1"/>
          <p:nvPr/>
        </p:nvSpPr>
        <p:spPr>
          <a:xfrm>
            <a:off x="86250" y="808825"/>
            <a:ext cx="1253100" cy="39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Add a title</a:t>
            </a:r>
            <a:endParaRPr b="1" i="0" sz="1100" u="none" cap="none" strike="noStrike">
              <a:solidFill>
                <a:srgbClr val="000000"/>
              </a:solidFill>
              <a:latin typeface="Cambria"/>
              <a:ea typeface="Cambria"/>
              <a:cs typeface="Cambria"/>
              <a:sym typeface="Cambria"/>
            </a:endParaRPr>
          </a:p>
        </p:txBody>
      </p:sp>
      <p:sp>
        <p:nvSpPr>
          <p:cNvPr id="752" name="Google Shape;752;p46"/>
          <p:cNvSpPr txBox="1"/>
          <p:nvPr/>
        </p:nvSpPr>
        <p:spPr>
          <a:xfrm>
            <a:off x="6176850" y="808825"/>
            <a:ext cx="1253100" cy="399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Reduce to 1-2 sentences.</a:t>
            </a:r>
            <a:endParaRPr b="1" i="0" sz="1100" u="none" cap="none" strike="noStrike">
              <a:solidFill>
                <a:srgbClr val="000000"/>
              </a:solidFill>
              <a:latin typeface="Cambria"/>
              <a:ea typeface="Cambria"/>
              <a:cs typeface="Cambria"/>
              <a:sym typeface="Cambria"/>
            </a:endParaRPr>
          </a:p>
        </p:txBody>
      </p:sp>
      <p:pic>
        <p:nvPicPr>
          <p:cNvPr id="753" name="Google Shape;753;p46"/>
          <p:cNvPicPr preferRelativeResize="0"/>
          <p:nvPr/>
        </p:nvPicPr>
        <p:blipFill rotWithShape="1">
          <a:blip r:embed="rId3">
            <a:alphaModFix/>
          </a:blip>
          <a:srcRect b="0" l="0" r="0" t="0"/>
          <a:stretch/>
        </p:blipFill>
        <p:spPr>
          <a:xfrm>
            <a:off x="3" y="7804500"/>
            <a:ext cx="2620250" cy="2800800"/>
          </a:xfrm>
          <a:prstGeom prst="rect">
            <a:avLst/>
          </a:prstGeom>
          <a:noFill/>
          <a:ln>
            <a:noFill/>
          </a:ln>
        </p:spPr>
      </p:pic>
      <p:pic>
        <p:nvPicPr>
          <p:cNvPr id="754" name="Google Shape;754;p46"/>
          <p:cNvPicPr preferRelativeResize="0"/>
          <p:nvPr/>
        </p:nvPicPr>
        <p:blipFill rotWithShape="1">
          <a:blip r:embed="rId4">
            <a:alphaModFix/>
          </a:blip>
          <a:srcRect b="0" l="0" r="0" t="0"/>
          <a:stretch/>
        </p:blipFill>
        <p:spPr>
          <a:xfrm>
            <a:off x="2795003" y="7804500"/>
            <a:ext cx="4634947" cy="2582833"/>
          </a:xfrm>
          <a:prstGeom prst="rect">
            <a:avLst/>
          </a:prstGeom>
          <a:noFill/>
          <a:ln>
            <a:noFill/>
          </a:ln>
        </p:spPr>
      </p:pic>
      <p:sp>
        <p:nvSpPr>
          <p:cNvPr id="755" name="Google Shape;755;p46"/>
          <p:cNvSpPr txBox="1"/>
          <p:nvPr>
            <p:ph type="title"/>
          </p:nvPr>
        </p:nvSpPr>
        <p:spPr>
          <a:xfrm>
            <a:off x="390225" y="219175"/>
            <a:ext cx="65010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3.3A - Case Study - Jenner and the development of the vaccination</a:t>
            </a: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p47"/>
          <p:cNvSpPr txBox="1"/>
          <p:nvPr>
            <p:ph idx="1" type="body"/>
          </p:nvPr>
        </p:nvSpPr>
        <p:spPr>
          <a:xfrm>
            <a:off x="3780000" y="953925"/>
            <a:ext cx="3614700" cy="342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The impact of the smallpox vaccine</a:t>
            </a:r>
            <a:endParaRPr b="1"/>
          </a:p>
          <a:p>
            <a:pPr indent="0" lvl="0" marL="0" rtl="0" algn="l">
              <a:lnSpc>
                <a:spcPct val="115000"/>
              </a:lnSpc>
              <a:spcBef>
                <a:spcPts val="0"/>
              </a:spcBef>
              <a:spcAft>
                <a:spcPts val="0"/>
              </a:spcAft>
              <a:buSzPts val="1100"/>
              <a:buNone/>
            </a:pPr>
            <a:r>
              <a:rPr b="1" i="1" lang="en"/>
              <a:t>Short term</a:t>
            </a:r>
            <a:endParaRPr b="1" i="1"/>
          </a:p>
          <a:p>
            <a:pPr indent="0" lvl="0" marL="0" rtl="0" algn="l">
              <a:lnSpc>
                <a:spcPct val="115000"/>
              </a:lnSpc>
              <a:spcBef>
                <a:spcPts val="0"/>
              </a:spcBef>
              <a:spcAft>
                <a:spcPts val="0"/>
              </a:spcAft>
              <a:buSzPts val="1100"/>
              <a:buNone/>
            </a:pPr>
            <a:r>
              <a:rPr lang="en"/>
              <a:t>In the short term, the smallpox saved many lives. It quickly became very popular overseas and by 1800, 100,00 people around the world had been vaccinated. The French commander Napoleon had his entire army vaccinated in 1805.</a:t>
            </a:r>
            <a:endParaRPr/>
          </a:p>
          <a:p>
            <a:pPr indent="0" lvl="0" marL="0" rtl="0" algn="l">
              <a:lnSpc>
                <a:spcPct val="115000"/>
              </a:lnSpc>
              <a:spcBef>
                <a:spcPts val="1000"/>
              </a:spcBef>
              <a:spcAft>
                <a:spcPts val="0"/>
              </a:spcAft>
              <a:buSzPts val="1100"/>
              <a:buNone/>
            </a:pPr>
            <a:r>
              <a:rPr lang="en"/>
              <a:t>The vaccination was slower to become popular in Britain, thanks to the anti-Jenner propaganda promoted by inoculators. Sometimes people still contracted smallpox or died of infection, because the doctors carrying out the procedure mixed up smallpox and cowpox samples or reused needles, and this discouraged people as well. However, after the Royal Jennerian Society had been founded in 1803, 12,000 British people were vaccinated in the space of two years. </a:t>
            </a:r>
            <a:endParaRPr/>
          </a:p>
        </p:txBody>
      </p:sp>
      <p:pic>
        <p:nvPicPr>
          <p:cNvPr id="761" name="Google Shape;761;p47"/>
          <p:cNvPicPr preferRelativeResize="0"/>
          <p:nvPr/>
        </p:nvPicPr>
        <p:blipFill rotWithShape="1">
          <a:blip r:embed="rId3">
            <a:alphaModFix/>
          </a:blip>
          <a:srcRect b="0" l="0" r="0" t="0"/>
          <a:stretch/>
        </p:blipFill>
        <p:spPr>
          <a:xfrm>
            <a:off x="390225" y="452900"/>
            <a:ext cx="3030600" cy="3785089"/>
          </a:xfrm>
          <a:prstGeom prst="rect">
            <a:avLst/>
          </a:prstGeom>
          <a:noFill/>
          <a:ln cap="flat" cmpd="sng" w="9525">
            <a:solidFill>
              <a:schemeClr val="dk2"/>
            </a:solidFill>
            <a:prstDash val="solid"/>
            <a:round/>
            <a:headEnd len="sm" w="sm" type="none"/>
            <a:tailEnd len="sm" w="sm" type="none"/>
          </a:ln>
        </p:spPr>
      </p:pic>
      <p:sp>
        <p:nvSpPr>
          <p:cNvPr id="762" name="Google Shape;762;p47"/>
          <p:cNvSpPr txBox="1"/>
          <p:nvPr>
            <p:ph idx="1" type="body"/>
          </p:nvPr>
        </p:nvSpPr>
        <p:spPr>
          <a:xfrm>
            <a:off x="390225" y="4255875"/>
            <a:ext cx="7004400" cy="220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i="1" lang="en"/>
              <a:t>Long term</a:t>
            </a:r>
            <a:endParaRPr b="1" i="1"/>
          </a:p>
          <a:p>
            <a:pPr indent="0" lvl="0" marL="0" rtl="0" algn="l">
              <a:lnSpc>
                <a:spcPct val="115000"/>
              </a:lnSpc>
              <a:spcBef>
                <a:spcPts val="0"/>
              </a:spcBef>
              <a:spcAft>
                <a:spcPts val="0"/>
              </a:spcAft>
              <a:buSzPts val="1100"/>
              <a:buNone/>
            </a:pPr>
            <a:r>
              <a:rPr lang="en"/>
              <a:t>By the end of the 19th century, vaccination against smallpox had become normal. Opposition continued throughout the century, but the number of people saved made it clear that the method worked. The number of smallpox case fell dramatically from 1872, when the government started to enforce compulsory vaccinations- this meant that everyone had to be vaccinated for smallpox. </a:t>
            </a:r>
            <a:endParaRPr/>
          </a:p>
          <a:p>
            <a:pPr indent="0" lvl="0" marL="0" rtl="0" algn="l">
              <a:lnSpc>
                <a:spcPct val="115000"/>
              </a:lnSpc>
              <a:spcBef>
                <a:spcPts val="0"/>
              </a:spcBef>
              <a:spcAft>
                <a:spcPts val="0"/>
              </a:spcAft>
              <a:buSzPts val="1100"/>
              <a:buNone/>
            </a:pPr>
            <a:r>
              <a:t/>
            </a:r>
            <a:endParaRPr/>
          </a:p>
          <a:p>
            <a:pPr indent="0" lvl="0" marL="0" rtl="0" algn="l">
              <a:lnSpc>
                <a:spcPct val="115000"/>
              </a:lnSpc>
              <a:spcBef>
                <a:spcPts val="0"/>
              </a:spcBef>
              <a:spcAft>
                <a:spcPts val="0"/>
              </a:spcAft>
              <a:buSzPts val="1100"/>
              <a:buNone/>
            </a:pPr>
            <a:r>
              <a:rPr lang="en"/>
              <a:t>Jenner had shown that a vaccine could be used to stop smallpox from spreading. His work inspired other scientists, like pasteur and Koch, to search for vaccinations for other disease. However, there were no other vaccinations discovered that worked in the same way as the smallpox vaccine. This was a one - off, so scientists were unable to develop other vaccines based on Jenner’s method. </a:t>
            </a:r>
            <a:endParaRPr/>
          </a:p>
        </p:txBody>
      </p:sp>
      <p:sp>
        <p:nvSpPr>
          <p:cNvPr id="763" name="Google Shape;763;p47"/>
          <p:cNvSpPr txBox="1"/>
          <p:nvPr/>
        </p:nvSpPr>
        <p:spPr>
          <a:xfrm>
            <a:off x="390275" y="6512500"/>
            <a:ext cx="7004400" cy="20751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Exam-style question</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Explain why there was rapid change in the prevention of smallpox after 1798. </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You may use the following information in your answer:</a:t>
            </a:r>
            <a:endParaRPr b="0" i="0" sz="1100" u="none" cap="none" strike="noStrike">
              <a:solidFill>
                <a:srgbClr val="000000"/>
              </a:solidFill>
              <a:latin typeface="Cambria"/>
              <a:ea typeface="Cambria"/>
              <a:cs typeface="Cambria"/>
              <a:sym typeface="Cambria"/>
            </a:endParaRPr>
          </a:p>
          <a:p>
            <a:pPr indent="-298450" lvl="0" marL="457200" marR="0" rtl="0" algn="l">
              <a:lnSpc>
                <a:spcPct val="115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Inoculation</a:t>
            </a:r>
            <a:endParaRPr b="0" i="0" sz="1100" u="none" cap="none" strike="noStrike">
              <a:solidFill>
                <a:srgbClr val="000000"/>
              </a:solidFill>
              <a:latin typeface="Cambria"/>
              <a:ea typeface="Cambria"/>
              <a:cs typeface="Cambria"/>
              <a:sym typeface="Cambria"/>
            </a:endParaRPr>
          </a:p>
          <a:p>
            <a:pPr indent="-298450" lvl="0" marL="457200" marR="0" rtl="0" algn="l">
              <a:lnSpc>
                <a:spcPct val="115000"/>
              </a:lnSpc>
              <a:spcBef>
                <a:spcPts val="0"/>
              </a:spcBef>
              <a:spcAft>
                <a:spcPts val="0"/>
              </a:spcAft>
              <a:buClr>
                <a:srgbClr val="000000"/>
              </a:buClr>
              <a:buSzPts val="1100"/>
              <a:buFont typeface="Cambria"/>
              <a:buChar char="●"/>
            </a:pPr>
            <a:r>
              <a:rPr b="0" i="0" lang="en" sz="1100" u="none" cap="none" strike="noStrike">
                <a:solidFill>
                  <a:srgbClr val="000000"/>
                </a:solidFill>
                <a:latin typeface="Cambria"/>
                <a:ea typeface="Cambria"/>
                <a:cs typeface="Cambria"/>
                <a:sym typeface="Cambria"/>
              </a:rPr>
              <a:t>The government</a:t>
            </a:r>
            <a:endParaRPr b="0"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You </a:t>
            </a:r>
            <a:r>
              <a:rPr b="1" i="0" lang="en" sz="1100" u="none" cap="none" strike="noStrike">
                <a:solidFill>
                  <a:srgbClr val="000000"/>
                </a:solidFill>
                <a:latin typeface="Cambria"/>
                <a:ea typeface="Cambria"/>
                <a:cs typeface="Cambria"/>
                <a:sym typeface="Cambria"/>
              </a:rPr>
              <a:t>must </a:t>
            </a:r>
            <a:r>
              <a:rPr b="0" i="0" lang="en" sz="1100" u="none" cap="none" strike="noStrike">
                <a:solidFill>
                  <a:srgbClr val="000000"/>
                </a:solidFill>
                <a:latin typeface="Cambria"/>
                <a:ea typeface="Cambria"/>
                <a:cs typeface="Cambria"/>
                <a:sym typeface="Cambria"/>
              </a:rPr>
              <a:t>also use information of your own.								</a:t>
            </a:r>
            <a:r>
              <a:rPr b="1" i="0" lang="en" sz="1100" u="none" cap="none" strike="noStrike">
                <a:solidFill>
                  <a:srgbClr val="000000"/>
                </a:solidFill>
                <a:latin typeface="Cambria"/>
                <a:ea typeface="Cambria"/>
                <a:cs typeface="Cambria"/>
                <a:sym typeface="Cambria"/>
              </a:rPr>
              <a:t>12 marks</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Exam Tip</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As well as explaining medical breakthroughs in your answer, in order to show what changed you should compare with the situation before Jenner’s research. </a:t>
            </a:r>
            <a:endParaRPr b="0" i="0" sz="1100" u="none" cap="none" strike="noStrike">
              <a:solidFill>
                <a:srgbClr val="000000"/>
              </a:solidFill>
              <a:latin typeface="Cambria"/>
              <a:ea typeface="Cambria"/>
              <a:cs typeface="Cambria"/>
              <a:sym typeface="Cambria"/>
            </a:endParaRPr>
          </a:p>
        </p:txBody>
      </p:sp>
      <p:pic>
        <p:nvPicPr>
          <p:cNvPr descr="Image result for smallpox vaccination" id="764" name="Google Shape;764;p47"/>
          <p:cNvPicPr preferRelativeResize="0"/>
          <p:nvPr/>
        </p:nvPicPr>
        <p:blipFill rotWithShape="1">
          <a:blip r:embed="rId4">
            <a:alphaModFix/>
          </a:blip>
          <a:srcRect b="0" l="0" r="0" t="0"/>
          <a:stretch/>
        </p:blipFill>
        <p:spPr>
          <a:xfrm>
            <a:off x="482663" y="8921700"/>
            <a:ext cx="2543175" cy="1695450"/>
          </a:xfrm>
          <a:prstGeom prst="rect">
            <a:avLst/>
          </a:prstGeom>
          <a:noFill/>
          <a:ln cap="flat" cmpd="sng" w="28575">
            <a:solidFill>
              <a:srgbClr val="000000"/>
            </a:solidFill>
            <a:prstDash val="solid"/>
            <a:round/>
            <a:headEnd len="sm" w="sm" type="none"/>
            <a:tailEnd len="sm" w="sm" type="none"/>
          </a:ln>
        </p:spPr>
      </p:pic>
      <p:pic>
        <p:nvPicPr>
          <p:cNvPr descr="Image result for smallpox vaccination" id="765" name="Google Shape;765;p47"/>
          <p:cNvPicPr preferRelativeResize="0"/>
          <p:nvPr/>
        </p:nvPicPr>
        <p:blipFill rotWithShape="1">
          <a:blip r:embed="rId5">
            <a:alphaModFix/>
          </a:blip>
          <a:srcRect b="0" l="0" r="0" t="0"/>
          <a:stretch/>
        </p:blipFill>
        <p:spPr>
          <a:xfrm>
            <a:off x="3025838" y="8921700"/>
            <a:ext cx="3030617" cy="1695450"/>
          </a:xfrm>
          <a:prstGeom prst="rect">
            <a:avLst/>
          </a:prstGeom>
          <a:noFill/>
          <a:ln cap="flat" cmpd="sng" w="28575">
            <a:solidFill>
              <a:srgbClr val="000000"/>
            </a:solidFill>
            <a:prstDash val="solid"/>
            <a:round/>
            <a:headEnd len="sm" w="sm" type="none"/>
            <a:tailEnd len="sm" w="sm" type="none"/>
          </a:ln>
        </p:spPr>
      </p:pic>
      <p:pic>
        <p:nvPicPr>
          <p:cNvPr descr="Image result for smallpox vaccination" id="766" name="Google Shape;766;p47"/>
          <p:cNvPicPr preferRelativeResize="0"/>
          <p:nvPr/>
        </p:nvPicPr>
        <p:blipFill rotWithShape="1">
          <a:blip r:embed="rId6">
            <a:alphaModFix/>
          </a:blip>
          <a:srcRect b="0" l="0" r="0" t="0"/>
          <a:stretch/>
        </p:blipFill>
        <p:spPr>
          <a:xfrm>
            <a:off x="6056463" y="8921700"/>
            <a:ext cx="1365525" cy="1695450"/>
          </a:xfrm>
          <a:prstGeom prst="rect">
            <a:avLst/>
          </a:prstGeom>
          <a:noFill/>
          <a:ln cap="flat" cmpd="sng" w="28575">
            <a:solidFill>
              <a:srgbClr val="000000"/>
            </a:solidFill>
            <a:prstDash val="solid"/>
            <a:round/>
            <a:headEnd len="sm" w="sm" type="none"/>
            <a:tailEnd len="sm" w="sm" type="none"/>
          </a:ln>
        </p:spPr>
      </p:pic>
      <p:sp>
        <p:nvSpPr>
          <p:cNvPr id="767" name="Google Shape;767;p47"/>
          <p:cNvSpPr/>
          <p:nvPr/>
        </p:nvSpPr>
        <p:spPr>
          <a:xfrm>
            <a:off x="6891299" y="86493"/>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p.47</a:t>
            </a:r>
            <a:endParaRPr b="1" i="0" sz="1400" u="none" cap="none" strike="noStrike">
              <a:solidFill>
                <a:srgbClr val="000000"/>
              </a:solidFill>
              <a:latin typeface="Calibri"/>
              <a:ea typeface="Calibri"/>
              <a:cs typeface="Calibri"/>
              <a:sym typeface="Calibri"/>
            </a:endParaRPr>
          </a:p>
        </p:txBody>
      </p:sp>
      <p:sp>
        <p:nvSpPr>
          <p:cNvPr id="768" name="Google Shape;768;p47"/>
          <p:cNvSpPr txBox="1"/>
          <p:nvPr>
            <p:ph type="title"/>
          </p:nvPr>
        </p:nvSpPr>
        <p:spPr>
          <a:xfrm>
            <a:off x="3420825" y="219175"/>
            <a:ext cx="3470400" cy="637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3.3A - Case Study - Jenner and the development of the vaccination</a:t>
            </a:r>
            <a:endParaRPr sz="16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graphicFrame>
        <p:nvGraphicFramePr>
          <p:cNvPr id="773" name="Google Shape;773;p48"/>
          <p:cNvGraphicFramePr/>
          <p:nvPr/>
        </p:nvGraphicFramePr>
        <p:xfrm>
          <a:off x="342320" y="707279"/>
          <a:ext cx="3000000" cy="3000000"/>
        </p:xfrm>
        <a:graphic>
          <a:graphicData uri="http://schemas.openxmlformats.org/drawingml/2006/table">
            <a:tbl>
              <a:tblPr>
                <a:noFill/>
                <a:tableStyleId>{EAAE7BEE-FC9A-42F5-8E67-3A462E5B1F2B}</a:tableStyleId>
              </a:tblPr>
              <a:tblGrid>
                <a:gridCol w="3476300"/>
                <a:gridCol w="3399050"/>
              </a:tblGrid>
              <a:tr h="857600">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A</a:t>
                      </a:r>
                      <a:r>
                        <a:rPr lang="en" sz="1100" u="none" cap="none" strike="noStrike">
                          <a:solidFill>
                            <a:srgbClr val="000000"/>
                          </a:solidFill>
                          <a:latin typeface="Cambria"/>
                          <a:ea typeface="Cambria"/>
                          <a:cs typeface="Cambria"/>
                          <a:sym typeface="Cambria"/>
                        </a:rPr>
                        <a:t>	Dr Edward Jenner was surprised that farmers in Gloucestershire did not want to be inoculated – they told him that, if they had had cowpox, they were immune to smallpox.</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B</a:t>
                      </a:r>
                      <a:r>
                        <a:rPr lang="en" sz="1100" u="none" cap="none" strike="noStrike">
                          <a:solidFill>
                            <a:srgbClr val="000000"/>
                          </a:solidFill>
                          <a:latin typeface="Cambria"/>
                          <a:ea typeface="Cambria"/>
                          <a:cs typeface="Cambria"/>
                          <a:sym typeface="Cambria"/>
                        </a:rPr>
                        <a:t>	However, the Royal Society refused to publish his report about his experiments and his findings, so Jenner himself paid for it to be published in 1798.</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r>
              <a:tr h="1022525">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C</a:t>
                      </a:r>
                      <a:r>
                        <a:rPr lang="en" sz="1100" u="none" cap="none" strike="noStrike">
                          <a:solidFill>
                            <a:srgbClr val="000000"/>
                          </a:solidFill>
                          <a:latin typeface="Cambria"/>
                          <a:ea typeface="Cambria"/>
                          <a:cs typeface="Cambria"/>
                          <a:sym typeface="Cambria"/>
                        </a:rPr>
                        <a:t>	The technique of inoculating someone with smallpox in order to develop immunity from the disease in the future was used in China and Turkey and it became widespread in Britain after Lady Mary Wortley Montague had her children inoculated in 1721.</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D</a:t>
                      </a:r>
                      <a:r>
                        <a:rPr lang="en" sz="1100" u="none" cap="none" strike="noStrike">
                          <a:solidFill>
                            <a:srgbClr val="000000"/>
                          </a:solidFill>
                          <a:latin typeface="Cambria"/>
                          <a:ea typeface="Cambria"/>
                          <a:cs typeface="Cambria"/>
                          <a:sym typeface="Cambria"/>
                        </a:rPr>
                        <a:t>	James Phipps was slightly unwell but quickly recovered. When Jenner inserted some smallpox matter into a cut on Phipps’ arm, James did not develop the illness – he had developed immunity to smallpox. </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r>
              <a:tr h="1022525">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E</a:t>
                      </a:r>
                      <a:r>
                        <a:rPr lang="en" sz="1100" u="none" cap="none" strike="noStrike">
                          <a:solidFill>
                            <a:srgbClr val="000000"/>
                          </a:solidFill>
                          <a:latin typeface="Cambria"/>
                          <a:ea typeface="Cambria"/>
                          <a:cs typeface="Cambria"/>
                          <a:sym typeface="Cambria"/>
                        </a:rPr>
                        <a:t>	Towards the end of 1802, the Jennerian Society was set up in London to provide free vaccinations against smallpox – within two years over 12,000 people had been vaccinated.</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F</a:t>
                      </a:r>
                      <a:r>
                        <a:rPr lang="en" sz="1100" u="none" cap="none" strike="noStrike">
                          <a:solidFill>
                            <a:srgbClr val="000000"/>
                          </a:solidFill>
                          <a:latin typeface="Cambria"/>
                          <a:ea typeface="Cambria"/>
                          <a:cs typeface="Cambria"/>
                          <a:sym typeface="Cambria"/>
                        </a:rPr>
                        <a:t>	Jenner spent a lot of time supplying cowpox matter to other doctors and therefore, in 1802, the British government awarded him £10,000 in recognition of the importance of his work and a further £20,000 in 1807.</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r>
              <a:tr h="1517300">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G</a:t>
                      </a:r>
                      <a:r>
                        <a:rPr lang="en" sz="1100" u="none" cap="none" strike="noStrike">
                          <a:solidFill>
                            <a:srgbClr val="000000"/>
                          </a:solidFill>
                          <a:latin typeface="Cambria"/>
                          <a:ea typeface="Cambria"/>
                          <a:cs typeface="Cambria"/>
                          <a:sym typeface="Cambria"/>
                        </a:rPr>
                        <a:t>	Jenner received worldwide recognition for his achievement: honours from a number of cities and universities; a special medal from Napoleon, the ruler of France, who had his armies vaccinated; the gift of a ring from the Empress of Russia; a letter from Thomas Jefferson, the President of the USA; statues of him erected in various cities, including London and Tokyo.</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H</a:t>
                      </a:r>
                      <a:r>
                        <a:rPr lang="en" sz="1100" u="none" cap="none" strike="noStrike">
                          <a:solidFill>
                            <a:srgbClr val="000000"/>
                          </a:solidFill>
                          <a:latin typeface="Cambria"/>
                          <a:ea typeface="Cambria"/>
                          <a:cs typeface="Cambria"/>
                          <a:sym typeface="Cambria"/>
                        </a:rPr>
                        <a:t>	In 1852 the British government made vaccination against smallpox compulsory, although it was not strictly enforced until 1872. In 1980 the World Health Organisation officially declared that smallpox had been eradicated and it has been estimated that Jenner’s work has saved more human lives than the work of any other individual.</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r>
              <a:tr h="667000">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I</a:t>
                      </a:r>
                      <a:r>
                        <a:rPr lang="en" sz="1100" u="none" cap="none" strike="noStrike">
                          <a:solidFill>
                            <a:srgbClr val="000000"/>
                          </a:solidFill>
                          <a:latin typeface="Cambria"/>
                          <a:ea typeface="Cambria"/>
                          <a:cs typeface="Cambria"/>
                          <a:sym typeface="Cambria"/>
                        </a:rPr>
                        <a:t>	Jenner vaccinated another 23 people in the same way in order to check his findings.</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J</a:t>
                      </a:r>
                      <a:r>
                        <a:rPr lang="en" sz="1100" u="none" cap="none" strike="noStrike">
                          <a:solidFill>
                            <a:srgbClr val="000000"/>
                          </a:solidFill>
                          <a:latin typeface="Cambria"/>
                          <a:ea typeface="Cambria"/>
                          <a:cs typeface="Cambria"/>
                          <a:sym typeface="Cambria"/>
                        </a:rPr>
                        <a:t>	</a:t>
                      </a:r>
                      <a:r>
                        <a:rPr lang="en" sz="1100" u="none" cap="none" strike="noStrike">
                          <a:solidFill>
                            <a:schemeClr val="dk1"/>
                          </a:solidFill>
                          <a:latin typeface="Cambria"/>
                          <a:ea typeface="Cambria"/>
                          <a:cs typeface="Cambria"/>
                          <a:sym typeface="Cambria"/>
                        </a:rPr>
                        <a:t>Smallpox killed more children than any other disease in the 1700s. Survivors of smallpox were often severely disfigured by scars from the scabs that formed on the skin   </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r>
              <a:tr h="1187450">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K</a:t>
                      </a:r>
                      <a:r>
                        <a:rPr lang="en" sz="1100" u="none" cap="none" strike="noStrike">
                          <a:solidFill>
                            <a:srgbClr val="000000"/>
                          </a:solidFill>
                          <a:latin typeface="Cambria"/>
                          <a:ea typeface="Cambria"/>
                          <a:cs typeface="Cambria"/>
                          <a:sym typeface="Cambria"/>
                        </a:rPr>
                        <a:t>	</a:t>
                      </a:r>
                      <a:r>
                        <a:rPr lang="en" sz="1100" u="none" cap="none" strike="noStrike">
                          <a:solidFill>
                            <a:schemeClr val="dk1"/>
                          </a:solidFill>
                          <a:latin typeface="Cambria"/>
                          <a:ea typeface="Cambria"/>
                          <a:cs typeface="Cambria"/>
                          <a:sym typeface="Cambria"/>
                        </a:rPr>
                        <a:t>In 1796, Jenner decided to test the idea that cowpox created immunity to smallpox and took some cowpox matter from a sore on the arm of Sarah Nelmes and inserted it into a cut on the arm of a young boy, James Phipps.</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c>
                  <a:txBody>
                    <a:bodyPr/>
                    <a:lstStyle/>
                    <a:p>
                      <a:pPr indent="-165100" lvl="0" marL="165100" marR="0" rtl="0" algn="l">
                        <a:lnSpc>
                          <a:spcPct val="100000"/>
                        </a:lnSpc>
                        <a:spcBef>
                          <a:spcPts val="0"/>
                        </a:spcBef>
                        <a:spcAft>
                          <a:spcPts val="0"/>
                        </a:spcAft>
                        <a:buClr>
                          <a:srgbClr val="000000"/>
                        </a:buClr>
                        <a:buSzPts val="1100"/>
                        <a:buFont typeface="Arial"/>
                        <a:buNone/>
                      </a:pPr>
                      <a:r>
                        <a:rPr b="1" lang="en" sz="1100" u="none" cap="none" strike="noStrike">
                          <a:solidFill>
                            <a:srgbClr val="000000"/>
                          </a:solidFill>
                          <a:latin typeface="Cambria"/>
                          <a:ea typeface="Cambria"/>
                          <a:cs typeface="Cambria"/>
                          <a:sym typeface="Cambria"/>
                        </a:rPr>
                        <a:t>L</a:t>
                      </a:r>
                      <a:r>
                        <a:rPr lang="en" sz="1100" u="none" cap="none" strike="noStrike">
                          <a:solidFill>
                            <a:srgbClr val="000000"/>
                          </a:solidFill>
                          <a:latin typeface="Cambria"/>
                          <a:ea typeface="Cambria"/>
                          <a:cs typeface="Cambria"/>
                          <a:sym typeface="Cambria"/>
                        </a:rPr>
                        <a:t>	In the mid 18</a:t>
                      </a:r>
                      <a:r>
                        <a:rPr baseline="30000" lang="en" sz="1100" u="none" cap="none" strike="noStrike">
                          <a:solidFill>
                            <a:srgbClr val="000000"/>
                          </a:solidFill>
                          <a:latin typeface="Cambria"/>
                          <a:ea typeface="Cambria"/>
                          <a:cs typeface="Cambria"/>
                          <a:sym typeface="Cambria"/>
                        </a:rPr>
                        <a:t>th</a:t>
                      </a:r>
                      <a:r>
                        <a:rPr lang="en" sz="1100" u="none" cap="none" strike="noStrike">
                          <a:solidFill>
                            <a:srgbClr val="000000"/>
                          </a:solidFill>
                          <a:latin typeface="Cambria"/>
                          <a:ea typeface="Cambria"/>
                          <a:cs typeface="Cambria"/>
                          <a:sym typeface="Cambria"/>
                        </a:rPr>
                        <a:t> century inoculation became big business with inoculators charging a heavy fee. The were some problems such as inoculated patients could get a strong dose of smallpox and die or pass on the disease to others. Many could not afford inoculation. </a:t>
                      </a:r>
                      <a:endParaRPr sz="1100" u="none" cap="none" strike="noStrike">
                        <a:latin typeface="Cambria"/>
                        <a:ea typeface="Cambria"/>
                        <a:cs typeface="Cambria"/>
                        <a:sym typeface="Cambria"/>
                      </a:endParaRPr>
                    </a:p>
                  </a:txBody>
                  <a:tcPr marT="102875" marB="102875" marR="137150" marL="137150" anchor="ctr">
                    <a:lnL cap="flat" cmpd="sng" w="57150">
                      <a:solidFill>
                        <a:srgbClr val="000000">
                          <a:alpha val="0"/>
                        </a:srgbClr>
                      </a:solidFill>
                      <a:prstDash val="solid"/>
                      <a:round/>
                      <a:headEnd len="sm" w="sm" type="none"/>
                      <a:tailEnd len="sm" w="sm" type="none"/>
                    </a:lnL>
                    <a:lnR cap="flat" cmpd="sng" w="57150">
                      <a:solidFill>
                        <a:srgbClr val="000000">
                          <a:alpha val="0"/>
                        </a:srgbClr>
                      </a:solidFill>
                      <a:prstDash val="solid"/>
                      <a:round/>
                      <a:headEnd len="sm" w="sm" type="none"/>
                      <a:tailEnd len="sm" w="sm" type="none"/>
                    </a:lnR>
                    <a:lnT cap="flat" cmpd="sng" w="57150">
                      <a:solidFill>
                        <a:srgbClr val="000000">
                          <a:alpha val="0"/>
                        </a:srgbClr>
                      </a:solidFill>
                      <a:prstDash val="solid"/>
                      <a:round/>
                      <a:headEnd len="sm" w="sm" type="none"/>
                      <a:tailEnd len="sm" w="sm" type="none"/>
                    </a:lnT>
                    <a:lnB cap="flat" cmpd="sng" w="57150">
                      <a:solidFill>
                        <a:srgbClr val="000000">
                          <a:alpha val="0"/>
                        </a:srgbClr>
                      </a:solidFill>
                      <a:prstDash val="solid"/>
                      <a:round/>
                      <a:headEnd len="sm" w="sm" type="none"/>
                      <a:tailEnd len="sm" w="sm" type="none"/>
                    </a:lnB>
                  </a:tcPr>
                </a:tc>
              </a:tr>
            </a:tbl>
          </a:graphicData>
        </a:graphic>
      </p:graphicFrame>
      <p:sp>
        <p:nvSpPr>
          <p:cNvPr id="774" name="Google Shape;774;p48"/>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p.48</a:t>
            </a:r>
            <a:endParaRPr b="1" i="0" sz="1400" u="none" cap="none" strike="noStrike">
              <a:solidFill>
                <a:srgbClr val="000000"/>
              </a:solidFill>
              <a:latin typeface="Calibri"/>
              <a:ea typeface="Calibri"/>
              <a:cs typeface="Calibri"/>
              <a:sym typeface="Calibri"/>
            </a:endParaRPr>
          </a:p>
        </p:txBody>
      </p:sp>
      <p:sp>
        <p:nvSpPr>
          <p:cNvPr id="775" name="Google Shape;775;p48"/>
          <p:cNvSpPr txBox="1"/>
          <p:nvPr/>
        </p:nvSpPr>
        <p:spPr>
          <a:xfrm>
            <a:off x="342300" y="7673225"/>
            <a:ext cx="6875400" cy="44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chemeClr val="dk1"/>
                </a:solidFill>
                <a:latin typeface="Cambria"/>
                <a:ea typeface="Cambria"/>
                <a:cs typeface="Cambria"/>
                <a:sym typeface="Cambria"/>
              </a:rPr>
              <a:t>TASK: </a:t>
            </a:r>
            <a:r>
              <a:rPr b="0" i="0" lang="en" sz="1100" u="none" cap="none" strike="noStrike">
                <a:solidFill>
                  <a:schemeClr val="dk1"/>
                </a:solidFill>
                <a:latin typeface="Cambria"/>
                <a:ea typeface="Cambria"/>
                <a:cs typeface="Cambria"/>
                <a:sym typeface="Cambria"/>
              </a:rPr>
              <a:t>List the letters in the correct chronological order below and rewrite each box into one sentence. </a:t>
            </a:r>
            <a:endParaRPr b="0" i="0" sz="1100" u="none" cap="none" strike="noStrike">
              <a:solidFill>
                <a:srgbClr val="000000"/>
              </a:solidFill>
              <a:latin typeface="Cambria"/>
              <a:ea typeface="Cambria"/>
              <a:cs typeface="Cambria"/>
              <a:sym typeface="Cambria"/>
            </a:endParaRPr>
          </a:p>
        </p:txBody>
      </p:sp>
      <p:sp>
        <p:nvSpPr>
          <p:cNvPr id="776" name="Google Shape;776;p48"/>
          <p:cNvSpPr txBox="1"/>
          <p:nvPr/>
        </p:nvSpPr>
        <p:spPr>
          <a:xfrm>
            <a:off x="369300" y="8019000"/>
            <a:ext cx="7078200" cy="255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chemeClr val="dk1"/>
              </a:buClr>
              <a:buSzPts val="1100"/>
              <a:buFont typeface="Arial"/>
              <a:buNone/>
            </a:pPr>
            <a:r>
              <a:rPr b="0" i="0" lang="en" sz="1400" u="none" cap="none" strike="noStrike">
                <a:solidFill>
                  <a:schemeClr val="dk1"/>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400" u="none" cap="none" strike="noStrike">
              <a:solidFill>
                <a:srgbClr val="000000"/>
              </a:solidFill>
              <a:latin typeface="Calibri"/>
              <a:ea typeface="Calibri"/>
              <a:cs typeface="Calibri"/>
              <a:sym typeface="Calibri"/>
            </a:endParaRPr>
          </a:p>
        </p:txBody>
      </p:sp>
      <p:sp>
        <p:nvSpPr>
          <p:cNvPr id="777" name="Google Shape;777;p48"/>
          <p:cNvSpPr txBox="1"/>
          <p:nvPr>
            <p:ph idx="4294967295" type="title"/>
          </p:nvPr>
        </p:nvSpPr>
        <p:spPr>
          <a:xfrm>
            <a:off x="464525" y="219175"/>
            <a:ext cx="6426600" cy="44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1600"/>
              <a:t>3.3A - Case Study - Jenner and the development of the vaccination</a:t>
            </a:r>
            <a:endParaRPr b="1" sz="16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49"/>
          <p:cNvSpPr txBox="1"/>
          <p:nvPr>
            <p:ph idx="1" type="body"/>
          </p:nvPr>
        </p:nvSpPr>
        <p:spPr>
          <a:xfrm>
            <a:off x="390225" y="953925"/>
            <a:ext cx="7004400" cy="3124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sp>
        <p:nvSpPr>
          <p:cNvPr id="783" name="Google Shape;783;p49"/>
          <p:cNvSpPr txBox="1"/>
          <p:nvPr/>
        </p:nvSpPr>
        <p:spPr>
          <a:xfrm>
            <a:off x="390225" y="5779700"/>
            <a:ext cx="4044600" cy="35346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Nightingale set up the Nightingale School of Nurses.</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Koch identified the microbe for anthrax.</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Simpson discovered that chloroform was an anesthetic.</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Jenner developed the smallpox vaccine.</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Queen Victoria used chloroform during childbirth.</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The British government made the smallpox vaccine compulsory. </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Nightingale wrote </a:t>
            </a:r>
            <a:r>
              <a:rPr b="0" i="1" lang="en" sz="1100" u="none" cap="none" strike="noStrike">
                <a:solidFill>
                  <a:srgbClr val="000000"/>
                </a:solidFill>
                <a:latin typeface="Cambria"/>
                <a:ea typeface="Cambria"/>
                <a:cs typeface="Cambria"/>
                <a:sym typeface="Cambria"/>
              </a:rPr>
              <a:t>Notes on Nursing.</a:t>
            </a:r>
            <a:endParaRPr b="0" i="1"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Koch identified the microbes in tuberculosis and typhoid.</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Lister used the carbolic spray in the operating theatre. </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Nightingale went to the Crimea to improve hospitals.</a:t>
            </a:r>
            <a:endParaRPr b="0" i="0" sz="1100" u="none" cap="none" strike="noStrike">
              <a:solidFill>
                <a:srgbClr val="000000"/>
              </a:solidFill>
              <a:latin typeface="Cambria"/>
              <a:ea typeface="Cambria"/>
              <a:cs typeface="Cambria"/>
              <a:sym typeface="Cambria"/>
            </a:endParaRPr>
          </a:p>
          <a:p>
            <a:pPr indent="-298450" lvl="0" marL="457200" marR="0" rtl="0" algn="l">
              <a:lnSpc>
                <a:spcPct val="150000"/>
              </a:lnSpc>
              <a:spcBef>
                <a:spcPts val="0"/>
              </a:spcBef>
              <a:spcAft>
                <a:spcPts val="0"/>
              </a:spcAft>
              <a:buClr>
                <a:srgbClr val="000000"/>
              </a:buClr>
              <a:buSzPts val="1100"/>
              <a:buFont typeface="Cambria"/>
              <a:buAutoNum type="alphaLcPeriod"/>
            </a:pPr>
            <a:r>
              <a:rPr b="0" i="0" lang="en" sz="1100" u="none" cap="none" strike="noStrike">
                <a:solidFill>
                  <a:srgbClr val="000000"/>
                </a:solidFill>
                <a:latin typeface="Cambria"/>
                <a:ea typeface="Cambria"/>
                <a:cs typeface="Cambria"/>
                <a:sym typeface="Cambria"/>
              </a:rPr>
              <a:t>Louis Pasteur published his Germ Theory.</a:t>
            </a:r>
            <a:endParaRPr b="0" i="0" sz="1100" u="none" cap="none" strike="noStrike">
              <a:solidFill>
                <a:srgbClr val="000000"/>
              </a:solidFill>
              <a:latin typeface="Cambria"/>
              <a:ea typeface="Cambria"/>
              <a:cs typeface="Cambria"/>
              <a:sym typeface="Cambria"/>
            </a:endParaRPr>
          </a:p>
        </p:txBody>
      </p:sp>
      <p:graphicFrame>
        <p:nvGraphicFramePr>
          <p:cNvPr id="784" name="Google Shape;784;p49"/>
          <p:cNvGraphicFramePr/>
          <p:nvPr/>
        </p:nvGraphicFramePr>
        <p:xfrm>
          <a:off x="5129425" y="5779620"/>
          <a:ext cx="3000000" cy="3000000"/>
        </p:xfrm>
        <a:graphic>
          <a:graphicData uri="http://schemas.openxmlformats.org/drawingml/2006/table">
            <a:tbl>
              <a:tblPr>
                <a:noFill/>
                <a:tableStyleId>{536ACEB8-F9AB-40BC-9508-6DCCBD68F1CE}</a:tableStyleId>
              </a:tblPr>
              <a:tblGrid>
                <a:gridCol w="1132600"/>
                <a:gridCol w="1132600"/>
              </a:tblGrid>
              <a:tr h="3324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Date</a:t>
                      </a:r>
                      <a:endParaRPr b="1"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Event</a:t>
                      </a:r>
                      <a:endParaRPr b="1"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1796</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1847</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1852</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1853</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1854</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1859</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1860</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1861</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1865</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1876</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324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1882</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t/>
                      </a:r>
                      <a:endParaRPr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785" name="Google Shape;785;p49"/>
          <p:cNvSpPr txBox="1"/>
          <p:nvPr/>
        </p:nvSpPr>
        <p:spPr>
          <a:xfrm>
            <a:off x="390225" y="4408200"/>
            <a:ext cx="7004400" cy="961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Understanding the chronology</a:t>
            </a:r>
            <a:endParaRPr b="1"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The events of the eighteenth and nineteenth centuries that led to a change in the prevention and treatment of disease and illness are very complex. Place these events listed below in the correct chronological sequence in the timeline. </a:t>
            </a:r>
            <a:endParaRPr b="0" i="0" sz="1100" u="none" cap="none" strike="noStrike">
              <a:solidFill>
                <a:srgbClr val="000000"/>
              </a:solidFill>
              <a:latin typeface="Cambria"/>
              <a:ea typeface="Cambria"/>
              <a:cs typeface="Cambria"/>
              <a:sym typeface="Cambria"/>
            </a:endParaRPr>
          </a:p>
        </p:txBody>
      </p:sp>
      <p:sp>
        <p:nvSpPr>
          <p:cNvPr id="786" name="Google Shape;786;p49"/>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p.49</a:t>
            </a:r>
            <a:endParaRPr b="1" i="0" sz="1400" u="none" cap="none" strike="noStrike">
              <a:solidFill>
                <a:srgbClr val="000000"/>
              </a:solidFill>
              <a:latin typeface="Calibri"/>
              <a:ea typeface="Calibri"/>
              <a:cs typeface="Calibri"/>
              <a:sym typeface="Calibri"/>
            </a:endParaRPr>
          </a:p>
        </p:txBody>
      </p:sp>
      <p:sp>
        <p:nvSpPr>
          <p:cNvPr id="787" name="Google Shape;787;p49"/>
          <p:cNvSpPr txBox="1"/>
          <p:nvPr>
            <p:ph type="title"/>
          </p:nvPr>
        </p:nvSpPr>
        <p:spPr>
          <a:xfrm>
            <a:off x="390225" y="219175"/>
            <a:ext cx="65010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3.3A - Case Study - Jenner and the development of the vaccination</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5"/>
          <p:cNvSpPr txBox="1"/>
          <p:nvPr>
            <p:ph type="title"/>
          </p:nvPr>
        </p:nvSpPr>
        <p:spPr>
          <a:xfrm>
            <a:off x="364600" y="125700"/>
            <a:ext cx="6189600" cy="41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a:t>Medicine Key Topic 3 Industrial Revolution Key Words</a:t>
            </a:r>
            <a:endParaRPr b="1"/>
          </a:p>
        </p:txBody>
      </p:sp>
      <p:graphicFrame>
        <p:nvGraphicFramePr>
          <p:cNvPr id="134" name="Google Shape;134;p5"/>
          <p:cNvGraphicFramePr/>
          <p:nvPr/>
        </p:nvGraphicFramePr>
        <p:xfrm>
          <a:off x="435250" y="754174"/>
          <a:ext cx="3000000" cy="3000000"/>
        </p:xfrm>
        <a:graphic>
          <a:graphicData uri="http://schemas.openxmlformats.org/drawingml/2006/table">
            <a:tbl>
              <a:tblPr bandRow="1">
                <a:noFill/>
                <a:tableStyleId>{6AA211E7-CD92-40A8-A5B0-38F584FF3E94}</a:tableStyleId>
              </a:tblPr>
              <a:tblGrid>
                <a:gridCol w="389300"/>
                <a:gridCol w="1009950"/>
                <a:gridCol w="5628450"/>
              </a:tblGrid>
              <a:tr h="8049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28</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Koch, Robert</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German doctor, and rival of Pasteur,  who used industrial dyes to identify microbes such as tuberculosis (1882) and cholera (1883) that cause specific diseases and created vaccines for anthrax and rabies. Considered the father of Bacteriology and his rivalry with Louis Pasteur in France helped make vaccines possible for a range of diseases.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9563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29</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laissez-faire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Belief that governments should not get involved in people's lives. Prevented progress in public health schemes in the early 19th century but progress was made under the First (1848) and Second Public Health Acts (1875). By 1900, the Victorian laissez-faire attitude was over and the government was much more keen to spend money on preventative measures improve living conditions.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738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30</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Lancet (medical journal)</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Respected medical journal founded in 1823 and often reported on new discoveries and progress in medicine although was also used to attack new methods such as the use of chloroform and carbolic acid in surgery.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tcPr>
                </a:tc>
              </a:tr>
              <a:tr h="13388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31</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Lister, Joseph</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English surgeon and father of antiseptic surgery. Inspired by Pasteur’s germ theory he performed an amputation in 1865 and further tested and published his success at minimising infection after surgery. Some surgeons rejected his methods until late 1880’s as carbolic acid irritated the skin and many refused to believe that they had been causing the infection all along through unhygienic conditions. His work with antiseptic surgery led to the development of aseptic surgery and by 1900 all operating theatres were steam sterilising their tools, wearing gloves, surgical gowns and face makes.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7650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32</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Nightingale, Florence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English nurse who advocated the idea of hygiene in hospitals during the Crimean War dropping the death rate of wounded soldiers from 42% to 2%, wrote several books including "Notes on Nursing" and “Notes on Hospitals”, petitioned the government for funding for improved hospitals, and raised the status of nursing and women in medicine.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5301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33</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Pasteur, Louis</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French chemist who discovered germ theory in 1861 after researching why wine was going sour and in 1868, inspired by Jenner, would later present his germ theory of infection tying microorganisms to human illness. In 1879 he was able to produce a vaccine for chicken cholera, by chance accidentally leaving a petri dish exposed to the air, and later went on to produce vaccines for anthrax and rabies using the work of Robert Koch who identified the microbes responsible. By weakening the culture of microbes it created an immune response with the release of antibodies that would prevent the person vaccinated from suffering the disease the next time. </a:t>
                      </a:r>
                      <a:r>
                        <a:rPr b="1" lang="en" sz="1100" u="none" cap="none" strike="noStrike">
                          <a:latin typeface="Calibri"/>
                          <a:ea typeface="Calibri"/>
                          <a:cs typeface="Calibri"/>
                          <a:sym typeface="Calibri"/>
                        </a:rPr>
                        <a:t>(IR)</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00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34</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patent medicine</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19th century medicine sold for profit, sold under a brand name and often in pill form.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00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35</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pathogen</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bacterium, virus, or other microorganism that can cause disease.</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738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36</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Queen Victoria</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Used chloroform for the birth of her 8th child in 1853 and praised its effects at reducing pain. As Queen of England her authority essentially ended opposition to anaesthetics although many found it unwise to use on a monarch. </a:t>
                      </a:r>
                      <a:endParaRPr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91062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37</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Royal Jennerian Society</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A group formed in 1803 with the goal to promote the eradication of smallpox through vaccination. Jenner was supported by his colleagues and the King in petitioning Parliament, and was granted £10,000 in 1802 for his work on vaccination. In 1807, he was granted another £20,000 after the Royal College of Physicians confirmed the widespread efficacy of vaccination.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274875">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38</a:t>
                      </a:r>
                      <a:endParaRPr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Second Public Health Act, 1875</a:t>
                      </a:r>
                      <a:endParaRPr b="1" sz="11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libri"/>
                          <a:ea typeface="Calibri"/>
                          <a:cs typeface="Calibri"/>
                          <a:sym typeface="Calibri"/>
                        </a:rPr>
                        <a:t>Ended the government laissez-faire attitude of the 19th century after the work of John Snow, Louis Pasteur and Edwin Chadwick. Brought together a range of Acts covering sewage and drains, water supply, housing and disease. Local authorities had to appoint Medical Officers in charge of public health. Local sanitary inspectors were appointed to look after slaughterhouses and prevent contaminated food being sold. Local authorities were ordered to cover sewers, supply fresh water to their citizens, build public toilets, collect rubbish and provide street lighting to avoid accidents. </a:t>
                      </a:r>
                      <a:r>
                        <a:rPr b="1" lang="en" sz="1100" u="none" cap="none" strike="noStrike">
                          <a:latin typeface="Calibri"/>
                          <a:ea typeface="Calibri"/>
                          <a:cs typeface="Calibri"/>
                          <a:sym typeface="Calibri"/>
                        </a:rPr>
                        <a:t>(IR)</a:t>
                      </a:r>
                      <a:endParaRPr b="1" sz="11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sp>
        <p:nvSpPr>
          <p:cNvPr id="135" name="Google Shape;135;p5"/>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50"/>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p.50</a:t>
            </a:r>
            <a:endParaRPr b="1" i="0" sz="1400" u="none" cap="none" strike="noStrike">
              <a:solidFill>
                <a:srgbClr val="000000"/>
              </a:solidFill>
              <a:latin typeface="Calibri"/>
              <a:ea typeface="Calibri"/>
              <a:cs typeface="Calibri"/>
              <a:sym typeface="Calibri"/>
            </a:endParaRPr>
          </a:p>
        </p:txBody>
      </p:sp>
      <p:pic>
        <p:nvPicPr>
          <p:cNvPr id="793" name="Google Shape;793;p50"/>
          <p:cNvPicPr preferRelativeResize="0"/>
          <p:nvPr/>
        </p:nvPicPr>
        <p:blipFill rotWithShape="1">
          <a:blip r:embed="rId3">
            <a:alphaModFix/>
          </a:blip>
          <a:srcRect b="3409" l="0" r="0" t="26995"/>
          <a:stretch/>
        </p:blipFill>
        <p:spPr>
          <a:xfrm>
            <a:off x="1827289" y="1435748"/>
            <a:ext cx="4383551" cy="2677457"/>
          </a:xfrm>
          <a:prstGeom prst="rect">
            <a:avLst/>
          </a:prstGeom>
          <a:noFill/>
          <a:ln>
            <a:noFill/>
          </a:ln>
        </p:spPr>
      </p:pic>
      <p:pic>
        <p:nvPicPr>
          <p:cNvPr descr="Image result for john snow cholera" id="794" name="Google Shape;794;p50"/>
          <p:cNvPicPr preferRelativeResize="0"/>
          <p:nvPr/>
        </p:nvPicPr>
        <p:blipFill rotWithShape="1">
          <a:blip r:embed="rId4">
            <a:alphaModFix/>
          </a:blip>
          <a:srcRect b="0" l="0" r="0" t="0"/>
          <a:stretch/>
        </p:blipFill>
        <p:spPr>
          <a:xfrm>
            <a:off x="619776" y="1179534"/>
            <a:ext cx="1176783" cy="2032832"/>
          </a:xfrm>
          <a:prstGeom prst="rect">
            <a:avLst/>
          </a:prstGeom>
          <a:noFill/>
          <a:ln>
            <a:noFill/>
          </a:ln>
        </p:spPr>
      </p:pic>
      <p:sp>
        <p:nvSpPr>
          <p:cNvPr id="795" name="Google Shape;795;p50"/>
          <p:cNvSpPr txBox="1"/>
          <p:nvPr/>
        </p:nvSpPr>
        <p:spPr>
          <a:xfrm>
            <a:off x="526000" y="3212373"/>
            <a:ext cx="1364100" cy="65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John Snow </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mid 19th c. English Doctor</a:t>
            </a:r>
            <a:endParaRPr b="1" i="0" sz="1100" u="none" cap="none" strike="noStrike">
              <a:solidFill>
                <a:srgbClr val="000000"/>
              </a:solidFill>
              <a:latin typeface="Calibri"/>
              <a:ea typeface="Calibri"/>
              <a:cs typeface="Calibri"/>
              <a:sym typeface="Calibri"/>
            </a:endParaRPr>
          </a:p>
        </p:txBody>
      </p:sp>
      <p:pic>
        <p:nvPicPr>
          <p:cNvPr descr="Image result for john snow cholera" id="796" name="Google Shape;796;p50"/>
          <p:cNvPicPr preferRelativeResize="0"/>
          <p:nvPr/>
        </p:nvPicPr>
        <p:blipFill rotWithShape="1">
          <a:blip r:embed="rId5">
            <a:alphaModFix/>
          </a:blip>
          <a:srcRect b="19158" l="0" r="0" t="0"/>
          <a:stretch/>
        </p:blipFill>
        <p:spPr>
          <a:xfrm>
            <a:off x="485417" y="5862826"/>
            <a:ext cx="4383558" cy="1955400"/>
          </a:xfrm>
          <a:prstGeom prst="rect">
            <a:avLst/>
          </a:prstGeom>
          <a:noFill/>
          <a:ln>
            <a:noFill/>
          </a:ln>
        </p:spPr>
      </p:pic>
      <p:pic>
        <p:nvPicPr>
          <p:cNvPr descr="Image result for cholera blue" id="797" name="Google Shape;797;p50"/>
          <p:cNvPicPr preferRelativeResize="0"/>
          <p:nvPr/>
        </p:nvPicPr>
        <p:blipFill rotWithShape="1">
          <a:blip r:embed="rId6">
            <a:alphaModFix/>
          </a:blip>
          <a:srcRect b="38058" l="13917" r="47689" t="8428"/>
          <a:stretch/>
        </p:blipFill>
        <p:spPr>
          <a:xfrm>
            <a:off x="6241600" y="914400"/>
            <a:ext cx="1289075" cy="1502629"/>
          </a:xfrm>
          <a:prstGeom prst="rect">
            <a:avLst/>
          </a:prstGeom>
          <a:noFill/>
          <a:ln>
            <a:noFill/>
          </a:ln>
        </p:spPr>
      </p:pic>
      <p:sp>
        <p:nvSpPr>
          <p:cNvPr id="798" name="Google Shape;798;p50"/>
          <p:cNvSpPr txBox="1"/>
          <p:nvPr/>
        </p:nvSpPr>
        <p:spPr>
          <a:xfrm>
            <a:off x="1827263" y="578050"/>
            <a:ext cx="4383600" cy="8649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Cholera was a waterborne disease that spread in dense urban environments such as London in 19th century and killed within hours. Outbreaks in 1831-32</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(21, 882) and 1848-49 (53,293) and 1853-54 (20,097) terrified the nation.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pic>
        <p:nvPicPr>
          <p:cNvPr descr="Image result for cholera blue" id="799" name="Google Shape;799;p50"/>
          <p:cNvPicPr preferRelativeResize="0"/>
          <p:nvPr/>
        </p:nvPicPr>
        <p:blipFill rotWithShape="1">
          <a:blip r:embed="rId6">
            <a:alphaModFix/>
          </a:blip>
          <a:srcRect b="38058" l="49732" r="8209" t="8428"/>
          <a:stretch/>
        </p:blipFill>
        <p:spPr>
          <a:xfrm>
            <a:off x="6241600" y="2499140"/>
            <a:ext cx="1289075" cy="1371725"/>
          </a:xfrm>
          <a:prstGeom prst="rect">
            <a:avLst/>
          </a:prstGeom>
          <a:noFill/>
          <a:ln>
            <a:noFill/>
          </a:ln>
        </p:spPr>
      </p:pic>
      <p:sp>
        <p:nvSpPr>
          <p:cNvPr id="800" name="Google Shape;800;p50"/>
          <p:cNvSpPr txBox="1"/>
          <p:nvPr/>
        </p:nvSpPr>
        <p:spPr>
          <a:xfrm>
            <a:off x="526000" y="4115500"/>
            <a:ext cx="6992400" cy="15027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After the first epidemic in 1831 the government encouraged people to clean up filth on the streets thinking the origins were miasmic in nature.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Snow, who was also  a successful doctor and the anaesthesiologist who gave chloroform to Queen Victoria in 1851,  wrote in 1848 that cholera must be waterborne as it affects the guts and not the lungs and hypothesised that it must be spread by the faeces that leaked into the public drinking water.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During the 1854 outbreak in Soho he did a survey and created the ‘ghost map’ which proved that the infected were centered around the Broad Street pump. He challenged the local authorities to remove the handle and the cases cleared up. It was proved that miasma had nothing to do with cholera which was spread by water.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801" name="Google Shape;801;p50"/>
          <p:cNvSpPr txBox="1"/>
          <p:nvPr/>
        </p:nvSpPr>
        <p:spPr>
          <a:xfrm>
            <a:off x="5146025" y="7384425"/>
            <a:ext cx="2331900" cy="3223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There was some opposition from the government at first who refused to remove the handle but his evidence proved overwhelming.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Those who lived close to the pump died in greater numbers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A local workhouse which had its own water supply had only 5 deaths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Those who worked at a brewery and drank beer all day had no deaths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Upon further inspection it was revealed that a cesspit had broken and was leaking straight into the source for the Broad Street Pump.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The Board of Health for London rejected his findings and held onto miasma theory as the cause. </a:t>
            </a:r>
            <a:endParaRPr b="0" i="0" sz="1100" u="none" cap="none" strike="noStrike">
              <a:solidFill>
                <a:srgbClr val="000000"/>
              </a:solidFill>
              <a:latin typeface="Calibri"/>
              <a:ea typeface="Calibri"/>
              <a:cs typeface="Calibri"/>
              <a:sym typeface="Calibri"/>
            </a:endParaRPr>
          </a:p>
        </p:txBody>
      </p:sp>
      <p:sp>
        <p:nvSpPr>
          <p:cNvPr id="802" name="Google Shape;802;p50"/>
          <p:cNvSpPr txBox="1"/>
          <p:nvPr/>
        </p:nvSpPr>
        <p:spPr>
          <a:xfrm>
            <a:off x="485425" y="7818225"/>
            <a:ext cx="4660500" cy="2790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Immediate: </a:t>
            </a:r>
            <a:endParaRPr b="1"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-In 1855 Snow presented findings to a House of Commons committee and suggested immediate government action.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Nothing was done (Laissez- Faire) until 1860 when sewers were funded by the government but the work was slow</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He could not prove what caused the disease, just how it was spread.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Long:</a:t>
            </a:r>
            <a:r>
              <a:rPr b="0" i="0" lang="en"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In  1875 when Joseph Bazalgette was commissioned to build thousands of miles of London sewers but this is largely credited to the Great Stink of 1858.</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Added weight to Germ Theory of disease after 1861</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 Helped to bring about the Second Public Health Act in 1875 which forced local authorities to take action of a range of public health issues.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Factors</a:t>
            </a:r>
            <a:r>
              <a:rPr b="0" i="0" lang="en" sz="1100" u="none" cap="none" strike="noStrike">
                <a:solidFill>
                  <a:srgbClr val="000000"/>
                </a:solidFill>
                <a:latin typeface="Calibri"/>
                <a:ea typeface="Calibri"/>
                <a:cs typeface="Calibri"/>
                <a:sym typeface="Calibri"/>
              </a:rPr>
              <a:t>: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Individual Genius       Government    Scientific Method</a:t>
            </a:r>
            <a:endParaRPr b="0" i="0" sz="1100" u="none" cap="none" strike="noStrike">
              <a:solidFill>
                <a:srgbClr val="000000"/>
              </a:solidFill>
              <a:latin typeface="Calibri"/>
              <a:ea typeface="Calibri"/>
              <a:cs typeface="Calibri"/>
              <a:sym typeface="Calibri"/>
            </a:endParaRPr>
          </a:p>
        </p:txBody>
      </p:sp>
      <p:pic>
        <p:nvPicPr>
          <p:cNvPr descr="Image result for cholera 19thc" id="803" name="Google Shape;803;p50"/>
          <p:cNvPicPr preferRelativeResize="0"/>
          <p:nvPr/>
        </p:nvPicPr>
        <p:blipFill rotWithShape="1">
          <a:blip r:embed="rId7">
            <a:alphaModFix/>
          </a:blip>
          <a:srcRect b="0" l="0" r="0" t="0"/>
          <a:stretch/>
        </p:blipFill>
        <p:spPr>
          <a:xfrm>
            <a:off x="5016226" y="5595225"/>
            <a:ext cx="2543775" cy="1794050"/>
          </a:xfrm>
          <a:prstGeom prst="rect">
            <a:avLst/>
          </a:prstGeom>
          <a:noFill/>
          <a:ln>
            <a:noFill/>
          </a:ln>
        </p:spPr>
      </p:pic>
      <p:sp>
        <p:nvSpPr>
          <p:cNvPr id="804" name="Google Shape;804;p50"/>
          <p:cNvSpPr txBox="1"/>
          <p:nvPr>
            <p:ph type="title"/>
          </p:nvPr>
        </p:nvSpPr>
        <p:spPr>
          <a:xfrm>
            <a:off x="354525" y="132850"/>
            <a:ext cx="61707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a:t>3.3B -  Fighting cholera in London, 1854 -  the significance of Snow and the Broad Street Pump</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1"/>
          <p:cNvSpPr txBox="1"/>
          <p:nvPr>
            <p:ph type="title"/>
          </p:nvPr>
        </p:nvSpPr>
        <p:spPr>
          <a:xfrm>
            <a:off x="390225" y="219175"/>
            <a:ext cx="61707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a:t>3.3B -  Fighting cholera in London, 1854 -  the significance of Snow and the Broad Street Pump</a:t>
            </a:r>
            <a:endParaRPr/>
          </a:p>
        </p:txBody>
      </p:sp>
      <p:sp>
        <p:nvSpPr>
          <p:cNvPr id="810" name="Google Shape;810;p51"/>
          <p:cNvSpPr txBox="1"/>
          <p:nvPr>
            <p:ph idx="1" type="body"/>
          </p:nvPr>
        </p:nvSpPr>
        <p:spPr>
          <a:xfrm>
            <a:off x="390225" y="4762800"/>
            <a:ext cx="7004400" cy="275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Fighting Cholera </a:t>
            </a:r>
            <a:endParaRPr b="1"/>
          </a:p>
          <a:p>
            <a:pPr indent="0" lvl="0" marL="0" rtl="0" algn="l">
              <a:lnSpc>
                <a:spcPct val="115000"/>
              </a:lnSpc>
              <a:spcBef>
                <a:spcPts val="1600"/>
              </a:spcBef>
              <a:spcAft>
                <a:spcPts val="0"/>
              </a:spcAft>
              <a:buSzPts val="1100"/>
              <a:buNone/>
            </a:pPr>
            <a:r>
              <a:rPr lang="en"/>
              <a:t>Cholera was a terrible disease. It caused diarrhoea and sickness that became so bad, the victim would become dehydrated. It was usually fatal: sufferers would die between two and six days after falling sick. As the sufferers would die between two and six days after falling sick. As the sufferer became dehydrated, their blood would become thicker, rupturing blood vessels under the skin. This turned the skin blue, so cholera was nicknamed ‘the blue death’. It was spread through person to-person contact, or water contaminated with faeces of a sufferer.  </a:t>
            </a:r>
            <a:endParaRPr/>
          </a:p>
          <a:p>
            <a:pPr indent="0" lvl="0" marL="0" rtl="0" algn="l">
              <a:lnSpc>
                <a:spcPct val="115000"/>
              </a:lnSpc>
              <a:spcBef>
                <a:spcPts val="1600"/>
              </a:spcBef>
              <a:spcAft>
                <a:spcPts val="1600"/>
              </a:spcAft>
              <a:buSzPts val="1100"/>
              <a:buNone/>
            </a:pPr>
            <a:r>
              <a:rPr lang="en"/>
              <a:t>Cholera did not arrive in Britain until 1831. It spread quickly across the county. It arrived in London in February 1832 and there were 5,275 deaths in the city by the end of the year. Cholera mainly affected the poorest people. There were lots of cases in slum dwellings, as well as in workhouses, prisons and asylums. However, wealthier districts were not immune. As had been the case with the plague two centuries earlier, doctors found it impossible to treat. There were three further severe epidemics across the country in the following decades. </a:t>
            </a:r>
            <a:endParaRPr/>
          </a:p>
        </p:txBody>
      </p:sp>
      <p:sp>
        <p:nvSpPr>
          <p:cNvPr id="811" name="Google Shape;811;p51"/>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p.51</a:t>
            </a:r>
            <a:endParaRPr b="1" i="0" sz="1400" u="none" cap="none" strike="noStrike">
              <a:solidFill>
                <a:srgbClr val="000000"/>
              </a:solidFill>
              <a:latin typeface="Calibri"/>
              <a:ea typeface="Calibri"/>
              <a:cs typeface="Calibri"/>
              <a:sym typeface="Calibri"/>
            </a:endParaRPr>
          </a:p>
        </p:txBody>
      </p:sp>
      <p:pic>
        <p:nvPicPr>
          <p:cNvPr id="812" name="Google Shape;812;p51"/>
          <p:cNvPicPr preferRelativeResize="0"/>
          <p:nvPr/>
        </p:nvPicPr>
        <p:blipFill rotWithShape="1">
          <a:blip r:embed="rId3">
            <a:alphaModFix/>
          </a:blip>
          <a:srcRect b="0" l="0" r="0" t="0"/>
          <a:stretch/>
        </p:blipFill>
        <p:spPr>
          <a:xfrm>
            <a:off x="152400" y="1012375"/>
            <a:ext cx="3931272" cy="3598025"/>
          </a:xfrm>
          <a:prstGeom prst="rect">
            <a:avLst/>
          </a:prstGeom>
          <a:noFill/>
          <a:ln>
            <a:noFill/>
          </a:ln>
        </p:spPr>
      </p:pic>
      <p:sp>
        <p:nvSpPr>
          <p:cNvPr id="813" name="Google Shape;813;p51"/>
          <p:cNvSpPr txBox="1"/>
          <p:nvPr>
            <p:ph idx="1" type="body"/>
          </p:nvPr>
        </p:nvSpPr>
        <p:spPr>
          <a:xfrm>
            <a:off x="4083675" y="1012375"/>
            <a:ext cx="3363900" cy="346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TASK: </a:t>
            </a:r>
            <a:r>
              <a:rPr lang="en"/>
              <a:t> Look carefully at the cartoon. List all the threats to health you can see in the picture. </a:t>
            </a:r>
            <a:r>
              <a:rPr b="1" lang="en"/>
              <a:t> </a:t>
            </a:r>
            <a:endParaRPr b="1"/>
          </a:p>
          <a:p>
            <a:pPr indent="0" lvl="0" marL="0" rtl="0" algn="l">
              <a:lnSpc>
                <a:spcPct val="150000"/>
              </a:lnSpc>
              <a:spcBef>
                <a:spcPts val="1600"/>
              </a:spcBef>
              <a:spcAft>
                <a:spcPts val="1600"/>
              </a:spcAft>
              <a:buSzPts val="1100"/>
              <a:buNone/>
            </a:pPr>
            <a:r>
              <a:rPr lang="en"/>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p>
        </p:txBody>
      </p:sp>
      <p:graphicFrame>
        <p:nvGraphicFramePr>
          <p:cNvPr id="814" name="Google Shape;814;p51"/>
          <p:cNvGraphicFramePr/>
          <p:nvPr/>
        </p:nvGraphicFramePr>
        <p:xfrm>
          <a:off x="4209975" y="7621925"/>
          <a:ext cx="3000000" cy="3000000"/>
        </p:xfrm>
        <a:graphic>
          <a:graphicData uri="http://schemas.openxmlformats.org/drawingml/2006/table">
            <a:tbl>
              <a:tblPr>
                <a:noFill/>
                <a:tableStyleId>{536ACEB8-F9AB-40BC-9508-6DCCBD68F1CE}</a:tableStyleId>
              </a:tblPr>
              <a:tblGrid>
                <a:gridCol w="1555650"/>
                <a:gridCol w="1555650"/>
              </a:tblGrid>
              <a:tr h="432975">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Year of epidemic</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Total cholera-related deaths in England and Wales</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366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1831-32</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21,882</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366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1848-49</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53,293</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366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1853-54</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20,097</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2366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1865-66</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14,378</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815" name="Google Shape;815;p51"/>
          <p:cNvSpPr txBox="1"/>
          <p:nvPr>
            <p:ph idx="1" type="body"/>
          </p:nvPr>
        </p:nvSpPr>
        <p:spPr>
          <a:xfrm>
            <a:off x="390225" y="7515600"/>
            <a:ext cx="3693300" cy="246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Attempts to prevent the spread of cholera</a:t>
            </a:r>
            <a:endParaRPr b="1"/>
          </a:p>
          <a:p>
            <a:pPr indent="0" lvl="0" marL="0" rtl="0" algn="l">
              <a:lnSpc>
                <a:spcPct val="115000"/>
              </a:lnSpc>
              <a:spcBef>
                <a:spcPts val="1600"/>
              </a:spcBef>
              <a:spcAft>
                <a:spcPts val="1600"/>
              </a:spcAft>
              <a:buSzPts val="1100"/>
              <a:buNone/>
            </a:pPr>
            <a:r>
              <a:rPr lang="en"/>
              <a:t>Some steps were taken to try to clean up the filthiest areas of the cities so prevent the spread of cholera. The belief that miasmata and rotting material caused disease was still widespread, so local councils and populations turned their attentions to the mess in which they were living. The government encouraged cities to set up boards of health and provide clean water supplies. However, this did not have a great effect on people’s living conditions.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52"/>
          <p:cNvSpPr txBox="1"/>
          <p:nvPr>
            <p:ph idx="1" type="body"/>
          </p:nvPr>
        </p:nvSpPr>
        <p:spPr>
          <a:xfrm>
            <a:off x="390225" y="953925"/>
            <a:ext cx="7004400" cy="430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John Snow</a:t>
            </a:r>
            <a:endParaRPr b="1"/>
          </a:p>
          <a:p>
            <a:pPr indent="0" lvl="0" marL="0" rtl="0" algn="l">
              <a:lnSpc>
                <a:spcPct val="115000"/>
              </a:lnSpc>
              <a:spcBef>
                <a:spcPts val="1600"/>
              </a:spcBef>
              <a:spcAft>
                <a:spcPts val="0"/>
              </a:spcAft>
              <a:buSzPts val="1100"/>
              <a:buNone/>
            </a:pPr>
            <a:r>
              <a:rPr lang="en"/>
              <a:t>John Snow was a surgeon who had moved to Soho in 1836 and had become London’s leading anaesthetist. It was Snow who gave Queen Victoria chloroform during the birth of Prince Leopold in 1851. He was popular and well-respected. </a:t>
            </a:r>
            <a:endParaRPr/>
          </a:p>
          <a:p>
            <a:pPr indent="0" lvl="0" marL="0" rtl="0" algn="l">
              <a:lnSpc>
                <a:spcPct val="115000"/>
              </a:lnSpc>
              <a:spcBef>
                <a:spcPts val="1600"/>
              </a:spcBef>
              <a:spcAft>
                <a:spcPts val="0"/>
              </a:spcAft>
              <a:buSzPts val="1100"/>
              <a:buNone/>
            </a:pPr>
            <a:r>
              <a:rPr lang="en"/>
              <a:t>Snow observed cholera during the epidemic of 1848-49. He wrote up his theories in </a:t>
            </a:r>
            <a:r>
              <a:rPr i="1" lang="en"/>
              <a:t>On the Mode of Communication of Cholera</a:t>
            </a:r>
            <a:r>
              <a:rPr lang="en"/>
              <a:t>. IN it, he suggested that:</a:t>
            </a:r>
            <a:endParaRPr/>
          </a:p>
          <a:p>
            <a:pPr indent="-298450" lvl="0" marL="457200" rtl="0" algn="l">
              <a:lnSpc>
                <a:spcPct val="115000"/>
              </a:lnSpc>
              <a:spcBef>
                <a:spcPts val="1600"/>
              </a:spcBef>
              <a:spcAft>
                <a:spcPts val="0"/>
              </a:spcAft>
              <a:buSzPts val="1100"/>
              <a:buChar char="●"/>
            </a:pPr>
            <a:r>
              <a:rPr lang="en"/>
              <a:t>Cholera could not be transmitted by a miasma, because it affected the guts, not the lungs</a:t>
            </a:r>
            <a:endParaRPr/>
          </a:p>
          <a:p>
            <a:pPr indent="-298450" lvl="0" marL="457200" rtl="0" algn="l">
              <a:lnSpc>
                <a:spcPct val="115000"/>
              </a:lnSpc>
              <a:spcBef>
                <a:spcPts val="0"/>
              </a:spcBef>
              <a:spcAft>
                <a:spcPts val="0"/>
              </a:spcAft>
              <a:buSzPts val="1100"/>
              <a:buChar char="●"/>
            </a:pPr>
            <a:r>
              <a:rPr lang="en"/>
              <a:t>Drinking water was being contaminated by the cholera-ridden faeces being disposed of in the city’s drains.</a:t>
            </a:r>
            <a:endParaRPr/>
          </a:p>
          <a:p>
            <a:pPr indent="0" lvl="0" marL="0" rtl="0" algn="l">
              <a:lnSpc>
                <a:spcPct val="115000"/>
              </a:lnSpc>
              <a:spcBef>
                <a:spcPts val="1600"/>
              </a:spcBef>
              <a:spcAft>
                <a:spcPts val="0"/>
              </a:spcAft>
              <a:buSzPts val="1100"/>
              <a:buNone/>
            </a:pPr>
            <a:r>
              <a:rPr lang="en"/>
              <a:t>Snow concluded that cholera was transmitted by dirty drinking water.</a:t>
            </a:r>
            <a:endParaRPr/>
          </a:p>
          <a:p>
            <a:pPr indent="0" lvl="0" marL="0" rtl="0" algn="l">
              <a:lnSpc>
                <a:spcPct val="115000"/>
              </a:lnSpc>
              <a:spcBef>
                <a:spcPts val="1600"/>
              </a:spcBef>
              <a:spcAft>
                <a:spcPts val="0"/>
              </a:spcAft>
              <a:buSzPts val="1100"/>
              <a:buNone/>
            </a:pPr>
            <a:r>
              <a:rPr b="1" lang="en"/>
              <a:t>The 1854 epidemic</a:t>
            </a:r>
            <a:endParaRPr b="1"/>
          </a:p>
          <a:p>
            <a:pPr indent="0" lvl="0" marL="0" rtl="0" algn="l">
              <a:lnSpc>
                <a:spcPct val="115000"/>
              </a:lnSpc>
              <a:spcBef>
                <a:spcPts val="1600"/>
              </a:spcBef>
              <a:spcAft>
                <a:spcPts val="0"/>
              </a:spcAft>
              <a:buSzPts val="1100"/>
              <a:buNone/>
            </a:pPr>
            <a:r>
              <a:rPr lang="en"/>
              <a:t>In August of 1854, cholera broke out in Soho, where Snow lived. . This prompted Snow to investigate the 93 deaths deaths in his local area. Snow created a spot map to show where the deaths had occurred in the area around Golden Square and Broad Street. He took a street map and drew spots onto it to represent the deaths that had taken place. </a:t>
            </a:r>
            <a:endParaRPr/>
          </a:p>
          <a:p>
            <a:pPr indent="0" lvl="0" marL="0" rtl="0" algn="l">
              <a:lnSpc>
                <a:spcPct val="115000"/>
              </a:lnSpc>
              <a:spcBef>
                <a:spcPts val="1600"/>
              </a:spcBef>
              <a:spcAft>
                <a:spcPts val="1600"/>
              </a:spcAft>
              <a:buSzPts val="1100"/>
              <a:buNone/>
            </a:pPr>
            <a:r>
              <a:t/>
            </a:r>
            <a:endParaRPr/>
          </a:p>
        </p:txBody>
      </p:sp>
      <p:sp>
        <p:nvSpPr>
          <p:cNvPr id="821" name="Google Shape;821;p52"/>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p.52</a:t>
            </a:r>
            <a:endParaRPr b="1" i="0" sz="1400" u="none" cap="none" strike="noStrike">
              <a:solidFill>
                <a:srgbClr val="000000"/>
              </a:solidFill>
              <a:latin typeface="Calibri"/>
              <a:ea typeface="Calibri"/>
              <a:cs typeface="Calibri"/>
              <a:sym typeface="Calibri"/>
            </a:endParaRPr>
          </a:p>
        </p:txBody>
      </p:sp>
      <p:pic>
        <p:nvPicPr>
          <p:cNvPr id="822" name="Google Shape;822;p52"/>
          <p:cNvPicPr preferRelativeResize="0"/>
          <p:nvPr/>
        </p:nvPicPr>
        <p:blipFill rotWithShape="1">
          <a:blip r:embed="rId3">
            <a:alphaModFix/>
          </a:blip>
          <a:srcRect b="0" l="0" r="0" t="0"/>
          <a:stretch/>
        </p:blipFill>
        <p:spPr>
          <a:xfrm>
            <a:off x="390225" y="5033575"/>
            <a:ext cx="2862100" cy="2898650"/>
          </a:xfrm>
          <a:prstGeom prst="rect">
            <a:avLst/>
          </a:prstGeom>
          <a:noFill/>
          <a:ln>
            <a:noFill/>
          </a:ln>
        </p:spPr>
      </p:pic>
      <p:sp>
        <p:nvSpPr>
          <p:cNvPr id="823" name="Google Shape;823;p52"/>
          <p:cNvSpPr txBox="1"/>
          <p:nvPr/>
        </p:nvSpPr>
        <p:spPr>
          <a:xfrm>
            <a:off x="3419350" y="5033575"/>
            <a:ext cx="3975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After looking at the map, John Snow realised that there was a pattern: the number of deaths seemed to be centred around the water pump on Broad Street.</a:t>
            </a:r>
            <a:endParaRPr b="0" i="0" sz="1100" u="none" cap="none" strike="noStrike">
              <a:solidFill>
                <a:schemeClr val="dk1"/>
              </a:solidFill>
              <a:latin typeface="Cambria"/>
              <a:ea typeface="Cambria"/>
              <a:cs typeface="Cambria"/>
              <a:sym typeface="Cambria"/>
            </a:endParaRPr>
          </a:p>
          <a:p>
            <a:pPr indent="0" lvl="0" marL="0" marR="0" rtl="0" algn="l">
              <a:lnSpc>
                <a:spcPct val="115000"/>
              </a:lnSpc>
              <a:spcBef>
                <a:spcPts val="1600"/>
              </a:spcBef>
              <a:spcAft>
                <a:spcPts val="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To Snow, it was clear that the water pump was the source of the infection. He removed the handle from the pump, preventing locals from pumping water, and the cholera outbreak went away as quickly as it had arrived. </a:t>
            </a:r>
            <a:endParaRPr b="0" i="0" sz="1100" u="none" cap="none" strike="noStrike">
              <a:solidFill>
                <a:schemeClr val="dk1"/>
              </a:solidFill>
              <a:latin typeface="Cambria"/>
              <a:ea typeface="Cambria"/>
              <a:cs typeface="Cambria"/>
              <a:sym typeface="Cambria"/>
            </a:endParaRPr>
          </a:p>
          <a:p>
            <a:pPr indent="0" lvl="0" marL="0" marR="0" rtl="0" algn="l">
              <a:lnSpc>
                <a:spcPct val="115000"/>
              </a:lnSpc>
              <a:spcBef>
                <a:spcPts val="1600"/>
              </a:spcBef>
              <a:spcAft>
                <a:spcPts val="160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Later inspections of the well underneath the water pump revealed that it was extremely close to a cesspit - less than one metre away. Although the cesspit had a brick lining, it had cracked, meaning waste from the cesspit was seeping into the well and spreading cholera. </a:t>
            </a:r>
            <a:endParaRPr b="0" i="0" sz="1100" u="none" cap="none" strike="noStrike">
              <a:solidFill>
                <a:schemeClr val="dk1"/>
              </a:solidFill>
              <a:latin typeface="Cambria"/>
              <a:ea typeface="Cambria"/>
              <a:cs typeface="Cambria"/>
              <a:sym typeface="Cambria"/>
            </a:endParaRPr>
          </a:p>
        </p:txBody>
      </p:sp>
      <p:pic>
        <p:nvPicPr>
          <p:cNvPr id="824" name="Google Shape;824;p52"/>
          <p:cNvPicPr preferRelativeResize="0"/>
          <p:nvPr/>
        </p:nvPicPr>
        <p:blipFill rotWithShape="1">
          <a:blip r:embed="rId4">
            <a:alphaModFix/>
          </a:blip>
          <a:srcRect b="0" l="0" r="0" t="0"/>
          <a:stretch/>
        </p:blipFill>
        <p:spPr>
          <a:xfrm>
            <a:off x="3599650" y="7881174"/>
            <a:ext cx="3614699" cy="2761125"/>
          </a:xfrm>
          <a:prstGeom prst="rect">
            <a:avLst/>
          </a:prstGeom>
          <a:noFill/>
          <a:ln>
            <a:noFill/>
          </a:ln>
        </p:spPr>
      </p:pic>
      <p:sp>
        <p:nvSpPr>
          <p:cNvPr id="825" name="Google Shape;825;p52"/>
          <p:cNvSpPr txBox="1"/>
          <p:nvPr/>
        </p:nvSpPr>
        <p:spPr>
          <a:xfrm>
            <a:off x="321275" y="8033575"/>
            <a:ext cx="3000000" cy="2608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1" i="0" lang="en" sz="1100" u="none" cap="none" strike="noStrike">
                <a:solidFill>
                  <a:schemeClr val="dk1"/>
                </a:solidFill>
                <a:latin typeface="Cambria"/>
                <a:ea typeface="Cambria"/>
                <a:cs typeface="Cambria"/>
                <a:sym typeface="Cambria"/>
              </a:rPr>
              <a:t>The impact and significance of John Snow and the broad Street Pump</a:t>
            </a:r>
            <a:endParaRPr b="1" i="0" sz="1100" u="none" cap="none" strike="noStrike">
              <a:solidFill>
                <a:schemeClr val="dk1"/>
              </a:solidFill>
              <a:latin typeface="Cambria"/>
              <a:ea typeface="Cambria"/>
              <a:cs typeface="Cambria"/>
              <a:sym typeface="Cambria"/>
            </a:endParaRPr>
          </a:p>
          <a:p>
            <a:pPr indent="0" lvl="0" marL="0" marR="0" rtl="0" algn="l">
              <a:lnSpc>
                <a:spcPct val="115000"/>
              </a:lnSpc>
              <a:spcBef>
                <a:spcPts val="1600"/>
              </a:spcBef>
              <a:spcAft>
                <a:spcPts val="1600"/>
              </a:spcAft>
              <a:buClr>
                <a:srgbClr val="000000"/>
              </a:buClr>
              <a:buSzPts val="1100"/>
              <a:buFont typeface="Arial"/>
              <a:buNone/>
            </a:pPr>
            <a:r>
              <a:rPr b="0" i="0" lang="en" sz="1100" u="none" cap="none" strike="noStrike">
                <a:solidFill>
                  <a:schemeClr val="dk1"/>
                </a:solidFill>
                <a:latin typeface="Cambria"/>
                <a:ea typeface="Cambria"/>
                <a:cs typeface="Cambria"/>
                <a:sym typeface="Cambria"/>
              </a:rPr>
              <a:t>In 1855, Snow presented his findings to a House of Commons committee. He showed the evidence that he had gathered, which proved that cholera was transmitted by dirty water. He recommended that the government start making massive improvements in the sewer systems of London. By doing this, Snow argued, another cholera outbreak could be avoided. </a:t>
            </a:r>
            <a:endParaRPr b="0" i="0" sz="1400" u="none" cap="none" strike="noStrike">
              <a:solidFill>
                <a:srgbClr val="000000"/>
              </a:solidFill>
              <a:latin typeface="Arial"/>
              <a:ea typeface="Arial"/>
              <a:cs typeface="Arial"/>
              <a:sym typeface="Arial"/>
            </a:endParaRPr>
          </a:p>
        </p:txBody>
      </p:sp>
      <p:sp>
        <p:nvSpPr>
          <p:cNvPr id="826" name="Google Shape;826;p52"/>
          <p:cNvSpPr txBox="1"/>
          <p:nvPr>
            <p:ph type="title"/>
          </p:nvPr>
        </p:nvSpPr>
        <p:spPr>
          <a:xfrm>
            <a:off x="390225" y="219175"/>
            <a:ext cx="61707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a:t>3.3B -  Fighting cholera in London, 1854 -  the significance of Snow and the Broad Street Pump</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53"/>
          <p:cNvSpPr txBox="1"/>
          <p:nvPr>
            <p:ph idx="1" type="body"/>
          </p:nvPr>
        </p:nvSpPr>
        <p:spPr>
          <a:xfrm>
            <a:off x="295075" y="953925"/>
            <a:ext cx="7099500" cy="411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t>The government did eventually agree to invest in a new sewer system, which was planned by joseph Bazalgette and completed in 1875. However, this was not just due to the work of John Snow. An unusually hot and dry summer in 1858 had caused ‘The Great Stink’. The Thames was low and the stench of the exposed sewage on the riverbanks heating up and steaming gently in the sun became terrible. This nudged the government into action and the work on the new sewers was begun in 1860. </a:t>
            </a:r>
            <a:endParaRPr/>
          </a:p>
          <a:p>
            <a:pPr indent="0" lvl="0" marL="0" rtl="0" algn="l">
              <a:lnSpc>
                <a:spcPct val="115000"/>
              </a:lnSpc>
              <a:spcBef>
                <a:spcPts val="1600"/>
              </a:spcBef>
              <a:spcAft>
                <a:spcPts val="0"/>
              </a:spcAft>
              <a:buSzPts val="1100"/>
              <a:buNone/>
            </a:pPr>
            <a:r>
              <a:rPr lang="en"/>
              <a:t>Many people rejected Snow’s work. Other scientists pointed out that cases would still occur among people who lived further away form the pump, even if they were drinking less of the water. The General Board of Health clung to the theory of miasma and rejected Snow’s findings. Admitting that cholera was present in the water would mean having to take steps to provide clean water, which was going to be very costly - and, the Board argued, there was no scientific proof that it would work. </a:t>
            </a:r>
            <a:endParaRPr/>
          </a:p>
          <a:p>
            <a:pPr indent="0" lvl="0" marL="0" rtl="0" algn="l">
              <a:lnSpc>
                <a:spcPct val="115000"/>
              </a:lnSpc>
              <a:spcBef>
                <a:spcPts val="1600"/>
              </a:spcBef>
              <a:spcAft>
                <a:spcPts val="0"/>
              </a:spcAft>
              <a:buSzPts val="1100"/>
              <a:buNone/>
            </a:pPr>
            <a:r>
              <a:rPr lang="en"/>
              <a:t>Although Snow had plenty of practical evidence to show that cholera was spread in water, he had no scientific evidence to show what caused the disease. It would be another seven years before Pasteur published his Germ Theory - three years after Snow had died - and another 30 years before Koch finally isolated the bacterium that caused the disease. </a:t>
            </a:r>
            <a:endParaRPr/>
          </a:p>
          <a:p>
            <a:pPr indent="0" lvl="0" marL="0" rtl="0" algn="l">
              <a:lnSpc>
                <a:spcPct val="115000"/>
              </a:lnSpc>
              <a:spcBef>
                <a:spcPts val="1600"/>
              </a:spcBef>
              <a:spcAft>
                <a:spcPts val="0"/>
              </a:spcAft>
              <a:buSzPts val="1100"/>
              <a:buNone/>
            </a:pPr>
            <a:r>
              <a:rPr lang="en"/>
              <a:t>Therefore, in the short term, Snow’s work had an immediate impact on the residents of Soho Square, many of whom avoided cholera thanks to his removal of the pump handle. However, his impact outside of this area was very limited. It was not until much later that the importance of clean water was accepted. </a:t>
            </a:r>
            <a:endParaRPr/>
          </a:p>
          <a:p>
            <a:pPr indent="0" lvl="0" marL="0" rtl="0" algn="l">
              <a:lnSpc>
                <a:spcPct val="115000"/>
              </a:lnSpc>
              <a:spcBef>
                <a:spcPts val="1600"/>
              </a:spcBef>
              <a:spcAft>
                <a:spcPts val="1600"/>
              </a:spcAft>
              <a:buSzPts val="1100"/>
              <a:buNone/>
            </a:pPr>
            <a:r>
              <a:t/>
            </a:r>
            <a:endParaRPr b="1"/>
          </a:p>
        </p:txBody>
      </p:sp>
      <p:sp>
        <p:nvSpPr>
          <p:cNvPr id="832" name="Google Shape;832;p53"/>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p.53</a:t>
            </a:r>
            <a:endParaRPr b="1" i="0" sz="1400" u="none" cap="none" strike="noStrike">
              <a:solidFill>
                <a:srgbClr val="000000"/>
              </a:solidFill>
              <a:latin typeface="Calibri"/>
              <a:ea typeface="Calibri"/>
              <a:cs typeface="Calibri"/>
              <a:sym typeface="Calibri"/>
            </a:endParaRPr>
          </a:p>
        </p:txBody>
      </p:sp>
      <p:graphicFrame>
        <p:nvGraphicFramePr>
          <p:cNvPr id="833" name="Google Shape;833;p53"/>
          <p:cNvGraphicFramePr/>
          <p:nvPr/>
        </p:nvGraphicFramePr>
        <p:xfrm>
          <a:off x="3779975" y="5089775"/>
          <a:ext cx="3000000" cy="3000000"/>
        </p:xfrm>
        <a:graphic>
          <a:graphicData uri="http://schemas.openxmlformats.org/drawingml/2006/table">
            <a:tbl>
              <a:tblPr>
                <a:noFill/>
                <a:tableStyleId>{536ACEB8-F9AB-40BC-9508-6DCCBD68F1CE}</a:tableStyleId>
              </a:tblPr>
              <a:tblGrid>
                <a:gridCol w="1807325"/>
                <a:gridCol w="1807325"/>
              </a:tblGrid>
              <a:tr h="381000">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Role of the Government</a:t>
                      </a:r>
                      <a:endParaRPr b="1"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Role of the individual: John Snow</a:t>
                      </a:r>
                      <a:endParaRPr b="1" sz="1100" u="none" cap="none" strike="noStrike">
                        <a:latin typeface="Cambria"/>
                        <a:ea typeface="Cambria"/>
                        <a:cs typeface="Cambria"/>
                        <a:sym typeface="Cambria"/>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ENcouraged local councils to clean up their cities and provide clean water.</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Observed the pattern of cholera cases.</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Listened to John Snow’s evidence about cholera.</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Designed an experiment to prove that cholera was caused by dirty water.</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Arranged for a new sewer system to be built in London.</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Prevented residents from drinking the water.</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96200">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Eventually passed the 1875 Public Health Act to force other cities to clean up.</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Presented his findings to the government.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834" name="Google Shape;834;p53"/>
          <p:cNvSpPr txBox="1"/>
          <p:nvPr/>
        </p:nvSpPr>
        <p:spPr>
          <a:xfrm>
            <a:off x="295075" y="5072025"/>
            <a:ext cx="3020400" cy="74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TASK: </a:t>
            </a:r>
            <a:r>
              <a:rPr b="0" i="0" lang="en" sz="1100" u="none" cap="none" strike="noStrike">
                <a:solidFill>
                  <a:srgbClr val="000000"/>
                </a:solidFill>
                <a:latin typeface="Cambria"/>
                <a:ea typeface="Cambria"/>
                <a:cs typeface="Cambria"/>
                <a:sym typeface="Cambria"/>
              </a:rPr>
              <a:t>Create a 5 question quiz regarding ing the fight against cholera. </a:t>
            </a:r>
            <a:endParaRPr b="0" i="0" sz="1100" u="none" cap="none" strike="noStrike">
              <a:solidFill>
                <a:srgbClr val="000000"/>
              </a:solidFill>
              <a:latin typeface="Cambria"/>
              <a:ea typeface="Cambria"/>
              <a:cs typeface="Cambria"/>
              <a:sym typeface="Cambria"/>
            </a:endParaRPr>
          </a:p>
        </p:txBody>
      </p:sp>
      <p:sp>
        <p:nvSpPr>
          <p:cNvPr id="835" name="Google Shape;835;p53"/>
          <p:cNvSpPr txBox="1"/>
          <p:nvPr/>
        </p:nvSpPr>
        <p:spPr>
          <a:xfrm>
            <a:off x="329725" y="5615525"/>
            <a:ext cx="3332700" cy="2969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400" u="none" cap="none" strike="noStrike">
              <a:solidFill>
                <a:srgbClr val="000000"/>
              </a:solidFill>
              <a:latin typeface="Calibri"/>
              <a:ea typeface="Calibri"/>
              <a:cs typeface="Calibri"/>
              <a:sym typeface="Calibri"/>
            </a:endParaRPr>
          </a:p>
        </p:txBody>
      </p:sp>
      <p:sp>
        <p:nvSpPr>
          <p:cNvPr id="836" name="Google Shape;836;p53"/>
          <p:cNvSpPr txBox="1"/>
          <p:nvPr/>
        </p:nvSpPr>
        <p:spPr>
          <a:xfrm>
            <a:off x="329725" y="8800075"/>
            <a:ext cx="7030200" cy="17877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400"/>
              <a:buFont typeface="Arial"/>
              <a:buNone/>
            </a:pPr>
            <a:r>
              <a:rPr b="0" i="0" lang="en" sz="1400" u="none" cap="none" strike="noStrike">
                <a:solidFill>
                  <a:srgbClr val="000000"/>
                </a:solidFill>
                <a:latin typeface="Calibri"/>
                <a:ea typeface="Calibri"/>
                <a:cs typeface="Calibri"/>
                <a:sym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400" u="none" cap="none" strike="noStrike">
              <a:solidFill>
                <a:srgbClr val="000000"/>
              </a:solidFill>
              <a:latin typeface="Calibri"/>
              <a:ea typeface="Calibri"/>
              <a:cs typeface="Calibri"/>
              <a:sym typeface="Calibri"/>
            </a:endParaRPr>
          </a:p>
        </p:txBody>
      </p:sp>
      <p:sp>
        <p:nvSpPr>
          <p:cNvPr id="837" name="Google Shape;837;p53"/>
          <p:cNvSpPr txBox="1"/>
          <p:nvPr>
            <p:ph type="title"/>
          </p:nvPr>
        </p:nvSpPr>
        <p:spPr>
          <a:xfrm>
            <a:off x="390225" y="219175"/>
            <a:ext cx="6170700" cy="445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a:t>3.3B -  Fighting cholera in London, 1854 -  the significance of Snow and the Broad Street Pump</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54"/>
          <p:cNvSpPr txBox="1"/>
          <p:nvPr/>
        </p:nvSpPr>
        <p:spPr>
          <a:xfrm rot="-5400000">
            <a:off x="-1114381" y="8277066"/>
            <a:ext cx="3980100" cy="56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John Snow and the Cholera outbreak in 1854 - Storyboard</a:t>
            </a:r>
            <a:endParaRPr b="0" i="0" sz="1100" u="none" cap="none" strike="noStrike">
              <a:solidFill>
                <a:srgbClr val="000000"/>
              </a:solidFill>
              <a:latin typeface="Cambria"/>
              <a:ea typeface="Cambria"/>
              <a:cs typeface="Cambria"/>
              <a:sym typeface="Cambria"/>
            </a:endParaRPr>
          </a:p>
        </p:txBody>
      </p:sp>
      <p:sp>
        <p:nvSpPr>
          <p:cNvPr id="843" name="Google Shape;843;p54"/>
          <p:cNvSpPr/>
          <p:nvPr/>
        </p:nvSpPr>
        <p:spPr>
          <a:xfrm rot="-5400000">
            <a:off x="2911970" y="9111873"/>
            <a:ext cx="22488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44" name="Google Shape;844;p54"/>
          <p:cNvSpPr/>
          <p:nvPr/>
        </p:nvSpPr>
        <p:spPr>
          <a:xfrm rot="-5400000">
            <a:off x="1359649" y="8250175"/>
            <a:ext cx="2355000" cy="2372400"/>
          </a:xfrm>
          <a:prstGeom prst="roundRect">
            <a:avLst>
              <a:gd fmla="val 16667" name="adj"/>
            </a:avLst>
          </a:prstGeom>
          <a:no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54"/>
          <p:cNvSpPr/>
          <p:nvPr/>
        </p:nvSpPr>
        <p:spPr>
          <a:xfrm flipH="1" rot="-5400000">
            <a:off x="93225" y="271275"/>
            <a:ext cx="2846700" cy="2720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Task: to create a visual storyboard of the story of how John Snow solved the mystery of the Cholera outbreak in 1854 and proved cholera was waterborne.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Should include references to:</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Effects of cholera</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conditions in Soho</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his investigation</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the ‘ghost map’</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removing the Broad street pump handle</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the discovery of the origin</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reaction of the government</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 why Snow should be considered a hero</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sp>
        <p:nvSpPr>
          <p:cNvPr id="846" name="Google Shape;846;p54"/>
          <p:cNvSpPr/>
          <p:nvPr/>
        </p:nvSpPr>
        <p:spPr>
          <a:xfrm rot="-5400000">
            <a:off x="2816851" y="6597316"/>
            <a:ext cx="24390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47" name="Google Shape;847;p54"/>
          <p:cNvSpPr/>
          <p:nvPr/>
        </p:nvSpPr>
        <p:spPr>
          <a:xfrm rot="-5400000">
            <a:off x="1359630" y="5724263"/>
            <a:ext cx="2355000" cy="2372400"/>
          </a:xfrm>
          <a:prstGeom prst="roundRect">
            <a:avLst>
              <a:gd fmla="val 16667"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54"/>
          <p:cNvSpPr/>
          <p:nvPr/>
        </p:nvSpPr>
        <p:spPr>
          <a:xfrm rot="-5400000">
            <a:off x="2816842" y="4029512"/>
            <a:ext cx="24390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49" name="Google Shape;849;p54"/>
          <p:cNvSpPr/>
          <p:nvPr/>
        </p:nvSpPr>
        <p:spPr>
          <a:xfrm rot="-5400000">
            <a:off x="1359620" y="3156460"/>
            <a:ext cx="2355000" cy="2372400"/>
          </a:xfrm>
          <a:prstGeom prst="roundRect">
            <a:avLst>
              <a:gd fmla="val 16667"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54"/>
          <p:cNvSpPr/>
          <p:nvPr/>
        </p:nvSpPr>
        <p:spPr>
          <a:xfrm rot="-5400000">
            <a:off x="5976456" y="9111816"/>
            <a:ext cx="22488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51" name="Google Shape;851;p54"/>
          <p:cNvSpPr/>
          <p:nvPr/>
        </p:nvSpPr>
        <p:spPr>
          <a:xfrm rot="-5400000">
            <a:off x="4424134" y="8250175"/>
            <a:ext cx="2355000" cy="2372400"/>
          </a:xfrm>
          <a:prstGeom prst="roundRect">
            <a:avLst>
              <a:gd fmla="val 16667"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54"/>
          <p:cNvSpPr/>
          <p:nvPr/>
        </p:nvSpPr>
        <p:spPr>
          <a:xfrm rot="-5400000">
            <a:off x="5881365" y="6610665"/>
            <a:ext cx="24390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53" name="Google Shape;853;p54"/>
          <p:cNvSpPr/>
          <p:nvPr/>
        </p:nvSpPr>
        <p:spPr>
          <a:xfrm rot="-5400000">
            <a:off x="4424173" y="5716688"/>
            <a:ext cx="2355000" cy="2372400"/>
          </a:xfrm>
          <a:prstGeom prst="roundRect">
            <a:avLst>
              <a:gd fmla="val 16667"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54"/>
          <p:cNvSpPr/>
          <p:nvPr/>
        </p:nvSpPr>
        <p:spPr>
          <a:xfrm rot="-5400000">
            <a:off x="5881356" y="4014361"/>
            <a:ext cx="24390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55" name="Google Shape;855;p54"/>
          <p:cNvSpPr/>
          <p:nvPr/>
        </p:nvSpPr>
        <p:spPr>
          <a:xfrm rot="-5400000">
            <a:off x="4424134" y="3141308"/>
            <a:ext cx="2355000" cy="2372400"/>
          </a:xfrm>
          <a:prstGeom prst="roundRect">
            <a:avLst>
              <a:gd fmla="val 16667"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54"/>
          <p:cNvSpPr/>
          <p:nvPr/>
        </p:nvSpPr>
        <p:spPr>
          <a:xfrm rot="-5400000">
            <a:off x="5881375" y="1420113"/>
            <a:ext cx="2439000" cy="62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Calibri"/>
              <a:ea typeface="Calibri"/>
              <a:cs typeface="Calibri"/>
              <a:sym typeface="Calibri"/>
            </a:endParaRPr>
          </a:p>
        </p:txBody>
      </p:sp>
      <p:sp>
        <p:nvSpPr>
          <p:cNvPr id="857" name="Google Shape;857;p54"/>
          <p:cNvSpPr/>
          <p:nvPr/>
        </p:nvSpPr>
        <p:spPr>
          <a:xfrm rot="-5400000">
            <a:off x="4424153" y="547060"/>
            <a:ext cx="2355000" cy="2372400"/>
          </a:xfrm>
          <a:prstGeom prst="roundRect">
            <a:avLst>
              <a:gd fmla="val 16667" name="adj"/>
            </a:avLst>
          </a:prstGeom>
          <a:solidFill>
            <a:srgbClr val="FFFFFF"/>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 result for John Snow and the Cholera outbreak" id="858" name="Google Shape;858;p54"/>
          <p:cNvPicPr preferRelativeResize="0"/>
          <p:nvPr/>
        </p:nvPicPr>
        <p:blipFill rotWithShape="1">
          <a:blip r:embed="rId3">
            <a:alphaModFix/>
          </a:blip>
          <a:srcRect b="0" l="0" r="0" t="0"/>
          <a:stretch/>
        </p:blipFill>
        <p:spPr>
          <a:xfrm rot="-5400000">
            <a:off x="3335174" y="1852209"/>
            <a:ext cx="812776" cy="1344375"/>
          </a:xfrm>
          <a:prstGeom prst="rect">
            <a:avLst/>
          </a:prstGeom>
          <a:noFill/>
          <a:ln>
            <a:noFill/>
          </a:ln>
        </p:spPr>
      </p:pic>
      <p:pic>
        <p:nvPicPr>
          <p:cNvPr descr="Image result for cholera blue" id="859" name="Google Shape;859;p54"/>
          <p:cNvPicPr preferRelativeResize="0"/>
          <p:nvPr/>
        </p:nvPicPr>
        <p:blipFill rotWithShape="1">
          <a:blip r:embed="rId4">
            <a:alphaModFix/>
          </a:blip>
          <a:srcRect b="0" l="0" r="0" t="0"/>
          <a:stretch/>
        </p:blipFill>
        <p:spPr>
          <a:xfrm rot="-5400000">
            <a:off x="-24161" y="4734090"/>
            <a:ext cx="1505352" cy="858631"/>
          </a:xfrm>
          <a:prstGeom prst="rect">
            <a:avLst/>
          </a:prstGeom>
          <a:noFill/>
          <a:ln>
            <a:noFill/>
          </a:ln>
        </p:spPr>
      </p:pic>
      <p:pic>
        <p:nvPicPr>
          <p:cNvPr descr="Image result for jon snow abs" id="860" name="Google Shape;860;p54"/>
          <p:cNvPicPr preferRelativeResize="0"/>
          <p:nvPr/>
        </p:nvPicPr>
        <p:blipFill rotWithShape="1">
          <a:blip r:embed="rId5">
            <a:alphaModFix/>
          </a:blip>
          <a:srcRect b="0" l="0" r="0" t="0"/>
          <a:stretch/>
        </p:blipFill>
        <p:spPr>
          <a:xfrm rot="-5400000">
            <a:off x="3275970" y="748938"/>
            <a:ext cx="987411" cy="1252019"/>
          </a:xfrm>
          <a:prstGeom prst="rect">
            <a:avLst/>
          </a:prstGeom>
          <a:noFill/>
          <a:ln>
            <a:noFill/>
          </a:ln>
        </p:spPr>
      </p:pic>
      <p:cxnSp>
        <p:nvCxnSpPr>
          <p:cNvPr id="861" name="Google Shape;861;p54"/>
          <p:cNvCxnSpPr/>
          <p:nvPr/>
        </p:nvCxnSpPr>
        <p:spPr>
          <a:xfrm rot="-5400000">
            <a:off x="3113060" y="757051"/>
            <a:ext cx="1164600" cy="1200600"/>
          </a:xfrm>
          <a:prstGeom prst="straightConnector1">
            <a:avLst/>
          </a:prstGeom>
          <a:noFill/>
          <a:ln cap="flat" cmpd="sng" w="28575">
            <a:solidFill>
              <a:srgbClr val="FF0000"/>
            </a:solidFill>
            <a:prstDash val="solid"/>
            <a:round/>
            <a:headEnd len="sm" w="sm" type="none"/>
            <a:tailEnd len="sm" w="sm" type="none"/>
          </a:ln>
        </p:spPr>
      </p:cxnSp>
      <p:cxnSp>
        <p:nvCxnSpPr>
          <p:cNvPr id="862" name="Google Shape;862;p54"/>
          <p:cNvCxnSpPr/>
          <p:nvPr/>
        </p:nvCxnSpPr>
        <p:spPr>
          <a:xfrm flipH="1" rot="5400000">
            <a:off x="3377546" y="821932"/>
            <a:ext cx="837900" cy="1085100"/>
          </a:xfrm>
          <a:prstGeom prst="straightConnector1">
            <a:avLst/>
          </a:prstGeom>
          <a:noFill/>
          <a:ln cap="flat" cmpd="sng" w="28575">
            <a:solidFill>
              <a:srgbClr val="FF0000"/>
            </a:solidFill>
            <a:prstDash val="solid"/>
            <a:round/>
            <a:headEnd len="sm" w="sm" type="none"/>
            <a:tailEnd len="sm" w="sm" type="none"/>
          </a:ln>
        </p:spPr>
      </p:cxnSp>
      <p:sp>
        <p:nvSpPr>
          <p:cNvPr id="863" name="Google Shape;863;p54"/>
          <p:cNvSpPr/>
          <p:nvPr/>
        </p:nvSpPr>
        <p:spPr>
          <a:xfrm>
            <a:off x="6822739" y="7619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p.54</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p55"/>
          <p:cNvSpPr txBox="1"/>
          <p:nvPr/>
        </p:nvSpPr>
        <p:spPr>
          <a:xfrm>
            <a:off x="472205" y="799225"/>
            <a:ext cx="6794100" cy="10359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rgbClr val="000000"/>
                </a:solidFill>
                <a:latin typeface="Calibri"/>
                <a:ea typeface="Calibri"/>
                <a:cs typeface="Calibri"/>
                <a:sym typeface="Calibri"/>
              </a:rPr>
              <a:t>Explain why public health and prevention improved in the 19th century.</a:t>
            </a:r>
            <a:endParaRPr b="1"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You may use in your answer</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The Great Stink 1848</a:t>
            </a:r>
            <a:endParaRPr b="0" i="0" sz="1200" u="none" cap="none" strike="noStrike">
              <a:solidFill>
                <a:srgbClr val="000000"/>
              </a:solidFill>
              <a:latin typeface="Calibri"/>
              <a:ea typeface="Calibri"/>
              <a:cs typeface="Calibri"/>
              <a:sym typeface="Calibri"/>
            </a:endParaRPr>
          </a:p>
          <a:p>
            <a:pPr indent="-304800" lvl="0" marL="457200" marR="0" rtl="0" algn="l">
              <a:lnSpc>
                <a:spcPct val="100000"/>
              </a:lnSpc>
              <a:spcBef>
                <a:spcPts val="0"/>
              </a:spcBef>
              <a:spcAft>
                <a:spcPts val="0"/>
              </a:spcAft>
              <a:buClr>
                <a:srgbClr val="000000"/>
              </a:buClr>
              <a:buSzPts val="1200"/>
              <a:buFont typeface="Calibri"/>
              <a:buChar char="●"/>
            </a:pPr>
            <a:r>
              <a:rPr b="0" i="0" lang="en" sz="1200" u="none" cap="none" strike="noStrike">
                <a:solidFill>
                  <a:srgbClr val="000000"/>
                </a:solidFill>
                <a:latin typeface="Calibri"/>
                <a:ea typeface="Calibri"/>
                <a:cs typeface="Calibri"/>
                <a:sym typeface="Calibri"/>
              </a:rPr>
              <a:t>Edwin Chadwick</a:t>
            </a:r>
            <a:endParaRPr b="0" i="0" sz="1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Calibri"/>
                <a:ea typeface="Calibri"/>
                <a:cs typeface="Calibri"/>
                <a:sym typeface="Calibri"/>
              </a:rPr>
              <a:t>You must use information of your own.                (12 marks, 18 min)</a:t>
            </a:r>
            <a:endParaRPr b="0" i="0" sz="1200" u="none" cap="none" strike="noStrike">
              <a:solidFill>
                <a:srgbClr val="000000"/>
              </a:solidFill>
              <a:latin typeface="Calibri"/>
              <a:ea typeface="Calibri"/>
              <a:cs typeface="Calibri"/>
              <a:sym typeface="Calibri"/>
            </a:endParaRPr>
          </a:p>
        </p:txBody>
      </p:sp>
      <p:sp>
        <p:nvSpPr>
          <p:cNvPr id="869" name="Google Shape;869;p55"/>
          <p:cNvSpPr txBox="1"/>
          <p:nvPr/>
        </p:nvSpPr>
        <p:spPr>
          <a:xfrm>
            <a:off x="425100" y="1875925"/>
            <a:ext cx="6860100" cy="4125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Read the question carefully and find command word(s). </a:t>
            </a:r>
            <a:endParaRPr b="0" i="0" sz="1000" u="none" cap="none" strike="noStrike">
              <a:solidFill>
                <a:srgbClr val="000000"/>
              </a:solidFill>
              <a:latin typeface="Calibri"/>
              <a:ea typeface="Calibri"/>
              <a:cs typeface="Calibri"/>
              <a:sym typeface="Calibri"/>
            </a:endParaRPr>
          </a:p>
          <a:p>
            <a:pPr indent="0" lvl="0" marL="0" marR="0" rtl="0" algn="l">
              <a:lnSpc>
                <a:spcPct val="115000"/>
              </a:lnSpc>
              <a:spcBef>
                <a:spcPts val="0"/>
              </a:spcBef>
              <a:spcAft>
                <a:spcPts val="1600"/>
              </a:spcAft>
              <a:buClr>
                <a:srgbClr val="000000"/>
              </a:buClr>
              <a:buSzPts val="1000"/>
              <a:buFont typeface="Arial"/>
              <a:buNone/>
            </a:pPr>
            <a:r>
              <a:rPr b="0" i="0" lang="en" sz="1000" u="none" cap="none" strike="noStrike">
                <a:solidFill>
                  <a:srgbClr val="000000"/>
                </a:solidFill>
                <a:latin typeface="Calibri"/>
                <a:ea typeface="Calibri"/>
                <a:cs typeface="Calibri"/>
                <a:sym typeface="Calibri"/>
              </a:rPr>
              <a:t>Ask yourself what the examiner wants to know.  </a:t>
            </a:r>
            <a:endParaRPr b="0" i="0" sz="1000" u="none" cap="none" strike="noStrike">
              <a:solidFill>
                <a:srgbClr val="000000"/>
              </a:solidFill>
              <a:latin typeface="Calibri"/>
              <a:ea typeface="Calibri"/>
              <a:cs typeface="Calibri"/>
              <a:sym typeface="Calibri"/>
            </a:endParaRPr>
          </a:p>
        </p:txBody>
      </p:sp>
      <p:sp>
        <p:nvSpPr>
          <p:cNvPr id="870" name="Google Shape;870;p55"/>
          <p:cNvSpPr txBox="1"/>
          <p:nvPr/>
        </p:nvSpPr>
        <p:spPr>
          <a:xfrm>
            <a:off x="425284" y="2329225"/>
            <a:ext cx="6860100" cy="468300"/>
          </a:xfrm>
          <a:prstGeom prst="rect">
            <a:avLst/>
          </a:prstGeom>
          <a:solidFill>
            <a:srgbClr val="FFF2CC"/>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Paragraph 1: Write a very short paragraph </a:t>
            </a:r>
            <a:r>
              <a:rPr b="1" i="0" lang="en" sz="1100" u="none" cap="none" strike="noStrike">
                <a:solidFill>
                  <a:srgbClr val="000000"/>
                </a:solidFill>
                <a:latin typeface="Calibri"/>
                <a:ea typeface="Calibri"/>
                <a:cs typeface="Calibri"/>
                <a:sym typeface="Calibri"/>
              </a:rPr>
              <a:t>explaining </a:t>
            </a:r>
            <a:r>
              <a:rPr b="0" i="0" lang="en" sz="1100" u="none" cap="none" strike="noStrike">
                <a:solidFill>
                  <a:srgbClr val="000000"/>
                </a:solidFill>
                <a:latin typeface="Calibri"/>
                <a:ea typeface="Calibri"/>
                <a:cs typeface="Calibri"/>
                <a:sym typeface="Calibri"/>
              </a:rPr>
              <a:t>a little about the laissez-faire attitude of the government toward public health before 1850.  (1-3 sentences)</a:t>
            </a:r>
            <a:endParaRPr b="0" i="0" sz="1100" u="none" cap="none" strike="noStrike">
              <a:solidFill>
                <a:srgbClr val="000000"/>
              </a:solidFill>
              <a:latin typeface="Calibri"/>
              <a:ea typeface="Calibri"/>
              <a:cs typeface="Calibri"/>
              <a:sym typeface="Calibri"/>
            </a:endParaRPr>
          </a:p>
        </p:txBody>
      </p:sp>
      <p:sp>
        <p:nvSpPr>
          <p:cNvPr id="871" name="Google Shape;871;p55"/>
          <p:cNvSpPr txBox="1"/>
          <p:nvPr/>
        </p:nvSpPr>
        <p:spPr>
          <a:xfrm>
            <a:off x="425284" y="3733725"/>
            <a:ext cx="6860100" cy="798000"/>
          </a:xfrm>
          <a:prstGeom prst="rect">
            <a:avLst/>
          </a:prstGeom>
          <a:solidFill>
            <a:srgbClr val="FCE5CD"/>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Paragraph 3: Write a short paragraph </a:t>
            </a:r>
            <a:r>
              <a:rPr b="1" i="0" lang="en" sz="1100" u="none" cap="none" strike="noStrike">
                <a:solidFill>
                  <a:srgbClr val="000000"/>
                </a:solidFill>
                <a:latin typeface="Calibri"/>
                <a:ea typeface="Calibri"/>
                <a:cs typeface="Calibri"/>
                <a:sym typeface="Calibri"/>
              </a:rPr>
              <a:t>explaining</a:t>
            </a:r>
            <a:r>
              <a:rPr b="0" i="0" lang="en" sz="1100" u="none" cap="none" strike="noStrike">
                <a:solidFill>
                  <a:srgbClr val="000000"/>
                </a:solidFill>
                <a:latin typeface="Calibri"/>
                <a:ea typeface="Calibri"/>
                <a:cs typeface="Calibri"/>
                <a:sym typeface="Calibri"/>
              </a:rPr>
              <a:t> how the work of Edwin Chadwick passed the bill for the First Public Health act which was not mandatory but laid the foundation for the Second Public Health Act in 1975 which had changed that would be enforced.  (3-6 sentences)</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872" name="Google Shape;872;p55"/>
          <p:cNvSpPr txBox="1"/>
          <p:nvPr/>
        </p:nvSpPr>
        <p:spPr>
          <a:xfrm>
            <a:off x="425284" y="4588025"/>
            <a:ext cx="6860100" cy="597900"/>
          </a:xfrm>
          <a:prstGeom prst="rect">
            <a:avLst/>
          </a:prstGeom>
          <a:solidFill>
            <a:srgbClr val="EAD1DC"/>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Step 5: Write a short paragraph </a:t>
            </a:r>
            <a:r>
              <a:rPr b="1" i="0" lang="en" sz="1100" u="none" cap="none" strike="noStrike">
                <a:solidFill>
                  <a:srgbClr val="000000"/>
                </a:solidFill>
                <a:latin typeface="Calibri"/>
                <a:ea typeface="Calibri"/>
                <a:cs typeface="Calibri"/>
                <a:sym typeface="Calibri"/>
              </a:rPr>
              <a:t>explaining</a:t>
            </a:r>
            <a:r>
              <a:rPr b="0" i="0" lang="en" sz="1100" u="none" cap="none" strike="noStrike">
                <a:solidFill>
                  <a:srgbClr val="000000"/>
                </a:solidFill>
                <a:latin typeface="Calibri"/>
                <a:ea typeface="Calibri"/>
                <a:cs typeface="Calibri"/>
                <a:sym typeface="Calibri"/>
              </a:rPr>
              <a:t> how Germ Theory in 1861 helped to establish the need for public health schemes to avoid outbreaks like cholera. (1-3 sentences)</a:t>
            </a:r>
            <a:endParaRPr b="0" i="0" sz="1100" u="none" cap="none" strike="noStrike">
              <a:solidFill>
                <a:srgbClr val="000000"/>
              </a:solidFill>
              <a:latin typeface="Calibri"/>
              <a:ea typeface="Calibri"/>
              <a:cs typeface="Calibri"/>
              <a:sym typeface="Calibri"/>
            </a:endParaRPr>
          </a:p>
        </p:txBody>
      </p:sp>
      <p:sp>
        <p:nvSpPr>
          <p:cNvPr id="873" name="Google Shape;873;p55"/>
          <p:cNvSpPr txBox="1"/>
          <p:nvPr/>
        </p:nvSpPr>
        <p:spPr>
          <a:xfrm>
            <a:off x="425284" y="5229825"/>
            <a:ext cx="6860100" cy="597900"/>
          </a:xfrm>
          <a:prstGeom prst="rect">
            <a:avLst/>
          </a:prstGeom>
          <a:solidFill>
            <a:srgbClr val="D9D2E9"/>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Step 6: Time permitting, explain how John Snow’s removing the handle off the Broad Street pump in 1854 proved government intervention could save lives and that cholera was not miasmic in nature. (1-3 sentences)</a:t>
            </a:r>
            <a:endParaRPr b="0" i="0" sz="1100" u="none" cap="none" strike="noStrike">
              <a:solidFill>
                <a:srgbClr val="000000"/>
              </a:solidFill>
              <a:latin typeface="Calibri"/>
              <a:ea typeface="Calibri"/>
              <a:cs typeface="Calibri"/>
              <a:sym typeface="Calibri"/>
            </a:endParaRPr>
          </a:p>
        </p:txBody>
      </p:sp>
      <p:sp>
        <p:nvSpPr>
          <p:cNvPr id="874" name="Google Shape;874;p55"/>
          <p:cNvSpPr txBox="1"/>
          <p:nvPr/>
        </p:nvSpPr>
        <p:spPr>
          <a:xfrm>
            <a:off x="425284" y="2838325"/>
            <a:ext cx="6860100" cy="8391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libri"/>
                <a:ea typeface="Calibri"/>
                <a:cs typeface="Calibri"/>
                <a:sym typeface="Calibri"/>
              </a:rPr>
              <a:t>Paragraph 2: Write a short paragraph </a:t>
            </a:r>
            <a:r>
              <a:rPr b="1" i="0" lang="en" sz="1100" u="none" cap="none" strike="noStrike">
                <a:solidFill>
                  <a:srgbClr val="000000"/>
                </a:solidFill>
                <a:latin typeface="Calibri"/>
                <a:ea typeface="Calibri"/>
                <a:cs typeface="Calibri"/>
                <a:sym typeface="Calibri"/>
              </a:rPr>
              <a:t>explaining</a:t>
            </a:r>
            <a:r>
              <a:rPr b="0" i="0" lang="en" sz="1100" u="none" cap="none" strike="noStrike">
                <a:solidFill>
                  <a:srgbClr val="000000"/>
                </a:solidFill>
                <a:latin typeface="Calibri"/>
                <a:ea typeface="Calibri"/>
                <a:cs typeface="Calibri"/>
                <a:sym typeface="Calibri"/>
              </a:rPr>
              <a:t> about the impact of the Great Stink and how it revealed the extent of pollution and lack of hygiene in the rivers and drinking water and forced MP’s to take public action by building London’s first comprehensive sewer system. (3-4 sentences)</a:t>
            </a:r>
            <a:endParaRPr b="0" i="0" sz="1100" u="none" cap="none" strike="noStrike">
              <a:solidFill>
                <a:srgbClr val="000000"/>
              </a:solidFill>
              <a:latin typeface="Calibri"/>
              <a:ea typeface="Calibri"/>
              <a:cs typeface="Calibri"/>
              <a:sym typeface="Calibri"/>
            </a:endParaRPr>
          </a:p>
        </p:txBody>
      </p:sp>
      <p:sp>
        <p:nvSpPr>
          <p:cNvPr id="875" name="Google Shape;875;p55"/>
          <p:cNvSpPr/>
          <p:nvPr/>
        </p:nvSpPr>
        <p:spPr>
          <a:xfrm>
            <a:off x="1087800" y="6127413"/>
            <a:ext cx="5384400" cy="345900"/>
          </a:xfrm>
          <a:prstGeom prst="rect">
            <a:avLst/>
          </a:prstGeom>
          <a:solidFill>
            <a:srgbClr val="FFFF00"/>
          </a:solidFill>
          <a:ln cap="flat" cmpd="sng" w="9525">
            <a:solidFill>
              <a:srgbClr val="59595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FACTOR ALERT:   </a:t>
            </a:r>
            <a:r>
              <a:rPr b="0" i="0" lang="en" sz="1200" u="none" cap="none" strike="noStrike">
                <a:solidFill>
                  <a:srgbClr val="000000"/>
                </a:solidFill>
                <a:latin typeface="Calibri"/>
                <a:ea typeface="Calibri"/>
                <a:cs typeface="Calibri"/>
                <a:sym typeface="Calibri"/>
              </a:rPr>
              <a:t>- Government   	- Science  - Attitudes  -Individuals </a:t>
            </a:r>
            <a:endParaRPr b="0" i="0" sz="1200" u="none" cap="none" strike="noStrike">
              <a:solidFill>
                <a:srgbClr val="000000"/>
              </a:solidFill>
              <a:latin typeface="Calibri"/>
              <a:ea typeface="Calibri"/>
              <a:cs typeface="Calibri"/>
              <a:sym typeface="Calibri"/>
            </a:endParaRPr>
          </a:p>
        </p:txBody>
      </p:sp>
      <p:graphicFrame>
        <p:nvGraphicFramePr>
          <p:cNvPr id="876" name="Google Shape;876;p55"/>
          <p:cNvGraphicFramePr/>
          <p:nvPr/>
        </p:nvGraphicFramePr>
        <p:xfrm>
          <a:off x="480475" y="6773000"/>
          <a:ext cx="3000000" cy="3000000"/>
        </p:xfrm>
        <a:graphic>
          <a:graphicData uri="http://schemas.openxmlformats.org/drawingml/2006/table">
            <a:tbl>
              <a:tblPr>
                <a:noFill/>
                <a:tableStyleId>{536ACEB8-F9AB-40BC-9508-6DCCBD68F1CE}</a:tableStyleId>
              </a:tblPr>
              <a:tblGrid>
                <a:gridCol w="839425"/>
                <a:gridCol w="1237950"/>
                <a:gridCol w="1612025"/>
                <a:gridCol w="1147200"/>
                <a:gridCol w="2023800"/>
              </a:tblGrid>
              <a:tr h="21875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A01</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Own </a:t>
                      </a:r>
                      <a:r>
                        <a:rPr b="1" lang="en" sz="900" u="none" cap="none" strike="noStrike">
                          <a:latin typeface="Calibri"/>
                          <a:ea typeface="Calibri"/>
                          <a:cs typeface="Calibri"/>
                          <a:sym typeface="Calibri"/>
                        </a:rPr>
                        <a:t>Knowledge</a:t>
                      </a:r>
                      <a:endParaRPr b="1" sz="9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L1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L2 </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L3</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b="1" lang="en" sz="1100" u="none" cap="none" strike="noStrike">
                          <a:latin typeface="Calibri"/>
                          <a:ea typeface="Calibri"/>
                          <a:cs typeface="Calibri"/>
                          <a:sym typeface="Calibri"/>
                        </a:rPr>
                        <a:t>L4</a:t>
                      </a:r>
                      <a:endParaRPr b="1" sz="11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r h="680850">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Limited knowledge and understanding</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knowledge and understanding of the period.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Good knowledge and understanding</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Wide-ranging knowledge and understanding of the required (Accurate and relevant information is precisely selected)</a:t>
                      </a:r>
                      <a:endParaRPr sz="1000" u="none" cap="none" strike="noStrike">
                        <a:latin typeface="Calibri"/>
                        <a:ea typeface="Calibri"/>
                        <a:cs typeface="Calibri"/>
                        <a:sym typeface="Calibri"/>
                      </a:endParaRPr>
                    </a:p>
                  </a:txBody>
                  <a:tcPr marT="18000" marB="18000" marR="18000" marL="18000"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FF2CC"/>
                    </a:solidFill>
                  </a:tcPr>
                </a:tc>
              </a:tr>
            </a:tbl>
          </a:graphicData>
        </a:graphic>
      </p:graphicFrame>
      <p:graphicFrame>
        <p:nvGraphicFramePr>
          <p:cNvPr id="877" name="Google Shape;877;p55"/>
          <p:cNvGraphicFramePr/>
          <p:nvPr/>
        </p:nvGraphicFramePr>
        <p:xfrm>
          <a:off x="480475" y="7793096"/>
          <a:ext cx="3000000" cy="3000000"/>
        </p:xfrm>
        <a:graphic>
          <a:graphicData uri="http://schemas.openxmlformats.org/drawingml/2006/table">
            <a:tbl>
              <a:tblPr>
                <a:noFill/>
                <a:tableStyleId>{536ACEB8-F9AB-40BC-9508-6DCCBD68F1CE}</a:tableStyleId>
              </a:tblPr>
              <a:tblGrid>
                <a:gridCol w="839425"/>
                <a:gridCol w="1237950"/>
                <a:gridCol w="1612025"/>
                <a:gridCol w="1349200"/>
                <a:gridCol w="1821800"/>
              </a:tblGrid>
              <a:tr h="315600">
                <a:tc rowSpan="2">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A02</a:t>
                      </a:r>
                      <a:endParaRPr b="1"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1" lang="en" sz="1000" u="none" cap="none" strike="noStrike">
                          <a:solidFill>
                            <a:srgbClr val="000000"/>
                          </a:solidFill>
                          <a:latin typeface="Calibri"/>
                          <a:ea typeface="Calibri"/>
                          <a:cs typeface="Calibri"/>
                          <a:sym typeface="Calibri"/>
                        </a:rPr>
                        <a:t>Argument for change or</a:t>
                      </a:r>
                      <a:endParaRPr b="1" sz="10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b="1" lang="en" sz="1000" u="none" cap="none" strike="noStrike">
                          <a:solidFill>
                            <a:srgbClr val="000000"/>
                          </a:solidFill>
                          <a:latin typeface="Calibri"/>
                          <a:ea typeface="Calibri"/>
                          <a:cs typeface="Calibri"/>
                          <a:sym typeface="Calibri"/>
                        </a:rPr>
                        <a:t>continuity.</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L1</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L2</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L3</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en" sz="1000" u="none" cap="none" strike="noStrike">
                          <a:latin typeface="Calibri"/>
                          <a:ea typeface="Calibri"/>
                          <a:cs typeface="Calibri"/>
                          <a:sym typeface="Calibri"/>
                        </a:rPr>
                        <a:t>L4</a:t>
                      </a:r>
                      <a:endParaRPr b="1"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r h="938750">
                <a:tc vMerge="1"/>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solidFill>
                            <a:srgbClr val="000000"/>
                          </a:solidFill>
                          <a:latin typeface="Calibri"/>
                          <a:ea typeface="Calibri"/>
                          <a:cs typeface="Calibri"/>
                          <a:sym typeface="Calibri"/>
                        </a:rPr>
                        <a:t>Generalised. lacking development and organisation.</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Some development and organisation of material, but a line of reasoning is not sustained.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Reasoning that is generally</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sustained,</a:t>
                      </a:r>
                      <a:endParaRPr sz="1000" u="none" cap="none" strike="noStrike">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lang="en" sz="1000" u="none" cap="none" strike="noStrike">
                          <a:latin typeface="Calibri"/>
                          <a:ea typeface="Calibri"/>
                          <a:cs typeface="Calibri"/>
                          <a:sym typeface="Calibri"/>
                        </a:rPr>
                        <a:t>(some analysis)</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lang="en" sz="1000" u="none" cap="none" strike="noStrike">
                          <a:latin typeface="Calibri"/>
                          <a:ea typeface="Calibri"/>
                          <a:cs typeface="Calibri"/>
                          <a:sym typeface="Calibri"/>
                        </a:rPr>
                        <a:t>Showing a line of reasoning that is coherent, sustained and logically structured.</a:t>
                      </a:r>
                      <a:endParaRPr sz="1000" u="none" cap="none" strike="noStrike">
                        <a:latin typeface="Calibri"/>
                        <a:ea typeface="Calibri"/>
                        <a:cs typeface="Calibri"/>
                        <a:sym typeface="Calibri"/>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solidFill>
                      <a:srgbClr val="FCE5CD"/>
                    </a:solidFill>
                  </a:tcPr>
                </a:tc>
              </a:tr>
            </a:tbl>
          </a:graphicData>
        </a:graphic>
      </p:graphicFrame>
      <p:sp>
        <p:nvSpPr>
          <p:cNvPr id="878" name="Google Shape;878;p55"/>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p.55</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id="883" name="Google Shape;883;p56"/>
          <p:cNvPicPr preferRelativeResize="0"/>
          <p:nvPr/>
        </p:nvPicPr>
        <p:blipFill rotWithShape="1">
          <a:blip r:embed="rId3">
            <a:alphaModFix/>
          </a:blip>
          <a:srcRect b="6756" l="5385" r="4701" t="6156"/>
          <a:stretch/>
        </p:blipFill>
        <p:spPr>
          <a:xfrm>
            <a:off x="292302" y="107675"/>
            <a:ext cx="3724624" cy="5107551"/>
          </a:xfrm>
          <a:prstGeom prst="rect">
            <a:avLst/>
          </a:prstGeom>
          <a:noFill/>
          <a:ln>
            <a:noFill/>
          </a:ln>
        </p:spPr>
      </p:pic>
      <p:pic>
        <p:nvPicPr>
          <p:cNvPr id="884" name="Google Shape;884;p56"/>
          <p:cNvPicPr preferRelativeResize="0"/>
          <p:nvPr/>
        </p:nvPicPr>
        <p:blipFill rotWithShape="1">
          <a:blip r:embed="rId4">
            <a:alphaModFix/>
          </a:blip>
          <a:srcRect b="5058" l="5851" r="3984" t="4761"/>
          <a:stretch/>
        </p:blipFill>
        <p:spPr>
          <a:xfrm>
            <a:off x="343350" y="5107525"/>
            <a:ext cx="3724624" cy="5273674"/>
          </a:xfrm>
          <a:prstGeom prst="rect">
            <a:avLst/>
          </a:prstGeom>
          <a:noFill/>
          <a:ln>
            <a:noFill/>
          </a:ln>
        </p:spPr>
      </p:pic>
      <p:pic>
        <p:nvPicPr>
          <p:cNvPr id="885" name="Google Shape;885;p56"/>
          <p:cNvPicPr preferRelativeResize="0"/>
          <p:nvPr/>
        </p:nvPicPr>
        <p:blipFill rotWithShape="1">
          <a:blip r:embed="rId5">
            <a:alphaModFix/>
          </a:blip>
          <a:srcRect b="5979" l="3404" r="3589" t="0"/>
          <a:stretch/>
        </p:blipFill>
        <p:spPr>
          <a:xfrm>
            <a:off x="4076800" y="336275"/>
            <a:ext cx="3418150" cy="4892173"/>
          </a:xfrm>
          <a:prstGeom prst="rect">
            <a:avLst/>
          </a:prstGeom>
          <a:noFill/>
          <a:ln>
            <a:noFill/>
          </a:ln>
        </p:spPr>
      </p:pic>
      <p:sp>
        <p:nvSpPr>
          <p:cNvPr id="886" name="Google Shape;886;p56"/>
          <p:cNvSpPr txBox="1"/>
          <p:nvPr/>
        </p:nvSpPr>
        <p:spPr>
          <a:xfrm>
            <a:off x="4199875" y="5383025"/>
            <a:ext cx="3247500" cy="50061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887" name="Google Shape;887;p56"/>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57"/>
          <p:cNvSpPr txBox="1"/>
          <p:nvPr>
            <p:ph type="title"/>
          </p:nvPr>
        </p:nvSpPr>
        <p:spPr>
          <a:xfrm>
            <a:off x="390225" y="219175"/>
            <a:ext cx="6170700" cy="640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lang="en" sz="1600"/>
              <a:t>3.3 Fighting cholera in London, 1854</a:t>
            </a:r>
            <a:endParaRPr/>
          </a:p>
        </p:txBody>
      </p:sp>
      <p:sp>
        <p:nvSpPr>
          <p:cNvPr id="893" name="Google Shape;893;p57"/>
          <p:cNvSpPr txBox="1"/>
          <p:nvPr>
            <p:ph idx="1" type="body"/>
          </p:nvPr>
        </p:nvSpPr>
        <p:spPr>
          <a:xfrm>
            <a:off x="390225" y="6551550"/>
            <a:ext cx="7004400" cy="2256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TASK: </a:t>
            </a:r>
            <a:r>
              <a:rPr lang="en"/>
              <a:t>For each historian, make a diagram to show the relative significance of the changes and events that would interest them. Write the historian in the middle of the page and then add the events and changes that would interest them: the more significant, the closer to the historian. </a:t>
            </a:r>
            <a:endParaRPr/>
          </a:p>
          <a:p>
            <a:pPr indent="-298450" lvl="0" marL="457200" rtl="0" algn="l">
              <a:lnSpc>
                <a:spcPct val="115000"/>
              </a:lnSpc>
              <a:spcBef>
                <a:spcPts val="1600"/>
              </a:spcBef>
              <a:spcAft>
                <a:spcPts val="0"/>
              </a:spcAft>
              <a:buSzPts val="1100"/>
              <a:buAutoNum type="arabicPeriod"/>
            </a:pPr>
            <a:r>
              <a:rPr lang="en"/>
              <a:t>Look at the change or event of most interest to the social historian. How important is it to the other historians?</a:t>
            </a:r>
            <a:endParaRPr/>
          </a:p>
          <a:p>
            <a:pPr indent="-298450" lvl="0" marL="457200" rtl="0" algn="l">
              <a:lnSpc>
                <a:spcPct val="115000"/>
              </a:lnSpc>
              <a:spcBef>
                <a:spcPts val="0"/>
              </a:spcBef>
              <a:spcAft>
                <a:spcPts val="0"/>
              </a:spcAft>
              <a:buSzPts val="1100"/>
              <a:buAutoNum type="arabicPeriod"/>
            </a:pPr>
            <a:r>
              <a:rPr lang="en"/>
              <a:t>Why would the work of Joseph Lister be interested to the social historian and the scientific historian?</a:t>
            </a:r>
            <a:endParaRPr/>
          </a:p>
          <a:p>
            <a:pPr indent="-298450" lvl="0" marL="457200" rtl="0" algn="l">
              <a:lnSpc>
                <a:spcPct val="115000"/>
              </a:lnSpc>
              <a:spcBef>
                <a:spcPts val="0"/>
              </a:spcBef>
              <a:spcAft>
                <a:spcPts val="0"/>
              </a:spcAft>
              <a:buSzPts val="1100"/>
              <a:buAutoNum type="arabicPeriod"/>
            </a:pPr>
            <a:r>
              <a:rPr lang="en"/>
              <a:t>Would the British historian include the work of Pasteur or ignore it? Explain your answer. </a:t>
            </a:r>
            <a:endParaRPr/>
          </a:p>
          <a:p>
            <a:pPr indent="0" lvl="0" marL="0" rtl="0" algn="l">
              <a:lnSpc>
                <a:spcPct val="115000"/>
              </a:lnSpc>
              <a:spcBef>
                <a:spcPts val="1600"/>
              </a:spcBef>
              <a:spcAft>
                <a:spcPts val="1600"/>
              </a:spcAft>
              <a:buSzPts val="1100"/>
              <a:buNone/>
            </a:pPr>
            <a:r>
              <a:t/>
            </a:r>
            <a:endParaRPr/>
          </a:p>
        </p:txBody>
      </p:sp>
      <p:graphicFrame>
        <p:nvGraphicFramePr>
          <p:cNvPr id="894" name="Google Shape;894;p57"/>
          <p:cNvGraphicFramePr/>
          <p:nvPr/>
        </p:nvGraphicFramePr>
        <p:xfrm>
          <a:off x="436100" y="1847600"/>
          <a:ext cx="3000000" cy="3000000"/>
        </p:xfrm>
        <a:graphic>
          <a:graphicData uri="http://schemas.openxmlformats.org/drawingml/2006/table">
            <a:tbl>
              <a:tblPr>
                <a:noFill/>
                <a:tableStyleId>{536ACEB8-F9AB-40BC-9508-6DCCBD68F1CE}</a:tableStyleId>
              </a:tblPr>
              <a:tblGrid>
                <a:gridCol w="1710050"/>
                <a:gridCol w="1710050"/>
                <a:gridCol w="1710050"/>
                <a:gridCol w="1710050"/>
              </a:tblGrid>
              <a:tr h="3810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Historian’s focus</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Social historian</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British historian</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Scientific historian</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1100"/>
                        <a:buFont typeface="Arial"/>
                        <a:buNone/>
                      </a:pPr>
                      <a:r>
                        <a:rPr b="1" lang="en" sz="1100" u="none" cap="none" strike="noStrike">
                          <a:latin typeface="Cambria"/>
                          <a:ea typeface="Cambria"/>
                          <a:cs typeface="Cambria"/>
                          <a:sym typeface="Cambria"/>
                        </a:rPr>
                        <a:t>Title of investigation</a:t>
                      </a:r>
                      <a:endParaRPr b="1"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How did medical developments change living standards in Britain during the 19th century?</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How did British scientists change our understanding of the causes of disease?</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What role did science and technology play in the development of medicine.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895" name="Google Shape;895;p57"/>
          <p:cNvSpPr txBox="1"/>
          <p:nvPr>
            <p:ph idx="1" type="body"/>
          </p:nvPr>
        </p:nvSpPr>
        <p:spPr>
          <a:xfrm>
            <a:off x="363825" y="800623"/>
            <a:ext cx="7057200" cy="95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b="1" lang="en"/>
              <a:t>Significant to whom?</a:t>
            </a:r>
            <a:endParaRPr b="1"/>
          </a:p>
          <a:p>
            <a:pPr indent="0" lvl="0" marL="0" rtl="0" algn="l">
              <a:lnSpc>
                <a:spcPct val="115000"/>
              </a:lnSpc>
              <a:spcBef>
                <a:spcPts val="1600"/>
              </a:spcBef>
              <a:spcAft>
                <a:spcPts val="0"/>
              </a:spcAft>
              <a:buSzPts val="1100"/>
              <a:buNone/>
            </a:pPr>
            <a:r>
              <a:rPr lang="en"/>
              <a:t>Historians are interested in different aspects of the past, and ask different questions. The interest of the historian is a very important factor in their decision about what is significant and what is not. </a:t>
            </a:r>
            <a:endParaRPr/>
          </a:p>
          <a:p>
            <a:pPr indent="0" lvl="0" marL="0" rtl="0" algn="l">
              <a:lnSpc>
                <a:spcPct val="115000"/>
              </a:lnSpc>
              <a:spcBef>
                <a:spcPts val="1600"/>
              </a:spcBef>
              <a:spcAft>
                <a:spcPts val="1600"/>
              </a:spcAft>
              <a:buSzPts val="1100"/>
              <a:buNone/>
            </a:pPr>
            <a:r>
              <a:t/>
            </a:r>
            <a:endParaRPr b="1"/>
          </a:p>
        </p:txBody>
      </p:sp>
      <p:graphicFrame>
        <p:nvGraphicFramePr>
          <p:cNvPr id="896" name="Google Shape;896;p57"/>
          <p:cNvGraphicFramePr/>
          <p:nvPr/>
        </p:nvGraphicFramePr>
        <p:xfrm>
          <a:off x="452324" y="3786076"/>
          <a:ext cx="3000000" cy="3000000"/>
        </p:xfrm>
        <a:graphic>
          <a:graphicData uri="http://schemas.openxmlformats.org/drawingml/2006/table">
            <a:tbl>
              <a:tblPr>
                <a:noFill/>
                <a:tableStyleId>{536ACEB8-F9AB-40BC-9508-6DCCBD68F1CE}</a:tableStyleId>
              </a:tblPr>
              <a:tblGrid>
                <a:gridCol w="2280075"/>
                <a:gridCol w="2280075"/>
                <a:gridCol w="2280075"/>
              </a:tblGrid>
              <a:tr h="8670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In 1861, Pasteur identified that germs caused decay.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The British government passed laws to make cities cleaner and protect people’s health.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In 1865, LIster developed a carbolic spray to make surgery safer.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670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In 1854, John Snow made a link between cholera and dirty water.</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Better microscope enables scientist to see microbes and link them with diseases.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In 1797, Edward Jenner developed a vaccination against smallpox.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867025">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Robert Koch developed methods to allow bacteria to be grown and observed more easily.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The Enlightenment meant that people were more interested in looking for rational explanation for disease.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In 1870., John Tyndall theorised that dust particles carried germs that caused disease. </a:t>
                      </a:r>
                      <a:endParaRPr sz="1100" u="none" cap="none" strike="noStrike">
                        <a:latin typeface="Cambria"/>
                        <a:ea typeface="Cambria"/>
                        <a:cs typeface="Cambria"/>
                        <a:sym typeface="Cambria"/>
                      </a:endParaRPr>
                    </a:p>
                  </a:txBody>
                  <a:tcPr marT="91425" marB="91425" marR="91425" marL="91425" anchor="ctr">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sp>
        <p:nvSpPr>
          <p:cNvPr id="897" name="Google Shape;897;p57"/>
          <p:cNvSpPr txBox="1"/>
          <p:nvPr/>
        </p:nvSpPr>
        <p:spPr>
          <a:xfrm>
            <a:off x="416625" y="3452000"/>
            <a:ext cx="7004400" cy="34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mbria"/>
                <a:ea typeface="Cambria"/>
                <a:cs typeface="Cambria"/>
                <a:sym typeface="Cambria"/>
              </a:rPr>
              <a:t>Changes and events during the 19th century</a:t>
            </a:r>
            <a:endParaRPr b="1" i="0" sz="1100" u="none" cap="none" strike="noStrike">
              <a:solidFill>
                <a:srgbClr val="000000"/>
              </a:solidFill>
              <a:latin typeface="Cambria"/>
              <a:ea typeface="Cambria"/>
              <a:cs typeface="Cambria"/>
              <a:sym typeface="Cambria"/>
            </a:endParaRPr>
          </a:p>
        </p:txBody>
      </p:sp>
      <p:sp>
        <p:nvSpPr>
          <p:cNvPr id="898" name="Google Shape;898;p57"/>
          <p:cNvSpPr/>
          <p:nvPr/>
        </p:nvSpPr>
        <p:spPr>
          <a:xfrm>
            <a:off x="6891299" y="132846"/>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p.57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58"/>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904" name="Google Shape;904;p58"/>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p59"/>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910" name="Google Shape;910;p59"/>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6"/>
          <p:cNvSpPr txBox="1"/>
          <p:nvPr>
            <p:ph type="title"/>
          </p:nvPr>
        </p:nvSpPr>
        <p:spPr>
          <a:xfrm>
            <a:off x="364600" y="125700"/>
            <a:ext cx="6189600" cy="41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en"/>
              <a:t>Medicine Key Topic 3 Industrial Revolution Key Words </a:t>
            </a:r>
            <a:endParaRPr b="1"/>
          </a:p>
        </p:txBody>
      </p:sp>
      <p:graphicFrame>
        <p:nvGraphicFramePr>
          <p:cNvPr id="141" name="Google Shape;141;p6"/>
          <p:cNvGraphicFramePr/>
          <p:nvPr/>
        </p:nvGraphicFramePr>
        <p:xfrm>
          <a:off x="435250" y="754174"/>
          <a:ext cx="3000000" cy="3000000"/>
        </p:xfrm>
        <a:graphic>
          <a:graphicData uri="http://schemas.openxmlformats.org/drawingml/2006/table">
            <a:tbl>
              <a:tblPr bandRow="1">
                <a:noFill/>
                <a:tableStyleId>{6AA211E7-CD92-40A8-A5B0-38F584FF3E94}</a:tableStyleId>
              </a:tblPr>
              <a:tblGrid>
                <a:gridCol w="389300"/>
                <a:gridCol w="1194550"/>
                <a:gridCol w="5443850"/>
              </a:tblGrid>
              <a:tr h="208810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39</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Simpson, James</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Scottish surgeon who discovered chloroform through self experimentation in 1847 and promoted its use in England as an alternative to ether which hurt the lungs and was flammable. A 14 year old girl named Hannah Greener died of an overdose during an operation on an infected toenail igniting public fears over the use. More opposition came from Victorian society who feared being asleep during an operation, the increased death rate from infection (black period of surgery and blood loss) and some even believed that it was God’s will for childbirth to be painful. Queen Victoria promoted chloroform after the painless birth of their 8th child in 1853 and Simpson became the first person knighted for his services to medicine.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2642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40</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smallpox</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Epidemic viral disease that killed many in the 18th and 19th centuries especially children. Some could be made immune by inoculation (dangerous) and later Jenner’s vaccination after 1798.  </a:t>
                      </a:r>
                      <a:r>
                        <a:rPr b="1" lang="en" sz="1200" u="none" cap="none" strike="noStrike">
                          <a:latin typeface="Calibri"/>
                          <a:ea typeface="Calibri"/>
                          <a:cs typeface="Calibri"/>
                          <a:sym typeface="Calibri"/>
                        </a:rPr>
                        <a:t>(IR)</a:t>
                      </a:r>
                      <a:endParaRPr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24347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41</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Snow, John</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English surgeon (and well respected anaesthesiologist who invented the chloroform inhaler)  in Soho area of London who created the ‘ghost map’ (spot map) to track the outbreak of cholera in 1854 which lead to 53 deaths. He later concluded that the workers were being infected by the sewage from a cesspit buried less than a meter away that was leaking into the water supply through the Broad Street Pump. His discovery was initially dismissed by the General Board of Health, as they believed in miasma theory, he was successful at getting the pump handle removed and the cholera infections cleared up thus proving cholera was water-borne. In 1855 he presented his findings to a House of Commons committee advocating for massive improvements to London sewer systems. Snow’s work, combined with the Great Stink of 1858 pushed the government into funding new sewers in 1860 under the direction of Joseph Bazalgette.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79450">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42</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spontaneous generation theory</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Popular but incorrect 19th century theory that decaying matter (dead animals and rotting vegetables) caused disease or bacteria. Disproven by germ theory in 1861.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2642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43</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sterilise</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To destroy all living microorganisms from surfaces and medical instruments using antiseptics or heat. The steam steriliser was invented in 1881 and supported the development of antiseptic surgery.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83522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44</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tuberculosis</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Respiratory infection that caused widespread public concern in the 19th and early 20th centuries as the disease became common among the urban poor. In 1815, one in four deaths in England was due to "consumption".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62642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45</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Tyndall, John</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English physicist who discovered small organic particles on the air and made lectures in 1877 linking Pasteur’s germ theory and Lister’s success with antiseptic surgery.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5491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46</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vaccination</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The use of cowpox to make one immune to smallpox. First coined by Edward Jenner as Vacca is Latin for cow in his published work in 1798.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r h="1103575">
                <a:tc>
                  <a:txBody>
                    <a:bodyPr/>
                    <a:lstStyle/>
                    <a:p>
                      <a:pPr indent="0" lvl="0" marL="0" marR="0" rtl="0" algn="ctr">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47</a:t>
                      </a:r>
                      <a:endParaRPr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b="1" lang="en" sz="1200" u="none" cap="none" strike="noStrike">
                          <a:latin typeface="Calibri"/>
                          <a:ea typeface="Calibri"/>
                          <a:cs typeface="Calibri"/>
                          <a:sym typeface="Calibri"/>
                        </a:rPr>
                        <a:t>vaccine</a:t>
                      </a:r>
                      <a:endParaRPr b="1" sz="1200" u="none" cap="none" strike="noStrike">
                        <a:latin typeface="Calibri"/>
                        <a:ea typeface="Calibri"/>
                        <a:cs typeface="Calibri"/>
                        <a:sym typeface="Calibri"/>
                      </a:endParaRPr>
                    </a:p>
                  </a:txBody>
                  <a:tcPr marT="25400" marB="25400" marR="25400" marL="254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200"/>
                        <a:buFont typeface="Arial"/>
                        <a:buNone/>
                      </a:pPr>
                      <a:r>
                        <a:rPr lang="en" sz="1200" u="none" cap="none" strike="noStrike">
                          <a:latin typeface="Calibri"/>
                          <a:ea typeface="Calibri"/>
                          <a:cs typeface="Calibri"/>
                          <a:sym typeface="Calibri"/>
                        </a:rPr>
                        <a:t>The injection into the body of weakened organisms to give the body immunity against disease (prevention). Made possible by the work of Koch (identifying microbes) and Pasteur (weakening microbes) in order to activate an immune response and create resistant antibodies in a person’s body that would prevent the disease.  </a:t>
                      </a:r>
                      <a:r>
                        <a:rPr b="1" lang="en" sz="1200" u="none" cap="none" strike="noStrike">
                          <a:latin typeface="Calibri"/>
                          <a:ea typeface="Calibri"/>
                          <a:cs typeface="Calibri"/>
                          <a:sym typeface="Calibri"/>
                        </a:rPr>
                        <a:t>(IR)</a:t>
                      </a:r>
                      <a:endParaRPr b="1" sz="1200" u="none" cap="none" strike="noStrike">
                        <a:latin typeface="Calibri"/>
                        <a:ea typeface="Calibri"/>
                        <a:cs typeface="Calibri"/>
                        <a:sym typeface="Calibri"/>
                      </a:endParaRPr>
                    </a:p>
                  </a:txBody>
                  <a:tcPr marT="0" marB="0" marR="68575" marL="68575" anchor="ctr">
                    <a:lnL cap="flat" cmpd="sng" w="9525">
                      <a:solidFill>
                        <a:srgbClr val="000000"/>
                      </a:solidFill>
                      <a:prstDash val="solid"/>
                      <a:round/>
                      <a:headEnd len="sm" w="sm" type="none"/>
                      <a:tailEnd len="sm" w="sm" type="none"/>
                    </a:lnL>
                    <a:lnR cap="flat" cmpd="sng" w="9525">
                      <a:solidFill>
                        <a:srgbClr val="00000A"/>
                      </a:solidFill>
                      <a:prstDash val="solid"/>
                      <a:round/>
                      <a:headEnd len="sm" w="sm" type="none"/>
                      <a:tailEnd len="sm" w="sm" type="none"/>
                    </a:lnR>
                    <a:lnT cap="flat" cmpd="sng" w="9525">
                      <a:solidFill>
                        <a:srgbClr val="00000A"/>
                      </a:solidFill>
                      <a:prstDash val="solid"/>
                      <a:round/>
                      <a:headEnd len="sm" w="sm" type="none"/>
                      <a:tailEnd len="sm" w="sm" type="none"/>
                    </a:lnT>
                    <a:lnB cap="flat" cmpd="sng" w="9525">
                      <a:solidFill>
                        <a:srgbClr val="00000A"/>
                      </a:solidFill>
                      <a:prstDash val="solid"/>
                      <a:round/>
                      <a:headEnd len="sm" w="sm" type="none"/>
                      <a:tailEnd len="sm" w="sm" type="none"/>
                    </a:lnB>
                    <a:solidFill>
                      <a:srgbClr val="FFFFFF"/>
                    </a:solidFill>
                  </a:tcPr>
                </a:tc>
              </a:tr>
            </a:tbl>
          </a:graphicData>
        </a:graphic>
      </p:graphicFrame>
      <p:sp>
        <p:nvSpPr>
          <p:cNvPr id="142" name="Google Shape;142;p6"/>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p.6</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60"/>
          <p:cNvSpPr txBox="1"/>
          <p:nvPr>
            <p:ph type="title"/>
          </p:nvPr>
        </p:nvSpPr>
        <p:spPr>
          <a:xfrm>
            <a:off x="188400" y="210100"/>
            <a:ext cx="7183200" cy="445200"/>
          </a:xfrm>
          <a:prstGeom prst="rect">
            <a:avLst/>
          </a:prstGeom>
          <a:solidFill>
            <a:srgbClr val="FFFF00"/>
          </a:solid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000"/>
              <a:buNone/>
            </a:pPr>
            <a:r>
              <a:rPr lang="en"/>
              <a:t>Notes</a:t>
            </a:r>
            <a:endParaRPr/>
          </a:p>
        </p:txBody>
      </p:sp>
      <p:sp>
        <p:nvSpPr>
          <p:cNvPr id="916" name="Google Shape;916;p60"/>
          <p:cNvSpPr txBox="1"/>
          <p:nvPr>
            <p:ph idx="1" type="body"/>
          </p:nvPr>
        </p:nvSpPr>
        <p:spPr>
          <a:xfrm>
            <a:off x="188400" y="953925"/>
            <a:ext cx="7183200" cy="90624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just">
              <a:lnSpc>
                <a:spcPct val="150000"/>
              </a:lnSpc>
              <a:spcBef>
                <a:spcPts val="0"/>
              </a:spcBef>
              <a:spcAft>
                <a:spcPts val="0"/>
              </a:spcAft>
              <a:buSzPts val="1200"/>
              <a:buNone/>
            </a:pPr>
            <a:r>
              <a:rPr lang="en">
                <a:solidFill>
                  <a:schemeClr val="dk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just">
              <a:lnSpc>
                <a:spcPct val="150000"/>
              </a:lnSpc>
              <a:spcBef>
                <a:spcPts val="1600"/>
              </a:spcBef>
              <a:spcAft>
                <a:spcPts val="0"/>
              </a:spcAft>
              <a:buSzPts val="1200"/>
              <a:buNone/>
            </a:pPr>
            <a:r>
              <a:t/>
            </a:r>
            <a:endParaRPr>
              <a:solidFill>
                <a:schemeClr val="dk1"/>
              </a:solidFill>
            </a:endParaRPr>
          </a:p>
          <a:p>
            <a:pPr indent="0" lvl="0" marL="0" rtl="0" algn="l">
              <a:lnSpc>
                <a:spcPct val="115000"/>
              </a:lnSpc>
              <a:spcBef>
                <a:spcPts val="1600"/>
              </a:spcBef>
              <a:spcAft>
                <a:spcPts val="1600"/>
              </a:spcAft>
              <a:buSzPts val="12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7"/>
          <p:cNvPicPr preferRelativeResize="0"/>
          <p:nvPr/>
        </p:nvPicPr>
        <p:blipFill rotWithShape="1">
          <a:blip r:embed="rId3">
            <a:alphaModFix/>
          </a:blip>
          <a:srcRect b="8349" l="21903" r="2067" t="1770"/>
          <a:stretch/>
        </p:blipFill>
        <p:spPr>
          <a:xfrm rot="-5400000">
            <a:off x="1384328" y="3904053"/>
            <a:ext cx="5114418" cy="7236925"/>
          </a:xfrm>
          <a:prstGeom prst="rect">
            <a:avLst/>
          </a:prstGeom>
          <a:noFill/>
          <a:ln>
            <a:noFill/>
          </a:ln>
        </p:spPr>
      </p:pic>
      <p:pic>
        <p:nvPicPr>
          <p:cNvPr id="148" name="Google Shape;148;p7"/>
          <p:cNvPicPr preferRelativeResize="0"/>
          <p:nvPr/>
        </p:nvPicPr>
        <p:blipFill rotWithShape="1">
          <a:blip r:embed="rId4">
            <a:alphaModFix/>
          </a:blip>
          <a:srcRect b="7697" l="0" r="0" t="1747"/>
          <a:stretch/>
        </p:blipFill>
        <p:spPr>
          <a:xfrm rot="-5400000">
            <a:off x="1412033" y="-1088957"/>
            <a:ext cx="5059010" cy="7236925"/>
          </a:xfrm>
          <a:prstGeom prst="rect">
            <a:avLst/>
          </a:prstGeom>
          <a:noFill/>
          <a:ln>
            <a:noFill/>
          </a:ln>
        </p:spPr>
      </p:pic>
      <p:sp>
        <p:nvSpPr>
          <p:cNvPr id="149" name="Google Shape;149;p7"/>
          <p:cNvSpPr/>
          <p:nvPr/>
        </p:nvSpPr>
        <p:spPr>
          <a:xfrm>
            <a:off x="830750" y="9107425"/>
            <a:ext cx="4061400" cy="11691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
          <p:cNvSpPr/>
          <p:nvPr/>
        </p:nvSpPr>
        <p:spPr>
          <a:xfrm>
            <a:off x="6906750" y="117395"/>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p.7</a:t>
            </a:r>
            <a:endParaRPr b="1" i="0" sz="14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8"/>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p.8</a:t>
            </a:r>
            <a:endParaRPr b="1" i="0" sz="1400" u="none" cap="none" strike="noStrike">
              <a:solidFill>
                <a:srgbClr val="000000"/>
              </a:solidFill>
              <a:latin typeface="Calibri"/>
              <a:ea typeface="Calibri"/>
              <a:cs typeface="Calibri"/>
              <a:sym typeface="Calibri"/>
            </a:endParaRPr>
          </a:p>
        </p:txBody>
      </p:sp>
      <p:sp>
        <p:nvSpPr>
          <p:cNvPr id="156" name="Google Shape;156;p8"/>
          <p:cNvSpPr txBox="1"/>
          <p:nvPr/>
        </p:nvSpPr>
        <p:spPr>
          <a:xfrm>
            <a:off x="556200" y="819975"/>
            <a:ext cx="5162100" cy="4714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The 18th century was a very exciting time in the world of science. In 1700, the influence of the Church was not as great as it once was. Many people no longer believed that God was responsible for all worldly events. Instead, they focused on developing scientific explanations. Intellectual movements such as the Enlightenment* made it fashionable to seek answers to questions about the world - including disease and illness.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FF"/>
              </a:highlight>
              <a:latin typeface="Cambria"/>
              <a:ea typeface="Cambria"/>
              <a:cs typeface="Cambria"/>
              <a:sym typeface="Cambria"/>
            </a:endParaRPr>
          </a:p>
          <a:p>
            <a:pPr indent="0" lvl="0" marL="1270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This fashion for rational explanations touched every part of life - politics, philosophy, history, economics and, of course, science. In fact, the 'Age of Enlightenment' was happening at the same time as the Scientific Revolution during which developments across all branches of science completely changed the way people lived and the ways they understood the world around them. Some historians suggest that there were two halves to the Scientific Revolution. </a:t>
            </a:r>
            <a:endParaRPr b="0" i="0" sz="1100" u="none" cap="none" strike="noStrike">
              <a:solidFill>
                <a:schemeClr val="dk1"/>
              </a:solidFill>
              <a:highlight>
                <a:srgbClr val="FFFFFF"/>
              </a:highlight>
              <a:latin typeface="Cambria"/>
              <a:ea typeface="Cambria"/>
              <a:cs typeface="Cambria"/>
              <a:sym typeface="Cambria"/>
            </a:endParaRPr>
          </a:p>
          <a:p>
            <a:pPr indent="-298450" lvl="0" marL="457200" marR="0" rtl="0" algn="l">
              <a:lnSpc>
                <a:spcPct val="115000"/>
              </a:lnSpc>
              <a:spcBef>
                <a:spcPts val="0"/>
              </a:spcBef>
              <a:spcAft>
                <a:spcPts val="0"/>
              </a:spcAft>
              <a:buClr>
                <a:schemeClr val="dk1"/>
              </a:buClr>
              <a:buSzPts val="1100"/>
              <a:buFont typeface="Cambria"/>
              <a:buChar char="●"/>
            </a:pPr>
            <a:r>
              <a:rPr b="0" i="0" lang="en" sz="1100" u="none" cap="none" strike="noStrike">
                <a:solidFill>
                  <a:schemeClr val="dk1"/>
                </a:solidFill>
                <a:highlight>
                  <a:srgbClr val="FFFFFF"/>
                </a:highlight>
                <a:latin typeface="Cambria"/>
                <a:ea typeface="Cambria"/>
                <a:cs typeface="Cambria"/>
                <a:sym typeface="Cambria"/>
              </a:rPr>
              <a:t>In the first half, starting with the Renaissance in the 16th century, old theories were discredited. </a:t>
            </a:r>
            <a:endParaRPr b="0" i="0" sz="1100" u="none" cap="none" strike="noStrike">
              <a:solidFill>
                <a:schemeClr val="dk1"/>
              </a:solidFill>
              <a:highlight>
                <a:srgbClr val="FFFFFF"/>
              </a:highlight>
              <a:latin typeface="Cambria"/>
              <a:ea typeface="Cambria"/>
              <a:cs typeface="Cambria"/>
              <a:sym typeface="Cambria"/>
            </a:endParaRPr>
          </a:p>
          <a:p>
            <a:pPr indent="-298450" lvl="0" marL="457200" marR="0" rtl="0" algn="l">
              <a:lnSpc>
                <a:spcPct val="115000"/>
              </a:lnSpc>
              <a:spcBef>
                <a:spcPts val="0"/>
              </a:spcBef>
              <a:spcAft>
                <a:spcPts val="0"/>
              </a:spcAft>
              <a:buClr>
                <a:schemeClr val="dk1"/>
              </a:buClr>
              <a:buSzPts val="1100"/>
              <a:buFont typeface="Cambria"/>
              <a:buChar char="●"/>
            </a:pPr>
            <a:r>
              <a:rPr b="0" i="0" lang="en" sz="1100" u="none" cap="none" strike="noStrike">
                <a:solidFill>
                  <a:schemeClr val="dk1"/>
                </a:solidFill>
                <a:highlight>
                  <a:srgbClr val="FFFFFF"/>
                </a:highlight>
                <a:latin typeface="Cambria"/>
                <a:ea typeface="Cambria"/>
                <a:cs typeface="Cambria"/>
                <a:sym typeface="Cambria"/>
              </a:rPr>
              <a:t>In the second half, new ideas began to replace the old. This half of the Scientific Revolution began in c1700</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Society itself was also changing. Cities began to grow as people moved there in search of jobs. The new cities were not well planned and quickly became dirty and disease-ridden. Disease like tuberculosis, typhus and smallpox were a big threat to this new working population. Therefore, understanding the causes of disease and illness became even more important. </a:t>
            </a:r>
            <a:endParaRPr b="0" i="0" sz="1100" u="none" cap="none" strike="noStrike">
              <a:solidFill>
                <a:schemeClr val="dk1"/>
              </a:solidFill>
              <a:highlight>
                <a:srgbClr val="FFFFFF"/>
              </a:highlight>
              <a:latin typeface="Cambria"/>
              <a:ea typeface="Cambria"/>
              <a:cs typeface="Cambria"/>
              <a:sym typeface="Cambria"/>
            </a:endParaRPr>
          </a:p>
        </p:txBody>
      </p:sp>
      <p:pic>
        <p:nvPicPr>
          <p:cNvPr id="157" name="Google Shape;157;p8"/>
          <p:cNvPicPr preferRelativeResize="0"/>
          <p:nvPr/>
        </p:nvPicPr>
        <p:blipFill rotWithShape="1">
          <a:blip r:embed="rId3">
            <a:alphaModFix/>
          </a:blip>
          <a:srcRect b="0" l="0" r="0" t="0"/>
          <a:stretch/>
        </p:blipFill>
        <p:spPr>
          <a:xfrm>
            <a:off x="152400" y="3955425"/>
            <a:ext cx="17448" cy="5783"/>
          </a:xfrm>
          <a:prstGeom prst="rect">
            <a:avLst/>
          </a:prstGeom>
          <a:noFill/>
          <a:ln>
            <a:noFill/>
          </a:ln>
        </p:spPr>
      </p:pic>
      <p:pic>
        <p:nvPicPr>
          <p:cNvPr id="158" name="Google Shape;158;p8"/>
          <p:cNvPicPr preferRelativeResize="0"/>
          <p:nvPr/>
        </p:nvPicPr>
        <p:blipFill rotWithShape="1">
          <a:blip r:embed="rId4">
            <a:alphaModFix/>
          </a:blip>
          <a:srcRect b="0" l="0" r="0" t="0"/>
          <a:stretch/>
        </p:blipFill>
        <p:spPr>
          <a:xfrm>
            <a:off x="1059700" y="9821833"/>
            <a:ext cx="17448" cy="11567"/>
          </a:xfrm>
          <a:prstGeom prst="rect">
            <a:avLst/>
          </a:prstGeom>
          <a:noFill/>
          <a:ln>
            <a:noFill/>
          </a:ln>
        </p:spPr>
      </p:pic>
      <p:pic>
        <p:nvPicPr>
          <p:cNvPr id="159" name="Google Shape;159;p8"/>
          <p:cNvPicPr preferRelativeResize="0"/>
          <p:nvPr/>
        </p:nvPicPr>
        <p:blipFill rotWithShape="1">
          <a:blip r:embed="rId5">
            <a:alphaModFix/>
          </a:blip>
          <a:srcRect b="0" l="0" r="0" t="0"/>
          <a:stretch/>
        </p:blipFill>
        <p:spPr>
          <a:xfrm>
            <a:off x="763083" y="9821833"/>
            <a:ext cx="17448" cy="5783"/>
          </a:xfrm>
          <a:prstGeom prst="rect">
            <a:avLst/>
          </a:prstGeom>
          <a:noFill/>
          <a:ln>
            <a:noFill/>
          </a:ln>
        </p:spPr>
      </p:pic>
      <p:pic>
        <p:nvPicPr>
          <p:cNvPr id="160" name="Google Shape;160;p8"/>
          <p:cNvPicPr preferRelativeResize="0"/>
          <p:nvPr/>
        </p:nvPicPr>
        <p:blipFill rotWithShape="1">
          <a:blip r:embed="rId6">
            <a:alphaModFix/>
          </a:blip>
          <a:srcRect b="0" l="0" r="0" t="0"/>
          <a:stretch/>
        </p:blipFill>
        <p:spPr>
          <a:xfrm>
            <a:off x="466465" y="9821833"/>
            <a:ext cx="17448" cy="11567"/>
          </a:xfrm>
          <a:prstGeom prst="rect">
            <a:avLst/>
          </a:prstGeom>
          <a:noFill/>
          <a:ln>
            <a:noFill/>
          </a:ln>
        </p:spPr>
      </p:pic>
      <p:pic>
        <p:nvPicPr>
          <p:cNvPr id="161" name="Google Shape;161;p8"/>
          <p:cNvPicPr preferRelativeResize="0"/>
          <p:nvPr/>
        </p:nvPicPr>
        <p:blipFill rotWithShape="1">
          <a:blip r:embed="rId7">
            <a:alphaModFix/>
          </a:blip>
          <a:srcRect b="0" l="0" r="0" t="0"/>
          <a:stretch/>
        </p:blipFill>
        <p:spPr>
          <a:xfrm>
            <a:off x="152400" y="9821833"/>
            <a:ext cx="34896" cy="5783"/>
          </a:xfrm>
          <a:prstGeom prst="rect">
            <a:avLst/>
          </a:prstGeom>
          <a:noFill/>
          <a:ln>
            <a:noFill/>
          </a:ln>
        </p:spPr>
      </p:pic>
      <p:pic>
        <p:nvPicPr>
          <p:cNvPr id="162" name="Google Shape;162;p8"/>
          <p:cNvPicPr preferRelativeResize="0"/>
          <p:nvPr/>
        </p:nvPicPr>
        <p:blipFill rotWithShape="1">
          <a:blip r:embed="rId3">
            <a:alphaModFix/>
          </a:blip>
          <a:srcRect b="0" l="0" r="0" t="0"/>
          <a:stretch/>
        </p:blipFill>
        <p:spPr>
          <a:xfrm>
            <a:off x="2289525" y="3057175"/>
            <a:ext cx="9525" cy="9525"/>
          </a:xfrm>
          <a:prstGeom prst="rect">
            <a:avLst/>
          </a:prstGeom>
          <a:noFill/>
          <a:ln>
            <a:noFill/>
          </a:ln>
        </p:spPr>
      </p:pic>
      <p:pic>
        <p:nvPicPr>
          <p:cNvPr id="163" name="Google Shape;163;p8"/>
          <p:cNvPicPr preferRelativeResize="0"/>
          <p:nvPr/>
        </p:nvPicPr>
        <p:blipFill rotWithShape="1">
          <a:blip r:embed="rId4">
            <a:alphaModFix/>
          </a:blip>
          <a:srcRect b="0" l="0" r="0" t="0"/>
          <a:stretch/>
        </p:blipFill>
        <p:spPr>
          <a:xfrm>
            <a:off x="2127600" y="3057175"/>
            <a:ext cx="9525" cy="19050"/>
          </a:xfrm>
          <a:prstGeom prst="rect">
            <a:avLst/>
          </a:prstGeom>
          <a:noFill/>
          <a:ln>
            <a:noFill/>
          </a:ln>
        </p:spPr>
      </p:pic>
      <p:sp>
        <p:nvSpPr>
          <p:cNvPr id="164" name="Google Shape;164;p8"/>
          <p:cNvSpPr txBox="1"/>
          <p:nvPr>
            <p:ph type="title"/>
          </p:nvPr>
        </p:nvSpPr>
        <p:spPr>
          <a:xfrm>
            <a:off x="864300" y="86525"/>
            <a:ext cx="5831400" cy="5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
        <p:nvSpPr>
          <p:cNvPr id="165" name="Google Shape;165;p8"/>
          <p:cNvSpPr txBox="1"/>
          <p:nvPr/>
        </p:nvSpPr>
        <p:spPr>
          <a:xfrm>
            <a:off x="5813700" y="801450"/>
            <a:ext cx="1633800" cy="4714200"/>
          </a:xfrm>
          <a:prstGeom prst="rect">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 sz="1100" u="sng" cap="none" strike="noStrike">
                <a:solidFill>
                  <a:srgbClr val="000000"/>
                </a:solidFill>
                <a:latin typeface="Calibri"/>
                <a:ea typeface="Calibri"/>
                <a:cs typeface="Calibri"/>
                <a:sym typeface="Calibri"/>
              </a:rPr>
              <a:t>Keywords</a:t>
            </a:r>
            <a:endParaRPr b="1" i="0" sz="1100" u="sng"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t/>
            </a:r>
            <a:endParaRPr b="1" i="0" sz="11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The Enlightenment</a:t>
            </a:r>
            <a:r>
              <a:rPr b="0" i="0" lang="en" sz="1100" u="none" cap="none" strike="noStrike">
                <a:solidFill>
                  <a:srgbClr val="000000"/>
                </a:solidFill>
                <a:latin typeface="Calibri"/>
                <a:ea typeface="Calibri"/>
                <a:cs typeface="Calibri"/>
                <a:sym typeface="Calibri"/>
              </a:rPr>
              <a:t>- A movement in Europe during 18th century that promoted the idea that people could think for themselves and that traditional authorities, like the nobility and the Church, should not be able to control everyday life.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Microbes - </a:t>
            </a:r>
            <a:r>
              <a:rPr b="0" i="0" lang="en" sz="1100" u="none" cap="none" strike="noStrike">
                <a:solidFill>
                  <a:srgbClr val="000000"/>
                </a:solidFill>
                <a:latin typeface="Calibri"/>
                <a:ea typeface="Calibri"/>
                <a:cs typeface="Calibri"/>
                <a:sym typeface="Calibri"/>
              </a:rPr>
              <a:t>A microbe is any living organism that is too small to see without a microscope. Microbes include bacteria.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Decaying Matter</a:t>
            </a:r>
            <a:r>
              <a:rPr b="0" i="0" lang="en" sz="1100" u="none" cap="none" strike="noStrike">
                <a:solidFill>
                  <a:srgbClr val="000000"/>
                </a:solidFill>
                <a:latin typeface="Calibri"/>
                <a:ea typeface="Calibri"/>
                <a:cs typeface="Calibri"/>
                <a:sym typeface="Calibri"/>
              </a:rPr>
              <a:t> - Material, such as vegetables or animals, that has died and is rotting. </a:t>
            </a:r>
            <a:endParaRPr b="0" i="0" sz="1100" u="none" cap="none" strike="noStrike">
              <a:solidFill>
                <a:srgbClr val="000000"/>
              </a:solidFill>
              <a:latin typeface="Calibri"/>
              <a:ea typeface="Calibri"/>
              <a:cs typeface="Calibri"/>
              <a:sym typeface="Calibri"/>
            </a:endParaRPr>
          </a:p>
        </p:txBody>
      </p:sp>
      <p:sp>
        <p:nvSpPr>
          <p:cNvPr id="166" name="Google Shape;166;p8"/>
          <p:cNvSpPr txBox="1"/>
          <p:nvPr/>
        </p:nvSpPr>
        <p:spPr>
          <a:xfrm>
            <a:off x="556200" y="8684050"/>
            <a:ext cx="6834600" cy="44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Task: </a:t>
            </a:r>
            <a:r>
              <a:rPr b="0" i="0" lang="en" sz="1100" u="none" cap="none" strike="noStrike">
                <a:solidFill>
                  <a:srgbClr val="000000"/>
                </a:solidFill>
                <a:latin typeface="Calibri"/>
                <a:ea typeface="Calibri"/>
                <a:cs typeface="Calibri"/>
                <a:sym typeface="Calibri"/>
              </a:rPr>
              <a:t>How do these pictures relate to what you have just read? Add specific detail. </a:t>
            </a:r>
            <a:endParaRPr b="0" i="0" sz="1100" u="none" cap="none" strike="noStrike">
              <a:solidFill>
                <a:srgbClr val="000000"/>
              </a:solidFill>
              <a:latin typeface="Calibri"/>
              <a:ea typeface="Calibri"/>
              <a:cs typeface="Calibri"/>
              <a:sym typeface="Calibri"/>
            </a:endParaRPr>
          </a:p>
        </p:txBody>
      </p:sp>
      <p:sp>
        <p:nvSpPr>
          <p:cNvPr id="167" name="Google Shape;167;p8"/>
          <p:cNvSpPr txBox="1"/>
          <p:nvPr/>
        </p:nvSpPr>
        <p:spPr>
          <a:xfrm>
            <a:off x="527850" y="5639263"/>
            <a:ext cx="6891300" cy="2939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200"/>
              <a:buFont typeface="Arial"/>
              <a:buNone/>
            </a:pPr>
            <a:r>
              <a:rPr b="1" i="0" lang="en" sz="1200" u="none" cap="none" strike="noStrike">
                <a:solidFill>
                  <a:schemeClr val="dk1"/>
                </a:solidFill>
                <a:highlight>
                  <a:schemeClr val="lt1"/>
                </a:highlight>
                <a:latin typeface="Cambria"/>
                <a:ea typeface="Cambria"/>
                <a:cs typeface="Cambria"/>
                <a:sym typeface="Cambria"/>
              </a:rPr>
              <a:t>Continuity and Change</a:t>
            </a:r>
            <a:endParaRPr b="1" i="0" sz="1200" u="none" cap="none" strike="noStrike">
              <a:solidFill>
                <a:schemeClr val="dk1"/>
              </a:solidFill>
              <a:highlight>
                <a:schemeClr val="lt1"/>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chemeClr val="lt1"/>
                </a:highlight>
                <a:latin typeface="Cambria"/>
                <a:ea typeface="Cambria"/>
                <a:cs typeface="Cambria"/>
                <a:sym typeface="Cambria"/>
              </a:rPr>
              <a:t>There were not a lot of new ideas about the causes of disease in the 18th century. Ideas such as the Theory of the Four Humours had been discarded. People still believed in miasma, although this theory was also becoming less popular. </a:t>
            </a:r>
            <a:endParaRPr b="0" i="0" sz="1100" u="none" cap="none" strike="noStrike">
              <a:solidFill>
                <a:schemeClr val="dk1"/>
              </a:solidFill>
              <a:highlight>
                <a:schemeClr val="lt1"/>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chemeClr val="lt1"/>
                </a:highlight>
                <a:latin typeface="Cambria"/>
                <a:ea typeface="Cambria"/>
                <a:cs typeface="Cambria"/>
                <a:sym typeface="Cambria"/>
              </a:rPr>
              <a:t>Scientists in the early 18th century developed the theory of </a:t>
            </a:r>
            <a:r>
              <a:rPr b="1" i="0" lang="en" sz="1100" u="none" cap="none" strike="noStrike">
                <a:solidFill>
                  <a:schemeClr val="dk1"/>
                </a:solidFill>
                <a:highlight>
                  <a:schemeClr val="lt1"/>
                </a:highlight>
                <a:latin typeface="Cambria"/>
                <a:ea typeface="Cambria"/>
                <a:cs typeface="Cambria"/>
                <a:sym typeface="Cambria"/>
              </a:rPr>
              <a:t>spontaneous generation</a:t>
            </a:r>
            <a:r>
              <a:rPr b="0" i="0" lang="en" sz="1100" u="none" cap="none" strike="noStrike">
                <a:solidFill>
                  <a:schemeClr val="dk1"/>
                </a:solidFill>
                <a:highlight>
                  <a:schemeClr val="lt1"/>
                </a:highlight>
                <a:latin typeface="Cambria"/>
                <a:ea typeface="Cambria"/>
                <a:cs typeface="Cambria"/>
                <a:sym typeface="Cambria"/>
              </a:rPr>
              <a:t> as an alternative to theories like the Four Humours. Improvements in the quality of the glass lenses used in microscopes meant that scientist could see microbes. Present on decaying matter. Most people believed that these microbes were the </a:t>
            </a:r>
            <a:r>
              <a:rPr b="1" i="0" lang="en" sz="1100" u="none" cap="none" strike="noStrike">
                <a:solidFill>
                  <a:schemeClr val="dk1"/>
                </a:solidFill>
                <a:highlight>
                  <a:schemeClr val="lt1"/>
                </a:highlight>
                <a:latin typeface="Cambria"/>
                <a:ea typeface="Cambria"/>
                <a:cs typeface="Cambria"/>
                <a:sym typeface="Cambria"/>
              </a:rPr>
              <a:t>product</a:t>
            </a:r>
            <a:r>
              <a:rPr b="0" i="0" lang="en" sz="1100" u="none" cap="none" strike="noStrike">
                <a:solidFill>
                  <a:schemeClr val="dk1"/>
                </a:solidFill>
                <a:highlight>
                  <a:schemeClr val="lt1"/>
                </a:highlight>
                <a:latin typeface="Cambria"/>
                <a:ea typeface="Cambria"/>
                <a:cs typeface="Cambria"/>
                <a:sym typeface="Cambria"/>
              </a:rPr>
              <a:t> of decay, rather than the </a:t>
            </a:r>
            <a:r>
              <a:rPr b="1" i="0" lang="en" sz="1100" u="none" cap="none" strike="noStrike">
                <a:solidFill>
                  <a:schemeClr val="dk1"/>
                </a:solidFill>
                <a:highlight>
                  <a:schemeClr val="lt1"/>
                </a:highlight>
                <a:latin typeface="Cambria"/>
                <a:ea typeface="Cambria"/>
                <a:cs typeface="Cambria"/>
                <a:sym typeface="Cambria"/>
              </a:rPr>
              <a:t>cause </a:t>
            </a:r>
            <a:r>
              <a:rPr b="0" i="0" lang="en" sz="1100" u="none" cap="none" strike="noStrike">
                <a:solidFill>
                  <a:schemeClr val="dk1"/>
                </a:solidFill>
                <a:highlight>
                  <a:schemeClr val="lt1"/>
                </a:highlight>
                <a:latin typeface="Cambria"/>
                <a:ea typeface="Cambria"/>
                <a:cs typeface="Cambria"/>
                <a:sym typeface="Cambria"/>
              </a:rPr>
              <a:t>of it. </a:t>
            </a:r>
            <a:endParaRPr b="0" i="0" sz="1100" u="none" cap="none" strike="noStrike">
              <a:solidFill>
                <a:schemeClr val="dk1"/>
              </a:solidFill>
              <a:highlight>
                <a:schemeClr val="lt1"/>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chemeClr val="lt1"/>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chemeClr val="lt1"/>
                </a:highlight>
                <a:latin typeface="Cambria"/>
                <a:ea typeface="Cambria"/>
                <a:cs typeface="Cambria"/>
                <a:sym typeface="Cambria"/>
              </a:rPr>
              <a:t>In the 18th century, this was just a theory, and scientists were unable to prove that spontaneous generation was correct. It took until the 19th century for scientists to make a solid link between these microbes and disease. </a:t>
            </a:r>
            <a:endParaRPr b="0" i="0" sz="1400" u="none" cap="none" strike="noStrike">
              <a:solidFill>
                <a:srgbClr val="000000"/>
              </a:solidFill>
              <a:latin typeface="Cambria"/>
              <a:ea typeface="Cambria"/>
              <a:cs typeface="Cambria"/>
              <a:sym typeface="Cambria"/>
            </a:endParaRPr>
          </a:p>
        </p:txBody>
      </p:sp>
      <p:pic>
        <p:nvPicPr>
          <p:cNvPr id="168" name="Google Shape;168;p8"/>
          <p:cNvPicPr preferRelativeResize="0"/>
          <p:nvPr/>
        </p:nvPicPr>
        <p:blipFill rotWithShape="1">
          <a:blip r:embed="rId8">
            <a:alphaModFix/>
          </a:blip>
          <a:srcRect b="0" l="0" r="0" t="0"/>
          <a:stretch/>
        </p:blipFill>
        <p:spPr>
          <a:xfrm>
            <a:off x="482988" y="9220900"/>
            <a:ext cx="1150950" cy="1150950"/>
          </a:xfrm>
          <a:prstGeom prst="rect">
            <a:avLst/>
          </a:prstGeom>
          <a:noFill/>
          <a:ln>
            <a:noFill/>
          </a:ln>
        </p:spPr>
      </p:pic>
      <p:pic>
        <p:nvPicPr>
          <p:cNvPr id="169" name="Google Shape;169;p8"/>
          <p:cNvPicPr preferRelativeResize="0"/>
          <p:nvPr/>
        </p:nvPicPr>
        <p:blipFill rotWithShape="1">
          <a:blip r:embed="rId9">
            <a:alphaModFix/>
          </a:blip>
          <a:srcRect b="0" l="0" r="0" t="0"/>
          <a:stretch/>
        </p:blipFill>
        <p:spPr>
          <a:xfrm>
            <a:off x="4064650" y="9298650"/>
            <a:ext cx="1108813" cy="1108813"/>
          </a:xfrm>
          <a:prstGeom prst="rect">
            <a:avLst/>
          </a:prstGeom>
          <a:noFill/>
          <a:ln>
            <a:noFill/>
          </a:ln>
        </p:spPr>
      </p:pic>
      <p:sp>
        <p:nvSpPr>
          <p:cNvPr id="170" name="Google Shape;170;p8"/>
          <p:cNvSpPr txBox="1"/>
          <p:nvPr/>
        </p:nvSpPr>
        <p:spPr>
          <a:xfrm>
            <a:off x="5581813" y="9161438"/>
            <a:ext cx="1882200" cy="1269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171" name="Google Shape;171;p8"/>
          <p:cNvSpPr txBox="1"/>
          <p:nvPr/>
        </p:nvSpPr>
        <p:spPr>
          <a:xfrm>
            <a:off x="1774113" y="9218113"/>
            <a:ext cx="1882200" cy="12699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9"/>
          <p:cNvSpPr/>
          <p:nvPr/>
        </p:nvSpPr>
        <p:spPr>
          <a:xfrm>
            <a:off x="6891299" y="101944"/>
            <a:ext cx="556200" cy="445200"/>
          </a:xfrm>
          <a:prstGeom prst="rect">
            <a:avLst/>
          </a:prstGeom>
          <a:solidFill>
            <a:srgbClr val="FFFFFF"/>
          </a:solidFill>
          <a:ln cap="flat" cmpd="sng" w="9525">
            <a:solidFill>
              <a:srgbClr val="00000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Calibri"/>
                <a:ea typeface="Calibri"/>
                <a:cs typeface="Calibri"/>
                <a:sym typeface="Calibri"/>
              </a:rPr>
              <a:t>p.9</a:t>
            </a:r>
            <a:endParaRPr b="1" i="0" sz="1400" u="none" cap="none" strike="noStrike">
              <a:solidFill>
                <a:srgbClr val="000000"/>
              </a:solidFill>
              <a:latin typeface="Calibri"/>
              <a:ea typeface="Calibri"/>
              <a:cs typeface="Calibri"/>
              <a:sym typeface="Calibri"/>
            </a:endParaRPr>
          </a:p>
        </p:txBody>
      </p:sp>
      <p:pic>
        <p:nvPicPr>
          <p:cNvPr id="177" name="Google Shape;177;p9"/>
          <p:cNvPicPr preferRelativeResize="0"/>
          <p:nvPr/>
        </p:nvPicPr>
        <p:blipFill rotWithShape="1">
          <a:blip r:embed="rId3">
            <a:alphaModFix/>
          </a:blip>
          <a:srcRect b="0" l="0" r="0" t="0"/>
          <a:stretch/>
        </p:blipFill>
        <p:spPr>
          <a:xfrm>
            <a:off x="152400" y="870994"/>
            <a:ext cx="9525" cy="9525"/>
          </a:xfrm>
          <a:prstGeom prst="rect">
            <a:avLst/>
          </a:prstGeom>
          <a:noFill/>
          <a:ln>
            <a:noFill/>
          </a:ln>
        </p:spPr>
      </p:pic>
      <p:pic>
        <p:nvPicPr>
          <p:cNvPr id="178" name="Google Shape;178;p9"/>
          <p:cNvPicPr preferRelativeResize="0"/>
          <p:nvPr/>
        </p:nvPicPr>
        <p:blipFill rotWithShape="1">
          <a:blip r:embed="rId4">
            <a:alphaModFix/>
          </a:blip>
          <a:srcRect b="0" l="0" r="0" t="0"/>
          <a:stretch/>
        </p:blipFill>
        <p:spPr>
          <a:xfrm>
            <a:off x="152400" y="699544"/>
            <a:ext cx="9525" cy="19050"/>
          </a:xfrm>
          <a:prstGeom prst="rect">
            <a:avLst/>
          </a:prstGeom>
          <a:noFill/>
          <a:ln>
            <a:noFill/>
          </a:ln>
        </p:spPr>
      </p:pic>
      <p:sp>
        <p:nvSpPr>
          <p:cNvPr id="179" name="Google Shape;179;p9"/>
          <p:cNvSpPr txBox="1"/>
          <p:nvPr/>
        </p:nvSpPr>
        <p:spPr>
          <a:xfrm>
            <a:off x="474600" y="4846250"/>
            <a:ext cx="5337300" cy="4793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highlight>
                  <a:srgbClr val="FFFFFF"/>
                </a:highlight>
                <a:latin typeface="Cambria"/>
                <a:ea typeface="Cambria"/>
                <a:cs typeface="Cambria"/>
                <a:sym typeface="Cambria"/>
              </a:rPr>
              <a:t>Medical breakthrough: Germ Theory</a:t>
            </a:r>
            <a:endParaRPr b="1" i="0" sz="1400" u="none" cap="none" strike="noStrike">
              <a:solidFill>
                <a:schemeClr val="dk1"/>
              </a:solidFill>
              <a:highlight>
                <a:srgbClr val="FFFFFF"/>
              </a:highlight>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highlight>
                <a:srgbClr val="FFFFFF"/>
              </a:highlight>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200"/>
              <a:buFont typeface="Arial"/>
              <a:buNone/>
            </a:pPr>
            <a:r>
              <a:rPr b="1" i="0" lang="en" sz="1200" u="none" cap="none" strike="noStrike">
                <a:solidFill>
                  <a:schemeClr val="dk1"/>
                </a:solidFill>
                <a:highlight>
                  <a:srgbClr val="FFFFFF"/>
                </a:highlight>
                <a:latin typeface="Cambria"/>
                <a:ea typeface="Cambria"/>
                <a:cs typeface="Cambria"/>
                <a:sym typeface="Cambria"/>
              </a:rPr>
              <a:t>Louis Pasteur and the development of Germ Theory</a:t>
            </a:r>
            <a:endParaRPr b="1" i="0" sz="1200" u="none" cap="none" strike="noStrike">
              <a:solidFill>
                <a:schemeClr val="dk1"/>
              </a:solidFill>
              <a:highlight>
                <a:srgbClr val="FFFFFF"/>
              </a:highlight>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In 1860, the French Academy of Science challenged scientists to come up with evidence to either prove or disprove the theory of ________________________.</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By the middle of the _________________, microscopes had improved even more - it was now possible to magnify substances to a much higher level and keep the image clear enough to see. Because of this, Louis Pasteur, a ____________ scientist, was able to observe unwanted microbes in wine and vinegar, which turned both liquids ‘bad’.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Pasteur published the results of his ________________ 1861. He called his discovery </a:t>
            </a:r>
            <a:r>
              <a:rPr b="1" i="0" lang="en" sz="1100" u="none" cap="none" strike="noStrike">
                <a:solidFill>
                  <a:schemeClr val="dk1"/>
                </a:solidFill>
                <a:highlight>
                  <a:srgbClr val="FFFFFF"/>
                </a:highlight>
                <a:latin typeface="Cambria"/>
                <a:ea typeface="Cambria"/>
                <a:cs typeface="Cambria"/>
                <a:sym typeface="Cambria"/>
              </a:rPr>
              <a:t>Germ Theory. </a:t>
            </a:r>
            <a:endParaRPr b="1"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Pasteur proved that the ideas of spontaneous generation was ____________ because decay did not happen to sterilised matter that was left undisturbed. Instead, something in the air was causing the ___________.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t/>
            </a:r>
            <a:endParaRPr b="0" i="0" sz="1100" u="none" cap="none" strike="noStrike">
              <a:solidFill>
                <a:schemeClr val="dk1"/>
              </a:solidFill>
              <a:highlight>
                <a:srgbClr val="FFFFFF"/>
              </a:highlight>
              <a:latin typeface="Cambria"/>
              <a:ea typeface="Cambria"/>
              <a:cs typeface="Cambria"/>
              <a:sym typeface="Cambria"/>
            </a:endParaRPr>
          </a:p>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Cambria"/>
                <a:ea typeface="Cambria"/>
                <a:cs typeface="Cambria"/>
                <a:sym typeface="Cambria"/>
              </a:rPr>
              <a:t>Pasteur also theorised that, as germs were causing decay, they might also be causing disease in the human body. He observed one particular type of microorganism killing off France’s silkworm population, which seemed to prove this theory. However he did not publish this </a:t>
            </a:r>
            <a:r>
              <a:rPr b="1" i="0" lang="en" sz="1100" u="none" cap="none" strike="noStrike">
                <a:solidFill>
                  <a:schemeClr val="dk1"/>
                </a:solidFill>
                <a:highlight>
                  <a:srgbClr val="FFFFFF"/>
                </a:highlight>
                <a:latin typeface="Cambria"/>
                <a:ea typeface="Cambria"/>
                <a:cs typeface="Cambria"/>
                <a:sym typeface="Cambria"/>
              </a:rPr>
              <a:t>germ theory of infection </a:t>
            </a:r>
            <a:r>
              <a:rPr b="0" i="0" lang="en" sz="1100" u="none" cap="none" strike="noStrike">
                <a:solidFill>
                  <a:schemeClr val="dk1"/>
                </a:solidFill>
                <a:highlight>
                  <a:srgbClr val="FFFFFF"/>
                </a:highlight>
                <a:latin typeface="Cambria"/>
                <a:ea typeface="Cambria"/>
                <a:cs typeface="Cambria"/>
                <a:sym typeface="Cambria"/>
              </a:rPr>
              <a:t>until 1878.</a:t>
            </a:r>
            <a:endParaRPr b="0" i="0" sz="1100" u="none" cap="none" strike="noStrike">
              <a:solidFill>
                <a:schemeClr val="dk1"/>
              </a:solidFill>
              <a:highlight>
                <a:srgbClr val="FFFFFF"/>
              </a:highlight>
              <a:latin typeface="Cambria"/>
              <a:ea typeface="Cambria"/>
              <a:cs typeface="Cambria"/>
              <a:sym typeface="Cambria"/>
            </a:endParaRPr>
          </a:p>
        </p:txBody>
      </p:sp>
      <p:sp>
        <p:nvSpPr>
          <p:cNvPr id="180" name="Google Shape;180;p9"/>
          <p:cNvSpPr txBox="1"/>
          <p:nvPr/>
        </p:nvSpPr>
        <p:spPr>
          <a:xfrm>
            <a:off x="508325" y="745550"/>
            <a:ext cx="6862500" cy="35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Calibri"/>
                <a:ea typeface="Calibri"/>
                <a:cs typeface="Calibri"/>
                <a:sym typeface="Calibri"/>
              </a:rPr>
              <a:t>TASK: </a:t>
            </a:r>
            <a:r>
              <a:rPr b="0" i="0" lang="en" sz="1100" u="none" cap="none" strike="noStrike">
                <a:solidFill>
                  <a:srgbClr val="000000"/>
                </a:solidFill>
                <a:latin typeface="Calibri"/>
                <a:ea typeface="Calibri"/>
                <a:cs typeface="Calibri"/>
                <a:sym typeface="Calibri"/>
              </a:rPr>
              <a:t>Answer the following questions. </a:t>
            </a:r>
            <a:endParaRPr b="0" i="0" sz="1100" u="none" cap="none" strike="noStrike">
              <a:solidFill>
                <a:srgbClr val="000000"/>
              </a:solidFill>
              <a:latin typeface="Calibri"/>
              <a:ea typeface="Calibri"/>
              <a:cs typeface="Calibri"/>
              <a:sym typeface="Calibri"/>
            </a:endParaRPr>
          </a:p>
        </p:txBody>
      </p:sp>
      <p:sp>
        <p:nvSpPr>
          <p:cNvPr id="181" name="Google Shape;181;p9"/>
          <p:cNvSpPr txBox="1"/>
          <p:nvPr/>
        </p:nvSpPr>
        <p:spPr>
          <a:xfrm>
            <a:off x="474450" y="1236950"/>
            <a:ext cx="6972900" cy="3609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How did people's view of God change? 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What was the Enlightenment? </a:t>
            </a:r>
            <a:endParaRPr b="0" i="0" sz="1100" u="none" cap="none" strike="noStrike">
              <a:solidFill>
                <a:srgbClr val="000000"/>
              </a:solidFill>
              <a:latin typeface="Cambria"/>
              <a:ea typeface="Cambria"/>
              <a:cs typeface="Cambria"/>
              <a:sym typeface="Cambria"/>
            </a:endParaRPr>
          </a:p>
          <a:p>
            <a:pPr indent="0" lvl="0" marL="0" marR="0" rtl="0" algn="l">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Cambria"/>
                <a:ea typeface="Cambria"/>
                <a:cs typeface="Cambria"/>
                <a:sym typeface="Cambria"/>
              </a:rPr>
              <a:t>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1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How was society changing?</a:t>
            </a:r>
            <a:endParaRPr b="0" i="0" sz="1100" u="none" cap="none" strike="noStrike">
              <a:solidFill>
                <a:srgbClr val="000000"/>
              </a:solidFill>
              <a:latin typeface="Cambria"/>
              <a:ea typeface="Cambria"/>
              <a:cs typeface="Cambria"/>
              <a:sym typeface="Cambria"/>
            </a:endParaRPr>
          </a:p>
          <a:p>
            <a:pPr indent="0" lvl="0" marL="0" marR="0" rtl="0" algn="l">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Cambria"/>
                <a:ea typeface="Cambria"/>
                <a:cs typeface="Cambria"/>
                <a:sym typeface="Cambria"/>
              </a:rPr>
              <a:t>__________________________________________________________________________________________________________________________________________________________________________________________________</a:t>
            </a:r>
            <a:endParaRPr b="0" i="0" sz="11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Cambria"/>
                <a:ea typeface="Cambria"/>
                <a:cs typeface="Cambria"/>
                <a:sym typeface="Cambria"/>
              </a:rPr>
              <a:t>What changed and what stayed the same in terms of cause of disease?</a:t>
            </a:r>
            <a:endParaRPr b="0" i="0" sz="1100" u="none" cap="none" strike="noStrike">
              <a:solidFill>
                <a:srgbClr val="000000"/>
              </a:solidFill>
              <a:latin typeface="Cambria"/>
              <a:ea typeface="Cambria"/>
              <a:cs typeface="Cambria"/>
              <a:sym typeface="Cambria"/>
            </a:endParaRPr>
          </a:p>
          <a:p>
            <a:pPr indent="0" lvl="0" marL="0" marR="0" rtl="0" algn="l">
              <a:lnSpc>
                <a:spcPct val="150000"/>
              </a:lnSpc>
              <a:spcBef>
                <a:spcPts val="0"/>
              </a:spcBef>
              <a:spcAft>
                <a:spcPts val="0"/>
              </a:spcAft>
              <a:buClr>
                <a:schemeClr val="dk1"/>
              </a:buClr>
              <a:buSzPts val="1100"/>
              <a:buFont typeface="Arial"/>
              <a:buNone/>
            </a:pPr>
            <a:r>
              <a:rPr b="0" i="0" lang="en" sz="1100" u="none" cap="none" strike="noStrike">
                <a:solidFill>
                  <a:schemeClr val="dk1"/>
                </a:solidFill>
                <a:latin typeface="Cambria"/>
                <a:ea typeface="Cambria"/>
                <a:cs typeface="Cambria"/>
                <a:sym typeface="Cambria"/>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b="0" i="0" sz="1100" u="none" cap="none" strike="noStrike">
              <a:solidFill>
                <a:schemeClr val="dk1"/>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mbria"/>
              <a:ea typeface="Cambria"/>
              <a:cs typeface="Cambria"/>
              <a:sym typeface="Cambria"/>
            </a:endParaRPr>
          </a:p>
        </p:txBody>
      </p:sp>
      <p:pic>
        <p:nvPicPr>
          <p:cNvPr descr="Image result for louis pasteur" id="182" name="Google Shape;182;p9"/>
          <p:cNvPicPr preferRelativeResize="0"/>
          <p:nvPr/>
        </p:nvPicPr>
        <p:blipFill rotWithShape="1">
          <a:blip r:embed="rId5">
            <a:alphaModFix/>
          </a:blip>
          <a:srcRect b="0" l="0" r="0" t="0"/>
          <a:stretch/>
        </p:blipFill>
        <p:spPr>
          <a:xfrm>
            <a:off x="6047400" y="5090475"/>
            <a:ext cx="1400100" cy="1933500"/>
          </a:xfrm>
          <a:prstGeom prst="roundRect">
            <a:avLst>
              <a:gd fmla="val 16667" name="adj"/>
            </a:avLst>
          </a:prstGeom>
          <a:noFill/>
          <a:ln cap="flat" cmpd="sng" w="28575">
            <a:solidFill>
              <a:srgbClr val="000000"/>
            </a:solidFill>
            <a:prstDash val="solid"/>
            <a:round/>
            <a:headEnd len="sm" w="sm" type="none"/>
            <a:tailEnd len="sm" w="sm" type="none"/>
          </a:ln>
        </p:spPr>
      </p:pic>
      <p:pic>
        <p:nvPicPr>
          <p:cNvPr descr="Image result for louis pasteur" id="183" name="Google Shape;183;p9"/>
          <p:cNvPicPr preferRelativeResize="0"/>
          <p:nvPr/>
        </p:nvPicPr>
        <p:blipFill rotWithShape="1">
          <a:blip r:embed="rId6">
            <a:alphaModFix/>
          </a:blip>
          <a:srcRect b="0" l="0" r="0" t="0"/>
          <a:stretch/>
        </p:blipFill>
        <p:spPr>
          <a:xfrm>
            <a:off x="5999688" y="7696275"/>
            <a:ext cx="1495500" cy="1943100"/>
          </a:xfrm>
          <a:prstGeom prst="roundRect">
            <a:avLst>
              <a:gd fmla="val 16667" name="adj"/>
            </a:avLst>
          </a:prstGeom>
          <a:noFill/>
          <a:ln cap="flat" cmpd="sng" w="28575">
            <a:solidFill>
              <a:srgbClr val="000000"/>
            </a:solidFill>
            <a:prstDash val="solid"/>
            <a:round/>
            <a:headEnd len="sm" w="sm" type="none"/>
            <a:tailEnd len="sm" w="sm" type="none"/>
          </a:ln>
        </p:spPr>
      </p:pic>
      <p:graphicFrame>
        <p:nvGraphicFramePr>
          <p:cNvPr id="184" name="Google Shape;184;p9"/>
          <p:cNvGraphicFramePr/>
          <p:nvPr/>
        </p:nvGraphicFramePr>
        <p:xfrm>
          <a:off x="474450" y="9727500"/>
          <a:ext cx="3000000" cy="3000000"/>
        </p:xfrm>
        <a:graphic>
          <a:graphicData uri="http://schemas.openxmlformats.org/drawingml/2006/table">
            <a:tbl>
              <a:tblPr>
                <a:noFill/>
                <a:tableStyleId>{536ACEB8-F9AB-40BC-9508-6DCCBD68F1CE}</a:tableStyleId>
              </a:tblPr>
              <a:tblGrid>
                <a:gridCol w="1779100"/>
                <a:gridCol w="1779100"/>
                <a:gridCol w="1779100"/>
              </a:tblGrid>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spontaneous generation</a:t>
                      </a:r>
                      <a:endParaRPr sz="1100" u="none" cap="none" strike="noStrike">
                        <a:latin typeface="Cambria"/>
                        <a:ea typeface="Cambria"/>
                        <a:cs typeface="Cambria"/>
                        <a:sym typeface="Cambria"/>
                      </a:endParaRPr>
                    </a:p>
                  </a:txBody>
                  <a:tcPr marT="91425" marB="91425" marR="91425" marL="91425" anchor="ctr">
                    <a:lnL cap="flat" cmpd="sng" w="28575">
                      <a:solidFill>
                        <a:srgbClr val="9E9E9E">
                          <a:alpha val="0"/>
                        </a:srgbClr>
                      </a:solidFill>
                      <a:prstDash val="solid"/>
                      <a:round/>
                      <a:headEnd len="sm" w="sm" type="none"/>
                      <a:tailEnd len="sm" w="sm" type="none"/>
                    </a:lnL>
                    <a:lnR cap="flat" cmpd="sng" w="28575">
                      <a:solidFill>
                        <a:srgbClr val="9E9E9E">
                          <a:alpha val="0"/>
                        </a:srgb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experiments</a:t>
                      </a:r>
                      <a:endParaRPr sz="1100" u="none" cap="none" strike="noStrike">
                        <a:latin typeface="Cambria"/>
                        <a:ea typeface="Cambria"/>
                        <a:cs typeface="Cambria"/>
                        <a:sym typeface="Cambria"/>
                      </a:endParaRPr>
                    </a:p>
                  </a:txBody>
                  <a:tcPr marT="91425" marB="91425" marR="91425" marL="91425" anchor="ctr">
                    <a:lnL cap="flat" cmpd="sng" w="28575">
                      <a:solidFill>
                        <a:srgbClr val="9E9E9E">
                          <a:alpha val="0"/>
                        </a:srgbClr>
                      </a:solidFill>
                      <a:prstDash val="solid"/>
                      <a:round/>
                      <a:headEnd len="sm" w="sm" type="none"/>
                      <a:tailEnd len="sm" w="sm" type="none"/>
                    </a:lnL>
                    <a:lnR cap="flat" cmpd="sng" w="28575">
                      <a:solidFill>
                        <a:srgbClr val="9E9E9E">
                          <a:alpha val="0"/>
                        </a:srgb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French </a:t>
                      </a:r>
                      <a:endParaRPr sz="1100" u="none" cap="none" strike="noStrike">
                        <a:latin typeface="Cambria"/>
                        <a:ea typeface="Cambria"/>
                        <a:cs typeface="Cambria"/>
                        <a:sym typeface="Cambria"/>
                      </a:endParaRPr>
                    </a:p>
                  </a:txBody>
                  <a:tcPr marT="91425" marB="91425" marR="91425" marL="91425" anchor="ctr">
                    <a:lnL cap="flat" cmpd="sng" w="28575">
                      <a:solidFill>
                        <a:srgbClr val="9E9E9E">
                          <a:alpha val="0"/>
                        </a:srgbClr>
                      </a:solidFill>
                      <a:prstDash val="solid"/>
                      <a:round/>
                      <a:headEnd len="sm" w="sm" type="none"/>
                      <a:tailEnd len="sm" w="sm" type="none"/>
                    </a:lnL>
                    <a:lnR cap="flat" cmpd="sng" w="28575">
                      <a:solidFill>
                        <a:srgbClr val="9E9E9E">
                          <a:alpha val="0"/>
                        </a:srgb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rgbClr val="9E9E9E">
                          <a:alpha val="0"/>
                        </a:srgbClr>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wrong</a:t>
                      </a:r>
                      <a:endParaRPr sz="1100" u="none" cap="none" strike="noStrike">
                        <a:latin typeface="Cambria"/>
                        <a:ea typeface="Cambria"/>
                        <a:cs typeface="Cambria"/>
                        <a:sym typeface="Cambria"/>
                      </a:endParaRPr>
                    </a:p>
                  </a:txBody>
                  <a:tcPr marT="91425" marB="91425" marR="91425" marL="91425" anchor="ctr">
                    <a:lnL cap="flat" cmpd="sng" w="28575">
                      <a:solidFill>
                        <a:srgbClr val="9E9E9E">
                          <a:alpha val="0"/>
                        </a:srgbClr>
                      </a:solidFill>
                      <a:prstDash val="solid"/>
                      <a:round/>
                      <a:headEnd len="sm" w="sm" type="none"/>
                      <a:tailEnd len="sm" w="sm" type="none"/>
                    </a:lnL>
                    <a:lnR cap="flat" cmpd="sng" w="28575">
                      <a:solidFill>
                        <a:srgbClr val="9E9E9E">
                          <a:alpha val="0"/>
                        </a:srgb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19th Century</a:t>
                      </a:r>
                      <a:endParaRPr sz="1100" u="none" cap="none" strike="noStrike">
                        <a:latin typeface="Cambria"/>
                        <a:ea typeface="Cambria"/>
                        <a:cs typeface="Cambria"/>
                        <a:sym typeface="Cambria"/>
                      </a:endParaRPr>
                    </a:p>
                  </a:txBody>
                  <a:tcPr marT="91425" marB="91425" marR="91425" marL="91425" anchor="ctr">
                    <a:lnL cap="flat" cmpd="sng" w="28575">
                      <a:solidFill>
                        <a:srgbClr val="9E9E9E">
                          <a:alpha val="0"/>
                        </a:srgbClr>
                      </a:solidFill>
                      <a:prstDash val="solid"/>
                      <a:round/>
                      <a:headEnd len="sm" w="sm" type="none"/>
                      <a:tailEnd len="sm" w="sm" type="none"/>
                    </a:lnL>
                    <a:lnR cap="flat" cmpd="sng" w="28575">
                      <a:solidFill>
                        <a:srgbClr val="9E9E9E">
                          <a:alpha val="0"/>
                        </a:srgb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100"/>
                        <a:buFont typeface="Arial"/>
                        <a:buNone/>
                      </a:pPr>
                      <a:r>
                        <a:rPr lang="en" sz="1100" u="none" cap="none" strike="noStrike">
                          <a:latin typeface="Cambria"/>
                          <a:ea typeface="Cambria"/>
                          <a:cs typeface="Cambria"/>
                          <a:sym typeface="Cambria"/>
                        </a:rPr>
                        <a:t>decay</a:t>
                      </a:r>
                      <a:endParaRPr sz="1100" u="none" cap="none" strike="noStrike">
                        <a:latin typeface="Cambria"/>
                        <a:ea typeface="Cambria"/>
                        <a:cs typeface="Cambria"/>
                        <a:sym typeface="Cambria"/>
                      </a:endParaRPr>
                    </a:p>
                  </a:txBody>
                  <a:tcPr marT="91425" marB="91425" marR="91425" marL="91425" anchor="ctr">
                    <a:lnL cap="flat" cmpd="sng" w="28575">
                      <a:solidFill>
                        <a:srgbClr val="9E9E9E">
                          <a:alpha val="0"/>
                        </a:srgbClr>
                      </a:solidFill>
                      <a:prstDash val="solid"/>
                      <a:round/>
                      <a:headEnd len="sm" w="sm" type="none"/>
                      <a:tailEnd len="sm" w="sm" type="none"/>
                    </a:lnL>
                    <a:lnR cap="flat" cmpd="sng" w="28575">
                      <a:solidFill>
                        <a:srgbClr val="9E9E9E">
                          <a:alpha val="0"/>
                        </a:srgbClr>
                      </a:solidFill>
                      <a:prstDash val="solid"/>
                      <a:round/>
                      <a:headEnd len="sm" w="sm" type="none"/>
                      <a:tailEnd len="sm" w="sm" type="none"/>
                    </a:lnR>
                    <a:lnT cap="flat" cmpd="sng" w="28575">
                      <a:solidFill>
                        <a:srgbClr val="9E9E9E">
                          <a:alpha val="0"/>
                        </a:srgbClr>
                      </a:solidFill>
                      <a:prstDash val="solid"/>
                      <a:round/>
                      <a:headEnd len="sm" w="sm" type="none"/>
                      <a:tailEnd len="sm" w="sm" type="none"/>
                    </a:lnT>
                    <a:lnB cap="flat" cmpd="sng" w="28575">
                      <a:solidFill>
                        <a:srgbClr val="9E9E9E">
                          <a:alpha val="0"/>
                        </a:srgbClr>
                      </a:solidFill>
                      <a:prstDash val="solid"/>
                      <a:round/>
                      <a:headEnd len="sm" w="sm" type="none"/>
                      <a:tailEnd len="sm" w="sm" type="none"/>
                    </a:lnB>
                  </a:tcPr>
                </a:tc>
              </a:tr>
            </a:tbl>
          </a:graphicData>
        </a:graphic>
      </p:graphicFrame>
      <p:sp>
        <p:nvSpPr>
          <p:cNvPr id="185" name="Google Shape;185;p9"/>
          <p:cNvSpPr txBox="1"/>
          <p:nvPr>
            <p:ph type="title"/>
          </p:nvPr>
        </p:nvSpPr>
        <p:spPr>
          <a:xfrm>
            <a:off x="864300" y="86525"/>
            <a:ext cx="5831400" cy="591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400"/>
              <a:buNone/>
            </a:pPr>
            <a:r>
              <a:rPr b="1" lang="en" sz="1600"/>
              <a:t>3.1 Ideas about the cause of disease and illness in the Industrial Revolution period (c1700-c1900)</a:t>
            </a:r>
            <a:endParaRPr b="1" sz="16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