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3554"/>
    <a:srgbClr val="272822"/>
    <a:srgbClr val="FFFFFF"/>
    <a:srgbClr val="548235"/>
    <a:srgbClr val="357382"/>
    <a:srgbClr val="E6E6E6"/>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83746" autoAdjust="0"/>
  </p:normalViewPr>
  <p:slideViewPr>
    <p:cSldViewPr snapToGrid="0">
      <p:cViewPr varScale="1">
        <p:scale>
          <a:sx n="89" d="100"/>
          <a:sy n="89" d="100"/>
        </p:scale>
        <p:origin x="6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BF638-832C-49C0-B0C9-DDB7E8E8D228}" type="datetimeFigureOut">
              <a:rPr lang="en-GB" smtClean="0"/>
              <a:t>19/02/2020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2936D-24A1-486A-A1CC-C1A578D7BC32}" type="slidenum">
              <a:rPr lang="en-GB" smtClean="0"/>
              <a:t>‹#›</a:t>
            </a:fld>
            <a:endParaRPr lang="en-GB" dirty="0"/>
          </a:p>
        </p:txBody>
      </p:sp>
    </p:spTree>
    <p:extLst>
      <p:ext uri="{BB962C8B-B14F-4D97-AF65-F5344CB8AC3E}">
        <p14:creationId xmlns:p14="http://schemas.microsoft.com/office/powerpoint/2010/main" val="3090056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1</a:t>
            </a:fld>
            <a:endParaRPr lang="en-GB" dirty="0"/>
          </a:p>
        </p:txBody>
      </p:sp>
    </p:spTree>
    <p:extLst>
      <p:ext uri="{BB962C8B-B14F-4D97-AF65-F5344CB8AC3E}">
        <p14:creationId xmlns:p14="http://schemas.microsoft.com/office/powerpoint/2010/main" val="2938042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10</a:t>
            </a:fld>
            <a:endParaRPr lang="en-GB" dirty="0"/>
          </a:p>
        </p:txBody>
      </p:sp>
    </p:spTree>
    <p:extLst>
      <p:ext uri="{BB962C8B-B14F-4D97-AF65-F5344CB8AC3E}">
        <p14:creationId xmlns:p14="http://schemas.microsoft.com/office/powerpoint/2010/main" val="346400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11</a:t>
            </a:fld>
            <a:endParaRPr lang="en-GB" dirty="0"/>
          </a:p>
        </p:txBody>
      </p:sp>
    </p:spTree>
    <p:extLst>
      <p:ext uri="{BB962C8B-B14F-4D97-AF65-F5344CB8AC3E}">
        <p14:creationId xmlns:p14="http://schemas.microsoft.com/office/powerpoint/2010/main" val="3821364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12</a:t>
            </a:fld>
            <a:endParaRPr lang="en-GB" dirty="0"/>
          </a:p>
        </p:txBody>
      </p:sp>
    </p:spTree>
    <p:extLst>
      <p:ext uri="{BB962C8B-B14F-4D97-AF65-F5344CB8AC3E}">
        <p14:creationId xmlns:p14="http://schemas.microsoft.com/office/powerpoint/2010/main" val="1439961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13</a:t>
            </a:fld>
            <a:endParaRPr lang="en-GB" dirty="0"/>
          </a:p>
        </p:txBody>
      </p:sp>
    </p:spTree>
    <p:extLst>
      <p:ext uri="{BB962C8B-B14F-4D97-AF65-F5344CB8AC3E}">
        <p14:creationId xmlns:p14="http://schemas.microsoft.com/office/powerpoint/2010/main" val="345754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14</a:t>
            </a:fld>
            <a:endParaRPr lang="en-GB" dirty="0"/>
          </a:p>
        </p:txBody>
      </p:sp>
    </p:spTree>
    <p:extLst>
      <p:ext uri="{BB962C8B-B14F-4D97-AF65-F5344CB8AC3E}">
        <p14:creationId xmlns:p14="http://schemas.microsoft.com/office/powerpoint/2010/main" val="836076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15</a:t>
            </a:fld>
            <a:endParaRPr lang="en-GB" dirty="0"/>
          </a:p>
        </p:txBody>
      </p:sp>
    </p:spTree>
    <p:extLst>
      <p:ext uri="{BB962C8B-B14F-4D97-AF65-F5344CB8AC3E}">
        <p14:creationId xmlns:p14="http://schemas.microsoft.com/office/powerpoint/2010/main" val="2677341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16</a:t>
            </a:fld>
            <a:endParaRPr lang="en-GB" dirty="0"/>
          </a:p>
        </p:txBody>
      </p:sp>
    </p:spTree>
    <p:extLst>
      <p:ext uri="{BB962C8B-B14F-4D97-AF65-F5344CB8AC3E}">
        <p14:creationId xmlns:p14="http://schemas.microsoft.com/office/powerpoint/2010/main" val="4226970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17</a:t>
            </a:fld>
            <a:endParaRPr lang="en-GB" dirty="0"/>
          </a:p>
        </p:txBody>
      </p:sp>
    </p:spTree>
    <p:extLst>
      <p:ext uri="{BB962C8B-B14F-4D97-AF65-F5344CB8AC3E}">
        <p14:creationId xmlns:p14="http://schemas.microsoft.com/office/powerpoint/2010/main" val="4134782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18</a:t>
            </a:fld>
            <a:endParaRPr lang="en-GB" dirty="0"/>
          </a:p>
        </p:txBody>
      </p:sp>
    </p:spTree>
    <p:extLst>
      <p:ext uri="{BB962C8B-B14F-4D97-AF65-F5344CB8AC3E}">
        <p14:creationId xmlns:p14="http://schemas.microsoft.com/office/powerpoint/2010/main" val="4016253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19</a:t>
            </a:fld>
            <a:endParaRPr lang="en-GB" dirty="0"/>
          </a:p>
        </p:txBody>
      </p:sp>
    </p:spTree>
    <p:extLst>
      <p:ext uri="{BB962C8B-B14F-4D97-AF65-F5344CB8AC3E}">
        <p14:creationId xmlns:p14="http://schemas.microsoft.com/office/powerpoint/2010/main" val="55668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2</a:t>
            </a:fld>
            <a:endParaRPr lang="en-GB" dirty="0"/>
          </a:p>
        </p:txBody>
      </p:sp>
    </p:spTree>
    <p:extLst>
      <p:ext uri="{BB962C8B-B14F-4D97-AF65-F5344CB8AC3E}">
        <p14:creationId xmlns:p14="http://schemas.microsoft.com/office/powerpoint/2010/main" val="3930179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20</a:t>
            </a:fld>
            <a:endParaRPr lang="en-GB" dirty="0"/>
          </a:p>
        </p:txBody>
      </p:sp>
    </p:spTree>
    <p:extLst>
      <p:ext uri="{BB962C8B-B14F-4D97-AF65-F5344CB8AC3E}">
        <p14:creationId xmlns:p14="http://schemas.microsoft.com/office/powerpoint/2010/main" val="183900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21</a:t>
            </a:fld>
            <a:endParaRPr lang="en-GB" dirty="0"/>
          </a:p>
        </p:txBody>
      </p:sp>
    </p:spTree>
    <p:extLst>
      <p:ext uri="{BB962C8B-B14F-4D97-AF65-F5344CB8AC3E}">
        <p14:creationId xmlns:p14="http://schemas.microsoft.com/office/powerpoint/2010/main" val="1601138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22</a:t>
            </a:fld>
            <a:endParaRPr lang="en-GB" dirty="0"/>
          </a:p>
        </p:txBody>
      </p:sp>
    </p:spTree>
    <p:extLst>
      <p:ext uri="{BB962C8B-B14F-4D97-AF65-F5344CB8AC3E}">
        <p14:creationId xmlns:p14="http://schemas.microsoft.com/office/powerpoint/2010/main" val="1325614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23</a:t>
            </a:fld>
            <a:endParaRPr lang="en-GB" dirty="0"/>
          </a:p>
        </p:txBody>
      </p:sp>
    </p:spTree>
    <p:extLst>
      <p:ext uri="{BB962C8B-B14F-4D97-AF65-F5344CB8AC3E}">
        <p14:creationId xmlns:p14="http://schemas.microsoft.com/office/powerpoint/2010/main" val="3090688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24</a:t>
            </a:fld>
            <a:endParaRPr lang="en-GB" dirty="0"/>
          </a:p>
        </p:txBody>
      </p:sp>
    </p:spTree>
    <p:extLst>
      <p:ext uri="{BB962C8B-B14F-4D97-AF65-F5344CB8AC3E}">
        <p14:creationId xmlns:p14="http://schemas.microsoft.com/office/powerpoint/2010/main" val="1661203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25</a:t>
            </a:fld>
            <a:endParaRPr lang="en-GB" dirty="0"/>
          </a:p>
        </p:txBody>
      </p:sp>
    </p:spTree>
    <p:extLst>
      <p:ext uri="{BB962C8B-B14F-4D97-AF65-F5344CB8AC3E}">
        <p14:creationId xmlns:p14="http://schemas.microsoft.com/office/powerpoint/2010/main" val="2659715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26</a:t>
            </a:fld>
            <a:endParaRPr lang="en-GB" dirty="0"/>
          </a:p>
        </p:txBody>
      </p:sp>
    </p:spTree>
    <p:extLst>
      <p:ext uri="{BB962C8B-B14F-4D97-AF65-F5344CB8AC3E}">
        <p14:creationId xmlns:p14="http://schemas.microsoft.com/office/powerpoint/2010/main" val="1034210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27</a:t>
            </a:fld>
            <a:endParaRPr lang="en-GB" dirty="0"/>
          </a:p>
        </p:txBody>
      </p:sp>
    </p:spTree>
    <p:extLst>
      <p:ext uri="{BB962C8B-B14F-4D97-AF65-F5344CB8AC3E}">
        <p14:creationId xmlns:p14="http://schemas.microsoft.com/office/powerpoint/2010/main" val="3587179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28</a:t>
            </a:fld>
            <a:endParaRPr lang="en-GB" dirty="0"/>
          </a:p>
        </p:txBody>
      </p:sp>
    </p:spTree>
    <p:extLst>
      <p:ext uri="{BB962C8B-B14F-4D97-AF65-F5344CB8AC3E}">
        <p14:creationId xmlns:p14="http://schemas.microsoft.com/office/powerpoint/2010/main" val="478142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29</a:t>
            </a:fld>
            <a:endParaRPr lang="en-GB" dirty="0"/>
          </a:p>
        </p:txBody>
      </p:sp>
    </p:spTree>
    <p:extLst>
      <p:ext uri="{BB962C8B-B14F-4D97-AF65-F5344CB8AC3E}">
        <p14:creationId xmlns:p14="http://schemas.microsoft.com/office/powerpoint/2010/main" val="307290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3</a:t>
            </a:fld>
            <a:endParaRPr lang="en-GB" dirty="0"/>
          </a:p>
        </p:txBody>
      </p:sp>
    </p:spTree>
    <p:extLst>
      <p:ext uri="{BB962C8B-B14F-4D97-AF65-F5344CB8AC3E}">
        <p14:creationId xmlns:p14="http://schemas.microsoft.com/office/powerpoint/2010/main" val="1812883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30</a:t>
            </a:fld>
            <a:endParaRPr lang="en-GB" dirty="0"/>
          </a:p>
        </p:txBody>
      </p:sp>
    </p:spTree>
    <p:extLst>
      <p:ext uri="{BB962C8B-B14F-4D97-AF65-F5344CB8AC3E}">
        <p14:creationId xmlns:p14="http://schemas.microsoft.com/office/powerpoint/2010/main" val="1483168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31</a:t>
            </a:fld>
            <a:endParaRPr lang="en-GB" dirty="0"/>
          </a:p>
        </p:txBody>
      </p:sp>
    </p:spTree>
    <p:extLst>
      <p:ext uri="{BB962C8B-B14F-4D97-AF65-F5344CB8AC3E}">
        <p14:creationId xmlns:p14="http://schemas.microsoft.com/office/powerpoint/2010/main" val="3440718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32</a:t>
            </a:fld>
            <a:endParaRPr lang="en-GB" dirty="0"/>
          </a:p>
        </p:txBody>
      </p:sp>
    </p:spTree>
    <p:extLst>
      <p:ext uri="{BB962C8B-B14F-4D97-AF65-F5344CB8AC3E}">
        <p14:creationId xmlns:p14="http://schemas.microsoft.com/office/powerpoint/2010/main" val="2600930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33</a:t>
            </a:fld>
            <a:endParaRPr lang="en-GB" dirty="0"/>
          </a:p>
        </p:txBody>
      </p:sp>
    </p:spTree>
    <p:extLst>
      <p:ext uri="{BB962C8B-B14F-4D97-AF65-F5344CB8AC3E}">
        <p14:creationId xmlns:p14="http://schemas.microsoft.com/office/powerpoint/2010/main" val="1105024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34</a:t>
            </a:fld>
            <a:endParaRPr lang="en-GB" dirty="0"/>
          </a:p>
        </p:txBody>
      </p:sp>
    </p:spTree>
    <p:extLst>
      <p:ext uri="{BB962C8B-B14F-4D97-AF65-F5344CB8AC3E}">
        <p14:creationId xmlns:p14="http://schemas.microsoft.com/office/powerpoint/2010/main" val="21536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35</a:t>
            </a:fld>
            <a:endParaRPr lang="en-GB" dirty="0"/>
          </a:p>
        </p:txBody>
      </p:sp>
    </p:spTree>
    <p:extLst>
      <p:ext uri="{BB962C8B-B14F-4D97-AF65-F5344CB8AC3E}">
        <p14:creationId xmlns:p14="http://schemas.microsoft.com/office/powerpoint/2010/main" val="3374469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36</a:t>
            </a:fld>
            <a:endParaRPr lang="en-GB" dirty="0"/>
          </a:p>
        </p:txBody>
      </p:sp>
    </p:spTree>
    <p:extLst>
      <p:ext uri="{BB962C8B-B14F-4D97-AF65-F5344CB8AC3E}">
        <p14:creationId xmlns:p14="http://schemas.microsoft.com/office/powerpoint/2010/main" val="2976252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37</a:t>
            </a:fld>
            <a:endParaRPr lang="en-GB" dirty="0"/>
          </a:p>
        </p:txBody>
      </p:sp>
    </p:spTree>
    <p:extLst>
      <p:ext uri="{BB962C8B-B14F-4D97-AF65-F5344CB8AC3E}">
        <p14:creationId xmlns:p14="http://schemas.microsoft.com/office/powerpoint/2010/main" val="46971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38</a:t>
            </a:fld>
            <a:endParaRPr lang="en-GB" dirty="0"/>
          </a:p>
        </p:txBody>
      </p:sp>
    </p:spTree>
    <p:extLst>
      <p:ext uri="{BB962C8B-B14F-4D97-AF65-F5344CB8AC3E}">
        <p14:creationId xmlns:p14="http://schemas.microsoft.com/office/powerpoint/2010/main" val="3886685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39</a:t>
            </a:fld>
            <a:endParaRPr lang="en-GB" dirty="0"/>
          </a:p>
        </p:txBody>
      </p:sp>
    </p:spTree>
    <p:extLst>
      <p:ext uri="{BB962C8B-B14F-4D97-AF65-F5344CB8AC3E}">
        <p14:creationId xmlns:p14="http://schemas.microsoft.com/office/powerpoint/2010/main" val="26617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4</a:t>
            </a:fld>
            <a:endParaRPr lang="en-GB" dirty="0"/>
          </a:p>
        </p:txBody>
      </p:sp>
    </p:spTree>
    <p:extLst>
      <p:ext uri="{BB962C8B-B14F-4D97-AF65-F5344CB8AC3E}">
        <p14:creationId xmlns:p14="http://schemas.microsoft.com/office/powerpoint/2010/main" val="405271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5</a:t>
            </a:fld>
            <a:endParaRPr lang="en-GB" dirty="0"/>
          </a:p>
        </p:txBody>
      </p:sp>
    </p:spTree>
    <p:extLst>
      <p:ext uri="{BB962C8B-B14F-4D97-AF65-F5344CB8AC3E}">
        <p14:creationId xmlns:p14="http://schemas.microsoft.com/office/powerpoint/2010/main" val="193270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6</a:t>
            </a:fld>
            <a:endParaRPr lang="en-GB" dirty="0"/>
          </a:p>
        </p:txBody>
      </p:sp>
    </p:spTree>
    <p:extLst>
      <p:ext uri="{BB962C8B-B14F-4D97-AF65-F5344CB8AC3E}">
        <p14:creationId xmlns:p14="http://schemas.microsoft.com/office/powerpoint/2010/main" val="360172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7</a:t>
            </a:fld>
            <a:endParaRPr lang="en-GB" dirty="0"/>
          </a:p>
        </p:txBody>
      </p:sp>
    </p:spTree>
    <p:extLst>
      <p:ext uri="{BB962C8B-B14F-4D97-AF65-F5344CB8AC3E}">
        <p14:creationId xmlns:p14="http://schemas.microsoft.com/office/powerpoint/2010/main" val="402943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8</a:t>
            </a:fld>
            <a:endParaRPr lang="en-GB" dirty="0"/>
          </a:p>
        </p:txBody>
      </p:sp>
    </p:spTree>
    <p:extLst>
      <p:ext uri="{BB962C8B-B14F-4D97-AF65-F5344CB8AC3E}">
        <p14:creationId xmlns:p14="http://schemas.microsoft.com/office/powerpoint/2010/main" val="4225852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9</a:t>
            </a:fld>
            <a:endParaRPr lang="en-GB" dirty="0"/>
          </a:p>
        </p:txBody>
      </p:sp>
    </p:spTree>
    <p:extLst>
      <p:ext uri="{BB962C8B-B14F-4D97-AF65-F5344CB8AC3E}">
        <p14:creationId xmlns:p14="http://schemas.microsoft.com/office/powerpoint/2010/main" val="18714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43B0-A414-4121-A72E-6E96E55E1BE9}"/>
              </a:ext>
            </a:extLst>
          </p:cNvPr>
          <p:cNvSpPr>
            <a:spLocks noGrp="1"/>
          </p:cNvSpPr>
          <p:nvPr>
            <p:ph type="ctrTitle"/>
          </p:nvPr>
        </p:nvSpPr>
        <p:spPr>
          <a:xfrm>
            <a:off x="2790645" y="2052607"/>
            <a:ext cx="6610709" cy="794110"/>
          </a:xfrm>
          <a:prstGeom prst="rect">
            <a:avLst/>
          </a:prstGeom>
        </p:spPr>
        <p:txBody>
          <a:bodyPr anchor="b"/>
          <a:lstStyle>
            <a:lvl1pPr algn="ctr">
              <a:defRPr sz="4400">
                <a:latin typeface="Century Gothic" panose="020B0502020202020204" pitchFamily="34" charset="0"/>
              </a:defRPr>
            </a:lvl1pPr>
          </a:lstStyle>
          <a:p>
            <a:r>
              <a:rPr lang="en-US" dirty="0"/>
              <a:t>Click to edit Master title</a:t>
            </a:r>
            <a:endParaRPr lang="en-GB" dirty="0"/>
          </a:p>
        </p:txBody>
      </p:sp>
      <p:sp>
        <p:nvSpPr>
          <p:cNvPr id="3" name="Subtitle 2">
            <a:extLst>
              <a:ext uri="{FF2B5EF4-FFF2-40B4-BE49-F238E27FC236}">
                <a16:creationId xmlns:a16="http://schemas.microsoft.com/office/drawing/2014/main" id="{5CE151B4-FD10-4E85-BE1A-19A7F157D95B}"/>
              </a:ext>
            </a:extLst>
          </p:cNvPr>
          <p:cNvSpPr>
            <a:spLocks noGrp="1"/>
          </p:cNvSpPr>
          <p:nvPr>
            <p:ph type="subTitle" idx="1"/>
          </p:nvPr>
        </p:nvSpPr>
        <p:spPr>
          <a:xfrm>
            <a:off x="2790644" y="2946435"/>
            <a:ext cx="6610709" cy="1655762"/>
          </a:xfrm>
          <a:prstGeom prst="rect">
            <a:avLst/>
          </a:prstGeom>
        </p:spPr>
        <p:txBody>
          <a:bodyPr/>
          <a:lstStyle>
            <a:lvl1pPr marL="0" indent="0" algn="ctr">
              <a:buNone/>
              <a:defRPr sz="2400">
                <a:solidFill>
                  <a:srgbClr val="A5A5A5"/>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32459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E77E-5F36-46CE-8845-AAEE5057D6E9}"/>
              </a:ext>
            </a:extLst>
          </p:cNvPr>
          <p:cNvSpPr>
            <a:spLocks noGrp="1"/>
          </p:cNvSpPr>
          <p:nvPr>
            <p:ph type="title"/>
          </p:nvPr>
        </p:nvSpPr>
        <p:spPr>
          <a:xfrm>
            <a:off x="838200" y="1940945"/>
            <a:ext cx="10515600" cy="543371"/>
          </a:xfrm>
          <a:prstGeom prst="rect">
            <a:avLst/>
          </a:prstGeom>
        </p:spPr>
        <p:txBody>
          <a:bodyPr/>
          <a:lstStyle>
            <a:lvl1pPr>
              <a:defRPr sz="3600">
                <a:latin typeface="Century Gothic" panose="020B0502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856546E-19B3-47F3-9B89-F343D74385BB}"/>
              </a:ext>
            </a:extLst>
          </p:cNvPr>
          <p:cNvSpPr>
            <a:spLocks noGrp="1"/>
          </p:cNvSpPr>
          <p:nvPr>
            <p:ph idx="1"/>
          </p:nvPr>
        </p:nvSpPr>
        <p:spPr>
          <a:xfrm>
            <a:off x="838200" y="2691441"/>
            <a:ext cx="10515600" cy="402898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166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DCB-FF26-4202-8CC8-5FDEDC6A43E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14F2638-9FEB-4081-8526-74BB51A8DE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87CD06D-07D7-426B-92BF-ABC3EBF1F1CC}"/>
              </a:ext>
            </a:extLst>
          </p:cNvPr>
          <p:cNvSpPr>
            <a:spLocks noGrp="1"/>
          </p:cNvSpPr>
          <p:nvPr>
            <p:ph type="dt" sz="half" idx="10"/>
          </p:nvPr>
        </p:nvSpPr>
        <p:spPr>
          <a:xfrm>
            <a:off x="838200" y="6356350"/>
            <a:ext cx="2743200" cy="365125"/>
          </a:xfrm>
          <a:prstGeom prst="rect">
            <a:avLst/>
          </a:prstGeom>
        </p:spPr>
        <p:txBody>
          <a:bodyPr/>
          <a:lstStyle/>
          <a:p>
            <a:fld id="{6716A3CA-D109-44A8-A739-273C41B772BC}" type="datetimeFigureOut">
              <a:rPr lang="en-GB" smtClean="0"/>
              <a:t>19/02/2020</a:t>
            </a:fld>
            <a:endParaRPr lang="en-GB" dirty="0"/>
          </a:p>
        </p:txBody>
      </p:sp>
      <p:sp>
        <p:nvSpPr>
          <p:cNvPr id="5" name="Footer Placeholder 4">
            <a:extLst>
              <a:ext uri="{FF2B5EF4-FFF2-40B4-BE49-F238E27FC236}">
                <a16:creationId xmlns:a16="http://schemas.microsoft.com/office/drawing/2014/main" id="{B8C1A633-D21F-477D-B99E-FF900D71633B}"/>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1BEBA13-FD04-44C5-A057-8996E47CB215}"/>
              </a:ext>
            </a:extLst>
          </p:cNvPr>
          <p:cNvSpPr>
            <a:spLocks noGrp="1"/>
          </p:cNvSpPr>
          <p:nvPr>
            <p:ph type="sldNum" sz="quarter" idx="12"/>
          </p:nvPr>
        </p:nvSpPr>
        <p:spPr>
          <a:xfrm>
            <a:off x="8610600" y="6356350"/>
            <a:ext cx="2743200" cy="365125"/>
          </a:xfrm>
          <a:prstGeom prst="rect">
            <a:avLst/>
          </a:prstGeom>
        </p:spPr>
        <p:txBody>
          <a:bodyPr/>
          <a:lstStyle/>
          <a:p>
            <a:fld id="{1992E628-0FC5-400C-AEDE-E4011EB1A5EF}" type="slidenum">
              <a:rPr lang="en-GB" smtClean="0"/>
              <a:t>‹#›</a:t>
            </a:fld>
            <a:endParaRPr lang="en-GB" dirty="0"/>
          </a:p>
        </p:txBody>
      </p:sp>
    </p:spTree>
    <p:extLst>
      <p:ext uri="{BB962C8B-B14F-4D97-AF65-F5344CB8AC3E}">
        <p14:creationId xmlns:p14="http://schemas.microsoft.com/office/powerpoint/2010/main" val="298175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676B-0AE7-4AD9-9B85-63378CDB36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57EE41-8D7B-465B-A7A7-20131B42CF04}"/>
              </a:ext>
            </a:extLst>
          </p:cNvPr>
          <p:cNvSpPr>
            <a:spLocks noGrp="1"/>
          </p:cNvSpPr>
          <p:nvPr>
            <p:ph sz="half" idx="1"/>
          </p:nvPr>
        </p:nvSpPr>
        <p:spPr>
          <a:xfrm>
            <a:off x="838200" y="1825625"/>
            <a:ext cx="5181600"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7DF13991-ED65-411E-B4E6-0F0EE3E95852}"/>
              </a:ext>
            </a:extLst>
          </p:cNvPr>
          <p:cNvSpPr>
            <a:spLocks noGrp="1"/>
          </p:cNvSpPr>
          <p:nvPr>
            <p:ph sz="half" idx="2"/>
          </p:nvPr>
        </p:nvSpPr>
        <p:spPr>
          <a:xfrm>
            <a:off x="6172200" y="1825625"/>
            <a:ext cx="5181600"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00C61247-FEE6-47AB-AB84-88D9DAECD6C4}"/>
              </a:ext>
            </a:extLst>
          </p:cNvPr>
          <p:cNvSpPr>
            <a:spLocks noGrp="1"/>
          </p:cNvSpPr>
          <p:nvPr>
            <p:ph type="dt" sz="half" idx="10"/>
          </p:nvPr>
        </p:nvSpPr>
        <p:spPr>
          <a:xfrm>
            <a:off x="838200" y="6356350"/>
            <a:ext cx="2743200" cy="365125"/>
          </a:xfrm>
          <a:prstGeom prst="rect">
            <a:avLst/>
          </a:prstGeom>
        </p:spPr>
        <p:txBody>
          <a:bodyPr/>
          <a:lstStyle/>
          <a:p>
            <a:fld id="{6716A3CA-D109-44A8-A739-273C41B772BC}" type="datetimeFigureOut">
              <a:rPr lang="en-GB" smtClean="0"/>
              <a:t>19/02/2020</a:t>
            </a:fld>
            <a:endParaRPr lang="en-GB" dirty="0"/>
          </a:p>
        </p:txBody>
      </p:sp>
      <p:sp>
        <p:nvSpPr>
          <p:cNvPr id="6" name="Footer Placeholder 5">
            <a:extLst>
              <a:ext uri="{FF2B5EF4-FFF2-40B4-BE49-F238E27FC236}">
                <a16:creationId xmlns:a16="http://schemas.microsoft.com/office/drawing/2014/main" id="{B6877CE2-A2E6-401C-9747-57BCE35C0F90}"/>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04543F7F-2724-403D-917B-3FFF0A6B57BB}"/>
              </a:ext>
            </a:extLst>
          </p:cNvPr>
          <p:cNvSpPr>
            <a:spLocks noGrp="1"/>
          </p:cNvSpPr>
          <p:nvPr>
            <p:ph type="sldNum" sz="quarter" idx="12"/>
          </p:nvPr>
        </p:nvSpPr>
        <p:spPr>
          <a:xfrm>
            <a:off x="8610600" y="6356350"/>
            <a:ext cx="2743200" cy="365125"/>
          </a:xfrm>
          <a:prstGeom prst="rect">
            <a:avLst/>
          </a:prstGeom>
        </p:spPr>
        <p:txBody>
          <a:bodyPr/>
          <a:lstStyle/>
          <a:p>
            <a:fld id="{1992E628-0FC5-400C-AEDE-E4011EB1A5EF}" type="slidenum">
              <a:rPr lang="en-GB" smtClean="0"/>
              <a:t>‹#›</a:t>
            </a:fld>
            <a:endParaRPr lang="en-GB" dirty="0"/>
          </a:p>
        </p:txBody>
      </p:sp>
    </p:spTree>
    <p:extLst>
      <p:ext uri="{BB962C8B-B14F-4D97-AF65-F5344CB8AC3E}">
        <p14:creationId xmlns:p14="http://schemas.microsoft.com/office/powerpoint/2010/main" val="162570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0A23-05EB-4D0A-9ED3-E1896757EDB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5E3260-76D7-4865-8951-A9227240706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AA6518-4D24-49AD-BE4C-1E0C8C05373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A31454-E616-43A5-A8E8-BCD1169B905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3DB8A-5C0F-4B7D-9B37-942A7908F28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288656-89E5-4680-8BE0-41E96D3D1E52}"/>
              </a:ext>
            </a:extLst>
          </p:cNvPr>
          <p:cNvSpPr>
            <a:spLocks noGrp="1"/>
          </p:cNvSpPr>
          <p:nvPr>
            <p:ph type="dt" sz="half" idx="10"/>
          </p:nvPr>
        </p:nvSpPr>
        <p:spPr>
          <a:xfrm>
            <a:off x="838200" y="6356350"/>
            <a:ext cx="2743200" cy="365125"/>
          </a:xfrm>
          <a:prstGeom prst="rect">
            <a:avLst/>
          </a:prstGeom>
        </p:spPr>
        <p:txBody>
          <a:bodyPr/>
          <a:lstStyle/>
          <a:p>
            <a:fld id="{6716A3CA-D109-44A8-A739-273C41B772BC}" type="datetimeFigureOut">
              <a:rPr lang="en-GB" smtClean="0"/>
              <a:t>19/02/2020</a:t>
            </a:fld>
            <a:endParaRPr lang="en-GB" dirty="0"/>
          </a:p>
        </p:txBody>
      </p:sp>
      <p:sp>
        <p:nvSpPr>
          <p:cNvPr id="8" name="Footer Placeholder 7">
            <a:extLst>
              <a:ext uri="{FF2B5EF4-FFF2-40B4-BE49-F238E27FC236}">
                <a16:creationId xmlns:a16="http://schemas.microsoft.com/office/drawing/2014/main" id="{AB2FD143-BE18-4E24-B486-00032A8A180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FCC8EC1E-4238-4037-83F4-F04B50E1A82C}"/>
              </a:ext>
            </a:extLst>
          </p:cNvPr>
          <p:cNvSpPr>
            <a:spLocks noGrp="1"/>
          </p:cNvSpPr>
          <p:nvPr>
            <p:ph type="sldNum" sz="quarter" idx="12"/>
          </p:nvPr>
        </p:nvSpPr>
        <p:spPr>
          <a:xfrm>
            <a:off x="8610600" y="6356350"/>
            <a:ext cx="2743200" cy="365125"/>
          </a:xfrm>
          <a:prstGeom prst="rect">
            <a:avLst/>
          </a:prstGeom>
        </p:spPr>
        <p:txBody>
          <a:bodyPr/>
          <a:lstStyle/>
          <a:p>
            <a:fld id="{1992E628-0FC5-400C-AEDE-E4011EB1A5EF}" type="slidenum">
              <a:rPr lang="en-GB" smtClean="0"/>
              <a:t>‹#›</a:t>
            </a:fld>
            <a:endParaRPr lang="en-GB" dirty="0"/>
          </a:p>
        </p:txBody>
      </p:sp>
    </p:spTree>
    <p:extLst>
      <p:ext uri="{BB962C8B-B14F-4D97-AF65-F5344CB8AC3E}">
        <p14:creationId xmlns:p14="http://schemas.microsoft.com/office/powerpoint/2010/main" val="36422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024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D8261B-DD3C-482C-8A93-D19DF4C6176D}"/>
              </a:ext>
            </a:extLst>
          </p:cNvPr>
          <p:cNvSpPr/>
          <p:nvPr userDrawn="1"/>
        </p:nvSpPr>
        <p:spPr>
          <a:xfrm>
            <a:off x="0" y="0"/>
            <a:ext cx="12192000" cy="65560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B9722841-F318-4027-9E43-1788CD51206F}"/>
              </a:ext>
            </a:extLst>
          </p:cNvPr>
          <p:cNvSpPr txBox="1"/>
          <p:nvPr userDrawn="1"/>
        </p:nvSpPr>
        <p:spPr>
          <a:xfrm>
            <a:off x="612018" y="148744"/>
            <a:ext cx="2773516" cy="369332"/>
          </a:xfrm>
          <a:prstGeom prst="rect">
            <a:avLst/>
          </a:prstGeom>
          <a:noFill/>
        </p:spPr>
        <p:txBody>
          <a:bodyPr wrap="none" rtlCol="0">
            <a:spAutoFit/>
          </a:bodyPr>
          <a:lstStyle/>
          <a:p>
            <a:r>
              <a:rPr lang="en-GB" dirty="0">
                <a:solidFill>
                  <a:srgbClr val="548235"/>
                </a:solidFill>
                <a:latin typeface="Century Gothic" panose="020B0502020202020204" pitchFamily="34" charset="0"/>
              </a:rPr>
              <a:t>Examination technique</a:t>
            </a:r>
          </a:p>
        </p:txBody>
      </p:sp>
      <p:sp>
        <p:nvSpPr>
          <p:cNvPr id="11" name="Rectangle 10">
            <a:extLst>
              <a:ext uri="{FF2B5EF4-FFF2-40B4-BE49-F238E27FC236}">
                <a16:creationId xmlns:a16="http://schemas.microsoft.com/office/drawing/2014/main" id="{A31A2602-DEFC-4AFC-814C-3BD884C52A65}"/>
              </a:ext>
            </a:extLst>
          </p:cNvPr>
          <p:cNvSpPr/>
          <p:nvPr userDrawn="1"/>
        </p:nvSpPr>
        <p:spPr>
          <a:xfrm>
            <a:off x="0" y="655608"/>
            <a:ext cx="12192000" cy="86264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7507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78B5-EF4B-4F5C-98CA-3E2E2160341A}"/>
              </a:ext>
            </a:extLst>
          </p:cNvPr>
          <p:cNvSpPr>
            <a:spLocks noGrp="1"/>
          </p:cNvSpPr>
          <p:nvPr>
            <p:ph type="ctrTitle"/>
          </p:nvPr>
        </p:nvSpPr>
        <p:spPr>
          <a:xfrm>
            <a:off x="5773783" y="2065671"/>
            <a:ext cx="5812202" cy="3068032"/>
          </a:xfrm>
        </p:spPr>
        <p:txBody>
          <a:bodyPr/>
          <a:lstStyle/>
          <a:p>
            <a:pPr>
              <a:lnSpc>
                <a:spcPct val="120000"/>
              </a:lnSpc>
              <a:spcBef>
                <a:spcPts val="0"/>
              </a:spcBef>
            </a:pPr>
            <a:r>
              <a:rPr lang="en-GB" sz="3200" dirty="0"/>
              <a:t>Understanding</a:t>
            </a:r>
            <a:br>
              <a:rPr lang="en-GB" sz="3200" dirty="0"/>
            </a:br>
            <a:r>
              <a:rPr lang="en-GB" sz="3200" dirty="0"/>
              <a:t>“command words”</a:t>
            </a:r>
            <a:br>
              <a:rPr lang="en-GB" sz="3200" dirty="0"/>
            </a:br>
            <a:r>
              <a:rPr lang="en-GB" sz="3200" dirty="0"/>
              <a:t>and how to use them to help you answer exam questions</a:t>
            </a:r>
          </a:p>
        </p:txBody>
      </p:sp>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1: COMMAND WORDS</a:t>
            </a:r>
          </a:p>
        </p:txBody>
      </p:sp>
      <p:pic>
        <p:nvPicPr>
          <p:cNvPr id="1028" name="Picture 4" descr="computer, apple, macintosh, mac, laptop, office, technology, working, screen, keyboard">
            <a:extLst>
              <a:ext uri="{FF2B5EF4-FFF2-40B4-BE49-F238E27FC236}">
                <a16:creationId xmlns:a16="http://schemas.microsoft.com/office/drawing/2014/main" id="{02B8D378-8E79-488D-AFBF-D2D15A8FAB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51" r="26455" b="7643"/>
          <a:stretch/>
        </p:blipFill>
        <p:spPr bwMode="auto">
          <a:xfrm>
            <a:off x="0" y="1518249"/>
            <a:ext cx="5434148" cy="533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92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1: COMMAND WORDS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5344645" cy="3801041"/>
          </a:xfrm>
          <a:prstGeom prst="rect">
            <a:avLst/>
          </a:prstGeom>
          <a:noFill/>
        </p:spPr>
        <p:txBody>
          <a:bodyPr wrap="square" rtlCol="0">
            <a:spAutoFit/>
          </a:bodyPr>
          <a:lstStyle/>
          <a:p>
            <a:r>
              <a:rPr lang="en-GB" sz="2400" dirty="0"/>
              <a:t>Make sure you understand what the </a:t>
            </a:r>
            <a:r>
              <a:rPr lang="en-GB" sz="2400" b="1" dirty="0">
                <a:solidFill>
                  <a:srgbClr val="008000"/>
                </a:solidFill>
              </a:rPr>
              <a:t>commands words</a:t>
            </a:r>
            <a:r>
              <a:rPr lang="en-GB" sz="2400" dirty="0">
                <a:solidFill>
                  <a:srgbClr val="C00000"/>
                </a:solidFill>
              </a:rPr>
              <a:t> </a:t>
            </a:r>
            <a:r>
              <a:rPr lang="en-GB" sz="2400" dirty="0"/>
              <a:t>are asking you to do:</a:t>
            </a:r>
          </a:p>
          <a:p>
            <a:endParaRPr lang="en-GB" sz="2400" dirty="0"/>
          </a:p>
          <a:p>
            <a:pPr marL="571500" indent="-571500">
              <a:spcBef>
                <a:spcPts val="600"/>
              </a:spcBef>
              <a:spcAft>
                <a:spcPts val="600"/>
              </a:spcAft>
              <a:buFont typeface="Arial" panose="020B0604020202020204" pitchFamily="34" charset="0"/>
              <a:buChar char="•"/>
            </a:pPr>
            <a:r>
              <a:rPr lang="en-GB" sz="2400" dirty="0"/>
              <a:t>Do not </a:t>
            </a:r>
            <a:r>
              <a:rPr lang="en-GB" sz="2400" b="1" dirty="0">
                <a:solidFill>
                  <a:srgbClr val="008000"/>
                </a:solidFill>
              </a:rPr>
              <a:t>explain</a:t>
            </a:r>
            <a:r>
              <a:rPr lang="en-GB" sz="2400" dirty="0"/>
              <a:t> if you are being told just to </a:t>
            </a:r>
            <a:r>
              <a:rPr lang="en-GB" sz="2400" b="1" dirty="0">
                <a:solidFill>
                  <a:srgbClr val="008000"/>
                </a:solidFill>
              </a:rPr>
              <a:t>identify</a:t>
            </a:r>
          </a:p>
          <a:p>
            <a:pPr marL="571500" indent="-571500">
              <a:spcBef>
                <a:spcPts val="600"/>
              </a:spcBef>
              <a:spcAft>
                <a:spcPts val="600"/>
              </a:spcAft>
              <a:buFont typeface="Arial" panose="020B0604020202020204" pitchFamily="34" charset="0"/>
              <a:buChar char="•"/>
            </a:pPr>
            <a:r>
              <a:rPr lang="en-GB" sz="2400" dirty="0"/>
              <a:t>Do not simply </a:t>
            </a:r>
            <a:r>
              <a:rPr lang="en-GB" sz="2400" b="1" dirty="0">
                <a:solidFill>
                  <a:srgbClr val="008000"/>
                </a:solidFill>
              </a:rPr>
              <a:t>identify</a:t>
            </a:r>
            <a:r>
              <a:rPr lang="en-GB" sz="2400" dirty="0"/>
              <a:t> if you are being asked to </a:t>
            </a:r>
            <a:r>
              <a:rPr lang="en-GB" sz="2400" b="1" dirty="0">
                <a:solidFill>
                  <a:srgbClr val="008000"/>
                </a:solidFill>
              </a:rPr>
              <a:t>explain</a:t>
            </a:r>
          </a:p>
          <a:p>
            <a:pPr marL="571500" indent="-571500">
              <a:spcBef>
                <a:spcPts val="600"/>
              </a:spcBef>
              <a:spcAft>
                <a:spcPts val="600"/>
              </a:spcAft>
              <a:buFont typeface="Arial" panose="020B0604020202020204" pitchFamily="34" charset="0"/>
              <a:buChar char="•"/>
            </a:pPr>
            <a:r>
              <a:rPr lang="en-GB" sz="2400" dirty="0"/>
              <a:t>Do not just </a:t>
            </a:r>
            <a:r>
              <a:rPr lang="en-GB" sz="2400" b="1" dirty="0">
                <a:solidFill>
                  <a:srgbClr val="008000"/>
                </a:solidFill>
              </a:rPr>
              <a:t>explain</a:t>
            </a:r>
            <a:r>
              <a:rPr lang="en-GB" sz="2400" dirty="0"/>
              <a:t> if you are being asked to </a:t>
            </a:r>
            <a:r>
              <a:rPr lang="en-GB" sz="2400" b="1" dirty="0">
                <a:solidFill>
                  <a:srgbClr val="008000"/>
                </a:solidFill>
              </a:rPr>
              <a:t>analyse!</a:t>
            </a:r>
          </a:p>
        </p:txBody>
      </p:sp>
      <p:pic>
        <p:nvPicPr>
          <p:cNvPr id="3" name="Picture 2" descr="A screenshot of a cell phone&#10;&#10;Description automatically generated">
            <a:extLst>
              <a:ext uri="{FF2B5EF4-FFF2-40B4-BE49-F238E27FC236}">
                <a16:creationId xmlns:a16="http://schemas.microsoft.com/office/drawing/2014/main" id="{F6C24216-A0D5-4C13-AFF1-6F314CB78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91166">
            <a:off x="7396181" y="1433373"/>
            <a:ext cx="3476318" cy="4916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888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udents Taking An Exam">
            <a:extLst>
              <a:ext uri="{FF2B5EF4-FFF2-40B4-BE49-F238E27FC236}">
                <a16:creationId xmlns:a16="http://schemas.microsoft.com/office/drawing/2014/main" id="{6AB4E78D-B395-4965-81AC-7B04C4C4FE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79" r="9295"/>
          <a:stretch/>
        </p:blipFill>
        <p:spPr bwMode="auto">
          <a:xfrm>
            <a:off x="0" y="1518249"/>
            <a:ext cx="5434148" cy="5339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6878B5-EF4B-4F5C-98CA-3E2E2160341A}"/>
              </a:ext>
            </a:extLst>
          </p:cNvPr>
          <p:cNvSpPr>
            <a:spLocks noGrp="1"/>
          </p:cNvSpPr>
          <p:nvPr>
            <p:ph type="ctrTitle"/>
          </p:nvPr>
        </p:nvSpPr>
        <p:spPr>
          <a:xfrm>
            <a:off x="5773783" y="2065671"/>
            <a:ext cx="5812202" cy="1269200"/>
          </a:xfrm>
        </p:spPr>
        <p:txBody>
          <a:bodyPr/>
          <a:lstStyle/>
          <a:p>
            <a:pPr>
              <a:lnSpc>
                <a:spcPct val="120000"/>
              </a:lnSpc>
              <a:spcBef>
                <a:spcPts val="0"/>
              </a:spcBef>
            </a:pPr>
            <a:r>
              <a:rPr lang="en-GB" sz="3200" dirty="0"/>
              <a:t>Guidance for the</a:t>
            </a:r>
            <a:br>
              <a:rPr lang="en-GB" sz="3200" dirty="0"/>
            </a:br>
            <a:r>
              <a:rPr lang="en-GB" sz="3200" dirty="0"/>
              <a:t>actual exam</a:t>
            </a:r>
          </a:p>
        </p:txBody>
      </p:sp>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2: EXAM GUIDANCE</a:t>
            </a:r>
          </a:p>
        </p:txBody>
      </p:sp>
    </p:spTree>
    <p:extLst>
      <p:ext uri="{BB962C8B-B14F-4D97-AF65-F5344CB8AC3E}">
        <p14:creationId xmlns:p14="http://schemas.microsoft.com/office/powerpoint/2010/main" val="260393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2: EXAM GUIDANCE</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6057723" cy="3585597"/>
          </a:xfrm>
          <a:prstGeom prst="rect">
            <a:avLst/>
          </a:prstGeom>
          <a:noFill/>
        </p:spPr>
        <p:txBody>
          <a:bodyPr wrap="square" rtlCol="0">
            <a:spAutoFit/>
          </a:bodyPr>
          <a:lstStyle/>
          <a:p>
            <a:r>
              <a:rPr lang="en-GB" sz="2400" dirty="0"/>
              <a:t>When you hear those magic words “You may now begin”:</a:t>
            </a:r>
          </a:p>
          <a:p>
            <a:endParaRPr lang="en-GB" sz="2400" dirty="0"/>
          </a:p>
          <a:p>
            <a:pPr marL="285750" indent="-285750">
              <a:spcBef>
                <a:spcPts val="600"/>
              </a:spcBef>
              <a:spcAft>
                <a:spcPts val="600"/>
              </a:spcAft>
              <a:buFont typeface="Arial" panose="020B0604020202020204" pitchFamily="34" charset="0"/>
              <a:buChar char="•"/>
            </a:pPr>
            <a:r>
              <a:rPr lang="en-GB" sz="2400" b="1" dirty="0">
                <a:solidFill>
                  <a:srgbClr val="008000"/>
                </a:solidFill>
              </a:rPr>
              <a:t>Avoid</a:t>
            </a:r>
            <a:r>
              <a:rPr lang="en-GB" sz="2400" dirty="0"/>
              <a:t> the temptation to rush in.</a:t>
            </a:r>
          </a:p>
          <a:p>
            <a:pPr marL="285750" indent="-285750">
              <a:spcBef>
                <a:spcPts val="600"/>
              </a:spcBef>
              <a:spcAft>
                <a:spcPts val="600"/>
              </a:spcAft>
              <a:buFont typeface="Arial" panose="020B0604020202020204" pitchFamily="34" charset="0"/>
              <a:buChar char="•"/>
            </a:pPr>
            <a:r>
              <a:rPr lang="en-GB" sz="2400" dirty="0"/>
              <a:t>Adopt a </a:t>
            </a:r>
            <a:r>
              <a:rPr lang="en-GB" sz="2400" b="1" dirty="0">
                <a:solidFill>
                  <a:srgbClr val="008000"/>
                </a:solidFill>
              </a:rPr>
              <a:t>calm</a:t>
            </a:r>
            <a:r>
              <a:rPr lang="en-GB" sz="2400" dirty="0"/>
              <a:t>, methodical approach.</a:t>
            </a:r>
          </a:p>
          <a:p>
            <a:pPr marL="285750" indent="-285750">
              <a:spcBef>
                <a:spcPts val="600"/>
              </a:spcBef>
              <a:spcAft>
                <a:spcPts val="600"/>
              </a:spcAft>
              <a:buFont typeface="Arial" panose="020B0604020202020204" pitchFamily="34" charset="0"/>
              <a:buChar char="•"/>
            </a:pPr>
            <a:r>
              <a:rPr lang="en-GB" sz="2400" b="1" dirty="0">
                <a:solidFill>
                  <a:srgbClr val="008000"/>
                </a:solidFill>
              </a:rPr>
              <a:t>Read</a:t>
            </a:r>
            <a:r>
              <a:rPr lang="en-GB" sz="2400" dirty="0"/>
              <a:t> the instructions </a:t>
            </a:r>
            <a:r>
              <a:rPr lang="en-GB" sz="2400" b="1" dirty="0">
                <a:solidFill>
                  <a:srgbClr val="008000"/>
                </a:solidFill>
              </a:rPr>
              <a:t>carefully</a:t>
            </a:r>
          </a:p>
          <a:p>
            <a:pPr marL="285750" indent="-285750">
              <a:spcBef>
                <a:spcPts val="600"/>
              </a:spcBef>
              <a:spcAft>
                <a:spcPts val="600"/>
              </a:spcAft>
              <a:buFont typeface="Arial" panose="020B0604020202020204" pitchFamily="34" charset="0"/>
              <a:buChar char="•"/>
            </a:pPr>
            <a:r>
              <a:rPr lang="en-GB" sz="2400" dirty="0"/>
              <a:t>Make sure you </a:t>
            </a:r>
            <a:r>
              <a:rPr lang="en-GB" sz="2400" b="1" dirty="0">
                <a:solidFill>
                  <a:srgbClr val="008000"/>
                </a:solidFill>
              </a:rPr>
              <a:t>understand</a:t>
            </a:r>
            <a:r>
              <a:rPr lang="en-GB" sz="2400" dirty="0"/>
              <a:t> what you </a:t>
            </a:r>
            <a:br>
              <a:rPr lang="en-GB" sz="2400" dirty="0"/>
            </a:br>
            <a:r>
              <a:rPr lang="en-GB" sz="2400" dirty="0"/>
              <a:t>have to do.</a:t>
            </a:r>
          </a:p>
        </p:txBody>
      </p:sp>
      <p:pic>
        <p:nvPicPr>
          <p:cNvPr id="5" name="Picture 4" descr="A close up of a logo&#10;&#10;Description automatically generated">
            <a:extLst>
              <a:ext uri="{FF2B5EF4-FFF2-40B4-BE49-F238E27FC236}">
                <a16:creationId xmlns:a16="http://schemas.microsoft.com/office/drawing/2014/main" id="{C66C530F-C09E-4CCC-ADA3-E4F7E77BE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555" y="1124744"/>
            <a:ext cx="5488759" cy="5488759"/>
          </a:xfrm>
          <a:prstGeom prst="rect">
            <a:avLst/>
          </a:prstGeom>
        </p:spPr>
      </p:pic>
      <p:sp>
        <p:nvSpPr>
          <p:cNvPr id="8" name="Rectangle 7">
            <a:extLst>
              <a:ext uri="{FF2B5EF4-FFF2-40B4-BE49-F238E27FC236}">
                <a16:creationId xmlns:a16="http://schemas.microsoft.com/office/drawing/2014/main" id="{5622EE88-299C-4EC4-8860-28CF6B967847}"/>
              </a:ext>
            </a:extLst>
          </p:cNvPr>
          <p:cNvSpPr/>
          <p:nvPr/>
        </p:nvSpPr>
        <p:spPr>
          <a:xfrm>
            <a:off x="9016573" y="2276872"/>
            <a:ext cx="1791701" cy="1569660"/>
          </a:xfrm>
          <a:prstGeom prst="rect">
            <a:avLst/>
          </a:prstGeom>
        </p:spPr>
        <p:txBody>
          <a:bodyPr wrap="square">
            <a:spAutoFit/>
          </a:bodyPr>
          <a:lstStyle/>
          <a:p>
            <a:pPr algn="ctr"/>
            <a:r>
              <a:rPr lang="en-GB" sz="3200" i="1" dirty="0"/>
              <a:t>“You may now begin”</a:t>
            </a:r>
          </a:p>
        </p:txBody>
      </p:sp>
    </p:spTree>
    <p:extLst>
      <p:ext uri="{BB962C8B-B14F-4D97-AF65-F5344CB8AC3E}">
        <p14:creationId xmlns:p14="http://schemas.microsoft.com/office/powerpoint/2010/main" val="359571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2: EXAM GUIDANCE</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11146090" cy="2846933"/>
          </a:xfrm>
          <a:prstGeom prst="rect">
            <a:avLst/>
          </a:prstGeom>
          <a:noFill/>
        </p:spPr>
        <p:txBody>
          <a:bodyPr wrap="square" rtlCol="0">
            <a:spAutoFit/>
          </a:bodyPr>
          <a:lstStyle/>
          <a:p>
            <a:r>
              <a:rPr lang="en-GB" sz="2400" dirty="0"/>
              <a:t>Spend the right amount of time on each question:</a:t>
            </a:r>
          </a:p>
          <a:p>
            <a:pPr marL="571500" indent="-571500">
              <a:spcBef>
                <a:spcPts val="600"/>
              </a:spcBef>
              <a:spcAft>
                <a:spcPts val="600"/>
              </a:spcAft>
              <a:buFont typeface="Arial" panose="020B0604020202020204" pitchFamily="34" charset="0"/>
              <a:buChar char="•"/>
            </a:pPr>
            <a:r>
              <a:rPr lang="en-GB" sz="2400" dirty="0"/>
              <a:t>The GCSE exams are </a:t>
            </a:r>
            <a:r>
              <a:rPr lang="en-GB" sz="2400" b="1" dirty="0">
                <a:solidFill>
                  <a:srgbClr val="008000"/>
                </a:solidFill>
              </a:rPr>
              <a:t>80</a:t>
            </a:r>
            <a:r>
              <a:rPr lang="en-GB" sz="2400" dirty="0"/>
              <a:t> marks and </a:t>
            </a:r>
            <a:r>
              <a:rPr lang="en-GB" sz="2400" b="1" dirty="0">
                <a:solidFill>
                  <a:srgbClr val="008000"/>
                </a:solidFill>
              </a:rPr>
              <a:t>90</a:t>
            </a:r>
            <a:r>
              <a:rPr lang="en-GB" sz="2400" dirty="0"/>
              <a:t> minutes long.</a:t>
            </a:r>
          </a:p>
          <a:p>
            <a:pPr marL="571500" indent="-571500">
              <a:spcBef>
                <a:spcPts val="600"/>
              </a:spcBef>
              <a:spcAft>
                <a:spcPts val="600"/>
              </a:spcAft>
              <a:buFont typeface="Arial" panose="020B0604020202020204" pitchFamily="34" charset="0"/>
              <a:buChar char="•"/>
            </a:pPr>
            <a:r>
              <a:rPr lang="en-GB" sz="2400" dirty="0"/>
              <a:t>The AS exams are </a:t>
            </a:r>
            <a:r>
              <a:rPr lang="en-GB" sz="2400" b="1" dirty="0">
                <a:solidFill>
                  <a:srgbClr val="008000"/>
                </a:solidFill>
              </a:rPr>
              <a:t>70</a:t>
            </a:r>
            <a:r>
              <a:rPr lang="en-GB" sz="2400" dirty="0"/>
              <a:t> marks and is </a:t>
            </a:r>
            <a:r>
              <a:rPr lang="en-GB" sz="2400" b="1" dirty="0">
                <a:solidFill>
                  <a:srgbClr val="008000"/>
                </a:solidFill>
              </a:rPr>
              <a:t>75</a:t>
            </a:r>
            <a:r>
              <a:rPr lang="en-GB" sz="2400" dirty="0"/>
              <a:t> minutes long.</a:t>
            </a:r>
          </a:p>
          <a:p>
            <a:pPr marL="571500" indent="-571500">
              <a:spcBef>
                <a:spcPts val="600"/>
              </a:spcBef>
              <a:spcAft>
                <a:spcPts val="600"/>
              </a:spcAft>
              <a:buFont typeface="Arial" panose="020B0604020202020204" pitchFamily="34" charset="0"/>
              <a:buChar char="•"/>
            </a:pPr>
            <a:r>
              <a:rPr lang="en-GB" sz="2400" dirty="0"/>
              <a:t>The A Level exam is </a:t>
            </a:r>
            <a:r>
              <a:rPr lang="en-GB" sz="2400" b="1" dirty="0">
                <a:solidFill>
                  <a:srgbClr val="008000"/>
                </a:solidFill>
              </a:rPr>
              <a:t>140</a:t>
            </a:r>
            <a:r>
              <a:rPr lang="en-GB" sz="2400" dirty="0"/>
              <a:t> marks and is </a:t>
            </a:r>
            <a:r>
              <a:rPr lang="en-GB" sz="2400" b="1" dirty="0">
                <a:solidFill>
                  <a:srgbClr val="008000"/>
                </a:solidFill>
              </a:rPr>
              <a:t>150</a:t>
            </a:r>
            <a:r>
              <a:rPr lang="en-GB" sz="2400" dirty="0"/>
              <a:t> minutes long.</a:t>
            </a:r>
          </a:p>
          <a:p>
            <a:pPr marL="571500" indent="-571500">
              <a:spcBef>
                <a:spcPts val="600"/>
              </a:spcBef>
              <a:spcAft>
                <a:spcPts val="600"/>
              </a:spcAft>
              <a:buFont typeface="Arial" panose="020B0604020202020204" pitchFamily="34" charset="0"/>
              <a:buChar char="•"/>
            </a:pPr>
            <a:r>
              <a:rPr lang="en-GB" sz="2400" dirty="0"/>
              <a:t>Therefore as a rough guide you should look to spend </a:t>
            </a:r>
            <a:r>
              <a:rPr lang="en-GB" sz="2400" b="1" dirty="0">
                <a:solidFill>
                  <a:srgbClr val="008000"/>
                </a:solidFill>
              </a:rPr>
              <a:t>1</a:t>
            </a:r>
            <a:r>
              <a:rPr lang="en-GB" sz="2400" dirty="0"/>
              <a:t> minute on each question per mark.</a:t>
            </a:r>
          </a:p>
        </p:txBody>
      </p:sp>
      <p:grpSp>
        <p:nvGrpSpPr>
          <p:cNvPr id="9" name="Group 8">
            <a:extLst>
              <a:ext uri="{FF2B5EF4-FFF2-40B4-BE49-F238E27FC236}">
                <a16:creationId xmlns:a16="http://schemas.microsoft.com/office/drawing/2014/main" id="{D91329A0-D822-4BA0-A595-01238D80215A}"/>
              </a:ext>
            </a:extLst>
          </p:cNvPr>
          <p:cNvGrpSpPr/>
          <p:nvPr/>
        </p:nvGrpSpPr>
        <p:grpSpPr>
          <a:xfrm>
            <a:off x="839416" y="4879038"/>
            <a:ext cx="10693359" cy="1904424"/>
            <a:chOff x="1703512" y="4790692"/>
            <a:chExt cx="7537157" cy="1342323"/>
          </a:xfrm>
        </p:grpSpPr>
        <p:pic>
          <p:nvPicPr>
            <p:cNvPr id="10" name="Picture 9">
              <a:extLst>
                <a:ext uri="{FF2B5EF4-FFF2-40B4-BE49-F238E27FC236}">
                  <a16:creationId xmlns:a16="http://schemas.microsoft.com/office/drawing/2014/main" id="{CE96E295-F077-4B15-B4A1-719429C4D22E}"/>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1703512" y="4790692"/>
              <a:ext cx="7537157" cy="1283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1" name="Oval 10">
              <a:extLst>
                <a:ext uri="{FF2B5EF4-FFF2-40B4-BE49-F238E27FC236}">
                  <a16:creationId xmlns:a16="http://schemas.microsoft.com/office/drawing/2014/main" id="{B0CCE25D-FC40-4361-80EC-3378F14081EF}"/>
                </a:ext>
              </a:extLst>
            </p:cNvPr>
            <p:cNvSpPr/>
            <p:nvPr/>
          </p:nvSpPr>
          <p:spPr>
            <a:xfrm>
              <a:off x="8631374" y="5559613"/>
              <a:ext cx="583797" cy="5734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4456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2: EXAM GUIDANCE</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8370617" cy="4093428"/>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2400" dirty="0"/>
              <a:t>Look for the questions that relate to those parts of the course you have revised the most.</a:t>
            </a:r>
          </a:p>
          <a:p>
            <a:pPr marL="342900" indent="-342900">
              <a:spcBef>
                <a:spcPts val="600"/>
              </a:spcBef>
              <a:spcAft>
                <a:spcPts val="600"/>
              </a:spcAft>
              <a:buFont typeface="Arial" panose="020B0604020202020204" pitchFamily="34" charset="0"/>
              <a:buChar char="•"/>
            </a:pPr>
            <a:r>
              <a:rPr lang="en-GB" sz="2400" b="1" dirty="0">
                <a:solidFill>
                  <a:srgbClr val="008000"/>
                </a:solidFill>
              </a:rPr>
              <a:t>Read the question carefully </a:t>
            </a:r>
            <a:r>
              <a:rPr lang="en-GB" sz="2400" dirty="0"/>
              <a:t>before you attempt to answer it.</a:t>
            </a:r>
          </a:p>
          <a:p>
            <a:pPr marL="742950" lvl="1" indent="-285750">
              <a:spcBef>
                <a:spcPts val="600"/>
              </a:spcBef>
              <a:spcAft>
                <a:spcPts val="600"/>
              </a:spcAft>
              <a:buFont typeface="Arial" panose="020B0604020202020204" pitchFamily="34" charset="0"/>
              <a:buChar char="•"/>
            </a:pPr>
            <a:r>
              <a:rPr lang="en-GB" sz="2000" dirty="0"/>
              <a:t>What </a:t>
            </a:r>
            <a:r>
              <a:rPr lang="en-GB" sz="2000" b="1" dirty="0">
                <a:solidFill>
                  <a:srgbClr val="008000"/>
                </a:solidFill>
              </a:rPr>
              <a:t>exactly</a:t>
            </a:r>
            <a:r>
              <a:rPr lang="en-GB" sz="2000" dirty="0"/>
              <a:t> is it asking?</a:t>
            </a:r>
          </a:p>
          <a:p>
            <a:pPr marL="742950" lvl="1" indent="-285750">
              <a:spcBef>
                <a:spcPts val="600"/>
              </a:spcBef>
              <a:spcAft>
                <a:spcPts val="600"/>
              </a:spcAft>
              <a:buFont typeface="Arial" panose="020B0604020202020204" pitchFamily="34" charset="0"/>
              <a:buChar char="•"/>
            </a:pPr>
            <a:r>
              <a:rPr lang="en-GB" sz="2000" dirty="0"/>
              <a:t>Does the question have more than one part?</a:t>
            </a:r>
          </a:p>
          <a:p>
            <a:pPr marL="742950" lvl="1" indent="-285750">
              <a:spcBef>
                <a:spcPts val="600"/>
              </a:spcBef>
              <a:spcAft>
                <a:spcPts val="600"/>
              </a:spcAft>
              <a:buFont typeface="Arial" panose="020B0604020202020204" pitchFamily="34" charset="0"/>
              <a:buChar char="•"/>
            </a:pPr>
            <a:r>
              <a:rPr lang="en-GB" sz="2000" dirty="0"/>
              <a:t>Make sure to </a:t>
            </a:r>
            <a:r>
              <a:rPr lang="en-GB" sz="2000" b="1" u="sng" dirty="0">
                <a:solidFill>
                  <a:srgbClr val="008000"/>
                </a:solidFill>
                <a:highlight>
                  <a:srgbClr val="FFFF00"/>
                </a:highlight>
              </a:rPr>
              <a:t>underline or highlight</a:t>
            </a:r>
            <a:r>
              <a:rPr lang="en-GB" sz="2000" b="1" dirty="0">
                <a:solidFill>
                  <a:srgbClr val="008000"/>
                </a:solidFill>
              </a:rPr>
              <a:t> </a:t>
            </a:r>
            <a:r>
              <a:rPr lang="en-GB" sz="2000" dirty="0"/>
              <a:t>key words. </a:t>
            </a:r>
            <a:br>
              <a:rPr lang="en-GB" sz="2000" dirty="0"/>
            </a:br>
            <a:r>
              <a:rPr lang="en-GB" sz="2000" dirty="0"/>
              <a:t>(look for those </a:t>
            </a:r>
            <a:r>
              <a:rPr lang="en-GB" sz="2000" b="1" dirty="0">
                <a:solidFill>
                  <a:srgbClr val="008000"/>
                </a:solidFill>
              </a:rPr>
              <a:t>command</a:t>
            </a:r>
            <a:r>
              <a:rPr lang="en-GB" sz="2000" dirty="0"/>
              <a:t> words)</a:t>
            </a:r>
          </a:p>
          <a:p>
            <a:pPr marL="342900" indent="-342900">
              <a:spcBef>
                <a:spcPts val="600"/>
              </a:spcBef>
              <a:spcAft>
                <a:spcPts val="600"/>
              </a:spcAft>
              <a:buFont typeface="Arial" panose="020B0604020202020204" pitchFamily="34" charset="0"/>
              <a:buChar char="•"/>
            </a:pPr>
            <a:r>
              <a:rPr lang="en-GB" sz="2400" dirty="0"/>
              <a:t>Having done all this, is the question about what you think it is?</a:t>
            </a:r>
          </a:p>
          <a:p>
            <a:pPr marL="342900" indent="-342900">
              <a:spcBef>
                <a:spcPts val="600"/>
              </a:spcBef>
              <a:spcAft>
                <a:spcPts val="600"/>
              </a:spcAft>
              <a:buFont typeface="Arial" panose="020B0604020202020204" pitchFamily="34" charset="0"/>
              <a:buChar char="•"/>
            </a:pPr>
            <a:r>
              <a:rPr lang="en-GB" sz="2400" dirty="0"/>
              <a:t>Make sure to </a:t>
            </a:r>
            <a:r>
              <a:rPr lang="en-GB" sz="2400" b="1" dirty="0">
                <a:solidFill>
                  <a:srgbClr val="008000"/>
                </a:solidFill>
              </a:rPr>
              <a:t>relate</a:t>
            </a:r>
            <a:r>
              <a:rPr lang="en-GB" sz="2400" dirty="0"/>
              <a:t> your answer to the scenario.</a:t>
            </a:r>
          </a:p>
        </p:txBody>
      </p:sp>
      <p:pic>
        <p:nvPicPr>
          <p:cNvPr id="9" name="Picture 8" descr="A picture containing object&#10;&#10;Description automatically generated">
            <a:extLst>
              <a:ext uri="{FF2B5EF4-FFF2-40B4-BE49-F238E27FC236}">
                <a16:creationId xmlns:a16="http://schemas.microsoft.com/office/drawing/2014/main" id="{F51224AE-9265-4ED6-AE22-072C2D60E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401" y="3352050"/>
            <a:ext cx="3188599" cy="3188599"/>
          </a:xfrm>
          <a:prstGeom prst="rect">
            <a:avLst/>
          </a:prstGeom>
        </p:spPr>
      </p:pic>
    </p:spTree>
    <p:extLst>
      <p:ext uri="{BB962C8B-B14F-4D97-AF65-F5344CB8AC3E}">
        <p14:creationId xmlns:p14="http://schemas.microsoft.com/office/powerpoint/2010/main" val="30477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2: EXAM GUIDANCE</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6057723" cy="261610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2400" dirty="0"/>
              <a:t>If your mind goes blank </a:t>
            </a:r>
            <a:r>
              <a:rPr lang="en-GB" sz="2400" b="1" dirty="0">
                <a:solidFill>
                  <a:srgbClr val="008000"/>
                </a:solidFill>
              </a:rPr>
              <a:t>DON’T PANIC!</a:t>
            </a:r>
          </a:p>
          <a:p>
            <a:pPr marL="285750" indent="-285750">
              <a:spcBef>
                <a:spcPts val="600"/>
              </a:spcBef>
              <a:spcAft>
                <a:spcPts val="600"/>
              </a:spcAft>
              <a:buFont typeface="Arial" panose="020B0604020202020204" pitchFamily="34" charset="0"/>
              <a:buChar char="•"/>
            </a:pPr>
            <a:r>
              <a:rPr lang="en-GB" sz="2400" dirty="0"/>
              <a:t>If you have a plan you’re less likely to go blank in the middle of a question.</a:t>
            </a:r>
          </a:p>
          <a:p>
            <a:pPr marL="285750" indent="-285750">
              <a:spcBef>
                <a:spcPts val="600"/>
              </a:spcBef>
              <a:spcAft>
                <a:spcPts val="600"/>
              </a:spcAft>
              <a:buFont typeface="Arial" panose="020B0604020202020204" pitchFamily="34" charset="0"/>
              <a:buChar char="•"/>
            </a:pPr>
            <a:r>
              <a:rPr lang="en-GB" sz="2400" dirty="0"/>
              <a:t>If this happens go on to the next question and come back later to the one you were tackling.</a:t>
            </a:r>
          </a:p>
        </p:txBody>
      </p:sp>
      <p:pic>
        <p:nvPicPr>
          <p:cNvPr id="9" name="Picture 8" descr="A close up of a logo&#10;&#10;Description automatically generated">
            <a:extLst>
              <a:ext uri="{FF2B5EF4-FFF2-40B4-BE49-F238E27FC236}">
                <a16:creationId xmlns:a16="http://schemas.microsoft.com/office/drawing/2014/main" id="{2A8C0941-D76E-4A3B-BF13-0EE94AF42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040" y="1157049"/>
            <a:ext cx="5386089" cy="5386089"/>
          </a:xfrm>
          <a:prstGeom prst="rect">
            <a:avLst/>
          </a:prstGeom>
        </p:spPr>
      </p:pic>
    </p:spTree>
    <p:extLst>
      <p:ext uri="{BB962C8B-B14F-4D97-AF65-F5344CB8AC3E}">
        <p14:creationId xmlns:p14="http://schemas.microsoft.com/office/powerpoint/2010/main" val="1360287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492EDE-3625-4F26-AE51-4F9D32243367}"/>
              </a:ext>
            </a:extLst>
          </p:cNvPr>
          <p:cNvSpPr/>
          <p:nvPr/>
        </p:nvSpPr>
        <p:spPr>
          <a:xfrm>
            <a:off x="0" y="1518249"/>
            <a:ext cx="5434148" cy="533975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pic>
        <p:nvPicPr>
          <p:cNvPr id="4" name="Picture 3" descr="A close up of a tree&#10;&#10;Description automatically generated">
            <a:extLst>
              <a:ext uri="{FF2B5EF4-FFF2-40B4-BE49-F238E27FC236}">
                <a16:creationId xmlns:a16="http://schemas.microsoft.com/office/drawing/2014/main" id="{D8059F2C-3000-42EC-8003-5D9FD4854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67655"/>
            <a:ext cx="6997582" cy="2822679"/>
          </a:xfrm>
          <a:prstGeom prst="rect">
            <a:avLst/>
          </a:prstGeom>
          <a:ln>
            <a:solidFill>
              <a:schemeClr val="accent3"/>
            </a:solidFill>
          </a:ln>
        </p:spPr>
      </p:pic>
      <p:sp>
        <p:nvSpPr>
          <p:cNvPr id="2" name="Title 1">
            <a:extLst>
              <a:ext uri="{FF2B5EF4-FFF2-40B4-BE49-F238E27FC236}">
                <a16:creationId xmlns:a16="http://schemas.microsoft.com/office/drawing/2014/main" id="{156878B5-EF4B-4F5C-98CA-3E2E2160341A}"/>
              </a:ext>
            </a:extLst>
          </p:cNvPr>
          <p:cNvSpPr>
            <a:spLocks noGrp="1"/>
          </p:cNvSpPr>
          <p:nvPr>
            <p:ph type="ctrTitle"/>
          </p:nvPr>
        </p:nvSpPr>
        <p:spPr>
          <a:xfrm>
            <a:off x="6997583" y="2065671"/>
            <a:ext cx="5194416" cy="1269200"/>
          </a:xfrm>
        </p:spPr>
        <p:txBody>
          <a:bodyPr/>
          <a:lstStyle/>
          <a:p>
            <a:pPr>
              <a:lnSpc>
                <a:spcPct val="120000"/>
              </a:lnSpc>
              <a:spcBef>
                <a:spcPts val="0"/>
              </a:spcBef>
            </a:pPr>
            <a:r>
              <a:rPr lang="en-GB" sz="3200" dirty="0"/>
              <a:t>Exam paper tips</a:t>
            </a:r>
          </a:p>
        </p:txBody>
      </p:sp>
    </p:spTree>
    <p:extLst>
      <p:ext uri="{BB962C8B-B14F-4D97-AF65-F5344CB8AC3E}">
        <p14:creationId xmlns:p14="http://schemas.microsoft.com/office/powerpoint/2010/main" val="2700161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9" y="1788994"/>
            <a:ext cx="9057718" cy="4385816"/>
          </a:xfrm>
          <a:prstGeom prst="rect">
            <a:avLst/>
          </a:prstGeom>
          <a:noFill/>
        </p:spPr>
        <p:txBody>
          <a:bodyPr wrap="square" rtlCol="0">
            <a:spAutoFit/>
          </a:bodyPr>
          <a:lstStyle/>
          <a:p>
            <a:r>
              <a:rPr lang="en-GB" sz="2400" dirty="0"/>
              <a:t>Your exam papers are </a:t>
            </a:r>
            <a:r>
              <a:rPr lang="en-GB" sz="2400" b="1" dirty="0">
                <a:solidFill>
                  <a:srgbClr val="008000"/>
                </a:solidFill>
              </a:rPr>
              <a:t>scanned</a:t>
            </a:r>
            <a:r>
              <a:rPr lang="en-GB" sz="2400" dirty="0"/>
              <a:t> before being marked online by examiners.  Therefore make sure to keep your answers written on the </a:t>
            </a:r>
            <a:r>
              <a:rPr lang="en-GB" sz="2400" b="1" u="sng" dirty="0">
                <a:solidFill>
                  <a:srgbClr val="008000"/>
                </a:solidFill>
              </a:rPr>
              <a:t>lines provided</a:t>
            </a:r>
            <a:r>
              <a:rPr lang="en-GB" sz="2400" dirty="0"/>
              <a:t> only.</a:t>
            </a:r>
          </a:p>
          <a:p>
            <a:endParaRPr lang="en-GB" sz="2400" dirty="0"/>
          </a:p>
          <a:p>
            <a:r>
              <a:rPr lang="en-GB" sz="2400" dirty="0"/>
              <a:t>If you can’t do this </a:t>
            </a:r>
            <a:r>
              <a:rPr lang="en-GB" dirty="0"/>
              <a:t>(maybe because you have crossed out an answer)</a:t>
            </a:r>
            <a:r>
              <a:rPr lang="en-GB" sz="2400" dirty="0"/>
              <a:t> then:</a:t>
            </a:r>
          </a:p>
          <a:p>
            <a:endParaRPr lang="en-GB" sz="2400" dirty="0"/>
          </a:p>
          <a:p>
            <a:pPr marL="457200" indent="-457200">
              <a:spcBef>
                <a:spcPts val="600"/>
              </a:spcBef>
              <a:spcAft>
                <a:spcPts val="600"/>
              </a:spcAft>
              <a:buFont typeface="Arial" panose="020B0604020202020204" pitchFamily="34" charset="0"/>
              <a:buChar char="•"/>
            </a:pPr>
            <a:r>
              <a:rPr lang="en-GB" sz="2400" dirty="0"/>
              <a:t>In the first instance use the </a:t>
            </a:r>
            <a:r>
              <a:rPr lang="en-GB" sz="2400" b="1" dirty="0">
                <a:solidFill>
                  <a:srgbClr val="008000"/>
                </a:solidFill>
              </a:rPr>
              <a:t>continuation pages </a:t>
            </a:r>
            <a:r>
              <a:rPr lang="en-GB" sz="2400" dirty="0"/>
              <a:t>provided at the back of the exam paper.</a:t>
            </a:r>
          </a:p>
          <a:p>
            <a:pPr marL="457200" indent="-457200">
              <a:spcBef>
                <a:spcPts val="600"/>
              </a:spcBef>
              <a:spcAft>
                <a:spcPts val="600"/>
              </a:spcAft>
              <a:buFont typeface="Arial" panose="020B0604020202020204" pitchFamily="34" charset="0"/>
              <a:buChar char="•"/>
            </a:pPr>
            <a:r>
              <a:rPr lang="en-GB" sz="2400" dirty="0"/>
              <a:t>If you can’t do this write your answer in </a:t>
            </a:r>
            <a:r>
              <a:rPr lang="en-GB" sz="2400" b="1" dirty="0">
                <a:solidFill>
                  <a:srgbClr val="008000"/>
                </a:solidFill>
              </a:rPr>
              <a:t>any other space provided</a:t>
            </a:r>
            <a:r>
              <a:rPr lang="en-GB" sz="2400" dirty="0"/>
              <a:t> and note to the examiner on the lines where to find the answer.  Even if it looks obvious!</a:t>
            </a:r>
          </a:p>
        </p:txBody>
      </p:sp>
      <p:grpSp>
        <p:nvGrpSpPr>
          <p:cNvPr id="5" name="Group 4">
            <a:extLst>
              <a:ext uri="{FF2B5EF4-FFF2-40B4-BE49-F238E27FC236}">
                <a16:creationId xmlns:a16="http://schemas.microsoft.com/office/drawing/2014/main" id="{AF462B23-69F6-42F8-B79C-E38E12B75487}"/>
              </a:ext>
            </a:extLst>
          </p:cNvPr>
          <p:cNvGrpSpPr/>
          <p:nvPr/>
        </p:nvGrpSpPr>
        <p:grpSpPr>
          <a:xfrm>
            <a:off x="9624392" y="915938"/>
            <a:ext cx="2411115" cy="3250793"/>
            <a:chOff x="9624392" y="915938"/>
            <a:chExt cx="2411115" cy="3250793"/>
          </a:xfrm>
        </p:grpSpPr>
        <p:pic>
          <p:nvPicPr>
            <p:cNvPr id="8" name="Picture 7" descr="A close up of a logo&#10;&#10;Description automatically generated">
              <a:extLst>
                <a:ext uri="{FF2B5EF4-FFF2-40B4-BE49-F238E27FC236}">
                  <a16:creationId xmlns:a16="http://schemas.microsoft.com/office/drawing/2014/main" id="{9C44641B-8D7B-4296-8BC1-1FC97BAAC565}"/>
                </a:ext>
              </a:extLst>
            </p:cNvPr>
            <p:cNvPicPr>
              <a:picLocks noChangeAspect="1"/>
            </p:cNvPicPr>
            <p:nvPr/>
          </p:nvPicPr>
          <p:blipFill rotWithShape="1">
            <a:blip r:embed="rId3">
              <a:extLst>
                <a:ext uri="{28A0092B-C50C-407E-A947-70E740481C1C}">
                  <a14:useLocalDpi xmlns:a14="http://schemas.microsoft.com/office/drawing/2010/main" val="0"/>
                </a:ext>
              </a:extLst>
            </a:blip>
            <a:srcRect l="13291" r="12539"/>
            <a:stretch/>
          </p:blipFill>
          <p:spPr>
            <a:xfrm>
              <a:off x="9624392" y="915938"/>
              <a:ext cx="2411115" cy="3250793"/>
            </a:xfrm>
            <a:prstGeom prst="rect">
              <a:avLst/>
            </a:prstGeom>
          </p:spPr>
        </p:pic>
        <p:sp>
          <p:nvSpPr>
            <p:cNvPr id="10" name="TextBox 9">
              <a:extLst>
                <a:ext uri="{FF2B5EF4-FFF2-40B4-BE49-F238E27FC236}">
                  <a16:creationId xmlns:a16="http://schemas.microsoft.com/office/drawing/2014/main" id="{AC24CFE7-0423-4CFF-AF14-5AA9FDEDDB3A}"/>
                </a:ext>
              </a:extLst>
            </p:cNvPr>
            <p:cNvSpPr txBox="1"/>
            <p:nvPr/>
          </p:nvSpPr>
          <p:spPr>
            <a:xfrm>
              <a:off x="10222250" y="1124744"/>
              <a:ext cx="1215397" cy="707886"/>
            </a:xfrm>
            <a:prstGeom prst="rect">
              <a:avLst/>
            </a:prstGeom>
            <a:noFill/>
          </p:spPr>
          <p:txBody>
            <a:bodyPr wrap="none" rtlCol="0">
              <a:spAutoFit/>
            </a:bodyPr>
            <a:lstStyle/>
            <a:p>
              <a:r>
                <a:rPr lang="en-GB" sz="4000" b="1" dirty="0">
                  <a:solidFill>
                    <a:schemeClr val="tx1">
                      <a:lumMod val="50000"/>
                      <a:lumOff val="50000"/>
                    </a:schemeClr>
                  </a:solidFill>
                </a:rPr>
                <a:t>Tip 1</a:t>
              </a:r>
            </a:p>
          </p:txBody>
        </p:sp>
      </p:grpSp>
      <p:sp>
        <p:nvSpPr>
          <p:cNvPr id="11" name="Rectangle 10">
            <a:extLst>
              <a:ext uri="{FF2B5EF4-FFF2-40B4-BE49-F238E27FC236}">
                <a16:creationId xmlns:a16="http://schemas.microsoft.com/office/drawing/2014/main" id="{A97BF8FF-C44D-4D68-8989-E28A6FA4871B}"/>
              </a:ext>
            </a:extLst>
          </p:cNvPr>
          <p:cNvSpPr/>
          <p:nvPr/>
        </p:nvSpPr>
        <p:spPr>
          <a:xfrm rot="20756550">
            <a:off x="10103187" y="4931493"/>
            <a:ext cx="1798547" cy="1384995"/>
          </a:xfrm>
          <a:prstGeom prst="rect">
            <a:avLst/>
          </a:prstGeom>
          <a:ln>
            <a:solidFill>
              <a:schemeClr val="accent3"/>
            </a:solidFill>
          </a:ln>
        </p:spPr>
        <p:txBody>
          <a:bodyPr wrap="square">
            <a:spAutoFit/>
          </a:bodyPr>
          <a:lstStyle/>
          <a:p>
            <a:pPr algn="ctr"/>
            <a:r>
              <a:rPr lang="en-GB" sz="2800" dirty="0">
                <a:latin typeface="Connecticut" panose="03010101010101010101" pitchFamily="66" charset="0"/>
              </a:rPr>
              <a:t>Answer on bottom of page 4</a:t>
            </a:r>
          </a:p>
        </p:txBody>
      </p:sp>
    </p:spTree>
    <p:extLst>
      <p:ext uri="{BB962C8B-B14F-4D97-AF65-F5344CB8AC3E}">
        <p14:creationId xmlns:p14="http://schemas.microsoft.com/office/powerpoint/2010/main" val="3080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2" name="Freeform: Shape 1">
            <a:extLst>
              <a:ext uri="{FF2B5EF4-FFF2-40B4-BE49-F238E27FC236}">
                <a16:creationId xmlns:a16="http://schemas.microsoft.com/office/drawing/2014/main" id="{D50150EA-87E9-4B60-81B0-1914189954CB}"/>
              </a:ext>
            </a:extLst>
          </p:cNvPr>
          <p:cNvSpPr/>
          <p:nvPr/>
        </p:nvSpPr>
        <p:spPr>
          <a:xfrm>
            <a:off x="710005" y="1947133"/>
            <a:ext cx="4582757" cy="236668"/>
          </a:xfrm>
          <a:custGeom>
            <a:avLst/>
            <a:gdLst>
              <a:gd name="connsiteX0" fmla="*/ 0 w 4582757"/>
              <a:gd name="connsiteY0" fmla="*/ 21515 h 236668"/>
              <a:gd name="connsiteX1" fmla="*/ 118334 w 4582757"/>
              <a:gd name="connsiteY1" fmla="*/ 75304 h 236668"/>
              <a:gd name="connsiteX2" fmla="*/ 129091 w 4582757"/>
              <a:gd name="connsiteY2" fmla="*/ 118334 h 236668"/>
              <a:gd name="connsiteX3" fmla="*/ 150607 w 4582757"/>
              <a:gd name="connsiteY3" fmla="*/ 139849 h 236668"/>
              <a:gd name="connsiteX4" fmla="*/ 172122 w 4582757"/>
              <a:gd name="connsiteY4" fmla="*/ 96819 h 236668"/>
              <a:gd name="connsiteX5" fmla="*/ 204395 w 4582757"/>
              <a:gd name="connsiteY5" fmla="*/ 64546 h 236668"/>
              <a:gd name="connsiteX6" fmla="*/ 225910 w 4582757"/>
              <a:gd name="connsiteY6" fmla="*/ 32273 h 236668"/>
              <a:gd name="connsiteX7" fmla="*/ 236668 w 4582757"/>
              <a:gd name="connsiteY7" fmla="*/ 172122 h 236668"/>
              <a:gd name="connsiteX8" fmla="*/ 268941 w 4582757"/>
              <a:gd name="connsiteY8" fmla="*/ 150607 h 236668"/>
              <a:gd name="connsiteX9" fmla="*/ 322729 w 4582757"/>
              <a:gd name="connsiteY9" fmla="*/ 64546 h 236668"/>
              <a:gd name="connsiteX10" fmla="*/ 333487 w 4582757"/>
              <a:gd name="connsiteY10" fmla="*/ 182880 h 236668"/>
              <a:gd name="connsiteX11" fmla="*/ 365760 w 4582757"/>
              <a:gd name="connsiteY11" fmla="*/ 172122 h 236668"/>
              <a:gd name="connsiteX12" fmla="*/ 398033 w 4582757"/>
              <a:gd name="connsiteY12" fmla="*/ 139849 h 236668"/>
              <a:gd name="connsiteX13" fmla="*/ 419548 w 4582757"/>
              <a:gd name="connsiteY13" fmla="*/ 96819 h 236668"/>
              <a:gd name="connsiteX14" fmla="*/ 494851 w 4582757"/>
              <a:gd name="connsiteY14" fmla="*/ 21515 h 236668"/>
              <a:gd name="connsiteX15" fmla="*/ 516367 w 4582757"/>
              <a:gd name="connsiteY15" fmla="*/ 0 h 236668"/>
              <a:gd name="connsiteX16" fmla="*/ 537882 w 4582757"/>
              <a:gd name="connsiteY16" fmla="*/ 64546 h 236668"/>
              <a:gd name="connsiteX17" fmla="*/ 548640 w 4582757"/>
              <a:gd name="connsiteY17" fmla="*/ 96819 h 236668"/>
              <a:gd name="connsiteX18" fmla="*/ 591670 w 4582757"/>
              <a:gd name="connsiteY18" fmla="*/ 107577 h 236668"/>
              <a:gd name="connsiteX19" fmla="*/ 645459 w 4582757"/>
              <a:gd name="connsiteY19" fmla="*/ 75304 h 236668"/>
              <a:gd name="connsiteX20" fmla="*/ 710004 w 4582757"/>
              <a:gd name="connsiteY20" fmla="*/ 32273 h 236668"/>
              <a:gd name="connsiteX21" fmla="*/ 742277 w 4582757"/>
              <a:gd name="connsiteY21" fmla="*/ 139849 h 236668"/>
              <a:gd name="connsiteX22" fmla="*/ 774550 w 4582757"/>
              <a:gd name="connsiteY22" fmla="*/ 129092 h 236668"/>
              <a:gd name="connsiteX23" fmla="*/ 796066 w 4582757"/>
              <a:gd name="connsiteY23" fmla="*/ 96819 h 236668"/>
              <a:gd name="connsiteX24" fmla="*/ 828339 w 4582757"/>
              <a:gd name="connsiteY24" fmla="*/ 75304 h 236668"/>
              <a:gd name="connsiteX25" fmla="*/ 839096 w 4582757"/>
              <a:gd name="connsiteY25" fmla="*/ 225911 h 236668"/>
              <a:gd name="connsiteX26" fmla="*/ 871369 w 4582757"/>
              <a:gd name="connsiteY26" fmla="*/ 215153 h 236668"/>
              <a:gd name="connsiteX27" fmla="*/ 914400 w 4582757"/>
              <a:gd name="connsiteY27" fmla="*/ 236668 h 236668"/>
              <a:gd name="connsiteX28" fmla="*/ 1011219 w 4582757"/>
              <a:gd name="connsiteY28" fmla="*/ 150607 h 236668"/>
              <a:gd name="connsiteX29" fmla="*/ 1086522 w 4582757"/>
              <a:gd name="connsiteY29" fmla="*/ 75304 h 236668"/>
              <a:gd name="connsiteX30" fmla="*/ 1108037 w 4582757"/>
              <a:gd name="connsiteY30" fmla="*/ 53788 h 236668"/>
              <a:gd name="connsiteX31" fmla="*/ 1118795 w 4582757"/>
              <a:gd name="connsiteY31" fmla="*/ 86061 h 236668"/>
              <a:gd name="connsiteX32" fmla="*/ 1140310 w 4582757"/>
              <a:gd name="connsiteY32" fmla="*/ 129092 h 236668"/>
              <a:gd name="connsiteX33" fmla="*/ 1258644 w 4582757"/>
              <a:gd name="connsiteY33" fmla="*/ 64546 h 236668"/>
              <a:gd name="connsiteX34" fmla="*/ 1280160 w 4582757"/>
              <a:gd name="connsiteY34" fmla="*/ 43031 h 236668"/>
              <a:gd name="connsiteX35" fmla="*/ 1355463 w 4582757"/>
              <a:gd name="connsiteY35" fmla="*/ 86061 h 236668"/>
              <a:gd name="connsiteX36" fmla="*/ 1366221 w 4582757"/>
              <a:gd name="connsiteY36" fmla="*/ 118334 h 236668"/>
              <a:gd name="connsiteX37" fmla="*/ 1398494 w 4582757"/>
              <a:gd name="connsiteY37" fmla="*/ 96819 h 236668"/>
              <a:gd name="connsiteX38" fmla="*/ 1420009 w 4582757"/>
              <a:gd name="connsiteY38" fmla="*/ 161365 h 236668"/>
              <a:gd name="connsiteX39" fmla="*/ 1473797 w 4582757"/>
              <a:gd name="connsiteY39" fmla="*/ 150607 h 236668"/>
              <a:gd name="connsiteX40" fmla="*/ 1506070 w 4582757"/>
              <a:gd name="connsiteY40" fmla="*/ 172122 h 236668"/>
              <a:gd name="connsiteX41" fmla="*/ 1527586 w 4582757"/>
              <a:gd name="connsiteY41" fmla="*/ 150607 h 236668"/>
              <a:gd name="connsiteX42" fmla="*/ 1549101 w 4582757"/>
              <a:gd name="connsiteY42" fmla="*/ 118334 h 236668"/>
              <a:gd name="connsiteX43" fmla="*/ 1559859 w 4582757"/>
              <a:gd name="connsiteY43" fmla="*/ 150607 h 236668"/>
              <a:gd name="connsiteX44" fmla="*/ 1592131 w 4582757"/>
              <a:gd name="connsiteY44" fmla="*/ 96819 h 236668"/>
              <a:gd name="connsiteX45" fmla="*/ 1645920 w 4582757"/>
              <a:gd name="connsiteY45" fmla="*/ 43031 h 236668"/>
              <a:gd name="connsiteX46" fmla="*/ 1678193 w 4582757"/>
              <a:gd name="connsiteY46" fmla="*/ 96819 h 236668"/>
              <a:gd name="connsiteX47" fmla="*/ 1710466 w 4582757"/>
              <a:gd name="connsiteY47" fmla="*/ 75304 h 236668"/>
              <a:gd name="connsiteX48" fmla="*/ 1721223 w 4582757"/>
              <a:gd name="connsiteY48" fmla="*/ 129092 h 236668"/>
              <a:gd name="connsiteX49" fmla="*/ 1742739 w 4582757"/>
              <a:gd name="connsiteY49" fmla="*/ 161365 h 236668"/>
              <a:gd name="connsiteX50" fmla="*/ 1796527 w 4582757"/>
              <a:gd name="connsiteY50" fmla="*/ 107577 h 236668"/>
              <a:gd name="connsiteX51" fmla="*/ 1818042 w 4582757"/>
              <a:gd name="connsiteY51" fmla="*/ 53788 h 236668"/>
              <a:gd name="connsiteX52" fmla="*/ 1861073 w 4582757"/>
              <a:gd name="connsiteY52" fmla="*/ 96819 h 236668"/>
              <a:gd name="connsiteX53" fmla="*/ 1893346 w 4582757"/>
              <a:gd name="connsiteY53" fmla="*/ 118334 h 236668"/>
              <a:gd name="connsiteX54" fmla="*/ 1947134 w 4582757"/>
              <a:gd name="connsiteY54" fmla="*/ 64546 h 236668"/>
              <a:gd name="connsiteX55" fmla="*/ 1957891 w 4582757"/>
              <a:gd name="connsiteY55" fmla="*/ 107577 h 236668"/>
              <a:gd name="connsiteX56" fmla="*/ 2065468 w 4582757"/>
              <a:gd name="connsiteY56" fmla="*/ 86061 h 236668"/>
              <a:gd name="connsiteX57" fmla="*/ 2086983 w 4582757"/>
              <a:gd name="connsiteY57" fmla="*/ 118334 h 236668"/>
              <a:gd name="connsiteX58" fmla="*/ 2119256 w 4582757"/>
              <a:gd name="connsiteY58" fmla="*/ 107577 h 236668"/>
              <a:gd name="connsiteX59" fmla="*/ 2173044 w 4582757"/>
              <a:gd name="connsiteY59" fmla="*/ 96819 h 236668"/>
              <a:gd name="connsiteX60" fmla="*/ 2291379 w 4582757"/>
              <a:gd name="connsiteY60" fmla="*/ 86061 h 236668"/>
              <a:gd name="connsiteX61" fmla="*/ 2312894 w 4582757"/>
              <a:gd name="connsiteY61" fmla="*/ 53788 h 236668"/>
              <a:gd name="connsiteX62" fmla="*/ 2334409 w 4582757"/>
              <a:gd name="connsiteY62" fmla="*/ 75304 h 236668"/>
              <a:gd name="connsiteX63" fmla="*/ 2355924 w 4582757"/>
              <a:gd name="connsiteY63" fmla="*/ 107577 h 236668"/>
              <a:gd name="connsiteX64" fmla="*/ 2420470 w 4582757"/>
              <a:gd name="connsiteY64" fmla="*/ 86061 h 236668"/>
              <a:gd name="connsiteX65" fmla="*/ 2452743 w 4582757"/>
              <a:gd name="connsiteY65" fmla="*/ 96819 h 236668"/>
              <a:gd name="connsiteX66" fmla="*/ 2495774 w 4582757"/>
              <a:gd name="connsiteY66" fmla="*/ 107577 h 236668"/>
              <a:gd name="connsiteX67" fmla="*/ 2560320 w 4582757"/>
              <a:gd name="connsiteY67" fmla="*/ 96819 h 236668"/>
              <a:gd name="connsiteX68" fmla="*/ 2624866 w 4582757"/>
              <a:gd name="connsiteY68" fmla="*/ 53788 h 236668"/>
              <a:gd name="connsiteX69" fmla="*/ 2657139 w 4582757"/>
              <a:gd name="connsiteY69" fmla="*/ 43031 h 236668"/>
              <a:gd name="connsiteX70" fmla="*/ 2689411 w 4582757"/>
              <a:gd name="connsiteY70" fmla="*/ 64546 h 236668"/>
              <a:gd name="connsiteX71" fmla="*/ 2753957 w 4582757"/>
              <a:gd name="connsiteY71" fmla="*/ 32273 h 236668"/>
              <a:gd name="connsiteX72" fmla="*/ 2786230 w 4582757"/>
              <a:gd name="connsiteY72" fmla="*/ 53788 h 236668"/>
              <a:gd name="connsiteX73" fmla="*/ 2796988 w 4582757"/>
              <a:gd name="connsiteY73" fmla="*/ 86061 h 236668"/>
              <a:gd name="connsiteX74" fmla="*/ 2818503 w 4582757"/>
              <a:gd name="connsiteY74" fmla="*/ 107577 h 236668"/>
              <a:gd name="connsiteX75" fmla="*/ 2840019 w 4582757"/>
              <a:gd name="connsiteY75" fmla="*/ 75304 h 236668"/>
              <a:gd name="connsiteX76" fmla="*/ 2850776 w 4582757"/>
              <a:gd name="connsiteY76" fmla="*/ 43031 h 236668"/>
              <a:gd name="connsiteX77" fmla="*/ 2883049 w 4582757"/>
              <a:gd name="connsiteY77" fmla="*/ 32273 h 236668"/>
              <a:gd name="connsiteX78" fmla="*/ 2915322 w 4582757"/>
              <a:gd name="connsiteY78" fmla="*/ 139849 h 236668"/>
              <a:gd name="connsiteX79" fmla="*/ 2936837 w 4582757"/>
              <a:gd name="connsiteY79" fmla="*/ 161365 h 236668"/>
              <a:gd name="connsiteX80" fmla="*/ 3001383 w 4582757"/>
              <a:gd name="connsiteY80" fmla="*/ 150607 h 236668"/>
              <a:gd name="connsiteX81" fmla="*/ 3076687 w 4582757"/>
              <a:gd name="connsiteY81" fmla="*/ 86061 h 236668"/>
              <a:gd name="connsiteX82" fmla="*/ 3087444 w 4582757"/>
              <a:gd name="connsiteY82" fmla="*/ 118334 h 236668"/>
              <a:gd name="connsiteX83" fmla="*/ 3151990 w 4582757"/>
              <a:gd name="connsiteY83" fmla="*/ 161365 h 236668"/>
              <a:gd name="connsiteX84" fmla="*/ 3173506 w 4582757"/>
              <a:gd name="connsiteY84" fmla="*/ 193638 h 236668"/>
              <a:gd name="connsiteX85" fmla="*/ 3205779 w 4582757"/>
              <a:gd name="connsiteY85" fmla="*/ 139849 h 236668"/>
              <a:gd name="connsiteX86" fmla="*/ 3248809 w 4582757"/>
              <a:gd name="connsiteY86" fmla="*/ 86061 h 236668"/>
              <a:gd name="connsiteX87" fmla="*/ 3291840 w 4582757"/>
              <a:gd name="connsiteY87" fmla="*/ 75304 h 236668"/>
              <a:gd name="connsiteX88" fmla="*/ 3356386 w 4582757"/>
              <a:gd name="connsiteY88" fmla="*/ 43031 h 236668"/>
              <a:gd name="connsiteX89" fmla="*/ 3431689 w 4582757"/>
              <a:gd name="connsiteY89" fmla="*/ 96819 h 236668"/>
              <a:gd name="connsiteX90" fmla="*/ 3453204 w 4582757"/>
              <a:gd name="connsiteY90" fmla="*/ 129092 h 236668"/>
              <a:gd name="connsiteX91" fmla="*/ 3506993 w 4582757"/>
              <a:gd name="connsiteY91" fmla="*/ 86061 h 236668"/>
              <a:gd name="connsiteX92" fmla="*/ 3517750 w 4582757"/>
              <a:gd name="connsiteY92" fmla="*/ 129092 h 236668"/>
              <a:gd name="connsiteX93" fmla="*/ 3539266 w 4582757"/>
              <a:gd name="connsiteY93" fmla="*/ 182880 h 236668"/>
              <a:gd name="connsiteX94" fmla="*/ 3560781 w 4582757"/>
              <a:gd name="connsiteY94" fmla="*/ 150607 h 236668"/>
              <a:gd name="connsiteX95" fmla="*/ 3636084 w 4582757"/>
              <a:gd name="connsiteY95" fmla="*/ 118334 h 236668"/>
              <a:gd name="connsiteX96" fmla="*/ 3732903 w 4582757"/>
              <a:gd name="connsiteY96" fmla="*/ 107577 h 236668"/>
              <a:gd name="connsiteX97" fmla="*/ 3754419 w 4582757"/>
              <a:gd name="connsiteY97" fmla="*/ 64546 h 236668"/>
              <a:gd name="connsiteX98" fmla="*/ 3786691 w 4582757"/>
              <a:gd name="connsiteY98" fmla="*/ 75304 h 236668"/>
              <a:gd name="connsiteX99" fmla="*/ 3829722 w 4582757"/>
              <a:gd name="connsiteY99" fmla="*/ 96819 h 236668"/>
              <a:gd name="connsiteX100" fmla="*/ 3872753 w 4582757"/>
              <a:gd name="connsiteY100" fmla="*/ 139849 h 236668"/>
              <a:gd name="connsiteX101" fmla="*/ 3905026 w 4582757"/>
              <a:gd name="connsiteY101" fmla="*/ 193638 h 236668"/>
              <a:gd name="connsiteX102" fmla="*/ 3926541 w 4582757"/>
              <a:gd name="connsiteY102" fmla="*/ 172122 h 236668"/>
              <a:gd name="connsiteX103" fmla="*/ 3958814 w 4582757"/>
              <a:gd name="connsiteY103" fmla="*/ 161365 h 236668"/>
              <a:gd name="connsiteX104" fmla="*/ 3969571 w 4582757"/>
              <a:gd name="connsiteY104" fmla="*/ 193638 h 236668"/>
              <a:gd name="connsiteX105" fmla="*/ 4001844 w 4582757"/>
              <a:gd name="connsiteY105" fmla="*/ 182880 h 236668"/>
              <a:gd name="connsiteX106" fmla="*/ 4034117 w 4582757"/>
              <a:gd name="connsiteY106" fmla="*/ 96819 h 236668"/>
              <a:gd name="connsiteX107" fmla="*/ 4055633 w 4582757"/>
              <a:gd name="connsiteY107" fmla="*/ 139849 h 236668"/>
              <a:gd name="connsiteX108" fmla="*/ 4109421 w 4582757"/>
              <a:gd name="connsiteY108" fmla="*/ 139849 h 236668"/>
              <a:gd name="connsiteX109" fmla="*/ 4141694 w 4582757"/>
              <a:gd name="connsiteY109" fmla="*/ 129092 h 236668"/>
              <a:gd name="connsiteX110" fmla="*/ 4152451 w 4582757"/>
              <a:gd name="connsiteY110" fmla="*/ 96819 h 236668"/>
              <a:gd name="connsiteX111" fmla="*/ 4195482 w 4582757"/>
              <a:gd name="connsiteY111" fmla="*/ 182880 h 236668"/>
              <a:gd name="connsiteX112" fmla="*/ 4216997 w 4582757"/>
              <a:gd name="connsiteY112" fmla="*/ 215153 h 236668"/>
              <a:gd name="connsiteX113" fmla="*/ 4227755 w 4582757"/>
              <a:gd name="connsiteY113" fmla="*/ 182880 h 236668"/>
              <a:gd name="connsiteX114" fmla="*/ 4249270 w 4582757"/>
              <a:gd name="connsiteY114" fmla="*/ 107577 h 236668"/>
              <a:gd name="connsiteX115" fmla="*/ 4281543 w 4582757"/>
              <a:gd name="connsiteY115" fmla="*/ 129092 h 236668"/>
              <a:gd name="connsiteX116" fmla="*/ 4335331 w 4582757"/>
              <a:gd name="connsiteY116" fmla="*/ 53788 h 236668"/>
              <a:gd name="connsiteX117" fmla="*/ 4356847 w 4582757"/>
              <a:gd name="connsiteY117" fmla="*/ 96819 h 236668"/>
              <a:gd name="connsiteX118" fmla="*/ 4421393 w 4582757"/>
              <a:gd name="connsiteY118" fmla="*/ 43031 h 236668"/>
              <a:gd name="connsiteX119" fmla="*/ 4464423 w 4582757"/>
              <a:gd name="connsiteY119" fmla="*/ 64546 h 236668"/>
              <a:gd name="connsiteX120" fmla="*/ 4485939 w 4582757"/>
              <a:gd name="connsiteY120" fmla="*/ 96819 h 236668"/>
              <a:gd name="connsiteX121" fmla="*/ 4496696 w 4582757"/>
              <a:gd name="connsiteY121" fmla="*/ 129092 h 236668"/>
              <a:gd name="connsiteX122" fmla="*/ 4539727 w 4582757"/>
              <a:gd name="connsiteY122" fmla="*/ 107577 h 236668"/>
              <a:gd name="connsiteX123" fmla="*/ 4582757 w 4582757"/>
              <a:gd name="connsiteY123" fmla="*/ 96819 h 23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582757" h="236668" extrusionOk="0">
                <a:moveTo>
                  <a:pt x="0" y="21515"/>
                </a:moveTo>
                <a:cubicBezTo>
                  <a:pt x="39673" y="26521"/>
                  <a:pt x="93328" y="49578"/>
                  <a:pt x="118334" y="75304"/>
                </a:cubicBezTo>
                <a:cubicBezTo>
                  <a:pt x="130569" y="83215"/>
                  <a:pt x="122689" y="105468"/>
                  <a:pt x="129091" y="118334"/>
                </a:cubicBezTo>
                <a:cubicBezTo>
                  <a:pt x="133528" y="129578"/>
                  <a:pt x="143508" y="132268"/>
                  <a:pt x="150607" y="139849"/>
                </a:cubicBezTo>
                <a:cubicBezTo>
                  <a:pt x="157256" y="126161"/>
                  <a:pt x="162659" y="112288"/>
                  <a:pt x="172122" y="96819"/>
                </a:cubicBezTo>
                <a:cubicBezTo>
                  <a:pt x="179361" y="82260"/>
                  <a:pt x="194052" y="76005"/>
                  <a:pt x="204395" y="64546"/>
                </a:cubicBezTo>
                <a:cubicBezTo>
                  <a:pt x="213998" y="52594"/>
                  <a:pt x="215113" y="43075"/>
                  <a:pt x="225910" y="32273"/>
                </a:cubicBezTo>
                <a:cubicBezTo>
                  <a:pt x="232257" y="84426"/>
                  <a:pt x="228327" y="130644"/>
                  <a:pt x="236668" y="172122"/>
                </a:cubicBezTo>
                <a:cubicBezTo>
                  <a:pt x="241327" y="183712"/>
                  <a:pt x="262406" y="163559"/>
                  <a:pt x="268941" y="150607"/>
                </a:cubicBezTo>
                <a:cubicBezTo>
                  <a:pt x="290074" y="124191"/>
                  <a:pt x="322728" y="64546"/>
                  <a:pt x="322729" y="64546"/>
                </a:cubicBezTo>
                <a:cubicBezTo>
                  <a:pt x="330132" y="97265"/>
                  <a:pt x="322383" y="144766"/>
                  <a:pt x="333487" y="182880"/>
                </a:cubicBezTo>
                <a:cubicBezTo>
                  <a:pt x="336551" y="193410"/>
                  <a:pt x="358135" y="175695"/>
                  <a:pt x="365760" y="172122"/>
                </a:cubicBezTo>
                <a:cubicBezTo>
                  <a:pt x="379130" y="160453"/>
                  <a:pt x="391991" y="153834"/>
                  <a:pt x="398033" y="139849"/>
                </a:cubicBezTo>
                <a:cubicBezTo>
                  <a:pt x="405510" y="128333"/>
                  <a:pt x="412554" y="112780"/>
                  <a:pt x="419548" y="96819"/>
                </a:cubicBezTo>
                <a:cubicBezTo>
                  <a:pt x="440524" y="64178"/>
                  <a:pt x="475827" y="51229"/>
                  <a:pt x="494851" y="21515"/>
                </a:cubicBezTo>
                <a:cubicBezTo>
                  <a:pt x="500377" y="15055"/>
                  <a:pt x="510577" y="10856"/>
                  <a:pt x="516367" y="0"/>
                </a:cubicBezTo>
                <a:cubicBezTo>
                  <a:pt x="529160" y="14054"/>
                  <a:pt x="524303" y="35994"/>
                  <a:pt x="537882" y="64546"/>
                </a:cubicBezTo>
                <a:cubicBezTo>
                  <a:pt x="540137" y="76524"/>
                  <a:pt x="540352" y="93529"/>
                  <a:pt x="548640" y="96819"/>
                </a:cubicBezTo>
                <a:cubicBezTo>
                  <a:pt x="561174" y="99238"/>
                  <a:pt x="578866" y="108304"/>
                  <a:pt x="591670" y="107577"/>
                </a:cubicBezTo>
                <a:cubicBezTo>
                  <a:pt x="632087" y="60737"/>
                  <a:pt x="586611" y="101750"/>
                  <a:pt x="645459" y="75304"/>
                </a:cubicBezTo>
                <a:cubicBezTo>
                  <a:pt x="668063" y="62746"/>
                  <a:pt x="710005" y="32273"/>
                  <a:pt x="710004" y="32273"/>
                </a:cubicBezTo>
                <a:cubicBezTo>
                  <a:pt x="710474" y="44644"/>
                  <a:pt x="722916" y="132891"/>
                  <a:pt x="742277" y="139849"/>
                </a:cubicBezTo>
                <a:cubicBezTo>
                  <a:pt x="752307" y="145568"/>
                  <a:pt x="763973" y="135735"/>
                  <a:pt x="774550" y="129092"/>
                </a:cubicBezTo>
                <a:cubicBezTo>
                  <a:pt x="778279" y="118743"/>
                  <a:pt x="786486" y="105761"/>
                  <a:pt x="796066" y="96819"/>
                </a:cubicBezTo>
                <a:cubicBezTo>
                  <a:pt x="804678" y="87254"/>
                  <a:pt x="822732" y="60265"/>
                  <a:pt x="828339" y="75304"/>
                </a:cubicBezTo>
                <a:cubicBezTo>
                  <a:pt x="841557" y="114011"/>
                  <a:pt x="837241" y="177215"/>
                  <a:pt x="839096" y="225911"/>
                </a:cubicBezTo>
                <a:cubicBezTo>
                  <a:pt x="850814" y="223187"/>
                  <a:pt x="860380" y="220738"/>
                  <a:pt x="871369" y="215153"/>
                </a:cubicBezTo>
                <a:cubicBezTo>
                  <a:pt x="915482" y="186446"/>
                  <a:pt x="895968" y="145055"/>
                  <a:pt x="914400" y="236668"/>
                </a:cubicBezTo>
                <a:cubicBezTo>
                  <a:pt x="978072" y="202154"/>
                  <a:pt x="962751" y="214360"/>
                  <a:pt x="1011219" y="150607"/>
                </a:cubicBezTo>
                <a:cubicBezTo>
                  <a:pt x="1065747" y="72676"/>
                  <a:pt x="1028681" y="94570"/>
                  <a:pt x="1086522" y="75304"/>
                </a:cubicBezTo>
                <a:cubicBezTo>
                  <a:pt x="1095863" y="69865"/>
                  <a:pt x="1100747" y="49085"/>
                  <a:pt x="1108037" y="53788"/>
                </a:cubicBezTo>
                <a:cubicBezTo>
                  <a:pt x="1117741" y="57362"/>
                  <a:pt x="1112570" y="74353"/>
                  <a:pt x="1118795" y="86061"/>
                </a:cubicBezTo>
                <a:cubicBezTo>
                  <a:pt x="1124728" y="98355"/>
                  <a:pt x="1131725" y="112783"/>
                  <a:pt x="1140310" y="129092"/>
                </a:cubicBezTo>
                <a:cubicBezTo>
                  <a:pt x="1177543" y="121766"/>
                  <a:pt x="1232280" y="87752"/>
                  <a:pt x="1258644" y="64546"/>
                </a:cubicBezTo>
                <a:cubicBezTo>
                  <a:pt x="1266042" y="56267"/>
                  <a:pt x="1273714" y="49694"/>
                  <a:pt x="1280160" y="43031"/>
                </a:cubicBezTo>
                <a:cubicBezTo>
                  <a:pt x="1335104" y="123185"/>
                  <a:pt x="1306997" y="127402"/>
                  <a:pt x="1355463" y="86061"/>
                </a:cubicBezTo>
                <a:cubicBezTo>
                  <a:pt x="1358779" y="98587"/>
                  <a:pt x="1354003" y="117613"/>
                  <a:pt x="1366221" y="118334"/>
                </a:cubicBezTo>
                <a:cubicBezTo>
                  <a:pt x="1381954" y="119359"/>
                  <a:pt x="1390428" y="88758"/>
                  <a:pt x="1398494" y="96819"/>
                </a:cubicBezTo>
                <a:cubicBezTo>
                  <a:pt x="1416203" y="110987"/>
                  <a:pt x="1420010" y="161364"/>
                  <a:pt x="1420009" y="161365"/>
                </a:cubicBezTo>
                <a:cubicBezTo>
                  <a:pt x="1440612" y="155640"/>
                  <a:pt x="1462922" y="158254"/>
                  <a:pt x="1473797" y="150607"/>
                </a:cubicBezTo>
                <a:cubicBezTo>
                  <a:pt x="1502659" y="115639"/>
                  <a:pt x="1488126" y="66798"/>
                  <a:pt x="1506070" y="172122"/>
                </a:cubicBezTo>
                <a:cubicBezTo>
                  <a:pt x="1514785" y="165331"/>
                  <a:pt x="1519738" y="160476"/>
                  <a:pt x="1527586" y="150607"/>
                </a:cubicBezTo>
                <a:cubicBezTo>
                  <a:pt x="1534954" y="142165"/>
                  <a:pt x="1536853" y="119741"/>
                  <a:pt x="1549101" y="118334"/>
                </a:cubicBezTo>
                <a:cubicBezTo>
                  <a:pt x="1558938" y="115968"/>
                  <a:pt x="1557372" y="139431"/>
                  <a:pt x="1559859" y="150607"/>
                </a:cubicBezTo>
                <a:cubicBezTo>
                  <a:pt x="1570302" y="134761"/>
                  <a:pt x="1573609" y="115634"/>
                  <a:pt x="1592131" y="96819"/>
                </a:cubicBezTo>
                <a:cubicBezTo>
                  <a:pt x="1607971" y="77019"/>
                  <a:pt x="1645921" y="43031"/>
                  <a:pt x="1645920" y="43031"/>
                </a:cubicBezTo>
                <a:cubicBezTo>
                  <a:pt x="1645170" y="49769"/>
                  <a:pt x="1653577" y="93759"/>
                  <a:pt x="1678193" y="96819"/>
                </a:cubicBezTo>
                <a:cubicBezTo>
                  <a:pt x="1691584" y="98505"/>
                  <a:pt x="1700779" y="83327"/>
                  <a:pt x="1710466" y="75304"/>
                </a:cubicBezTo>
                <a:cubicBezTo>
                  <a:pt x="1712353" y="93934"/>
                  <a:pt x="1714902" y="112627"/>
                  <a:pt x="1721223" y="129092"/>
                </a:cubicBezTo>
                <a:cubicBezTo>
                  <a:pt x="1728851" y="140861"/>
                  <a:pt x="1728741" y="164175"/>
                  <a:pt x="1742739" y="161365"/>
                </a:cubicBezTo>
                <a:cubicBezTo>
                  <a:pt x="1768675" y="156323"/>
                  <a:pt x="1779570" y="132766"/>
                  <a:pt x="1796527" y="107577"/>
                </a:cubicBezTo>
                <a:cubicBezTo>
                  <a:pt x="1807230" y="90259"/>
                  <a:pt x="1799899" y="55505"/>
                  <a:pt x="1818042" y="53788"/>
                </a:cubicBezTo>
                <a:cubicBezTo>
                  <a:pt x="1836189" y="52756"/>
                  <a:pt x="1845076" y="84552"/>
                  <a:pt x="1861073" y="96819"/>
                </a:cubicBezTo>
                <a:cubicBezTo>
                  <a:pt x="1874164" y="101487"/>
                  <a:pt x="1876461" y="109029"/>
                  <a:pt x="1893346" y="118334"/>
                </a:cubicBezTo>
                <a:cubicBezTo>
                  <a:pt x="1897605" y="110156"/>
                  <a:pt x="1924948" y="55515"/>
                  <a:pt x="1947134" y="64546"/>
                </a:cubicBezTo>
                <a:cubicBezTo>
                  <a:pt x="1960962" y="69630"/>
                  <a:pt x="1956763" y="91025"/>
                  <a:pt x="1957891" y="107577"/>
                </a:cubicBezTo>
                <a:cubicBezTo>
                  <a:pt x="1993702" y="96444"/>
                  <a:pt x="2026928" y="79442"/>
                  <a:pt x="2065468" y="86061"/>
                </a:cubicBezTo>
                <a:cubicBezTo>
                  <a:pt x="2080798" y="87570"/>
                  <a:pt x="2080961" y="107883"/>
                  <a:pt x="2086983" y="118334"/>
                </a:cubicBezTo>
                <a:cubicBezTo>
                  <a:pt x="2098594" y="117894"/>
                  <a:pt x="2105851" y="104226"/>
                  <a:pt x="2119256" y="107577"/>
                </a:cubicBezTo>
                <a:cubicBezTo>
                  <a:pt x="2179459" y="132642"/>
                  <a:pt x="2129132" y="144817"/>
                  <a:pt x="2173044" y="96819"/>
                </a:cubicBezTo>
                <a:cubicBezTo>
                  <a:pt x="2259329" y="116831"/>
                  <a:pt x="2246454" y="143976"/>
                  <a:pt x="2291379" y="86061"/>
                </a:cubicBezTo>
                <a:cubicBezTo>
                  <a:pt x="2298907" y="74953"/>
                  <a:pt x="2303389" y="66713"/>
                  <a:pt x="2312894" y="53788"/>
                </a:cubicBezTo>
                <a:cubicBezTo>
                  <a:pt x="2319284" y="61378"/>
                  <a:pt x="2325434" y="68200"/>
                  <a:pt x="2334409" y="75304"/>
                </a:cubicBezTo>
                <a:cubicBezTo>
                  <a:pt x="2344048" y="83671"/>
                  <a:pt x="2344133" y="108048"/>
                  <a:pt x="2355924" y="107577"/>
                </a:cubicBezTo>
                <a:cubicBezTo>
                  <a:pt x="2378429" y="110390"/>
                  <a:pt x="2420470" y="86061"/>
                  <a:pt x="2420470" y="86061"/>
                </a:cubicBezTo>
                <a:cubicBezTo>
                  <a:pt x="2431564" y="88660"/>
                  <a:pt x="2442871" y="100638"/>
                  <a:pt x="2452743" y="96819"/>
                </a:cubicBezTo>
                <a:cubicBezTo>
                  <a:pt x="2487275" y="81068"/>
                  <a:pt x="2443763" y="22415"/>
                  <a:pt x="2495774" y="107577"/>
                </a:cubicBezTo>
                <a:cubicBezTo>
                  <a:pt x="2589158" y="50251"/>
                  <a:pt x="2467380" y="90864"/>
                  <a:pt x="2560320" y="96819"/>
                </a:cubicBezTo>
                <a:cubicBezTo>
                  <a:pt x="2619438" y="89703"/>
                  <a:pt x="2582600" y="74992"/>
                  <a:pt x="2624866" y="53788"/>
                </a:cubicBezTo>
                <a:cubicBezTo>
                  <a:pt x="2636166" y="47774"/>
                  <a:pt x="2645595" y="45242"/>
                  <a:pt x="2657139" y="43031"/>
                </a:cubicBezTo>
                <a:cubicBezTo>
                  <a:pt x="2666797" y="47754"/>
                  <a:pt x="2677358" y="63062"/>
                  <a:pt x="2689411" y="64546"/>
                </a:cubicBezTo>
                <a:cubicBezTo>
                  <a:pt x="2706870" y="68064"/>
                  <a:pt x="2744476" y="39915"/>
                  <a:pt x="2753957" y="32273"/>
                </a:cubicBezTo>
                <a:cubicBezTo>
                  <a:pt x="2763552" y="39298"/>
                  <a:pt x="2777864" y="43455"/>
                  <a:pt x="2786230" y="53788"/>
                </a:cubicBezTo>
                <a:cubicBezTo>
                  <a:pt x="2795018" y="61257"/>
                  <a:pt x="2792449" y="78553"/>
                  <a:pt x="2796988" y="86061"/>
                </a:cubicBezTo>
                <a:cubicBezTo>
                  <a:pt x="2802525" y="94562"/>
                  <a:pt x="2809389" y="101371"/>
                  <a:pt x="2818503" y="107577"/>
                </a:cubicBezTo>
                <a:cubicBezTo>
                  <a:pt x="2825012" y="98447"/>
                  <a:pt x="2830711" y="85618"/>
                  <a:pt x="2840019" y="75304"/>
                </a:cubicBezTo>
                <a:cubicBezTo>
                  <a:pt x="2846594" y="67385"/>
                  <a:pt x="2842657" y="52321"/>
                  <a:pt x="2850776" y="43031"/>
                </a:cubicBezTo>
                <a:cubicBezTo>
                  <a:pt x="2860667" y="36945"/>
                  <a:pt x="2870663" y="34447"/>
                  <a:pt x="2883049" y="32273"/>
                </a:cubicBezTo>
                <a:cubicBezTo>
                  <a:pt x="2894485" y="75058"/>
                  <a:pt x="2887694" y="100607"/>
                  <a:pt x="2915322" y="139849"/>
                </a:cubicBezTo>
                <a:cubicBezTo>
                  <a:pt x="2919779" y="149184"/>
                  <a:pt x="2927861" y="152843"/>
                  <a:pt x="2936837" y="161365"/>
                </a:cubicBezTo>
                <a:cubicBezTo>
                  <a:pt x="3071506" y="71041"/>
                  <a:pt x="2876916" y="193003"/>
                  <a:pt x="3001383" y="150607"/>
                </a:cubicBezTo>
                <a:cubicBezTo>
                  <a:pt x="3019610" y="147043"/>
                  <a:pt x="3063487" y="103021"/>
                  <a:pt x="3076687" y="86061"/>
                </a:cubicBezTo>
                <a:cubicBezTo>
                  <a:pt x="3079385" y="98969"/>
                  <a:pt x="3084452" y="110327"/>
                  <a:pt x="3087444" y="118334"/>
                </a:cubicBezTo>
                <a:cubicBezTo>
                  <a:pt x="3102406" y="142389"/>
                  <a:pt x="3128556" y="146843"/>
                  <a:pt x="3151990" y="161365"/>
                </a:cubicBezTo>
                <a:cubicBezTo>
                  <a:pt x="3156598" y="171707"/>
                  <a:pt x="3159955" y="200106"/>
                  <a:pt x="3173506" y="193638"/>
                </a:cubicBezTo>
                <a:cubicBezTo>
                  <a:pt x="3191102" y="184833"/>
                  <a:pt x="3193689" y="157817"/>
                  <a:pt x="3205779" y="139849"/>
                </a:cubicBezTo>
                <a:cubicBezTo>
                  <a:pt x="3209406" y="126579"/>
                  <a:pt x="3234773" y="92583"/>
                  <a:pt x="3248809" y="86061"/>
                </a:cubicBezTo>
                <a:cubicBezTo>
                  <a:pt x="3262500" y="79484"/>
                  <a:pt x="3276966" y="78881"/>
                  <a:pt x="3291840" y="75304"/>
                </a:cubicBezTo>
                <a:cubicBezTo>
                  <a:pt x="3329421" y="61832"/>
                  <a:pt x="3320894" y="66332"/>
                  <a:pt x="3356386" y="43031"/>
                </a:cubicBezTo>
                <a:cubicBezTo>
                  <a:pt x="3400668" y="122373"/>
                  <a:pt x="3329915" y="26179"/>
                  <a:pt x="3431689" y="96819"/>
                </a:cubicBezTo>
                <a:cubicBezTo>
                  <a:pt x="3440752" y="104806"/>
                  <a:pt x="3445315" y="120660"/>
                  <a:pt x="3453204" y="129092"/>
                </a:cubicBezTo>
                <a:cubicBezTo>
                  <a:pt x="3459117" y="123483"/>
                  <a:pt x="3496225" y="79052"/>
                  <a:pt x="3506993" y="86061"/>
                </a:cubicBezTo>
                <a:cubicBezTo>
                  <a:pt x="3523143" y="92456"/>
                  <a:pt x="3514198" y="114141"/>
                  <a:pt x="3517750" y="129092"/>
                </a:cubicBezTo>
                <a:cubicBezTo>
                  <a:pt x="3526184" y="145296"/>
                  <a:pt x="3531477" y="168335"/>
                  <a:pt x="3539266" y="182880"/>
                </a:cubicBezTo>
                <a:cubicBezTo>
                  <a:pt x="3544028" y="170542"/>
                  <a:pt x="3554136" y="159560"/>
                  <a:pt x="3560781" y="150607"/>
                </a:cubicBezTo>
                <a:cubicBezTo>
                  <a:pt x="3586303" y="121933"/>
                  <a:pt x="3604066" y="129846"/>
                  <a:pt x="3636084" y="118334"/>
                </a:cubicBezTo>
                <a:cubicBezTo>
                  <a:pt x="3670790" y="129455"/>
                  <a:pt x="3698576" y="144500"/>
                  <a:pt x="3732903" y="107577"/>
                </a:cubicBezTo>
                <a:cubicBezTo>
                  <a:pt x="3744164" y="95830"/>
                  <a:pt x="3750350" y="77857"/>
                  <a:pt x="3754419" y="64546"/>
                </a:cubicBezTo>
                <a:cubicBezTo>
                  <a:pt x="3766616" y="69001"/>
                  <a:pt x="3778190" y="70500"/>
                  <a:pt x="3786691" y="75304"/>
                </a:cubicBezTo>
                <a:cubicBezTo>
                  <a:pt x="3827206" y="120541"/>
                  <a:pt x="3764680" y="110701"/>
                  <a:pt x="3829722" y="96819"/>
                </a:cubicBezTo>
                <a:cubicBezTo>
                  <a:pt x="3845723" y="115834"/>
                  <a:pt x="3863061" y="124998"/>
                  <a:pt x="3872753" y="139849"/>
                </a:cubicBezTo>
                <a:cubicBezTo>
                  <a:pt x="3963853" y="234636"/>
                  <a:pt x="3826618" y="121901"/>
                  <a:pt x="3905026" y="193638"/>
                </a:cubicBezTo>
                <a:cubicBezTo>
                  <a:pt x="3914307" y="185017"/>
                  <a:pt x="3919964" y="183183"/>
                  <a:pt x="3926541" y="172122"/>
                </a:cubicBezTo>
                <a:cubicBezTo>
                  <a:pt x="3957019" y="133024"/>
                  <a:pt x="3919653" y="106374"/>
                  <a:pt x="3958814" y="161365"/>
                </a:cubicBezTo>
                <a:cubicBezTo>
                  <a:pt x="3961356" y="171654"/>
                  <a:pt x="3959147" y="189152"/>
                  <a:pt x="3969571" y="193638"/>
                </a:cubicBezTo>
                <a:cubicBezTo>
                  <a:pt x="3980347" y="198815"/>
                  <a:pt x="3997661" y="191537"/>
                  <a:pt x="4001844" y="182880"/>
                </a:cubicBezTo>
                <a:cubicBezTo>
                  <a:pt x="4006429" y="176230"/>
                  <a:pt x="4028429" y="113286"/>
                  <a:pt x="4034117" y="96819"/>
                </a:cubicBezTo>
                <a:cubicBezTo>
                  <a:pt x="4042996" y="111252"/>
                  <a:pt x="4037274" y="140552"/>
                  <a:pt x="4055633" y="139849"/>
                </a:cubicBezTo>
                <a:cubicBezTo>
                  <a:pt x="4142810" y="163086"/>
                  <a:pt x="4065280" y="27097"/>
                  <a:pt x="4109421" y="139849"/>
                </a:cubicBezTo>
                <a:cubicBezTo>
                  <a:pt x="4120421" y="136504"/>
                  <a:pt x="4131683" y="135087"/>
                  <a:pt x="4141694" y="129092"/>
                </a:cubicBezTo>
                <a:cubicBezTo>
                  <a:pt x="4152181" y="122233"/>
                  <a:pt x="4144430" y="87904"/>
                  <a:pt x="4152451" y="96819"/>
                </a:cubicBezTo>
                <a:cubicBezTo>
                  <a:pt x="4174559" y="118350"/>
                  <a:pt x="4179331" y="150793"/>
                  <a:pt x="4195482" y="182880"/>
                </a:cubicBezTo>
                <a:cubicBezTo>
                  <a:pt x="4206751" y="193093"/>
                  <a:pt x="4205643" y="199633"/>
                  <a:pt x="4216997" y="215153"/>
                </a:cubicBezTo>
                <a:cubicBezTo>
                  <a:pt x="4220243" y="204584"/>
                  <a:pt x="4224753" y="192161"/>
                  <a:pt x="4227755" y="182880"/>
                </a:cubicBezTo>
                <a:cubicBezTo>
                  <a:pt x="4258982" y="93312"/>
                  <a:pt x="4203550" y="185769"/>
                  <a:pt x="4249270" y="107577"/>
                </a:cubicBezTo>
                <a:cubicBezTo>
                  <a:pt x="4260062" y="115607"/>
                  <a:pt x="4269579" y="131059"/>
                  <a:pt x="4281543" y="129092"/>
                </a:cubicBezTo>
                <a:cubicBezTo>
                  <a:pt x="4307420" y="124165"/>
                  <a:pt x="4325149" y="72172"/>
                  <a:pt x="4335331" y="53788"/>
                </a:cubicBezTo>
                <a:cubicBezTo>
                  <a:pt x="4343942" y="66843"/>
                  <a:pt x="4345222" y="92183"/>
                  <a:pt x="4356847" y="96819"/>
                </a:cubicBezTo>
                <a:cubicBezTo>
                  <a:pt x="4384196" y="102484"/>
                  <a:pt x="4412850" y="58163"/>
                  <a:pt x="4421393" y="43031"/>
                </a:cubicBezTo>
                <a:cubicBezTo>
                  <a:pt x="4448924" y="125447"/>
                  <a:pt x="4417442" y="32351"/>
                  <a:pt x="4464423" y="64546"/>
                </a:cubicBezTo>
                <a:cubicBezTo>
                  <a:pt x="4477508" y="69981"/>
                  <a:pt x="4482351" y="85118"/>
                  <a:pt x="4485939" y="96819"/>
                </a:cubicBezTo>
                <a:cubicBezTo>
                  <a:pt x="4489304" y="110738"/>
                  <a:pt x="4482886" y="126375"/>
                  <a:pt x="4496696" y="129092"/>
                </a:cubicBezTo>
                <a:cubicBezTo>
                  <a:pt x="4510032" y="135221"/>
                  <a:pt x="4526317" y="113289"/>
                  <a:pt x="4539727" y="107577"/>
                </a:cubicBezTo>
                <a:cubicBezTo>
                  <a:pt x="4566917" y="96643"/>
                  <a:pt x="4563205" y="97878"/>
                  <a:pt x="4582757" y="96819"/>
                </a:cubicBezTo>
              </a:path>
            </a:pathLst>
          </a:custGeom>
          <a:noFill/>
          <a:ln w="28575">
            <a:solidFill>
              <a:schemeClr val="tx1"/>
            </a:solidFill>
            <a:extLst>
              <a:ext uri="{C807C97D-BFC1-408E-A445-0C87EB9F89A2}">
                <ask:lineSketchStyleProps xmlns:ask="http://schemas.microsoft.com/office/drawing/2018/sketchyshapes" sd="3821831555">
                  <a:custGeom>
                    <a:avLst/>
                    <a:gdLst>
                      <a:gd name="connsiteX0" fmla="*/ 0 w 4582757"/>
                      <a:gd name="connsiteY0" fmla="*/ 21515 h 236668"/>
                      <a:gd name="connsiteX1" fmla="*/ 118334 w 4582757"/>
                      <a:gd name="connsiteY1" fmla="*/ 75304 h 236668"/>
                      <a:gd name="connsiteX2" fmla="*/ 129091 w 4582757"/>
                      <a:gd name="connsiteY2" fmla="*/ 118334 h 236668"/>
                      <a:gd name="connsiteX3" fmla="*/ 150607 w 4582757"/>
                      <a:gd name="connsiteY3" fmla="*/ 139849 h 236668"/>
                      <a:gd name="connsiteX4" fmla="*/ 172122 w 4582757"/>
                      <a:gd name="connsiteY4" fmla="*/ 96819 h 236668"/>
                      <a:gd name="connsiteX5" fmla="*/ 204395 w 4582757"/>
                      <a:gd name="connsiteY5" fmla="*/ 64546 h 236668"/>
                      <a:gd name="connsiteX6" fmla="*/ 225910 w 4582757"/>
                      <a:gd name="connsiteY6" fmla="*/ 32273 h 236668"/>
                      <a:gd name="connsiteX7" fmla="*/ 236668 w 4582757"/>
                      <a:gd name="connsiteY7" fmla="*/ 172122 h 236668"/>
                      <a:gd name="connsiteX8" fmla="*/ 268941 w 4582757"/>
                      <a:gd name="connsiteY8" fmla="*/ 150607 h 236668"/>
                      <a:gd name="connsiteX9" fmla="*/ 322729 w 4582757"/>
                      <a:gd name="connsiteY9" fmla="*/ 64546 h 236668"/>
                      <a:gd name="connsiteX10" fmla="*/ 333487 w 4582757"/>
                      <a:gd name="connsiteY10" fmla="*/ 182880 h 236668"/>
                      <a:gd name="connsiteX11" fmla="*/ 365760 w 4582757"/>
                      <a:gd name="connsiteY11" fmla="*/ 172122 h 236668"/>
                      <a:gd name="connsiteX12" fmla="*/ 398033 w 4582757"/>
                      <a:gd name="connsiteY12" fmla="*/ 139849 h 236668"/>
                      <a:gd name="connsiteX13" fmla="*/ 419548 w 4582757"/>
                      <a:gd name="connsiteY13" fmla="*/ 96819 h 236668"/>
                      <a:gd name="connsiteX14" fmla="*/ 494851 w 4582757"/>
                      <a:gd name="connsiteY14" fmla="*/ 21515 h 236668"/>
                      <a:gd name="connsiteX15" fmla="*/ 516367 w 4582757"/>
                      <a:gd name="connsiteY15" fmla="*/ 0 h 236668"/>
                      <a:gd name="connsiteX16" fmla="*/ 537882 w 4582757"/>
                      <a:gd name="connsiteY16" fmla="*/ 64546 h 236668"/>
                      <a:gd name="connsiteX17" fmla="*/ 548640 w 4582757"/>
                      <a:gd name="connsiteY17" fmla="*/ 96819 h 236668"/>
                      <a:gd name="connsiteX18" fmla="*/ 591670 w 4582757"/>
                      <a:gd name="connsiteY18" fmla="*/ 107577 h 236668"/>
                      <a:gd name="connsiteX19" fmla="*/ 645459 w 4582757"/>
                      <a:gd name="connsiteY19" fmla="*/ 75304 h 236668"/>
                      <a:gd name="connsiteX20" fmla="*/ 710004 w 4582757"/>
                      <a:gd name="connsiteY20" fmla="*/ 32273 h 236668"/>
                      <a:gd name="connsiteX21" fmla="*/ 742277 w 4582757"/>
                      <a:gd name="connsiteY21" fmla="*/ 139849 h 236668"/>
                      <a:gd name="connsiteX22" fmla="*/ 774550 w 4582757"/>
                      <a:gd name="connsiteY22" fmla="*/ 129092 h 236668"/>
                      <a:gd name="connsiteX23" fmla="*/ 796066 w 4582757"/>
                      <a:gd name="connsiteY23" fmla="*/ 96819 h 236668"/>
                      <a:gd name="connsiteX24" fmla="*/ 828339 w 4582757"/>
                      <a:gd name="connsiteY24" fmla="*/ 75304 h 236668"/>
                      <a:gd name="connsiteX25" fmla="*/ 839096 w 4582757"/>
                      <a:gd name="connsiteY25" fmla="*/ 225911 h 236668"/>
                      <a:gd name="connsiteX26" fmla="*/ 871369 w 4582757"/>
                      <a:gd name="connsiteY26" fmla="*/ 215153 h 236668"/>
                      <a:gd name="connsiteX27" fmla="*/ 914400 w 4582757"/>
                      <a:gd name="connsiteY27" fmla="*/ 236668 h 236668"/>
                      <a:gd name="connsiteX28" fmla="*/ 1011219 w 4582757"/>
                      <a:gd name="connsiteY28" fmla="*/ 150607 h 236668"/>
                      <a:gd name="connsiteX29" fmla="*/ 1086522 w 4582757"/>
                      <a:gd name="connsiteY29" fmla="*/ 75304 h 236668"/>
                      <a:gd name="connsiteX30" fmla="*/ 1108037 w 4582757"/>
                      <a:gd name="connsiteY30" fmla="*/ 53788 h 236668"/>
                      <a:gd name="connsiteX31" fmla="*/ 1118795 w 4582757"/>
                      <a:gd name="connsiteY31" fmla="*/ 86061 h 236668"/>
                      <a:gd name="connsiteX32" fmla="*/ 1140310 w 4582757"/>
                      <a:gd name="connsiteY32" fmla="*/ 129092 h 236668"/>
                      <a:gd name="connsiteX33" fmla="*/ 1258644 w 4582757"/>
                      <a:gd name="connsiteY33" fmla="*/ 64546 h 236668"/>
                      <a:gd name="connsiteX34" fmla="*/ 1280160 w 4582757"/>
                      <a:gd name="connsiteY34" fmla="*/ 43031 h 236668"/>
                      <a:gd name="connsiteX35" fmla="*/ 1355463 w 4582757"/>
                      <a:gd name="connsiteY35" fmla="*/ 86061 h 236668"/>
                      <a:gd name="connsiteX36" fmla="*/ 1366221 w 4582757"/>
                      <a:gd name="connsiteY36" fmla="*/ 118334 h 236668"/>
                      <a:gd name="connsiteX37" fmla="*/ 1398494 w 4582757"/>
                      <a:gd name="connsiteY37" fmla="*/ 96819 h 236668"/>
                      <a:gd name="connsiteX38" fmla="*/ 1420009 w 4582757"/>
                      <a:gd name="connsiteY38" fmla="*/ 161365 h 236668"/>
                      <a:gd name="connsiteX39" fmla="*/ 1473797 w 4582757"/>
                      <a:gd name="connsiteY39" fmla="*/ 150607 h 236668"/>
                      <a:gd name="connsiteX40" fmla="*/ 1506070 w 4582757"/>
                      <a:gd name="connsiteY40" fmla="*/ 172122 h 236668"/>
                      <a:gd name="connsiteX41" fmla="*/ 1527586 w 4582757"/>
                      <a:gd name="connsiteY41" fmla="*/ 150607 h 236668"/>
                      <a:gd name="connsiteX42" fmla="*/ 1549101 w 4582757"/>
                      <a:gd name="connsiteY42" fmla="*/ 118334 h 236668"/>
                      <a:gd name="connsiteX43" fmla="*/ 1559859 w 4582757"/>
                      <a:gd name="connsiteY43" fmla="*/ 150607 h 236668"/>
                      <a:gd name="connsiteX44" fmla="*/ 1592131 w 4582757"/>
                      <a:gd name="connsiteY44" fmla="*/ 96819 h 236668"/>
                      <a:gd name="connsiteX45" fmla="*/ 1645920 w 4582757"/>
                      <a:gd name="connsiteY45" fmla="*/ 43031 h 236668"/>
                      <a:gd name="connsiteX46" fmla="*/ 1678193 w 4582757"/>
                      <a:gd name="connsiteY46" fmla="*/ 96819 h 236668"/>
                      <a:gd name="connsiteX47" fmla="*/ 1710466 w 4582757"/>
                      <a:gd name="connsiteY47" fmla="*/ 75304 h 236668"/>
                      <a:gd name="connsiteX48" fmla="*/ 1721223 w 4582757"/>
                      <a:gd name="connsiteY48" fmla="*/ 129092 h 236668"/>
                      <a:gd name="connsiteX49" fmla="*/ 1742739 w 4582757"/>
                      <a:gd name="connsiteY49" fmla="*/ 161365 h 236668"/>
                      <a:gd name="connsiteX50" fmla="*/ 1796527 w 4582757"/>
                      <a:gd name="connsiteY50" fmla="*/ 107577 h 236668"/>
                      <a:gd name="connsiteX51" fmla="*/ 1818042 w 4582757"/>
                      <a:gd name="connsiteY51" fmla="*/ 53788 h 236668"/>
                      <a:gd name="connsiteX52" fmla="*/ 1861073 w 4582757"/>
                      <a:gd name="connsiteY52" fmla="*/ 96819 h 236668"/>
                      <a:gd name="connsiteX53" fmla="*/ 1893346 w 4582757"/>
                      <a:gd name="connsiteY53" fmla="*/ 118334 h 236668"/>
                      <a:gd name="connsiteX54" fmla="*/ 1947134 w 4582757"/>
                      <a:gd name="connsiteY54" fmla="*/ 64546 h 236668"/>
                      <a:gd name="connsiteX55" fmla="*/ 1957891 w 4582757"/>
                      <a:gd name="connsiteY55" fmla="*/ 107577 h 236668"/>
                      <a:gd name="connsiteX56" fmla="*/ 2065468 w 4582757"/>
                      <a:gd name="connsiteY56" fmla="*/ 86061 h 236668"/>
                      <a:gd name="connsiteX57" fmla="*/ 2086983 w 4582757"/>
                      <a:gd name="connsiteY57" fmla="*/ 118334 h 236668"/>
                      <a:gd name="connsiteX58" fmla="*/ 2119256 w 4582757"/>
                      <a:gd name="connsiteY58" fmla="*/ 107577 h 236668"/>
                      <a:gd name="connsiteX59" fmla="*/ 2173044 w 4582757"/>
                      <a:gd name="connsiteY59" fmla="*/ 96819 h 236668"/>
                      <a:gd name="connsiteX60" fmla="*/ 2291379 w 4582757"/>
                      <a:gd name="connsiteY60" fmla="*/ 86061 h 236668"/>
                      <a:gd name="connsiteX61" fmla="*/ 2312894 w 4582757"/>
                      <a:gd name="connsiteY61" fmla="*/ 53788 h 236668"/>
                      <a:gd name="connsiteX62" fmla="*/ 2334409 w 4582757"/>
                      <a:gd name="connsiteY62" fmla="*/ 75304 h 236668"/>
                      <a:gd name="connsiteX63" fmla="*/ 2355924 w 4582757"/>
                      <a:gd name="connsiteY63" fmla="*/ 107577 h 236668"/>
                      <a:gd name="connsiteX64" fmla="*/ 2420470 w 4582757"/>
                      <a:gd name="connsiteY64" fmla="*/ 86061 h 236668"/>
                      <a:gd name="connsiteX65" fmla="*/ 2452743 w 4582757"/>
                      <a:gd name="connsiteY65" fmla="*/ 96819 h 236668"/>
                      <a:gd name="connsiteX66" fmla="*/ 2495774 w 4582757"/>
                      <a:gd name="connsiteY66" fmla="*/ 107577 h 236668"/>
                      <a:gd name="connsiteX67" fmla="*/ 2560320 w 4582757"/>
                      <a:gd name="connsiteY67" fmla="*/ 96819 h 236668"/>
                      <a:gd name="connsiteX68" fmla="*/ 2624866 w 4582757"/>
                      <a:gd name="connsiteY68" fmla="*/ 53788 h 236668"/>
                      <a:gd name="connsiteX69" fmla="*/ 2657139 w 4582757"/>
                      <a:gd name="connsiteY69" fmla="*/ 43031 h 236668"/>
                      <a:gd name="connsiteX70" fmla="*/ 2689411 w 4582757"/>
                      <a:gd name="connsiteY70" fmla="*/ 64546 h 236668"/>
                      <a:gd name="connsiteX71" fmla="*/ 2753957 w 4582757"/>
                      <a:gd name="connsiteY71" fmla="*/ 32273 h 236668"/>
                      <a:gd name="connsiteX72" fmla="*/ 2786230 w 4582757"/>
                      <a:gd name="connsiteY72" fmla="*/ 53788 h 236668"/>
                      <a:gd name="connsiteX73" fmla="*/ 2796988 w 4582757"/>
                      <a:gd name="connsiteY73" fmla="*/ 86061 h 236668"/>
                      <a:gd name="connsiteX74" fmla="*/ 2818503 w 4582757"/>
                      <a:gd name="connsiteY74" fmla="*/ 107577 h 236668"/>
                      <a:gd name="connsiteX75" fmla="*/ 2840019 w 4582757"/>
                      <a:gd name="connsiteY75" fmla="*/ 75304 h 236668"/>
                      <a:gd name="connsiteX76" fmla="*/ 2850776 w 4582757"/>
                      <a:gd name="connsiteY76" fmla="*/ 43031 h 236668"/>
                      <a:gd name="connsiteX77" fmla="*/ 2883049 w 4582757"/>
                      <a:gd name="connsiteY77" fmla="*/ 32273 h 236668"/>
                      <a:gd name="connsiteX78" fmla="*/ 2915322 w 4582757"/>
                      <a:gd name="connsiteY78" fmla="*/ 139849 h 236668"/>
                      <a:gd name="connsiteX79" fmla="*/ 2936837 w 4582757"/>
                      <a:gd name="connsiteY79" fmla="*/ 161365 h 236668"/>
                      <a:gd name="connsiteX80" fmla="*/ 3001383 w 4582757"/>
                      <a:gd name="connsiteY80" fmla="*/ 150607 h 236668"/>
                      <a:gd name="connsiteX81" fmla="*/ 3076687 w 4582757"/>
                      <a:gd name="connsiteY81" fmla="*/ 86061 h 236668"/>
                      <a:gd name="connsiteX82" fmla="*/ 3087444 w 4582757"/>
                      <a:gd name="connsiteY82" fmla="*/ 118334 h 236668"/>
                      <a:gd name="connsiteX83" fmla="*/ 3151990 w 4582757"/>
                      <a:gd name="connsiteY83" fmla="*/ 161365 h 236668"/>
                      <a:gd name="connsiteX84" fmla="*/ 3173506 w 4582757"/>
                      <a:gd name="connsiteY84" fmla="*/ 193638 h 236668"/>
                      <a:gd name="connsiteX85" fmla="*/ 3205779 w 4582757"/>
                      <a:gd name="connsiteY85" fmla="*/ 139849 h 236668"/>
                      <a:gd name="connsiteX86" fmla="*/ 3248809 w 4582757"/>
                      <a:gd name="connsiteY86" fmla="*/ 86061 h 236668"/>
                      <a:gd name="connsiteX87" fmla="*/ 3291840 w 4582757"/>
                      <a:gd name="connsiteY87" fmla="*/ 75304 h 236668"/>
                      <a:gd name="connsiteX88" fmla="*/ 3356386 w 4582757"/>
                      <a:gd name="connsiteY88" fmla="*/ 43031 h 236668"/>
                      <a:gd name="connsiteX89" fmla="*/ 3431689 w 4582757"/>
                      <a:gd name="connsiteY89" fmla="*/ 96819 h 236668"/>
                      <a:gd name="connsiteX90" fmla="*/ 3453204 w 4582757"/>
                      <a:gd name="connsiteY90" fmla="*/ 129092 h 236668"/>
                      <a:gd name="connsiteX91" fmla="*/ 3506993 w 4582757"/>
                      <a:gd name="connsiteY91" fmla="*/ 86061 h 236668"/>
                      <a:gd name="connsiteX92" fmla="*/ 3517750 w 4582757"/>
                      <a:gd name="connsiteY92" fmla="*/ 129092 h 236668"/>
                      <a:gd name="connsiteX93" fmla="*/ 3539266 w 4582757"/>
                      <a:gd name="connsiteY93" fmla="*/ 182880 h 236668"/>
                      <a:gd name="connsiteX94" fmla="*/ 3560781 w 4582757"/>
                      <a:gd name="connsiteY94" fmla="*/ 150607 h 236668"/>
                      <a:gd name="connsiteX95" fmla="*/ 3636084 w 4582757"/>
                      <a:gd name="connsiteY95" fmla="*/ 118334 h 236668"/>
                      <a:gd name="connsiteX96" fmla="*/ 3732903 w 4582757"/>
                      <a:gd name="connsiteY96" fmla="*/ 107577 h 236668"/>
                      <a:gd name="connsiteX97" fmla="*/ 3754419 w 4582757"/>
                      <a:gd name="connsiteY97" fmla="*/ 64546 h 236668"/>
                      <a:gd name="connsiteX98" fmla="*/ 3786691 w 4582757"/>
                      <a:gd name="connsiteY98" fmla="*/ 75304 h 236668"/>
                      <a:gd name="connsiteX99" fmla="*/ 3829722 w 4582757"/>
                      <a:gd name="connsiteY99" fmla="*/ 96819 h 236668"/>
                      <a:gd name="connsiteX100" fmla="*/ 3872753 w 4582757"/>
                      <a:gd name="connsiteY100" fmla="*/ 139849 h 236668"/>
                      <a:gd name="connsiteX101" fmla="*/ 3905026 w 4582757"/>
                      <a:gd name="connsiteY101" fmla="*/ 193638 h 236668"/>
                      <a:gd name="connsiteX102" fmla="*/ 3926541 w 4582757"/>
                      <a:gd name="connsiteY102" fmla="*/ 172122 h 236668"/>
                      <a:gd name="connsiteX103" fmla="*/ 3958814 w 4582757"/>
                      <a:gd name="connsiteY103" fmla="*/ 161365 h 236668"/>
                      <a:gd name="connsiteX104" fmla="*/ 3969571 w 4582757"/>
                      <a:gd name="connsiteY104" fmla="*/ 193638 h 236668"/>
                      <a:gd name="connsiteX105" fmla="*/ 4001844 w 4582757"/>
                      <a:gd name="connsiteY105" fmla="*/ 182880 h 236668"/>
                      <a:gd name="connsiteX106" fmla="*/ 4034117 w 4582757"/>
                      <a:gd name="connsiteY106" fmla="*/ 96819 h 236668"/>
                      <a:gd name="connsiteX107" fmla="*/ 4055633 w 4582757"/>
                      <a:gd name="connsiteY107" fmla="*/ 139849 h 236668"/>
                      <a:gd name="connsiteX108" fmla="*/ 4109421 w 4582757"/>
                      <a:gd name="connsiteY108" fmla="*/ 139849 h 236668"/>
                      <a:gd name="connsiteX109" fmla="*/ 4141694 w 4582757"/>
                      <a:gd name="connsiteY109" fmla="*/ 129092 h 236668"/>
                      <a:gd name="connsiteX110" fmla="*/ 4152451 w 4582757"/>
                      <a:gd name="connsiteY110" fmla="*/ 96819 h 236668"/>
                      <a:gd name="connsiteX111" fmla="*/ 4195482 w 4582757"/>
                      <a:gd name="connsiteY111" fmla="*/ 182880 h 236668"/>
                      <a:gd name="connsiteX112" fmla="*/ 4216997 w 4582757"/>
                      <a:gd name="connsiteY112" fmla="*/ 215153 h 236668"/>
                      <a:gd name="connsiteX113" fmla="*/ 4227755 w 4582757"/>
                      <a:gd name="connsiteY113" fmla="*/ 182880 h 236668"/>
                      <a:gd name="connsiteX114" fmla="*/ 4249270 w 4582757"/>
                      <a:gd name="connsiteY114" fmla="*/ 107577 h 236668"/>
                      <a:gd name="connsiteX115" fmla="*/ 4281543 w 4582757"/>
                      <a:gd name="connsiteY115" fmla="*/ 129092 h 236668"/>
                      <a:gd name="connsiteX116" fmla="*/ 4335331 w 4582757"/>
                      <a:gd name="connsiteY116" fmla="*/ 53788 h 236668"/>
                      <a:gd name="connsiteX117" fmla="*/ 4356847 w 4582757"/>
                      <a:gd name="connsiteY117" fmla="*/ 96819 h 236668"/>
                      <a:gd name="connsiteX118" fmla="*/ 4421393 w 4582757"/>
                      <a:gd name="connsiteY118" fmla="*/ 43031 h 236668"/>
                      <a:gd name="connsiteX119" fmla="*/ 4464423 w 4582757"/>
                      <a:gd name="connsiteY119" fmla="*/ 64546 h 236668"/>
                      <a:gd name="connsiteX120" fmla="*/ 4485939 w 4582757"/>
                      <a:gd name="connsiteY120" fmla="*/ 96819 h 236668"/>
                      <a:gd name="connsiteX121" fmla="*/ 4496696 w 4582757"/>
                      <a:gd name="connsiteY121" fmla="*/ 129092 h 236668"/>
                      <a:gd name="connsiteX122" fmla="*/ 4539727 w 4582757"/>
                      <a:gd name="connsiteY122" fmla="*/ 107577 h 236668"/>
                      <a:gd name="connsiteX123" fmla="*/ 4582757 w 4582757"/>
                      <a:gd name="connsiteY123" fmla="*/ 96819 h 23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582757" h="236668">
                        <a:moveTo>
                          <a:pt x="0" y="21515"/>
                        </a:moveTo>
                        <a:cubicBezTo>
                          <a:pt x="39445" y="39445"/>
                          <a:pt x="83671" y="49307"/>
                          <a:pt x="118334" y="75304"/>
                        </a:cubicBezTo>
                        <a:cubicBezTo>
                          <a:pt x="130162" y="84175"/>
                          <a:pt x="122479" y="105110"/>
                          <a:pt x="129091" y="118334"/>
                        </a:cubicBezTo>
                        <a:cubicBezTo>
                          <a:pt x="133627" y="127406"/>
                          <a:pt x="143435" y="132677"/>
                          <a:pt x="150607" y="139849"/>
                        </a:cubicBezTo>
                        <a:cubicBezTo>
                          <a:pt x="157779" y="125506"/>
                          <a:pt x="162801" y="109868"/>
                          <a:pt x="172122" y="96819"/>
                        </a:cubicBezTo>
                        <a:cubicBezTo>
                          <a:pt x="180965" y="84439"/>
                          <a:pt x="194656" y="76233"/>
                          <a:pt x="204395" y="64546"/>
                        </a:cubicBezTo>
                        <a:cubicBezTo>
                          <a:pt x="212672" y="54614"/>
                          <a:pt x="218738" y="43031"/>
                          <a:pt x="225910" y="32273"/>
                        </a:cubicBezTo>
                        <a:cubicBezTo>
                          <a:pt x="229496" y="78889"/>
                          <a:pt x="220690" y="128183"/>
                          <a:pt x="236668" y="172122"/>
                        </a:cubicBezTo>
                        <a:cubicBezTo>
                          <a:pt x="241086" y="184273"/>
                          <a:pt x="260864" y="160703"/>
                          <a:pt x="268941" y="150607"/>
                        </a:cubicBezTo>
                        <a:cubicBezTo>
                          <a:pt x="290074" y="124191"/>
                          <a:pt x="322729" y="64546"/>
                          <a:pt x="322729" y="64546"/>
                        </a:cubicBezTo>
                        <a:cubicBezTo>
                          <a:pt x="326315" y="103991"/>
                          <a:pt x="318777" y="146106"/>
                          <a:pt x="333487" y="182880"/>
                        </a:cubicBezTo>
                        <a:cubicBezTo>
                          <a:pt x="337698" y="193409"/>
                          <a:pt x="356325" y="178412"/>
                          <a:pt x="365760" y="172122"/>
                        </a:cubicBezTo>
                        <a:cubicBezTo>
                          <a:pt x="378418" y="163683"/>
                          <a:pt x="389190" y="152229"/>
                          <a:pt x="398033" y="139849"/>
                        </a:cubicBezTo>
                        <a:cubicBezTo>
                          <a:pt x="407354" y="126800"/>
                          <a:pt x="409393" y="109230"/>
                          <a:pt x="419548" y="96819"/>
                        </a:cubicBezTo>
                        <a:cubicBezTo>
                          <a:pt x="442027" y="69345"/>
                          <a:pt x="469750" y="46616"/>
                          <a:pt x="494851" y="21515"/>
                        </a:cubicBezTo>
                        <a:lnTo>
                          <a:pt x="516367" y="0"/>
                        </a:lnTo>
                        <a:lnTo>
                          <a:pt x="537882" y="64546"/>
                        </a:lnTo>
                        <a:cubicBezTo>
                          <a:pt x="541468" y="75304"/>
                          <a:pt x="537639" y="94069"/>
                          <a:pt x="548640" y="96819"/>
                        </a:cubicBezTo>
                        <a:lnTo>
                          <a:pt x="591670" y="107577"/>
                        </a:lnTo>
                        <a:cubicBezTo>
                          <a:pt x="639943" y="59304"/>
                          <a:pt x="582614" y="110218"/>
                          <a:pt x="645459" y="75304"/>
                        </a:cubicBezTo>
                        <a:cubicBezTo>
                          <a:pt x="668063" y="62746"/>
                          <a:pt x="710004" y="32273"/>
                          <a:pt x="710004" y="32273"/>
                        </a:cubicBezTo>
                        <a:cubicBezTo>
                          <a:pt x="712371" y="46476"/>
                          <a:pt x="719115" y="125951"/>
                          <a:pt x="742277" y="139849"/>
                        </a:cubicBezTo>
                        <a:cubicBezTo>
                          <a:pt x="752001" y="145683"/>
                          <a:pt x="763792" y="132678"/>
                          <a:pt x="774550" y="129092"/>
                        </a:cubicBezTo>
                        <a:cubicBezTo>
                          <a:pt x="781722" y="118334"/>
                          <a:pt x="786924" y="105961"/>
                          <a:pt x="796066" y="96819"/>
                        </a:cubicBezTo>
                        <a:cubicBezTo>
                          <a:pt x="805208" y="87677"/>
                          <a:pt x="824251" y="63038"/>
                          <a:pt x="828339" y="75304"/>
                        </a:cubicBezTo>
                        <a:cubicBezTo>
                          <a:pt x="844255" y="123052"/>
                          <a:pt x="835510" y="175709"/>
                          <a:pt x="839096" y="225911"/>
                        </a:cubicBezTo>
                        <a:cubicBezTo>
                          <a:pt x="849854" y="222325"/>
                          <a:pt x="861934" y="221443"/>
                          <a:pt x="871369" y="215153"/>
                        </a:cubicBezTo>
                        <a:cubicBezTo>
                          <a:pt x="919230" y="183245"/>
                          <a:pt x="897463" y="151984"/>
                          <a:pt x="914400" y="236668"/>
                        </a:cubicBezTo>
                        <a:cubicBezTo>
                          <a:pt x="979637" y="197526"/>
                          <a:pt x="964175" y="215293"/>
                          <a:pt x="1011219" y="150607"/>
                        </a:cubicBezTo>
                        <a:cubicBezTo>
                          <a:pt x="1066458" y="74653"/>
                          <a:pt x="1027122" y="95103"/>
                          <a:pt x="1086522" y="75304"/>
                        </a:cubicBezTo>
                        <a:cubicBezTo>
                          <a:pt x="1093694" y="68132"/>
                          <a:pt x="1098415" y="50581"/>
                          <a:pt x="1108037" y="53788"/>
                        </a:cubicBezTo>
                        <a:cubicBezTo>
                          <a:pt x="1118795" y="57374"/>
                          <a:pt x="1114328" y="75638"/>
                          <a:pt x="1118795" y="86061"/>
                        </a:cubicBezTo>
                        <a:cubicBezTo>
                          <a:pt x="1125112" y="100801"/>
                          <a:pt x="1133138" y="114748"/>
                          <a:pt x="1140310" y="129092"/>
                        </a:cubicBezTo>
                        <a:cubicBezTo>
                          <a:pt x="1177901" y="110296"/>
                          <a:pt x="1223915" y="89352"/>
                          <a:pt x="1258644" y="64546"/>
                        </a:cubicBezTo>
                        <a:cubicBezTo>
                          <a:pt x="1266897" y="58651"/>
                          <a:pt x="1272988" y="50203"/>
                          <a:pt x="1280160" y="43031"/>
                        </a:cubicBezTo>
                        <a:cubicBezTo>
                          <a:pt x="1330362" y="118335"/>
                          <a:pt x="1301675" y="121921"/>
                          <a:pt x="1355463" y="86061"/>
                        </a:cubicBezTo>
                        <a:cubicBezTo>
                          <a:pt x="1359049" y="96819"/>
                          <a:pt x="1355220" y="115584"/>
                          <a:pt x="1366221" y="118334"/>
                        </a:cubicBezTo>
                        <a:cubicBezTo>
                          <a:pt x="1378764" y="121470"/>
                          <a:pt x="1388398" y="88742"/>
                          <a:pt x="1398494" y="96819"/>
                        </a:cubicBezTo>
                        <a:cubicBezTo>
                          <a:pt x="1416203" y="110987"/>
                          <a:pt x="1420009" y="161365"/>
                          <a:pt x="1420009" y="161365"/>
                        </a:cubicBezTo>
                        <a:cubicBezTo>
                          <a:pt x="1437938" y="157779"/>
                          <a:pt x="1458918" y="161235"/>
                          <a:pt x="1473797" y="150607"/>
                        </a:cubicBezTo>
                        <a:cubicBezTo>
                          <a:pt x="1511055" y="123994"/>
                          <a:pt x="1484533" y="42894"/>
                          <a:pt x="1506070" y="172122"/>
                        </a:cubicBezTo>
                        <a:cubicBezTo>
                          <a:pt x="1513242" y="164950"/>
                          <a:pt x="1521250" y="158527"/>
                          <a:pt x="1527586" y="150607"/>
                        </a:cubicBezTo>
                        <a:cubicBezTo>
                          <a:pt x="1535663" y="140511"/>
                          <a:pt x="1536172" y="118334"/>
                          <a:pt x="1549101" y="118334"/>
                        </a:cubicBezTo>
                        <a:cubicBezTo>
                          <a:pt x="1560441" y="118334"/>
                          <a:pt x="1556273" y="139849"/>
                          <a:pt x="1559859" y="150607"/>
                        </a:cubicBezTo>
                        <a:cubicBezTo>
                          <a:pt x="1570616" y="132678"/>
                          <a:pt x="1579069" y="113146"/>
                          <a:pt x="1592131" y="96819"/>
                        </a:cubicBezTo>
                        <a:cubicBezTo>
                          <a:pt x="1607971" y="77019"/>
                          <a:pt x="1645920" y="43031"/>
                          <a:pt x="1645920" y="43031"/>
                        </a:cubicBezTo>
                        <a:cubicBezTo>
                          <a:pt x="1648879" y="51908"/>
                          <a:pt x="1658502" y="96819"/>
                          <a:pt x="1678193" y="96819"/>
                        </a:cubicBezTo>
                        <a:cubicBezTo>
                          <a:pt x="1691122" y="96819"/>
                          <a:pt x="1699708" y="82476"/>
                          <a:pt x="1710466" y="75304"/>
                        </a:cubicBezTo>
                        <a:cubicBezTo>
                          <a:pt x="1714052" y="93233"/>
                          <a:pt x="1714803" y="111972"/>
                          <a:pt x="1721223" y="129092"/>
                        </a:cubicBezTo>
                        <a:cubicBezTo>
                          <a:pt x="1725763" y="141198"/>
                          <a:pt x="1730307" y="164917"/>
                          <a:pt x="1742739" y="161365"/>
                        </a:cubicBezTo>
                        <a:cubicBezTo>
                          <a:pt x="1767119" y="154399"/>
                          <a:pt x="1778598" y="125506"/>
                          <a:pt x="1796527" y="107577"/>
                        </a:cubicBezTo>
                        <a:cubicBezTo>
                          <a:pt x="1803699" y="89647"/>
                          <a:pt x="1798994" y="56963"/>
                          <a:pt x="1818042" y="53788"/>
                        </a:cubicBezTo>
                        <a:cubicBezTo>
                          <a:pt x="1838051" y="50453"/>
                          <a:pt x="1844195" y="85567"/>
                          <a:pt x="1861073" y="96819"/>
                        </a:cubicBezTo>
                        <a:lnTo>
                          <a:pt x="1893346" y="118334"/>
                        </a:lnTo>
                        <a:cubicBezTo>
                          <a:pt x="1896932" y="112955"/>
                          <a:pt x="1929204" y="55581"/>
                          <a:pt x="1947134" y="64546"/>
                        </a:cubicBezTo>
                        <a:cubicBezTo>
                          <a:pt x="1960358" y="71158"/>
                          <a:pt x="1954305" y="93233"/>
                          <a:pt x="1957891" y="107577"/>
                        </a:cubicBezTo>
                        <a:cubicBezTo>
                          <a:pt x="1988790" y="97277"/>
                          <a:pt x="2035800" y="79468"/>
                          <a:pt x="2065468" y="86061"/>
                        </a:cubicBezTo>
                        <a:cubicBezTo>
                          <a:pt x="2078089" y="88866"/>
                          <a:pt x="2079811" y="107576"/>
                          <a:pt x="2086983" y="118334"/>
                        </a:cubicBezTo>
                        <a:cubicBezTo>
                          <a:pt x="2097741" y="114748"/>
                          <a:pt x="2108071" y="105713"/>
                          <a:pt x="2119256" y="107577"/>
                        </a:cubicBezTo>
                        <a:cubicBezTo>
                          <a:pt x="2175195" y="116900"/>
                          <a:pt x="2131449" y="159213"/>
                          <a:pt x="2173044" y="96819"/>
                        </a:cubicBezTo>
                        <a:cubicBezTo>
                          <a:pt x="2259607" y="118459"/>
                          <a:pt x="2245532" y="141077"/>
                          <a:pt x="2291379" y="86061"/>
                        </a:cubicBezTo>
                        <a:cubicBezTo>
                          <a:pt x="2299656" y="76129"/>
                          <a:pt x="2305722" y="64546"/>
                          <a:pt x="2312894" y="53788"/>
                        </a:cubicBezTo>
                        <a:cubicBezTo>
                          <a:pt x="2320066" y="60960"/>
                          <a:pt x="2328073" y="67384"/>
                          <a:pt x="2334409" y="75304"/>
                        </a:cubicBezTo>
                        <a:cubicBezTo>
                          <a:pt x="2342486" y="85400"/>
                          <a:pt x="2343095" y="105973"/>
                          <a:pt x="2355924" y="107577"/>
                        </a:cubicBezTo>
                        <a:cubicBezTo>
                          <a:pt x="2378428" y="110390"/>
                          <a:pt x="2420470" y="86061"/>
                          <a:pt x="2420470" y="86061"/>
                        </a:cubicBezTo>
                        <a:cubicBezTo>
                          <a:pt x="2431228" y="89647"/>
                          <a:pt x="2442214" y="101030"/>
                          <a:pt x="2452743" y="96819"/>
                        </a:cubicBezTo>
                        <a:cubicBezTo>
                          <a:pt x="2497093" y="79080"/>
                          <a:pt x="2451189" y="18405"/>
                          <a:pt x="2495774" y="107577"/>
                        </a:cubicBezTo>
                        <a:cubicBezTo>
                          <a:pt x="2583646" y="48994"/>
                          <a:pt x="2475294" y="108965"/>
                          <a:pt x="2560320" y="96819"/>
                        </a:cubicBezTo>
                        <a:cubicBezTo>
                          <a:pt x="2617170" y="88698"/>
                          <a:pt x="2589007" y="75303"/>
                          <a:pt x="2624866" y="53788"/>
                        </a:cubicBezTo>
                        <a:cubicBezTo>
                          <a:pt x="2634590" y="47954"/>
                          <a:pt x="2646381" y="46617"/>
                          <a:pt x="2657139" y="43031"/>
                        </a:cubicBezTo>
                        <a:cubicBezTo>
                          <a:pt x="2667896" y="50203"/>
                          <a:pt x="2676658" y="62421"/>
                          <a:pt x="2689411" y="64546"/>
                        </a:cubicBezTo>
                        <a:cubicBezTo>
                          <a:pt x="2707226" y="67515"/>
                          <a:pt x="2742718" y="39765"/>
                          <a:pt x="2753957" y="32273"/>
                        </a:cubicBezTo>
                        <a:cubicBezTo>
                          <a:pt x="2764715" y="39445"/>
                          <a:pt x="2778153" y="43692"/>
                          <a:pt x="2786230" y="53788"/>
                        </a:cubicBezTo>
                        <a:cubicBezTo>
                          <a:pt x="2793314" y="62643"/>
                          <a:pt x="2791154" y="76337"/>
                          <a:pt x="2796988" y="86061"/>
                        </a:cubicBezTo>
                        <a:cubicBezTo>
                          <a:pt x="2802206" y="94758"/>
                          <a:pt x="2811331" y="100405"/>
                          <a:pt x="2818503" y="107577"/>
                        </a:cubicBezTo>
                        <a:cubicBezTo>
                          <a:pt x="2825675" y="96819"/>
                          <a:pt x="2834237" y="86868"/>
                          <a:pt x="2840019" y="75304"/>
                        </a:cubicBezTo>
                        <a:cubicBezTo>
                          <a:pt x="2845090" y="65162"/>
                          <a:pt x="2842758" y="51049"/>
                          <a:pt x="2850776" y="43031"/>
                        </a:cubicBezTo>
                        <a:cubicBezTo>
                          <a:pt x="2858794" y="35013"/>
                          <a:pt x="2872291" y="35859"/>
                          <a:pt x="2883049" y="32273"/>
                        </a:cubicBezTo>
                        <a:cubicBezTo>
                          <a:pt x="2891409" y="74071"/>
                          <a:pt x="2893549" y="101745"/>
                          <a:pt x="2915322" y="139849"/>
                        </a:cubicBezTo>
                        <a:cubicBezTo>
                          <a:pt x="2920354" y="148655"/>
                          <a:pt x="2929665" y="154193"/>
                          <a:pt x="2936837" y="161365"/>
                        </a:cubicBezTo>
                        <a:cubicBezTo>
                          <a:pt x="3061061" y="78546"/>
                          <a:pt x="2884473" y="184009"/>
                          <a:pt x="3001383" y="150607"/>
                        </a:cubicBezTo>
                        <a:cubicBezTo>
                          <a:pt x="3020704" y="145087"/>
                          <a:pt x="3062182" y="100566"/>
                          <a:pt x="3076687" y="86061"/>
                        </a:cubicBezTo>
                        <a:cubicBezTo>
                          <a:pt x="3080273" y="96819"/>
                          <a:pt x="3081610" y="108610"/>
                          <a:pt x="3087444" y="118334"/>
                        </a:cubicBezTo>
                        <a:cubicBezTo>
                          <a:pt x="3101523" y="141800"/>
                          <a:pt x="3129576" y="150157"/>
                          <a:pt x="3151990" y="161365"/>
                        </a:cubicBezTo>
                        <a:cubicBezTo>
                          <a:pt x="3159162" y="172123"/>
                          <a:pt x="3161502" y="198440"/>
                          <a:pt x="3173506" y="193638"/>
                        </a:cubicBezTo>
                        <a:cubicBezTo>
                          <a:pt x="3192920" y="185872"/>
                          <a:pt x="3194697" y="157580"/>
                          <a:pt x="3205779" y="139849"/>
                        </a:cubicBezTo>
                        <a:cubicBezTo>
                          <a:pt x="3212687" y="128795"/>
                          <a:pt x="3234025" y="93453"/>
                          <a:pt x="3248809" y="86061"/>
                        </a:cubicBezTo>
                        <a:cubicBezTo>
                          <a:pt x="3262033" y="79449"/>
                          <a:pt x="3277624" y="79366"/>
                          <a:pt x="3291840" y="75304"/>
                        </a:cubicBezTo>
                        <a:cubicBezTo>
                          <a:pt x="3330809" y="64170"/>
                          <a:pt x="3321028" y="66603"/>
                          <a:pt x="3356386" y="43031"/>
                        </a:cubicBezTo>
                        <a:cubicBezTo>
                          <a:pt x="3406232" y="117802"/>
                          <a:pt x="3339580" y="31027"/>
                          <a:pt x="3431689" y="96819"/>
                        </a:cubicBezTo>
                        <a:cubicBezTo>
                          <a:pt x="3442210" y="104334"/>
                          <a:pt x="3446032" y="118334"/>
                          <a:pt x="3453204" y="129092"/>
                        </a:cubicBezTo>
                        <a:cubicBezTo>
                          <a:pt x="3459021" y="123275"/>
                          <a:pt x="3497947" y="81538"/>
                          <a:pt x="3506993" y="86061"/>
                        </a:cubicBezTo>
                        <a:cubicBezTo>
                          <a:pt x="3520217" y="92673"/>
                          <a:pt x="3513075" y="115066"/>
                          <a:pt x="3517750" y="129092"/>
                        </a:cubicBezTo>
                        <a:cubicBezTo>
                          <a:pt x="3523857" y="147412"/>
                          <a:pt x="3532094" y="164951"/>
                          <a:pt x="3539266" y="182880"/>
                        </a:cubicBezTo>
                        <a:cubicBezTo>
                          <a:pt x="3546438" y="172122"/>
                          <a:pt x="3551639" y="159749"/>
                          <a:pt x="3560781" y="150607"/>
                        </a:cubicBezTo>
                        <a:cubicBezTo>
                          <a:pt x="3585544" y="125844"/>
                          <a:pt x="3603167" y="126564"/>
                          <a:pt x="3636084" y="118334"/>
                        </a:cubicBezTo>
                        <a:cubicBezTo>
                          <a:pt x="3676504" y="128439"/>
                          <a:pt x="3693265" y="141553"/>
                          <a:pt x="3732903" y="107577"/>
                        </a:cubicBezTo>
                        <a:cubicBezTo>
                          <a:pt x="3745079" y="97140"/>
                          <a:pt x="3747247" y="78890"/>
                          <a:pt x="3754419" y="64546"/>
                        </a:cubicBezTo>
                        <a:cubicBezTo>
                          <a:pt x="3765176" y="68132"/>
                          <a:pt x="3778673" y="67286"/>
                          <a:pt x="3786691" y="75304"/>
                        </a:cubicBezTo>
                        <a:cubicBezTo>
                          <a:pt x="3822549" y="111163"/>
                          <a:pt x="3765177" y="118335"/>
                          <a:pt x="3829722" y="96819"/>
                        </a:cubicBezTo>
                        <a:cubicBezTo>
                          <a:pt x="3844066" y="111162"/>
                          <a:pt x="3860963" y="123343"/>
                          <a:pt x="3872753" y="139849"/>
                        </a:cubicBezTo>
                        <a:cubicBezTo>
                          <a:pt x="3942581" y="237608"/>
                          <a:pt x="3825524" y="114136"/>
                          <a:pt x="3905026" y="193638"/>
                        </a:cubicBezTo>
                        <a:cubicBezTo>
                          <a:pt x="3912198" y="186466"/>
                          <a:pt x="3922005" y="181194"/>
                          <a:pt x="3926541" y="172122"/>
                        </a:cubicBezTo>
                        <a:cubicBezTo>
                          <a:pt x="3948373" y="128457"/>
                          <a:pt x="3922156" y="106377"/>
                          <a:pt x="3958814" y="161365"/>
                        </a:cubicBezTo>
                        <a:cubicBezTo>
                          <a:pt x="3962400" y="172123"/>
                          <a:pt x="3959429" y="188567"/>
                          <a:pt x="3969571" y="193638"/>
                        </a:cubicBezTo>
                        <a:cubicBezTo>
                          <a:pt x="3979713" y="198709"/>
                          <a:pt x="3994585" y="191591"/>
                          <a:pt x="4001844" y="182880"/>
                        </a:cubicBezTo>
                        <a:cubicBezTo>
                          <a:pt x="4008994" y="174300"/>
                          <a:pt x="4028163" y="114682"/>
                          <a:pt x="4034117" y="96819"/>
                        </a:cubicBezTo>
                        <a:cubicBezTo>
                          <a:pt x="4041289" y="111162"/>
                          <a:pt x="4039597" y="139849"/>
                          <a:pt x="4055633" y="139849"/>
                        </a:cubicBezTo>
                        <a:cubicBezTo>
                          <a:pt x="4125457" y="139849"/>
                          <a:pt x="4054907" y="30821"/>
                          <a:pt x="4109421" y="139849"/>
                        </a:cubicBezTo>
                        <a:cubicBezTo>
                          <a:pt x="4120179" y="136263"/>
                          <a:pt x="4133676" y="137110"/>
                          <a:pt x="4141694" y="129092"/>
                        </a:cubicBezTo>
                        <a:cubicBezTo>
                          <a:pt x="4149712" y="121074"/>
                          <a:pt x="4144433" y="88801"/>
                          <a:pt x="4152451" y="96819"/>
                        </a:cubicBezTo>
                        <a:cubicBezTo>
                          <a:pt x="4175130" y="119498"/>
                          <a:pt x="4177691" y="156193"/>
                          <a:pt x="4195482" y="182880"/>
                        </a:cubicBezTo>
                        <a:lnTo>
                          <a:pt x="4216997" y="215153"/>
                        </a:lnTo>
                        <a:cubicBezTo>
                          <a:pt x="4220583" y="204395"/>
                          <a:pt x="4224640" y="193783"/>
                          <a:pt x="4227755" y="182880"/>
                        </a:cubicBezTo>
                        <a:cubicBezTo>
                          <a:pt x="4254776" y="88307"/>
                          <a:pt x="4223474" y="184968"/>
                          <a:pt x="4249270" y="107577"/>
                        </a:cubicBezTo>
                        <a:cubicBezTo>
                          <a:pt x="4260028" y="114749"/>
                          <a:pt x="4268790" y="131218"/>
                          <a:pt x="4281543" y="129092"/>
                        </a:cubicBezTo>
                        <a:cubicBezTo>
                          <a:pt x="4305332" y="125127"/>
                          <a:pt x="4327908" y="68634"/>
                          <a:pt x="4335331" y="53788"/>
                        </a:cubicBezTo>
                        <a:cubicBezTo>
                          <a:pt x="4342503" y="68132"/>
                          <a:pt x="4341633" y="91748"/>
                          <a:pt x="4356847" y="96819"/>
                        </a:cubicBezTo>
                        <a:cubicBezTo>
                          <a:pt x="4386625" y="106745"/>
                          <a:pt x="4410990" y="58636"/>
                          <a:pt x="4421393" y="43031"/>
                        </a:cubicBezTo>
                        <a:cubicBezTo>
                          <a:pt x="4447871" y="122471"/>
                          <a:pt x="4409257" y="42480"/>
                          <a:pt x="4464423" y="64546"/>
                        </a:cubicBezTo>
                        <a:cubicBezTo>
                          <a:pt x="4476428" y="69348"/>
                          <a:pt x="4478767" y="86061"/>
                          <a:pt x="4485939" y="96819"/>
                        </a:cubicBezTo>
                        <a:cubicBezTo>
                          <a:pt x="4489525" y="107577"/>
                          <a:pt x="4485577" y="126868"/>
                          <a:pt x="4496696" y="129092"/>
                        </a:cubicBezTo>
                        <a:cubicBezTo>
                          <a:pt x="4512421" y="132237"/>
                          <a:pt x="4524987" y="113894"/>
                          <a:pt x="4539727" y="107577"/>
                        </a:cubicBezTo>
                        <a:cubicBezTo>
                          <a:pt x="4567475" y="95685"/>
                          <a:pt x="4563167" y="96819"/>
                          <a:pt x="4582757" y="96819"/>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862127AB-60EC-4256-B76E-76A595A6C999}"/>
              </a:ext>
            </a:extLst>
          </p:cNvPr>
          <p:cNvGrpSpPr/>
          <p:nvPr/>
        </p:nvGrpSpPr>
        <p:grpSpPr>
          <a:xfrm>
            <a:off x="9624392" y="915938"/>
            <a:ext cx="2411115" cy="3250793"/>
            <a:chOff x="9624392" y="915938"/>
            <a:chExt cx="2411115" cy="3250793"/>
          </a:xfrm>
        </p:grpSpPr>
        <p:pic>
          <p:nvPicPr>
            <p:cNvPr id="12" name="Picture 11" descr="A close up of a logo&#10;&#10;Description automatically generated">
              <a:extLst>
                <a:ext uri="{FF2B5EF4-FFF2-40B4-BE49-F238E27FC236}">
                  <a16:creationId xmlns:a16="http://schemas.microsoft.com/office/drawing/2014/main" id="{9DF7A7BB-67C5-46D7-B829-49D6F4510ED6}"/>
                </a:ext>
              </a:extLst>
            </p:cNvPr>
            <p:cNvPicPr>
              <a:picLocks noChangeAspect="1"/>
            </p:cNvPicPr>
            <p:nvPr/>
          </p:nvPicPr>
          <p:blipFill rotWithShape="1">
            <a:blip r:embed="rId3">
              <a:extLst>
                <a:ext uri="{28A0092B-C50C-407E-A947-70E740481C1C}">
                  <a14:useLocalDpi xmlns:a14="http://schemas.microsoft.com/office/drawing/2010/main" val="0"/>
                </a:ext>
              </a:extLst>
            </a:blip>
            <a:srcRect l="13291" r="12539"/>
            <a:stretch/>
          </p:blipFill>
          <p:spPr>
            <a:xfrm>
              <a:off x="9624392" y="915938"/>
              <a:ext cx="2411115" cy="3250793"/>
            </a:xfrm>
            <a:prstGeom prst="rect">
              <a:avLst/>
            </a:prstGeom>
          </p:spPr>
        </p:pic>
        <p:sp>
          <p:nvSpPr>
            <p:cNvPr id="13" name="TextBox 12">
              <a:extLst>
                <a:ext uri="{FF2B5EF4-FFF2-40B4-BE49-F238E27FC236}">
                  <a16:creationId xmlns:a16="http://schemas.microsoft.com/office/drawing/2014/main" id="{64E2E698-5439-4ED3-B379-D95F294666AA}"/>
                </a:ext>
              </a:extLst>
            </p:cNvPr>
            <p:cNvSpPr txBox="1"/>
            <p:nvPr/>
          </p:nvSpPr>
          <p:spPr>
            <a:xfrm>
              <a:off x="10222250" y="1124744"/>
              <a:ext cx="1215397" cy="707886"/>
            </a:xfrm>
            <a:prstGeom prst="rect">
              <a:avLst/>
            </a:prstGeom>
            <a:noFill/>
          </p:spPr>
          <p:txBody>
            <a:bodyPr wrap="none" rtlCol="0">
              <a:spAutoFit/>
            </a:bodyPr>
            <a:lstStyle/>
            <a:p>
              <a:r>
                <a:rPr lang="en-GB" sz="4000" b="1" dirty="0">
                  <a:solidFill>
                    <a:schemeClr val="tx1">
                      <a:lumMod val="50000"/>
                      <a:lumOff val="50000"/>
                    </a:schemeClr>
                  </a:solidFill>
                </a:rPr>
                <a:t>Tip 2</a:t>
              </a:r>
            </a:p>
          </p:txBody>
        </p:sp>
      </p:grpSp>
      <p:pic>
        <p:nvPicPr>
          <p:cNvPr id="14" name="Picture 13">
            <a:extLst>
              <a:ext uri="{FF2B5EF4-FFF2-40B4-BE49-F238E27FC236}">
                <a16:creationId xmlns:a16="http://schemas.microsoft.com/office/drawing/2014/main" id="{E878D9D8-B80F-48C6-A534-4790C9B1D704}"/>
              </a:ext>
            </a:extLst>
          </p:cNvPr>
          <p:cNvPicPr>
            <a:picLocks noChangeAspect="1"/>
          </p:cNvPicPr>
          <p:nvPr/>
        </p:nvPicPr>
        <p:blipFill>
          <a:blip r:embed="rId4"/>
          <a:stretch>
            <a:fillRect/>
          </a:stretch>
        </p:blipFill>
        <p:spPr>
          <a:xfrm>
            <a:off x="8381098" y="4144630"/>
            <a:ext cx="3682303" cy="2767824"/>
          </a:xfrm>
          <a:prstGeom prst="rect">
            <a:avLst/>
          </a:prstGeom>
        </p:spPr>
      </p:pic>
      <p:sp>
        <p:nvSpPr>
          <p:cNvPr id="7" name="TextBox 6">
            <a:extLst>
              <a:ext uri="{FF2B5EF4-FFF2-40B4-BE49-F238E27FC236}">
                <a16:creationId xmlns:a16="http://schemas.microsoft.com/office/drawing/2014/main" id="{2D747EF0-CF1F-4302-8121-9718197DF411}"/>
              </a:ext>
            </a:extLst>
          </p:cNvPr>
          <p:cNvSpPr txBox="1"/>
          <p:nvPr/>
        </p:nvSpPr>
        <p:spPr>
          <a:xfrm>
            <a:off x="612019" y="1788994"/>
            <a:ext cx="9057718" cy="3785652"/>
          </a:xfrm>
          <a:prstGeom prst="rect">
            <a:avLst/>
          </a:prstGeom>
          <a:noFill/>
        </p:spPr>
        <p:txBody>
          <a:bodyPr wrap="square" rtlCol="0">
            <a:spAutoFit/>
          </a:bodyPr>
          <a:lstStyle/>
          <a:p>
            <a:r>
              <a:rPr lang="en-GB" sz="2400" dirty="0"/>
              <a:t>Don’t scridfhj out h wong anser </a:t>
            </a:r>
          </a:p>
          <a:p>
            <a:endParaRPr lang="en-GB" sz="2400" dirty="0"/>
          </a:p>
          <a:p>
            <a:r>
              <a:rPr lang="en-GB" sz="2400" b="1" dirty="0">
                <a:solidFill>
                  <a:srgbClr val="008000"/>
                </a:solidFill>
              </a:rPr>
              <a:t>Don’t scribble out answers you think you got wrong.</a:t>
            </a:r>
          </a:p>
          <a:p>
            <a:endParaRPr lang="en-GB" sz="2400" b="1" dirty="0">
              <a:solidFill>
                <a:srgbClr val="008000"/>
              </a:solidFill>
            </a:endParaRPr>
          </a:p>
          <a:p>
            <a:r>
              <a:rPr lang="en-GB" sz="2400" strike="sngStrike" dirty="0"/>
              <a:t>Simply cross out the answer neatly so it is still readable.</a:t>
            </a:r>
          </a:p>
          <a:p>
            <a:endParaRPr lang="en-GB" sz="2400" dirty="0"/>
          </a:p>
          <a:p>
            <a:r>
              <a:rPr lang="en-GB" sz="2400" dirty="0"/>
              <a:t>Examiners can award you marks for crossed out answers if it’s correct and the only one there.</a:t>
            </a:r>
          </a:p>
          <a:p>
            <a:endParaRPr lang="en-GB" sz="2400" dirty="0"/>
          </a:p>
          <a:p>
            <a:r>
              <a:rPr lang="en-GB" sz="2400" dirty="0"/>
              <a:t>So scribbling it out could end up costing you marks.</a:t>
            </a:r>
          </a:p>
        </p:txBody>
      </p:sp>
    </p:spTree>
    <p:extLst>
      <p:ext uri="{BB962C8B-B14F-4D97-AF65-F5344CB8AC3E}">
        <p14:creationId xmlns:p14="http://schemas.microsoft.com/office/powerpoint/2010/main" val="332248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9" y="1788994"/>
            <a:ext cx="9057718" cy="3416320"/>
          </a:xfrm>
          <a:prstGeom prst="rect">
            <a:avLst/>
          </a:prstGeom>
          <a:noFill/>
        </p:spPr>
        <p:txBody>
          <a:bodyPr wrap="square" rtlCol="0">
            <a:spAutoFit/>
          </a:bodyPr>
          <a:lstStyle/>
          <a:p>
            <a:r>
              <a:rPr lang="en-GB" sz="2400" dirty="0"/>
              <a:t>It might sound obvious but…</a:t>
            </a:r>
          </a:p>
          <a:p>
            <a:endParaRPr lang="en-GB" sz="2400" dirty="0"/>
          </a:p>
          <a:p>
            <a:r>
              <a:rPr lang="en-GB" sz="2400" b="1" dirty="0">
                <a:solidFill>
                  <a:srgbClr val="008000"/>
                </a:solidFill>
              </a:rPr>
              <a:t>Make sure your handwriting is readable!</a:t>
            </a:r>
          </a:p>
          <a:p>
            <a:endParaRPr lang="en-GB" sz="2400" dirty="0">
              <a:ea typeface="BRHankointaiKakucho" panose="03000809000000000000" pitchFamily="65" charset="-128"/>
            </a:endParaRPr>
          </a:p>
          <a:p>
            <a:r>
              <a:rPr lang="en-GB" sz="2400" dirty="0">
                <a:ea typeface="BRHankointaiKakucho" panose="03000809000000000000" pitchFamily="65" charset="-128"/>
              </a:rPr>
              <a:t>Examiners will try hard to read your answers, but if they unable to they can’t award you marks.</a:t>
            </a:r>
          </a:p>
          <a:p>
            <a:endParaRPr lang="en-GB" sz="2400" dirty="0">
              <a:ea typeface="BRHankointaiKakucho" panose="03000809000000000000" pitchFamily="65" charset="-128"/>
            </a:endParaRPr>
          </a:p>
          <a:p>
            <a:r>
              <a:rPr lang="en-GB" sz="2400" dirty="0">
                <a:ea typeface="BRHankointaiKakucho" panose="03000809000000000000" pitchFamily="65" charset="-128"/>
              </a:rPr>
              <a:t>Your handwriting can accidently get very scruffy when you are under stress.  Pay extra attention to carefully form letters.</a:t>
            </a:r>
          </a:p>
        </p:txBody>
      </p:sp>
      <p:grpSp>
        <p:nvGrpSpPr>
          <p:cNvPr id="10" name="Group 9">
            <a:extLst>
              <a:ext uri="{FF2B5EF4-FFF2-40B4-BE49-F238E27FC236}">
                <a16:creationId xmlns:a16="http://schemas.microsoft.com/office/drawing/2014/main" id="{B321CC56-882D-40F8-9BBB-5B019D6B2CEF}"/>
              </a:ext>
            </a:extLst>
          </p:cNvPr>
          <p:cNvGrpSpPr/>
          <p:nvPr/>
        </p:nvGrpSpPr>
        <p:grpSpPr>
          <a:xfrm>
            <a:off x="9624392" y="915938"/>
            <a:ext cx="2411115" cy="3250793"/>
            <a:chOff x="9624392" y="915938"/>
            <a:chExt cx="2411115" cy="3250793"/>
          </a:xfrm>
        </p:grpSpPr>
        <p:pic>
          <p:nvPicPr>
            <p:cNvPr id="11" name="Picture 10" descr="A close up of a logo&#10;&#10;Description automatically generated">
              <a:extLst>
                <a:ext uri="{FF2B5EF4-FFF2-40B4-BE49-F238E27FC236}">
                  <a16:creationId xmlns:a16="http://schemas.microsoft.com/office/drawing/2014/main" id="{A4159D86-1E8A-44C0-8FB7-B79AD2AF776B}"/>
                </a:ext>
              </a:extLst>
            </p:cNvPr>
            <p:cNvPicPr>
              <a:picLocks noChangeAspect="1"/>
            </p:cNvPicPr>
            <p:nvPr/>
          </p:nvPicPr>
          <p:blipFill rotWithShape="1">
            <a:blip r:embed="rId3">
              <a:extLst>
                <a:ext uri="{28A0092B-C50C-407E-A947-70E740481C1C}">
                  <a14:useLocalDpi xmlns:a14="http://schemas.microsoft.com/office/drawing/2010/main" val="0"/>
                </a:ext>
              </a:extLst>
            </a:blip>
            <a:srcRect l="13291" r="12539"/>
            <a:stretch/>
          </p:blipFill>
          <p:spPr>
            <a:xfrm>
              <a:off x="9624392" y="915938"/>
              <a:ext cx="2411115" cy="3250793"/>
            </a:xfrm>
            <a:prstGeom prst="rect">
              <a:avLst/>
            </a:prstGeom>
          </p:spPr>
        </p:pic>
        <p:sp>
          <p:nvSpPr>
            <p:cNvPr id="15" name="TextBox 14">
              <a:extLst>
                <a:ext uri="{FF2B5EF4-FFF2-40B4-BE49-F238E27FC236}">
                  <a16:creationId xmlns:a16="http://schemas.microsoft.com/office/drawing/2014/main" id="{12A70272-4E35-440C-914E-243CC2AB9490}"/>
                </a:ext>
              </a:extLst>
            </p:cNvPr>
            <p:cNvSpPr txBox="1"/>
            <p:nvPr/>
          </p:nvSpPr>
          <p:spPr>
            <a:xfrm>
              <a:off x="10222250" y="1124744"/>
              <a:ext cx="1215397" cy="707886"/>
            </a:xfrm>
            <a:prstGeom prst="rect">
              <a:avLst/>
            </a:prstGeom>
            <a:noFill/>
          </p:spPr>
          <p:txBody>
            <a:bodyPr wrap="none" rtlCol="0">
              <a:spAutoFit/>
            </a:bodyPr>
            <a:lstStyle/>
            <a:p>
              <a:r>
                <a:rPr lang="en-GB" sz="4000" b="1" dirty="0">
                  <a:solidFill>
                    <a:schemeClr val="tx1">
                      <a:lumMod val="50000"/>
                      <a:lumOff val="50000"/>
                    </a:schemeClr>
                  </a:solidFill>
                </a:rPr>
                <a:t>Tip 3</a:t>
              </a:r>
            </a:p>
          </p:txBody>
        </p:sp>
      </p:grpSp>
    </p:spTree>
    <p:extLst>
      <p:ext uri="{BB962C8B-B14F-4D97-AF65-F5344CB8AC3E}">
        <p14:creationId xmlns:p14="http://schemas.microsoft.com/office/powerpoint/2010/main" val="315449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1: COMMAND WORDS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6159294" cy="2031325"/>
          </a:xfrm>
          <a:prstGeom prst="rect">
            <a:avLst/>
          </a:prstGeom>
          <a:noFill/>
        </p:spPr>
        <p:txBody>
          <a:bodyPr wrap="square" rtlCol="0">
            <a:spAutoFit/>
          </a:bodyPr>
          <a:lstStyle/>
          <a:p>
            <a:r>
              <a:rPr lang="en-GB" sz="2400" dirty="0"/>
              <a:t>Put simply, understanding </a:t>
            </a:r>
            <a:r>
              <a:rPr lang="en-GB" sz="2400" b="1" dirty="0">
                <a:solidFill>
                  <a:srgbClr val="823554"/>
                </a:solidFill>
              </a:rPr>
              <a:t>exam</a:t>
            </a:r>
            <a:r>
              <a:rPr lang="en-GB" sz="2400" dirty="0">
                <a:solidFill>
                  <a:srgbClr val="823554"/>
                </a:solidFill>
              </a:rPr>
              <a:t> </a:t>
            </a:r>
            <a:r>
              <a:rPr lang="en-GB" sz="2400" b="1" dirty="0">
                <a:solidFill>
                  <a:srgbClr val="823554"/>
                </a:solidFill>
              </a:rPr>
              <a:t>technique</a:t>
            </a:r>
            <a:r>
              <a:rPr lang="en-GB" sz="2400" dirty="0">
                <a:solidFill>
                  <a:schemeClr val="accent1">
                    <a:lumMod val="75000"/>
                  </a:schemeClr>
                </a:solidFill>
              </a:rPr>
              <a:t> </a:t>
            </a:r>
            <a:r>
              <a:rPr lang="en-GB" sz="2400" dirty="0"/>
              <a:t>is not about </a:t>
            </a:r>
            <a:r>
              <a:rPr lang="en-GB" sz="2400" b="1" dirty="0">
                <a:solidFill>
                  <a:srgbClr val="008000"/>
                </a:solidFill>
              </a:rPr>
              <a:t>what</a:t>
            </a:r>
            <a:r>
              <a:rPr lang="en-GB" sz="2400" dirty="0"/>
              <a:t> you know, but </a:t>
            </a:r>
            <a:r>
              <a:rPr lang="en-GB" sz="2400" b="1" dirty="0">
                <a:solidFill>
                  <a:srgbClr val="008000"/>
                </a:solidFill>
              </a:rPr>
              <a:t>how</a:t>
            </a:r>
            <a:r>
              <a:rPr lang="en-GB" sz="2400" dirty="0"/>
              <a:t> you </a:t>
            </a:r>
            <a:r>
              <a:rPr lang="en-GB" sz="2400" b="1" dirty="0">
                <a:solidFill>
                  <a:srgbClr val="008000"/>
                </a:solidFill>
              </a:rPr>
              <a:t>apply</a:t>
            </a:r>
            <a:r>
              <a:rPr lang="en-GB" sz="2400" dirty="0"/>
              <a:t> your knowledge under exam conditions.</a:t>
            </a:r>
          </a:p>
          <a:p>
            <a:endParaRPr lang="en-GB" b="1" dirty="0"/>
          </a:p>
          <a:p>
            <a:pPr marL="342900" indent="-342900">
              <a:buAutoNum type="arabicPeriod"/>
            </a:pPr>
            <a:endParaRPr lang="en-US" dirty="0"/>
          </a:p>
          <a:p>
            <a:endParaRPr lang="en-GB" dirty="0"/>
          </a:p>
        </p:txBody>
      </p:sp>
      <p:pic>
        <p:nvPicPr>
          <p:cNvPr id="8" name="Picture 7" descr="A close up of a clock&#10;&#10;Description automatically generated">
            <a:extLst>
              <a:ext uri="{FF2B5EF4-FFF2-40B4-BE49-F238E27FC236}">
                <a16:creationId xmlns:a16="http://schemas.microsoft.com/office/drawing/2014/main" id="{230BBF19-0893-486A-AAD0-C030CAAFCB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554" y="1788994"/>
            <a:ext cx="4883948" cy="4861970"/>
          </a:xfrm>
          <a:prstGeom prst="rect">
            <a:avLst/>
          </a:prstGeom>
        </p:spPr>
      </p:pic>
    </p:spTree>
    <p:extLst>
      <p:ext uri="{BB962C8B-B14F-4D97-AF65-F5344CB8AC3E}">
        <p14:creationId xmlns:p14="http://schemas.microsoft.com/office/powerpoint/2010/main" val="694816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9" y="1788994"/>
            <a:ext cx="9057718" cy="4524315"/>
          </a:xfrm>
          <a:prstGeom prst="rect">
            <a:avLst/>
          </a:prstGeom>
          <a:noFill/>
        </p:spPr>
        <p:txBody>
          <a:bodyPr wrap="square" rtlCol="0">
            <a:spAutoFit/>
          </a:bodyPr>
          <a:lstStyle/>
          <a:p>
            <a:r>
              <a:rPr lang="en-GB" sz="2400" dirty="0"/>
              <a:t>Computing exams aren’t English exams.</a:t>
            </a:r>
          </a:p>
          <a:p>
            <a:endParaRPr lang="en-GB" sz="2400" dirty="0"/>
          </a:p>
          <a:p>
            <a:r>
              <a:rPr lang="en-GB" sz="2400" dirty="0"/>
              <a:t>Examiners don’t really want to have to hunt for marks within rambling paragraphs.</a:t>
            </a:r>
          </a:p>
          <a:p>
            <a:endParaRPr lang="en-GB" sz="2400" dirty="0"/>
          </a:p>
          <a:p>
            <a:r>
              <a:rPr lang="en-GB" sz="2400" b="1" dirty="0">
                <a:solidFill>
                  <a:srgbClr val="008000"/>
                </a:solidFill>
              </a:rPr>
              <a:t>Bullet points </a:t>
            </a:r>
            <a:r>
              <a:rPr lang="en-GB" sz="2400" dirty="0"/>
              <a:t>are the best way of presenting your answers unless the quality of your written answer is specifically stated as being assessed.</a:t>
            </a:r>
          </a:p>
          <a:p>
            <a:endParaRPr lang="en-GB" sz="2400" dirty="0"/>
          </a:p>
          <a:p>
            <a:r>
              <a:rPr lang="en-GB" sz="2400" dirty="0">
                <a:ea typeface="BRHankointaiKakucho" panose="03000809000000000000" pitchFamily="65" charset="-128"/>
              </a:rPr>
              <a:t>Use a </a:t>
            </a:r>
            <a:r>
              <a:rPr lang="en-GB" sz="2400" b="1" dirty="0">
                <a:solidFill>
                  <a:srgbClr val="008000"/>
                </a:solidFill>
                <a:ea typeface="BRHankointaiKakucho" panose="03000809000000000000" pitchFamily="65" charset="-128"/>
              </a:rPr>
              <a:t>new</a:t>
            </a:r>
            <a:r>
              <a:rPr lang="en-GB" sz="2400" dirty="0">
                <a:ea typeface="BRHankointaiKakucho" panose="03000809000000000000" pitchFamily="65" charset="-128"/>
              </a:rPr>
              <a:t> bullet for </a:t>
            </a:r>
            <a:r>
              <a:rPr lang="en-GB" sz="2400" b="1" dirty="0">
                <a:solidFill>
                  <a:srgbClr val="008000"/>
                </a:solidFill>
                <a:ea typeface="BRHankointaiKakucho" panose="03000809000000000000" pitchFamily="65" charset="-128"/>
              </a:rPr>
              <a:t>each new point </a:t>
            </a:r>
            <a:r>
              <a:rPr lang="en-GB" sz="2400" dirty="0">
                <a:ea typeface="BRHankointaiKakucho" panose="03000809000000000000" pitchFamily="65" charset="-128"/>
              </a:rPr>
              <a:t>you are making, it will help to keep you focused.</a:t>
            </a:r>
          </a:p>
          <a:p>
            <a:endParaRPr lang="en-GB" sz="2400" dirty="0">
              <a:ea typeface="BRHankointaiKakucho" panose="03000809000000000000" pitchFamily="65" charset="-128"/>
            </a:endParaRPr>
          </a:p>
          <a:p>
            <a:r>
              <a:rPr lang="en-GB" sz="2400" dirty="0">
                <a:ea typeface="BRHankointaiKakucho" panose="03000809000000000000" pitchFamily="65" charset="-128"/>
              </a:rPr>
              <a:t>Put each bullet point </a:t>
            </a:r>
            <a:r>
              <a:rPr lang="en-GB" sz="2400" b="1" dirty="0">
                <a:solidFill>
                  <a:srgbClr val="008000"/>
                </a:solidFill>
                <a:ea typeface="BRHankointaiKakucho" panose="03000809000000000000" pitchFamily="65" charset="-128"/>
              </a:rPr>
              <a:t>on a new line</a:t>
            </a:r>
            <a:r>
              <a:rPr lang="en-GB" sz="2400" dirty="0">
                <a:ea typeface="BRHankointaiKakucho" panose="03000809000000000000" pitchFamily="65" charset="-128"/>
              </a:rPr>
              <a:t>.</a:t>
            </a:r>
          </a:p>
        </p:txBody>
      </p:sp>
      <p:grpSp>
        <p:nvGrpSpPr>
          <p:cNvPr id="8" name="Group 7">
            <a:extLst>
              <a:ext uri="{FF2B5EF4-FFF2-40B4-BE49-F238E27FC236}">
                <a16:creationId xmlns:a16="http://schemas.microsoft.com/office/drawing/2014/main" id="{0B1C4F29-BB15-4087-A4E2-0E5CACB3660F}"/>
              </a:ext>
            </a:extLst>
          </p:cNvPr>
          <p:cNvGrpSpPr/>
          <p:nvPr/>
        </p:nvGrpSpPr>
        <p:grpSpPr>
          <a:xfrm>
            <a:off x="9624392" y="915938"/>
            <a:ext cx="2411115" cy="3250793"/>
            <a:chOff x="9624392" y="915938"/>
            <a:chExt cx="2411115" cy="3250793"/>
          </a:xfrm>
        </p:grpSpPr>
        <p:pic>
          <p:nvPicPr>
            <p:cNvPr id="9" name="Picture 8" descr="A close up of a logo&#10;&#10;Description automatically generated">
              <a:extLst>
                <a:ext uri="{FF2B5EF4-FFF2-40B4-BE49-F238E27FC236}">
                  <a16:creationId xmlns:a16="http://schemas.microsoft.com/office/drawing/2014/main" id="{77705BE1-828D-4F4A-AB97-36A5942E1B02}"/>
                </a:ext>
              </a:extLst>
            </p:cNvPr>
            <p:cNvPicPr>
              <a:picLocks noChangeAspect="1"/>
            </p:cNvPicPr>
            <p:nvPr/>
          </p:nvPicPr>
          <p:blipFill rotWithShape="1">
            <a:blip r:embed="rId3">
              <a:extLst>
                <a:ext uri="{28A0092B-C50C-407E-A947-70E740481C1C}">
                  <a14:useLocalDpi xmlns:a14="http://schemas.microsoft.com/office/drawing/2010/main" val="0"/>
                </a:ext>
              </a:extLst>
            </a:blip>
            <a:srcRect l="13291" r="12539"/>
            <a:stretch/>
          </p:blipFill>
          <p:spPr>
            <a:xfrm>
              <a:off x="9624392" y="915938"/>
              <a:ext cx="2411115" cy="3250793"/>
            </a:xfrm>
            <a:prstGeom prst="rect">
              <a:avLst/>
            </a:prstGeom>
          </p:spPr>
        </p:pic>
        <p:sp>
          <p:nvSpPr>
            <p:cNvPr id="12" name="TextBox 11">
              <a:extLst>
                <a:ext uri="{FF2B5EF4-FFF2-40B4-BE49-F238E27FC236}">
                  <a16:creationId xmlns:a16="http://schemas.microsoft.com/office/drawing/2014/main" id="{B8762043-6958-4FCC-8B7C-7D20B93E2E38}"/>
                </a:ext>
              </a:extLst>
            </p:cNvPr>
            <p:cNvSpPr txBox="1"/>
            <p:nvPr/>
          </p:nvSpPr>
          <p:spPr>
            <a:xfrm>
              <a:off x="10222250" y="1124744"/>
              <a:ext cx="1215397" cy="707886"/>
            </a:xfrm>
            <a:prstGeom prst="rect">
              <a:avLst/>
            </a:prstGeom>
            <a:noFill/>
          </p:spPr>
          <p:txBody>
            <a:bodyPr wrap="none" rtlCol="0">
              <a:spAutoFit/>
            </a:bodyPr>
            <a:lstStyle/>
            <a:p>
              <a:r>
                <a:rPr lang="en-GB" sz="4000" b="1" dirty="0">
                  <a:solidFill>
                    <a:schemeClr val="tx1">
                      <a:lumMod val="50000"/>
                      <a:lumOff val="50000"/>
                    </a:schemeClr>
                  </a:solidFill>
                </a:rPr>
                <a:t>Tip 4</a:t>
              </a:r>
            </a:p>
          </p:txBody>
        </p:sp>
      </p:grpSp>
      <p:pic>
        <p:nvPicPr>
          <p:cNvPr id="13" name="Picture 12" descr="A close up of a logo&#10;&#10;Description automatically generated">
            <a:extLst>
              <a:ext uri="{FF2B5EF4-FFF2-40B4-BE49-F238E27FC236}">
                <a16:creationId xmlns:a16="http://schemas.microsoft.com/office/drawing/2014/main" id="{E7124E0D-ED8F-4480-A39A-A94D32D17860}"/>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064114" y="4572000"/>
            <a:ext cx="1781768" cy="1781768"/>
          </a:xfrm>
          <a:prstGeom prst="rect">
            <a:avLst/>
          </a:prstGeom>
        </p:spPr>
      </p:pic>
    </p:spTree>
    <p:extLst>
      <p:ext uri="{BB962C8B-B14F-4D97-AF65-F5344CB8AC3E}">
        <p14:creationId xmlns:p14="http://schemas.microsoft.com/office/powerpoint/2010/main" val="329270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9" y="1788994"/>
            <a:ext cx="5483981" cy="4524315"/>
          </a:xfrm>
          <a:prstGeom prst="rect">
            <a:avLst/>
          </a:prstGeom>
          <a:noFill/>
        </p:spPr>
        <p:txBody>
          <a:bodyPr wrap="square" rtlCol="0">
            <a:spAutoFit/>
          </a:bodyPr>
          <a:lstStyle/>
          <a:p>
            <a:r>
              <a:rPr lang="en-GB" sz="2400" dirty="0"/>
              <a:t>In order to use the bullet point method make </a:t>
            </a:r>
            <a:r>
              <a:rPr lang="en-GB" sz="2400" b="1" dirty="0">
                <a:solidFill>
                  <a:srgbClr val="008000"/>
                </a:solidFill>
              </a:rPr>
              <a:t>headings</a:t>
            </a:r>
            <a:r>
              <a:rPr lang="en-GB" sz="2400" dirty="0"/>
              <a:t> out of the main parts of the question and then </a:t>
            </a:r>
            <a:r>
              <a:rPr lang="en-GB" sz="2400" b="1" dirty="0">
                <a:solidFill>
                  <a:srgbClr val="008000"/>
                </a:solidFill>
              </a:rPr>
              <a:t>list your points </a:t>
            </a:r>
            <a:r>
              <a:rPr lang="en-GB" sz="2400" dirty="0"/>
              <a:t>under those headings to answer the question. </a:t>
            </a:r>
          </a:p>
          <a:p>
            <a:endParaRPr lang="en-GB" sz="2400" dirty="0"/>
          </a:p>
          <a:p>
            <a:r>
              <a:rPr lang="en-GB" sz="2400" dirty="0"/>
              <a:t>So if question asked you to…</a:t>
            </a:r>
            <a:br>
              <a:rPr lang="en-GB" sz="2400" dirty="0"/>
            </a:br>
            <a:endParaRPr lang="en-GB" sz="2400" dirty="0"/>
          </a:p>
          <a:p>
            <a:r>
              <a:rPr lang="en-GB" sz="2000" dirty="0">
                <a:solidFill>
                  <a:srgbClr val="823554"/>
                </a:solidFill>
              </a:rPr>
              <a:t>Explain the purpose of the Control unit, RAM and the ALU [6]</a:t>
            </a:r>
            <a:br>
              <a:rPr lang="en-GB" sz="2400" i="1" dirty="0">
                <a:solidFill>
                  <a:srgbClr val="823554"/>
                </a:solidFill>
              </a:rPr>
            </a:br>
            <a:endParaRPr lang="en-GB" sz="2400" i="1" dirty="0">
              <a:solidFill>
                <a:srgbClr val="823554"/>
              </a:solidFill>
            </a:endParaRPr>
          </a:p>
          <a:p>
            <a:r>
              <a:rPr lang="en-GB" sz="2400" dirty="0"/>
              <a:t>…you could do this:</a:t>
            </a:r>
            <a:endParaRPr lang="en-GB" sz="2400" dirty="0">
              <a:ea typeface="BRHankointaiKakucho" panose="03000809000000000000" pitchFamily="65" charset="-128"/>
            </a:endParaRPr>
          </a:p>
        </p:txBody>
      </p:sp>
      <p:pic>
        <p:nvPicPr>
          <p:cNvPr id="10" name="Picture 9" descr="A screenshot of a cell phone&#10;&#10;Description automatically generated">
            <a:extLst>
              <a:ext uri="{FF2B5EF4-FFF2-40B4-BE49-F238E27FC236}">
                <a16:creationId xmlns:a16="http://schemas.microsoft.com/office/drawing/2014/main" id="{A3D702B5-D814-4A15-BCEE-CAF16509A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80597"/>
            <a:ext cx="4882731" cy="30981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4" name="Group 13">
            <a:extLst>
              <a:ext uri="{FF2B5EF4-FFF2-40B4-BE49-F238E27FC236}">
                <a16:creationId xmlns:a16="http://schemas.microsoft.com/office/drawing/2014/main" id="{2092FCAE-E586-4283-BE55-12B258AE66D1}"/>
              </a:ext>
            </a:extLst>
          </p:cNvPr>
          <p:cNvGrpSpPr/>
          <p:nvPr/>
        </p:nvGrpSpPr>
        <p:grpSpPr>
          <a:xfrm>
            <a:off x="9624392" y="915938"/>
            <a:ext cx="2411115" cy="3250793"/>
            <a:chOff x="9624392" y="915938"/>
            <a:chExt cx="2411115" cy="3250793"/>
          </a:xfrm>
        </p:grpSpPr>
        <p:pic>
          <p:nvPicPr>
            <p:cNvPr id="15" name="Picture 14" descr="A close up of a logo&#10;&#10;Description automatically generated">
              <a:extLst>
                <a:ext uri="{FF2B5EF4-FFF2-40B4-BE49-F238E27FC236}">
                  <a16:creationId xmlns:a16="http://schemas.microsoft.com/office/drawing/2014/main" id="{F68B34CB-A942-4A36-B0EC-271D16D9E381}"/>
                </a:ext>
              </a:extLst>
            </p:cNvPr>
            <p:cNvPicPr>
              <a:picLocks noChangeAspect="1"/>
            </p:cNvPicPr>
            <p:nvPr/>
          </p:nvPicPr>
          <p:blipFill rotWithShape="1">
            <a:blip r:embed="rId4">
              <a:extLst>
                <a:ext uri="{28A0092B-C50C-407E-A947-70E740481C1C}">
                  <a14:useLocalDpi xmlns:a14="http://schemas.microsoft.com/office/drawing/2010/main" val="0"/>
                </a:ext>
              </a:extLst>
            </a:blip>
            <a:srcRect l="13291" r="12539"/>
            <a:stretch/>
          </p:blipFill>
          <p:spPr>
            <a:xfrm>
              <a:off x="9624392" y="915938"/>
              <a:ext cx="2411115" cy="3250793"/>
            </a:xfrm>
            <a:prstGeom prst="rect">
              <a:avLst/>
            </a:prstGeom>
          </p:spPr>
        </p:pic>
        <p:sp>
          <p:nvSpPr>
            <p:cNvPr id="16" name="TextBox 15">
              <a:extLst>
                <a:ext uri="{FF2B5EF4-FFF2-40B4-BE49-F238E27FC236}">
                  <a16:creationId xmlns:a16="http://schemas.microsoft.com/office/drawing/2014/main" id="{C3617FF6-4485-41AA-B8C5-F5964DDFD8B9}"/>
                </a:ext>
              </a:extLst>
            </p:cNvPr>
            <p:cNvSpPr txBox="1"/>
            <p:nvPr/>
          </p:nvSpPr>
          <p:spPr>
            <a:xfrm>
              <a:off x="10222250" y="1124744"/>
              <a:ext cx="1215397" cy="707886"/>
            </a:xfrm>
            <a:prstGeom prst="rect">
              <a:avLst/>
            </a:prstGeom>
            <a:noFill/>
          </p:spPr>
          <p:txBody>
            <a:bodyPr wrap="none" rtlCol="0">
              <a:spAutoFit/>
            </a:bodyPr>
            <a:lstStyle/>
            <a:p>
              <a:r>
                <a:rPr lang="en-GB" sz="4000" b="1" dirty="0">
                  <a:solidFill>
                    <a:schemeClr val="tx1">
                      <a:lumMod val="50000"/>
                      <a:lumOff val="50000"/>
                    </a:schemeClr>
                  </a:solidFill>
                </a:rPr>
                <a:t>Tip 5</a:t>
              </a:r>
            </a:p>
          </p:txBody>
        </p:sp>
      </p:grpSp>
    </p:spTree>
    <p:extLst>
      <p:ext uri="{BB962C8B-B14F-4D97-AF65-F5344CB8AC3E}">
        <p14:creationId xmlns:p14="http://schemas.microsoft.com/office/powerpoint/2010/main" val="120209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7380913" cy="5016758"/>
          </a:xfrm>
          <a:prstGeom prst="rect">
            <a:avLst/>
          </a:prstGeom>
          <a:noFill/>
        </p:spPr>
        <p:txBody>
          <a:bodyPr wrap="square" rtlCol="0">
            <a:spAutoFit/>
          </a:bodyPr>
          <a:lstStyle/>
          <a:p>
            <a:r>
              <a:rPr lang="en-GB" sz="2400" dirty="0"/>
              <a:t>Try not to use words that are in the question.</a:t>
            </a:r>
          </a:p>
          <a:p>
            <a:endParaRPr lang="en-GB" sz="2400" dirty="0"/>
          </a:p>
          <a:p>
            <a:r>
              <a:rPr lang="en-GB" sz="2400" dirty="0"/>
              <a:t>So if a question said: </a:t>
            </a:r>
          </a:p>
          <a:p>
            <a:r>
              <a:rPr lang="en-GB" sz="2000" dirty="0">
                <a:solidFill>
                  <a:srgbClr val="823554"/>
                </a:solidFill>
              </a:rPr>
              <a:t>State the purpose of the arithmetic logic unit.</a:t>
            </a:r>
          </a:p>
          <a:p>
            <a:endParaRPr lang="en-GB" sz="2400" dirty="0"/>
          </a:p>
          <a:p>
            <a:r>
              <a:rPr lang="en-GB" sz="2400" dirty="0"/>
              <a:t>Don’t then write:</a:t>
            </a:r>
          </a:p>
          <a:p>
            <a:r>
              <a:rPr lang="en-GB" sz="2000" dirty="0">
                <a:solidFill>
                  <a:srgbClr val="823554"/>
                </a:solidFill>
              </a:rPr>
              <a:t>It’s a unit for arithmetic and logic.</a:t>
            </a:r>
          </a:p>
          <a:p>
            <a:endParaRPr lang="en-GB" sz="2400" dirty="0"/>
          </a:p>
          <a:p>
            <a:r>
              <a:rPr lang="en-GB" sz="2400" dirty="0"/>
              <a:t>You won’t get marks.</a:t>
            </a:r>
          </a:p>
          <a:p>
            <a:endParaRPr lang="en-GB" sz="2400" dirty="0">
              <a:ea typeface="BRHankointaiKakucho" panose="03000809000000000000" pitchFamily="65" charset="-128"/>
            </a:endParaRPr>
          </a:p>
          <a:p>
            <a:r>
              <a:rPr lang="en-GB" sz="2400" dirty="0">
                <a:ea typeface="BRHankointaiKakucho" panose="03000809000000000000" pitchFamily="65" charset="-128"/>
              </a:rPr>
              <a:t>Instead you should write:</a:t>
            </a:r>
          </a:p>
          <a:p>
            <a:pPr marL="342900" indent="-342900">
              <a:buFontTx/>
              <a:buChar char="-"/>
            </a:pPr>
            <a:r>
              <a:rPr lang="en-GB" sz="2000" dirty="0">
                <a:solidFill>
                  <a:srgbClr val="823554"/>
                </a:solidFill>
                <a:ea typeface="BRHankointaiKakucho" panose="03000809000000000000" pitchFamily="65" charset="-128"/>
              </a:rPr>
              <a:t>Performs addition. E.g. x = x +1</a:t>
            </a:r>
          </a:p>
          <a:p>
            <a:pPr marL="342900" indent="-342900">
              <a:buFontTx/>
              <a:buChar char="-"/>
            </a:pPr>
            <a:r>
              <a:rPr lang="en-GB" sz="2000" dirty="0">
                <a:solidFill>
                  <a:srgbClr val="823554"/>
                </a:solidFill>
                <a:ea typeface="BRHankointaiKakucho" panose="03000809000000000000" pitchFamily="65" charset="-128"/>
              </a:rPr>
              <a:t>Evaluates conditions. E.g. If x&gt;6</a:t>
            </a:r>
          </a:p>
          <a:p>
            <a:pPr marL="342900" indent="-342900">
              <a:buFontTx/>
              <a:buChar char="-"/>
            </a:pPr>
            <a:r>
              <a:rPr lang="en-GB" sz="2000" dirty="0">
                <a:solidFill>
                  <a:srgbClr val="823554"/>
                </a:solidFill>
                <a:ea typeface="BRHankointaiKakucho" panose="03000809000000000000" pitchFamily="65" charset="-128"/>
              </a:rPr>
              <a:t>Performs binary shifts.</a:t>
            </a:r>
          </a:p>
        </p:txBody>
      </p:sp>
      <p:grpSp>
        <p:nvGrpSpPr>
          <p:cNvPr id="8" name="Group 7">
            <a:extLst>
              <a:ext uri="{FF2B5EF4-FFF2-40B4-BE49-F238E27FC236}">
                <a16:creationId xmlns:a16="http://schemas.microsoft.com/office/drawing/2014/main" id="{6DF48995-C03F-4356-8114-FD57DF90AB16}"/>
              </a:ext>
            </a:extLst>
          </p:cNvPr>
          <p:cNvGrpSpPr/>
          <p:nvPr/>
        </p:nvGrpSpPr>
        <p:grpSpPr>
          <a:xfrm>
            <a:off x="9624392" y="915938"/>
            <a:ext cx="2411115" cy="3250793"/>
            <a:chOff x="9624392" y="915938"/>
            <a:chExt cx="2411115" cy="3250793"/>
          </a:xfrm>
        </p:grpSpPr>
        <p:pic>
          <p:nvPicPr>
            <p:cNvPr id="9" name="Picture 8" descr="A close up of a logo&#10;&#10;Description automatically generated">
              <a:extLst>
                <a:ext uri="{FF2B5EF4-FFF2-40B4-BE49-F238E27FC236}">
                  <a16:creationId xmlns:a16="http://schemas.microsoft.com/office/drawing/2014/main" id="{80E19D5F-8FC1-43A5-A6CE-2E3CA14543A1}"/>
                </a:ext>
              </a:extLst>
            </p:cNvPr>
            <p:cNvPicPr>
              <a:picLocks noChangeAspect="1"/>
            </p:cNvPicPr>
            <p:nvPr/>
          </p:nvPicPr>
          <p:blipFill rotWithShape="1">
            <a:blip r:embed="rId3">
              <a:extLst>
                <a:ext uri="{28A0092B-C50C-407E-A947-70E740481C1C}">
                  <a14:useLocalDpi xmlns:a14="http://schemas.microsoft.com/office/drawing/2010/main" val="0"/>
                </a:ext>
              </a:extLst>
            </a:blip>
            <a:srcRect l="13291" r="12539"/>
            <a:stretch/>
          </p:blipFill>
          <p:spPr>
            <a:xfrm>
              <a:off x="9624392" y="915938"/>
              <a:ext cx="2411115" cy="3250793"/>
            </a:xfrm>
            <a:prstGeom prst="rect">
              <a:avLst/>
            </a:prstGeom>
          </p:spPr>
        </p:pic>
        <p:sp>
          <p:nvSpPr>
            <p:cNvPr id="11" name="TextBox 10">
              <a:extLst>
                <a:ext uri="{FF2B5EF4-FFF2-40B4-BE49-F238E27FC236}">
                  <a16:creationId xmlns:a16="http://schemas.microsoft.com/office/drawing/2014/main" id="{BC6C5E86-BFD7-409F-B20E-57F8202601BC}"/>
                </a:ext>
              </a:extLst>
            </p:cNvPr>
            <p:cNvSpPr txBox="1"/>
            <p:nvPr/>
          </p:nvSpPr>
          <p:spPr>
            <a:xfrm>
              <a:off x="10222250" y="1124744"/>
              <a:ext cx="1215397" cy="707886"/>
            </a:xfrm>
            <a:prstGeom prst="rect">
              <a:avLst/>
            </a:prstGeom>
            <a:noFill/>
          </p:spPr>
          <p:txBody>
            <a:bodyPr wrap="none" rtlCol="0">
              <a:spAutoFit/>
            </a:bodyPr>
            <a:lstStyle/>
            <a:p>
              <a:r>
                <a:rPr lang="en-GB" sz="4000" b="1" dirty="0">
                  <a:solidFill>
                    <a:schemeClr val="tx1">
                      <a:lumMod val="50000"/>
                      <a:lumOff val="50000"/>
                    </a:schemeClr>
                  </a:solidFill>
                </a:rPr>
                <a:t>Tip 6</a:t>
              </a:r>
            </a:p>
          </p:txBody>
        </p:sp>
      </p:grpSp>
    </p:spTree>
    <p:extLst>
      <p:ext uri="{BB962C8B-B14F-4D97-AF65-F5344CB8AC3E}">
        <p14:creationId xmlns:p14="http://schemas.microsoft.com/office/powerpoint/2010/main" val="161399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3879967" cy="4031873"/>
          </a:xfrm>
          <a:prstGeom prst="rect">
            <a:avLst/>
          </a:prstGeom>
          <a:noFill/>
        </p:spPr>
        <p:txBody>
          <a:bodyPr wrap="square" rtlCol="0">
            <a:spAutoFit/>
          </a:bodyPr>
          <a:lstStyle/>
          <a:p>
            <a:r>
              <a:rPr lang="en-GB" sz="2400" dirty="0"/>
              <a:t>Most questions are presented as part of a </a:t>
            </a:r>
            <a:r>
              <a:rPr lang="en-GB" sz="2400" b="1" dirty="0">
                <a:solidFill>
                  <a:srgbClr val="008000"/>
                </a:solidFill>
              </a:rPr>
              <a:t>scenario</a:t>
            </a:r>
            <a:r>
              <a:rPr lang="en-GB" sz="2400" dirty="0"/>
              <a:t>.</a:t>
            </a:r>
          </a:p>
          <a:p>
            <a:endParaRPr lang="en-GB" sz="2400" dirty="0"/>
          </a:p>
          <a:p>
            <a:r>
              <a:rPr lang="en-GB" sz="2400" dirty="0"/>
              <a:t>Make sure your answer and examples are </a:t>
            </a:r>
            <a:r>
              <a:rPr lang="en-GB" sz="2400" b="1" dirty="0">
                <a:solidFill>
                  <a:srgbClr val="008000"/>
                </a:solidFill>
              </a:rPr>
              <a:t>related to that scenario</a:t>
            </a:r>
            <a:r>
              <a:rPr lang="en-GB" sz="2400" dirty="0"/>
              <a:t>.</a:t>
            </a:r>
          </a:p>
          <a:p>
            <a:endParaRPr lang="en-GB" sz="1600" dirty="0">
              <a:ea typeface="BRHankointaiKakucho" panose="03000809000000000000" pitchFamily="65" charset="-128"/>
            </a:endParaRPr>
          </a:p>
          <a:p>
            <a:r>
              <a:rPr lang="en-GB" sz="2400" dirty="0">
                <a:ea typeface="BRHankointaiKakucho" panose="03000809000000000000" pitchFamily="65" charset="-128"/>
              </a:rPr>
              <a:t>You won’t get marks for generic points not related to the scenario.</a:t>
            </a:r>
          </a:p>
        </p:txBody>
      </p:sp>
      <p:grpSp>
        <p:nvGrpSpPr>
          <p:cNvPr id="10" name="Group 9">
            <a:extLst>
              <a:ext uri="{FF2B5EF4-FFF2-40B4-BE49-F238E27FC236}">
                <a16:creationId xmlns:a16="http://schemas.microsoft.com/office/drawing/2014/main" id="{71000C99-CEC1-48F1-8839-0DC2B2926995}"/>
              </a:ext>
            </a:extLst>
          </p:cNvPr>
          <p:cNvGrpSpPr/>
          <p:nvPr/>
        </p:nvGrpSpPr>
        <p:grpSpPr>
          <a:xfrm>
            <a:off x="9624392" y="915938"/>
            <a:ext cx="2411115" cy="3250793"/>
            <a:chOff x="9624392" y="915938"/>
            <a:chExt cx="2411115" cy="3250793"/>
          </a:xfrm>
        </p:grpSpPr>
        <p:pic>
          <p:nvPicPr>
            <p:cNvPr id="12" name="Picture 11" descr="A close up of a logo&#10;&#10;Description automatically generated">
              <a:extLst>
                <a:ext uri="{FF2B5EF4-FFF2-40B4-BE49-F238E27FC236}">
                  <a16:creationId xmlns:a16="http://schemas.microsoft.com/office/drawing/2014/main" id="{5F16EE3B-6CD1-47FC-9D3B-0CEDA46B3DF4}"/>
                </a:ext>
              </a:extLst>
            </p:cNvPr>
            <p:cNvPicPr>
              <a:picLocks noChangeAspect="1"/>
            </p:cNvPicPr>
            <p:nvPr/>
          </p:nvPicPr>
          <p:blipFill rotWithShape="1">
            <a:blip r:embed="rId3">
              <a:extLst>
                <a:ext uri="{28A0092B-C50C-407E-A947-70E740481C1C}">
                  <a14:useLocalDpi xmlns:a14="http://schemas.microsoft.com/office/drawing/2010/main" val="0"/>
                </a:ext>
              </a:extLst>
            </a:blip>
            <a:srcRect l="13291" r="12539"/>
            <a:stretch/>
          </p:blipFill>
          <p:spPr>
            <a:xfrm>
              <a:off x="9624392" y="915938"/>
              <a:ext cx="2411115" cy="3250793"/>
            </a:xfrm>
            <a:prstGeom prst="rect">
              <a:avLst/>
            </a:prstGeom>
          </p:spPr>
        </p:pic>
        <p:sp>
          <p:nvSpPr>
            <p:cNvPr id="13" name="TextBox 12">
              <a:extLst>
                <a:ext uri="{FF2B5EF4-FFF2-40B4-BE49-F238E27FC236}">
                  <a16:creationId xmlns:a16="http://schemas.microsoft.com/office/drawing/2014/main" id="{18AD815F-A288-4839-86F6-75F93B768B23}"/>
                </a:ext>
              </a:extLst>
            </p:cNvPr>
            <p:cNvSpPr txBox="1"/>
            <p:nvPr/>
          </p:nvSpPr>
          <p:spPr>
            <a:xfrm>
              <a:off x="10222250" y="1124744"/>
              <a:ext cx="1215397" cy="707886"/>
            </a:xfrm>
            <a:prstGeom prst="rect">
              <a:avLst/>
            </a:prstGeom>
            <a:noFill/>
          </p:spPr>
          <p:txBody>
            <a:bodyPr wrap="none" rtlCol="0">
              <a:spAutoFit/>
            </a:bodyPr>
            <a:lstStyle/>
            <a:p>
              <a:r>
                <a:rPr lang="en-GB" sz="4000" b="1" dirty="0">
                  <a:solidFill>
                    <a:schemeClr val="tx1">
                      <a:lumMod val="50000"/>
                      <a:lumOff val="50000"/>
                    </a:schemeClr>
                  </a:solidFill>
                </a:rPr>
                <a:t>Tip 7</a:t>
              </a:r>
            </a:p>
          </p:txBody>
        </p:sp>
      </p:grpSp>
      <p:pic>
        <p:nvPicPr>
          <p:cNvPr id="14" name="Picture 13" descr="A drawing of a cartoon character&#10;&#10;Description automatically generated">
            <a:extLst>
              <a:ext uri="{FF2B5EF4-FFF2-40B4-BE49-F238E27FC236}">
                <a16:creationId xmlns:a16="http://schemas.microsoft.com/office/drawing/2014/main" id="{405C213E-C41F-486F-98CE-F7356C39E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994" y="1827536"/>
            <a:ext cx="4678389" cy="4678389"/>
          </a:xfrm>
          <a:prstGeom prst="rect">
            <a:avLst/>
          </a:prstGeom>
        </p:spPr>
      </p:pic>
    </p:spTree>
    <p:extLst>
      <p:ext uri="{BB962C8B-B14F-4D97-AF65-F5344CB8AC3E}">
        <p14:creationId xmlns:p14="http://schemas.microsoft.com/office/powerpoint/2010/main" val="206467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4454074" cy="3354765"/>
          </a:xfrm>
          <a:prstGeom prst="rect">
            <a:avLst/>
          </a:prstGeom>
          <a:noFill/>
        </p:spPr>
        <p:txBody>
          <a:bodyPr wrap="square" rtlCol="0">
            <a:spAutoFit/>
          </a:bodyPr>
          <a:lstStyle/>
          <a:p>
            <a:r>
              <a:rPr lang="en-GB" sz="2400" dirty="0"/>
              <a:t>You </a:t>
            </a:r>
            <a:r>
              <a:rPr lang="en-GB" sz="2400" b="1" dirty="0">
                <a:solidFill>
                  <a:srgbClr val="008000"/>
                </a:solidFill>
              </a:rPr>
              <a:t>can’t</a:t>
            </a:r>
            <a:r>
              <a:rPr lang="en-GB" sz="2400" dirty="0"/>
              <a:t> simply write down everything you know on a topic in response to a question in hope of getting the marks.</a:t>
            </a:r>
          </a:p>
          <a:p>
            <a:endParaRPr lang="en-GB" sz="2400" dirty="0"/>
          </a:p>
          <a:p>
            <a:r>
              <a:rPr lang="en-GB" sz="2400" dirty="0"/>
              <a:t>This is called a ‘</a:t>
            </a:r>
            <a:r>
              <a:rPr lang="en-GB" sz="2400" b="1" dirty="0">
                <a:solidFill>
                  <a:srgbClr val="008000"/>
                </a:solidFill>
              </a:rPr>
              <a:t>shopping list</a:t>
            </a:r>
            <a:r>
              <a:rPr lang="en-GB" sz="2400" dirty="0"/>
              <a:t>’</a:t>
            </a:r>
          </a:p>
          <a:p>
            <a:endParaRPr lang="en-GB" sz="2400" dirty="0"/>
          </a:p>
          <a:p>
            <a:r>
              <a:rPr lang="en-GB" sz="2400" dirty="0"/>
              <a:t>E.g.</a:t>
            </a:r>
            <a:br>
              <a:rPr lang="en-GB" sz="2400" dirty="0"/>
            </a:br>
            <a:r>
              <a:rPr lang="en-GB" sz="2000" dirty="0">
                <a:solidFill>
                  <a:srgbClr val="823554"/>
                </a:solidFill>
              </a:rPr>
              <a:t>List two input devices. [2]</a:t>
            </a:r>
            <a:endParaRPr lang="en-GB" sz="2400" dirty="0">
              <a:solidFill>
                <a:srgbClr val="823554"/>
              </a:solidFill>
              <a:ea typeface="BRHankointaiKakucho" panose="03000809000000000000" pitchFamily="65" charset="-128"/>
            </a:endParaRPr>
          </a:p>
        </p:txBody>
      </p:sp>
      <p:pic>
        <p:nvPicPr>
          <p:cNvPr id="8" name="Picture 7" descr="A screenshot of a cell phone&#10;&#10;Description automatically generated">
            <a:extLst>
              <a:ext uri="{FF2B5EF4-FFF2-40B4-BE49-F238E27FC236}">
                <a16:creationId xmlns:a16="http://schemas.microsoft.com/office/drawing/2014/main" id="{1B9F3BF7-C73A-4A56-B813-866C453E6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724" y="1862187"/>
            <a:ext cx="2033036" cy="32507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9" name="Group 8">
            <a:extLst>
              <a:ext uri="{FF2B5EF4-FFF2-40B4-BE49-F238E27FC236}">
                <a16:creationId xmlns:a16="http://schemas.microsoft.com/office/drawing/2014/main" id="{64B3F4ED-546A-4ECA-8A5F-46345EBE0E04}"/>
              </a:ext>
            </a:extLst>
          </p:cNvPr>
          <p:cNvGrpSpPr/>
          <p:nvPr/>
        </p:nvGrpSpPr>
        <p:grpSpPr>
          <a:xfrm>
            <a:off x="9624392" y="915938"/>
            <a:ext cx="2411115" cy="3250793"/>
            <a:chOff x="9624392" y="915938"/>
            <a:chExt cx="2411115" cy="3250793"/>
          </a:xfrm>
        </p:grpSpPr>
        <p:pic>
          <p:nvPicPr>
            <p:cNvPr id="11" name="Picture 10" descr="A close up of a logo&#10;&#10;Description automatically generated">
              <a:extLst>
                <a:ext uri="{FF2B5EF4-FFF2-40B4-BE49-F238E27FC236}">
                  <a16:creationId xmlns:a16="http://schemas.microsoft.com/office/drawing/2014/main" id="{093AF1EF-EF82-4D45-BA90-67F3E91CCFF9}"/>
                </a:ext>
              </a:extLst>
            </p:cNvPr>
            <p:cNvPicPr>
              <a:picLocks noChangeAspect="1"/>
            </p:cNvPicPr>
            <p:nvPr/>
          </p:nvPicPr>
          <p:blipFill rotWithShape="1">
            <a:blip r:embed="rId4">
              <a:extLst>
                <a:ext uri="{28A0092B-C50C-407E-A947-70E740481C1C}">
                  <a14:useLocalDpi xmlns:a14="http://schemas.microsoft.com/office/drawing/2010/main" val="0"/>
                </a:ext>
              </a:extLst>
            </a:blip>
            <a:srcRect l="13291" r="12539"/>
            <a:stretch/>
          </p:blipFill>
          <p:spPr>
            <a:xfrm>
              <a:off x="9624392" y="915938"/>
              <a:ext cx="2411115" cy="3250793"/>
            </a:xfrm>
            <a:prstGeom prst="rect">
              <a:avLst/>
            </a:prstGeom>
          </p:spPr>
        </p:pic>
        <p:sp>
          <p:nvSpPr>
            <p:cNvPr id="15" name="TextBox 14">
              <a:extLst>
                <a:ext uri="{FF2B5EF4-FFF2-40B4-BE49-F238E27FC236}">
                  <a16:creationId xmlns:a16="http://schemas.microsoft.com/office/drawing/2014/main" id="{BA5E9A04-057C-4DAE-85C4-CABE2AAE49AF}"/>
                </a:ext>
              </a:extLst>
            </p:cNvPr>
            <p:cNvSpPr txBox="1"/>
            <p:nvPr/>
          </p:nvSpPr>
          <p:spPr>
            <a:xfrm>
              <a:off x="10222250" y="1124744"/>
              <a:ext cx="1215397" cy="707886"/>
            </a:xfrm>
            <a:prstGeom prst="rect">
              <a:avLst/>
            </a:prstGeom>
            <a:noFill/>
          </p:spPr>
          <p:txBody>
            <a:bodyPr wrap="none" rtlCol="0">
              <a:spAutoFit/>
            </a:bodyPr>
            <a:lstStyle/>
            <a:p>
              <a:r>
                <a:rPr lang="en-GB" sz="4000" b="1" dirty="0">
                  <a:solidFill>
                    <a:schemeClr val="tx1">
                      <a:lumMod val="50000"/>
                      <a:lumOff val="50000"/>
                    </a:schemeClr>
                  </a:solidFill>
                </a:rPr>
                <a:t>Tip 8</a:t>
              </a:r>
            </a:p>
          </p:txBody>
        </p:sp>
      </p:grpSp>
      <p:sp>
        <p:nvSpPr>
          <p:cNvPr id="2" name="Rectangle 1">
            <a:extLst>
              <a:ext uri="{FF2B5EF4-FFF2-40B4-BE49-F238E27FC236}">
                <a16:creationId xmlns:a16="http://schemas.microsoft.com/office/drawing/2014/main" id="{8635F675-A770-4ECE-B0C5-D59473056789}"/>
              </a:ext>
            </a:extLst>
          </p:cNvPr>
          <p:cNvSpPr/>
          <p:nvPr/>
        </p:nvSpPr>
        <p:spPr>
          <a:xfrm>
            <a:off x="4771273" y="5424952"/>
            <a:ext cx="7420727" cy="1200329"/>
          </a:xfrm>
          <a:prstGeom prst="rect">
            <a:avLst/>
          </a:prstGeom>
        </p:spPr>
        <p:txBody>
          <a:bodyPr wrap="square">
            <a:spAutoFit/>
          </a:bodyPr>
          <a:lstStyle/>
          <a:p>
            <a:pPr marL="457200" indent="-457200">
              <a:buFont typeface="Arial" panose="020B0604020202020204" pitchFamily="34" charset="0"/>
              <a:buChar char="•"/>
            </a:pPr>
            <a:r>
              <a:rPr lang="en-GB" dirty="0">
                <a:latin typeface="Century Gothic" panose="020B0502020202020204" pitchFamily="34" charset="0"/>
              </a:rPr>
              <a:t>The question is only worth 2 marks.</a:t>
            </a:r>
          </a:p>
          <a:p>
            <a:pPr marL="457200" indent="-457200">
              <a:buFont typeface="Arial" panose="020B0604020202020204" pitchFamily="34" charset="0"/>
              <a:buChar char="•"/>
            </a:pPr>
            <a:r>
              <a:rPr lang="en-GB" dirty="0">
                <a:latin typeface="Century Gothic" panose="020B0502020202020204" pitchFamily="34" charset="0"/>
                <a:ea typeface="BRHankointaiKakucho" panose="03000809000000000000" pitchFamily="65" charset="-128"/>
              </a:rPr>
              <a:t>At least 2 input devices have been listed.</a:t>
            </a:r>
          </a:p>
          <a:p>
            <a:pPr marL="457200" indent="-457200">
              <a:buFont typeface="Arial" panose="020B0604020202020204" pitchFamily="34" charset="0"/>
              <a:buChar char="•"/>
            </a:pPr>
            <a:r>
              <a:rPr lang="en-GB" dirty="0">
                <a:latin typeface="Century Gothic" panose="020B0502020202020204" pitchFamily="34" charset="0"/>
                <a:ea typeface="BRHankointaiKakucho" panose="03000809000000000000" pitchFamily="65" charset="-128"/>
              </a:rPr>
              <a:t>However there are also output and storage devices listed. </a:t>
            </a:r>
          </a:p>
          <a:p>
            <a:pPr marL="457200" indent="-457200">
              <a:buFont typeface="Arial" panose="020B0604020202020204" pitchFamily="34" charset="0"/>
              <a:buChar char="•"/>
            </a:pPr>
            <a:r>
              <a:rPr lang="en-GB" dirty="0">
                <a:latin typeface="Century Gothic" panose="020B0502020202020204" pitchFamily="34" charset="0"/>
                <a:ea typeface="BRHankointaiKakucho" panose="03000809000000000000" pitchFamily="65" charset="-128"/>
              </a:rPr>
              <a:t>This shows a lack of understanding.</a:t>
            </a:r>
          </a:p>
        </p:txBody>
      </p:sp>
    </p:spTree>
    <p:extLst>
      <p:ext uri="{BB962C8B-B14F-4D97-AF65-F5344CB8AC3E}">
        <p14:creationId xmlns:p14="http://schemas.microsoft.com/office/powerpoint/2010/main" val="322815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4454074" cy="3416320"/>
          </a:xfrm>
          <a:prstGeom prst="rect">
            <a:avLst/>
          </a:prstGeom>
          <a:noFill/>
        </p:spPr>
        <p:txBody>
          <a:bodyPr wrap="square" rtlCol="0">
            <a:spAutoFit/>
          </a:bodyPr>
          <a:lstStyle/>
          <a:p>
            <a:r>
              <a:rPr lang="en-GB" sz="2400" dirty="0"/>
              <a:t>Don’t be afraid to use a </a:t>
            </a:r>
            <a:r>
              <a:rPr lang="en-GB" sz="2400" b="1" dirty="0">
                <a:solidFill>
                  <a:srgbClr val="008000"/>
                </a:solidFill>
              </a:rPr>
              <a:t>diagram</a:t>
            </a:r>
            <a:r>
              <a:rPr lang="en-GB" sz="2400" dirty="0"/>
              <a:t> instead of </a:t>
            </a:r>
            <a:r>
              <a:rPr lang="en-GB" sz="2400" b="1" dirty="0">
                <a:solidFill>
                  <a:srgbClr val="008000"/>
                </a:solidFill>
              </a:rPr>
              <a:t>text</a:t>
            </a:r>
            <a:r>
              <a:rPr lang="en-GB" sz="2400" dirty="0"/>
              <a:t> to help explain a concept if you feel it is relevant and you can make all the points you need to gain the marks.</a:t>
            </a:r>
          </a:p>
          <a:p>
            <a:endParaRPr lang="en-GB" sz="2400" i="1" dirty="0">
              <a:solidFill>
                <a:srgbClr val="0070C0"/>
              </a:solidFill>
              <a:ea typeface="BRHankointaiKakucho" panose="03000809000000000000" pitchFamily="65" charset="-128"/>
            </a:endParaRPr>
          </a:p>
          <a:p>
            <a:r>
              <a:rPr lang="en-GB" sz="2400" dirty="0">
                <a:solidFill>
                  <a:srgbClr val="823554"/>
                </a:solidFill>
                <a:ea typeface="BRHankointaiKakucho" panose="03000809000000000000" pitchFamily="65" charset="-128"/>
              </a:rPr>
              <a:t>Annotated diagrams can be an excellent way to show your understanding.</a:t>
            </a:r>
          </a:p>
        </p:txBody>
      </p:sp>
      <p:pic>
        <p:nvPicPr>
          <p:cNvPr id="10" name="Picture 3" descr="Cloud-Sketch[1]">
            <a:extLst>
              <a:ext uri="{FF2B5EF4-FFF2-40B4-BE49-F238E27FC236}">
                <a16:creationId xmlns:a16="http://schemas.microsoft.com/office/drawing/2014/main" id="{4F81661A-4426-4209-B40A-90010E2E334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61"/>
          <a:stretch/>
        </p:blipFill>
        <p:spPr bwMode="auto">
          <a:xfrm>
            <a:off x="5303912" y="1988840"/>
            <a:ext cx="5544616" cy="4270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12" name="Group 11">
            <a:extLst>
              <a:ext uri="{FF2B5EF4-FFF2-40B4-BE49-F238E27FC236}">
                <a16:creationId xmlns:a16="http://schemas.microsoft.com/office/drawing/2014/main" id="{3EE31F16-B791-4BB6-8BAC-29E7615FBEC3}"/>
              </a:ext>
            </a:extLst>
          </p:cNvPr>
          <p:cNvGrpSpPr/>
          <p:nvPr/>
        </p:nvGrpSpPr>
        <p:grpSpPr>
          <a:xfrm>
            <a:off x="9624392" y="915938"/>
            <a:ext cx="2411115" cy="3250793"/>
            <a:chOff x="9624392" y="915938"/>
            <a:chExt cx="2411115" cy="3250793"/>
          </a:xfrm>
        </p:grpSpPr>
        <p:pic>
          <p:nvPicPr>
            <p:cNvPr id="13" name="Picture 12" descr="A close up of a logo&#10;&#10;Description automatically generated">
              <a:extLst>
                <a:ext uri="{FF2B5EF4-FFF2-40B4-BE49-F238E27FC236}">
                  <a16:creationId xmlns:a16="http://schemas.microsoft.com/office/drawing/2014/main" id="{2F13BF30-66C6-4DF1-A725-75F8B8F30B34}"/>
                </a:ext>
              </a:extLst>
            </p:cNvPr>
            <p:cNvPicPr>
              <a:picLocks noChangeAspect="1"/>
            </p:cNvPicPr>
            <p:nvPr/>
          </p:nvPicPr>
          <p:blipFill rotWithShape="1">
            <a:blip r:embed="rId4">
              <a:extLst>
                <a:ext uri="{28A0092B-C50C-407E-A947-70E740481C1C}">
                  <a14:useLocalDpi xmlns:a14="http://schemas.microsoft.com/office/drawing/2010/main" val="0"/>
                </a:ext>
              </a:extLst>
            </a:blip>
            <a:srcRect l="13291" r="12539"/>
            <a:stretch/>
          </p:blipFill>
          <p:spPr>
            <a:xfrm>
              <a:off x="9624392" y="915938"/>
              <a:ext cx="2411115" cy="3250793"/>
            </a:xfrm>
            <a:prstGeom prst="rect">
              <a:avLst/>
            </a:prstGeom>
          </p:spPr>
        </p:pic>
        <p:sp>
          <p:nvSpPr>
            <p:cNvPr id="14" name="TextBox 13">
              <a:extLst>
                <a:ext uri="{FF2B5EF4-FFF2-40B4-BE49-F238E27FC236}">
                  <a16:creationId xmlns:a16="http://schemas.microsoft.com/office/drawing/2014/main" id="{582A07C2-A2A5-4BF2-B9A4-B8D3C34345B7}"/>
                </a:ext>
              </a:extLst>
            </p:cNvPr>
            <p:cNvSpPr txBox="1"/>
            <p:nvPr/>
          </p:nvSpPr>
          <p:spPr>
            <a:xfrm>
              <a:off x="10222250" y="1124744"/>
              <a:ext cx="1215397" cy="707886"/>
            </a:xfrm>
            <a:prstGeom prst="rect">
              <a:avLst/>
            </a:prstGeom>
            <a:noFill/>
          </p:spPr>
          <p:txBody>
            <a:bodyPr wrap="none" rtlCol="0">
              <a:spAutoFit/>
            </a:bodyPr>
            <a:lstStyle/>
            <a:p>
              <a:r>
                <a:rPr lang="en-GB" sz="4000" b="1" dirty="0">
                  <a:solidFill>
                    <a:schemeClr val="tx1">
                      <a:lumMod val="50000"/>
                      <a:lumOff val="50000"/>
                    </a:schemeClr>
                  </a:solidFill>
                </a:rPr>
                <a:t>Tip 9</a:t>
              </a:r>
            </a:p>
          </p:txBody>
        </p:sp>
      </p:grpSp>
    </p:spTree>
    <p:extLst>
      <p:ext uri="{BB962C8B-B14F-4D97-AF65-F5344CB8AC3E}">
        <p14:creationId xmlns:p14="http://schemas.microsoft.com/office/powerpoint/2010/main" val="51844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7337883" cy="4154984"/>
          </a:xfrm>
          <a:prstGeom prst="rect">
            <a:avLst/>
          </a:prstGeom>
          <a:noFill/>
        </p:spPr>
        <p:txBody>
          <a:bodyPr wrap="square" rtlCol="0">
            <a:spAutoFit/>
          </a:bodyPr>
          <a:lstStyle/>
          <a:p>
            <a:r>
              <a:rPr lang="en-GB" sz="2400" dirty="0"/>
              <a:t>If a question has multiple sub parts marked like this </a:t>
            </a:r>
            <a:r>
              <a:rPr lang="en-GB" sz="2400" b="1" dirty="0">
                <a:solidFill>
                  <a:srgbClr val="008000"/>
                </a:solidFill>
              </a:rPr>
              <a:t>i) ii) iii) </a:t>
            </a:r>
            <a:r>
              <a:rPr lang="en-GB" sz="2400" dirty="0"/>
              <a:t>then you are allowed </a:t>
            </a:r>
            <a:r>
              <a:rPr lang="en-GB" sz="2400" b="1" dirty="0">
                <a:solidFill>
                  <a:srgbClr val="008000"/>
                </a:solidFill>
              </a:rPr>
              <a:t>follow-through.</a:t>
            </a:r>
          </a:p>
          <a:p>
            <a:endParaRPr lang="en-GB" sz="2400" dirty="0"/>
          </a:p>
          <a:p>
            <a:r>
              <a:rPr lang="en-GB" sz="2400" dirty="0"/>
              <a:t>This means that </a:t>
            </a:r>
            <a:r>
              <a:rPr lang="en-GB" sz="2400" b="1" dirty="0">
                <a:solidFill>
                  <a:srgbClr val="008000"/>
                </a:solidFill>
              </a:rPr>
              <a:t>part</a:t>
            </a:r>
            <a:r>
              <a:rPr lang="en-GB" sz="2400" dirty="0"/>
              <a:t> </a:t>
            </a:r>
            <a:r>
              <a:rPr lang="en-GB" sz="2400" b="1" dirty="0">
                <a:solidFill>
                  <a:srgbClr val="008000"/>
                </a:solidFill>
              </a:rPr>
              <a:t>ii) </a:t>
            </a:r>
            <a:r>
              <a:rPr lang="en-GB" sz="2400" dirty="0"/>
              <a:t>will need information from </a:t>
            </a:r>
            <a:r>
              <a:rPr lang="en-GB" sz="2400" b="1" dirty="0">
                <a:solidFill>
                  <a:srgbClr val="008000"/>
                </a:solidFill>
              </a:rPr>
              <a:t>part</a:t>
            </a:r>
            <a:r>
              <a:rPr lang="en-GB" sz="2400" dirty="0"/>
              <a:t> </a:t>
            </a:r>
            <a:r>
              <a:rPr lang="en-GB" sz="2400" b="1" dirty="0">
                <a:solidFill>
                  <a:srgbClr val="008000"/>
                </a:solidFill>
              </a:rPr>
              <a:t>i)  </a:t>
            </a:r>
          </a:p>
          <a:p>
            <a:endParaRPr lang="en-GB" sz="2400" dirty="0"/>
          </a:p>
          <a:p>
            <a:r>
              <a:rPr lang="en-GB" sz="2400" dirty="0"/>
              <a:t>You might get the answer to </a:t>
            </a:r>
            <a:r>
              <a:rPr lang="en-GB" sz="2400" b="1" dirty="0">
                <a:solidFill>
                  <a:srgbClr val="008000"/>
                </a:solidFill>
              </a:rPr>
              <a:t>part</a:t>
            </a:r>
            <a:r>
              <a:rPr lang="en-GB" sz="2400" dirty="0"/>
              <a:t> </a:t>
            </a:r>
            <a:r>
              <a:rPr lang="en-GB" sz="2400" b="1" dirty="0">
                <a:solidFill>
                  <a:srgbClr val="008000"/>
                </a:solidFill>
              </a:rPr>
              <a:t>i)</a:t>
            </a:r>
            <a:r>
              <a:rPr lang="en-GB" sz="2400" dirty="0"/>
              <a:t> incorrect, as long as the method you use in </a:t>
            </a:r>
            <a:r>
              <a:rPr lang="en-GB" sz="2400" b="1" dirty="0">
                <a:solidFill>
                  <a:srgbClr val="008000"/>
                </a:solidFill>
              </a:rPr>
              <a:t>part</a:t>
            </a:r>
            <a:r>
              <a:rPr lang="en-GB" sz="2400" dirty="0"/>
              <a:t> </a:t>
            </a:r>
            <a:r>
              <a:rPr lang="en-GB" sz="2400" b="1" dirty="0">
                <a:solidFill>
                  <a:srgbClr val="008000"/>
                </a:solidFill>
              </a:rPr>
              <a:t>ii)</a:t>
            </a:r>
            <a:r>
              <a:rPr lang="en-GB" sz="2400" dirty="0"/>
              <a:t> is correct you will get the marks for using the incorrect answers from </a:t>
            </a:r>
            <a:r>
              <a:rPr lang="en-GB" sz="2400" b="1" dirty="0">
                <a:solidFill>
                  <a:srgbClr val="008000"/>
                </a:solidFill>
              </a:rPr>
              <a:t>part i)</a:t>
            </a:r>
            <a:r>
              <a:rPr lang="en-GB" sz="2400" dirty="0"/>
              <a:t> in your answer.</a:t>
            </a:r>
          </a:p>
          <a:p>
            <a:endParaRPr lang="en-GB" sz="2400" dirty="0"/>
          </a:p>
          <a:p>
            <a:r>
              <a:rPr lang="en-GB" sz="2400" dirty="0">
                <a:solidFill>
                  <a:srgbClr val="823554"/>
                </a:solidFill>
              </a:rPr>
              <a:t>This is common in binary based arithmetic questions.</a:t>
            </a:r>
          </a:p>
        </p:txBody>
      </p:sp>
      <p:pic>
        <p:nvPicPr>
          <p:cNvPr id="9" name="Picture 8" descr="A close up of a logo&#10;&#10;Description automatically generated">
            <a:extLst>
              <a:ext uri="{FF2B5EF4-FFF2-40B4-BE49-F238E27FC236}">
                <a16:creationId xmlns:a16="http://schemas.microsoft.com/office/drawing/2014/main" id="{8F6EC6CB-F534-4EE8-83E8-70DA107A82F7}"/>
              </a:ext>
            </a:extLst>
          </p:cNvPr>
          <p:cNvPicPr>
            <a:picLocks noChangeAspect="1"/>
          </p:cNvPicPr>
          <p:nvPr/>
        </p:nvPicPr>
        <p:blipFill rotWithShape="1">
          <a:blip r:embed="rId3">
            <a:extLst>
              <a:ext uri="{28A0092B-C50C-407E-A947-70E740481C1C}">
                <a14:useLocalDpi xmlns:a14="http://schemas.microsoft.com/office/drawing/2010/main" val="0"/>
              </a:ext>
            </a:extLst>
          </a:blip>
          <a:srcRect l="13291" r="12539"/>
          <a:stretch/>
        </p:blipFill>
        <p:spPr>
          <a:xfrm>
            <a:off x="9624392" y="915938"/>
            <a:ext cx="2411115" cy="3250793"/>
          </a:xfrm>
          <a:prstGeom prst="rect">
            <a:avLst/>
          </a:prstGeom>
        </p:spPr>
      </p:pic>
      <p:pic>
        <p:nvPicPr>
          <p:cNvPr id="15" name="Picture 14" descr="A close up of a sign&#10;&#10;Description automatically generated">
            <a:extLst>
              <a:ext uri="{FF2B5EF4-FFF2-40B4-BE49-F238E27FC236}">
                <a16:creationId xmlns:a16="http://schemas.microsoft.com/office/drawing/2014/main" id="{6E105C2A-013B-4E25-93DA-9D8881579929}"/>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122838" y="4331825"/>
            <a:ext cx="3912669" cy="2542983"/>
          </a:xfrm>
          <a:prstGeom prst="rect">
            <a:avLst/>
          </a:prstGeom>
        </p:spPr>
      </p:pic>
      <p:sp>
        <p:nvSpPr>
          <p:cNvPr id="16" name="TextBox 15">
            <a:extLst>
              <a:ext uri="{FF2B5EF4-FFF2-40B4-BE49-F238E27FC236}">
                <a16:creationId xmlns:a16="http://schemas.microsoft.com/office/drawing/2014/main" id="{78371359-C50D-4E7D-BADC-9ADBC236AD61}"/>
              </a:ext>
            </a:extLst>
          </p:cNvPr>
          <p:cNvSpPr txBox="1"/>
          <p:nvPr/>
        </p:nvSpPr>
        <p:spPr>
          <a:xfrm>
            <a:off x="9940066" y="1124744"/>
            <a:ext cx="1757268" cy="707886"/>
          </a:xfrm>
          <a:prstGeom prst="rect">
            <a:avLst/>
          </a:prstGeom>
          <a:noFill/>
        </p:spPr>
        <p:txBody>
          <a:bodyPr wrap="square" rtlCol="0">
            <a:spAutoFit/>
          </a:bodyPr>
          <a:lstStyle/>
          <a:p>
            <a:pPr algn="ctr"/>
            <a:r>
              <a:rPr lang="en-GB" sz="4000" b="1" dirty="0">
                <a:solidFill>
                  <a:schemeClr val="tx1">
                    <a:lumMod val="50000"/>
                    <a:lumOff val="50000"/>
                  </a:schemeClr>
                </a:solidFill>
              </a:rPr>
              <a:t>Tip 10</a:t>
            </a:r>
          </a:p>
        </p:txBody>
      </p:sp>
    </p:spTree>
    <p:extLst>
      <p:ext uri="{BB962C8B-B14F-4D97-AF65-F5344CB8AC3E}">
        <p14:creationId xmlns:p14="http://schemas.microsoft.com/office/powerpoint/2010/main" val="100723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7337883" cy="2308324"/>
          </a:xfrm>
          <a:prstGeom prst="rect">
            <a:avLst/>
          </a:prstGeom>
          <a:noFill/>
        </p:spPr>
        <p:txBody>
          <a:bodyPr wrap="square" rtlCol="0">
            <a:spAutoFit/>
          </a:bodyPr>
          <a:lstStyle/>
          <a:p>
            <a:r>
              <a:rPr lang="en-GB" sz="2400" dirty="0"/>
              <a:t>Include </a:t>
            </a:r>
            <a:r>
              <a:rPr lang="en-GB" sz="2400" b="1" dirty="0">
                <a:solidFill>
                  <a:srgbClr val="008000"/>
                </a:solidFill>
              </a:rPr>
              <a:t>examples</a:t>
            </a:r>
            <a:r>
              <a:rPr lang="en-GB" sz="2400" dirty="0"/>
              <a:t> in your answer that are </a:t>
            </a:r>
            <a:r>
              <a:rPr lang="en-GB" sz="2400" b="1" dirty="0">
                <a:solidFill>
                  <a:srgbClr val="008000"/>
                </a:solidFill>
              </a:rPr>
              <a:t>relevant to the question and scenario</a:t>
            </a:r>
            <a:r>
              <a:rPr lang="en-GB" sz="2400" dirty="0"/>
              <a:t>.</a:t>
            </a:r>
          </a:p>
          <a:p>
            <a:endParaRPr lang="en-GB" sz="2400" dirty="0"/>
          </a:p>
          <a:p>
            <a:r>
              <a:rPr lang="en-GB" sz="2400" dirty="0"/>
              <a:t>They demonstrate your understanding.</a:t>
            </a:r>
          </a:p>
          <a:p>
            <a:endParaRPr lang="en-GB" sz="2400" dirty="0"/>
          </a:p>
          <a:p>
            <a:r>
              <a:rPr lang="en-GB" sz="2400" dirty="0"/>
              <a:t>Examples are often worth an additional mark.</a:t>
            </a:r>
          </a:p>
        </p:txBody>
      </p:sp>
      <p:pic>
        <p:nvPicPr>
          <p:cNvPr id="9" name="Picture 8" descr="A close up of a logo&#10;&#10;Description automatically generated">
            <a:extLst>
              <a:ext uri="{FF2B5EF4-FFF2-40B4-BE49-F238E27FC236}">
                <a16:creationId xmlns:a16="http://schemas.microsoft.com/office/drawing/2014/main" id="{8F6EC6CB-F534-4EE8-83E8-70DA107A82F7}"/>
              </a:ext>
            </a:extLst>
          </p:cNvPr>
          <p:cNvPicPr>
            <a:picLocks noChangeAspect="1"/>
          </p:cNvPicPr>
          <p:nvPr/>
        </p:nvPicPr>
        <p:blipFill rotWithShape="1">
          <a:blip r:embed="rId3">
            <a:extLst>
              <a:ext uri="{28A0092B-C50C-407E-A947-70E740481C1C}">
                <a14:useLocalDpi xmlns:a14="http://schemas.microsoft.com/office/drawing/2010/main" val="0"/>
              </a:ext>
            </a:extLst>
          </a:blip>
          <a:srcRect l="13291" r="12539"/>
          <a:stretch/>
        </p:blipFill>
        <p:spPr>
          <a:xfrm>
            <a:off x="9624392" y="915938"/>
            <a:ext cx="2411115" cy="3250793"/>
          </a:xfrm>
          <a:prstGeom prst="rect">
            <a:avLst/>
          </a:prstGeom>
        </p:spPr>
      </p:pic>
      <p:sp>
        <p:nvSpPr>
          <p:cNvPr id="2" name="TextBox 1">
            <a:extLst>
              <a:ext uri="{FF2B5EF4-FFF2-40B4-BE49-F238E27FC236}">
                <a16:creationId xmlns:a16="http://schemas.microsoft.com/office/drawing/2014/main" id="{926EFE60-6660-4679-8343-FD78EE6ACCE0}"/>
              </a:ext>
            </a:extLst>
          </p:cNvPr>
          <p:cNvSpPr txBox="1"/>
          <p:nvPr/>
        </p:nvSpPr>
        <p:spPr>
          <a:xfrm>
            <a:off x="612018" y="4518212"/>
            <a:ext cx="9319731" cy="1323439"/>
          </a:xfrm>
          <a:prstGeom prst="rect">
            <a:avLst/>
          </a:prstGeom>
          <a:noFill/>
        </p:spPr>
        <p:txBody>
          <a:bodyPr wrap="none" rtlCol="0">
            <a:spAutoFit/>
          </a:bodyPr>
          <a:lstStyle/>
          <a:p>
            <a:r>
              <a:rPr lang="en-GB" sz="2000" dirty="0">
                <a:solidFill>
                  <a:srgbClr val="823554"/>
                </a:solidFill>
              </a:rPr>
              <a:t>Describe a situation that can cause the processor to stop execution of a current task. [2]</a:t>
            </a:r>
          </a:p>
          <a:p>
            <a:endParaRPr lang="en-GB" sz="2000" dirty="0">
              <a:solidFill>
                <a:srgbClr val="823554"/>
              </a:solidFill>
            </a:endParaRPr>
          </a:p>
          <a:p>
            <a:r>
              <a:rPr lang="en-GB" sz="2000" dirty="0">
                <a:solidFill>
                  <a:srgbClr val="823554"/>
                </a:solidFill>
              </a:rPr>
              <a:t>When an interrupt is received on the control bus from another device.</a:t>
            </a:r>
            <a:br>
              <a:rPr lang="en-GB" sz="2000" dirty="0">
                <a:solidFill>
                  <a:srgbClr val="823554"/>
                </a:solidFill>
              </a:rPr>
            </a:br>
            <a:r>
              <a:rPr lang="en-GB" sz="2000" dirty="0">
                <a:solidFill>
                  <a:srgbClr val="823554"/>
                </a:solidFill>
              </a:rPr>
              <a:t>E.g. when a file has finished being transferred to RAM.</a:t>
            </a:r>
          </a:p>
        </p:txBody>
      </p:sp>
      <p:sp>
        <p:nvSpPr>
          <p:cNvPr id="10" name="TextBox 9">
            <a:extLst>
              <a:ext uri="{FF2B5EF4-FFF2-40B4-BE49-F238E27FC236}">
                <a16:creationId xmlns:a16="http://schemas.microsoft.com/office/drawing/2014/main" id="{45042708-3D41-452C-B5ED-6F88930A50A9}"/>
              </a:ext>
            </a:extLst>
          </p:cNvPr>
          <p:cNvSpPr txBox="1"/>
          <p:nvPr/>
        </p:nvSpPr>
        <p:spPr>
          <a:xfrm>
            <a:off x="9940066" y="1124744"/>
            <a:ext cx="1757268" cy="707886"/>
          </a:xfrm>
          <a:prstGeom prst="rect">
            <a:avLst/>
          </a:prstGeom>
          <a:noFill/>
        </p:spPr>
        <p:txBody>
          <a:bodyPr wrap="square" rtlCol="0">
            <a:spAutoFit/>
          </a:bodyPr>
          <a:lstStyle/>
          <a:p>
            <a:pPr algn="ctr"/>
            <a:r>
              <a:rPr lang="en-GB" sz="4000" b="1" dirty="0">
                <a:solidFill>
                  <a:schemeClr val="tx1">
                    <a:lumMod val="50000"/>
                    <a:lumOff val="50000"/>
                  </a:schemeClr>
                </a:solidFill>
              </a:rPr>
              <a:t>Tip 11</a:t>
            </a:r>
          </a:p>
        </p:txBody>
      </p:sp>
    </p:spTree>
    <p:extLst>
      <p:ext uri="{BB962C8B-B14F-4D97-AF65-F5344CB8AC3E}">
        <p14:creationId xmlns:p14="http://schemas.microsoft.com/office/powerpoint/2010/main" val="1715998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7337883" cy="1569660"/>
          </a:xfrm>
          <a:prstGeom prst="rect">
            <a:avLst/>
          </a:prstGeom>
          <a:noFill/>
        </p:spPr>
        <p:txBody>
          <a:bodyPr wrap="square" rtlCol="0">
            <a:spAutoFit/>
          </a:bodyPr>
          <a:lstStyle/>
          <a:p>
            <a:r>
              <a:rPr lang="en-GB" sz="2400" b="1" dirty="0">
                <a:solidFill>
                  <a:srgbClr val="008000"/>
                </a:solidFill>
              </a:rPr>
              <a:t>Don’t repeat the question </a:t>
            </a:r>
            <a:r>
              <a:rPr lang="en-GB" sz="2400" dirty="0"/>
              <a:t>in your answer.</a:t>
            </a:r>
          </a:p>
          <a:p>
            <a:endParaRPr lang="en-GB" sz="2400" dirty="0"/>
          </a:p>
          <a:p>
            <a:r>
              <a:rPr lang="en-GB" sz="2400" dirty="0"/>
              <a:t>You are using up valuable time and space for words that will not gain marks.</a:t>
            </a:r>
          </a:p>
        </p:txBody>
      </p:sp>
      <p:grpSp>
        <p:nvGrpSpPr>
          <p:cNvPr id="8" name="Group 7">
            <a:extLst>
              <a:ext uri="{FF2B5EF4-FFF2-40B4-BE49-F238E27FC236}">
                <a16:creationId xmlns:a16="http://schemas.microsoft.com/office/drawing/2014/main" id="{5C12AA2B-6714-4372-AABB-A681450077C2}"/>
              </a:ext>
            </a:extLst>
          </p:cNvPr>
          <p:cNvGrpSpPr/>
          <p:nvPr/>
        </p:nvGrpSpPr>
        <p:grpSpPr>
          <a:xfrm>
            <a:off x="9624392" y="915938"/>
            <a:ext cx="2411115" cy="3250793"/>
            <a:chOff x="9624392" y="915938"/>
            <a:chExt cx="2411115" cy="3250793"/>
          </a:xfrm>
        </p:grpSpPr>
        <p:pic>
          <p:nvPicPr>
            <p:cNvPr id="9" name="Picture 8" descr="A close up of a logo&#10;&#10;Description automatically generated">
              <a:extLst>
                <a:ext uri="{FF2B5EF4-FFF2-40B4-BE49-F238E27FC236}">
                  <a16:creationId xmlns:a16="http://schemas.microsoft.com/office/drawing/2014/main" id="{8F6EC6CB-F534-4EE8-83E8-70DA107A82F7}"/>
                </a:ext>
              </a:extLst>
            </p:cNvPr>
            <p:cNvPicPr>
              <a:picLocks noChangeAspect="1"/>
            </p:cNvPicPr>
            <p:nvPr/>
          </p:nvPicPr>
          <p:blipFill rotWithShape="1">
            <a:blip r:embed="rId3">
              <a:extLst>
                <a:ext uri="{28A0092B-C50C-407E-A947-70E740481C1C}">
                  <a14:useLocalDpi xmlns:a14="http://schemas.microsoft.com/office/drawing/2010/main" val="0"/>
                </a:ext>
              </a:extLst>
            </a:blip>
            <a:srcRect l="13291" r="12539"/>
            <a:stretch/>
          </p:blipFill>
          <p:spPr>
            <a:xfrm>
              <a:off x="9624392" y="915938"/>
              <a:ext cx="2411115" cy="3250793"/>
            </a:xfrm>
            <a:prstGeom prst="rect">
              <a:avLst/>
            </a:prstGeom>
          </p:spPr>
        </p:pic>
        <p:sp>
          <p:nvSpPr>
            <p:cNvPr id="11" name="TextBox 10">
              <a:extLst>
                <a:ext uri="{FF2B5EF4-FFF2-40B4-BE49-F238E27FC236}">
                  <a16:creationId xmlns:a16="http://schemas.microsoft.com/office/drawing/2014/main" id="{4F9F5A92-90FD-4F39-B422-42325AB5807F}"/>
                </a:ext>
              </a:extLst>
            </p:cNvPr>
            <p:cNvSpPr txBox="1"/>
            <p:nvPr/>
          </p:nvSpPr>
          <p:spPr>
            <a:xfrm>
              <a:off x="9940066" y="1124744"/>
              <a:ext cx="1757268" cy="707886"/>
            </a:xfrm>
            <a:prstGeom prst="rect">
              <a:avLst/>
            </a:prstGeom>
            <a:noFill/>
          </p:spPr>
          <p:txBody>
            <a:bodyPr wrap="square" rtlCol="0">
              <a:spAutoFit/>
            </a:bodyPr>
            <a:lstStyle/>
            <a:p>
              <a:pPr algn="ctr"/>
              <a:r>
                <a:rPr lang="en-GB" sz="4000" b="1" dirty="0">
                  <a:solidFill>
                    <a:schemeClr val="tx1">
                      <a:lumMod val="50000"/>
                      <a:lumOff val="50000"/>
                    </a:schemeClr>
                  </a:solidFill>
                </a:rPr>
                <a:t>Tip 12</a:t>
              </a:r>
            </a:p>
          </p:txBody>
        </p:sp>
      </p:grpSp>
      <p:sp>
        <p:nvSpPr>
          <p:cNvPr id="2" name="TextBox 1">
            <a:extLst>
              <a:ext uri="{FF2B5EF4-FFF2-40B4-BE49-F238E27FC236}">
                <a16:creationId xmlns:a16="http://schemas.microsoft.com/office/drawing/2014/main" id="{926EFE60-6660-4679-8343-FD78EE6ACCE0}"/>
              </a:ext>
            </a:extLst>
          </p:cNvPr>
          <p:cNvSpPr txBox="1"/>
          <p:nvPr/>
        </p:nvSpPr>
        <p:spPr>
          <a:xfrm>
            <a:off x="612018" y="4518212"/>
            <a:ext cx="10575935" cy="1015663"/>
          </a:xfrm>
          <a:prstGeom prst="rect">
            <a:avLst/>
          </a:prstGeom>
          <a:noFill/>
        </p:spPr>
        <p:txBody>
          <a:bodyPr wrap="square" rtlCol="0">
            <a:spAutoFit/>
          </a:bodyPr>
          <a:lstStyle/>
          <a:p>
            <a:r>
              <a:rPr lang="en-GB" sz="2000" dirty="0">
                <a:solidFill>
                  <a:srgbClr val="823554"/>
                </a:solidFill>
              </a:rPr>
              <a:t>State one characteristic of random access memory. [1]</a:t>
            </a:r>
          </a:p>
          <a:p>
            <a:endParaRPr lang="en-GB" sz="2000" dirty="0">
              <a:solidFill>
                <a:srgbClr val="823554"/>
              </a:solidFill>
            </a:endParaRPr>
          </a:p>
          <a:p>
            <a:r>
              <a:rPr lang="en-GB" sz="2000" dirty="0">
                <a:solidFill>
                  <a:srgbClr val="823554"/>
                </a:solidFill>
              </a:rPr>
              <a:t>One characteristic of random access memory is that it is volatile.</a:t>
            </a:r>
          </a:p>
        </p:txBody>
      </p:sp>
    </p:spTree>
    <p:extLst>
      <p:ext uri="{BB962C8B-B14F-4D97-AF65-F5344CB8AC3E}">
        <p14:creationId xmlns:p14="http://schemas.microsoft.com/office/powerpoint/2010/main" val="1218227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udent, reflection, think, young, profile, person, young woman, red, headshot, portrait">
            <a:extLst>
              <a:ext uri="{FF2B5EF4-FFF2-40B4-BE49-F238E27FC236}">
                <a16:creationId xmlns:a16="http://schemas.microsoft.com/office/drawing/2014/main" id="{D3A1EF47-D396-4360-B01D-B40C633EAE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10" r="12011"/>
          <a:stretch/>
        </p:blipFill>
        <p:spPr bwMode="auto">
          <a:xfrm>
            <a:off x="2816" y="1518249"/>
            <a:ext cx="5431331" cy="5360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6878B5-EF4B-4F5C-98CA-3E2E2160341A}"/>
              </a:ext>
            </a:extLst>
          </p:cNvPr>
          <p:cNvSpPr>
            <a:spLocks noGrp="1"/>
          </p:cNvSpPr>
          <p:nvPr>
            <p:ph type="ctrTitle"/>
          </p:nvPr>
        </p:nvSpPr>
        <p:spPr>
          <a:xfrm>
            <a:off x="5773783" y="2065671"/>
            <a:ext cx="5812202" cy="1269200"/>
          </a:xfrm>
        </p:spPr>
        <p:txBody>
          <a:bodyPr/>
          <a:lstStyle/>
          <a:p>
            <a:pPr>
              <a:lnSpc>
                <a:spcPct val="120000"/>
              </a:lnSpc>
              <a:spcBef>
                <a:spcPts val="0"/>
              </a:spcBef>
            </a:pPr>
            <a:r>
              <a:rPr lang="en-GB" sz="3200" dirty="0"/>
              <a:t>How to tackle those</a:t>
            </a:r>
            <a:br>
              <a:rPr lang="en-GB" sz="3200" dirty="0"/>
            </a:br>
            <a:r>
              <a:rPr lang="en-GB" sz="3200" dirty="0"/>
              <a:t>8+ mark questions</a:t>
            </a:r>
          </a:p>
        </p:txBody>
      </p:sp>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4: TACKLING EXTENDED QUESTIONS</a:t>
            </a:r>
          </a:p>
        </p:txBody>
      </p:sp>
    </p:spTree>
    <p:extLst>
      <p:ext uri="{BB962C8B-B14F-4D97-AF65-F5344CB8AC3E}">
        <p14:creationId xmlns:p14="http://schemas.microsoft.com/office/powerpoint/2010/main" val="65227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1: COMMAND WORDS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6546428" cy="2492990"/>
          </a:xfrm>
          <a:prstGeom prst="rect">
            <a:avLst/>
          </a:prstGeom>
          <a:noFill/>
        </p:spPr>
        <p:txBody>
          <a:bodyPr wrap="square" rtlCol="0">
            <a:spAutoFit/>
          </a:bodyPr>
          <a:lstStyle/>
          <a:p>
            <a:r>
              <a:rPr lang="en-GB" sz="2400" dirty="0"/>
              <a:t>Whilst </a:t>
            </a:r>
            <a:r>
              <a:rPr lang="en-GB" sz="2400" b="1" dirty="0">
                <a:solidFill>
                  <a:srgbClr val="008000"/>
                </a:solidFill>
              </a:rPr>
              <a:t>revision</a:t>
            </a:r>
            <a:r>
              <a:rPr lang="en-GB" sz="2400" dirty="0"/>
              <a:t> is a vital part to getting good exam results, </a:t>
            </a:r>
            <a:r>
              <a:rPr lang="en-GB" sz="2400" b="1" dirty="0">
                <a:solidFill>
                  <a:srgbClr val="008000"/>
                </a:solidFill>
              </a:rPr>
              <a:t>examination</a:t>
            </a:r>
            <a:r>
              <a:rPr lang="en-GB" sz="2400" dirty="0">
                <a:solidFill>
                  <a:srgbClr val="FF0000"/>
                </a:solidFill>
              </a:rPr>
              <a:t> </a:t>
            </a:r>
            <a:r>
              <a:rPr lang="en-GB" sz="2400" b="1" dirty="0">
                <a:solidFill>
                  <a:srgbClr val="008000"/>
                </a:solidFill>
              </a:rPr>
              <a:t>technique</a:t>
            </a:r>
            <a:r>
              <a:rPr lang="en-GB" sz="2400" dirty="0">
                <a:solidFill>
                  <a:srgbClr val="FF0000"/>
                </a:solidFill>
              </a:rPr>
              <a:t> </a:t>
            </a:r>
            <a:r>
              <a:rPr lang="en-GB" sz="2400" dirty="0"/>
              <a:t>is also important.</a:t>
            </a:r>
          </a:p>
          <a:p>
            <a:endParaRPr lang="en-GB" sz="2400" dirty="0"/>
          </a:p>
          <a:p>
            <a:r>
              <a:rPr lang="en-GB" sz="2400" dirty="0"/>
              <a:t>Key to this is the importance of understanding “</a:t>
            </a:r>
            <a:r>
              <a:rPr lang="en-GB" sz="2400" dirty="0">
                <a:solidFill>
                  <a:srgbClr val="823554"/>
                </a:solidFill>
              </a:rPr>
              <a:t>Command Words</a:t>
            </a:r>
            <a:r>
              <a:rPr lang="en-GB" sz="2400" dirty="0"/>
              <a:t>”.</a:t>
            </a:r>
            <a:endParaRPr lang="en-GB" sz="2400" b="1" dirty="0"/>
          </a:p>
          <a:p>
            <a:pPr marL="342900" indent="-342900">
              <a:buAutoNum type="arabicPeriod"/>
            </a:pPr>
            <a:endParaRPr lang="en-US" dirty="0"/>
          </a:p>
          <a:p>
            <a:endParaRPr lang="en-GB" dirty="0"/>
          </a:p>
        </p:txBody>
      </p:sp>
      <p:pic>
        <p:nvPicPr>
          <p:cNvPr id="5" name="Picture 4">
            <a:extLst>
              <a:ext uri="{FF2B5EF4-FFF2-40B4-BE49-F238E27FC236}">
                <a16:creationId xmlns:a16="http://schemas.microsoft.com/office/drawing/2014/main" id="{2CEB5F14-DDD3-4EEF-A02A-D923945F8C9B}"/>
              </a:ext>
            </a:extLst>
          </p:cNvPr>
          <p:cNvPicPr>
            <a:picLocks noChangeAspect="1"/>
          </p:cNvPicPr>
          <p:nvPr/>
        </p:nvPicPr>
        <p:blipFill>
          <a:blip r:embed="rId3"/>
          <a:stretch>
            <a:fillRect/>
          </a:stretch>
        </p:blipFill>
        <p:spPr>
          <a:xfrm flipH="1">
            <a:off x="6114738" y="2564904"/>
            <a:ext cx="5939507" cy="4218908"/>
          </a:xfrm>
          <a:prstGeom prst="rect">
            <a:avLst/>
          </a:prstGeom>
        </p:spPr>
      </p:pic>
    </p:spTree>
    <p:extLst>
      <p:ext uri="{BB962C8B-B14F-4D97-AF65-F5344CB8AC3E}">
        <p14:creationId xmlns:p14="http://schemas.microsoft.com/office/powerpoint/2010/main" val="4290593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10371540" cy="4524315"/>
          </a:xfrm>
          <a:prstGeom prst="rect">
            <a:avLst/>
          </a:prstGeom>
          <a:noFill/>
        </p:spPr>
        <p:txBody>
          <a:bodyPr wrap="square" rtlCol="0">
            <a:spAutoFit/>
          </a:bodyPr>
          <a:lstStyle/>
          <a:p>
            <a:r>
              <a:rPr lang="en-GB" sz="2400" dirty="0"/>
              <a:t>Most exam papers will have extended answer questions worth 8 or more marks.</a:t>
            </a:r>
          </a:p>
          <a:p>
            <a:endParaRPr lang="en-GB" sz="2400" b="1" dirty="0"/>
          </a:p>
          <a:p>
            <a:r>
              <a:rPr lang="en-GB" sz="2400" dirty="0">
                <a:solidFill>
                  <a:srgbClr val="823554"/>
                </a:solidFill>
              </a:rPr>
              <a:t>Don’t get thrown by these questions, they are designed to test higher understanding and to provide you with an opportunity to really demonstrate your knowledge.</a:t>
            </a:r>
          </a:p>
          <a:p>
            <a:pPr marL="342900" indent="-342900">
              <a:buAutoNum type="arabicPeriod"/>
            </a:pPr>
            <a:endParaRPr lang="en-US" sz="2400" dirty="0"/>
          </a:p>
          <a:p>
            <a:r>
              <a:rPr lang="en-GB" sz="2400" dirty="0"/>
              <a:t>In at least one extended question in each paper the quality of your written communication (spelling, punctuation, grammar &amp; technical terms ) will be assessed, these questions are clearly marked.</a:t>
            </a:r>
          </a:p>
          <a:p>
            <a:endParaRPr lang="en-GB" sz="2400" dirty="0"/>
          </a:p>
          <a:p>
            <a:pPr marL="285750" indent="-285750">
              <a:buFont typeface="Arial" panose="020B0604020202020204" pitchFamily="34" charset="0"/>
              <a:buChar char="•"/>
            </a:pPr>
            <a:r>
              <a:rPr lang="en-GB" sz="2400" dirty="0">
                <a:cs typeface="Arial" panose="020B0604020202020204" pitchFamily="34" charset="0"/>
              </a:rPr>
              <a:t>OCR mark these questions with an </a:t>
            </a:r>
            <a:r>
              <a:rPr lang="en-GB" sz="2400" dirty="0"/>
              <a:t>asterisk.</a:t>
            </a:r>
            <a:r>
              <a:rPr lang="en-GB" sz="2400" dirty="0">
                <a:cs typeface="Arial" panose="020B0604020202020204" pitchFamily="34" charset="0"/>
              </a:rPr>
              <a:t> (*)</a:t>
            </a:r>
          </a:p>
          <a:p>
            <a:pPr marL="285750" indent="-285750">
              <a:buFont typeface="Arial" panose="020B0604020202020204" pitchFamily="34" charset="0"/>
              <a:buChar char="•"/>
            </a:pPr>
            <a:r>
              <a:rPr lang="en-GB" sz="2400" dirty="0">
                <a:cs typeface="Arial" panose="020B0604020202020204" pitchFamily="34" charset="0"/>
              </a:rPr>
              <a:t>AQA state it clearly in the question.</a:t>
            </a:r>
          </a:p>
        </p:txBody>
      </p:sp>
    </p:spTree>
    <p:extLst>
      <p:ext uri="{BB962C8B-B14F-4D97-AF65-F5344CB8AC3E}">
        <p14:creationId xmlns:p14="http://schemas.microsoft.com/office/powerpoint/2010/main" val="3537368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10371540" cy="461665"/>
          </a:xfrm>
          <a:prstGeom prst="rect">
            <a:avLst/>
          </a:prstGeom>
          <a:noFill/>
        </p:spPr>
        <p:txBody>
          <a:bodyPr wrap="square" rtlCol="0">
            <a:spAutoFit/>
          </a:bodyPr>
          <a:lstStyle/>
          <a:p>
            <a:r>
              <a:rPr lang="en-GB" sz="2400" b="1" dirty="0">
                <a:latin typeface="Century Gothic" panose="020B0502020202020204" pitchFamily="34" charset="0"/>
              </a:rPr>
              <a:t>Step 1</a:t>
            </a:r>
            <a:r>
              <a:rPr lang="en-GB" sz="2400" dirty="0">
                <a:latin typeface="Century Gothic" panose="020B0502020202020204" pitchFamily="34" charset="0"/>
              </a:rPr>
              <a:t>: Highlight the command words</a:t>
            </a:r>
          </a:p>
        </p:txBody>
      </p:sp>
      <p:grpSp>
        <p:nvGrpSpPr>
          <p:cNvPr id="4" name="Group 3">
            <a:extLst>
              <a:ext uri="{FF2B5EF4-FFF2-40B4-BE49-F238E27FC236}">
                <a16:creationId xmlns:a16="http://schemas.microsoft.com/office/drawing/2014/main" id="{B51917B8-CAEB-4195-A1B4-F42D5BFD73DE}"/>
              </a:ext>
            </a:extLst>
          </p:cNvPr>
          <p:cNvGrpSpPr/>
          <p:nvPr/>
        </p:nvGrpSpPr>
        <p:grpSpPr>
          <a:xfrm>
            <a:off x="612018" y="2250659"/>
            <a:ext cx="6773243" cy="1343330"/>
            <a:chOff x="186853" y="1477283"/>
            <a:chExt cx="6773243" cy="1343330"/>
          </a:xfrm>
        </p:grpSpPr>
        <p:sp>
          <p:nvSpPr>
            <p:cNvPr id="5" name="Rectangle 4">
              <a:extLst>
                <a:ext uri="{FF2B5EF4-FFF2-40B4-BE49-F238E27FC236}">
                  <a16:creationId xmlns:a16="http://schemas.microsoft.com/office/drawing/2014/main" id="{BA8A32B4-FC2C-49C0-ABA7-332FE89230B0}"/>
                </a:ext>
              </a:extLst>
            </p:cNvPr>
            <p:cNvSpPr/>
            <p:nvPr/>
          </p:nvSpPr>
          <p:spPr>
            <a:xfrm>
              <a:off x="191344" y="1477283"/>
              <a:ext cx="6768752" cy="727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GB" sz="1400" dirty="0">
                  <a:solidFill>
                    <a:schemeClr val="tx1"/>
                  </a:solidFill>
                  <a:latin typeface="Arial" panose="020B0604020202020204" pitchFamily="34" charset="0"/>
                  <a:cs typeface="Arial" panose="020B0604020202020204" pitchFamily="34" charset="0"/>
                </a:rPr>
                <a:t>The Internet has had a major effect on society.</a:t>
              </a:r>
            </a:p>
            <a:p>
              <a:r>
                <a:rPr lang="en-GB" sz="1400" dirty="0">
                  <a:solidFill>
                    <a:schemeClr val="tx1"/>
                  </a:solidFill>
                  <a:latin typeface="Arial" panose="020B0604020202020204" pitchFamily="34" charset="0"/>
                  <a:cs typeface="Arial" panose="020B0604020202020204" pitchFamily="34" charset="0"/>
                </a:rPr>
                <a:t>       </a:t>
              </a:r>
              <a:r>
                <a:rPr lang="en-GB" sz="1400" dirty="0">
                  <a:solidFill>
                    <a:schemeClr val="tx1"/>
                  </a:solidFill>
                  <a:highlight>
                    <a:srgbClr val="FFFF00"/>
                  </a:highlight>
                  <a:latin typeface="Arial" panose="020B0604020202020204" pitchFamily="34" charset="0"/>
                  <a:cs typeface="Arial" panose="020B0604020202020204" pitchFamily="34" charset="0"/>
                </a:rPr>
                <a:t>Discuss</a:t>
              </a:r>
              <a:r>
                <a:rPr lang="en-GB" sz="1400" dirty="0">
                  <a:solidFill>
                    <a:schemeClr val="tx1"/>
                  </a:solidFill>
                  <a:latin typeface="Arial" panose="020B0604020202020204" pitchFamily="34" charset="0"/>
                  <a:cs typeface="Arial" panose="020B0604020202020204" pitchFamily="34" charset="0"/>
                </a:rPr>
                <a:t> the social and ethical effects on young people of allowing unrestricted   </a:t>
              </a:r>
            </a:p>
            <a:p>
              <a:r>
                <a:rPr lang="en-GB" sz="1400" dirty="0">
                  <a:solidFill>
                    <a:schemeClr val="tx1"/>
                  </a:solidFill>
                  <a:latin typeface="Arial" panose="020B0604020202020204" pitchFamily="34" charset="0"/>
                  <a:cs typeface="Arial" panose="020B0604020202020204" pitchFamily="34" charset="0"/>
                </a:rPr>
                <a:t>       access to The Internet.    [8]</a:t>
              </a:r>
            </a:p>
          </p:txBody>
        </p:sp>
        <p:pic>
          <p:nvPicPr>
            <p:cNvPr id="8" name="Picture 7">
              <a:extLst>
                <a:ext uri="{FF2B5EF4-FFF2-40B4-BE49-F238E27FC236}">
                  <a16:creationId xmlns:a16="http://schemas.microsoft.com/office/drawing/2014/main" id="{D2FF30FB-D670-4735-A78B-0E2B7299E67E}"/>
                </a:ext>
              </a:extLst>
            </p:cNvPr>
            <p:cNvPicPr>
              <a:picLocks noChangeAspect="1"/>
            </p:cNvPicPr>
            <p:nvPr/>
          </p:nvPicPr>
          <p:blipFill>
            <a:blip r:embed="rId3"/>
            <a:stretch>
              <a:fillRect/>
            </a:stretch>
          </p:blipFill>
          <p:spPr>
            <a:xfrm>
              <a:off x="186853" y="2204864"/>
              <a:ext cx="6773243" cy="615749"/>
            </a:xfrm>
            <a:prstGeom prst="rect">
              <a:avLst/>
            </a:prstGeom>
          </p:spPr>
        </p:pic>
      </p:grpSp>
      <p:sp>
        <p:nvSpPr>
          <p:cNvPr id="9" name="Rectangle 8">
            <a:extLst>
              <a:ext uri="{FF2B5EF4-FFF2-40B4-BE49-F238E27FC236}">
                <a16:creationId xmlns:a16="http://schemas.microsoft.com/office/drawing/2014/main" id="{31D245BD-6678-4A2F-8D6E-144B9F019093}"/>
              </a:ext>
            </a:extLst>
          </p:cNvPr>
          <p:cNvSpPr/>
          <p:nvPr/>
        </p:nvSpPr>
        <p:spPr>
          <a:xfrm>
            <a:off x="7616414" y="1634910"/>
            <a:ext cx="4446461" cy="1077218"/>
          </a:xfrm>
          <a:prstGeom prst="rect">
            <a:avLst/>
          </a:prstGeom>
          <a:solidFill>
            <a:schemeClr val="bg1"/>
          </a:solidFill>
          <a:ln>
            <a:solidFill>
              <a:schemeClr val="tx1"/>
            </a:solidFill>
          </a:ln>
        </p:spPr>
        <p:txBody>
          <a:bodyPr wrap="square">
            <a:spAutoFit/>
          </a:bodyPr>
          <a:lstStyle/>
          <a:p>
            <a:pPr marL="0" lvl="1"/>
            <a:r>
              <a:rPr lang="en-GB" sz="1600" b="1" dirty="0">
                <a:solidFill>
                  <a:srgbClr val="823554"/>
                </a:solidFill>
              </a:rPr>
              <a:t>STEP 1: Highlight the command words</a:t>
            </a:r>
          </a:p>
          <a:p>
            <a:pPr marL="0" lvl="1"/>
            <a:r>
              <a:rPr lang="en-GB" sz="1600" dirty="0"/>
              <a:t>STEP 2: Highlight other parts which are important</a:t>
            </a:r>
          </a:p>
          <a:p>
            <a:pPr marL="0" lvl="1"/>
            <a:r>
              <a:rPr lang="en-GB" sz="1600" dirty="0"/>
              <a:t>STEP 3: Identify the scenario</a:t>
            </a:r>
          </a:p>
          <a:p>
            <a:pPr marL="0" lvl="1"/>
            <a:r>
              <a:rPr lang="en-GB" sz="1600" dirty="0"/>
              <a:t>STEP 4: Split the question into multiple parts</a:t>
            </a:r>
          </a:p>
        </p:txBody>
      </p:sp>
      <p:sp>
        <p:nvSpPr>
          <p:cNvPr id="2" name="Rectangle 1">
            <a:extLst>
              <a:ext uri="{FF2B5EF4-FFF2-40B4-BE49-F238E27FC236}">
                <a16:creationId xmlns:a16="http://schemas.microsoft.com/office/drawing/2014/main" id="{B839454F-93F7-4625-85BE-2532A7AFF9D3}"/>
              </a:ext>
            </a:extLst>
          </p:cNvPr>
          <p:cNvSpPr/>
          <p:nvPr/>
        </p:nvSpPr>
        <p:spPr>
          <a:xfrm>
            <a:off x="612017" y="3723587"/>
            <a:ext cx="10522147" cy="1631216"/>
          </a:xfrm>
          <a:prstGeom prst="rect">
            <a:avLst/>
          </a:prstGeom>
        </p:spPr>
        <p:txBody>
          <a:bodyPr wrap="square">
            <a:spAutoFit/>
          </a:bodyPr>
          <a:lstStyle/>
          <a:p>
            <a:r>
              <a:rPr lang="en-GB" sz="2000" dirty="0"/>
              <a:t>Make sure you know what the </a:t>
            </a:r>
            <a:r>
              <a:rPr lang="en-GB" sz="2000" b="1" dirty="0">
                <a:solidFill>
                  <a:srgbClr val="008000"/>
                </a:solidFill>
              </a:rPr>
              <a:t>command</a:t>
            </a:r>
            <a:r>
              <a:rPr lang="en-GB" sz="2000" dirty="0"/>
              <a:t> </a:t>
            </a:r>
            <a:r>
              <a:rPr lang="en-GB" sz="2000" b="1" dirty="0">
                <a:solidFill>
                  <a:srgbClr val="008000"/>
                </a:solidFill>
              </a:rPr>
              <a:t>words</a:t>
            </a:r>
            <a:r>
              <a:rPr lang="en-GB" sz="2000" dirty="0"/>
              <a:t> mean.</a:t>
            </a:r>
          </a:p>
          <a:p>
            <a:endParaRPr lang="en-GB" sz="2000" dirty="0"/>
          </a:p>
          <a:p>
            <a:r>
              <a:rPr lang="en-GB" sz="2000" b="1" dirty="0">
                <a:solidFill>
                  <a:srgbClr val="008000"/>
                </a:solidFill>
              </a:rPr>
              <a:t>Command</a:t>
            </a:r>
            <a:r>
              <a:rPr lang="en-GB" sz="2000" dirty="0"/>
              <a:t> </a:t>
            </a:r>
            <a:r>
              <a:rPr lang="en-GB" sz="2000" b="1" dirty="0">
                <a:solidFill>
                  <a:srgbClr val="008000"/>
                </a:solidFill>
              </a:rPr>
              <a:t>words</a:t>
            </a:r>
            <a:r>
              <a:rPr lang="en-GB" sz="2000" dirty="0"/>
              <a:t> are guides in the question which identify </a:t>
            </a:r>
            <a:r>
              <a:rPr lang="en-GB" sz="2000" b="1" dirty="0">
                <a:solidFill>
                  <a:srgbClr val="008000"/>
                </a:solidFill>
              </a:rPr>
              <a:t>how</a:t>
            </a:r>
            <a:r>
              <a:rPr lang="en-GB" sz="2000" dirty="0"/>
              <a:t> the question should be answered.</a:t>
            </a:r>
          </a:p>
          <a:p>
            <a:endParaRPr lang="en-GB" sz="2000" dirty="0"/>
          </a:p>
          <a:p>
            <a:r>
              <a:rPr lang="en-GB" sz="2000" b="1" dirty="0">
                <a:solidFill>
                  <a:srgbClr val="008000"/>
                </a:solidFill>
              </a:rPr>
              <a:t>Discuss</a:t>
            </a:r>
            <a:r>
              <a:rPr lang="en-GB" sz="2000" dirty="0"/>
              <a:t> means: </a:t>
            </a:r>
            <a:r>
              <a:rPr lang="en-GB" sz="2000" dirty="0">
                <a:solidFill>
                  <a:srgbClr val="823554"/>
                </a:solidFill>
              </a:rPr>
              <a:t>“Give an account that addresses a range of ideas and arguments.”</a:t>
            </a:r>
          </a:p>
        </p:txBody>
      </p:sp>
    </p:spTree>
    <p:extLst>
      <p:ext uri="{BB962C8B-B14F-4D97-AF65-F5344CB8AC3E}">
        <p14:creationId xmlns:p14="http://schemas.microsoft.com/office/powerpoint/2010/main" val="76487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10371540" cy="461665"/>
          </a:xfrm>
          <a:prstGeom prst="rect">
            <a:avLst/>
          </a:prstGeom>
          <a:noFill/>
        </p:spPr>
        <p:txBody>
          <a:bodyPr wrap="square" rtlCol="0">
            <a:spAutoFit/>
          </a:bodyPr>
          <a:lstStyle/>
          <a:p>
            <a:r>
              <a:rPr lang="en-GB" sz="2400" b="1" dirty="0">
                <a:latin typeface="Century Gothic" panose="020B0502020202020204" pitchFamily="34" charset="0"/>
              </a:rPr>
              <a:t>Step 2</a:t>
            </a:r>
            <a:r>
              <a:rPr lang="en-GB" sz="2400" dirty="0">
                <a:latin typeface="Century Gothic" panose="020B0502020202020204" pitchFamily="34" charset="0"/>
              </a:rPr>
              <a:t>: Highlight other important words</a:t>
            </a:r>
          </a:p>
        </p:txBody>
      </p:sp>
      <p:sp>
        <p:nvSpPr>
          <p:cNvPr id="9" name="Rectangle 8">
            <a:extLst>
              <a:ext uri="{FF2B5EF4-FFF2-40B4-BE49-F238E27FC236}">
                <a16:creationId xmlns:a16="http://schemas.microsoft.com/office/drawing/2014/main" id="{31D245BD-6678-4A2F-8D6E-144B9F019093}"/>
              </a:ext>
            </a:extLst>
          </p:cNvPr>
          <p:cNvSpPr/>
          <p:nvPr/>
        </p:nvSpPr>
        <p:spPr>
          <a:xfrm>
            <a:off x="7616414" y="1634910"/>
            <a:ext cx="4446461" cy="1077218"/>
          </a:xfrm>
          <a:prstGeom prst="rect">
            <a:avLst/>
          </a:prstGeom>
          <a:solidFill>
            <a:schemeClr val="bg1"/>
          </a:solidFill>
          <a:ln>
            <a:solidFill>
              <a:schemeClr val="tx1"/>
            </a:solidFill>
          </a:ln>
        </p:spPr>
        <p:txBody>
          <a:bodyPr wrap="square">
            <a:spAutoFit/>
          </a:bodyPr>
          <a:lstStyle/>
          <a:p>
            <a:pPr marL="0" lvl="1"/>
            <a:r>
              <a:rPr lang="en-GB" sz="1600" dirty="0"/>
              <a:t>STEP 1: Highlight the command words</a:t>
            </a:r>
          </a:p>
          <a:p>
            <a:pPr marL="0" lvl="1"/>
            <a:r>
              <a:rPr lang="en-GB" sz="1600" b="1" dirty="0">
                <a:solidFill>
                  <a:srgbClr val="823554"/>
                </a:solidFill>
              </a:rPr>
              <a:t>STEP 2: Highlight other important words</a:t>
            </a:r>
          </a:p>
          <a:p>
            <a:pPr marL="0" lvl="1"/>
            <a:r>
              <a:rPr lang="en-GB" sz="1600" dirty="0"/>
              <a:t>STEP 3: Identify the scenario</a:t>
            </a:r>
          </a:p>
          <a:p>
            <a:pPr marL="0" lvl="1"/>
            <a:r>
              <a:rPr lang="en-GB" sz="1600" dirty="0"/>
              <a:t>STEP 4: Split the question into multiple parts</a:t>
            </a:r>
          </a:p>
        </p:txBody>
      </p:sp>
      <p:sp>
        <p:nvSpPr>
          <p:cNvPr id="2" name="Rectangle 1">
            <a:extLst>
              <a:ext uri="{FF2B5EF4-FFF2-40B4-BE49-F238E27FC236}">
                <a16:creationId xmlns:a16="http://schemas.microsoft.com/office/drawing/2014/main" id="{B839454F-93F7-4625-85BE-2532A7AFF9D3}"/>
              </a:ext>
            </a:extLst>
          </p:cNvPr>
          <p:cNvSpPr/>
          <p:nvPr/>
        </p:nvSpPr>
        <p:spPr>
          <a:xfrm>
            <a:off x="612017" y="3723587"/>
            <a:ext cx="11264425" cy="2554545"/>
          </a:xfrm>
          <a:prstGeom prst="rect">
            <a:avLst/>
          </a:prstGeom>
        </p:spPr>
        <p:txBody>
          <a:bodyPr wrap="square">
            <a:spAutoFit/>
          </a:bodyPr>
          <a:lstStyle/>
          <a:p>
            <a:r>
              <a:rPr lang="en-GB" sz="2000" dirty="0"/>
              <a:t>The question is asking you to talk about the “</a:t>
            </a:r>
            <a:r>
              <a:rPr lang="en-GB" sz="2000" b="1" dirty="0">
                <a:solidFill>
                  <a:srgbClr val="008000"/>
                </a:solidFill>
              </a:rPr>
              <a:t>effects</a:t>
            </a:r>
            <a:r>
              <a:rPr lang="en-GB" sz="2000" dirty="0"/>
              <a:t>” on </a:t>
            </a:r>
            <a:r>
              <a:rPr lang="en-GB" sz="2000" b="1" dirty="0">
                <a:solidFill>
                  <a:srgbClr val="008000"/>
                </a:solidFill>
              </a:rPr>
              <a:t>young</a:t>
            </a:r>
            <a:r>
              <a:rPr lang="en-GB" sz="2000" dirty="0"/>
              <a:t> </a:t>
            </a:r>
            <a:r>
              <a:rPr lang="en-GB" sz="2000" b="1" dirty="0">
                <a:solidFill>
                  <a:srgbClr val="008000"/>
                </a:solidFill>
              </a:rPr>
              <a:t>people</a:t>
            </a:r>
            <a:r>
              <a:rPr lang="en-GB" sz="2000" dirty="0"/>
              <a:t> </a:t>
            </a:r>
          </a:p>
          <a:p>
            <a:r>
              <a:rPr lang="en-GB" sz="2000" dirty="0"/>
              <a:t>So make sure to talk about this.</a:t>
            </a:r>
          </a:p>
          <a:p>
            <a:endParaRPr lang="en-GB" sz="2000" dirty="0"/>
          </a:p>
          <a:p>
            <a:r>
              <a:rPr lang="en-GB" sz="2000" dirty="0"/>
              <a:t>However, </a:t>
            </a:r>
            <a:r>
              <a:rPr lang="en-GB" sz="2000" b="1" dirty="0">
                <a:solidFill>
                  <a:srgbClr val="008000"/>
                </a:solidFill>
              </a:rPr>
              <a:t>check</a:t>
            </a:r>
            <a:r>
              <a:rPr lang="en-GB" sz="2000" dirty="0"/>
              <a:t> carefully, it is </a:t>
            </a:r>
            <a:r>
              <a:rPr lang="en-GB" sz="2000" b="1" dirty="0">
                <a:solidFill>
                  <a:srgbClr val="008000"/>
                </a:solidFill>
              </a:rPr>
              <a:t>not</a:t>
            </a:r>
            <a:r>
              <a:rPr lang="en-GB" sz="2000" dirty="0"/>
              <a:t> that simple, you could still get side-tracked if your answer just becomes about the </a:t>
            </a:r>
            <a:r>
              <a:rPr lang="en-GB" sz="2000" dirty="0">
                <a:solidFill>
                  <a:srgbClr val="823554"/>
                </a:solidFill>
              </a:rPr>
              <a:t>effects of The Internet on young people.</a:t>
            </a:r>
          </a:p>
          <a:p>
            <a:endParaRPr lang="en-GB" sz="2000" dirty="0"/>
          </a:p>
          <a:p>
            <a:r>
              <a:rPr lang="en-GB" sz="2000" dirty="0"/>
              <a:t>This question is asking you to be more specific, you must isolate your answers to talking about the </a:t>
            </a:r>
            <a:r>
              <a:rPr lang="en-GB" sz="2000" dirty="0">
                <a:solidFill>
                  <a:srgbClr val="823554"/>
                </a:solidFill>
              </a:rPr>
              <a:t>effects unrestricted access to The Internet has had on young people.</a:t>
            </a:r>
          </a:p>
        </p:txBody>
      </p:sp>
      <p:grpSp>
        <p:nvGrpSpPr>
          <p:cNvPr id="10" name="Group 9">
            <a:extLst>
              <a:ext uri="{FF2B5EF4-FFF2-40B4-BE49-F238E27FC236}">
                <a16:creationId xmlns:a16="http://schemas.microsoft.com/office/drawing/2014/main" id="{F9D1FFD0-44C1-4B30-95A4-927AC183BCB5}"/>
              </a:ext>
            </a:extLst>
          </p:cNvPr>
          <p:cNvGrpSpPr/>
          <p:nvPr/>
        </p:nvGrpSpPr>
        <p:grpSpPr>
          <a:xfrm>
            <a:off x="612017" y="2250659"/>
            <a:ext cx="6773243" cy="1343330"/>
            <a:chOff x="186853" y="1477283"/>
            <a:chExt cx="6773243" cy="1343330"/>
          </a:xfrm>
        </p:grpSpPr>
        <p:sp>
          <p:nvSpPr>
            <p:cNvPr id="11" name="Rectangle 10">
              <a:extLst>
                <a:ext uri="{FF2B5EF4-FFF2-40B4-BE49-F238E27FC236}">
                  <a16:creationId xmlns:a16="http://schemas.microsoft.com/office/drawing/2014/main" id="{91713C89-648A-4027-9AC2-E8EF3CC7BBAC}"/>
                </a:ext>
              </a:extLst>
            </p:cNvPr>
            <p:cNvSpPr/>
            <p:nvPr/>
          </p:nvSpPr>
          <p:spPr>
            <a:xfrm>
              <a:off x="191344" y="1477283"/>
              <a:ext cx="6768752" cy="727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GB" sz="1400" dirty="0">
                  <a:solidFill>
                    <a:schemeClr val="tx1"/>
                  </a:solidFill>
                  <a:latin typeface="Arial" panose="020B0604020202020204" pitchFamily="34" charset="0"/>
                  <a:cs typeface="Arial" panose="020B0604020202020204" pitchFamily="34" charset="0"/>
                </a:rPr>
                <a:t>The Internet has had a major effect on society.</a:t>
              </a:r>
            </a:p>
            <a:p>
              <a:r>
                <a:rPr lang="en-GB" sz="1400" dirty="0">
                  <a:solidFill>
                    <a:schemeClr val="tx1"/>
                  </a:solidFill>
                  <a:latin typeface="Arial" panose="020B0604020202020204" pitchFamily="34" charset="0"/>
                  <a:cs typeface="Arial" panose="020B0604020202020204" pitchFamily="34" charset="0"/>
                </a:rPr>
                <a:t>       </a:t>
              </a:r>
              <a:r>
                <a:rPr lang="en-GB" sz="1400" dirty="0">
                  <a:solidFill>
                    <a:schemeClr val="tx1"/>
                  </a:solidFill>
                  <a:highlight>
                    <a:srgbClr val="FFFF00"/>
                  </a:highlight>
                  <a:latin typeface="Arial" panose="020B0604020202020204" pitchFamily="34" charset="0"/>
                  <a:cs typeface="Arial" panose="020B0604020202020204" pitchFamily="34" charset="0"/>
                </a:rPr>
                <a:t>Discuss</a:t>
              </a:r>
              <a:r>
                <a:rPr lang="en-GB" sz="1400" dirty="0">
                  <a:solidFill>
                    <a:schemeClr val="tx1"/>
                  </a:solidFill>
                  <a:latin typeface="Arial" panose="020B0604020202020204" pitchFamily="34" charset="0"/>
                  <a:cs typeface="Arial" panose="020B0604020202020204" pitchFamily="34" charset="0"/>
                </a:rPr>
                <a:t> the social and ethical </a:t>
              </a:r>
              <a:r>
                <a:rPr lang="en-GB" sz="1400" dirty="0">
                  <a:solidFill>
                    <a:schemeClr val="tx1"/>
                  </a:solidFill>
                  <a:highlight>
                    <a:srgbClr val="00FF00"/>
                  </a:highlight>
                  <a:latin typeface="Arial" panose="020B0604020202020204" pitchFamily="34" charset="0"/>
                  <a:cs typeface="Arial" panose="020B0604020202020204" pitchFamily="34" charset="0"/>
                </a:rPr>
                <a:t>effects on young people</a:t>
              </a:r>
              <a:r>
                <a:rPr lang="en-GB" sz="1400" dirty="0">
                  <a:solidFill>
                    <a:schemeClr val="tx1"/>
                  </a:solidFill>
                  <a:latin typeface="Arial" panose="020B0604020202020204" pitchFamily="34" charset="0"/>
                  <a:cs typeface="Arial" panose="020B0604020202020204" pitchFamily="34" charset="0"/>
                </a:rPr>
                <a:t> of allowing </a:t>
              </a:r>
              <a:r>
                <a:rPr lang="en-GB" sz="1400" dirty="0">
                  <a:solidFill>
                    <a:schemeClr val="tx1"/>
                  </a:solidFill>
                  <a:highlight>
                    <a:srgbClr val="00FF00"/>
                  </a:highlight>
                  <a:latin typeface="Arial" panose="020B0604020202020204" pitchFamily="34" charset="0"/>
                  <a:cs typeface="Arial" panose="020B0604020202020204" pitchFamily="34" charset="0"/>
                </a:rPr>
                <a:t>unrestricted</a:t>
              </a:r>
              <a:r>
                <a:rPr lang="en-GB" sz="1400" dirty="0">
                  <a:solidFill>
                    <a:schemeClr val="tx1"/>
                  </a:solidFill>
                  <a:latin typeface="Arial" panose="020B0604020202020204" pitchFamily="34" charset="0"/>
                  <a:cs typeface="Arial" panose="020B0604020202020204" pitchFamily="34" charset="0"/>
                </a:rPr>
                <a:t>   </a:t>
              </a:r>
            </a:p>
            <a:p>
              <a:r>
                <a:rPr lang="en-GB" sz="1400" dirty="0">
                  <a:solidFill>
                    <a:schemeClr val="tx1"/>
                  </a:solidFill>
                  <a:latin typeface="Arial" panose="020B0604020202020204" pitchFamily="34" charset="0"/>
                  <a:cs typeface="Arial" panose="020B0604020202020204" pitchFamily="34" charset="0"/>
                </a:rPr>
                <a:t>       </a:t>
              </a:r>
              <a:r>
                <a:rPr lang="en-GB" sz="1400" dirty="0">
                  <a:solidFill>
                    <a:schemeClr val="tx1"/>
                  </a:solidFill>
                  <a:highlight>
                    <a:srgbClr val="00FF00"/>
                  </a:highlight>
                  <a:latin typeface="Arial" panose="020B0604020202020204" pitchFamily="34" charset="0"/>
                  <a:cs typeface="Arial" panose="020B0604020202020204" pitchFamily="34" charset="0"/>
                </a:rPr>
                <a:t>access</a:t>
              </a:r>
              <a:r>
                <a:rPr lang="en-GB" sz="1400" dirty="0">
                  <a:solidFill>
                    <a:schemeClr val="tx1"/>
                  </a:solidFill>
                  <a:latin typeface="Arial" panose="020B0604020202020204" pitchFamily="34" charset="0"/>
                  <a:cs typeface="Arial" panose="020B0604020202020204" pitchFamily="34" charset="0"/>
                </a:rPr>
                <a:t> to The Internet.    [8]</a:t>
              </a:r>
            </a:p>
          </p:txBody>
        </p:sp>
        <p:pic>
          <p:nvPicPr>
            <p:cNvPr id="12" name="Picture 11">
              <a:extLst>
                <a:ext uri="{FF2B5EF4-FFF2-40B4-BE49-F238E27FC236}">
                  <a16:creationId xmlns:a16="http://schemas.microsoft.com/office/drawing/2014/main" id="{673C2975-011A-4607-9BD6-7079D1B4DB33}"/>
                </a:ext>
              </a:extLst>
            </p:cNvPr>
            <p:cNvPicPr>
              <a:picLocks noChangeAspect="1"/>
            </p:cNvPicPr>
            <p:nvPr/>
          </p:nvPicPr>
          <p:blipFill>
            <a:blip r:embed="rId3"/>
            <a:stretch>
              <a:fillRect/>
            </a:stretch>
          </p:blipFill>
          <p:spPr>
            <a:xfrm>
              <a:off x="186853" y="2204864"/>
              <a:ext cx="6773243" cy="615749"/>
            </a:xfrm>
            <a:prstGeom prst="rect">
              <a:avLst/>
            </a:prstGeom>
          </p:spPr>
        </p:pic>
      </p:grpSp>
    </p:spTree>
    <p:extLst>
      <p:ext uri="{BB962C8B-B14F-4D97-AF65-F5344CB8AC3E}">
        <p14:creationId xmlns:p14="http://schemas.microsoft.com/office/powerpoint/2010/main" val="914594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10371540" cy="461665"/>
          </a:xfrm>
          <a:prstGeom prst="rect">
            <a:avLst/>
          </a:prstGeom>
          <a:noFill/>
        </p:spPr>
        <p:txBody>
          <a:bodyPr wrap="square" rtlCol="0">
            <a:spAutoFit/>
          </a:bodyPr>
          <a:lstStyle/>
          <a:p>
            <a:r>
              <a:rPr lang="en-GB" sz="2400" b="1" dirty="0">
                <a:latin typeface="Century Gothic" panose="020B0502020202020204" pitchFamily="34" charset="0"/>
              </a:rPr>
              <a:t>Step 3</a:t>
            </a:r>
            <a:r>
              <a:rPr lang="en-GB" sz="2400" dirty="0">
                <a:latin typeface="Century Gothic" panose="020B0502020202020204" pitchFamily="34" charset="0"/>
              </a:rPr>
              <a:t>: Identify the scenario</a:t>
            </a:r>
          </a:p>
        </p:txBody>
      </p:sp>
      <p:sp>
        <p:nvSpPr>
          <p:cNvPr id="9" name="Rectangle 8">
            <a:extLst>
              <a:ext uri="{FF2B5EF4-FFF2-40B4-BE49-F238E27FC236}">
                <a16:creationId xmlns:a16="http://schemas.microsoft.com/office/drawing/2014/main" id="{31D245BD-6678-4A2F-8D6E-144B9F019093}"/>
              </a:ext>
            </a:extLst>
          </p:cNvPr>
          <p:cNvSpPr/>
          <p:nvPr/>
        </p:nvSpPr>
        <p:spPr>
          <a:xfrm>
            <a:off x="7616414" y="1634910"/>
            <a:ext cx="4446461" cy="1077218"/>
          </a:xfrm>
          <a:prstGeom prst="rect">
            <a:avLst/>
          </a:prstGeom>
          <a:solidFill>
            <a:schemeClr val="bg1"/>
          </a:solidFill>
          <a:ln>
            <a:solidFill>
              <a:schemeClr val="tx1"/>
            </a:solidFill>
          </a:ln>
        </p:spPr>
        <p:txBody>
          <a:bodyPr wrap="square">
            <a:spAutoFit/>
          </a:bodyPr>
          <a:lstStyle/>
          <a:p>
            <a:pPr marL="0" lvl="1"/>
            <a:r>
              <a:rPr lang="en-GB" sz="1600" dirty="0"/>
              <a:t>STEP 1: Highlight the command words</a:t>
            </a:r>
          </a:p>
          <a:p>
            <a:pPr marL="0" lvl="1"/>
            <a:r>
              <a:rPr lang="en-GB" sz="1600" dirty="0"/>
              <a:t>STEP 2: Highlight other parts which are important</a:t>
            </a:r>
          </a:p>
          <a:p>
            <a:pPr marL="0" lvl="1"/>
            <a:r>
              <a:rPr lang="en-GB" sz="1600" b="1" dirty="0">
                <a:solidFill>
                  <a:srgbClr val="823554"/>
                </a:solidFill>
              </a:rPr>
              <a:t>STEP 3: Identify the scenario</a:t>
            </a:r>
          </a:p>
          <a:p>
            <a:pPr marL="0" lvl="1"/>
            <a:r>
              <a:rPr lang="en-GB" sz="1600" dirty="0"/>
              <a:t>STEP 4: Split the question into multiple parts</a:t>
            </a:r>
          </a:p>
        </p:txBody>
      </p:sp>
      <p:sp>
        <p:nvSpPr>
          <p:cNvPr id="2" name="Rectangle 1">
            <a:extLst>
              <a:ext uri="{FF2B5EF4-FFF2-40B4-BE49-F238E27FC236}">
                <a16:creationId xmlns:a16="http://schemas.microsoft.com/office/drawing/2014/main" id="{B839454F-93F7-4625-85BE-2532A7AFF9D3}"/>
              </a:ext>
            </a:extLst>
          </p:cNvPr>
          <p:cNvSpPr/>
          <p:nvPr/>
        </p:nvSpPr>
        <p:spPr>
          <a:xfrm>
            <a:off x="612017" y="3723587"/>
            <a:ext cx="11264425" cy="707886"/>
          </a:xfrm>
          <a:prstGeom prst="rect">
            <a:avLst/>
          </a:prstGeom>
        </p:spPr>
        <p:txBody>
          <a:bodyPr wrap="square">
            <a:spAutoFit/>
          </a:bodyPr>
          <a:lstStyle/>
          <a:p>
            <a:r>
              <a:rPr lang="en-GB" sz="2000" dirty="0"/>
              <a:t>Don’t forget that your arguments and examples must directly relate to the scenario you are given and not just everything you know about a topic.</a:t>
            </a:r>
            <a:endParaRPr lang="en-GB" sz="2000" dirty="0">
              <a:solidFill>
                <a:srgbClr val="823554"/>
              </a:solidFill>
            </a:endParaRPr>
          </a:p>
        </p:txBody>
      </p:sp>
      <p:grpSp>
        <p:nvGrpSpPr>
          <p:cNvPr id="13" name="Group 12">
            <a:extLst>
              <a:ext uri="{FF2B5EF4-FFF2-40B4-BE49-F238E27FC236}">
                <a16:creationId xmlns:a16="http://schemas.microsoft.com/office/drawing/2014/main" id="{5099AA55-1E9F-479C-99D5-063DF56A39E7}"/>
              </a:ext>
            </a:extLst>
          </p:cNvPr>
          <p:cNvGrpSpPr/>
          <p:nvPr/>
        </p:nvGrpSpPr>
        <p:grpSpPr>
          <a:xfrm>
            <a:off x="612017" y="2250659"/>
            <a:ext cx="6773243" cy="1343330"/>
            <a:chOff x="186853" y="1477283"/>
            <a:chExt cx="6773243" cy="1343330"/>
          </a:xfrm>
        </p:grpSpPr>
        <p:sp>
          <p:nvSpPr>
            <p:cNvPr id="14" name="Rectangle 13">
              <a:extLst>
                <a:ext uri="{FF2B5EF4-FFF2-40B4-BE49-F238E27FC236}">
                  <a16:creationId xmlns:a16="http://schemas.microsoft.com/office/drawing/2014/main" id="{499E535C-9104-483E-9A52-4995757ABE3C}"/>
                </a:ext>
              </a:extLst>
            </p:cNvPr>
            <p:cNvSpPr/>
            <p:nvPr/>
          </p:nvSpPr>
          <p:spPr>
            <a:xfrm>
              <a:off x="191344" y="1477283"/>
              <a:ext cx="6768752" cy="727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GB" sz="1400" dirty="0">
                  <a:solidFill>
                    <a:schemeClr val="tx1"/>
                  </a:solidFill>
                  <a:highlight>
                    <a:srgbClr val="FF00FF"/>
                  </a:highlight>
                  <a:latin typeface="Arial" panose="020B0604020202020204" pitchFamily="34" charset="0"/>
                  <a:cs typeface="Arial" panose="020B0604020202020204" pitchFamily="34" charset="0"/>
                </a:rPr>
                <a:t>The Internet</a:t>
              </a:r>
              <a:r>
                <a:rPr lang="en-GB" sz="1400" dirty="0">
                  <a:solidFill>
                    <a:schemeClr val="tx1"/>
                  </a:solidFill>
                  <a:latin typeface="Arial" panose="020B0604020202020204" pitchFamily="34" charset="0"/>
                  <a:cs typeface="Arial" panose="020B0604020202020204" pitchFamily="34" charset="0"/>
                </a:rPr>
                <a:t> has had a major effect on society.</a:t>
              </a:r>
            </a:p>
            <a:p>
              <a:r>
                <a:rPr lang="en-GB" sz="1400" dirty="0">
                  <a:solidFill>
                    <a:schemeClr val="tx1"/>
                  </a:solidFill>
                  <a:latin typeface="Arial" panose="020B0604020202020204" pitchFamily="34" charset="0"/>
                  <a:cs typeface="Arial" panose="020B0604020202020204" pitchFamily="34" charset="0"/>
                </a:rPr>
                <a:t>       Discuss the social and ethical effects on young people of allowing unrestricted   </a:t>
              </a:r>
            </a:p>
            <a:p>
              <a:r>
                <a:rPr lang="en-GB" sz="1400" dirty="0">
                  <a:solidFill>
                    <a:schemeClr val="tx1"/>
                  </a:solidFill>
                  <a:latin typeface="Arial" panose="020B0604020202020204" pitchFamily="34" charset="0"/>
                  <a:cs typeface="Arial" panose="020B0604020202020204" pitchFamily="34" charset="0"/>
                </a:rPr>
                <a:t>       access to The Internet.    [8]</a:t>
              </a:r>
            </a:p>
          </p:txBody>
        </p:sp>
        <p:pic>
          <p:nvPicPr>
            <p:cNvPr id="15" name="Picture 14">
              <a:extLst>
                <a:ext uri="{FF2B5EF4-FFF2-40B4-BE49-F238E27FC236}">
                  <a16:creationId xmlns:a16="http://schemas.microsoft.com/office/drawing/2014/main" id="{8DEA4AC4-525C-4A4E-98A4-B2A24F4251F5}"/>
                </a:ext>
              </a:extLst>
            </p:cNvPr>
            <p:cNvPicPr>
              <a:picLocks noChangeAspect="1"/>
            </p:cNvPicPr>
            <p:nvPr/>
          </p:nvPicPr>
          <p:blipFill>
            <a:blip r:embed="rId3"/>
            <a:stretch>
              <a:fillRect/>
            </a:stretch>
          </p:blipFill>
          <p:spPr>
            <a:xfrm>
              <a:off x="186853" y="2204864"/>
              <a:ext cx="6773243" cy="615749"/>
            </a:xfrm>
            <a:prstGeom prst="rect">
              <a:avLst/>
            </a:prstGeom>
          </p:spPr>
        </p:pic>
      </p:grpSp>
    </p:spTree>
    <p:extLst>
      <p:ext uri="{BB962C8B-B14F-4D97-AF65-F5344CB8AC3E}">
        <p14:creationId xmlns:p14="http://schemas.microsoft.com/office/powerpoint/2010/main" val="2330365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10371540" cy="461665"/>
          </a:xfrm>
          <a:prstGeom prst="rect">
            <a:avLst/>
          </a:prstGeom>
          <a:noFill/>
        </p:spPr>
        <p:txBody>
          <a:bodyPr wrap="square" rtlCol="0">
            <a:spAutoFit/>
          </a:bodyPr>
          <a:lstStyle/>
          <a:p>
            <a:r>
              <a:rPr lang="en-GB" sz="2400" b="1" dirty="0">
                <a:latin typeface="Century Gothic" panose="020B0502020202020204" pitchFamily="34" charset="0"/>
              </a:rPr>
              <a:t>Step 4</a:t>
            </a:r>
            <a:r>
              <a:rPr lang="en-GB" sz="2400" dirty="0">
                <a:latin typeface="Century Gothic" panose="020B0502020202020204" pitchFamily="34" charset="0"/>
              </a:rPr>
              <a:t>: Split the question into multiple parts</a:t>
            </a:r>
          </a:p>
        </p:txBody>
      </p:sp>
      <p:sp>
        <p:nvSpPr>
          <p:cNvPr id="9" name="Rectangle 8">
            <a:extLst>
              <a:ext uri="{FF2B5EF4-FFF2-40B4-BE49-F238E27FC236}">
                <a16:creationId xmlns:a16="http://schemas.microsoft.com/office/drawing/2014/main" id="{31D245BD-6678-4A2F-8D6E-144B9F019093}"/>
              </a:ext>
            </a:extLst>
          </p:cNvPr>
          <p:cNvSpPr/>
          <p:nvPr/>
        </p:nvSpPr>
        <p:spPr>
          <a:xfrm>
            <a:off x="7616414" y="1634910"/>
            <a:ext cx="4446461" cy="1077218"/>
          </a:xfrm>
          <a:prstGeom prst="rect">
            <a:avLst/>
          </a:prstGeom>
          <a:solidFill>
            <a:schemeClr val="bg1"/>
          </a:solidFill>
          <a:ln>
            <a:solidFill>
              <a:schemeClr val="tx1"/>
            </a:solidFill>
          </a:ln>
        </p:spPr>
        <p:txBody>
          <a:bodyPr wrap="square">
            <a:spAutoFit/>
          </a:bodyPr>
          <a:lstStyle/>
          <a:p>
            <a:pPr marL="0" lvl="1"/>
            <a:r>
              <a:rPr lang="en-GB" sz="1600" dirty="0"/>
              <a:t>STEP 1: Highlight the command words</a:t>
            </a:r>
          </a:p>
          <a:p>
            <a:pPr marL="0" lvl="1"/>
            <a:r>
              <a:rPr lang="en-GB" sz="1600" dirty="0"/>
              <a:t>STEP 2: Highlight other parts which are important</a:t>
            </a:r>
          </a:p>
          <a:p>
            <a:pPr marL="0" lvl="1"/>
            <a:r>
              <a:rPr lang="en-GB" sz="1600" dirty="0"/>
              <a:t>STEP 3: Identify the scenario</a:t>
            </a:r>
          </a:p>
          <a:p>
            <a:pPr marL="0" lvl="1"/>
            <a:r>
              <a:rPr lang="en-GB" sz="1600" b="1" dirty="0">
                <a:solidFill>
                  <a:srgbClr val="823554"/>
                </a:solidFill>
              </a:rPr>
              <a:t>STEP 4: Split the question into multiple parts</a:t>
            </a:r>
          </a:p>
        </p:txBody>
      </p:sp>
      <p:sp>
        <p:nvSpPr>
          <p:cNvPr id="2" name="Rectangle 1">
            <a:extLst>
              <a:ext uri="{FF2B5EF4-FFF2-40B4-BE49-F238E27FC236}">
                <a16:creationId xmlns:a16="http://schemas.microsoft.com/office/drawing/2014/main" id="{B839454F-93F7-4625-85BE-2532A7AFF9D3}"/>
              </a:ext>
            </a:extLst>
          </p:cNvPr>
          <p:cNvSpPr/>
          <p:nvPr/>
        </p:nvSpPr>
        <p:spPr>
          <a:xfrm>
            <a:off x="612017" y="3723587"/>
            <a:ext cx="11264425" cy="2554545"/>
          </a:xfrm>
          <a:prstGeom prst="rect">
            <a:avLst/>
          </a:prstGeom>
        </p:spPr>
        <p:txBody>
          <a:bodyPr wrap="square">
            <a:spAutoFit/>
          </a:bodyPr>
          <a:lstStyle/>
          <a:p>
            <a:r>
              <a:rPr lang="en-GB" sz="2000" dirty="0"/>
              <a:t>There are actually two questions here:</a:t>
            </a:r>
          </a:p>
          <a:p>
            <a:endParaRPr lang="en-GB" sz="2000" dirty="0"/>
          </a:p>
          <a:p>
            <a:pPr marL="285750" indent="-285750">
              <a:buFont typeface="Arial" panose="020B0604020202020204" pitchFamily="34" charset="0"/>
              <a:buChar char="•"/>
            </a:pPr>
            <a:r>
              <a:rPr lang="en-GB" sz="2000" dirty="0"/>
              <a:t>A discussion of the </a:t>
            </a:r>
            <a:r>
              <a:rPr lang="en-GB" sz="2000" b="1" dirty="0">
                <a:solidFill>
                  <a:srgbClr val="008000"/>
                </a:solidFill>
              </a:rPr>
              <a:t>social</a:t>
            </a:r>
            <a:r>
              <a:rPr lang="en-GB" sz="2000" dirty="0">
                <a:solidFill>
                  <a:srgbClr val="0070C0"/>
                </a:solidFill>
              </a:rPr>
              <a:t> </a:t>
            </a:r>
            <a:r>
              <a:rPr lang="en-GB" sz="2000" dirty="0"/>
              <a:t>effects</a:t>
            </a:r>
          </a:p>
          <a:p>
            <a:pPr marL="285750" indent="-285750">
              <a:buFont typeface="Arial" panose="020B0604020202020204" pitchFamily="34" charset="0"/>
              <a:buChar char="•"/>
            </a:pPr>
            <a:r>
              <a:rPr lang="en-GB" sz="2000" dirty="0"/>
              <a:t>A discussion of the </a:t>
            </a:r>
            <a:r>
              <a:rPr lang="en-GB" sz="2000" b="1" dirty="0">
                <a:solidFill>
                  <a:srgbClr val="008000"/>
                </a:solidFill>
              </a:rPr>
              <a:t>ethical</a:t>
            </a:r>
            <a:r>
              <a:rPr lang="en-GB" sz="2000" dirty="0">
                <a:solidFill>
                  <a:srgbClr val="0070C0"/>
                </a:solidFill>
              </a:rPr>
              <a:t> </a:t>
            </a:r>
            <a:r>
              <a:rPr lang="en-GB" sz="2000" dirty="0"/>
              <a:t>effects</a:t>
            </a:r>
          </a:p>
          <a:p>
            <a:pPr marL="285750" indent="-285750">
              <a:buFont typeface="Arial" panose="020B0604020202020204" pitchFamily="34" charset="0"/>
              <a:buChar char="•"/>
            </a:pPr>
            <a:endParaRPr lang="en-GB" sz="2000" dirty="0"/>
          </a:p>
          <a:p>
            <a:r>
              <a:rPr lang="en-GB" sz="2000" dirty="0"/>
              <a:t>The examiner will expect you to </a:t>
            </a:r>
            <a:r>
              <a:rPr lang="en-GB" sz="2000" b="1" dirty="0">
                <a:solidFill>
                  <a:srgbClr val="008000"/>
                </a:solidFill>
              </a:rPr>
              <a:t>divide</a:t>
            </a:r>
            <a:r>
              <a:rPr lang="en-GB" sz="2000" dirty="0"/>
              <a:t> your response equally between these two parts, so you </a:t>
            </a:r>
            <a:r>
              <a:rPr lang="en-GB" sz="2000" b="1" dirty="0">
                <a:solidFill>
                  <a:srgbClr val="008000"/>
                </a:solidFill>
              </a:rPr>
              <a:t>can’t</a:t>
            </a:r>
            <a:r>
              <a:rPr lang="en-GB" sz="2000" dirty="0"/>
              <a:t> focus to heavily on one over the other.  This has now become </a:t>
            </a:r>
            <a:r>
              <a:rPr lang="en-GB" sz="2000" b="1" dirty="0">
                <a:solidFill>
                  <a:srgbClr val="008000"/>
                </a:solidFill>
              </a:rPr>
              <a:t>two</a:t>
            </a:r>
            <a:r>
              <a:rPr lang="en-GB" sz="2000" dirty="0"/>
              <a:t> slightly less daunting four-mark questions instead of one eight-mark one.</a:t>
            </a:r>
          </a:p>
        </p:txBody>
      </p:sp>
      <p:grpSp>
        <p:nvGrpSpPr>
          <p:cNvPr id="10" name="Group 9">
            <a:extLst>
              <a:ext uri="{FF2B5EF4-FFF2-40B4-BE49-F238E27FC236}">
                <a16:creationId xmlns:a16="http://schemas.microsoft.com/office/drawing/2014/main" id="{2A66EC1C-C2A7-4B4D-92C8-34C3BD50677F}"/>
              </a:ext>
            </a:extLst>
          </p:cNvPr>
          <p:cNvGrpSpPr/>
          <p:nvPr/>
        </p:nvGrpSpPr>
        <p:grpSpPr>
          <a:xfrm>
            <a:off x="612017" y="2250659"/>
            <a:ext cx="6773243" cy="1343330"/>
            <a:chOff x="186853" y="1477283"/>
            <a:chExt cx="6773243" cy="1343330"/>
          </a:xfrm>
        </p:grpSpPr>
        <p:sp>
          <p:nvSpPr>
            <p:cNvPr id="11" name="Rectangle 10">
              <a:extLst>
                <a:ext uri="{FF2B5EF4-FFF2-40B4-BE49-F238E27FC236}">
                  <a16:creationId xmlns:a16="http://schemas.microsoft.com/office/drawing/2014/main" id="{A819864A-B463-4694-8795-B8BB0B841F54}"/>
                </a:ext>
              </a:extLst>
            </p:cNvPr>
            <p:cNvSpPr/>
            <p:nvPr/>
          </p:nvSpPr>
          <p:spPr>
            <a:xfrm>
              <a:off x="191344" y="1477283"/>
              <a:ext cx="6768752" cy="727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GB" sz="1400" dirty="0">
                  <a:solidFill>
                    <a:schemeClr val="tx1"/>
                  </a:solidFill>
                  <a:latin typeface="Arial" panose="020B0604020202020204" pitchFamily="34" charset="0"/>
                  <a:cs typeface="Arial" panose="020B0604020202020204" pitchFamily="34" charset="0"/>
                </a:rPr>
                <a:t>The Internet has had a major effect on society.</a:t>
              </a:r>
            </a:p>
            <a:p>
              <a:r>
                <a:rPr lang="en-GB" sz="1400" dirty="0">
                  <a:solidFill>
                    <a:schemeClr val="tx1"/>
                  </a:solidFill>
                  <a:latin typeface="Arial" panose="020B0604020202020204" pitchFamily="34" charset="0"/>
                  <a:cs typeface="Arial" panose="020B0604020202020204" pitchFamily="34" charset="0"/>
                </a:rPr>
                <a:t>       Discuss the </a:t>
              </a:r>
              <a:r>
                <a:rPr lang="en-GB" sz="1400" dirty="0">
                  <a:solidFill>
                    <a:schemeClr val="tx1"/>
                  </a:solidFill>
                  <a:highlight>
                    <a:srgbClr val="00FFFF"/>
                  </a:highlight>
                  <a:latin typeface="Arial" panose="020B0604020202020204" pitchFamily="34" charset="0"/>
                  <a:cs typeface="Arial" panose="020B0604020202020204" pitchFamily="34" charset="0"/>
                </a:rPr>
                <a:t>social</a:t>
              </a:r>
              <a:r>
                <a:rPr lang="en-GB" sz="1400" dirty="0">
                  <a:solidFill>
                    <a:schemeClr val="tx1"/>
                  </a:solidFill>
                  <a:latin typeface="Arial" panose="020B0604020202020204" pitchFamily="34" charset="0"/>
                  <a:cs typeface="Arial" panose="020B0604020202020204" pitchFamily="34" charset="0"/>
                </a:rPr>
                <a:t> and </a:t>
              </a:r>
              <a:r>
                <a:rPr lang="en-GB" sz="1400" dirty="0">
                  <a:solidFill>
                    <a:schemeClr val="tx1"/>
                  </a:solidFill>
                  <a:highlight>
                    <a:srgbClr val="00FFFF"/>
                  </a:highlight>
                  <a:latin typeface="Arial" panose="020B0604020202020204" pitchFamily="34" charset="0"/>
                  <a:cs typeface="Arial" panose="020B0604020202020204" pitchFamily="34" charset="0"/>
                </a:rPr>
                <a:t>ethical</a:t>
              </a:r>
              <a:r>
                <a:rPr lang="en-GB" sz="1400" dirty="0">
                  <a:solidFill>
                    <a:schemeClr val="tx1"/>
                  </a:solidFill>
                  <a:latin typeface="Arial" panose="020B0604020202020204" pitchFamily="34" charset="0"/>
                  <a:cs typeface="Arial" panose="020B0604020202020204" pitchFamily="34" charset="0"/>
                </a:rPr>
                <a:t> effects on young people of allowing unrestricted   </a:t>
              </a:r>
            </a:p>
            <a:p>
              <a:r>
                <a:rPr lang="en-GB" sz="1400" dirty="0">
                  <a:solidFill>
                    <a:schemeClr val="tx1"/>
                  </a:solidFill>
                  <a:latin typeface="Arial" panose="020B0604020202020204" pitchFamily="34" charset="0"/>
                  <a:cs typeface="Arial" panose="020B0604020202020204" pitchFamily="34" charset="0"/>
                </a:rPr>
                <a:t>       access to The Internet.    [8]</a:t>
              </a:r>
            </a:p>
          </p:txBody>
        </p:sp>
        <p:pic>
          <p:nvPicPr>
            <p:cNvPr id="12" name="Picture 11">
              <a:extLst>
                <a:ext uri="{FF2B5EF4-FFF2-40B4-BE49-F238E27FC236}">
                  <a16:creationId xmlns:a16="http://schemas.microsoft.com/office/drawing/2014/main" id="{8F954590-0113-4EDF-8223-7B82193EC9B2}"/>
                </a:ext>
              </a:extLst>
            </p:cNvPr>
            <p:cNvPicPr>
              <a:picLocks noChangeAspect="1"/>
            </p:cNvPicPr>
            <p:nvPr/>
          </p:nvPicPr>
          <p:blipFill>
            <a:blip r:embed="rId3"/>
            <a:stretch>
              <a:fillRect/>
            </a:stretch>
          </p:blipFill>
          <p:spPr>
            <a:xfrm>
              <a:off x="186853" y="2204864"/>
              <a:ext cx="6773243" cy="615749"/>
            </a:xfrm>
            <a:prstGeom prst="rect">
              <a:avLst/>
            </a:prstGeom>
          </p:spPr>
        </p:pic>
      </p:grpSp>
    </p:spTree>
    <p:extLst>
      <p:ext uri="{BB962C8B-B14F-4D97-AF65-F5344CB8AC3E}">
        <p14:creationId xmlns:p14="http://schemas.microsoft.com/office/powerpoint/2010/main" val="1963084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7" y="1788994"/>
            <a:ext cx="10866391" cy="4770537"/>
          </a:xfrm>
          <a:prstGeom prst="rect">
            <a:avLst/>
          </a:prstGeom>
          <a:noFill/>
        </p:spPr>
        <p:txBody>
          <a:bodyPr wrap="square" rtlCol="0">
            <a:spAutoFit/>
          </a:bodyPr>
          <a:lstStyle/>
          <a:p>
            <a:r>
              <a:rPr lang="en-GB" dirty="0"/>
              <a:t>This four-step process in reality will only take you a minute and will be well worth it in order to make sure you keep your answer focused and on track.  So what have we ended up with?</a:t>
            </a:r>
            <a:endParaRPr lang="en-GB" b="1" dirty="0">
              <a:solidFill>
                <a:srgbClr val="C00000"/>
              </a:solidFill>
            </a:endParaRPr>
          </a:p>
          <a:p>
            <a:pPr marL="342900" indent="-342900">
              <a:buFont typeface="+mj-lt"/>
              <a:buAutoNum type="arabicPeriod"/>
            </a:pPr>
            <a:endParaRPr lang="en-GB" dirty="0">
              <a:latin typeface="Century Gothic" panose="020B0502020202020204" pitchFamily="34" charset="0"/>
            </a:endParaRPr>
          </a:p>
          <a:p>
            <a:r>
              <a:rPr lang="en-GB" sz="1600" dirty="0">
                <a:highlight>
                  <a:srgbClr val="FF00FF"/>
                </a:highlight>
                <a:latin typeface="Arial" panose="020B0604020202020204" pitchFamily="34" charset="0"/>
                <a:cs typeface="Arial" panose="020B0604020202020204" pitchFamily="34" charset="0"/>
              </a:rPr>
              <a:t>The Internet</a:t>
            </a:r>
            <a:r>
              <a:rPr lang="en-GB" sz="1600" dirty="0">
                <a:latin typeface="Arial" panose="020B0604020202020204" pitchFamily="34" charset="0"/>
                <a:cs typeface="Arial" panose="020B0604020202020204" pitchFamily="34" charset="0"/>
              </a:rPr>
              <a:t> has had a major effect on society</a:t>
            </a:r>
          </a:p>
          <a:p>
            <a:r>
              <a:rPr lang="en-GB" sz="1600" dirty="0">
                <a:highlight>
                  <a:srgbClr val="FFFF00"/>
                </a:highlight>
                <a:latin typeface="Arial" panose="020B0604020202020204" pitchFamily="34" charset="0"/>
                <a:cs typeface="Arial" panose="020B0604020202020204" pitchFamily="34" charset="0"/>
              </a:rPr>
              <a:t>Discuss</a:t>
            </a:r>
            <a:r>
              <a:rPr lang="en-GB" sz="1600" dirty="0">
                <a:latin typeface="Arial" panose="020B0604020202020204" pitchFamily="34" charset="0"/>
                <a:cs typeface="Arial" panose="020B0604020202020204" pitchFamily="34" charset="0"/>
              </a:rPr>
              <a:t> the </a:t>
            </a:r>
            <a:r>
              <a:rPr lang="en-GB" sz="1600" dirty="0">
                <a:highlight>
                  <a:srgbClr val="00FFFF"/>
                </a:highlight>
                <a:latin typeface="Arial" panose="020B0604020202020204" pitchFamily="34" charset="0"/>
                <a:cs typeface="Arial" panose="020B0604020202020204" pitchFamily="34" charset="0"/>
              </a:rPr>
              <a:t>social</a:t>
            </a:r>
            <a:r>
              <a:rPr lang="en-GB" sz="1600" dirty="0">
                <a:latin typeface="Arial" panose="020B0604020202020204" pitchFamily="34" charset="0"/>
                <a:cs typeface="Arial" panose="020B0604020202020204" pitchFamily="34" charset="0"/>
              </a:rPr>
              <a:t> and </a:t>
            </a:r>
            <a:r>
              <a:rPr lang="en-GB" sz="1600" dirty="0">
                <a:highlight>
                  <a:srgbClr val="00FFFF"/>
                </a:highlight>
                <a:latin typeface="Arial" panose="020B0604020202020204" pitchFamily="34" charset="0"/>
                <a:cs typeface="Arial" panose="020B0604020202020204" pitchFamily="34" charset="0"/>
              </a:rPr>
              <a:t>ethical</a:t>
            </a:r>
            <a:r>
              <a:rPr lang="en-GB" sz="1600" dirty="0">
                <a:latin typeface="Arial" panose="020B0604020202020204" pitchFamily="34" charset="0"/>
                <a:cs typeface="Arial" panose="020B0604020202020204" pitchFamily="34" charset="0"/>
              </a:rPr>
              <a:t> </a:t>
            </a:r>
            <a:r>
              <a:rPr lang="en-GB" sz="1600" dirty="0">
                <a:highlight>
                  <a:srgbClr val="00FF00"/>
                </a:highlight>
                <a:latin typeface="Arial" panose="020B0604020202020204" pitchFamily="34" charset="0"/>
                <a:cs typeface="Arial" panose="020B0604020202020204" pitchFamily="34" charset="0"/>
              </a:rPr>
              <a:t>effects on young people</a:t>
            </a:r>
            <a:r>
              <a:rPr lang="en-GB" sz="1600" dirty="0">
                <a:latin typeface="Arial" panose="020B0604020202020204" pitchFamily="34" charset="0"/>
                <a:cs typeface="Arial" panose="020B0604020202020204" pitchFamily="34" charset="0"/>
              </a:rPr>
              <a:t> of allowing </a:t>
            </a:r>
            <a:r>
              <a:rPr lang="en-GB" sz="1600" dirty="0">
                <a:highlight>
                  <a:srgbClr val="00FF00"/>
                </a:highlight>
                <a:latin typeface="Arial" panose="020B0604020202020204" pitchFamily="34" charset="0"/>
                <a:cs typeface="Arial" panose="020B0604020202020204" pitchFamily="34" charset="0"/>
              </a:rPr>
              <a:t>unrestricted access</a:t>
            </a:r>
            <a:r>
              <a:rPr lang="en-GB" sz="1600" dirty="0">
                <a:latin typeface="Arial" panose="020B0604020202020204" pitchFamily="34" charset="0"/>
                <a:cs typeface="Arial" panose="020B0604020202020204" pitchFamily="34" charset="0"/>
              </a:rPr>
              <a:t> to The Internet.    [8]</a:t>
            </a:r>
          </a:p>
          <a:p>
            <a:endParaRPr lang="en-GB" dirty="0">
              <a:latin typeface="Century Gothic" panose="020B0502020202020204" pitchFamily="34" charset="0"/>
            </a:endParaRPr>
          </a:p>
          <a:p>
            <a:r>
              <a:rPr lang="en-GB" sz="2000" dirty="0"/>
              <a:t>In our head we should now be seeing the following two questions:</a:t>
            </a:r>
          </a:p>
          <a:p>
            <a:endParaRPr lang="en-GB" sz="2000" dirty="0"/>
          </a:p>
          <a:p>
            <a:r>
              <a:rPr lang="en-GB" sz="2000" dirty="0">
                <a:cs typeface="Arial" panose="020B0604020202020204" pitchFamily="34" charset="0"/>
              </a:rPr>
              <a:t>1. Give an account that addresses a range of ideas and arguments on the </a:t>
            </a:r>
            <a:r>
              <a:rPr lang="en-GB" sz="2000" b="1" dirty="0">
                <a:solidFill>
                  <a:srgbClr val="008000"/>
                </a:solidFill>
                <a:cs typeface="Arial" panose="020B0604020202020204" pitchFamily="34" charset="0"/>
              </a:rPr>
              <a:t>social</a:t>
            </a:r>
            <a:r>
              <a:rPr lang="en-GB" sz="2000" dirty="0">
                <a:cs typeface="Arial" panose="020B0604020202020204" pitchFamily="34" charset="0"/>
              </a:rPr>
              <a:t> effects on young people having unrestricted access to The Internet. [4]</a:t>
            </a:r>
          </a:p>
          <a:p>
            <a:endParaRPr lang="en-GB" sz="2000" dirty="0">
              <a:cs typeface="Arial" panose="020B0604020202020204" pitchFamily="34" charset="0"/>
            </a:endParaRPr>
          </a:p>
          <a:p>
            <a:r>
              <a:rPr lang="en-GB" sz="2000" dirty="0">
                <a:cs typeface="Arial" panose="020B0604020202020204" pitchFamily="34" charset="0"/>
              </a:rPr>
              <a:t>2. Give an account that addresses a range of ideas and arguments on the </a:t>
            </a:r>
            <a:r>
              <a:rPr lang="en-GB" sz="2000" b="1" dirty="0">
                <a:solidFill>
                  <a:srgbClr val="008000"/>
                </a:solidFill>
                <a:cs typeface="Arial" panose="020B0604020202020204" pitchFamily="34" charset="0"/>
              </a:rPr>
              <a:t>ethical</a:t>
            </a:r>
            <a:r>
              <a:rPr lang="en-GB" sz="2000" dirty="0">
                <a:cs typeface="Arial" panose="020B0604020202020204" pitchFamily="34" charset="0"/>
              </a:rPr>
              <a:t> effects on young people having unrestricted access to The Internet. [4]</a:t>
            </a:r>
          </a:p>
          <a:p>
            <a:endParaRPr lang="en-GB" sz="2000" dirty="0">
              <a:cs typeface="Arial" panose="020B0604020202020204" pitchFamily="34" charset="0"/>
            </a:endParaRPr>
          </a:p>
          <a:p>
            <a:r>
              <a:rPr lang="en-GB" sz="2000" dirty="0">
                <a:cs typeface="Arial" panose="020B0604020202020204" pitchFamily="34" charset="0"/>
              </a:rPr>
              <a:t>This is the same question as was presented in the exam paper, however now it is much easier to tackle, you are more likely to keep on point and to make sure you answer all aspects of the question.</a:t>
            </a:r>
          </a:p>
        </p:txBody>
      </p:sp>
    </p:spTree>
    <p:extLst>
      <p:ext uri="{BB962C8B-B14F-4D97-AF65-F5344CB8AC3E}">
        <p14:creationId xmlns:p14="http://schemas.microsoft.com/office/powerpoint/2010/main" val="2680250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11328970" cy="5078313"/>
          </a:xfrm>
          <a:prstGeom prst="rect">
            <a:avLst/>
          </a:prstGeom>
          <a:noFill/>
        </p:spPr>
        <p:txBody>
          <a:bodyPr wrap="square" rtlCol="0">
            <a:spAutoFit/>
          </a:bodyPr>
          <a:lstStyle/>
          <a:p>
            <a:r>
              <a:rPr lang="en-GB" dirty="0"/>
              <a:t>We can even take this one step further.  Notice how each question asks you for the “effects”.</a:t>
            </a:r>
          </a:p>
          <a:p>
            <a:r>
              <a:rPr lang="en-GB" dirty="0"/>
              <a:t>Effects come in two forms, </a:t>
            </a:r>
            <a:r>
              <a:rPr lang="en-GB" b="1" dirty="0">
                <a:solidFill>
                  <a:srgbClr val="008000"/>
                </a:solidFill>
              </a:rPr>
              <a:t>Positive</a:t>
            </a:r>
            <a:r>
              <a:rPr lang="en-GB" dirty="0"/>
              <a:t> and </a:t>
            </a:r>
            <a:r>
              <a:rPr lang="en-GB" b="1" dirty="0">
                <a:solidFill>
                  <a:srgbClr val="008000"/>
                </a:solidFill>
              </a:rPr>
              <a:t>Negative.</a:t>
            </a:r>
            <a:endParaRPr lang="en-GB" dirty="0">
              <a:solidFill>
                <a:srgbClr val="C00000"/>
              </a:solidFill>
            </a:endParaRPr>
          </a:p>
          <a:p>
            <a:r>
              <a:rPr lang="en-GB" dirty="0"/>
              <a:t>So we now we have 4 two-mark questions instead of one eight-mark one.</a:t>
            </a:r>
          </a:p>
          <a:p>
            <a:endParaRPr lang="en-GB" dirty="0">
              <a:latin typeface="Century Gothic" panose="020B0502020202020204" pitchFamily="34" charset="0"/>
            </a:endParaRPr>
          </a:p>
          <a:p>
            <a:r>
              <a:rPr lang="en-GB" dirty="0">
                <a:highlight>
                  <a:srgbClr val="FF00FF"/>
                </a:highlight>
                <a:latin typeface="Arial" panose="020B0604020202020204" pitchFamily="34" charset="0"/>
                <a:cs typeface="Arial" panose="020B0604020202020204" pitchFamily="34" charset="0"/>
              </a:rPr>
              <a:t>The Internet</a:t>
            </a:r>
            <a:r>
              <a:rPr lang="en-GB" dirty="0">
                <a:latin typeface="Arial" panose="020B0604020202020204" pitchFamily="34" charset="0"/>
                <a:cs typeface="Arial" panose="020B0604020202020204" pitchFamily="34" charset="0"/>
              </a:rPr>
              <a:t> has had a major effect on society</a:t>
            </a:r>
          </a:p>
          <a:p>
            <a:r>
              <a:rPr lang="en-GB" dirty="0">
                <a:highlight>
                  <a:srgbClr val="FFFF00"/>
                </a:highlight>
                <a:latin typeface="Arial" panose="020B0604020202020204" pitchFamily="34" charset="0"/>
                <a:cs typeface="Arial" panose="020B0604020202020204" pitchFamily="34" charset="0"/>
              </a:rPr>
              <a:t>Discuss</a:t>
            </a:r>
            <a:r>
              <a:rPr lang="en-GB" dirty="0">
                <a:latin typeface="Arial" panose="020B0604020202020204" pitchFamily="34" charset="0"/>
                <a:cs typeface="Arial" panose="020B0604020202020204" pitchFamily="34" charset="0"/>
              </a:rPr>
              <a:t> the </a:t>
            </a:r>
            <a:r>
              <a:rPr lang="en-GB" dirty="0">
                <a:highlight>
                  <a:srgbClr val="00FFFF"/>
                </a:highlight>
                <a:latin typeface="Arial" panose="020B0604020202020204" pitchFamily="34" charset="0"/>
                <a:cs typeface="Arial" panose="020B0604020202020204" pitchFamily="34" charset="0"/>
              </a:rPr>
              <a:t>social</a:t>
            </a:r>
            <a:r>
              <a:rPr lang="en-GB" dirty="0">
                <a:latin typeface="Arial" panose="020B0604020202020204" pitchFamily="34" charset="0"/>
                <a:cs typeface="Arial" panose="020B0604020202020204" pitchFamily="34" charset="0"/>
              </a:rPr>
              <a:t> and </a:t>
            </a:r>
            <a:r>
              <a:rPr lang="en-GB" dirty="0">
                <a:highlight>
                  <a:srgbClr val="00FFFF"/>
                </a:highlight>
                <a:latin typeface="Arial" panose="020B0604020202020204" pitchFamily="34" charset="0"/>
                <a:cs typeface="Arial" panose="020B0604020202020204" pitchFamily="34" charset="0"/>
              </a:rPr>
              <a:t>ethical</a:t>
            </a:r>
            <a:r>
              <a:rPr lang="en-GB" dirty="0">
                <a:latin typeface="Arial" panose="020B0604020202020204" pitchFamily="34" charset="0"/>
                <a:cs typeface="Arial" panose="020B0604020202020204" pitchFamily="34" charset="0"/>
              </a:rPr>
              <a:t> </a:t>
            </a:r>
            <a:r>
              <a:rPr lang="en-GB" dirty="0">
                <a:highlight>
                  <a:srgbClr val="00FF00"/>
                </a:highlight>
                <a:latin typeface="Arial" panose="020B0604020202020204" pitchFamily="34" charset="0"/>
                <a:cs typeface="Arial" panose="020B0604020202020204" pitchFamily="34" charset="0"/>
              </a:rPr>
              <a:t>effects on young people</a:t>
            </a:r>
            <a:r>
              <a:rPr lang="en-GB" dirty="0">
                <a:latin typeface="Arial" panose="020B0604020202020204" pitchFamily="34" charset="0"/>
                <a:cs typeface="Arial" panose="020B0604020202020204" pitchFamily="34" charset="0"/>
              </a:rPr>
              <a:t> of allowing </a:t>
            </a:r>
            <a:r>
              <a:rPr lang="en-GB" dirty="0">
                <a:highlight>
                  <a:srgbClr val="00FF00"/>
                </a:highlight>
                <a:latin typeface="Arial" panose="020B0604020202020204" pitchFamily="34" charset="0"/>
                <a:cs typeface="Arial" panose="020B0604020202020204" pitchFamily="34" charset="0"/>
              </a:rPr>
              <a:t>unrestricted access</a:t>
            </a:r>
            <a:r>
              <a:rPr lang="en-GB" dirty="0">
                <a:latin typeface="Arial" panose="020B0604020202020204" pitchFamily="34" charset="0"/>
                <a:cs typeface="Arial" panose="020B0604020202020204" pitchFamily="34" charset="0"/>
              </a:rPr>
              <a:t> to The Internet.    [8]</a:t>
            </a:r>
            <a:endParaRPr lang="en-GB" dirty="0">
              <a:latin typeface="Century Gothic" panose="020B0502020202020204" pitchFamily="34" charset="0"/>
            </a:endParaRPr>
          </a:p>
          <a:p>
            <a:endParaRPr lang="en-GB" dirty="0">
              <a:latin typeface="Century Gothic" panose="020B0502020202020204" pitchFamily="34" charset="0"/>
            </a:endParaRPr>
          </a:p>
          <a:p>
            <a:r>
              <a:rPr lang="en-GB" dirty="0">
                <a:cs typeface="Arial" panose="020B0604020202020204" pitchFamily="34" charset="0"/>
              </a:rPr>
              <a:t>1. Give an account that addresses a range of ideas and arguments on the </a:t>
            </a:r>
            <a:r>
              <a:rPr lang="en-GB" b="1" dirty="0">
                <a:solidFill>
                  <a:srgbClr val="008000"/>
                </a:solidFill>
                <a:cs typeface="Arial" panose="020B0604020202020204" pitchFamily="34" charset="0"/>
              </a:rPr>
              <a:t>positive</a:t>
            </a:r>
            <a:r>
              <a:rPr lang="en-GB" dirty="0">
                <a:cs typeface="Arial" panose="020B0604020202020204" pitchFamily="34" charset="0"/>
              </a:rPr>
              <a:t> </a:t>
            </a:r>
            <a:r>
              <a:rPr lang="en-GB" b="1" dirty="0">
                <a:solidFill>
                  <a:srgbClr val="008000"/>
                </a:solidFill>
                <a:cs typeface="Arial" panose="020B0604020202020204" pitchFamily="34" charset="0"/>
              </a:rPr>
              <a:t>social</a:t>
            </a:r>
            <a:r>
              <a:rPr lang="en-GB" dirty="0">
                <a:cs typeface="Arial" panose="020B0604020202020204" pitchFamily="34" charset="0"/>
              </a:rPr>
              <a:t> effects on young people having unrestricted access to The Internet. [2]</a:t>
            </a:r>
          </a:p>
          <a:p>
            <a:endParaRPr lang="en-GB" dirty="0">
              <a:cs typeface="Arial" panose="020B0604020202020204" pitchFamily="34" charset="0"/>
            </a:endParaRPr>
          </a:p>
          <a:p>
            <a:r>
              <a:rPr lang="en-GB" dirty="0">
                <a:cs typeface="Arial" panose="020B0604020202020204" pitchFamily="34" charset="0"/>
              </a:rPr>
              <a:t>2. Give an account that addresses a range of ideas and arguments on the </a:t>
            </a:r>
            <a:r>
              <a:rPr lang="en-GB" b="1" dirty="0">
                <a:solidFill>
                  <a:srgbClr val="008000"/>
                </a:solidFill>
                <a:cs typeface="Arial" panose="020B0604020202020204" pitchFamily="34" charset="0"/>
              </a:rPr>
              <a:t>negative</a:t>
            </a:r>
            <a:r>
              <a:rPr lang="en-GB" dirty="0">
                <a:cs typeface="Arial" panose="020B0604020202020204" pitchFamily="34" charset="0"/>
              </a:rPr>
              <a:t> </a:t>
            </a:r>
            <a:r>
              <a:rPr lang="en-GB" b="1" dirty="0">
                <a:solidFill>
                  <a:srgbClr val="008000"/>
                </a:solidFill>
                <a:cs typeface="Arial" panose="020B0604020202020204" pitchFamily="34" charset="0"/>
              </a:rPr>
              <a:t>social</a:t>
            </a:r>
            <a:r>
              <a:rPr lang="en-GB" dirty="0">
                <a:cs typeface="Arial" panose="020B0604020202020204" pitchFamily="34" charset="0"/>
              </a:rPr>
              <a:t> effects on young people having unrestricted access to The Internet. [2]</a:t>
            </a:r>
          </a:p>
          <a:p>
            <a:endParaRPr lang="en-GB" dirty="0">
              <a:cs typeface="Arial" panose="020B0604020202020204" pitchFamily="34" charset="0"/>
            </a:endParaRPr>
          </a:p>
          <a:p>
            <a:r>
              <a:rPr lang="en-GB" dirty="0">
                <a:cs typeface="Arial" panose="020B0604020202020204" pitchFamily="34" charset="0"/>
              </a:rPr>
              <a:t>3. Give an account that addresses a range of ideas and arguments on the </a:t>
            </a:r>
            <a:r>
              <a:rPr lang="en-GB" b="1" dirty="0">
                <a:solidFill>
                  <a:srgbClr val="008000"/>
                </a:solidFill>
                <a:cs typeface="Arial" panose="020B0604020202020204" pitchFamily="34" charset="0"/>
              </a:rPr>
              <a:t>positive</a:t>
            </a:r>
            <a:r>
              <a:rPr lang="en-GB" dirty="0">
                <a:cs typeface="Arial" panose="020B0604020202020204" pitchFamily="34" charset="0"/>
              </a:rPr>
              <a:t> </a:t>
            </a:r>
            <a:r>
              <a:rPr lang="en-GB" b="1" dirty="0">
                <a:solidFill>
                  <a:srgbClr val="008000"/>
                </a:solidFill>
                <a:cs typeface="Arial" panose="020B0604020202020204" pitchFamily="34" charset="0"/>
              </a:rPr>
              <a:t>ethical</a:t>
            </a:r>
            <a:r>
              <a:rPr lang="en-GB" dirty="0">
                <a:cs typeface="Arial" panose="020B0604020202020204" pitchFamily="34" charset="0"/>
              </a:rPr>
              <a:t> effects on young people having unrestricted access to The Internet. [2]</a:t>
            </a:r>
          </a:p>
          <a:p>
            <a:endParaRPr lang="en-GB" dirty="0">
              <a:cs typeface="Arial" panose="020B0604020202020204" pitchFamily="34" charset="0"/>
            </a:endParaRPr>
          </a:p>
          <a:p>
            <a:r>
              <a:rPr lang="en-GB" dirty="0">
                <a:cs typeface="Arial" panose="020B0604020202020204" pitchFamily="34" charset="0"/>
              </a:rPr>
              <a:t>4. Give an account that addresses a range of ideas and arguments on the </a:t>
            </a:r>
            <a:r>
              <a:rPr lang="en-GB" b="1" dirty="0">
                <a:solidFill>
                  <a:srgbClr val="008000"/>
                </a:solidFill>
                <a:cs typeface="Arial" panose="020B0604020202020204" pitchFamily="34" charset="0"/>
              </a:rPr>
              <a:t>negative</a:t>
            </a:r>
            <a:r>
              <a:rPr lang="en-GB" dirty="0">
                <a:cs typeface="Arial" panose="020B0604020202020204" pitchFamily="34" charset="0"/>
              </a:rPr>
              <a:t> </a:t>
            </a:r>
            <a:r>
              <a:rPr lang="en-GB" b="1" dirty="0">
                <a:solidFill>
                  <a:srgbClr val="008000"/>
                </a:solidFill>
                <a:cs typeface="Arial" panose="020B0604020202020204" pitchFamily="34" charset="0"/>
              </a:rPr>
              <a:t>ethical</a:t>
            </a:r>
            <a:r>
              <a:rPr lang="en-GB" dirty="0">
                <a:cs typeface="Arial" panose="020B0604020202020204" pitchFamily="34" charset="0"/>
              </a:rPr>
              <a:t> effects on young people having unrestricted access to The Internet. [2]</a:t>
            </a:r>
          </a:p>
        </p:txBody>
      </p:sp>
    </p:spTree>
    <p:extLst>
      <p:ext uri="{BB962C8B-B14F-4D97-AF65-F5344CB8AC3E}">
        <p14:creationId xmlns:p14="http://schemas.microsoft.com/office/powerpoint/2010/main" val="651598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6251361" cy="3416320"/>
          </a:xfrm>
          <a:prstGeom prst="rect">
            <a:avLst/>
          </a:prstGeom>
          <a:noFill/>
        </p:spPr>
        <p:txBody>
          <a:bodyPr wrap="square" rtlCol="0">
            <a:spAutoFit/>
          </a:bodyPr>
          <a:lstStyle/>
          <a:p>
            <a:r>
              <a:rPr lang="en-GB" dirty="0">
                <a:highlight>
                  <a:srgbClr val="FF00FF"/>
                </a:highlight>
                <a:latin typeface="Arial" panose="020B0604020202020204" pitchFamily="34" charset="0"/>
                <a:cs typeface="Arial" panose="020B0604020202020204" pitchFamily="34" charset="0"/>
              </a:rPr>
              <a:t>The Internet</a:t>
            </a:r>
            <a:r>
              <a:rPr lang="en-GB" dirty="0">
                <a:latin typeface="Arial" panose="020B0604020202020204" pitchFamily="34" charset="0"/>
                <a:cs typeface="Arial" panose="020B0604020202020204" pitchFamily="34" charset="0"/>
              </a:rPr>
              <a:t> has had a major effect on society</a:t>
            </a:r>
          </a:p>
          <a:p>
            <a:r>
              <a:rPr lang="en-GB" dirty="0">
                <a:highlight>
                  <a:srgbClr val="FFFF00"/>
                </a:highlight>
                <a:latin typeface="Arial" panose="020B0604020202020204" pitchFamily="34" charset="0"/>
                <a:cs typeface="Arial" panose="020B0604020202020204" pitchFamily="34" charset="0"/>
              </a:rPr>
              <a:t>Discuss</a:t>
            </a:r>
            <a:r>
              <a:rPr lang="en-GB" dirty="0">
                <a:latin typeface="Arial" panose="020B0604020202020204" pitchFamily="34" charset="0"/>
                <a:cs typeface="Arial" panose="020B0604020202020204" pitchFamily="34" charset="0"/>
              </a:rPr>
              <a:t> the </a:t>
            </a:r>
            <a:r>
              <a:rPr lang="en-GB" dirty="0">
                <a:highlight>
                  <a:srgbClr val="00FFFF"/>
                </a:highlight>
                <a:latin typeface="Arial" panose="020B0604020202020204" pitchFamily="34" charset="0"/>
                <a:cs typeface="Arial" panose="020B0604020202020204" pitchFamily="34" charset="0"/>
              </a:rPr>
              <a:t>social</a:t>
            </a:r>
            <a:r>
              <a:rPr lang="en-GB" dirty="0">
                <a:latin typeface="Arial" panose="020B0604020202020204" pitchFamily="34" charset="0"/>
                <a:cs typeface="Arial" panose="020B0604020202020204" pitchFamily="34" charset="0"/>
              </a:rPr>
              <a:t> and </a:t>
            </a:r>
            <a:r>
              <a:rPr lang="en-GB" dirty="0">
                <a:highlight>
                  <a:srgbClr val="00FFFF"/>
                </a:highlight>
                <a:latin typeface="Arial" panose="020B0604020202020204" pitchFamily="34" charset="0"/>
                <a:cs typeface="Arial" panose="020B0604020202020204" pitchFamily="34" charset="0"/>
              </a:rPr>
              <a:t>ethical</a:t>
            </a:r>
            <a:r>
              <a:rPr lang="en-GB" dirty="0">
                <a:latin typeface="Arial" panose="020B0604020202020204" pitchFamily="34" charset="0"/>
                <a:cs typeface="Arial" panose="020B0604020202020204" pitchFamily="34" charset="0"/>
              </a:rPr>
              <a:t> </a:t>
            </a:r>
            <a:r>
              <a:rPr lang="en-GB" dirty="0">
                <a:highlight>
                  <a:srgbClr val="00FF00"/>
                </a:highlight>
                <a:latin typeface="Arial" panose="020B0604020202020204" pitchFamily="34" charset="0"/>
                <a:cs typeface="Arial" panose="020B0604020202020204" pitchFamily="34" charset="0"/>
              </a:rPr>
              <a:t>effects on young people</a:t>
            </a:r>
            <a:r>
              <a:rPr lang="en-GB" dirty="0">
                <a:latin typeface="Arial" panose="020B0604020202020204" pitchFamily="34" charset="0"/>
                <a:cs typeface="Arial" panose="020B0604020202020204" pitchFamily="34" charset="0"/>
              </a:rPr>
              <a:t> of allowing </a:t>
            </a:r>
            <a:r>
              <a:rPr lang="en-GB" dirty="0">
                <a:highlight>
                  <a:srgbClr val="00FF00"/>
                </a:highlight>
                <a:latin typeface="Arial" panose="020B0604020202020204" pitchFamily="34" charset="0"/>
                <a:cs typeface="Arial" panose="020B0604020202020204" pitchFamily="34" charset="0"/>
              </a:rPr>
              <a:t>unrestricted access</a:t>
            </a:r>
            <a:r>
              <a:rPr lang="en-GB" dirty="0">
                <a:latin typeface="Arial" panose="020B0604020202020204" pitchFamily="34" charset="0"/>
                <a:cs typeface="Arial" panose="020B0604020202020204" pitchFamily="34" charset="0"/>
              </a:rPr>
              <a:t> to The Internet.    [8]</a:t>
            </a:r>
            <a:endParaRPr lang="en-GB" dirty="0">
              <a:latin typeface="Century Gothic" panose="020B0502020202020204" pitchFamily="34" charset="0"/>
            </a:endParaRPr>
          </a:p>
          <a:p>
            <a:endParaRPr lang="en-GB" dirty="0">
              <a:latin typeface="Century Gothic" panose="020B0502020202020204" pitchFamily="34" charset="0"/>
            </a:endParaRPr>
          </a:p>
          <a:p>
            <a:r>
              <a:rPr lang="en-GB" dirty="0"/>
              <a:t>You can create a writing frame to make it easier to answer all parts of the question.</a:t>
            </a:r>
          </a:p>
          <a:p>
            <a:endParaRPr lang="en-GB" dirty="0"/>
          </a:p>
          <a:p>
            <a:r>
              <a:rPr lang="en-GB" dirty="0"/>
              <a:t>This will really help show the examiner you have understood the question and make it easier to mark!</a:t>
            </a:r>
          </a:p>
          <a:p>
            <a:endParaRPr lang="en-GB" dirty="0"/>
          </a:p>
          <a:p>
            <a:r>
              <a:rPr lang="en-GB" dirty="0"/>
              <a:t>It will help you focus and stay on point.</a:t>
            </a:r>
          </a:p>
          <a:p>
            <a:endParaRPr lang="en-GB" dirty="0">
              <a:latin typeface="Century Gothic" panose="020B0502020202020204" pitchFamily="34" charset="0"/>
            </a:endParaRPr>
          </a:p>
        </p:txBody>
      </p:sp>
      <p:grpSp>
        <p:nvGrpSpPr>
          <p:cNvPr id="14" name="Group 13">
            <a:extLst>
              <a:ext uri="{FF2B5EF4-FFF2-40B4-BE49-F238E27FC236}">
                <a16:creationId xmlns:a16="http://schemas.microsoft.com/office/drawing/2014/main" id="{DEF8DA9F-08B3-4591-9E0F-CFCEC938F0AE}"/>
              </a:ext>
            </a:extLst>
          </p:cNvPr>
          <p:cNvGrpSpPr/>
          <p:nvPr/>
        </p:nvGrpSpPr>
        <p:grpSpPr>
          <a:xfrm>
            <a:off x="7174800" y="1195200"/>
            <a:ext cx="4747228" cy="5213800"/>
            <a:chOff x="6670426" y="1574970"/>
            <a:chExt cx="4747228" cy="5213800"/>
          </a:xfrm>
        </p:grpSpPr>
        <p:grpSp>
          <p:nvGrpSpPr>
            <p:cNvPr id="15" name="Group 14">
              <a:extLst>
                <a:ext uri="{FF2B5EF4-FFF2-40B4-BE49-F238E27FC236}">
                  <a16:creationId xmlns:a16="http://schemas.microsoft.com/office/drawing/2014/main" id="{51C43974-6B99-41CB-843A-2059BEB44AD1}"/>
                </a:ext>
              </a:extLst>
            </p:cNvPr>
            <p:cNvGrpSpPr/>
            <p:nvPr/>
          </p:nvGrpSpPr>
          <p:grpSpPr>
            <a:xfrm>
              <a:off x="6728092" y="1574970"/>
              <a:ext cx="4689562" cy="5213800"/>
              <a:chOff x="6728092" y="1574970"/>
              <a:chExt cx="4689562" cy="5213800"/>
            </a:xfrm>
          </p:grpSpPr>
          <p:pic>
            <p:nvPicPr>
              <p:cNvPr id="20" name="Picture 19" descr="Screen Clipping">
                <a:extLst>
                  <a:ext uri="{FF2B5EF4-FFF2-40B4-BE49-F238E27FC236}">
                    <a16:creationId xmlns:a16="http://schemas.microsoft.com/office/drawing/2014/main" id="{A46A8F9B-9087-4267-ABDD-7E3E932F6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092" y="1574970"/>
                <a:ext cx="4681313" cy="5208889"/>
              </a:xfrm>
              <a:prstGeom prst="rect">
                <a:avLst/>
              </a:prstGeom>
            </p:spPr>
          </p:pic>
          <p:sp>
            <p:nvSpPr>
              <p:cNvPr id="21" name="Rectangle 20">
                <a:extLst>
                  <a:ext uri="{FF2B5EF4-FFF2-40B4-BE49-F238E27FC236}">
                    <a16:creationId xmlns:a16="http://schemas.microsoft.com/office/drawing/2014/main" id="{5C6B9A29-ED8F-4C63-B68B-9DA0E4C82563}"/>
                  </a:ext>
                </a:extLst>
              </p:cNvPr>
              <p:cNvSpPr/>
              <p:nvPr/>
            </p:nvSpPr>
            <p:spPr>
              <a:xfrm>
                <a:off x="11055189" y="6526607"/>
                <a:ext cx="362465" cy="2621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[8]</a:t>
                </a:r>
              </a:p>
            </p:txBody>
          </p:sp>
        </p:grpSp>
        <p:sp>
          <p:nvSpPr>
            <p:cNvPr id="16" name="Rectangle 15">
              <a:extLst>
                <a:ext uri="{FF2B5EF4-FFF2-40B4-BE49-F238E27FC236}">
                  <a16:creationId xmlns:a16="http://schemas.microsoft.com/office/drawing/2014/main" id="{0BA0DA87-CAF4-483C-B8A4-7B75295FAC5B}"/>
                </a:ext>
              </a:extLst>
            </p:cNvPr>
            <p:cNvSpPr/>
            <p:nvPr/>
          </p:nvSpPr>
          <p:spPr>
            <a:xfrm>
              <a:off x="6700117" y="1621730"/>
              <a:ext cx="2215978"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MV Boli" panose="02000500030200090000" pitchFamily="2" charset="0"/>
                  <a:cs typeface="MV Boli" panose="02000500030200090000" pitchFamily="2" charset="0"/>
                </a:rPr>
                <a:t>Positive Social Effects:</a:t>
              </a:r>
              <a:endParaRPr lang="en-GB" sz="1600" dirty="0">
                <a:solidFill>
                  <a:schemeClr val="tx1"/>
                </a:solidFill>
                <a:latin typeface="MV Boli" panose="02000500030200090000" pitchFamily="2" charset="0"/>
                <a:cs typeface="MV Boli" panose="02000500030200090000" pitchFamily="2" charset="0"/>
              </a:endParaRPr>
            </a:p>
          </p:txBody>
        </p:sp>
        <p:sp>
          <p:nvSpPr>
            <p:cNvPr id="17" name="Rectangle 16">
              <a:extLst>
                <a:ext uri="{FF2B5EF4-FFF2-40B4-BE49-F238E27FC236}">
                  <a16:creationId xmlns:a16="http://schemas.microsoft.com/office/drawing/2014/main" id="{9F90BA4D-7B13-4DBD-B20A-873F82502FB9}"/>
                </a:ext>
              </a:extLst>
            </p:cNvPr>
            <p:cNvSpPr/>
            <p:nvPr/>
          </p:nvSpPr>
          <p:spPr>
            <a:xfrm>
              <a:off x="6670427" y="2695315"/>
              <a:ext cx="2215978"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MV Boli" panose="02000500030200090000" pitchFamily="2" charset="0"/>
                  <a:cs typeface="MV Boli" panose="02000500030200090000" pitchFamily="2" charset="0"/>
                </a:rPr>
                <a:t>Negative Social Effects:</a:t>
              </a:r>
              <a:endParaRPr lang="en-GB" sz="1600" dirty="0">
                <a:solidFill>
                  <a:schemeClr val="tx1"/>
                </a:solidFill>
                <a:latin typeface="MV Boli" panose="02000500030200090000" pitchFamily="2" charset="0"/>
                <a:cs typeface="MV Boli" panose="02000500030200090000" pitchFamily="2" charset="0"/>
              </a:endParaRPr>
            </a:p>
          </p:txBody>
        </p:sp>
        <p:sp>
          <p:nvSpPr>
            <p:cNvPr id="18" name="Rectangle 17">
              <a:extLst>
                <a:ext uri="{FF2B5EF4-FFF2-40B4-BE49-F238E27FC236}">
                  <a16:creationId xmlns:a16="http://schemas.microsoft.com/office/drawing/2014/main" id="{A9EC92A1-54BA-4E63-9405-FE9549C09649}"/>
                </a:ext>
              </a:extLst>
            </p:cNvPr>
            <p:cNvSpPr/>
            <p:nvPr/>
          </p:nvSpPr>
          <p:spPr>
            <a:xfrm>
              <a:off x="6670427" y="3976299"/>
              <a:ext cx="2215978"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MV Boli" panose="02000500030200090000" pitchFamily="2" charset="0"/>
                  <a:cs typeface="MV Boli" panose="02000500030200090000" pitchFamily="2" charset="0"/>
                </a:rPr>
                <a:t>Positive Ethical Effects:</a:t>
              </a:r>
              <a:endParaRPr lang="en-GB" sz="1600" dirty="0">
                <a:solidFill>
                  <a:schemeClr val="tx1"/>
                </a:solidFill>
                <a:latin typeface="MV Boli" panose="02000500030200090000" pitchFamily="2" charset="0"/>
                <a:cs typeface="MV Boli" panose="02000500030200090000" pitchFamily="2" charset="0"/>
              </a:endParaRPr>
            </a:p>
          </p:txBody>
        </p:sp>
        <p:sp>
          <p:nvSpPr>
            <p:cNvPr id="19" name="Rectangle 18">
              <a:extLst>
                <a:ext uri="{FF2B5EF4-FFF2-40B4-BE49-F238E27FC236}">
                  <a16:creationId xmlns:a16="http://schemas.microsoft.com/office/drawing/2014/main" id="{AA541F4F-60FA-4D49-B48D-D247CCE61632}"/>
                </a:ext>
              </a:extLst>
            </p:cNvPr>
            <p:cNvSpPr/>
            <p:nvPr/>
          </p:nvSpPr>
          <p:spPr>
            <a:xfrm>
              <a:off x="6670426" y="5257283"/>
              <a:ext cx="2350005"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MV Boli" panose="02000500030200090000" pitchFamily="2" charset="0"/>
                  <a:cs typeface="MV Boli" panose="02000500030200090000" pitchFamily="2" charset="0"/>
                </a:rPr>
                <a:t>Negative Ethical Effects:</a:t>
              </a:r>
              <a:endParaRPr lang="en-GB" sz="1600" dirty="0">
                <a:solidFill>
                  <a:schemeClr val="tx1"/>
                </a:solidFill>
                <a:latin typeface="MV Boli" panose="02000500030200090000" pitchFamily="2" charset="0"/>
                <a:cs typeface="MV Boli" panose="02000500030200090000" pitchFamily="2" charset="0"/>
              </a:endParaRPr>
            </a:p>
          </p:txBody>
        </p:sp>
      </p:grpSp>
    </p:spTree>
    <p:extLst>
      <p:ext uri="{BB962C8B-B14F-4D97-AF65-F5344CB8AC3E}">
        <p14:creationId xmlns:p14="http://schemas.microsoft.com/office/powerpoint/2010/main" val="14057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6251361" cy="4801314"/>
          </a:xfrm>
          <a:prstGeom prst="rect">
            <a:avLst/>
          </a:prstGeom>
          <a:noFill/>
        </p:spPr>
        <p:txBody>
          <a:bodyPr wrap="square" rtlCol="0">
            <a:spAutoFit/>
          </a:bodyPr>
          <a:lstStyle/>
          <a:p>
            <a:r>
              <a:rPr lang="en-GB" dirty="0">
                <a:highlight>
                  <a:srgbClr val="FF00FF"/>
                </a:highlight>
                <a:latin typeface="Arial" panose="020B0604020202020204" pitchFamily="34" charset="0"/>
                <a:cs typeface="Arial" panose="020B0604020202020204" pitchFamily="34" charset="0"/>
              </a:rPr>
              <a:t>The Internet</a:t>
            </a:r>
            <a:r>
              <a:rPr lang="en-GB" dirty="0">
                <a:latin typeface="Arial" panose="020B0604020202020204" pitchFamily="34" charset="0"/>
                <a:cs typeface="Arial" panose="020B0604020202020204" pitchFamily="34" charset="0"/>
              </a:rPr>
              <a:t> has had a major effect on society</a:t>
            </a:r>
          </a:p>
          <a:p>
            <a:r>
              <a:rPr lang="en-GB" dirty="0">
                <a:highlight>
                  <a:srgbClr val="FFFF00"/>
                </a:highlight>
                <a:latin typeface="Arial" panose="020B0604020202020204" pitchFamily="34" charset="0"/>
                <a:cs typeface="Arial" panose="020B0604020202020204" pitchFamily="34" charset="0"/>
              </a:rPr>
              <a:t>Discuss</a:t>
            </a:r>
            <a:r>
              <a:rPr lang="en-GB" dirty="0">
                <a:latin typeface="Arial" panose="020B0604020202020204" pitchFamily="34" charset="0"/>
                <a:cs typeface="Arial" panose="020B0604020202020204" pitchFamily="34" charset="0"/>
              </a:rPr>
              <a:t> the </a:t>
            </a:r>
            <a:r>
              <a:rPr lang="en-GB" dirty="0">
                <a:highlight>
                  <a:srgbClr val="00FFFF"/>
                </a:highlight>
                <a:latin typeface="Arial" panose="020B0604020202020204" pitchFamily="34" charset="0"/>
                <a:cs typeface="Arial" panose="020B0604020202020204" pitchFamily="34" charset="0"/>
              </a:rPr>
              <a:t>social</a:t>
            </a:r>
            <a:r>
              <a:rPr lang="en-GB" dirty="0">
                <a:latin typeface="Arial" panose="020B0604020202020204" pitchFamily="34" charset="0"/>
                <a:cs typeface="Arial" panose="020B0604020202020204" pitchFamily="34" charset="0"/>
              </a:rPr>
              <a:t> and </a:t>
            </a:r>
            <a:r>
              <a:rPr lang="en-GB" dirty="0">
                <a:highlight>
                  <a:srgbClr val="00FFFF"/>
                </a:highlight>
                <a:latin typeface="Arial" panose="020B0604020202020204" pitchFamily="34" charset="0"/>
                <a:cs typeface="Arial" panose="020B0604020202020204" pitchFamily="34" charset="0"/>
              </a:rPr>
              <a:t>ethical</a:t>
            </a:r>
            <a:r>
              <a:rPr lang="en-GB" dirty="0">
                <a:latin typeface="Arial" panose="020B0604020202020204" pitchFamily="34" charset="0"/>
                <a:cs typeface="Arial" panose="020B0604020202020204" pitchFamily="34" charset="0"/>
              </a:rPr>
              <a:t> </a:t>
            </a:r>
            <a:r>
              <a:rPr lang="en-GB" dirty="0">
                <a:highlight>
                  <a:srgbClr val="00FF00"/>
                </a:highlight>
                <a:latin typeface="Arial" panose="020B0604020202020204" pitchFamily="34" charset="0"/>
                <a:cs typeface="Arial" panose="020B0604020202020204" pitchFamily="34" charset="0"/>
              </a:rPr>
              <a:t>effects on young people</a:t>
            </a:r>
            <a:r>
              <a:rPr lang="en-GB" dirty="0">
                <a:latin typeface="Arial" panose="020B0604020202020204" pitchFamily="34" charset="0"/>
                <a:cs typeface="Arial" panose="020B0604020202020204" pitchFamily="34" charset="0"/>
              </a:rPr>
              <a:t> of allowing </a:t>
            </a:r>
            <a:r>
              <a:rPr lang="en-GB" dirty="0">
                <a:highlight>
                  <a:srgbClr val="00FF00"/>
                </a:highlight>
                <a:latin typeface="Arial" panose="020B0604020202020204" pitchFamily="34" charset="0"/>
                <a:cs typeface="Arial" panose="020B0604020202020204" pitchFamily="34" charset="0"/>
              </a:rPr>
              <a:t>unrestricted access</a:t>
            </a:r>
            <a:r>
              <a:rPr lang="en-GB" dirty="0">
                <a:latin typeface="Arial" panose="020B0604020202020204" pitchFamily="34" charset="0"/>
                <a:cs typeface="Arial" panose="020B0604020202020204" pitchFamily="34" charset="0"/>
              </a:rPr>
              <a:t> to The Internet.    [8]</a:t>
            </a:r>
            <a:endParaRPr lang="en-GB" dirty="0">
              <a:latin typeface="Century Gothic" panose="020B0502020202020204" pitchFamily="34" charset="0"/>
            </a:endParaRPr>
          </a:p>
          <a:p>
            <a:endParaRPr lang="en-GB" dirty="0">
              <a:latin typeface="Century Gothic" panose="020B0502020202020204" pitchFamily="34" charset="0"/>
            </a:endParaRPr>
          </a:p>
          <a:p>
            <a:r>
              <a:rPr lang="en-GB" dirty="0"/>
              <a:t>Each of these are </a:t>
            </a:r>
            <a:r>
              <a:rPr lang="en-GB" b="1" dirty="0">
                <a:solidFill>
                  <a:srgbClr val="008000"/>
                </a:solidFill>
              </a:rPr>
              <a:t>two-mark</a:t>
            </a:r>
            <a:r>
              <a:rPr lang="en-GB" dirty="0"/>
              <a:t> questions.</a:t>
            </a:r>
          </a:p>
          <a:p>
            <a:endParaRPr lang="en-GB" dirty="0">
              <a:cs typeface="Arial" panose="020B0604020202020204" pitchFamily="34" charset="0"/>
            </a:endParaRPr>
          </a:p>
          <a:p>
            <a:r>
              <a:rPr lang="en-GB" dirty="0">
                <a:cs typeface="Arial" panose="020B0604020202020204" pitchFamily="34" charset="0"/>
              </a:rPr>
              <a:t>So make sure to make at least </a:t>
            </a:r>
            <a:r>
              <a:rPr lang="en-GB" b="1" dirty="0">
                <a:solidFill>
                  <a:srgbClr val="008000"/>
                </a:solidFill>
                <a:cs typeface="Arial" panose="020B0604020202020204" pitchFamily="34" charset="0"/>
              </a:rPr>
              <a:t>two</a:t>
            </a:r>
            <a:r>
              <a:rPr lang="en-GB" dirty="0">
                <a:cs typeface="Arial" panose="020B0604020202020204" pitchFamily="34" charset="0"/>
              </a:rPr>
              <a:t> valid points under each heading.</a:t>
            </a:r>
          </a:p>
          <a:p>
            <a:endParaRPr lang="en-GB" dirty="0">
              <a:cs typeface="Arial" panose="020B0604020202020204" pitchFamily="34" charset="0"/>
            </a:endParaRPr>
          </a:p>
          <a:p>
            <a:r>
              <a:rPr lang="en-GB" dirty="0">
                <a:cs typeface="Arial" panose="020B0604020202020204" pitchFamily="34" charset="0"/>
              </a:rPr>
              <a:t>Again, it is ok to use bullet points to help spilt out your points  You don’t have to write in paragraphs.</a:t>
            </a:r>
          </a:p>
          <a:p>
            <a:endParaRPr lang="en-GB" dirty="0">
              <a:cs typeface="Arial" panose="020B0604020202020204" pitchFamily="34" charset="0"/>
            </a:endParaRPr>
          </a:p>
          <a:p>
            <a:r>
              <a:rPr lang="en-GB" dirty="0">
                <a:cs typeface="Arial" panose="020B0604020202020204" pitchFamily="34" charset="0"/>
              </a:rPr>
              <a:t>However remember that some of these questions are marked on the quality of your </a:t>
            </a:r>
            <a:r>
              <a:rPr lang="en-GB" b="1" dirty="0">
                <a:solidFill>
                  <a:srgbClr val="008000"/>
                </a:solidFill>
                <a:cs typeface="Arial" panose="020B0604020202020204" pitchFamily="34" charset="0"/>
              </a:rPr>
              <a:t>written communication.</a:t>
            </a:r>
            <a:r>
              <a:rPr lang="en-GB" dirty="0">
                <a:cs typeface="Arial" panose="020B0604020202020204" pitchFamily="34" charset="0"/>
              </a:rPr>
              <a:t> </a:t>
            </a:r>
          </a:p>
          <a:p>
            <a:endParaRPr lang="en-GB" dirty="0">
              <a:cs typeface="Arial" panose="020B0604020202020204" pitchFamily="34" charset="0"/>
            </a:endParaRPr>
          </a:p>
          <a:p>
            <a:r>
              <a:rPr lang="en-GB" dirty="0">
                <a:solidFill>
                  <a:srgbClr val="823554"/>
                </a:solidFill>
                <a:cs typeface="Arial" panose="020B0604020202020204" pitchFamily="34" charset="0"/>
              </a:rPr>
              <a:t>Make sure to write in full sentences, and check that spelling and grammar!</a:t>
            </a:r>
          </a:p>
        </p:txBody>
      </p:sp>
      <p:grpSp>
        <p:nvGrpSpPr>
          <p:cNvPr id="14" name="Group 13">
            <a:extLst>
              <a:ext uri="{FF2B5EF4-FFF2-40B4-BE49-F238E27FC236}">
                <a16:creationId xmlns:a16="http://schemas.microsoft.com/office/drawing/2014/main" id="{427EBBCC-E2E3-4B41-86B4-BC3431F389AC}"/>
              </a:ext>
            </a:extLst>
          </p:cNvPr>
          <p:cNvGrpSpPr/>
          <p:nvPr/>
        </p:nvGrpSpPr>
        <p:grpSpPr>
          <a:xfrm>
            <a:off x="7176120" y="1196752"/>
            <a:ext cx="4738979" cy="5208889"/>
            <a:chOff x="6670426" y="1574970"/>
            <a:chExt cx="4738979" cy="5208889"/>
          </a:xfrm>
        </p:grpSpPr>
        <p:grpSp>
          <p:nvGrpSpPr>
            <p:cNvPr id="15" name="Group 14">
              <a:extLst>
                <a:ext uri="{FF2B5EF4-FFF2-40B4-BE49-F238E27FC236}">
                  <a16:creationId xmlns:a16="http://schemas.microsoft.com/office/drawing/2014/main" id="{2492A72E-B00E-49E5-9D9B-6DAA588A95C8}"/>
                </a:ext>
              </a:extLst>
            </p:cNvPr>
            <p:cNvGrpSpPr/>
            <p:nvPr/>
          </p:nvGrpSpPr>
          <p:grpSpPr>
            <a:xfrm>
              <a:off x="6728092" y="1574970"/>
              <a:ext cx="4681313" cy="5208889"/>
              <a:chOff x="6728092" y="1574970"/>
              <a:chExt cx="4681313" cy="5208889"/>
            </a:xfrm>
          </p:grpSpPr>
          <p:pic>
            <p:nvPicPr>
              <p:cNvPr id="28" name="Picture 27" descr="Screen Clipping">
                <a:extLst>
                  <a:ext uri="{FF2B5EF4-FFF2-40B4-BE49-F238E27FC236}">
                    <a16:creationId xmlns:a16="http://schemas.microsoft.com/office/drawing/2014/main" id="{E57D82E9-3280-4AD5-8254-D06E16858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092" y="1574970"/>
                <a:ext cx="4681313" cy="5208889"/>
              </a:xfrm>
              <a:prstGeom prst="rect">
                <a:avLst/>
              </a:prstGeom>
            </p:spPr>
          </p:pic>
          <p:sp>
            <p:nvSpPr>
              <p:cNvPr id="29" name="Rectangle 28">
                <a:extLst>
                  <a:ext uri="{FF2B5EF4-FFF2-40B4-BE49-F238E27FC236}">
                    <a16:creationId xmlns:a16="http://schemas.microsoft.com/office/drawing/2014/main" id="{9D9DC804-75B4-4DF9-ADDA-DEFB93589E15}"/>
                  </a:ext>
                </a:extLst>
              </p:cNvPr>
              <p:cNvSpPr/>
              <p:nvPr/>
            </p:nvSpPr>
            <p:spPr>
              <a:xfrm>
                <a:off x="11046940" y="6521696"/>
                <a:ext cx="362465" cy="2621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[8]</a:t>
                </a:r>
              </a:p>
            </p:txBody>
          </p:sp>
        </p:grpSp>
        <p:sp>
          <p:nvSpPr>
            <p:cNvPr id="16" name="Rectangle 15">
              <a:extLst>
                <a:ext uri="{FF2B5EF4-FFF2-40B4-BE49-F238E27FC236}">
                  <a16:creationId xmlns:a16="http://schemas.microsoft.com/office/drawing/2014/main" id="{0B6227D1-25F9-4B68-8550-4508EF7C110F}"/>
                </a:ext>
              </a:extLst>
            </p:cNvPr>
            <p:cNvSpPr/>
            <p:nvPr/>
          </p:nvSpPr>
          <p:spPr>
            <a:xfrm>
              <a:off x="6670427" y="1674107"/>
              <a:ext cx="2215978"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MV Boli" panose="02000500030200090000" pitchFamily="2" charset="0"/>
                  <a:cs typeface="MV Boli" panose="02000500030200090000" pitchFamily="2" charset="0"/>
                </a:rPr>
                <a:t>Positive Social Effects:</a:t>
              </a:r>
              <a:endParaRPr lang="en-GB" sz="1600" dirty="0">
                <a:solidFill>
                  <a:schemeClr val="tx1"/>
                </a:solidFill>
                <a:latin typeface="MV Boli" panose="02000500030200090000" pitchFamily="2" charset="0"/>
                <a:cs typeface="MV Boli" panose="02000500030200090000" pitchFamily="2" charset="0"/>
              </a:endParaRPr>
            </a:p>
          </p:txBody>
        </p:sp>
        <p:sp>
          <p:nvSpPr>
            <p:cNvPr id="17" name="Rectangle 16">
              <a:extLst>
                <a:ext uri="{FF2B5EF4-FFF2-40B4-BE49-F238E27FC236}">
                  <a16:creationId xmlns:a16="http://schemas.microsoft.com/office/drawing/2014/main" id="{970E86BD-9F8C-4122-A419-7AD4E9F0F0A0}"/>
                </a:ext>
              </a:extLst>
            </p:cNvPr>
            <p:cNvSpPr/>
            <p:nvPr/>
          </p:nvSpPr>
          <p:spPr>
            <a:xfrm>
              <a:off x="6670427" y="2955091"/>
              <a:ext cx="2215978"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MV Boli" panose="02000500030200090000" pitchFamily="2" charset="0"/>
                  <a:cs typeface="MV Boli" panose="02000500030200090000" pitchFamily="2" charset="0"/>
                </a:rPr>
                <a:t>Negative Social Effects:</a:t>
              </a:r>
              <a:endParaRPr lang="en-GB" sz="1600" dirty="0">
                <a:solidFill>
                  <a:schemeClr val="tx1"/>
                </a:solidFill>
                <a:latin typeface="MV Boli" panose="02000500030200090000" pitchFamily="2" charset="0"/>
                <a:cs typeface="MV Boli" panose="02000500030200090000" pitchFamily="2" charset="0"/>
              </a:endParaRPr>
            </a:p>
          </p:txBody>
        </p:sp>
        <p:sp>
          <p:nvSpPr>
            <p:cNvPr id="18" name="Rectangle 17">
              <a:extLst>
                <a:ext uri="{FF2B5EF4-FFF2-40B4-BE49-F238E27FC236}">
                  <a16:creationId xmlns:a16="http://schemas.microsoft.com/office/drawing/2014/main" id="{6892224D-2AC6-42B1-A989-E819100DD954}"/>
                </a:ext>
              </a:extLst>
            </p:cNvPr>
            <p:cNvSpPr/>
            <p:nvPr/>
          </p:nvSpPr>
          <p:spPr>
            <a:xfrm>
              <a:off x="6670427" y="4236075"/>
              <a:ext cx="2215978"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MV Boli" panose="02000500030200090000" pitchFamily="2" charset="0"/>
                  <a:cs typeface="MV Boli" panose="02000500030200090000" pitchFamily="2" charset="0"/>
                </a:rPr>
                <a:t>Positive Ethical Effects:</a:t>
              </a:r>
              <a:endParaRPr lang="en-GB" sz="1600" dirty="0">
                <a:solidFill>
                  <a:schemeClr val="tx1"/>
                </a:solidFill>
                <a:latin typeface="MV Boli" panose="02000500030200090000" pitchFamily="2" charset="0"/>
                <a:cs typeface="MV Boli" panose="02000500030200090000" pitchFamily="2" charset="0"/>
              </a:endParaRPr>
            </a:p>
          </p:txBody>
        </p:sp>
        <p:sp>
          <p:nvSpPr>
            <p:cNvPr id="19" name="Rectangle 18">
              <a:extLst>
                <a:ext uri="{FF2B5EF4-FFF2-40B4-BE49-F238E27FC236}">
                  <a16:creationId xmlns:a16="http://schemas.microsoft.com/office/drawing/2014/main" id="{E28810B4-1391-4A1B-BCF3-603ABA90C703}"/>
                </a:ext>
              </a:extLst>
            </p:cNvPr>
            <p:cNvSpPr/>
            <p:nvPr/>
          </p:nvSpPr>
          <p:spPr>
            <a:xfrm>
              <a:off x="6670426" y="5517059"/>
              <a:ext cx="2350005"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MV Boli" panose="02000500030200090000" pitchFamily="2" charset="0"/>
                  <a:cs typeface="MV Boli" panose="02000500030200090000" pitchFamily="2" charset="0"/>
                </a:rPr>
                <a:t>Negative Ethical Effects:</a:t>
              </a:r>
              <a:endParaRPr lang="en-GB" sz="1600" dirty="0">
                <a:solidFill>
                  <a:schemeClr val="tx1"/>
                </a:solidFill>
                <a:latin typeface="MV Boli" panose="02000500030200090000" pitchFamily="2" charset="0"/>
                <a:cs typeface="MV Boli" panose="02000500030200090000" pitchFamily="2" charset="0"/>
              </a:endParaRPr>
            </a:p>
          </p:txBody>
        </p:sp>
        <p:sp>
          <p:nvSpPr>
            <p:cNvPr id="20" name="Rectangle 19">
              <a:extLst>
                <a:ext uri="{FF2B5EF4-FFF2-40B4-BE49-F238E27FC236}">
                  <a16:creationId xmlns:a16="http://schemas.microsoft.com/office/drawing/2014/main" id="{DED556DE-7287-4625-9818-3E436C0F8F69}"/>
                </a:ext>
              </a:extLst>
            </p:cNvPr>
            <p:cNvSpPr/>
            <p:nvPr/>
          </p:nvSpPr>
          <p:spPr>
            <a:xfrm>
              <a:off x="6728091" y="1907301"/>
              <a:ext cx="3643347"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MV Boli" panose="02000500030200090000" pitchFamily="2" charset="0"/>
                  <a:cs typeface="MV Boli" panose="02000500030200090000" pitchFamily="2" charset="0"/>
                  <a:sym typeface="Wingdings" panose="05000000000000000000" pitchFamily="2" charset="2"/>
                </a:rPr>
                <a:t> First positive social effect on young people </a:t>
              </a:r>
              <a:endParaRPr lang="en-GB" sz="1600" dirty="0">
                <a:solidFill>
                  <a:schemeClr val="tx1"/>
                </a:solidFill>
                <a:latin typeface="MV Boli" panose="02000500030200090000" pitchFamily="2" charset="0"/>
                <a:cs typeface="MV Boli" panose="02000500030200090000" pitchFamily="2" charset="0"/>
              </a:endParaRPr>
            </a:p>
          </p:txBody>
        </p:sp>
        <p:sp>
          <p:nvSpPr>
            <p:cNvPr id="21" name="Rectangle 20">
              <a:extLst>
                <a:ext uri="{FF2B5EF4-FFF2-40B4-BE49-F238E27FC236}">
                  <a16:creationId xmlns:a16="http://schemas.microsoft.com/office/drawing/2014/main" id="{B4AFF8EE-D350-47DD-A8D1-B7141C433219}"/>
                </a:ext>
              </a:extLst>
            </p:cNvPr>
            <p:cNvSpPr/>
            <p:nvPr/>
          </p:nvSpPr>
          <p:spPr>
            <a:xfrm>
              <a:off x="6728091" y="2431196"/>
              <a:ext cx="3643347"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MV Boli" panose="02000500030200090000" pitchFamily="2" charset="0"/>
                  <a:cs typeface="MV Boli" panose="02000500030200090000" pitchFamily="2" charset="0"/>
                  <a:sym typeface="Wingdings" panose="05000000000000000000" pitchFamily="2" charset="2"/>
                </a:rPr>
                <a:t> Second positive social effect on young people </a:t>
              </a:r>
              <a:endParaRPr lang="en-GB" sz="1600" dirty="0">
                <a:solidFill>
                  <a:schemeClr val="tx1"/>
                </a:solidFill>
                <a:latin typeface="MV Boli" panose="02000500030200090000" pitchFamily="2" charset="0"/>
                <a:cs typeface="MV Boli" panose="02000500030200090000" pitchFamily="2" charset="0"/>
              </a:endParaRPr>
            </a:p>
          </p:txBody>
        </p:sp>
        <p:sp>
          <p:nvSpPr>
            <p:cNvPr id="22" name="Rectangle 21">
              <a:extLst>
                <a:ext uri="{FF2B5EF4-FFF2-40B4-BE49-F238E27FC236}">
                  <a16:creationId xmlns:a16="http://schemas.microsoft.com/office/drawing/2014/main" id="{303D9964-ABA2-4F09-B704-B7E27EAF8C39}"/>
                </a:ext>
              </a:extLst>
            </p:cNvPr>
            <p:cNvSpPr/>
            <p:nvPr/>
          </p:nvSpPr>
          <p:spPr>
            <a:xfrm>
              <a:off x="6728091" y="4448518"/>
              <a:ext cx="3643347"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MV Boli" panose="02000500030200090000" pitchFamily="2" charset="0"/>
                  <a:cs typeface="MV Boli" panose="02000500030200090000" pitchFamily="2" charset="0"/>
                  <a:sym typeface="Wingdings" panose="05000000000000000000" pitchFamily="2" charset="2"/>
                </a:rPr>
                <a:t> First positive ethical effect on young people </a:t>
              </a:r>
              <a:endParaRPr lang="en-GB" sz="1600" dirty="0">
                <a:solidFill>
                  <a:schemeClr val="tx1"/>
                </a:solidFill>
                <a:latin typeface="MV Boli" panose="02000500030200090000" pitchFamily="2" charset="0"/>
                <a:cs typeface="MV Boli" panose="02000500030200090000" pitchFamily="2" charset="0"/>
              </a:endParaRPr>
            </a:p>
          </p:txBody>
        </p:sp>
        <p:sp>
          <p:nvSpPr>
            <p:cNvPr id="23" name="Rectangle 22">
              <a:extLst>
                <a:ext uri="{FF2B5EF4-FFF2-40B4-BE49-F238E27FC236}">
                  <a16:creationId xmlns:a16="http://schemas.microsoft.com/office/drawing/2014/main" id="{2EFE4D30-846C-45E6-A261-EB272BBEE130}"/>
                </a:ext>
              </a:extLst>
            </p:cNvPr>
            <p:cNvSpPr/>
            <p:nvPr/>
          </p:nvSpPr>
          <p:spPr>
            <a:xfrm>
              <a:off x="6728091" y="4972413"/>
              <a:ext cx="3775152"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MV Boli" panose="02000500030200090000" pitchFamily="2" charset="0"/>
                  <a:cs typeface="MV Boli" panose="02000500030200090000" pitchFamily="2" charset="0"/>
                  <a:sym typeface="Wingdings" panose="05000000000000000000" pitchFamily="2" charset="2"/>
                </a:rPr>
                <a:t> Second positive ethical effect on young people </a:t>
              </a:r>
              <a:endParaRPr lang="en-GB" sz="1600" dirty="0">
                <a:solidFill>
                  <a:schemeClr val="tx1"/>
                </a:solidFill>
                <a:latin typeface="MV Boli" panose="02000500030200090000" pitchFamily="2" charset="0"/>
                <a:cs typeface="MV Boli" panose="02000500030200090000" pitchFamily="2" charset="0"/>
              </a:endParaRPr>
            </a:p>
          </p:txBody>
        </p:sp>
        <p:sp>
          <p:nvSpPr>
            <p:cNvPr id="24" name="Rectangle 23">
              <a:extLst>
                <a:ext uri="{FF2B5EF4-FFF2-40B4-BE49-F238E27FC236}">
                  <a16:creationId xmlns:a16="http://schemas.microsoft.com/office/drawing/2014/main" id="{515EE63D-8E21-402A-B531-13891C6A46E3}"/>
                </a:ext>
              </a:extLst>
            </p:cNvPr>
            <p:cNvSpPr/>
            <p:nvPr/>
          </p:nvSpPr>
          <p:spPr>
            <a:xfrm>
              <a:off x="6728091" y="3196621"/>
              <a:ext cx="3643347"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MV Boli" panose="02000500030200090000" pitchFamily="2" charset="0"/>
                  <a:cs typeface="MV Boli" panose="02000500030200090000" pitchFamily="2" charset="0"/>
                  <a:sym typeface="Wingdings" panose="05000000000000000000" pitchFamily="2" charset="2"/>
                </a:rPr>
                <a:t> First negative social effect on young people </a:t>
              </a:r>
              <a:endParaRPr lang="en-GB" sz="1600" dirty="0">
                <a:solidFill>
                  <a:schemeClr val="tx1"/>
                </a:solidFill>
                <a:latin typeface="MV Boli" panose="02000500030200090000" pitchFamily="2" charset="0"/>
                <a:cs typeface="MV Boli" panose="02000500030200090000" pitchFamily="2" charset="0"/>
              </a:endParaRPr>
            </a:p>
          </p:txBody>
        </p:sp>
        <p:sp>
          <p:nvSpPr>
            <p:cNvPr id="25" name="Rectangle 24">
              <a:extLst>
                <a:ext uri="{FF2B5EF4-FFF2-40B4-BE49-F238E27FC236}">
                  <a16:creationId xmlns:a16="http://schemas.microsoft.com/office/drawing/2014/main" id="{00212DBB-83B7-4F68-B316-FB8BE800299C}"/>
                </a:ext>
              </a:extLst>
            </p:cNvPr>
            <p:cNvSpPr/>
            <p:nvPr/>
          </p:nvSpPr>
          <p:spPr>
            <a:xfrm>
              <a:off x="6728091" y="3720516"/>
              <a:ext cx="3775152"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MV Boli" panose="02000500030200090000" pitchFamily="2" charset="0"/>
                  <a:cs typeface="MV Boli" panose="02000500030200090000" pitchFamily="2" charset="0"/>
                  <a:sym typeface="Wingdings" panose="05000000000000000000" pitchFamily="2" charset="2"/>
                </a:rPr>
                <a:t> Second negative social effect on young people </a:t>
              </a:r>
              <a:endParaRPr lang="en-GB" sz="1600" dirty="0">
                <a:solidFill>
                  <a:schemeClr val="tx1"/>
                </a:solidFill>
                <a:latin typeface="MV Boli" panose="02000500030200090000" pitchFamily="2" charset="0"/>
                <a:cs typeface="MV Boli" panose="02000500030200090000" pitchFamily="2" charset="0"/>
              </a:endParaRPr>
            </a:p>
          </p:txBody>
        </p:sp>
        <p:sp>
          <p:nvSpPr>
            <p:cNvPr id="26" name="Rectangle 25">
              <a:extLst>
                <a:ext uri="{FF2B5EF4-FFF2-40B4-BE49-F238E27FC236}">
                  <a16:creationId xmlns:a16="http://schemas.microsoft.com/office/drawing/2014/main" id="{4FE638C1-E220-4E7A-A67F-01E279876B6D}"/>
                </a:ext>
              </a:extLst>
            </p:cNvPr>
            <p:cNvSpPr/>
            <p:nvPr/>
          </p:nvSpPr>
          <p:spPr>
            <a:xfrm>
              <a:off x="6728091" y="5746076"/>
              <a:ext cx="3643347"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MV Boli" panose="02000500030200090000" pitchFamily="2" charset="0"/>
                  <a:cs typeface="MV Boli" panose="02000500030200090000" pitchFamily="2" charset="0"/>
                  <a:sym typeface="Wingdings" panose="05000000000000000000" pitchFamily="2" charset="2"/>
                </a:rPr>
                <a:t> First negative ethical effect on young people </a:t>
              </a:r>
              <a:endParaRPr lang="en-GB" sz="1600" dirty="0">
                <a:solidFill>
                  <a:schemeClr val="tx1"/>
                </a:solidFill>
                <a:latin typeface="MV Boli" panose="02000500030200090000" pitchFamily="2" charset="0"/>
                <a:cs typeface="MV Boli" panose="02000500030200090000" pitchFamily="2" charset="0"/>
              </a:endParaRPr>
            </a:p>
          </p:txBody>
        </p:sp>
        <p:sp>
          <p:nvSpPr>
            <p:cNvPr id="27" name="Rectangle 26">
              <a:extLst>
                <a:ext uri="{FF2B5EF4-FFF2-40B4-BE49-F238E27FC236}">
                  <a16:creationId xmlns:a16="http://schemas.microsoft.com/office/drawing/2014/main" id="{78C93907-F3D0-42AA-90F8-140D26105D22}"/>
                </a:ext>
              </a:extLst>
            </p:cNvPr>
            <p:cNvSpPr/>
            <p:nvPr/>
          </p:nvSpPr>
          <p:spPr>
            <a:xfrm>
              <a:off x="6728091" y="6269971"/>
              <a:ext cx="3775152" cy="255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MV Boli" panose="02000500030200090000" pitchFamily="2" charset="0"/>
                  <a:cs typeface="MV Boli" panose="02000500030200090000" pitchFamily="2" charset="0"/>
                  <a:sym typeface="Wingdings" panose="05000000000000000000" pitchFamily="2" charset="2"/>
                </a:rPr>
                <a:t> Second negative ethical effect on young people </a:t>
              </a:r>
              <a:endParaRPr lang="en-GB" sz="1600" dirty="0">
                <a:solidFill>
                  <a:schemeClr val="tx1"/>
                </a:solidFill>
                <a:latin typeface="MV Boli" panose="02000500030200090000" pitchFamily="2" charset="0"/>
                <a:cs typeface="MV Boli" panose="02000500030200090000" pitchFamily="2" charset="0"/>
              </a:endParaRPr>
            </a:p>
          </p:txBody>
        </p:sp>
      </p:grpSp>
    </p:spTree>
    <p:extLst>
      <p:ext uri="{BB962C8B-B14F-4D97-AF65-F5344CB8AC3E}">
        <p14:creationId xmlns:p14="http://schemas.microsoft.com/office/powerpoint/2010/main" val="26522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99D7D4A-0554-40EC-AF68-29CD8E394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599" y="1196752"/>
            <a:ext cx="5386089" cy="5386089"/>
          </a:xfrm>
          <a:prstGeom prst="rect">
            <a:avLst/>
          </a:prstGeom>
        </p:spPr>
      </p:pic>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3: EXAM PAPER TIPS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7036669" cy="4816703"/>
          </a:xfrm>
          <a:prstGeom prst="rect">
            <a:avLst/>
          </a:prstGeom>
          <a:noFill/>
        </p:spPr>
        <p:txBody>
          <a:bodyPr wrap="square" rtlCol="0">
            <a:spAutoFit/>
          </a:bodyPr>
          <a:lstStyle/>
          <a:p>
            <a:r>
              <a:rPr lang="en-GB" sz="2400" dirty="0">
                <a:cs typeface="Arial" panose="020B0604020202020204" pitchFamily="34" charset="0"/>
              </a:rPr>
              <a:t>And finally!  </a:t>
            </a:r>
            <a:r>
              <a:rPr lang="en-GB" sz="2400" b="1" dirty="0">
                <a:solidFill>
                  <a:srgbClr val="008000"/>
                </a:solidFill>
                <a:cs typeface="Arial" panose="020B0604020202020204" pitchFamily="34" charset="0"/>
              </a:rPr>
              <a:t>Don’t panic </a:t>
            </a:r>
            <a:r>
              <a:rPr lang="en-GB" sz="2400" dirty="0">
                <a:cs typeface="Arial" panose="020B0604020202020204" pitchFamily="34" charset="0"/>
              </a:rPr>
              <a:t>when you see these extended questions.  Be confident:</a:t>
            </a:r>
          </a:p>
          <a:p>
            <a:endParaRPr lang="en-GB" sz="2400" dirty="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GB" sz="2000" dirty="0">
                <a:cs typeface="Arial" panose="020B0604020202020204" pitchFamily="34" charset="0"/>
              </a:rPr>
              <a:t>Take your time to </a:t>
            </a:r>
            <a:r>
              <a:rPr lang="en-GB" sz="2000" b="1" dirty="0">
                <a:solidFill>
                  <a:srgbClr val="008000"/>
                </a:solidFill>
                <a:cs typeface="Arial" panose="020B0604020202020204" pitchFamily="34" charset="0"/>
              </a:rPr>
              <a:t>break the question down</a:t>
            </a:r>
            <a:r>
              <a:rPr lang="en-GB" sz="2000" dirty="0">
                <a:cs typeface="Arial" panose="020B0604020202020204" pitchFamily="34" charset="0"/>
              </a:rPr>
              <a:t>.</a:t>
            </a:r>
          </a:p>
          <a:p>
            <a:pPr marL="342900" indent="-342900">
              <a:spcBef>
                <a:spcPts val="600"/>
              </a:spcBef>
              <a:spcAft>
                <a:spcPts val="600"/>
              </a:spcAft>
              <a:buFont typeface="Arial" panose="020B0604020202020204" pitchFamily="34" charset="0"/>
              <a:buChar char="•"/>
            </a:pPr>
            <a:r>
              <a:rPr lang="en-GB" sz="2000" dirty="0">
                <a:cs typeface="Arial" panose="020B0604020202020204" pitchFamily="34" charset="0"/>
              </a:rPr>
              <a:t>Make a </a:t>
            </a:r>
            <a:r>
              <a:rPr lang="en-GB" sz="2000" b="1" dirty="0">
                <a:solidFill>
                  <a:srgbClr val="008000"/>
                </a:solidFill>
                <a:cs typeface="Arial" panose="020B0604020202020204" pitchFamily="34" charset="0"/>
              </a:rPr>
              <a:t>writing frame</a:t>
            </a:r>
            <a:r>
              <a:rPr lang="en-GB" sz="2000" dirty="0">
                <a:cs typeface="Arial" panose="020B0604020202020204" pitchFamily="34" charset="0"/>
              </a:rPr>
              <a:t>.</a:t>
            </a:r>
          </a:p>
          <a:p>
            <a:pPr marL="342900" indent="-342900">
              <a:spcBef>
                <a:spcPts val="600"/>
              </a:spcBef>
              <a:spcAft>
                <a:spcPts val="600"/>
              </a:spcAft>
              <a:buFont typeface="Arial" panose="020B0604020202020204" pitchFamily="34" charset="0"/>
              <a:buChar char="•"/>
            </a:pPr>
            <a:r>
              <a:rPr lang="en-GB" sz="2000" dirty="0">
                <a:cs typeface="Arial" panose="020B0604020202020204" pitchFamily="34" charset="0"/>
              </a:rPr>
              <a:t>Address all the important </a:t>
            </a:r>
            <a:r>
              <a:rPr lang="en-GB" sz="2000" b="1" dirty="0">
                <a:solidFill>
                  <a:srgbClr val="008000"/>
                </a:solidFill>
                <a:cs typeface="Arial" panose="020B0604020202020204" pitchFamily="34" charset="0"/>
              </a:rPr>
              <a:t>key words </a:t>
            </a:r>
            <a:r>
              <a:rPr lang="en-GB" sz="2000" dirty="0">
                <a:cs typeface="Arial" panose="020B0604020202020204" pitchFamily="34" charset="0"/>
              </a:rPr>
              <a:t>in the question.</a:t>
            </a:r>
          </a:p>
          <a:p>
            <a:pPr marL="342900" indent="-342900">
              <a:spcBef>
                <a:spcPts val="600"/>
              </a:spcBef>
              <a:spcAft>
                <a:spcPts val="600"/>
              </a:spcAft>
              <a:buFont typeface="Arial" panose="020B0604020202020204" pitchFamily="34" charset="0"/>
              <a:buChar char="•"/>
            </a:pPr>
            <a:r>
              <a:rPr lang="en-GB" sz="2000" dirty="0">
                <a:cs typeface="Arial" panose="020B0604020202020204" pitchFamily="34" charset="0"/>
              </a:rPr>
              <a:t>Use subject specific </a:t>
            </a:r>
            <a:r>
              <a:rPr lang="en-GB" sz="2000" b="1" dirty="0">
                <a:solidFill>
                  <a:srgbClr val="008000"/>
                </a:solidFill>
                <a:cs typeface="Arial" panose="020B0604020202020204" pitchFamily="34" charset="0"/>
              </a:rPr>
              <a:t>terminology</a:t>
            </a:r>
            <a:r>
              <a:rPr lang="en-GB" sz="2000" dirty="0">
                <a:cs typeface="Arial" panose="020B0604020202020204" pitchFamily="34" charset="0"/>
              </a:rPr>
              <a:t>.</a:t>
            </a:r>
          </a:p>
          <a:p>
            <a:pPr marL="342900" indent="-342900">
              <a:spcBef>
                <a:spcPts val="600"/>
              </a:spcBef>
              <a:spcAft>
                <a:spcPts val="600"/>
              </a:spcAft>
              <a:buFont typeface="Arial" panose="020B0604020202020204" pitchFamily="34" charset="0"/>
              <a:buChar char="•"/>
            </a:pPr>
            <a:r>
              <a:rPr lang="en-GB" sz="2000" dirty="0">
                <a:cs typeface="Arial" panose="020B0604020202020204" pitchFamily="34" charset="0"/>
              </a:rPr>
              <a:t>Use </a:t>
            </a:r>
            <a:r>
              <a:rPr lang="en-GB" sz="2000" b="1" dirty="0">
                <a:solidFill>
                  <a:srgbClr val="008000"/>
                </a:solidFill>
                <a:cs typeface="Arial" panose="020B0604020202020204" pitchFamily="34" charset="0"/>
              </a:rPr>
              <a:t>examples</a:t>
            </a:r>
            <a:r>
              <a:rPr lang="en-GB" sz="2000" dirty="0">
                <a:cs typeface="Arial" panose="020B0604020202020204" pitchFamily="34" charset="0"/>
              </a:rPr>
              <a:t> related to the scenario.</a:t>
            </a:r>
          </a:p>
          <a:p>
            <a:pPr marL="342900" indent="-342900">
              <a:spcBef>
                <a:spcPts val="600"/>
              </a:spcBef>
              <a:spcAft>
                <a:spcPts val="600"/>
              </a:spcAft>
              <a:buFont typeface="Arial" panose="020B0604020202020204" pitchFamily="34" charset="0"/>
              <a:buChar char="•"/>
            </a:pPr>
            <a:r>
              <a:rPr lang="en-GB" sz="2000" dirty="0">
                <a:cs typeface="Arial" panose="020B0604020202020204" pitchFamily="34" charset="0"/>
              </a:rPr>
              <a:t>Be </a:t>
            </a:r>
            <a:r>
              <a:rPr lang="en-GB" sz="2000" b="1" dirty="0">
                <a:solidFill>
                  <a:srgbClr val="008000"/>
                </a:solidFill>
                <a:cs typeface="Arial" panose="020B0604020202020204" pitchFamily="34" charset="0"/>
              </a:rPr>
              <a:t>concise, </a:t>
            </a:r>
            <a:r>
              <a:rPr lang="en-GB" sz="2000" dirty="0">
                <a:cs typeface="Arial" panose="020B0604020202020204" pitchFamily="34" charset="0"/>
              </a:rPr>
              <a:t>don’t repeat the question.</a:t>
            </a:r>
          </a:p>
          <a:p>
            <a:pPr marL="342900" indent="-342900">
              <a:spcBef>
                <a:spcPts val="600"/>
              </a:spcBef>
              <a:spcAft>
                <a:spcPts val="600"/>
              </a:spcAft>
              <a:buFont typeface="Arial" panose="020B0604020202020204" pitchFamily="34" charset="0"/>
              <a:buChar char="•"/>
            </a:pPr>
            <a:r>
              <a:rPr lang="en-GB" sz="2000" dirty="0">
                <a:cs typeface="Arial" panose="020B0604020202020204" pitchFamily="34" charset="0"/>
              </a:rPr>
              <a:t>Check your </a:t>
            </a:r>
            <a:r>
              <a:rPr lang="en-GB" sz="2000" b="1" dirty="0">
                <a:solidFill>
                  <a:srgbClr val="008000"/>
                </a:solidFill>
                <a:cs typeface="Arial" panose="020B0604020202020204" pitchFamily="34" charset="0"/>
              </a:rPr>
              <a:t>spelling</a:t>
            </a:r>
            <a:r>
              <a:rPr lang="en-GB" sz="2000" dirty="0">
                <a:cs typeface="Arial" panose="020B0604020202020204" pitchFamily="34" charset="0"/>
              </a:rPr>
              <a:t>, </a:t>
            </a:r>
            <a:r>
              <a:rPr lang="en-GB" sz="2000" b="1" dirty="0">
                <a:solidFill>
                  <a:srgbClr val="008000"/>
                </a:solidFill>
                <a:cs typeface="Arial" panose="020B0604020202020204" pitchFamily="34" charset="0"/>
              </a:rPr>
              <a:t>punctuation</a:t>
            </a:r>
            <a:r>
              <a:rPr lang="en-GB" sz="2000" dirty="0">
                <a:cs typeface="Arial" panose="020B0604020202020204" pitchFamily="34" charset="0"/>
              </a:rPr>
              <a:t> and </a:t>
            </a:r>
            <a:r>
              <a:rPr lang="en-GB" sz="2000" b="1" dirty="0">
                <a:solidFill>
                  <a:srgbClr val="008000"/>
                </a:solidFill>
                <a:cs typeface="Arial" panose="020B0604020202020204" pitchFamily="34" charset="0"/>
              </a:rPr>
              <a:t>grammar</a:t>
            </a:r>
            <a:r>
              <a:rPr lang="en-GB" sz="2000" dirty="0">
                <a:cs typeface="Arial" panose="020B0604020202020204" pitchFamily="34" charset="0"/>
              </a:rPr>
              <a:t>.</a:t>
            </a:r>
          </a:p>
          <a:p>
            <a:pPr marL="342900" indent="-342900">
              <a:spcBef>
                <a:spcPts val="600"/>
              </a:spcBef>
              <a:spcAft>
                <a:spcPts val="600"/>
              </a:spcAft>
              <a:buFont typeface="Arial" panose="020B0604020202020204" pitchFamily="34" charset="0"/>
              <a:buChar char="•"/>
            </a:pPr>
            <a:r>
              <a:rPr lang="en-GB" sz="2000" dirty="0">
                <a:cs typeface="Arial" panose="020B0604020202020204" pitchFamily="34" charset="0"/>
              </a:rPr>
              <a:t>Make sure your handwriting is easy to read!</a:t>
            </a:r>
          </a:p>
        </p:txBody>
      </p:sp>
    </p:spTree>
    <p:extLst>
      <p:ext uri="{BB962C8B-B14F-4D97-AF65-F5344CB8AC3E}">
        <p14:creationId xmlns:p14="http://schemas.microsoft.com/office/powerpoint/2010/main" val="398342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1: COMMAND WORDS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5344645" cy="3693319"/>
          </a:xfrm>
          <a:prstGeom prst="rect">
            <a:avLst/>
          </a:prstGeom>
          <a:noFill/>
        </p:spPr>
        <p:txBody>
          <a:bodyPr wrap="square" rtlCol="0">
            <a:spAutoFit/>
          </a:bodyPr>
          <a:lstStyle/>
          <a:p>
            <a:r>
              <a:rPr lang="en-GB" sz="2400" b="1" dirty="0">
                <a:latin typeface="Century Gothic" panose="020B0502020202020204" pitchFamily="34" charset="0"/>
              </a:rPr>
              <a:t>What are command words?</a:t>
            </a:r>
          </a:p>
          <a:p>
            <a:endParaRPr lang="en-GB" sz="2400" b="1" dirty="0">
              <a:latin typeface="Century Gothic" panose="020B0502020202020204" pitchFamily="34" charset="0"/>
            </a:endParaRPr>
          </a:p>
          <a:p>
            <a:r>
              <a:rPr lang="en-GB" sz="2400" dirty="0">
                <a:solidFill>
                  <a:srgbClr val="823554"/>
                </a:solidFill>
              </a:rPr>
              <a:t>Command Words </a:t>
            </a:r>
            <a:r>
              <a:rPr lang="en-GB" sz="2400" dirty="0"/>
              <a:t>are guides in the question which identify </a:t>
            </a:r>
            <a:r>
              <a:rPr lang="en-GB" sz="2400" b="1" dirty="0">
                <a:solidFill>
                  <a:srgbClr val="008000"/>
                </a:solidFill>
              </a:rPr>
              <a:t>how</a:t>
            </a:r>
            <a:r>
              <a:rPr lang="en-GB" sz="2400" dirty="0"/>
              <a:t> the question should be answered.</a:t>
            </a:r>
          </a:p>
          <a:p>
            <a:endParaRPr lang="en-GB" sz="2400" dirty="0"/>
          </a:p>
          <a:p>
            <a:r>
              <a:rPr lang="en-GB" sz="2400" dirty="0"/>
              <a:t>They are carefully chosen to make it clear what the examiner is looking for and how they want the question answered.</a:t>
            </a:r>
            <a:endParaRPr lang="en-US" sz="2400" dirty="0"/>
          </a:p>
          <a:p>
            <a:endParaRPr lang="en-GB" dirty="0"/>
          </a:p>
        </p:txBody>
      </p:sp>
      <p:pic>
        <p:nvPicPr>
          <p:cNvPr id="5" name="Picture 4">
            <a:extLst>
              <a:ext uri="{FF2B5EF4-FFF2-40B4-BE49-F238E27FC236}">
                <a16:creationId xmlns:a16="http://schemas.microsoft.com/office/drawing/2014/main" id="{2CEB5F14-DDD3-4EEF-A02A-D923945F8C9B}"/>
              </a:ext>
            </a:extLst>
          </p:cNvPr>
          <p:cNvPicPr>
            <a:picLocks noChangeAspect="1"/>
          </p:cNvPicPr>
          <p:nvPr/>
        </p:nvPicPr>
        <p:blipFill>
          <a:blip r:embed="rId3"/>
          <a:stretch>
            <a:fillRect/>
          </a:stretch>
        </p:blipFill>
        <p:spPr>
          <a:xfrm flipH="1">
            <a:off x="6114738" y="2564904"/>
            <a:ext cx="5939507" cy="4218908"/>
          </a:xfrm>
          <a:prstGeom prst="rect">
            <a:avLst/>
          </a:prstGeom>
        </p:spPr>
      </p:pic>
    </p:spTree>
    <p:extLst>
      <p:ext uri="{BB962C8B-B14F-4D97-AF65-F5344CB8AC3E}">
        <p14:creationId xmlns:p14="http://schemas.microsoft.com/office/powerpoint/2010/main" val="384264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1: COMMAND WORDS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5344645" cy="3046988"/>
          </a:xfrm>
          <a:prstGeom prst="rect">
            <a:avLst/>
          </a:prstGeom>
          <a:noFill/>
        </p:spPr>
        <p:txBody>
          <a:bodyPr wrap="square" rtlCol="0">
            <a:spAutoFit/>
          </a:bodyPr>
          <a:lstStyle/>
          <a:p>
            <a:r>
              <a:rPr lang="en-GB" sz="2400" dirty="0"/>
              <a:t>It is important to </a:t>
            </a:r>
            <a:r>
              <a:rPr lang="en-GB" sz="2400" b="1" dirty="0">
                <a:solidFill>
                  <a:srgbClr val="008000"/>
                </a:solidFill>
              </a:rPr>
              <a:t>always</a:t>
            </a:r>
            <a:r>
              <a:rPr lang="en-GB" sz="2400" dirty="0">
                <a:solidFill>
                  <a:srgbClr val="C00000"/>
                </a:solidFill>
              </a:rPr>
              <a:t> </a:t>
            </a:r>
            <a:r>
              <a:rPr lang="en-GB" sz="2400" b="1" dirty="0">
                <a:solidFill>
                  <a:srgbClr val="008000"/>
                </a:solidFill>
              </a:rPr>
              <a:t>read</a:t>
            </a:r>
            <a:r>
              <a:rPr lang="en-GB" sz="2400" dirty="0">
                <a:solidFill>
                  <a:srgbClr val="C00000"/>
                </a:solidFill>
              </a:rPr>
              <a:t> </a:t>
            </a:r>
            <a:r>
              <a:rPr lang="en-GB" sz="2400" b="1" dirty="0">
                <a:solidFill>
                  <a:srgbClr val="008000"/>
                </a:solidFill>
              </a:rPr>
              <a:t>the</a:t>
            </a:r>
            <a:r>
              <a:rPr lang="en-GB" sz="2400" dirty="0">
                <a:solidFill>
                  <a:srgbClr val="C00000"/>
                </a:solidFill>
              </a:rPr>
              <a:t> </a:t>
            </a:r>
            <a:r>
              <a:rPr lang="en-GB" sz="2400" b="1" dirty="0">
                <a:solidFill>
                  <a:srgbClr val="008000"/>
                </a:solidFill>
              </a:rPr>
              <a:t>whole</a:t>
            </a:r>
            <a:r>
              <a:rPr lang="en-GB" sz="2400" dirty="0">
                <a:solidFill>
                  <a:srgbClr val="C00000"/>
                </a:solidFill>
              </a:rPr>
              <a:t> </a:t>
            </a:r>
            <a:r>
              <a:rPr lang="en-GB" sz="2400" b="1" dirty="0">
                <a:solidFill>
                  <a:srgbClr val="008000"/>
                </a:solidFill>
              </a:rPr>
              <a:t>question</a:t>
            </a:r>
            <a:r>
              <a:rPr lang="en-GB" sz="2400" dirty="0">
                <a:solidFill>
                  <a:srgbClr val="C00000"/>
                </a:solidFill>
              </a:rPr>
              <a:t> </a:t>
            </a:r>
            <a:r>
              <a:rPr lang="en-GB" sz="2400" dirty="0"/>
              <a:t>and to understand what the question is getting at, as the command word on its own will need reinforcing with the remainder of the question.</a:t>
            </a:r>
          </a:p>
          <a:p>
            <a:endParaRPr lang="en-GB" sz="2400" dirty="0"/>
          </a:p>
          <a:p>
            <a:r>
              <a:rPr lang="en-GB" sz="2400" b="1" dirty="0"/>
              <a:t>Top tip: </a:t>
            </a:r>
            <a:r>
              <a:rPr lang="en-GB" sz="2400" dirty="0">
                <a:solidFill>
                  <a:srgbClr val="008000"/>
                </a:solidFill>
              </a:rPr>
              <a:t>ALWAYS</a:t>
            </a:r>
            <a:r>
              <a:rPr lang="en-GB" sz="2400" dirty="0"/>
              <a:t> </a:t>
            </a:r>
            <a:r>
              <a:rPr lang="en-GB" sz="2400" dirty="0">
                <a:solidFill>
                  <a:schemeClr val="accent6">
                    <a:lumMod val="75000"/>
                  </a:schemeClr>
                </a:solidFill>
                <a:highlight>
                  <a:srgbClr val="FFFF00"/>
                </a:highlight>
              </a:rPr>
              <a:t>HIGHLIGHT</a:t>
            </a:r>
            <a:r>
              <a:rPr lang="en-GB" sz="2400" dirty="0"/>
              <a:t> </a:t>
            </a:r>
            <a:r>
              <a:rPr lang="en-GB" sz="2400" dirty="0">
                <a:solidFill>
                  <a:srgbClr val="008000"/>
                </a:solidFill>
              </a:rPr>
              <a:t>THE COMMAND WORDS IN EACH QUESTION</a:t>
            </a:r>
          </a:p>
        </p:txBody>
      </p:sp>
      <p:grpSp>
        <p:nvGrpSpPr>
          <p:cNvPr id="8" name="Group 7">
            <a:extLst>
              <a:ext uri="{FF2B5EF4-FFF2-40B4-BE49-F238E27FC236}">
                <a16:creationId xmlns:a16="http://schemas.microsoft.com/office/drawing/2014/main" id="{92A6109E-AB14-41B8-859C-A4BBFE909E7D}"/>
              </a:ext>
            </a:extLst>
          </p:cNvPr>
          <p:cNvGrpSpPr/>
          <p:nvPr/>
        </p:nvGrpSpPr>
        <p:grpSpPr>
          <a:xfrm>
            <a:off x="8184232" y="933245"/>
            <a:ext cx="2952328" cy="5877480"/>
            <a:chOff x="6642696" y="1208759"/>
            <a:chExt cx="2304256" cy="4587301"/>
          </a:xfrm>
        </p:grpSpPr>
        <p:pic>
          <p:nvPicPr>
            <p:cNvPr id="9" name="Picture 8">
              <a:extLst>
                <a:ext uri="{FF2B5EF4-FFF2-40B4-BE49-F238E27FC236}">
                  <a16:creationId xmlns:a16="http://schemas.microsoft.com/office/drawing/2014/main" id="{FC3E94BD-E1E7-4BC2-8160-FC21B6382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704" y="1208759"/>
              <a:ext cx="2232248" cy="2232248"/>
            </a:xfrm>
            <a:prstGeom prst="rect">
              <a:avLst/>
            </a:prstGeom>
          </p:spPr>
        </p:pic>
        <p:pic>
          <p:nvPicPr>
            <p:cNvPr id="10" name="Picture 9" descr="A close up of a logo&#10;&#10;Description automatically generated">
              <a:extLst>
                <a:ext uri="{FF2B5EF4-FFF2-40B4-BE49-F238E27FC236}">
                  <a16:creationId xmlns:a16="http://schemas.microsoft.com/office/drawing/2014/main" id="{753ABD4C-F5AA-474B-9C90-F40FD814B4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696" y="3491804"/>
              <a:ext cx="2304256" cy="2304256"/>
            </a:xfrm>
            <a:prstGeom prst="rect">
              <a:avLst/>
            </a:prstGeom>
          </p:spPr>
        </p:pic>
      </p:grpSp>
    </p:spTree>
    <p:extLst>
      <p:ext uri="{BB962C8B-B14F-4D97-AF65-F5344CB8AC3E}">
        <p14:creationId xmlns:p14="http://schemas.microsoft.com/office/powerpoint/2010/main" val="206340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1: COMMAND WORDS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7572214" cy="1354217"/>
          </a:xfrm>
          <a:prstGeom prst="rect">
            <a:avLst/>
          </a:prstGeom>
          <a:noFill/>
        </p:spPr>
        <p:txBody>
          <a:bodyPr wrap="square" rtlCol="0">
            <a:spAutoFit/>
          </a:bodyPr>
          <a:lstStyle/>
          <a:p>
            <a:r>
              <a:rPr lang="en-GB" sz="2400" dirty="0"/>
              <a:t>Typical command words used in exam questions:</a:t>
            </a:r>
          </a:p>
          <a:p>
            <a:pPr>
              <a:spcBef>
                <a:spcPts val="600"/>
              </a:spcBef>
            </a:pPr>
            <a:r>
              <a:rPr lang="en-US" sz="2400" dirty="0"/>
              <a:t>GCSE question grades: </a:t>
            </a:r>
            <a:r>
              <a:rPr lang="en-US" sz="2400" dirty="0">
                <a:solidFill>
                  <a:srgbClr val="008000"/>
                </a:solidFill>
              </a:rPr>
              <a:t>1</a:t>
            </a:r>
            <a:r>
              <a:rPr lang="en-US" sz="2400" dirty="0"/>
              <a:t>, </a:t>
            </a:r>
            <a:r>
              <a:rPr lang="en-US" sz="2400" dirty="0">
                <a:solidFill>
                  <a:srgbClr val="008000"/>
                </a:solidFill>
              </a:rPr>
              <a:t>2</a:t>
            </a:r>
            <a:r>
              <a:rPr lang="en-US" sz="2400" dirty="0"/>
              <a:t>, </a:t>
            </a:r>
            <a:r>
              <a:rPr lang="en-US" sz="2400" dirty="0">
                <a:solidFill>
                  <a:srgbClr val="008000"/>
                </a:solidFill>
              </a:rPr>
              <a:t>3</a:t>
            </a:r>
            <a:r>
              <a:rPr lang="en-US" sz="2400" dirty="0"/>
              <a:t>, </a:t>
            </a:r>
            <a:r>
              <a:rPr lang="en-US" sz="2400" dirty="0">
                <a:solidFill>
                  <a:srgbClr val="008000"/>
                </a:solidFill>
              </a:rPr>
              <a:t>4</a:t>
            </a:r>
          </a:p>
          <a:p>
            <a:pPr>
              <a:spcBef>
                <a:spcPts val="600"/>
              </a:spcBef>
            </a:pPr>
            <a:r>
              <a:rPr lang="en-US" sz="2400" dirty="0"/>
              <a:t>AS/A level question grades : </a:t>
            </a:r>
            <a:r>
              <a:rPr lang="en-US" sz="2400" dirty="0">
                <a:solidFill>
                  <a:srgbClr val="008000"/>
                </a:solidFill>
              </a:rPr>
              <a:t>E</a:t>
            </a:r>
            <a:r>
              <a:rPr lang="en-US" sz="2400" dirty="0"/>
              <a:t>, </a:t>
            </a:r>
            <a:r>
              <a:rPr lang="en-US" sz="2400" dirty="0">
                <a:solidFill>
                  <a:srgbClr val="008000"/>
                </a:solidFill>
              </a:rPr>
              <a:t>D</a:t>
            </a:r>
            <a:r>
              <a:rPr lang="en-US" sz="2400" dirty="0"/>
              <a:t>, </a:t>
            </a:r>
            <a:r>
              <a:rPr lang="en-US" sz="2400" dirty="0">
                <a:solidFill>
                  <a:srgbClr val="008000"/>
                </a:solidFill>
              </a:rPr>
              <a:t>C</a:t>
            </a:r>
          </a:p>
        </p:txBody>
      </p:sp>
      <p:sp>
        <p:nvSpPr>
          <p:cNvPr id="2" name="Rectangle 1">
            <a:extLst>
              <a:ext uri="{FF2B5EF4-FFF2-40B4-BE49-F238E27FC236}">
                <a16:creationId xmlns:a16="http://schemas.microsoft.com/office/drawing/2014/main" id="{8D0961E0-26D8-435E-92E1-D501AA38235B}"/>
              </a:ext>
            </a:extLst>
          </p:cNvPr>
          <p:cNvSpPr/>
          <p:nvPr/>
        </p:nvSpPr>
        <p:spPr>
          <a:xfrm>
            <a:off x="612018" y="3413956"/>
            <a:ext cx="6096000" cy="1938992"/>
          </a:xfrm>
          <a:prstGeom prst="rect">
            <a:avLst/>
          </a:prstGeom>
        </p:spPr>
        <p:txBody>
          <a:bodyPr>
            <a:spAutoFit/>
          </a:bodyPr>
          <a:lstStyle/>
          <a:p>
            <a:pPr>
              <a:spcBef>
                <a:spcPts val="600"/>
              </a:spcBef>
              <a:tabLst>
                <a:tab pos="2238375" algn="l"/>
              </a:tabLst>
            </a:pPr>
            <a:r>
              <a:rPr lang="en-GB" sz="2000" dirty="0"/>
              <a:t>Define	Name</a:t>
            </a:r>
          </a:p>
          <a:p>
            <a:pPr>
              <a:spcBef>
                <a:spcPts val="600"/>
              </a:spcBef>
              <a:tabLst>
                <a:tab pos="2238375" algn="l"/>
              </a:tabLst>
            </a:pPr>
            <a:r>
              <a:rPr lang="en-GB" sz="2000" dirty="0"/>
              <a:t>Describe	Outline</a:t>
            </a:r>
          </a:p>
          <a:p>
            <a:pPr>
              <a:spcBef>
                <a:spcPts val="600"/>
              </a:spcBef>
              <a:tabLst>
                <a:tab pos="2238375" algn="l"/>
              </a:tabLst>
            </a:pPr>
            <a:r>
              <a:rPr lang="en-GB" sz="2000" dirty="0"/>
              <a:t>Explain	State</a:t>
            </a:r>
          </a:p>
          <a:p>
            <a:pPr>
              <a:spcBef>
                <a:spcPts val="600"/>
              </a:spcBef>
              <a:tabLst>
                <a:tab pos="2238375" algn="l"/>
              </a:tabLst>
            </a:pPr>
            <a:r>
              <a:rPr lang="en-GB" sz="2000" dirty="0"/>
              <a:t>Give	What is meant by</a:t>
            </a:r>
          </a:p>
          <a:p>
            <a:pPr>
              <a:spcBef>
                <a:spcPts val="600"/>
              </a:spcBef>
              <a:tabLst>
                <a:tab pos="2238375" algn="l"/>
              </a:tabLst>
            </a:pPr>
            <a:r>
              <a:rPr lang="en-GB" sz="2000" dirty="0"/>
              <a:t>Identify</a:t>
            </a:r>
          </a:p>
        </p:txBody>
      </p:sp>
    </p:spTree>
    <p:extLst>
      <p:ext uri="{BB962C8B-B14F-4D97-AF65-F5344CB8AC3E}">
        <p14:creationId xmlns:p14="http://schemas.microsoft.com/office/powerpoint/2010/main" val="93242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1: COMMAND WORDS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7572214" cy="1354217"/>
          </a:xfrm>
          <a:prstGeom prst="rect">
            <a:avLst/>
          </a:prstGeom>
          <a:noFill/>
        </p:spPr>
        <p:txBody>
          <a:bodyPr wrap="square" rtlCol="0">
            <a:spAutoFit/>
          </a:bodyPr>
          <a:lstStyle/>
          <a:p>
            <a:r>
              <a:rPr lang="en-GB" sz="2400" dirty="0"/>
              <a:t>Typical command words used in exam questions:</a:t>
            </a:r>
          </a:p>
          <a:p>
            <a:pPr>
              <a:spcBef>
                <a:spcPts val="600"/>
              </a:spcBef>
            </a:pPr>
            <a:r>
              <a:rPr lang="en-US" sz="2400" dirty="0"/>
              <a:t>GCSE question grades: </a:t>
            </a:r>
            <a:r>
              <a:rPr lang="en-US" sz="2400" dirty="0">
                <a:solidFill>
                  <a:srgbClr val="008000"/>
                </a:solidFill>
              </a:rPr>
              <a:t>4</a:t>
            </a:r>
            <a:r>
              <a:rPr lang="en-US" sz="2400" dirty="0"/>
              <a:t>, </a:t>
            </a:r>
            <a:r>
              <a:rPr lang="en-US" sz="2400" dirty="0">
                <a:solidFill>
                  <a:srgbClr val="008000"/>
                </a:solidFill>
              </a:rPr>
              <a:t>5</a:t>
            </a:r>
            <a:r>
              <a:rPr lang="en-US" sz="2400" dirty="0"/>
              <a:t>, </a:t>
            </a:r>
            <a:r>
              <a:rPr lang="en-US" sz="2400" dirty="0">
                <a:solidFill>
                  <a:srgbClr val="008000"/>
                </a:solidFill>
              </a:rPr>
              <a:t>6</a:t>
            </a:r>
            <a:r>
              <a:rPr lang="en-US" sz="2400" dirty="0"/>
              <a:t>, </a:t>
            </a:r>
            <a:r>
              <a:rPr lang="en-US" sz="2400" dirty="0">
                <a:solidFill>
                  <a:srgbClr val="008000"/>
                </a:solidFill>
              </a:rPr>
              <a:t>7</a:t>
            </a:r>
          </a:p>
          <a:p>
            <a:pPr>
              <a:spcBef>
                <a:spcPts val="600"/>
              </a:spcBef>
            </a:pPr>
            <a:r>
              <a:rPr lang="en-US" sz="2400" dirty="0"/>
              <a:t>AS/A level question grades : </a:t>
            </a:r>
            <a:r>
              <a:rPr lang="en-US" sz="2400" dirty="0">
                <a:solidFill>
                  <a:srgbClr val="008000"/>
                </a:solidFill>
              </a:rPr>
              <a:t>D</a:t>
            </a:r>
            <a:r>
              <a:rPr lang="en-US" sz="2400" dirty="0"/>
              <a:t>, </a:t>
            </a:r>
            <a:r>
              <a:rPr lang="en-US" sz="2400" dirty="0">
                <a:solidFill>
                  <a:srgbClr val="008000"/>
                </a:solidFill>
              </a:rPr>
              <a:t>C</a:t>
            </a:r>
            <a:r>
              <a:rPr lang="en-US" sz="2400" dirty="0"/>
              <a:t>, </a:t>
            </a:r>
            <a:r>
              <a:rPr lang="en-US" sz="2400" dirty="0">
                <a:solidFill>
                  <a:srgbClr val="008000"/>
                </a:solidFill>
              </a:rPr>
              <a:t>B</a:t>
            </a:r>
          </a:p>
        </p:txBody>
      </p:sp>
      <p:sp>
        <p:nvSpPr>
          <p:cNvPr id="2" name="Rectangle 1">
            <a:extLst>
              <a:ext uri="{FF2B5EF4-FFF2-40B4-BE49-F238E27FC236}">
                <a16:creationId xmlns:a16="http://schemas.microsoft.com/office/drawing/2014/main" id="{8D0961E0-26D8-435E-92E1-D501AA38235B}"/>
              </a:ext>
            </a:extLst>
          </p:cNvPr>
          <p:cNvSpPr/>
          <p:nvPr/>
        </p:nvSpPr>
        <p:spPr>
          <a:xfrm>
            <a:off x="612017" y="3413956"/>
            <a:ext cx="11210637" cy="2323713"/>
          </a:xfrm>
          <a:prstGeom prst="rect">
            <a:avLst/>
          </a:prstGeom>
        </p:spPr>
        <p:txBody>
          <a:bodyPr wrap="square">
            <a:spAutoFit/>
          </a:bodyPr>
          <a:lstStyle/>
          <a:p>
            <a:pPr>
              <a:spcBef>
                <a:spcPts val="600"/>
              </a:spcBef>
            </a:pPr>
            <a:r>
              <a:rPr lang="en-GB" sz="2000" dirty="0"/>
              <a:t>Apply				Identify			What would be the benefit / costs of</a:t>
            </a:r>
          </a:p>
          <a:p>
            <a:pPr>
              <a:spcBef>
                <a:spcPts val="600"/>
              </a:spcBef>
            </a:pPr>
            <a:r>
              <a:rPr lang="en-GB" sz="2000" dirty="0"/>
              <a:t>Demonstrate			Name		      	Which</a:t>
            </a:r>
          </a:p>
          <a:p>
            <a:pPr>
              <a:spcBef>
                <a:spcPts val="600"/>
              </a:spcBef>
            </a:pPr>
            <a:r>
              <a:rPr lang="en-GB" sz="2000" dirty="0"/>
              <a:t>Describe				How			Why</a:t>
            </a:r>
          </a:p>
          <a:p>
            <a:pPr>
              <a:spcBef>
                <a:spcPts val="600"/>
              </a:spcBef>
            </a:pPr>
            <a:r>
              <a:rPr lang="en-GB" sz="2000" dirty="0"/>
              <a:t>Explain				Show how	      	</a:t>
            </a:r>
          </a:p>
          <a:p>
            <a:pPr>
              <a:spcBef>
                <a:spcPts val="600"/>
              </a:spcBef>
            </a:pPr>
            <a:r>
              <a:rPr lang="en-GB" sz="2000" dirty="0"/>
              <a:t>Give				Using</a:t>
            </a:r>
          </a:p>
          <a:p>
            <a:pPr>
              <a:spcBef>
                <a:spcPts val="600"/>
              </a:spcBef>
            </a:pPr>
            <a:r>
              <a:rPr lang="en-GB" sz="2000" dirty="0"/>
              <a:t>Give an example			Using examples</a:t>
            </a:r>
          </a:p>
        </p:txBody>
      </p:sp>
    </p:spTree>
    <p:extLst>
      <p:ext uri="{BB962C8B-B14F-4D97-AF65-F5344CB8AC3E}">
        <p14:creationId xmlns:p14="http://schemas.microsoft.com/office/powerpoint/2010/main" val="366296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1: COMMAND WORDS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7572214" cy="1354217"/>
          </a:xfrm>
          <a:prstGeom prst="rect">
            <a:avLst/>
          </a:prstGeom>
          <a:noFill/>
        </p:spPr>
        <p:txBody>
          <a:bodyPr wrap="square" rtlCol="0">
            <a:spAutoFit/>
          </a:bodyPr>
          <a:lstStyle/>
          <a:p>
            <a:r>
              <a:rPr lang="en-GB" sz="2400" dirty="0"/>
              <a:t>Typical command words used in exam questions:</a:t>
            </a:r>
          </a:p>
          <a:p>
            <a:pPr>
              <a:spcBef>
                <a:spcPts val="600"/>
              </a:spcBef>
            </a:pPr>
            <a:r>
              <a:rPr lang="en-US" sz="2400" dirty="0"/>
              <a:t>GCSE question grades: </a:t>
            </a:r>
            <a:r>
              <a:rPr lang="en-US" sz="2400" dirty="0">
                <a:solidFill>
                  <a:srgbClr val="008000"/>
                </a:solidFill>
              </a:rPr>
              <a:t>6</a:t>
            </a:r>
            <a:r>
              <a:rPr lang="en-US" sz="2400" dirty="0"/>
              <a:t>, </a:t>
            </a:r>
            <a:r>
              <a:rPr lang="en-US" sz="2400" dirty="0">
                <a:solidFill>
                  <a:srgbClr val="008000"/>
                </a:solidFill>
              </a:rPr>
              <a:t>7</a:t>
            </a:r>
            <a:r>
              <a:rPr lang="en-US" sz="2400" dirty="0"/>
              <a:t>, </a:t>
            </a:r>
            <a:r>
              <a:rPr lang="en-US" sz="2400" dirty="0">
                <a:solidFill>
                  <a:srgbClr val="008000"/>
                </a:solidFill>
              </a:rPr>
              <a:t>8</a:t>
            </a:r>
            <a:r>
              <a:rPr lang="en-US" sz="2400" dirty="0"/>
              <a:t>, </a:t>
            </a:r>
            <a:r>
              <a:rPr lang="en-US" sz="2400" dirty="0">
                <a:solidFill>
                  <a:srgbClr val="008000"/>
                </a:solidFill>
              </a:rPr>
              <a:t>9</a:t>
            </a:r>
          </a:p>
          <a:p>
            <a:pPr>
              <a:spcBef>
                <a:spcPts val="600"/>
              </a:spcBef>
            </a:pPr>
            <a:r>
              <a:rPr lang="en-US" sz="2400" dirty="0"/>
              <a:t>AS/A level question grades : </a:t>
            </a:r>
            <a:r>
              <a:rPr lang="en-US" sz="2400" dirty="0">
                <a:solidFill>
                  <a:srgbClr val="008000"/>
                </a:solidFill>
              </a:rPr>
              <a:t>B</a:t>
            </a:r>
            <a:r>
              <a:rPr lang="en-US" sz="2400" dirty="0"/>
              <a:t>, </a:t>
            </a:r>
            <a:r>
              <a:rPr lang="en-US" sz="2400" dirty="0">
                <a:solidFill>
                  <a:srgbClr val="008000"/>
                </a:solidFill>
              </a:rPr>
              <a:t>A</a:t>
            </a:r>
            <a:r>
              <a:rPr lang="en-US" sz="2400" dirty="0"/>
              <a:t>, </a:t>
            </a:r>
            <a:r>
              <a:rPr lang="en-US" sz="2400" dirty="0">
                <a:solidFill>
                  <a:srgbClr val="008000"/>
                </a:solidFill>
              </a:rPr>
              <a:t>A*</a:t>
            </a:r>
          </a:p>
        </p:txBody>
      </p:sp>
      <p:sp>
        <p:nvSpPr>
          <p:cNvPr id="2" name="Rectangle 1">
            <a:extLst>
              <a:ext uri="{FF2B5EF4-FFF2-40B4-BE49-F238E27FC236}">
                <a16:creationId xmlns:a16="http://schemas.microsoft.com/office/drawing/2014/main" id="{8D0961E0-26D8-435E-92E1-D501AA38235B}"/>
              </a:ext>
            </a:extLst>
          </p:cNvPr>
          <p:cNvSpPr/>
          <p:nvPr/>
        </p:nvSpPr>
        <p:spPr>
          <a:xfrm>
            <a:off x="612017" y="3413956"/>
            <a:ext cx="11210637" cy="2708434"/>
          </a:xfrm>
          <a:prstGeom prst="rect">
            <a:avLst/>
          </a:prstGeom>
        </p:spPr>
        <p:txBody>
          <a:bodyPr wrap="square">
            <a:spAutoFit/>
          </a:bodyPr>
          <a:lstStyle/>
          <a:p>
            <a:pPr>
              <a:spcBef>
                <a:spcPts val="600"/>
              </a:spcBef>
            </a:pPr>
            <a:r>
              <a:rPr lang="en-GB" sz="2000" dirty="0"/>
              <a:t>Advise				Critically assess		Organise</a:t>
            </a:r>
          </a:p>
          <a:p>
            <a:pPr>
              <a:spcBef>
                <a:spcPts val="600"/>
              </a:spcBef>
            </a:pPr>
            <a:r>
              <a:rPr lang="en-GB" sz="2000" dirty="0"/>
              <a:t>Analyse				Discuss			Show how</a:t>
            </a:r>
          </a:p>
          <a:p>
            <a:pPr>
              <a:spcBef>
                <a:spcPts val="600"/>
              </a:spcBef>
            </a:pPr>
            <a:r>
              <a:rPr lang="en-GB" sz="2000" dirty="0"/>
              <a:t>Assess				Evaluate			What</a:t>
            </a:r>
          </a:p>
          <a:p>
            <a:pPr>
              <a:spcBef>
                <a:spcPts val="600"/>
              </a:spcBef>
            </a:pPr>
            <a:r>
              <a:rPr lang="en-GB" sz="2000" dirty="0"/>
              <a:t>Assess the relative 		Explain			What factors</a:t>
            </a:r>
          </a:p>
          <a:p>
            <a:pPr>
              <a:spcBef>
                <a:spcPts val="600"/>
              </a:spcBef>
            </a:pPr>
            <a:r>
              <a:rPr lang="en-GB" sz="2000" dirty="0"/>
              <a:t>Importance			Explain why		Which</a:t>
            </a:r>
          </a:p>
          <a:p>
            <a:pPr>
              <a:spcBef>
                <a:spcPts val="600"/>
              </a:spcBef>
            </a:pPr>
            <a:r>
              <a:rPr lang="en-GB" sz="2000" dirty="0"/>
              <a:t>Compare &amp; contrast		Identify			Why</a:t>
            </a:r>
          </a:p>
          <a:p>
            <a:pPr>
              <a:spcBef>
                <a:spcPts val="600"/>
              </a:spcBef>
            </a:pPr>
            <a:r>
              <a:rPr lang="en-GB" sz="2000" dirty="0"/>
              <a:t>Consider				Justify</a:t>
            </a:r>
          </a:p>
        </p:txBody>
      </p:sp>
    </p:spTree>
    <p:extLst>
      <p:ext uri="{BB962C8B-B14F-4D97-AF65-F5344CB8AC3E}">
        <p14:creationId xmlns:p14="http://schemas.microsoft.com/office/powerpoint/2010/main" val="182643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DCA23C-5CCA-4830-981F-8E55DEEAF4C3}"/>
              </a:ext>
            </a:extLst>
          </p:cNvPr>
          <p:cNvSpPr/>
          <p:nvPr/>
        </p:nvSpPr>
        <p:spPr>
          <a:xfrm>
            <a:off x="612018" y="931653"/>
            <a:ext cx="4822130"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PART 1: COMMAND WORDS</a:t>
            </a:r>
          </a:p>
        </p:txBody>
      </p:sp>
      <p:sp>
        <p:nvSpPr>
          <p:cNvPr id="7" name="TextBox 6">
            <a:extLst>
              <a:ext uri="{FF2B5EF4-FFF2-40B4-BE49-F238E27FC236}">
                <a16:creationId xmlns:a16="http://schemas.microsoft.com/office/drawing/2014/main" id="{2D747EF0-CF1F-4302-8121-9718197DF411}"/>
              </a:ext>
            </a:extLst>
          </p:cNvPr>
          <p:cNvSpPr txBox="1"/>
          <p:nvPr/>
        </p:nvSpPr>
        <p:spPr>
          <a:xfrm>
            <a:off x="612018" y="1788994"/>
            <a:ext cx="5344645" cy="3416320"/>
          </a:xfrm>
          <a:prstGeom prst="rect">
            <a:avLst/>
          </a:prstGeom>
          <a:noFill/>
        </p:spPr>
        <p:txBody>
          <a:bodyPr wrap="square" rtlCol="0">
            <a:spAutoFit/>
          </a:bodyPr>
          <a:lstStyle/>
          <a:p>
            <a:r>
              <a:rPr lang="en-GB" sz="2400" dirty="0"/>
              <a:t>What did you notice about the words in the lists?</a:t>
            </a:r>
          </a:p>
          <a:p>
            <a:endParaRPr lang="en-GB" sz="2400" dirty="0"/>
          </a:p>
          <a:p>
            <a:pPr>
              <a:tabLst>
                <a:tab pos="722313" algn="l"/>
                <a:tab pos="2506663" algn="l"/>
              </a:tabLst>
            </a:pPr>
            <a:r>
              <a:rPr lang="en-GB" sz="2400" dirty="0"/>
              <a:t>Certain words appeared in more than one category.  </a:t>
            </a:r>
          </a:p>
          <a:p>
            <a:pPr>
              <a:tabLst>
                <a:tab pos="722313" algn="l"/>
                <a:tab pos="2506663" algn="l"/>
              </a:tabLst>
            </a:pPr>
            <a:endParaRPr lang="en-GB" sz="2400" dirty="0"/>
          </a:p>
          <a:p>
            <a:pPr>
              <a:tabLst>
                <a:tab pos="722313" algn="l"/>
                <a:tab pos="2506663" algn="l"/>
              </a:tabLst>
            </a:pPr>
            <a:r>
              <a:rPr lang="en-GB" sz="2400" dirty="0"/>
              <a:t>This is where the </a:t>
            </a:r>
            <a:r>
              <a:rPr lang="en-GB" sz="2400" b="1" dirty="0">
                <a:solidFill>
                  <a:srgbClr val="008000"/>
                </a:solidFill>
              </a:rPr>
              <a:t>rest of the question is important </a:t>
            </a:r>
            <a:r>
              <a:rPr lang="en-GB" sz="2400" dirty="0"/>
              <a:t>in giving you the full picture of what is required</a:t>
            </a:r>
          </a:p>
        </p:txBody>
      </p:sp>
      <p:pic>
        <p:nvPicPr>
          <p:cNvPr id="11" name="Picture 10" descr="A picture containing vector graphics&#10;&#10;Description automatically generated">
            <a:extLst>
              <a:ext uri="{FF2B5EF4-FFF2-40B4-BE49-F238E27FC236}">
                <a16:creationId xmlns:a16="http://schemas.microsoft.com/office/drawing/2014/main" id="{DDC5452B-3814-4B18-A459-683AAB373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4" y="1139614"/>
            <a:ext cx="5509218" cy="5509218"/>
          </a:xfrm>
          <a:prstGeom prst="rect">
            <a:avLst/>
          </a:prstGeom>
        </p:spPr>
      </p:pic>
    </p:spTree>
    <p:extLst>
      <p:ext uri="{BB962C8B-B14F-4D97-AF65-F5344CB8AC3E}">
        <p14:creationId xmlns:p14="http://schemas.microsoft.com/office/powerpoint/2010/main" val="3804459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F57D74F64D184CB6D69779B2F690CB" ma:contentTypeVersion="14" ma:contentTypeDescription="Create a new document." ma:contentTypeScope="" ma:versionID="d4c6d729156b401d9ff6b4f51fde77c5">
  <xsd:schema xmlns:xsd="http://www.w3.org/2001/XMLSchema" xmlns:xs="http://www.w3.org/2001/XMLSchema" xmlns:p="http://schemas.microsoft.com/office/2006/metadata/properties" xmlns:ns2="0a9e03f9-d863-4bd4-9da4-021144884c07" xmlns:ns3="b0b491b5-0359-4501-8d66-ba4d8fcd8de5" targetNamespace="http://schemas.microsoft.com/office/2006/metadata/properties" ma:root="true" ma:fieldsID="6dcd0321ff3b14f5d26445bf50e2ed54" ns2:_="" ns3:_="">
    <xsd:import namespace="0a9e03f9-d863-4bd4-9da4-021144884c07"/>
    <xsd:import namespace="b0b491b5-0359-4501-8d66-ba4d8fcd8de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ObjectDetectorVersions" minOccurs="0"/>
                <xsd:element ref="ns3:MediaLengthInSecond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e03f9-d863-4bd4-9da4-021144884c0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188733a-cc3a-4595-8708-0f4c12eac03d}" ma:internalName="TaxCatchAll" ma:showField="CatchAllData" ma:web="0a9e03f9-d863-4bd4-9da4-021144884c0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b491b5-0359-4501-8d66-ba4d8fcd8de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d130c82-3eaf-4d6e-aa95-a900597639a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b491b5-0359-4501-8d66-ba4d8fcd8de5">
      <Terms xmlns="http://schemas.microsoft.com/office/infopath/2007/PartnerControls"/>
    </lcf76f155ced4ddcb4097134ff3c332f>
    <TaxCatchAll xmlns="0a9e03f9-d863-4bd4-9da4-021144884c07" xsi:nil="true"/>
  </documentManagement>
</p:properties>
</file>

<file path=customXml/itemProps1.xml><?xml version="1.0" encoding="utf-8"?>
<ds:datastoreItem xmlns:ds="http://schemas.openxmlformats.org/officeDocument/2006/customXml" ds:itemID="{A4DD9DC4-0F4F-4122-A2B5-2990A92C71A3}"/>
</file>

<file path=customXml/itemProps2.xml><?xml version="1.0" encoding="utf-8"?>
<ds:datastoreItem xmlns:ds="http://schemas.openxmlformats.org/officeDocument/2006/customXml" ds:itemID="{B369D0B4-0E88-4A5F-9EEC-FB1676A084B3}"/>
</file>

<file path=customXml/itemProps3.xml><?xml version="1.0" encoding="utf-8"?>
<ds:datastoreItem xmlns:ds="http://schemas.openxmlformats.org/officeDocument/2006/customXml" ds:itemID="{A729ADEE-8F8E-461F-86C0-A5A0FF835D2D}"/>
</file>

<file path=docProps/app.xml><?xml version="1.0" encoding="utf-8"?>
<Properties xmlns="http://schemas.openxmlformats.org/officeDocument/2006/extended-properties" xmlns:vt="http://schemas.openxmlformats.org/officeDocument/2006/docPropsVTypes">
  <TotalTime>1195</TotalTime>
  <Words>3142</Words>
  <Application>Microsoft Office PowerPoint</Application>
  <PresentationFormat>Widescreen</PresentationFormat>
  <Paragraphs>387</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Century Gothic</vt:lpstr>
      <vt:lpstr>Connecticut</vt:lpstr>
      <vt:lpstr>MV Boli</vt:lpstr>
      <vt:lpstr>Office Theme</vt:lpstr>
      <vt:lpstr>Understanding “command words” and how to use them to help you answer exam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Guidance for the actual exam</vt:lpstr>
      <vt:lpstr>PowerPoint Presentation</vt:lpstr>
      <vt:lpstr>PowerPoint Presentation</vt:lpstr>
      <vt:lpstr>PowerPoint Presentation</vt:lpstr>
      <vt:lpstr>PowerPoint Presentation</vt:lpstr>
      <vt:lpstr>Exam paper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tackle those 8+ mark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Hillyard</dc:creator>
  <cp:lastModifiedBy>David Hillyard</cp:lastModifiedBy>
  <cp:revision>122</cp:revision>
  <dcterms:created xsi:type="dcterms:W3CDTF">2019-12-11T08:54:23Z</dcterms:created>
  <dcterms:modified xsi:type="dcterms:W3CDTF">2020-02-19T12:18:56Z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0x010100EBF57D74F64D184CB6D69779B2F690CB</vt:lpwstr>
  </property>
  <property fmtid="{D5CDD505-2E9C-101B-9397-08002B2CF9AE}" pid="3" name="Order">
    <vt:r8>1301600</vt:r8>
  </property>
</Properties>
</file>