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94660"/>
  </p:normalViewPr>
  <p:slideViewPr>
    <p:cSldViewPr snapToGrid="0">
      <p:cViewPr>
        <p:scale>
          <a:sx n="90" d="100"/>
          <a:sy n="90" d="100"/>
        </p:scale>
        <p:origin x="321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A2241-FFD5-4FEE-BBA8-552035BC5461}" type="datetimeFigureOut">
              <a:rPr lang="en-GB" smtClean="0"/>
              <a:t>25/04/2025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84CAF-645C-458B-B234-580B99E202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012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0801F-0A9F-46EE-B2A6-6C487EA0D6E7}" type="datetime1">
              <a:rPr lang="en-GB" smtClean="0"/>
              <a:t>25/04/2025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6EF9-E538-4D7D-ADF2-9A2FD49A91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210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D9910-BE42-4CE9-B6E7-939C33D0A787}" type="datetime1">
              <a:rPr lang="en-GB" smtClean="0"/>
              <a:t>25/04/2025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6EF9-E538-4D7D-ADF2-9A2FD49A91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576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39B6D-80BD-439B-BBFC-8F31B2D1A34E}" type="datetime1">
              <a:rPr lang="en-GB" smtClean="0"/>
              <a:t>25/04/2025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6EF9-E538-4D7D-ADF2-9A2FD49A91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628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F4CC5-7D6B-49B0-B88A-9EA49371BB63}" type="datetime1">
              <a:rPr lang="en-GB" smtClean="0"/>
              <a:t>25/04/2025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6EF9-E538-4D7D-ADF2-9A2FD49A91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556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1BBAD-A94E-4A8A-984B-3985036AB345}" type="datetime1">
              <a:rPr lang="en-GB" smtClean="0"/>
              <a:t>25/04/2025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6EF9-E538-4D7D-ADF2-9A2FD49A91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271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2A86A-9FB7-461E-A9A2-1FC950BE3E03}" type="datetime1">
              <a:rPr lang="en-GB" smtClean="0"/>
              <a:t>25/04/2025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6EF9-E538-4D7D-ADF2-9A2FD49A91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60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5FE42-8D49-4E36-A354-0800CA3C8A93}" type="datetime1">
              <a:rPr lang="en-GB" smtClean="0"/>
              <a:t>25/04/2025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6EF9-E538-4D7D-ADF2-9A2FD49A91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76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BC46C-4AB2-44C5-8E07-4381A2CB8A86}" type="datetime1">
              <a:rPr lang="en-GB" smtClean="0"/>
              <a:t>25/04/2025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6EF9-E538-4D7D-ADF2-9A2FD49A91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516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98C25-BB82-4E09-8B39-8C2656E8E900}" type="datetime1">
              <a:rPr lang="en-GB" smtClean="0"/>
              <a:t>25/04/2025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6EF9-E538-4D7D-ADF2-9A2FD49A91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683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4B420-37D2-4C35-8BE5-AC1FADEC1E21}" type="datetime1">
              <a:rPr lang="en-GB" smtClean="0"/>
              <a:t>25/04/2025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6EF9-E538-4D7D-ADF2-9A2FD49A91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588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7F96D-92E4-4E19-B22F-7E856629DFFA}" type="datetime1">
              <a:rPr lang="en-GB" smtClean="0"/>
              <a:t>25/04/2025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6EF9-E538-4D7D-ADF2-9A2FD49A91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866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38150C-D1B3-42C2-BBAB-E54C038460BA}" type="datetime1">
              <a:rPr lang="en-GB" smtClean="0"/>
              <a:t>25/04/2025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066EF9-E538-4D7D-ADF2-9A2FD49A91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495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E41B5200-54C7-83A0-1025-3CA3FDD01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" y="-85459"/>
            <a:ext cx="6696075" cy="954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304704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365F91"/>
                </a:solidFill>
                <a:effectLst/>
                <a:latin typeface="Calibri" panose="020F050202020403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Do Now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Which of these is an example of a legal, ethical, cultural or environmental issue?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kumimoji="0" lang="en-GB" altLang="en-US" sz="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7" name="Picture 6" descr="What is a Data Breach &amp; How to Prevent Data Leaks">
            <a:extLst>
              <a:ext uri="{FF2B5EF4-FFF2-40B4-BE49-F238E27FC236}">
                <a16:creationId xmlns:a16="http://schemas.microsoft.com/office/drawing/2014/main" id="{6821B2EA-1C6B-753E-C1E1-DAF5BFD73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68" b="3"/>
          <a:stretch/>
        </p:blipFill>
        <p:spPr bwMode="auto">
          <a:xfrm>
            <a:off x="307464" y="988106"/>
            <a:ext cx="1396505" cy="95400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DealBee Deals on X: &quot;🚫 Banning teens from digital platforms feels  outdated. Instead, let's guide them on safe online habits and set limits,  not bans ✓&quot; / X">
            <a:extLst>
              <a:ext uri="{FF2B5EF4-FFF2-40B4-BE49-F238E27FC236}">
                <a16:creationId xmlns:a16="http://schemas.microsoft.com/office/drawing/2014/main" id="{68AA674B-B603-D7F6-8C28-2142C93D0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6" r="1472" b="1"/>
          <a:stretch/>
        </p:blipFill>
        <p:spPr bwMode="auto">
          <a:xfrm>
            <a:off x="4982219" y="988103"/>
            <a:ext cx="1349109" cy="954011"/>
          </a:xfrm>
          <a:custGeom>
            <a:avLst/>
            <a:gdLst/>
            <a:ahLst/>
            <a:cxnLst/>
            <a:rect l="l" t="t" r="r" b="b"/>
            <a:pathLst>
              <a:path w="4810310" h="3401568">
                <a:moveTo>
                  <a:pt x="781270" y="0"/>
                </a:moveTo>
                <a:lnTo>
                  <a:pt x="4810310" y="0"/>
                </a:lnTo>
                <a:lnTo>
                  <a:pt x="4810310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Millions of demonstrators join largest climate protest in history">
            <a:extLst>
              <a:ext uri="{FF2B5EF4-FFF2-40B4-BE49-F238E27FC236}">
                <a16:creationId xmlns:a16="http://schemas.microsoft.com/office/drawing/2014/main" id="{D95062E0-A675-6BD9-B78A-2293C38EC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" r="14501" b="-1"/>
          <a:stretch/>
        </p:blipFill>
        <p:spPr bwMode="auto">
          <a:xfrm>
            <a:off x="1914441" y="988102"/>
            <a:ext cx="1381410" cy="954011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EFF92EF-821B-6260-CC0A-28387119CC6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338" r="-1" b="-1"/>
          <a:stretch/>
        </p:blipFill>
        <p:spPr>
          <a:xfrm>
            <a:off x="3428999" y="1007720"/>
            <a:ext cx="1342748" cy="954008"/>
          </a:xfrm>
          <a:custGeom>
            <a:avLst/>
            <a:gdLst/>
            <a:ahLst/>
            <a:cxnLst/>
            <a:rect l="l" t="t" r="r" b="b"/>
            <a:pathLst>
              <a:path w="4787628" h="3401568">
                <a:moveTo>
                  <a:pt x="0" y="0"/>
                </a:moveTo>
                <a:lnTo>
                  <a:pt x="4787628" y="0"/>
                </a:lnTo>
                <a:lnTo>
                  <a:pt x="4787628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AE964A7-C856-C9DB-A1A2-98C1DD810B35}"/>
              </a:ext>
            </a:extLst>
          </p:cNvPr>
          <p:cNvSpPr txBox="1"/>
          <p:nvPr/>
        </p:nvSpPr>
        <p:spPr>
          <a:xfrm>
            <a:off x="363285" y="2002843"/>
            <a:ext cx="1396505" cy="22660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1400" dirty="0">
              <a:solidFill>
                <a:sysClr val="windowText" lastClr="0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DDB8CE-0B9A-B803-3589-02B4A3939EA1}"/>
              </a:ext>
            </a:extLst>
          </p:cNvPr>
          <p:cNvSpPr txBox="1"/>
          <p:nvPr/>
        </p:nvSpPr>
        <p:spPr>
          <a:xfrm>
            <a:off x="1914441" y="2002840"/>
            <a:ext cx="1381410" cy="22660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1400" dirty="0">
              <a:solidFill>
                <a:sysClr val="windowText" lastClr="0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69CCEE-3FCC-4856-3E10-604118D9C305}"/>
              </a:ext>
            </a:extLst>
          </p:cNvPr>
          <p:cNvSpPr txBox="1"/>
          <p:nvPr/>
        </p:nvSpPr>
        <p:spPr>
          <a:xfrm>
            <a:off x="3402120" y="2002842"/>
            <a:ext cx="1396505" cy="22660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1400" dirty="0">
              <a:solidFill>
                <a:sysClr val="windowText" lastClr="00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24E128-CB4A-8EE5-388F-BCE3B146BAC8}"/>
              </a:ext>
            </a:extLst>
          </p:cNvPr>
          <p:cNvSpPr txBox="1"/>
          <p:nvPr/>
        </p:nvSpPr>
        <p:spPr>
          <a:xfrm>
            <a:off x="4982219" y="2002841"/>
            <a:ext cx="1396505" cy="22660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1400" dirty="0">
              <a:solidFill>
                <a:sysClr val="windowText" lastClr="0000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284900C-6B7C-7D51-22DC-84A37A5EB8D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6348" b="-1"/>
          <a:stretch/>
        </p:blipFill>
        <p:spPr>
          <a:xfrm>
            <a:off x="2905320" y="2828364"/>
            <a:ext cx="3344025" cy="1696091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63092CD2-32CD-00C9-74B9-F3C8E865F457}"/>
              </a:ext>
            </a:extLst>
          </p:cNvPr>
          <p:cNvGrpSpPr/>
          <p:nvPr/>
        </p:nvGrpSpPr>
        <p:grpSpPr>
          <a:xfrm>
            <a:off x="700166" y="2907669"/>
            <a:ext cx="1812963" cy="1537479"/>
            <a:chOff x="287980" y="2411817"/>
            <a:chExt cx="4941033" cy="4385042"/>
          </a:xfrm>
        </p:grpSpPr>
        <p:pic>
          <p:nvPicPr>
            <p:cNvPr id="16" name="Picture 2" descr="Thinking Icon PNG Transparent Background, Free Download #6623 - FreeIconsPNG">
              <a:extLst>
                <a:ext uri="{FF2B5EF4-FFF2-40B4-BE49-F238E27FC236}">
                  <a16:creationId xmlns:a16="http://schemas.microsoft.com/office/drawing/2014/main" id="{D8F5F2AD-91F7-0439-D75F-841F03D600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7980" y="2411817"/>
              <a:ext cx="2586711" cy="25867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Cold Calling Line Icon 14811850 Vector Art at Vecteezy">
              <a:extLst>
                <a:ext uri="{FF2B5EF4-FFF2-40B4-BE49-F238E27FC236}">
                  <a16:creationId xmlns:a16="http://schemas.microsoft.com/office/drawing/2014/main" id="{E4C84855-0974-A8C4-149B-ABEF01E77D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3596" y="2719867"/>
              <a:ext cx="1855417" cy="18554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Download Free Visualization Accurate Lineal icon Icons in PNG &amp; SVG">
              <a:extLst>
                <a:ext uri="{FF2B5EF4-FFF2-40B4-BE49-F238E27FC236}">
                  <a16:creationId xmlns:a16="http://schemas.microsoft.com/office/drawing/2014/main" id="{01B6128E-D19F-54C2-EAE8-9C059C76D0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5736" y="4815104"/>
              <a:ext cx="1981755" cy="19817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FC1FA5B-F148-8F47-10A2-02A7DEAC4F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19005" y="4631635"/>
              <a:ext cx="456038" cy="6694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31FFA9B-264C-4B51-B1AB-A492F266504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704515" y="4815104"/>
              <a:ext cx="502441" cy="5479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DB827B7-8303-9C2F-1C88-42E9088CEAA9}"/>
                </a:ext>
              </a:extLst>
            </p:cNvPr>
            <p:cNvCxnSpPr>
              <a:cxnSpLocks/>
            </p:cNvCxnSpPr>
            <p:nvPr/>
          </p:nvCxnSpPr>
          <p:spPr>
            <a:xfrm>
              <a:off x="2449446" y="3647575"/>
              <a:ext cx="9241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429ABD8-B1E7-2319-8C9D-1611349FC01C}"/>
              </a:ext>
            </a:extLst>
          </p:cNvPr>
          <p:cNvSpPr txBox="1"/>
          <p:nvPr/>
        </p:nvSpPr>
        <p:spPr>
          <a:xfrm>
            <a:off x="575997" y="2482927"/>
            <a:ext cx="5324060" cy="3508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1100" i="1" dirty="0"/>
              <a:t>“Discuss the environmental impact of increased use of digital devices.”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84F479E-CD17-9DE2-5339-4314B90E45FA}"/>
              </a:ext>
            </a:extLst>
          </p:cNvPr>
          <p:cNvCxnSpPr/>
          <p:nvPr/>
        </p:nvCxnSpPr>
        <p:spPr>
          <a:xfrm>
            <a:off x="307464" y="2405743"/>
            <a:ext cx="6179029" cy="0"/>
          </a:xfrm>
          <a:prstGeom prst="line">
            <a:avLst/>
          </a:prstGeom>
          <a:ln>
            <a:solidFill>
              <a:srgbClr val="C00000"/>
            </a:solidFill>
            <a:headEnd type="diamond" w="med" len="med"/>
            <a:tailEnd type="diamond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2633972B-3635-061C-DFEB-AEBC195EF059}"/>
              </a:ext>
            </a:extLst>
          </p:cNvPr>
          <p:cNvSpPr txBox="1"/>
          <p:nvPr/>
        </p:nvSpPr>
        <p:spPr>
          <a:xfrm>
            <a:off x="307464" y="4657257"/>
            <a:ext cx="632598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_______________________________________________________________________________________</a:t>
            </a:r>
          </a:p>
          <a:p>
            <a:r>
              <a:rPr lang="en-GB" sz="1200" dirty="0"/>
              <a:t>_______________________________________________________________________________________</a:t>
            </a:r>
          </a:p>
          <a:p>
            <a:r>
              <a:rPr lang="en-GB" sz="1200" dirty="0"/>
              <a:t>_______________________________________________________________________________________</a:t>
            </a:r>
          </a:p>
          <a:p>
            <a:r>
              <a:rPr lang="en-GB" sz="1200" dirty="0"/>
              <a:t>_______________________________________________________________________________________</a:t>
            </a:r>
          </a:p>
          <a:p>
            <a:r>
              <a:rPr lang="en-GB" sz="1200" dirty="0"/>
              <a:t>_______________________________________________________________________________________</a:t>
            </a:r>
          </a:p>
          <a:p>
            <a:r>
              <a:rPr lang="en-GB" sz="1200" dirty="0"/>
              <a:t>_______________________________________________________________________________________</a:t>
            </a:r>
          </a:p>
          <a:p>
            <a:r>
              <a:rPr lang="en-GB" sz="1200" dirty="0"/>
              <a:t>_______________________________________________________________________________________</a:t>
            </a:r>
          </a:p>
          <a:p>
            <a:r>
              <a:rPr lang="en-GB" sz="1200" dirty="0"/>
              <a:t>_______________________________________________________________________________________</a:t>
            </a:r>
          </a:p>
          <a:p>
            <a:r>
              <a:rPr lang="en-GB" sz="1200" dirty="0"/>
              <a:t>_______________________________________________________________________________________</a:t>
            </a:r>
          </a:p>
          <a:p>
            <a:r>
              <a:rPr lang="en-GB" sz="1200" dirty="0"/>
              <a:t>_______________________________________________________________________________________</a:t>
            </a:r>
          </a:p>
          <a:p>
            <a:r>
              <a:rPr lang="en-GB" sz="1200" dirty="0"/>
              <a:t>_______________________________________________________________________________________</a:t>
            </a:r>
          </a:p>
          <a:p>
            <a:r>
              <a:rPr lang="en-GB" sz="1200" dirty="0"/>
              <a:t>_______________________________________________________________________________________</a:t>
            </a:r>
          </a:p>
          <a:p>
            <a:r>
              <a:rPr lang="en-GB" sz="1200" dirty="0"/>
              <a:t>_______________________________________________________________________________________</a:t>
            </a:r>
          </a:p>
          <a:p>
            <a:r>
              <a:rPr lang="en-GB" sz="1200" dirty="0"/>
              <a:t>_______________________________________________________________________________________</a:t>
            </a:r>
          </a:p>
          <a:p>
            <a:r>
              <a:rPr lang="en-GB" sz="1200" dirty="0"/>
              <a:t>_______________________________________________________________________________________</a:t>
            </a:r>
          </a:p>
          <a:p>
            <a:r>
              <a:rPr lang="en-GB" sz="1200" dirty="0"/>
              <a:t>_______________________________________________________________________________________</a:t>
            </a:r>
          </a:p>
          <a:p>
            <a:r>
              <a:rPr lang="en-GB" sz="1200" dirty="0"/>
              <a:t>_______________________________________________________________________________________</a:t>
            </a:r>
          </a:p>
          <a:p>
            <a:r>
              <a:rPr lang="en-GB" sz="1200" dirty="0"/>
              <a:t>_______________________________________________________________________________________</a:t>
            </a:r>
          </a:p>
          <a:p>
            <a:r>
              <a:rPr lang="en-GB" sz="1200" dirty="0"/>
              <a:t>_______________________________________________________________________________________</a:t>
            </a:r>
          </a:p>
          <a:p>
            <a:r>
              <a:rPr lang="en-GB" sz="1200" dirty="0"/>
              <a:t>_______________________________________________________________________________________</a:t>
            </a:r>
          </a:p>
          <a:p>
            <a:r>
              <a:rPr lang="en-GB" sz="1200" dirty="0"/>
              <a:t>_______________________________________________________________________________________</a:t>
            </a:r>
          </a:p>
          <a:p>
            <a:r>
              <a:rPr lang="en-GB" sz="1200" dirty="0"/>
              <a:t>_______________________________________________________________________________________</a:t>
            </a:r>
          </a:p>
          <a:p>
            <a:r>
              <a:rPr lang="en-GB" sz="1200" dirty="0"/>
              <a:t>_______________________________________________________________________________________</a:t>
            </a:r>
          </a:p>
          <a:p>
            <a:r>
              <a:rPr lang="en-GB" sz="1200" dirty="0"/>
              <a:t>_______________________________________________________________________________________</a:t>
            </a:r>
          </a:p>
          <a:p>
            <a:r>
              <a:rPr lang="en-GB" sz="1200" dirty="0"/>
              <a:t>_______________________________________________________________________________________</a:t>
            </a:r>
          </a:p>
          <a:p>
            <a:endParaRPr lang="en-GB" sz="1200" dirty="0"/>
          </a:p>
        </p:txBody>
      </p:sp>
      <p:sp>
        <p:nvSpPr>
          <p:cNvPr id="49" name="Slide Number Placeholder 48">
            <a:extLst>
              <a:ext uri="{FF2B5EF4-FFF2-40B4-BE49-F238E27FC236}">
                <a16:creationId xmlns:a16="http://schemas.microsoft.com/office/drawing/2014/main" id="{C4BD34DD-1BAA-D738-E0E9-1FB8733E8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6EF9-E538-4D7D-ADF2-9A2FD49A919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51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CB53BA-3DF2-2A60-32EF-F483B6459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6EF9-E538-4D7D-ADF2-9A2FD49A9193}" type="slidenum">
              <a:rPr lang="en-GB" smtClean="0"/>
              <a:t>10</a:t>
            </a:fld>
            <a:endParaRPr lang="en-GB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65AB081C-BD24-CFE6-F55E-4602A2781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" y="9692"/>
            <a:ext cx="6696075" cy="1077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304704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365F91"/>
                </a:solidFill>
                <a:effectLst/>
                <a:latin typeface="+mj-lt"/>
                <a:ea typeface="MS Gothic" panose="020B0609070205080204" pitchFamily="49" charset="-128"/>
                <a:cs typeface="Times New Roman" panose="02020603050405020304" pitchFamily="18" charset="0"/>
              </a:rPr>
              <a:t>Plenary – PEELER Jungle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Match each sentence below to the correct PEELER step.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Use a line to match them up.</a:t>
            </a:r>
            <a:endParaRPr kumimoji="0" lang="en-GB" altLang="en-US" sz="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12E854-BC6A-5C49-E83F-42BDE7568EDA}"/>
              </a:ext>
            </a:extLst>
          </p:cNvPr>
          <p:cNvSpPr txBox="1"/>
          <p:nvPr/>
        </p:nvSpPr>
        <p:spPr>
          <a:xfrm>
            <a:off x="3382962" y="1598716"/>
            <a:ext cx="3291289" cy="5416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lang="en-GB" sz="1000" dirty="0"/>
              <a:t>1️⃣ </a:t>
            </a:r>
            <a:r>
              <a:rPr lang="en-GB" sz="1200" i="1" dirty="0"/>
              <a:t>This links to wider environmental concerns, like climate change and sustainable energy use.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endParaRPr lang="en-GB" sz="1200" i="1" dirty="0"/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endParaRPr lang="en-GB" sz="200" i="1" dirty="0"/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lang="en-GB" sz="1000" dirty="0"/>
              <a:t>2️⃣ </a:t>
            </a:r>
            <a:r>
              <a:rPr lang="en-GB" sz="1200" i="1" dirty="0"/>
              <a:t>Self-driving cars require a lot of energy and data processing, which increases electricity demand.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endParaRPr lang="en-GB" sz="1200" i="1" dirty="0"/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endParaRPr lang="en-GB" sz="100" i="1" dirty="0"/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lang="en-GB" sz="1000" dirty="0"/>
              <a:t>3️⃣ </a:t>
            </a:r>
            <a:r>
              <a:rPr lang="en-GB" sz="1200" i="1" dirty="0"/>
              <a:t>However, others argue that driverless cars could reduce emissions in the long term by reducing traffic congestion.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endParaRPr lang="en-GB" sz="1200" i="1" dirty="0"/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endParaRPr lang="en-GB" sz="100" i="1" dirty="0"/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lang="en-GB" sz="1000" dirty="0"/>
              <a:t>4️⃣ </a:t>
            </a:r>
            <a:r>
              <a:rPr lang="en-GB" sz="1200" i="1" dirty="0"/>
              <a:t>One environmental impact of driverless cars is their potential to increase electricity usage.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endParaRPr lang="en-GB" sz="1200" i="1" dirty="0"/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endParaRPr lang="en-GB" sz="100" i="1" dirty="0"/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lang="en-GB" sz="1000" dirty="0"/>
              <a:t>5️⃣ </a:t>
            </a:r>
            <a:r>
              <a:rPr lang="en-GB" sz="1200" i="1" dirty="0"/>
              <a:t>An example is Tesla’s autopilot vehicles, which rely on constant internet connectivity and sensors powered by electricity.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endParaRPr lang="en-GB" sz="1200" i="1" dirty="0"/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endParaRPr lang="en-GB" sz="200" i="1" dirty="0"/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lang="en-GB" sz="1000" dirty="0"/>
              <a:t>6️⃣ </a:t>
            </a:r>
            <a:r>
              <a:rPr lang="en-GB" sz="1200" i="1" dirty="0"/>
              <a:t>Overall, while the environmental impact is a concern, future developments in clean energy may help reduce the damage.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9D7CAF4-208E-E757-825E-E1012C72E9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r="85613" b="88599"/>
          <a:stretch/>
        </p:blipFill>
        <p:spPr>
          <a:xfrm>
            <a:off x="261007" y="1707182"/>
            <a:ext cx="898461" cy="3382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2F70BAB-7F0B-2C92-4B88-9400A444FB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558" r="77447" b="8124"/>
          <a:stretch/>
        </p:blipFill>
        <p:spPr>
          <a:xfrm>
            <a:off x="221013" y="5624138"/>
            <a:ext cx="1408454" cy="33575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6934E09-8602-C62C-5E59-C9EEB14560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649" t="11880" r="82333" b="76226"/>
          <a:stretch/>
        </p:blipFill>
        <p:spPr>
          <a:xfrm>
            <a:off x="200554" y="2413015"/>
            <a:ext cx="1143830" cy="35282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653B049-87CE-F075-C722-F7FE95F172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930" r="80647" b="62704"/>
          <a:stretch/>
        </p:blipFill>
        <p:spPr>
          <a:xfrm>
            <a:off x="259170" y="3351528"/>
            <a:ext cx="1208604" cy="3371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0F07DCF-7BAD-DAAB-D34B-6F809B21DB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327" r="87162" b="50355"/>
          <a:stretch/>
        </p:blipFill>
        <p:spPr>
          <a:xfrm>
            <a:off x="252274" y="4174885"/>
            <a:ext cx="801719" cy="33575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385F741-83BD-43F2-5DDC-5F7686640A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510" r="80738" b="29788"/>
          <a:stretch/>
        </p:blipFill>
        <p:spPr>
          <a:xfrm>
            <a:off x="252274" y="4996286"/>
            <a:ext cx="1202913" cy="34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168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D440AE57-4515-E68B-316F-3397007289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584" y="0"/>
            <a:ext cx="6229071" cy="1569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304704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365F91"/>
                </a:solidFill>
                <a:effectLst/>
                <a:latin typeface="+mj-lt"/>
                <a:ea typeface="MS Gothic" panose="020B0609070205080204" pitchFamily="49" charset="-128"/>
                <a:cs typeface="Times New Roman" panose="02020603050405020304" pitchFamily="18" charset="0"/>
              </a:rPr>
              <a:t>12-Mark Planning Grid – Use PEELER to Build Your Extended Response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Question: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sz="1100" i="1" dirty="0"/>
              <a:t>“</a:t>
            </a:r>
            <a:r>
              <a:rPr lang="en-GB" sz="1100" i="1" dirty="0"/>
              <a:t>Discuss the cultural impact of widespread access to the internet</a:t>
            </a:r>
            <a:r>
              <a:rPr lang="en-US" sz="1100" i="1" dirty="0"/>
              <a:t>.”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kumimoji="0" lang="en-GB" altLang="en-US" sz="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1BB9AE-11F2-06DD-6D70-E2AAAB610B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r="82735" b="-35882"/>
          <a:stretch/>
        </p:blipFill>
        <p:spPr>
          <a:xfrm>
            <a:off x="341345" y="1190996"/>
            <a:ext cx="789365" cy="3785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1DEF5E8-F218-F8ED-ACE2-F5BDEB08BFCD}"/>
              </a:ext>
            </a:extLst>
          </p:cNvPr>
          <p:cNvSpPr txBox="1"/>
          <p:nvPr/>
        </p:nvSpPr>
        <p:spPr>
          <a:xfrm>
            <a:off x="341345" y="1469595"/>
            <a:ext cx="6325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_______________________________________________________________________________________</a:t>
            </a:r>
          </a:p>
          <a:p>
            <a:r>
              <a:rPr lang="en-GB" sz="1200" dirty="0"/>
              <a:t>_______________________________________________________________________________________</a:t>
            </a:r>
          </a:p>
          <a:p>
            <a:r>
              <a:rPr lang="en-GB" sz="1200" dirty="0"/>
              <a:t>_______________________________________________________________________________________</a:t>
            </a:r>
          </a:p>
          <a:p>
            <a:endParaRPr lang="en-GB" sz="1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47F70CD-C18F-EFEB-436C-21B129C907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8433" b="6284"/>
          <a:stretch/>
        </p:blipFill>
        <p:spPr>
          <a:xfrm>
            <a:off x="283827" y="2076778"/>
            <a:ext cx="986045" cy="3070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83682E8-E76D-5D04-9F4B-0EE146D547A9}"/>
              </a:ext>
            </a:extLst>
          </p:cNvPr>
          <p:cNvSpPr txBox="1"/>
          <p:nvPr/>
        </p:nvSpPr>
        <p:spPr>
          <a:xfrm>
            <a:off x="341345" y="2343841"/>
            <a:ext cx="6325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_______________________________________________________________________________________</a:t>
            </a:r>
          </a:p>
          <a:p>
            <a:r>
              <a:rPr lang="en-GB" sz="1200" dirty="0"/>
              <a:t>_______________________________________________________________________________________</a:t>
            </a:r>
          </a:p>
          <a:p>
            <a:r>
              <a:rPr lang="en-GB" sz="1200" dirty="0"/>
              <a:t>_______________________________________________________________________________________</a:t>
            </a:r>
          </a:p>
          <a:p>
            <a:endParaRPr lang="en-GB" sz="1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2880C0-829F-C444-DDA9-59D06A68E099}"/>
              </a:ext>
            </a:extLst>
          </p:cNvPr>
          <p:cNvSpPr txBox="1"/>
          <p:nvPr/>
        </p:nvSpPr>
        <p:spPr>
          <a:xfrm>
            <a:off x="1076281" y="1246554"/>
            <a:ext cx="343145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effectLst/>
              </a:rPr>
              <a:t>What is one key issue or impact?</a:t>
            </a:r>
            <a:endParaRPr lang="en-GB" sz="1100" i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E73973-4A62-96FA-9251-9EE4D304BA80}"/>
              </a:ext>
            </a:extLst>
          </p:cNvPr>
          <p:cNvSpPr txBox="1"/>
          <p:nvPr/>
        </p:nvSpPr>
        <p:spPr>
          <a:xfrm>
            <a:off x="1212353" y="2166918"/>
            <a:ext cx="343145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i="1" dirty="0">
                <a:effectLst/>
              </a:rPr>
              <a:t>What do you mean by that?</a:t>
            </a:r>
            <a:endParaRPr lang="en-GB" sz="1100" i="1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E309E99-D689-231D-6EBB-369ADE92F7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924" t="26344" r="80612" b="63066"/>
          <a:stretch/>
        </p:blipFill>
        <p:spPr>
          <a:xfrm>
            <a:off x="221836" y="2995918"/>
            <a:ext cx="1117539" cy="27674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BF3F55C-EE49-FE93-AA1B-51965E70DB36}"/>
              </a:ext>
            </a:extLst>
          </p:cNvPr>
          <p:cNvSpPr txBox="1"/>
          <p:nvPr/>
        </p:nvSpPr>
        <p:spPr>
          <a:xfrm>
            <a:off x="1273629" y="3041197"/>
            <a:ext cx="343145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i="1" dirty="0">
                <a:effectLst/>
              </a:rPr>
              <a:t>Add a real-world case or example.</a:t>
            </a:r>
            <a:endParaRPr lang="en-GB" sz="1100" i="1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467FCC6-0E84-F182-3C14-4D5751644F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8926" r="87772" b="49661"/>
          <a:stretch/>
        </p:blipFill>
        <p:spPr>
          <a:xfrm>
            <a:off x="287584" y="3875199"/>
            <a:ext cx="715910" cy="31741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FC6CAAB-84AE-AA5F-4001-8E6AEB2274A7}"/>
              </a:ext>
            </a:extLst>
          </p:cNvPr>
          <p:cNvSpPr txBox="1"/>
          <p:nvPr/>
        </p:nvSpPr>
        <p:spPr>
          <a:xfrm>
            <a:off x="341345" y="3202909"/>
            <a:ext cx="6325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_______________________________________________________________________________________</a:t>
            </a:r>
          </a:p>
          <a:p>
            <a:r>
              <a:rPr lang="en-GB" sz="1200" dirty="0"/>
              <a:t>_______________________________________________________________________________________</a:t>
            </a:r>
          </a:p>
          <a:p>
            <a:r>
              <a:rPr lang="en-GB" sz="1200" dirty="0"/>
              <a:t>_______________________________________________________________________________________</a:t>
            </a:r>
          </a:p>
          <a:p>
            <a:endParaRPr lang="en-GB" sz="12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0636CB2-1D49-3B31-6042-14D69072D06F}"/>
              </a:ext>
            </a:extLst>
          </p:cNvPr>
          <p:cNvSpPr txBox="1"/>
          <p:nvPr/>
        </p:nvSpPr>
        <p:spPr>
          <a:xfrm>
            <a:off x="341345" y="4073016"/>
            <a:ext cx="6325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_______________________________________________________________________________________</a:t>
            </a:r>
          </a:p>
          <a:p>
            <a:r>
              <a:rPr lang="en-GB" sz="1200" dirty="0"/>
              <a:t>_______________________________________________________________________________________</a:t>
            </a:r>
          </a:p>
          <a:p>
            <a:r>
              <a:rPr lang="en-GB" sz="1200" dirty="0"/>
              <a:t>_______________________________________________________________________________________</a:t>
            </a:r>
          </a:p>
          <a:p>
            <a:endParaRPr lang="en-GB" sz="12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8EB14E3-B019-D44E-89B3-E86D9987A02D}"/>
              </a:ext>
            </a:extLst>
          </p:cNvPr>
          <p:cNvSpPr txBox="1"/>
          <p:nvPr/>
        </p:nvSpPr>
        <p:spPr>
          <a:xfrm>
            <a:off x="1003494" y="3933428"/>
            <a:ext cx="465163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i="1" dirty="0">
                <a:effectLst/>
              </a:rPr>
              <a:t>How does this connect to society, law, culture or the environment?</a:t>
            </a:r>
            <a:endParaRPr lang="en-GB" sz="1100" i="1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2209198-4FA4-DF2D-B592-EE0C3389CA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9481" r="81152" b="29608"/>
          <a:stretch/>
        </p:blipFill>
        <p:spPr>
          <a:xfrm>
            <a:off x="285835" y="4738746"/>
            <a:ext cx="1115695" cy="30678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5AD0F02-F0B1-9E86-154D-FFD3BC8C5B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0435" r="47226" b="8654"/>
          <a:stretch/>
        </p:blipFill>
        <p:spPr>
          <a:xfrm>
            <a:off x="283827" y="5609542"/>
            <a:ext cx="3123876" cy="30678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ABADF76-E8C4-E509-EFBC-7910951039E6}"/>
              </a:ext>
            </a:extLst>
          </p:cNvPr>
          <p:cNvSpPr txBox="1"/>
          <p:nvPr/>
        </p:nvSpPr>
        <p:spPr>
          <a:xfrm>
            <a:off x="1401530" y="4795702"/>
            <a:ext cx="465163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i="1" dirty="0">
                <a:effectLst/>
              </a:rPr>
              <a:t>Is this positive or negative? Who benefits or loses out?</a:t>
            </a:r>
            <a:endParaRPr lang="en-GB" sz="1100" i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EF6500E-9C45-2888-8740-0B6B31CA6CD3}"/>
              </a:ext>
            </a:extLst>
          </p:cNvPr>
          <p:cNvSpPr txBox="1"/>
          <p:nvPr/>
        </p:nvSpPr>
        <p:spPr>
          <a:xfrm>
            <a:off x="3417043" y="5609542"/>
            <a:ext cx="311453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i="1" dirty="0">
                <a:effectLst/>
              </a:rPr>
              <a:t>Reach a conclusion. Which impact is most significant and why?</a:t>
            </a:r>
            <a:endParaRPr lang="en-GB" sz="1100" i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50E0114-2747-450F-F6F3-5B4F884CB2E3}"/>
              </a:ext>
            </a:extLst>
          </p:cNvPr>
          <p:cNvSpPr txBox="1"/>
          <p:nvPr/>
        </p:nvSpPr>
        <p:spPr>
          <a:xfrm>
            <a:off x="341345" y="4949001"/>
            <a:ext cx="6325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_______________________________________________________________________________________</a:t>
            </a:r>
          </a:p>
          <a:p>
            <a:r>
              <a:rPr lang="en-GB" sz="1200" dirty="0"/>
              <a:t>_______________________________________________________________________________________</a:t>
            </a:r>
          </a:p>
          <a:p>
            <a:r>
              <a:rPr lang="en-GB" sz="1200" dirty="0"/>
              <a:t>_______________________________________________________________________________________</a:t>
            </a:r>
          </a:p>
          <a:p>
            <a:endParaRPr lang="en-GB" sz="12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1C5316B-012B-2BF9-9F72-433B3E73198B}"/>
              </a:ext>
            </a:extLst>
          </p:cNvPr>
          <p:cNvSpPr txBox="1"/>
          <p:nvPr/>
        </p:nvSpPr>
        <p:spPr>
          <a:xfrm>
            <a:off x="341345" y="5916324"/>
            <a:ext cx="6325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_______________________________________________________________________________________</a:t>
            </a:r>
          </a:p>
          <a:p>
            <a:r>
              <a:rPr lang="en-GB" sz="1200" dirty="0"/>
              <a:t>_______________________________________________________________________________________</a:t>
            </a:r>
          </a:p>
          <a:p>
            <a:r>
              <a:rPr lang="en-GB" sz="1200" dirty="0"/>
              <a:t>_______________________________________________________________________________________</a:t>
            </a:r>
          </a:p>
          <a:p>
            <a:endParaRPr lang="en-GB" sz="1200" dirty="0"/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24B8FF8B-3189-49F9-30A4-3E1695810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6EF9-E538-4D7D-ADF2-9A2FD49A919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125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98D97B1-FABA-56B3-5511-65A2BE67FDB0}"/>
              </a:ext>
            </a:extLst>
          </p:cNvPr>
          <p:cNvSpPr txBox="1"/>
          <p:nvPr/>
        </p:nvSpPr>
        <p:spPr>
          <a:xfrm>
            <a:off x="211666" y="224164"/>
            <a:ext cx="6197600" cy="67041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2400"/>
              </a:spcBef>
            </a:pPr>
            <a:r>
              <a:rPr lang="en-US" sz="1600" b="1" kern="0" dirty="0">
                <a:solidFill>
                  <a:srgbClr val="365F91"/>
                </a:solidFill>
                <a:effectLst/>
                <a:latin typeface="+mj-lt"/>
                <a:ea typeface="MS Gothic" panose="020B0609070205080204" pitchFamily="49" charset="-128"/>
                <a:cs typeface="Times New Roman" panose="02020603050405020304" pitchFamily="18" charset="0"/>
              </a:rPr>
              <a:t>Mark Scheme: Discuss the cultural impact of widespread access to the internet</a:t>
            </a:r>
            <a:endParaRPr lang="en-GB" sz="1600" b="1" kern="0" dirty="0">
              <a:solidFill>
                <a:srgbClr val="365F91"/>
              </a:solidFill>
              <a:effectLst/>
              <a:latin typeface="+mj-lt"/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2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Use this mark scheme to assess written answers using the PEELER structure. This is designed to support OCR J277 12-mark extended response questions.</a:t>
            </a:r>
            <a:endParaRPr lang="en-GB" sz="1200" dirty="0">
              <a:effectLst/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000"/>
              </a:spcBef>
            </a:pPr>
            <a:r>
              <a:rPr lang="en-US" sz="1600" b="1" dirty="0">
                <a:solidFill>
                  <a:srgbClr val="4F81BD"/>
                </a:solidFill>
                <a:effectLst/>
                <a:latin typeface="+mj-lt"/>
                <a:ea typeface="MS Gothic" panose="020B0609070205080204" pitchFamily="49" charset="-128"/>
                <a:cs typeface="Times New Roman" panose="02020603050405020304" pitchFamily="18" charset="0"/>
              </a:rPr>
              <a:t>Mark Scheme (12 Marks)</a:t>
            </a:r>
            <a:endParaRPr lang="en-GB" sz="1600" b="1" dirty="0">
              <a:solidFill>
                <a:srgbClr val="4F81BD"/>
              </a:solidFill>
              <a:effectLst/>
              <a:latin typeface="+mj-lt"/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200" b="1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0-3 marks: </a:t>
            </a:r>
            <a:r>
              <a:rPr lang="en-US" sz="12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Basic response. One or two simple points made. Little or no explanation. No evaluation or conclusion. May not link to 'cultural impact'.</a:t>
            </a:r>
            <a:endParaRPr lang="en-GB" sz="1200" dirty="0">
              <a:effectLst/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200" b="1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4-6 marks: </a:t>
            </a:r>
            <a:r>
              <a:rPr lang="en-US" sz="12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Some structure. A few points are made with some explanation. May include a general example. Limited evaluation. Some relevance to the question.</a:t>
            </a:r>
            <a:endParaRPr lang="en-GB" sz="1200" dirty="0">
              <a:effectLst/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200" b="1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7-9 marks: </a:t>
            </a:r>
            <a:r>
              <a:rPr lang="en-US" sz="12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Good structure. Clear use of PEELER. At least two cultural impacts explored with explanation and examples. Balanced view attempted. A basic conclusion is included.</a:t>
            </a:r>
            <a:endParaRPr lang="en-GB" sz="1200" dirty="0">
              <a:effectLst/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200" b="1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10-12 marks: </a:t>
            </a:r>
            <a:r>
              <a:rPr lang="en-US" sz="12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Excellent structure and clarity. Detailed explanation of multiple cultural impacts. Good examples used. Clear evaluation with multiple viewpoints considered. Strong, reasoned conclusion linked to the question.</a:t>
            </a:r>
            <a:endParaRPr lang="en-GB" sz="1200" dirty="0">
              <a:effectLst/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000"/>
              </a:spcBef>
            </a:pPr>
            <a:r>
              <a:rPr lang="en-US" sz="1600" b="1" dirty="0">
                <a:solidFill>
                  <a:srgbClr val="4F81BD"/>
                </a:solidFill>
                <a:effectLst/>
                <a:latin typeface="+mj-lt"/>
                <a:ea typeface="MS Gothic" panose="020B0609070205080204" pitchFamily="49" charset="-128"/>
                <a:cs typeface="Times New Roman" panose="02020603050405020304" pitchFamily="18" charset="0"/>
              </a:rPr>
              <a:t>PEELER Checklist</a:t>
            </a:r>
            <a:endParaRPr lang="en-GB" sz="1600" b="1" dirty="0">
              <a:solidFill>
                <a:srgbClr val="4F81BD"/>
              </a:solidFill>
              <a:effectLst/>
              <a:latin typeface="+mj-lt"/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2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Use this checklist to self-assess or peer-mark:</a:t>
            </a:r>
            <a:endParaRPr lang="en-GB" sz="1200" dirty="0">
              <a:effectLst/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US" sz="12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Clear Point made about a cultural impact</a:t>
            </a:r>
            <a:endParaRPr lang="en-GB" sz="1200" dirty="0"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US" sz="12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Explanation supports the point</a:t>
            </a:r>
            <a:endParaRPr lang="en-GB" sz="1200" dirty="0"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US" sz="12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Relevant example included (real or realistic)</a:t>
            </a:r>
            <a:endParaRPr lang="en-GB" sz="1200" dirty="0"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US" sz="12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Link to cultural change or society shown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US" sz="12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Evaluation includes a different perspective or debate</a:t>
            </a:r>
            <a:endParaRPr lang="en-GB" sz="1200" dirty="0"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US" sz="12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Final Reasoned conclusion included</a:t>
            </a:r>
            <a:endParaRPr lang="en-GB" sz="1200" dirty="0">
              <a:effectLst/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77A6DEF-0790-04B9-D71F-98AC0DCA3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6EF9-E538-4D7D-ADF2-9A2FD49A919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675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5E88C6-D6B8-620E-8456-EAECA1689C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26E9C826-9C03-7C8A-16D9-4D9121AD10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584" y="0"/>
            <a:ext cx="6229071" cy="1569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304704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365F91"/>
                </a:solidFill>
                <a:effectLst/>
                <a:latin typeface="+mj-lt"/>
                <a:ea typeface="MS Gothic" panose="020B0609070205080204" pitchFamily="49" charset="-128"/>
                <a:cs typeface="Times New Roman" panose="02020603050405020304" pitchFamily="18" charset="0"/>
              </a:rPr>
              <a:t>12-Mark Planning Grid – Use PEELER to Build Your Extended Response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Question: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sz="1100" i="1" dirty="0"/>
              <a:t>“</a:t>
            </a:r>
            <a:r>
              <a:rPr lang="en-GB" sz="1100" i="1" dirty="0"/>
              <a:t>Discuss the cultural impact of widespread access to the internet</a:t>
            </a:r>
            <a:r>
              <a:rPr lang="en-US" sz="1100" i="1" dirty="0"/>
              <a:t>.”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kumimoji="0" lang="en-GB" altLang="en-US" sz="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F44510-9D1A-556A-7DE2-08CC1C86B1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r="82735" b="-35882"/>
          <a:stretch/>
        </p:blipFill>
        <p:spPr>
          <a:xfrm>
            <a:off x="341345" y="1190996"/>
            <a:ext cx="789365" cy="3785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4443F3A-92C6-2BD8-05F7-C7AADF261CA1}"/>
              </a:ext>
            </a:extLst>
          </p:cNvPr>
          <p:cNvSpPr txBox="1"/>
          <p:nvPr/>
        </p:nvSpPr>
        <p:spPr>
          <a:xfrm>
            <a:off x="341345" y="1469595"/>
            <a:ext cx="6325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_______________________________________________________________________________________</a:t>
            </a:r>
          </a:p>
          <a:p>
            <a:r>
              <a:rPr lang="en-GB" sz="1200" dirty="0"/>
              <a:t>_______________________________________________________________________________________</a:t>
            </a:r>
          </a:p>
          <a:p>
            <a:r>
              <a:rPr lang="en-GB" sz="1200" dirty="0"/>
              <a:t>_______________________________________________________________________________________</a:t>
            </a:r>
          </a:p>
          <a:p>
            <a:endParaRPr lang="en-GB" sz="1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2C3548-F7FA-D922-A8CD-F26F2692C6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8433" b="6284"/>
          <a:stretch/>
        </p:blipFill>
        <p:spPr>
          <a:xfrm>
            <a:off x="283827" y="2076778"/>
            <a:ext cx="986045" cy="3070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84704C8-FA41-2CBA-32AA-6BCBCAB4390E}"/>
              </a:ext>
            </a:extLst>
          </p:cNvPr>
          <p:cNvSpPr txBox="1"/>
          <p:nvPr/>
        </p:nvSpPr>
        <p:spPr>
          <a:xfrm>
            <a:off x="341345" y="2343841"/>
            <a:ext cx="6325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_______________________________________________________________________________________</a:t>
            </a:r>
          </a:p>
          <a:p>
            <a:r>
              <a:rPr lang="en-GB" sz="1200" dirty="0"/>
              <a:t>_______________________________________________________________________________________</a:t>
            </a:r>
          </a:p>
          <a:p>
            <a:r>
              <a:rPr lang="en-GB" sz="1200" dirty="0"/>
              <a:t>_______________________________________________________________________________________</a:t>
            </a:r>
          </a:p>
          <a:p>
            <a:endParaRPr lang="en-GB" sz="1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E5665E-71E9-0DAD-2B90-FC2C641F9E32}"/>
              </a:ext>
            </a:extLst>
          </p:cNvPr>
          <p:cNvSpPr txBox="1"/>
          <p:nvPr/>
        </p:nvSpPr>
        <p:spPr>
          <a:xfrm>
            <a:off x="1076281" y="1246554"/>
            <a:ext cx="343145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effectLst/>
              </a:rPr>
              <a:t>What is one key issue or impact?</a:t>
            </a:r>
            <a:endParaRPr lang="en-GB" sz="1100" i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BE8118-20DD-ED50-327E-6E2988E91458}"/>
              </a:ext>
            </a:extLst>
          </p:cNvPr>
          <p:cNvSpPr txBox="1"/>
          <p:nvPr/>
        </p:nvSpPr>
        <p:spPr>
          <a:xfrm>
            <a:off x="1212353" y="2166918"/>
            <a:ext cx="343145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i="1" dirty="0">
                <a:effectLst/>
              </a:rPr>
              <a:t>What do you mean by that?</a:t>
            </a:r>
            <a:endParaRPr lang="en-GB" sz="1100" i="1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FE4E628-8ABE-A495-C7E7-7FB9F43034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924" t="26344" r="80612" b="63066"/>
          <a:stretch/>
        </p:blipFill>
        <p:spPr>
          <a:xfrm>
            <a:off x="221836" y="2995918"/>
            <a:ext cx="1117539" cy="27674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388D182-4E67-94C2-1940-AF9AE63B6E33}"/>
              </a:ext>
            </a:extLst>
          </p:cNvPr>
          <p:cNvSpPr txBox="1"/>
          <p:nvPr/>
        </p:nvSpPr>
        <p:spPr>
          <a:xfrm>
            <a:off x="1273629" y="3041197"/>
            <a:ext cx="343145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i="1" dirty="0">
                <a:effectLst/>
              </a:rPr>
              <a:t>Add a real-world case or example.</a:t>
            </a:r>
            <a:endParaRPr lang="en-GB" sz="1100" i="1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C52D964-174A-8B31-81BF-9373C4542B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8926" r="87772" b="49661"/>
          <a:stretch/>
        </p:blipFill>
        <p:spPr>
          <a:xfrm>
            <a:off x="287584" y="3875199"/>
            <a:ext cx="715910" cy="31741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015E37B-104A-E5A7-8804-B594EDD6D55D}"/>
              </a:ext>
            </a:extLst>
          </p:cNvPr>
          <p:cNvSpPr txBox="1"/>
          <p:nvPr/>
        </p:nvSpPr>
        <p:spPr>
          <a:xfrm>
            <a:off x="341345" y="3202909"/>
            <a:ext cx="6325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_______________________________________________________________________________________</a:t>
            </a:r>
          </a:p>
          <a:p>
            <a:r>
              <a:rPr lang="en-GB" sz="1200" dirty="0"/>
              <a:t>_______________________________________________________________________________________</a:t>
            </a:r>
          </a:p>
          <a:p>
            <a:r>
              <a:rPr lang="en-GB" sz="1200" dirty="0"/>
              <a:t>_______________________________________________________________________________________</a:t>
            </a:r>
          </a:p>
          <a:p>
            <a:endParaRPr lang="en-GB" sz="12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0C5F10-977F-70EA-A22A-99CCD485CE5C}"/>
              </a:ext>
            </a:extLst>
          </p:cNvPr>
          <p:cNvSpPr txBox="1"/>
          <p:nvPr/>
        </p:nvSpPr>
        <p:spPr>
          <a:xfrm>
            <a:off x="341345" y="4073016"/>
            <a:ext cx="6325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_______________________________________________________________________________________</a:t>
            </a:r>
          </a:p>
          <a:p>
            <a:r>
              <a:rPr lang="en-GB" sz="1200" dirty="0"/>
              <a:t>_______________________________________________________________________________________</a:t>
            </a:r>
          </a:p>
          <a:p>
            <a:r>
              <a:rPr lang="en-GB" sz="1200" dirty="0"/>
              <a:t>_______________________________________________________________________________________</a:t>
            </a:r>
          </a:p>
          <a:p>
            <a:endParaRPr lang="en-GB" sz="12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24D2338-E433-28F5-08F9-8AF2F2E1078B}"/>
              </a:ext>
            </a:extLst>
          </p:cNvPr>
          <p:cNvSpPr txBox="1"/>
          <p:nvPr/>
        </p:nvSpPr>
        <p:spPr>
          <a:xfrm>
            <a:off x="1003494" y="3933428"/>
            <a:ext cx="465163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i="1" dirty="0">
                <a:effectLst/>
              </a:rPr>
              <a:t>How does this connect to society, law, culture or the environment?</a:t>
            </a:r>
            <a:endParaRPr lang="en-GB" sz="1100" i="1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EB39EFD-D3E5-AA51-4BAE-AE08B936DE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9481" r="81152" b="29608"/>
          <a:stretch/>
        </p:blipFill>
        <p:spPr>
          <a:xfrm>
            <a:off x="285835" y="4738746"/>
            <a:ext cx="1115695" cy="30678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519DE2E-A18B-67DF-7110-10C1D20511B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0435" r="47226" b="8654"/>
          <a:stretch/>
        </p:blipFill>
        <p:spPr>
          <a:xfrm>
            <a:off x="283827" y="5609542"/>
            <a:ext cx="3123876" cy="30678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A74CCB1-B8E2-10F9-F8C2-147CD009AD9C}"/>
              </a:ext>
            </a:extLst>
          </p:cNvPr>
          <p:cNvSpPr txBox="1"/>
          <p:nvPr/>
        </p:nvSpPr>
        <p:spPr>
          <a:xfrm>
            <a:off x="1401530" y="4795702"/>
            <a:ext cx="465163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i="1" dirty="0">
                <a:effectLst/>
              </a:rPr>
              <a:t>Is this positive or negative? Who benefits or loses out?</a:t>
            </a:r>
            <a:endParaRPr lang="en-GB" sz="1100" i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2DC8744-8CF6-B48F-E034-6AD34B5F187B}"/>
              </a:ext>
            </a:extLst>
          </p:cNvPr>
          <p:cNvSpPr txBox="1"/>
          <p:nvPr/>
        </p:nvSpPr>
        <p:spPr>
          <a:xfrm>
            <a:off x="3417043" y="5609542"/>
            <a:ext cx="311453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i="1" dirty="0">
                <a:effectLst/>
              </a:rPr>
              <a:t>Reach a conclusion. Which impact is most significant and why?</a:t>
            </a:r>
            <a:endParaRPr lang="en-GB" sz="1100" i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48BCA18-FA1D-F997-ABB3-DCD2B525CDE6}"/>
              </a:ext>
            </a:extLst>
          </p:cNvPr>
          <p:cNvSpPr txBox="1"/>
          <p:nvPr/>
        </p:nvSpPr>
        <p:spPr>
          <a:xfrm>
            <a:off x="341345" y="4949001"/>
            <a:ext cx="6325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_______________________________________________________________________________________</a:t>
            </a:r>
          </a:p>
          <a:p>
            <a:r>
              <a:rPr lang="en-GB" sz="1200" dirty="0"/>
              <a:t>_______________________________________________________________________________________</a:t>
            </a:r>
          </a:p>
          <a:p>
            <a:r>
              <a:rPr lang="en-GB" sz="1200" dirty="0"/>
              <a:t>_______________________________________________________________________________________</a:t>
            </a:r>
          </a:p>
          <a:p>
            <a:endParaRPr lang="en-GB" sz="12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A4B3B7C-366E-478B-6D42-280BC298CAB1}"/>
              </a:ext>
            </a:extLst>
          </p:cNvPr>
          <p:cNvSpPr txBox="1"/>
          <p:nvPr/>
        </p:nvSpPr>
        <p:spPr>
          <a:xfrm>
            <a:off x="341345" y="5916324"/>
            <a:ext cx="6325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_______________________________________________________________________________________</a:t>
            </a:r>
          </a:p>
          <a:p>
            <a:r>
              <a:rPr lang="en-GB" sz="1200" dirty="0"/>
              <a:t>_______________________________________________________________________________________</a:t>
            </a:r>
          </a:p>
          <a:p>
            <a:r>
              <a:rPr lang="en-GB" sz="1200" dirty="0"/>
              <a:t>_______________________________________________________________________________________</a:t>
            </a:r>
          </a:p>
          <a:p>
            <a:endParaRPr lang="en-GB" sz="1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319111-6478-1BDE-4EA7-EF0ADDD52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6EF9-E538-4D7D-ADF2-9A2FD49A919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658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C68C80-A548-9056-4BEE-EA0DA2D444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E2D86C6-C193-932C-44A3-0A00E4FAC8CB}"/>
              </a:ext>
            </a:extLst>
          </p:cNvPr>
          <p:cNvSpPr txBox="1"/>
          <p:nvPr/>
        </p:nvSpPr>
        <p:spPr>
          <a:xfrm>
            <a:off x="211666" y="224164"/>
            <a:ext cx="6197600" cy="76935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2400"/>
              </a:spcBef>
            </a:pPr>
            <a:r>
              <a:rPr lang="en-US" sz="1400" b="1" kern="0" dirty="0">
                <a:solidFill>
                  <a:srgbClr val="365F91"/>
                </a:solidFill>
                <a:effectLst/>
                <a:latin typeface="+mj-lt"/>
                <a:ea typeface="MS Gothic" panose="020B0609070205080204" pitchFamily="49" charset="-128"/>
                <a:cs typeface="Times New Roman" panose="02020603050405020304" pitchFamily="18" charset="0"/>
              </a:rPr>
              <a:t>Mark Scheme: Evaluate the ethical, legal, and environmental impacts of driverless cars</a:t>
            </a:r>
            <a:endParaRPr lang="en-GB" sz="1400" b="1" kern="0" dirty="0">
              <a:solidFill>
                <a:srgbClr val="365F91"/>
              </a:solidFill>
              <a:effectLst/>
              <a:latin typeface="+mj-lt"/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Use this mark scheme to assess written answers using the PEELER structure. This is designed to support OCR J277 12-mark extended response questions.</a:t>
            </a:r>
            <a:endParaRPr lang="en-GB" sz="1400" dirty="0">
              <a:effectLst/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000"/>
              </a:spcBef>
            </a:pPr>
            <a:r>
              <a:rPr lang="en-US" sz="1400" b="1" dirty="0">
                <a:solidFill>
                  <a:srgbClr val="4F81BD"/>
                </a:solidFill>
                <a:effectLst/>
                <a:latin typeface="+mj-lt"/>
                <a:ea typeface="MS Gothic" panose="020B0609070205080204" pitchFamily="49" charset="-128"/>
                <a:cs typeface="Times New Roman" panose="02020603050405020304" pitchFamily="18" charset="0"/>
              </a:rPr>
              <a:t>Mark Scheme (12 Marks)</a:t>
            </a:r>
            <a:endParaRPr lang="en-GB" sz="1400" b="1" dirty="0">
              <a:solidFill>
                <a:srgbClr val="4F81BD"/>
              </a:solidFill>
              <a:effectLst/>
              <a:latin typeface="+mj-lt"/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b="1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0-3 marks: </a:t>
            </a:r>
            <a:r>
              <a:rPr lang="en-US" sz="14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Basic response. One or two simple points made. Little or no explanation. No evaluation or conclusion. May not link clearly to ethical, legal, or environmental impacts.</a:t>
            </a:r>
            <a:endParaRPr lang="en-GB" sz="1400" dirty="0">
              <a:effectLst/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b="1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4-6 marks: </a:t>
            </a:r>
            <a:r>
              <a:rPr lang="en-US" sz="14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Some structure. A few impacts are identified with some explanation. May include a vague or general example. Limited or one-sided evaluation.</a:t>
            </a:r>
            <a:endParaRPr lang="en-GB" sz="1400" dirty="0">
              <a:effectLst/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b="1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7-9 marks: </a:t>
            </a:r>
            <a:r>
              <a:rPr lang="en-US" sz="14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Good structure. Clear use of PEELER. At least two of the three impact areas are discussed with explanation and examples. Balanced view attempted. Basic conclusion is present.</a:t>
            </a:r>
            <a:endParaRPr lang="en-GB" sz="1400" dirty="0">
              <a:effectLst/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b="1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10-12 marks: </a:t>
            </a:r>
            <a:r>
              <a:rPr lang="en-US" sz="14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Excellent structure and clarity. Detailed explanation of all three impact areas. Realistic examples used. Clear evaluation with multiple viewpoints. Strong, reasoned conclusion directly linked to the question.</a:t>
            </a:r>
            <a:endParaRPr lang="en-GB" sz="1400" dirty="0">
              <a:effectLst/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000"/>
              </a:spcBef>
            </a:pPr>
            <a:r>
              <a:rPr lang="en-US" sz="1400" b="1" dirty="0">
                <a:solidFill>
                  <a:srgbClr val="4F81BD"/>
                </a:solidFill>
                <a:effectLst/>
                <a:latin typeface="+mj-lt"/>
                <a:ea typeface="MS Gothic" panose="020B0609070205080204" pitchFamily="49" charset="-128"/>
                <a:cs typeface="Times New Roman" panose="02020603050405020304" pitchFamily="18" charset="0"/>
              </a:rPr>
              <a:t>PEELER Checklist</a:t>
            </a:r>
            <a:endParaRPr lang="en-GB" sz="1400" b="1" dirty="0">
              <a:solidFill>
                <a:srgbClr val="4F81BD"/>
              </a:solidFill>
              <a:effectLst/>
              <a:latin typeface="+mj-lt"/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Use this checklist to self-assess or peer-mark:</a:t>
            </a:r>
            <a:endParaRPr lang="en-GB" sz="1400" dirty="0"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US" sz="14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Clear Point made about one of the impacts (ethical, legal, or environmental)</a:t>
            </a:r>
            <a:endParaRPr lang="en-GB" sz="1400" dirty="0"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US" sz="14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Explanation supports the point with specific detail</a:t>
            </a:r>
            <a:endParaRPr lang="en-GB" sz="1400" dirty="0"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US" sz="14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Relevant example included (real or realistic)</a:t>
            </a:r>
            <a:endParaRPr lang="en-GB" sz="1400" dirty="0"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US" sz="14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Link made to the wider impact on people, society, or the world</a:t>
            </a:r>
            <a:endParaRPr lang="en-GB" sz="1400" dirty="0"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US" sz="14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Evaluation includes both benefits and concerns</a:t>
            </a:r>
            <a:endParaRPr lang="en-GB" sz="1400" dirty="0"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US" sz="14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Final Reasoned conclusion included that answers the question</a:t>
            </a:r>
            <a:endParaRPr lang="en-GB" sz="1400" dirty="0">
              <a:effectLst/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3C5CA2-B87C-6E8D-D388-11F92847F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6EF9-E538-4D7D-ADF2-9A2FD49A919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003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FA2934BD-DD6D-57C7-FBFC-2E89617BB4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667" y="293498"/>
            <a:ext cx="6434666" cy="1461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Evaluate the ethical and legal issues associated with the use of facial recognition technology.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 should refer to: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5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Possible uses of facial recognition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How data is collected and used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Relevant legal and privacy concerns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8861D0-94CE-6FF9-9348-FE935F2FC6B5}"/>
              </a:ext>
            </a:extLst>
          </p:cNvPr>
          <p:cNvSpPr txBox="1"/>
          <p:nvPr/>
        </p:nvSpPr>
        <p:spPr>
          <a:xfrm>
            <a:off x="5566833" y="611201"/>
            <a:ext cx="3429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[12 marks]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D187EF-80B5-9F98-7251-A1575FAC0375}"/>
              </a:ext>
            </a:extLst>
          </p:cNvPr>
          <p:cNvSpPr txBox="1"/>
          <p:nvPr/>
        </p:nvSpPr>
        <p:spPr>
          <a:xfrm>
            <a:off x="330199" y="1643124"/>
            <a:ext cx="6261793" cy="8032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_______________________________________________________________________________________</a:t>
            </a:r>
          </a:p>
          <a:p>
            <a:r>
              <a:rPr lang="en-GB" sz="1200" dirty="0"/>
              <a:t>_______________________________________________________________________________________</a:t>
            </a:r>
          </a:p>
          <a:p>
            <a:r>
              <a:rPr lang="en-GB" sz="1200" dirty="0"/>
              <a:t>_______________________________________________________________________________________</a:t>
            </a:r>
          </a:p>
          <a:p>
            <a:r>
              <a:rPr lang="en-GB" sz="1200" dirty="0"/>
              <a:t>_______________________________________________________________________________________</a:t>
            </a:r>
          </a:p>
          <a:p>
            <a:r>
              <a:rPr lang="en-GB" sz="1200" dirty="0"/>
              <a:t>_______________________________________________________________________________________</a:t>
            </a:r>
          </a:p>
          <a:p>
            <a:r>
              <a:rPr lang="en-GB" sz="1200" dirty="0"/>
              <a:t>_______________________________________________________________________________________</a:t>
            </a:r>
          </a:p>
          <a:p>
            <a:r>
              <a:rPr lang="en-GB" sz="1200" dirty="0"/>
              <a:t>_______________________________________________________________________________________</a:t>
            </a:r>
          </a:p>
          <a:p>
            <a:r>
              <a:rPr lang="en-GB" sz="1200" dirty="0"/>
              <a:t>_______________________________________________________________________________________</a:t>
            </a:r>
          </a:p>
          <a:p>
            <a:r>
              <a:rPr lang="en-GB" sz="1200" dirty="0"/>
              <a:t>_______________________________________________________________________________________</a:t>
            </a:r>
          </a:p>
          <a:p>
            <a:r>
              <a:rPr lang="en-GB" sz="1200" dirty="0"/>
              <a:t>_______________________________________________________________________________________</a:t>
            </a:r>
          </a:p>
          <a:p>
            <a:r>
              <a:rPr lang="en-GB" sz="1200" dirty="0"/>
              <a:t>_______________________________________________________________________________________</a:t>
            </a:r>
          </a:p>
          <a:p>
            <a:r>
              <a:rPr lang="en-GB" sz="1200" dirty="0"/>
              <a:t>_______________________________________________________________________________________</a:t>
            </a:r>
          </a:p>
          <a:p>
            <a:r>
              <a:rPr lang="en-GB" sz="1200" dirty="0"/>
              <a:t>_______________________________________________________________________________________</a:t>
            </a:r>
          </a:p>
          <a:p>
            <a:r>
              <a:rPr lang="en-GB" sz="1200" dirty="0"/>
              <a:t>_______________________________________________________________________________________</a:t>
            </a:r>
          </a:p>
          <a:p>
            <a:r>
              <a:rPr lang="en-GB" sz="1200" dirty="0"/>
              <a:t>_______________________________________________________________________________________</a:t>
            </a:r>
          </a:p>
          <a:p>
            <a:r>
              <a:rPr lang="en-GB" sz="1200" dirty="0"/>
              <a:t>_______________________________________________________________________________________</a:t>
            </a:r>
          </a:p>
          <a:p>
            <a:r>
              <a:rPr lang="en-GB" sz="1200" dirty="0"/>
              <a:t>_______________________________________________________________________________________</a:t>
            </a:r>
          </a:p>
          <a:p>
            <a:r>
              <a:rPr lang="en-GB" sz="1200" dirty="0"/>
              <a:t>_______________________________________________________________________________________</a:t>
            </a:r>
          </a:p>
          <a:p>
            <a:r>
              <a:rPr lang="en-GB" sz="1200" dirty="0"/>
              <a:t>_______________________________________________________________________________________</a:t>
            </a:r>
          </a:p>
          <a:p>
            <a:r>
              <a:rPr lang="en-GB" sz="1200" dirty="0"/>
              <a:t>_______________________________________________________________________________________</a:t>
            </a:r>
          </a:p>
          <a:p>
            <a:r>
              <a:rPr lang="en-GB" sz="1200" dirty="0"/>
              <a:t>_______________________________________________________________________________________</a:t>
            </a:r>
          </a:p>
          <a:p>
            <a:r>
              <a:rPr lang="en-GB" sz="1200" dirty="0"/>
              <a:t>_______________________________________________________________________________________</a:t>
            </a:r>
          </a:p>
          <a:p>
            <a:r>
              <a:rPr lang="en-GB" sz="1200" dirty="0"/>
              <a:t>_______________________________________________________________________________________</a:t>
            </a:r>
          </a:p>
          <a:p>
            <a:r>
              <a:rPr lang="en-GB" sz="1200" dirty="0"/>
              <a:t>_______________________________________________________________________________________</a:t>
            </a:r>
          </a:p>
          <a:p>
            <a:r>
              <a:rPr lang="en-GB" sz="1200" dirty="0"/>
              <a:t>_______________________________________________________________________________________</a:t>
            </a:r>
          </a:p>
          <a:p>
            <a:r>
              <a:rPr lang="en-GB" sz="1200" dirty="0"/>
              <a:t>_______________________________________________________________________________________</a:t>
            </a:r>
          </a:p>
          <a:p>
            <a:r>
              <a:rPr lang="en-GB" sz="1200" dirty="0"/>
              <a:t>_______________________________________________________________________________________</a:t>
            </a:r>
          </a:p>
          <a:p>
            <a:r>
              <a:rPr lang="en-GB" sz="1200" dirty="0"/>
              <a:t>_______________________________________________________________________________________</a:t>
            </a:r>
          </a:p>
          <a:p>
            <a:r>
              <a:rPr lang="en-GB" sz="1200" dirty="0"/>
              <a:t>_______________________________________________________________________________________</a:t>
            </a:r>
          </a:p>
          <a:p>
            <a:r>
              <a:rPr lang="en-GB" sz="1200" dirty="0"/>
              <a:t>_______________________________________________________________________________________</a:t>
            </a:r>
          </a:p>
          <a:p>
            <a:r>
              <a:rPr lang="en-GB" sz="1200" dirty="0"/>
              <a:t>_______________________________________________________________________________________</a:t>
            </a:r>
          </a:p>
          <a:p>
            <a:r>
              <a:rPr lang="en-GB" sz="1200" dirty="0"/>
              <a:t>_______________________________________________________________________________________</a:t>
            </a:r>
          </a:p>
          <a:p>
            <a:r>
              <a:rPr lang="en-GB" sz="1200" dirty="0"/>
              <a:t>_______________________________________________________________________________________</a:t>
            </a:r>
          </a:p>
          <a:p>
            <a:r>
              <a:rPr lang="en-GB" sz="1200" dirty="0"/>
              <a:t>_______________________________________________________________________________________</a:t>
            </a:r>
          </a:p>
          <a:p>
            <a:r>
              <a:rPr lang="en-GB" sz="1200" dirty="0"/>
              <a:t>_______________________________________________________________________________________</a:t>
            </a:r>
          </a:p>
          <a:p>
            <a:r>
              <a:rPr lang="en-GB" sz="1200" dirty="0"/>
              <a:t>_______________________________________________________________________________________</a:t>
            </a:r>
          </a:p>
          <a:p>
            <a:r>
              <a:rPr lang="en-GB" sz="1200" dirty="0"/>
              <a:t>_______________________________________________________________________________________</a:t>
            </a:r>
          </a:p>
          <a:p>
            <a:r>
              <a:rPr lang="en-GB" sz="1200" dirty="0"/>
              <a:t>_______________________________________________________________________________________</a:t>
            </a:r>
          </a:p>
          <a:p>
            <a:r>
              <a:rPr lang="en-GB" sz="1200" dirty="0"/>
              <a:t>_______________________________________________________________________________________</a:t>
            </a:r>
          </a:p>
          <a:p>
            <a:r>
              <a:rPr lang="en-GB" sz="1200" dirty="0"/>
              <a:t>_______________________________________________________________________________________</a:t>
            </a:r>
          </a:p>
          <a:p>
            <a:r>
              <a:rPr lang="en-GB" sz="1200" dirty="0"/>
              <a:t>_______________________________________________________________________________________</a:t>
            </a:r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FCB234-DEE3-2EB5-0A01-5705119E9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6EF9-E538-4D7D-ADF2-9A2FD49A919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799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881764-1FE2-2321-321D-AC9DCE4BDE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8FE95C69-D304-45ED-DA22-8426977E1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535" y="280357"/>
            <a:ext cx="6434666" cy="1269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Evaluate the environmental and cultural impacts of cloud storage services</a:t>
            </a:r>
            <a:r>
              <a:rPr kumimoji="0" lang="en-US" altLang="en-US" sz="11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 should refer to: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5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energy use of cloud data centres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How cloud storage affects how people access or share data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Possible long-term effects on global culture and the environment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D1CDCE-0617-6698-9B34-16E5EFB98A03}"/>
              </a:ext>
            </a:extLst>
          </p:cNvPr>
          <p:cNvSpPr txBox="1"/>
          <p:nvPr/>
        </p:nvSpPr>
        <p:spPr>
          <a:xfrm>
            <a:off x="5626101" y="594269"/>
            <a:ext cx="3429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[12 marks]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972B85-0599-66DE-91BD-CE97927A4E40}"/>
              </a:ext>
            </a:extLst>
          </p:cNvPr>
          <p:cNvSpPr txBox="1"/>
          <p:nvPr/>
        </p:nvSpPr>
        <p:spPr>
          <a:xfrm>
            <a:off x="331971" y="1549935"/>
            <a:ext cx="6261793" cy="8032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_______________________________________________________________________________________</a:t>
            </a:r>
          </a:p>
          <a:p>
            <a:r>
              <a:rPr lang="en-GB" sz="1200" dirty="0"/>
              <a:t>_______________________________________________________________________________________</a:t>
            </a:r>
          </a:p>
          <a:p>
            <a:r>
              <a:rPr lang="en-GB" sz="1200" dirty="0"/>
              <a:t>_______________________________________________________________________________________</a:t>
            </a:r>
          </a:p>
          <a:p>
            <a:r>
              <a:rPr lang="en-GB" sz="1200" dirty="0"/>
              <a:t>_______________________________________________________________________________________</a:t>
            </a:r>
          </a:p>
          <a:p>
            <a:r>
              <a:rPr lang="en-GB" sz="1200" dirty="0"/>
              <a:t>_______________________________________________________________________________________</a:t>
            </a:r>
          </a:p>
          <a:p>
            <a:r>
              <a:rPr lang="en-GB" sz="1200" dirty="0"/>
              <a:t>_______________________________________________________________________________________</a:t>
            </a:r>
          </a:p>
          <a:p>
            <a:r>
              <a:rPr lang="en-GB" sz="1200" dirty="0"/>
              <a:t>_______________________________________________________________________________________</a:t>
            </a:r>
          </a:p>
          <a:p>
            <a:r>
              <a:rPr lang="en-GB" sz="1200" dirty="0"/>
              <a:t>_______________________________________________________________________________________</a:t>
            </a:r>
          </a:p>
          <a:p>
            <a:r>
              <a:rPr lang="en-GB" sz="1200" dirty="0"/>
              <a:t>_______________________________________________________________________________________</a:t>
            </a:r>
          </a:p>
          <a:p>
            <a:r>
              <a:rPr lang="en-GB" sz="1200" dirty="0"/>
              <a:t>_______________________________________________________________________________________</a:t>
            </a:r>
          </a:p>
          <a:p>
            <a:r>
              <a:rPr lang="en-GB" sz="1200" dirty="0"/>
              <a:t>_______________________________________________________________________________________</a:t>
            </a:r>
          </a:p>
          <a:p>
            <a:r>
              <a:rPr lang="en-GB" sz="1200" dirty="0"/>
              <a:t>_______________________________________________________________________________________</a:t>
            </a:r>
          </a:p>
          <a:p>
            <a:r>
              <a:rPr lang="en-GB" sz="1200" dirty="0"/>
              <a:t>_______________________________________________________________________________________</a:t>
            </a:r>
          </a:p>
          <a:p>
            <a:r>
              <a:rPr lang="en-GB" sz="1200" dirty="0"/>
              <a:t>_______________________________________________________________________________________</a:t>
            </a:r>
          </a:p>
          <a:p>
            <a:r>
              <a:rPr lang="en-GB" sz="1200" dirty="0"/>
              <a:t>_______________________________________________________________________________________</a:t>
            </a:r>
          </a:p>
          <a:p>
            <a:r>
              <a:rPr lang="en-GB" sz="1200" dirty="0"/>
              <a:t>_______________________________________________________________________________________</a:t>
            </a:r>
          </a:p>
          <a:p>
            <a:r>
              <a:rPr lang="en-GB" sz="1200" dirty="0"/>
              <a:t>_______________________________________________________________________________________</a:t>
            </a:r>
          </a:p>
          <a:p>
            <a:r>
              <a:rPr lang="en-GB" sz="1200" dirty="0"/>
              <a:t>_______________________________________________________________________________________</a:t>
            </a:r>
          </a:p>
          <a:p>
            <a:r>
              <a:rPr lang="en-GB" sz="1200" dirty="0"/>
              <a:t>_______________________________________________________________________________________</a:t>
            </a:r>
          </a:p>
          <a:p>
            <a:r>
              <a:rPr lang="en-GB" sz="1200" dirty="0"/>
              <a:t>_______________________________________________________________________________________</a:t>
            </a:r>
          </a:p>
          <a:p>
            <a:r>
              <a:rPr lang="en-GB" sz="1200" dirty="0"/>
              <a:t>_______________________________________________________________________________________</a:t>
            </a:r>
          </a:p>
          <a:p>
            <a:r>
              <a:rPr lang="en-GB" sz="1200" dirty="0"/>
              <a:t>_______________________________________________________________________________________</a:t>
            </a:r>
          </a:p>
          <a:p>
            <a:r>
              <a:rPr lang="en-GB" sz="1200" dirty="0"/>
              <a:t>_______________________________________________________________________________________</a:t>
            </a:r>
          </a:p>
          <a:p>
            <a:r>
              <a:rPr lang="en-GB" sz="1200" dirty="0"/>
              <a:t>_______________________________________________________________________________________</a:t>
            </a:r>
          </a:p>
          <a:p>
            <a:r>
              <a:rPr lang="en-GB" sz="1200" dirty="0"/>
              <a:t>_______________________________________________________________________________________</a:t>
            </a:r>
          </a:p>
          <a:p>
            <a:r>
              <a:rPr lang="en-GB" sz="1200" dirty="0"/>
              <a:t>_______________________________________________________________________________________</a:t>
            </a:r>
          </a:p>
          <a:p>
            <a:r>
              <a:rPr lang="en-GB" sz="1200" dirty="0"/>
              <a:t>_______________________________________________________________________________________</a:t>
            </a:r>
          </a:p>
          <a:p>
            <a:r>
              <a:rPr lang="en-GB" sz="1200" dirty="0"/>
              <a:t>_______________________________________________________________________________________</a:t>
            </a:r>
          </a:p>
          <a:p>
            <a:r>
              <a:rPr lang="en-GB" sz="1200" dirty="0"/>
              <a:t>_______________________________________________________________________________________</a:t>
            </a:r>
          </a:p>
          <a:p>
            <a:r>
              <a:rPr lang="en-GB" sz="1200" dirty="0"/>
              <a:t>_______________________________________________________________________________________</a:t>
            </a:r>
          </a:p>
          <a:p>
            <a:r>
              <a:rPr lang="en-GB" sz="1200" dirty="0"/>
              <a:t>_______________________________________________________________________________________</a:t>
            </a:r>
          </a:p>
          <a:p>
            <a:r>
              <a:rPr lang="en-GB" sz="1200" dirty="0"/>
              <a:t>_______________________________________________________________________________________</a:t>
            </a:r>
          </a:p>
          <a:p>
            <a:r>
              <a:rPr lang="en-GB" sz="1200" dirty="0"/>
              <a:t>_______________________________________________________________________________________</a:t>
            </a:r>
          </a:p>
          <a:p>
            <a:r>
              <a:rPr lang="en-GB" sz="1200" dirty="0"/>
              <a:t>_______________________________________________________________________________________</a:t>
            </a:r>
          </a:p>
          <a:p>
            <a:r>
              <a:rPr lang="en-GB" sz="1200" dirty="0"/>
              <a:t>_______________________________________________________________________________________</a:t>
            </a:r>
          </a:p>
          <a:p>
            <a:r>
              <a:rPr lang="en-GB" sz="1200" dirty="0"/>
              <a:t>_______________________________________________________________________________________</a:t>
            </a:r>
          </a:p>
          <a:p>
            <a:r>
              <a:rPr lang="en-GB" sz="1200" dirty="0"/>
              <a:t>_______________________________________________________________________________________</a:t>
            </a:r>
          </a:p>
          <a:p>
            <a:r>
              <a:rPr lang="en-GB" sz="1200" dirty="0"/>
              <a:t>_______________________________________________________________________________________</a:t>
            </a:r>
          </a:p>
          <a:p>
            <a:r>
              <a:rPr lang="en-GB" sz="1200" dirty="0"/>
              <a:t>_______________________________________________________________________________________</a:t>
            </a:r>
          </a:p>
          <a:p>
            <a:r>
              <a:rPr lang="en-GB" sz="1200" dirty="0"/>
              <a:t>_______________________________________________________________________________________</a:t>
            </a:r>
          </a:p>
          <a:p>
            <a:r>
              <a:rPr lang="en-GB" sz="1200" dirty="0"/>
              <a:t>_______________________________________________________________________________________</a:t>
            </a:r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D0DC42-719E-315B-CC5D-A15110A2A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9189864"/>
            <a:ext cx="1543050" cy="527403"/>
          </a:xfrm>
        </p:spPr>
        <p:txBody>
          <a:bodyPr/>
          <a:lstStyle/>
          <a:p>
            <a:fld id="{93066EF9-E538-4D7D-ADF2-9A2FD49A919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641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CF0BCF-8EE2-027D-22DD-A2C9EB871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6EF9-E538-4D7D-ADF2-9A2FD49A9193}" type="slidenum">
              <a:rPr lang="en-GB" smtClean="0"/>
              <a:t>8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99067A-CE6C-0E8F-DBA6-E90904B8B7CB}"/>
              </a:ext>
            </a:extLst>
          </p:cNvPr>
          <p:cNvSpPr txBox="1"/>
          <p:nvPr/>
        </p:nvSpPr>
        <p:spPr>
          <a:xfrm>
            <a:off x="127000" y="127000"/>
            <a:ext cx="6578599" cy="88511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</a:pPr>
            <a:r>
              <a:rPr lang="en-US" kern="1400" spc="25" dirty="0">
                <a:solidFill>
                  <a:srgbClr val="17365D"/>
                </a:solidFill>
                <a:effectLst/>
                <a:latin typeface="+mj-lt"/>
                <a:ea typeface="MS Gothic" panose="020B0609070205080204" pitchFamily="49" charset="-128"/>
                <a:cs typeface="Times New Roman" panose="02020603050405020304" pitchFamily="18" charset="0"/>
              </a:rPr>
              <a:t>OCR-Style Mark Schemes (12-Mark Questions)</a:t>
            </a:r>
            <a:endParaRPr lang="en-GB" kern="1400" spc="25" dirty="0">
              <a:solidFill>
                <a:srgbClr val="17365D"/>
              </a:solidFill>
              <a:effectLst/>
              <a:latin typeface="+mj-lt"/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000"/>
              </a:spcBef>
            </a:pPr>
            <a:r>
              <a:rPr lang="en-US" b="1" dirty="0">
                <a:solidFill>
                  <a:srgbClr val="4F81BD"/>
                </a:solidFill>
                <a:effectLst/>
                <a:latin typeface="+mj-lt"/>
                <a:ea typeface="MS Gothic" panose="020B0609070205080204" pitchFamily="49" charset="-128"/>
                <a:cs typeface="Times New Roman" panose="02020603050405020304" pitchFamily="18" charset="0"/>
              </a:rPr>
              <a:t>Question 1:</a:t>
            </a:r>
            <a:endParaRPr lang="en-GB" b="1" dirty="0">
              <a:solidFill>
                <a:srgbClr val="4F81BD"/>
              </a:solidFill>
              <a:effectLst/>
              <a:latin typeface="+mj-lt"/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Evaluate the ethical and legal issues associated with the use of facial recognition technology.</a:t>
            </a:r>
            <a:endParaRPr lang="en-GB" sz="1400" dirty="0">
              <a:effectLst/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[12 marks]</a:t>
            </a:r>
            <a:endParaRPr lang="en-GB" sz="1400" dirty="0">
              <a:effectLst/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000"/>
              </a:spcBef>
            </a:pPr>
            <a:r>
              <a:rPr lang="en-US" sz="1400" b="1" dirty="0">
                <a:solidFill>
                  <a:srgbClr val="4F81BD"/>
                </a:solidFill>
                <a:effectLst/>
                <a:latin typeface="+mj-lt"/>
                <a:ea typeface="MS Gothic" panose="020B0609070205080204" pitchFamily="49" charset="-128"/>
                <a:cs typeface="Times New Roman" panose="02020603050405020304" pitchFamily="18" charset="0"/>
              </a:rPr>
              <a:t>Mark Scheme:</a:t>
            </a:r>
            <a:endParaRPr lang="en-GB" sz="1400" b="1" dirty="0">
              <a:solidFill>
                <a:srgbClr val="4F81BD"/>
              </a:solidFill>
              <a:effectLst/>
              <a:latin typeface="+mj-lt"/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b="1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Level 1 (1–3 marks): Basic response</a:t>
            </a:r>
            <a:endParaRPr lang="en-GB" sz="1400" b="1" dirty="0">
              <a:effectLst/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- One or two simple points made</a:t>
            </a:r>
            <a:br>
              <a:rPr lang="en-US" sz="14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- May identify an ethical or legal issue but lacks depth</a:t>
            </a:r>
            <a:br>
              <a:rPr lang="en-US" sz="14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- Little or no use of examples or analysis</a:t>
            </a:r>
            <a:br>
              <a:rPr lang="en-US" sz="14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- May not link clearly to the context of facial recognition</a:t>
            </a:r>
            <a:br>
              <a:rPr lang="en-US" sz="14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en-GB" sz="1400" dirty="0">
              <a:effectLst/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b="1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Level 2 (4–6 marks): Limited response</a:t>
            </a:r>
            <a:endParaRPr lang="en-GB" sz="1400" b="1" dirty="0">
              <a:effectLst/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- Some relevant points made with limited explanation</a:t>
            </a:r>
            <a:br>
              <a:rPr lang="en-US" sz="14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- At least one ethical or legal concern described with some clarity</a:t>
            </a:r>
            <a:br>
              <a:rPr lang="en-US" sz="14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- May include a general example</a:t>
            </a:r>
            <a:br>
              <a:rPr lang="en-US" sz="14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- Some awareness of impact or consequence</a:t>
            </a:r>
            <a:br>
              <a:rPr lang="en-US" sz="14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en-GB" sz="1400" dirty="0">
              <a:effectLst/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b="1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Level 3 (7–9 marks): Good response</a:t>
            </a:r>
            <a:endParaRPr lang="en-GB" sz="1400" b="1" dirty="0">
              <a:effectLst/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- Clear explanation of ethical and/or legal issues</a:t>
            </a:r>
            <a:br>
              <a:rPr lang="en-US" sz="14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- Relevant examples used</a:t>
            </a:r>
            <a:br>
              <a:rPr lang="en-US" sz="14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- Balanced argument attempted with different perspectives</a:t>
            </a:r>
            <a:br>
              <a:rPr lang="en-US" sz="14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- Some analysis of the impact of facial recognition on individuals or society</a:t>
            </a:r>
            <a:br>
              <a:rPr lang="en-US" sz="14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en-GB" sz="1400" dirty="0">
              <a:effectLst/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b="1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Level 4 (10–12 marks): Strong response</a:t>
            </a:r>
            <a:endParaRPr lang="en-GB" sz="1400" b="1" dirty="0">
              <a:effectLst/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14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- Detailed discussion of both ethical and legal issues</a:t>
            </a:r>
            <a:br>
              <a:rPr lang="en-US" sz="14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- Well-chosen examples clearly support points</a:t>
            </a:r>
            <a:br>
              <a:rPr lang="en-US" sz="14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- Clear evaluation and reasoning with different stakeholder views</a:t>
            </a:r>
            <a:br>
              <a:rPr lang="en-US" sz="14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- Judgement or conclusion directly related to the question</a:t>
            </a:r>
            <a:endParaRPr lang="en-GB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89960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C6B800-C881-582F-B45A-A2DC75E06B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37364C-3AC7-695E-6D14-947F55CDF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6EF9-E538-4D7D-ADF2-9A2FD49A9193}" type="slidenum">
              <a:rPr lang="en-GB" smtClean="0"/>
              <a:t>9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4A0E6F-B066-7746-0DDC-2029E7D1C826}"/>
              </a:ext>
            </a:extLst>
          </p:cNvPr>
          <p:cNvSpPr txBox="1"/>
          <p:nvPr/>
        </p:nvSpPr>
        <p:spPr>
          <a:xfrm>
            <a:off x="127000" y="127000"/>
            <a:ext cx="6578599" cy="7860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</a:pPr>
            <a:r>
              <a:rPr lang="en-US" kern="1400" spc="25" dirty="0">
                <a:solidFill>
                  <a:srgbClr val="17365D"/>
                </a:solidFill>
                <a:effectLst/>
                <a:latin typeface="+mj-lt"/>
                <a:ea typeface="MS Gothic" panose="020B0609070205080204" pitchFamily="49" charset="-128"/>
                <a:cs typeface="Times New Roman" panose="02020603050405020304" pitchFamily="18" charset="0"/>
              </a:rPr>
              <a:t>OCR-Style Mark Schemes (12-Mark Questions)</a:t>
            </a:r>
            <a:endParaRPr lang="en-GB" kern="1400" spc="25" dirty="0">
              <a:solidFill>
                <a:srgbClr val="17365D"/>
              </a:solidFill>
              <a:effectLst/>
              <a:latin typeface="+mj-lt"/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000"/>
              </a:spcBef>
            </a:pPr>
            <a:r>
              <a:rPr lang="en-US" b="1" dirty="0">
                <a:solidFill>
                  <a:srgbClr val="4F81BD"/>
                </a:solidFill>
                <a:effectLst/>
                <a:latin typeface="+mj-lt"/>
                <a:ea typeface="MS Gothic" panose="020B0609070205080204" pitchFamily="49" charset="-128"/>
                <a:cs typeface="Times New Roman" panose="02020603050405020304" pitchFamily="18" charset="0"/>
              </a:rPr>
              <a:t>Question 2:</a:t>
            </a:r>
            <a:endParaRPr lang="en-GB" b="1" dirty="0">
              <a:solidFill>
                <a:srgbClr val="4F81BD"/>
              </a:solidFill>
              <a:effectLst/>
              <a:latin typeface="+mj-lt"/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Evaluate the environmental and cultural impacts of cloud storage services.</a:t>
            </a:r>
            <a:endParaRPr lang="en-GB" sz="1400" dirty="0">
              <a:effectLst/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[12 marks]</a:t>
            </a:r>
            <a:endParaRPr lang="en-GB" sz="1400" dirty="0">
              <a:effectLst/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000"/>
              </a:spcBef>
            </a:pPr>
            <a:r>
              <a:rPr lang="en-US" sz="1400" b="1" dirty="0">
                <a:solidFill>
                  <a:srgbClr val="4F81BD"/>
                </a:solidFill>
                <a:effectLst/>
                <a:latin typeface="+mj-lt"/>
                <a:ea typeface="MS Gothic" panose="020B0609070205080204" pitchFamily="49" charset="-128"/>
                <a:cs typeface="Times New Roman" panose="02020603050405020304" pitchFamily="18" charset="0"/>
              </a:rPr>
              <a:t>Mark Scheme:</a:t>
            </a:r>
            <a:endParaRPr lang="en-GB" sz="1400" b="1" dirty="0">
              <a:solidFill>
                <a:srgbClr val="4F81BD"/>
              </a:solidFill>
              <a:effectLst/>
              <a:latin typeface="+mj-lt"/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b="1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Level 1 (1–3 marks): Basic response</a:t>
            </a:r>
            <a:endParaRPr lang="en-GB" sz="1400" b="1" dirty="0">
              <a:effectLst/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- One or two simple points made</a:t>
            </a:r>
            <a:br>
              <a:rPr lang="en-US" sz="14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- May identify an environmental or cultural impact with little explanation</a:t>
            </a:r>
            <a:br>
              <a:rPr lang="en-US" sz="14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- Little or no evaluation or examples</a:t>
            </a:r>
            <a:br>
              <a:rPr lang="en-US" sz="14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en-GB" sz="1400" dirty="0">
              <a:effectLst/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b="1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Level 2 (4–6 marks): Limited response</a:t>
            </a:r>
            <a:endParaRPr lang="en-GB" sz="1400" b="1" dirty="0">
              <a:effectLst/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- Some explanation of one or more impacts</a:t>
            </a:r>
            <a:br>
              <a:rPr lang="en-US" sz="14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- May mention data centres or global data access</a:t>
            </a:r>
            <a:br>
              <a:rPr lang="en-US" sz="14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- Limited evaluation, possibly one-sided</a:t>
            </a:r>
            <a:br>
              <a:rPr lang="en-US" sz="14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en-GB" sz="1400" dirty="0">
              <a:effectLst/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b="1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Level 3 (7–9 marks): Good response</a:t>
            </a:r>
            <a:endParaRPr lang="en-GB" sz="1400" b="1" dirty="0">
              <a:effectLst/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- Good explanation of both environmental and cultural impacts</a:t>
            </a:r>
            <a:br>
              <a:rPr lang="en-US" sz="14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- Includes relevant and realistic examples</a:t>
            </a:r>
            <a:br>
              <a:rPr lang="en-US" sz="14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- Some evaluation with reference to different perspectives</a:t>
            </a:r>
            <a:br>
              <a:rPr lang="en-US" sz="14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en-GB" sz="1400" dirty="0">
              <a:effectLst/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b="1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Level 4 (10–12 marks): Strong response</a:t>
            </a:r>
            <a:endParaRPr lang="en-GB" sz="1400" b="1" dirty="0">
              <a:effectLst/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14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- Well-developed explanation of both impacts with clear structure</a:t>
            </a:r>
            <a:br>
              <a:rPr lang="en-US" sz="14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- Effective use of examples</a:t>
            </a:r>
            <a:br>
              <a:rPr lang="en-US" sz="14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- Balanced evaluation showing understanding of positive and negative effects</a:t>
            </a:r>
            <a:br>
              <a:rPr lang="en-US" sz="14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- Clear conclusion or judgement</a:t>
            </a:r>
            <a:endParaRPr lang="en-GB" sz="1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95522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F57D74F64D184CB6D69779B2F690CB" ma:contentTypeVersion="16" ma:contentTypeDescription="Create a new document." ma:contentTypeScope="" ma:versionID="3e80f1158bf5befe84be88c4518e0f61">
  <xsd:schema xmlns:xsd="http://www.w3.org/2001/XMLSchema" xmlns:xs="http://www.w3.org/2001/XMLSchema" xmlns:p="http://schemas.microsoft.com/office/2006/metadata/properties" xmlns:ns2="0a9e03f9-d863-4bd4-9da4-021144884c07" xmlns:ns3="b0b491b5-0359-4501-8d66-ba4d8fcd8de5" targetNamespace="http://schemas.microsoft.com/office/2006/metadata/properties" ma:root="true" ma:fieldsID="f713ffd6200c486b58d982438efcdc9f" ns2:_="" ns3:_="">
    <xsd:import namespace="0a9e03f9-d863-4bd4-9da4-021144884c07"/>
    <xsd:import namespace="b0b491b5-0359-4501-8d66-ba4d8fcd8de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LengthInSeconds" minOccurs="0"/>
                <xsd:element ref="ns3:MediaServiceLocation" minOccurs="0"/>
                <xsd:element ref="ns3:MediaServiceOCR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9e03f9-d863-4bd4-9da4-021144884c0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b188733a-cc3a-4595-8708-0f4c12eac03d}" ma:internalName="TaxCatchAll" ma:showField="CatchAllData" ma:web="0a9e03f9-d863-4bd4-9da4-021144884c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b491b5-0359-4501-8d66-ba4d8fcd8d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4d130c82-3eaf-4d6e-aa95-a900597639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0b491b5-0359-4501-8d66-ba4d8fcd8de5">
      <Terms xmlns="http://schemas.microsoft.com/office/infopath/2007/PartnerControls"/>
    </lcf76f155ced4ddcb4097134ff3c332f>
    <TaxCatchAll xmlns="0a9e03f9-d863-4bd4-9da4-021144884c07" xsi:nil="true"/>
  </documentManagement>
</p:properties>
</file>

<file path=customXml/itemProps1.xml><?xml version="1.0" encoding="utf-8"?>
<ds:datastoreItem xmlns:ds="http://schemas.openxmlformats.org/officeDocument/2006/customXml" ds:itemID="{6A573063-749C-4D36-BAD7-62D07CF218F7}"/>
</file>

<file path=customXml/itemProps2.xml><?xml version="1.0" encoding="utf-8"?>
<ds:datastoreItem xmlns:ds="http://schemas.openxmlformats.org/officeDocument/2006/customXml" ds:itemID="{FBC0238A-1D75-4997-9A10-A4AB2A37B6BA}"/>
</file>

<file path=customXml/itemProps3.xml><?xml version="1.0" encoding="utf-8"?>
<ds:datastoreItem xmlns:ds="http://schemas.openxmlformats.org/officeDocument/2006/customXml" ds:itemID="{6F750630-2B34-4DDA-BC8A-209AD05DA6EC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</TotalTime>
  <Words>1440</Words>
  <Application>Microsoft Office PowerPoint</Application>
  <PresentationFormat>A4 Paper (210x297 mm)</PresentationFormat>
  <Paragraphs>263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Cambria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 Ellis</dc:creator>
  <cp:lastModifiedBy>A Ellis</cp:lastModifiedBy>
  <cp:revision>1</cp:revision>
  <dcterms:created xsi:type="dcterms:W3CDTF">2025-04-25T10:05:39Z</dcterms:created>
  <dcterms:modified xsi:type="dcterms:W3CDTF">2025-04-25T11:09:14Z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0x010100EBF57D74F64D184CB6D69779B2F690CB</vt:lpwstr>
  </property>
</Properties>
</file>