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7" r:id="rId6"/>
    <p:sldId id="259" r:id="rId7"/>
    <p:sldId id="268" r:id="rId8"/>
    <p:sldId id="269" r:id="rId9"/>
    <p:sldId id="258" r:id="rId10"/>
    <p:sldId id="261" r:id="rId11"/>
    <p:sldId id="260" r:id="rId12"/>
    <p:sldId id="265" r:id="rId13"/>
    <p:sldId id="263" r:id="rId14"/>
    <p:sldId id="264"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590B0C-0AC4-4F7B-9816-5199CB0F3975}" v="1" dt="2025-06-12T13:02:58.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0889" autoAdjust="0"/>
  </p:normalViewPr>
  <p:slideViewPr>
    <p:cSldViewPr snapToGrid="0">
      <p:cViewPr varScale="1">
        <p:scale>
          <a:sx n="98" d="100"/>
          <a:sy n="98" d="100"/>
        </p:scale>
        <p:origin x="141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Ellis" userId="b07f9476-7572-4a4f-ba21-c2120e2d4ef2" providerId="ADAL" clId="{CB590B0C-0AC4-4F7B-9816-5199CB0F3975}"/>
    <pc:docChg chg="undo custSel addSld modSld sldOrd">
      <pc:chgData name="A Ellis" userId="b07f9476-7572-4a4f-ba21-c2120e2d4ef2" providerId="ADAL" clId="{CB590B0C-0AC4-4F7B-9816-5199CB0F3975}" dt="2025-06-12T13:03:49.408" v="25"/>
      <pc:docMkLst>
        <pc:docMk/>
      </pc:docMkLst>
      <pc:sldChg chg="addSp delSp modSp add mod setBg">
        <pc:chgData name="A Ellis" userId="b07f9476-7572-4a4f-ba21-c2120e2d4ef2" providerId="ADAL" clId="{CB590B0C-0AC4-4F7B-9816-5199CB0F3975}" dt="2025-06-12T13:03:37.347" v="20" actId="26606"/>
        <pc:sldMkLst>
          <pc:docMk/>
          <pc:sldMk cId="1026709905" sldId="258"/>
        </pc:sldMkLst>
        <pc:spChg chg="mod">
          <ac:chgData name="A Ellis" userId="b07f9476-7572-4a4f-ba21-c2120e2d4ef2" providerId="ADAL" clId="{CB590B0C-0AC4-4F7B-9816-5199CB0F3975}" dt="2025-06-12T13:03:37.347" v="20" actId="26606"/>
          <ac:spMkLst>
            <pc:docMk/>
            <pc:sldMk cId="1026709905" sldId="258"/>
            <ac:spMk id="2" creationId="{BE029B05-0F6E-35B1-81D0-3D6AEE4581D0}"/>
          </ac:spMkLst>
        </pc:spChg>
        <pc:spChg chg="add del">
          <ac:chgData name="A Ellis" userId="b07f9476-7572-4a4f-ba21-c2120e2d4ef2" providerId="ADAL" clId="{CB590B0C-0AC4-4F7B-9816-5199CB0F3975}" dt="2025-06-12T13:03:23.054" v="15" actId="26606"/>
          <ac:spMkLst>
            <pc:docMk/>
            <pc:sldMk cId="1026709905" sldId="258"/>
            <ac:spMk id="3" creationId="{8A94DECF-6E91-C254-BCDE-F3680A216FFC}"/>
          </ac:spMkLst>
        </pc:spChg>
        <pc:spChg chg="add del">
          <ac:chgData name="A Ellis" userId="b07f9476-7572-4a4f-ba21-c2120e2d4ef2" providerId="ADAL" clId="{CB590B0C-0AC4-4F7B-9816-5199CB0F3975}" dt="2025-06-12T13:03:20.502" v="6" actId="26606"/>
          <ac:spMkLst>
            <pc:docMk/>
            <pc:sldMk cId="1026709905" sldId="258"/>
            <ac:spMk id="6" creationId="{951922D2-D397-9EA4-A66D-55B0884D1A6A}"/>
          </ac:spMkLst>
        </pc:spChg>
        <pc:spChg chg="add del">
          <ac:chgData name="A Ellis" userId="b07f9476-7572-4a4f-ba21-c2120e2d4ef2" providerId="ADAL" clId="{CB590B0C-0AC4-4F7B-9816-5199CB0F3975}" dt="2025-06-12T13:03:22.531" v="12" actId="26606"/>
          <ac:spMkLst>
            <pc:docMk/>
            <pc:sldMk cId="1026709905" sldId="258"/>
            <ac:spMk id="8" creationId="{F6F74C59-445A-9824-B537-A392A6ECEC3D}"/>
          </ac:spMkLst>
        </pc:spChg>
        <pc:spChg chg="add del">
          <ac:chgData name="A Ellis" userId="b07f9476-7572-4a4f-ba21-c2120e2d4ef2" providerId="ADAL" clId="{CB590B0C-0AC4-4F7B-9816-5199CB0F3975}" dt="2025-06-12T13:03:19.141" v="4" actId="26606"/>
          <ac:spMkLst>
            <pc:docMk/>
            <pc:sldMk cId="1026709905" sldId="258"/>
            <ac:spMk id="9" creationId="{951922D2-D397-9EA4-A66D-55B0884D1A6A}"/>
          </ac:spMkLst>
        </pc:spChg>
        <pc:spChg chg="add del">
          <ac:chgData name="A Ellis" userId="b07f9476-7572-4a4f-ba21-c2120e2d4ef2" providerId="ADAL" clId="{CB590B0C-0AC4-4F7B-9816-5199CB0F3975}" dt="2025-06-12T13:03:20.961" v="8" actId="26606"/>
          <ac:spMkLst>
            <pc:docMk/>
            <pc:sldMk cId="1026709905" sldId="258"/>
            <ac:spMk id="10" creationId="{07298112-E571-A160-E3B0-4FC5E3D19112}"/>
          </ac:spMkLst>
        </pc:spChg>
        <pc:spChg chg="add del">
          <ac:chgData name="A Ellis" userId="b07f9476-7572-4a4f-ba21-c2120e2d4ef2" providerId="ADAL" clId="{CB590B0C-0AC4-4F7B-9816-5199CB0F3975}" dt="2025-06-12T13:03:21.372" v="10" actId="26606"/>
          <ac:spMkLst>
            <pc:docMk/>
            <pc:sldMk cId="1026709905" sldId="258"/>
            <ac:spMk id="13" creationId="{600DC1B0-7E1A-BD02-3F93-19E6B1B75075}"/>
          </ac:spMkLst>
        </pc:spChg>
        <pc:spChg chg="add del">
          <ac:chgData name="A Ellis" userId="b07f9476-7572-4a4f-ba21-c2120e2d4ef2" providerId="ADAL" clId="{CB590B0C-0AC4-4F7B-9816-5199CB0F3975}" dt="2025-06-12T13:03:22.531" v="12" actId="26606"/>
          <ac:spMkLst>
            <pc:docMk/>
            <pc:sldMk cId="1026709905" sldId="258"/>
            <ac:spMk id="16" creationId="{8A94DECF-6E91-C254-BCDE-F3680A216FFC}"/>
          </ac:spMkLst>
        </pc:spChg>
        <pc:spChg chg="add del">
          <ac:chgData name="A Ellis" userId="b07f9476-7572-4a4f-ba21-c2120e2d4ef2" providerId="ADAL" clId="{CB590B0C-0AC4-4F7B-9816-5199CB0F3975}" dt="2025-06-12T13:03:23.054" v="14" actId="26606"/>
          <ac:spMkLst>
            <pc:docMk/>
            <pc:sldMk cId="1026709905" sldId="258"/>
            <ac:spMk id="18" creationId="{20E7A827-4DD7-8A5A-4519-32BDA5CDBA31}"/>
          </ac:spMkLst>
        </pc:spChg>
        <pc:spChg chg="add del">
          <ac:chgData name="A Ellis" userId="b07f9476-7572-4a4f-ba21-c2120e2d4ef2" providerId="ADAL" clId="{CB590B0C-0AC4-4F7B-9816-5199CB0F3975}" dt="2025-06-12T13:03:23.054" v="14" actId="26606"/>
          <ac:spMkLst>
            <pc:docMk/>
            <pc:sldMk cId="1026709905" sldId="258"/>
            <ac:spMk id="19" creationId="{1A75348D-3376-10BB-E89D-A72720D88A92}"/>
          </ac:spMkLst>
        </pc:spChg>
        <pc:spChg chg="add del">
          <ac:chgData name="A Ellis" userId="b07f9476-7572-4a4f-ba21-c2120e2d4ef2" providerId="ADAL" clId="{CB590B0C-0AC4-4F7B-9816-5199CB0F3975}" dt="2025-06-12T13:03:23.054" v="14" actId="26606"/>
          <ac:spMkLst>
            <pc:docMk/>
            <pc:sldMk cId="1026709905" sldId="258"/>
            <ac:spMk id="20" creationId="{8A94DECF-6E91-C254-BCDE-F3680A216FFC}"/>
          </ac:spMkLst>
        </pc:spChg>
        <pc:spChg chg="add del">
          <ac:chgData name="A Ellis" userId="b07f9476-7572-4a4f-ba21-c2120e2d4ef2" providerId="ADAL" clId="{CB590B0C-0AC4-4F7B-9816-5199CB0F3975}" dt="2025-06-12T13:03:37.347" v="20" actId="26606"/>
          <ac:spMkLst>
            <pc:docMk/>
            <pc:sldMk cId="1026709905" sldId="258"/>
            <ac:spMk id="22" creationId="{095B79CA-1CB8-A133-67D7-E2B7AC1F9454}"/>
          </ac:spMkLst>
        </pc:spChg>
        <pc:spChg chg="add mod">
          <ac:chgData name="A Ellis" userId="b07f9476-7572-4a4f-ba21-c2120e2d4ef2" providerId="ADAL" clId="{CB590B0C-0AC4-4F7B-9816-5199CB0F3975}" dt="2025-06-12T13:03:37.347" v="20" actId="26606"/>
          <ac:spMkLst>
            <pc:docMk/>
            <pc:sldMk cId="1026709905" sldId="258"/>
            <ac:spMk id="23" creationId="{8A94DECF-6E91-C254-BCDE-F3680A216FFC}"/>
          </ac:spMkLst>
        </pc:spChg>
        <pc:spChg chg="add del">
          <ac:chgData name="A Ellis" userId="b07f9476-7572-4a4f-ba21-c2120e2d4ef2" providerId="ADAL" clId="{CB590B0C-0AC4-4F7B-9816-5199CB0F3975}" dt="2025-06-12T13:03:37.340" v="19" actId="26606"/>
          <ac:spMkLst>
            <pc:docMk/>
            <pc:sldMk cId="1026709905" sldId="258"/>
            <ac:spMk id="28" creationId="{3298352F-64D9-4C46-1DBF-FAC892C4996A}"/>
          </ac:spMkLst>
        </pc:spChg>
        <pc:spChg chg="add">
          <ac:chgData name="A Ellis" userId="b07f9476-7572-4a4f-ba21-c2120e2d4ef2" providerId="ADAL" clId="{CB590B0C-0AC4-4F7B-9816-5199CB0F3975}" dt="2025-06-12T13:03:37.347" v="20" actId="26606"/>
          <ac:spMkLst>
            <pc:docMk/>
            <pc:sldMk cId="1026709905" sldId="258"/>
            <ac:spMk id="30" creationId="{DDD1D22E-5996-E45B-92B2-659F701A4A3B}"/>
          </ac:spMkLst>
        </pc:spChg>
        <pc:graphicFrameChg chg="add del">
          <ac:chgData name="A Ellis" userId="b07f9476-7572-4a4f-ba21-c2120e2d4ef2" providerId="ADAL" clId="{CB590B0C-0AC4-4F7B-9816-5199CB0F3975}" dt="2025-06-12T13:03:19.141" v="4" actId="26606"/>
          <ac:graphicFrameMkLst>
            <pc:docMk/>
            <pc:sldMk cId="1026709905" sldId="258"/>
            <ac:graphicFrameMk id="5" creationId="{20251116-0C42-6BF8-4548-2F936DF713FE}"/>
          </ac:graphicFrameMkLst>
        </pc:graphicFrameChg>
        <pc:graphicFrameChg chg="add del">
          <ac:chgData name="A Ellis" userId="b07f9476-7572-4a4f-ba21-c2120e2d4ef2" providerId="ADAL" clId="{CB590B0C-0AC4-4F7B-9816-5199CB0F3975}" dt="2025-06-12T13:03:20.502" v="6" actId="26606"/>
          <ac:graphicFrameMkLst>
            <pc:docMk/>
            <pc:sldMk cId="1026709905" sldId="258"/>
            <ac:graphicFrameMk id="7" creationId="{20251116-0C42-6BF8-4548-2F936DF713FE}"/>
          </ac:graphicFrameMkLst>
        </pc:graphicFrameChg>
        <pc:graphicFrameChg chg="add del">
          <ac:chgData name="A Ellis" userId="b07f9476-7572-4a4f-ba21-c2120e2d4ef2" providerId="ADAL" clId="{CB590B0C-0AC4-4F7B-9816-5199CB0F3975}" dt="2025-06-12T13:03:20.961" v="8" actId="26606"/>
          <ac:graphicFrameMkLst>
            <pc:docMk/>
            <pc:sldMk cId="1026709905" sldId="258"/>
            <ac:graphicFrameMk id="11" creationId="{D3EE3CEA-4F3A-C734-4915-7CB7511B60BD}"/>
          </ac:graphicFrameMkLst>
        </pc:graphicFrameChg>
        <pc:graphicFrameChg chg="add del">
          <ac:chgData name="A Ellis" userId="b07f9476-7572-4a4f-ba21-c2120e2d4ef2" providerId="ADAL" clId="{CB590B0C-0AC4-4F7B-9816-5199CB0F3975}" dt="2025-06-12T13:03:21.372" v="10" actId="26606"/>
          <ac:graphicFrameMkLst>
            <pc:docMk/>
            <pc:sldMk cId="1026709905" sldId="258"/>
            <ac:graphicFrameMk id="14" creationId="{ADB996AE-D2F7-09DF-22D0-7CCADB64B788}"/>
          </ac:graphicFrameMkLst>
        </pc:graphicFrameChg>
      </pc:sldChg>
      <pc:sldChg chg="addSp modSp add mod ord setBg">
        <pc:chgData name="A Ellis" userId="b07f9476-7572-4a4f-ba21-c2120e2d4ef2" providerId="ADAL" clId="{CB590B0C-0AC4-4F7B-9816-5199CB0F3975}" dt="2025-06-12T13:03:49.408" v="25"/>
        <pc:sldMkLst>
          <pc:docMk/>
          <pc:sldMk cId="1221621048" sldId="260"/>
        </pc:sldMkLst>
        <pc:spChg chg="add">
          <ac:chgData name="A Ellis" userId="b07f9476-7572-4a4f-ba21-c2120e2d4ef2" providerId="ADAL" clId="{CB590B0C-0AC4-4F7B-9816-5199CB0F3975}" dt="2025-06-12T13:03:43.605" v="21" actId="26606"/>
          <ac:spMkLst>
            <pc:docMk/>
            <pc:sldMk cId="1221621048" sldId="260"/>
            <ac:spMk id="9" creationId="{F3060C83-F051-4F0E-ABAD-AA0DFC48B218}"/>
          </ac:spMkLst>
        </pc:spChg>
        <pc:spChg chg="add">
          <ac:chgData name="A Ellis" userId="b07f9476-7572-4a4f-ba21-c2120e2d4ef2" providerId="ADAL" clId="{CB590B0C-0AC4-4F7B-9816-5199CB0F3975}" dt="2025-06-12T13:03:43.605" v="21" actId="26606"/>
          <ac:spMkLst>
            <pc:docMk/>
            <pc:sldMk cId="1221621048" sldId="260"/>
            <ac:spMk id="11" creationId="{83C98ABE-055B-441F-B07E-44F97F083C39}"/>
          </ac:spMkLst>
        </pc:spChg>
        <pc:spChg chg="add">
          <ac:chgData name="A Ellis" userId="b07f9476-7572-4a4f-ba21-c2120e2d4ef2" providerId="ADAL" clId="{CB590B0C-0AC4-4F7B-9816-5199CB0F3975}" dt="2025-06-12T13:03:43.605" v="21" actId="26606"/>
          <ac:spMkLst>
            <pc:docMk/>
            <pc:sldMk cId="1221621048" sldId="260"/>
            <ac:spMk id="13" creationId="{29FDB030-9B49-4CED-8CCD-4D99382388AC}"/>
          </ac:spMkLst>
        </pc:spChg>
        <pc:spChg chg="add">
          <ac:chgData name="A Ellis" userId="b07f9476-7572-4a4f-ba21-c2120e2d4ef2" providerId="ADAL" clId="{CB590B0C-0AC4-4F7B-9816-5199CB0F3975}" dt="2025-06-12T13:03:43.605" v="21" actId="26606"/>
          <ac:spMkLst>
            <pc:docMk/>
            <pc:sldMk cId="1221621048" sldId="260"/>
            <ac:spMk id="15" creationId="{3783CA14-24A1-485C-8B30-D6A5D87987AD}"/>
          </ac:spMkLst>
        </pc:spChg>
        <pc:spChg chg="add">
          <ac:chgData name="A Ellis" userId="b07f9476-7572-4a4f-ba21-c2120e2d4ef2" providerId="ADAL" clId="{CB590B0C-0AC4-4F7B-9816-5199CB0F3975}" dt="2025-06-12T13:03:43.605" v="21" actId="26606"/>
          <ac:spMkLst>
            <pc:docMk/>
            <pc:sldMk cId="1221621048" sldId="260"/>
            <ac:spMk id="17" creationId="{9A97C86A-04D6-40F7-AE84-31AB43E6A846}"/>
          </ac:spMkLst>
        </pc:spChg>
        <pc:spChg chg="add">
          <ac:chgData name="A Ellis" userId="b07f9476-7572-4a4f-ba21-c2120e2d4ef2" providerId="ADAL" clId="{CB590B0C-0AC4-4F7B-9816-5199CB0F3975}" dt="2025-06-12T13:03:43.605" v="21" actId="26606"/>
          <ac:spMkLst>
            <pc:docMk/>
            <pc:sldMk cId="1221621048" sldId="260"/>
            <ac:spMk id="19" creationId="{FF9F2414-84E8-453E-B1F3-389FDE8192D9}"/>
          </ac:spMkLst>
        </pc:spChg>
        <pc:spChg chg="add">
          <ac:chgData name="A Ellis" userId="b07f9476-7572-4a4f-ba21-c2120e2d4ef2" providerId="ADAL" clId="{CB590B0C-0AC4-4F7B-9816-5199CB0F3975}" dt="2025-06-12T13:03:43.605" v="21" actId="26606"/>
          <ac:spMkLst>
            <pc:docMk/>
            <pc:sldMk cId="1221621048" sldId="260"/>
            <ac:spMk id="21" creationId="{3ECA69A1-7536-43AC-85EF-C7106179F5ED}"/>
          </ac:spMkLst>
        </pc:spChg>
        <pc:graphicFrameChg chg="mod modGraphic">
          <ac:chgData name="A Ellis" userId="b07f9476-7572-4a4f-ba21-c2120e2d4ef2" providerId="ADAL" clId="{CB590B0C-0AC4-4F7B-9816-5199CB0F3975}" dt="2025-06-12T13:03:43.605" v="21" actId="26606"/>
          <ac:graphicFrameMkLst>
            <pc:docMk/>
            <pc:sldMk cId="1221621048" sldId="260"/>
            <ac:graphicFrameMk id="4" creationId="{12697FE8-CE34-BC45-D924-F98FB5651E65}"/>
          </ac:graphicFrameMkLst>
        </pc:graphicFrameChg>
      </pc:sldChg>
      <pc:sldChg chg="addSp delSp modSp add mod setBg">
        <pc:chgData name="A Ellis" userId="b07f9476-7572-4a4f-ba21-c2120e2d4ef2" providerId="ADAL" clId="{CB590B0C-0AC4-4F7B-9816-5199CB0F3975}" dt="2025-06-12T13:03:27.799" v="16" actId="26606"/>
        <pc:sldMkLst>
          <pc:docMk/>
          <pc:sldMk cId="2112712338" sldId="268"/>
        </pc:sldMkLst>
        <pc:spChg chg="mod">
          <ac:chgData name="A Ellis" userId="b07f9476-7572-4a4f-ba21-c2120e2d4ef2" providerId="ADAL" clId="{CB590B0C-0AC4-4F7B-9816-5199CB0F3975}" dt="2025-06-12T13:03:27.799" v="16" actId="26606"/>
          <ac:spMkLst>
            <pc:docMk/>
            <pc:sldMk cId="2112712338" sldId="268"/>
            <ac:spMk id="2" creationId="{414F0885-7A1A-1B4F-77F6-23410CD27E44}"/>
          </ac:spMkLst>
        </pc:spChg>
        <pc:spChg chg="mod">
          <ac:chgData name="A Ellis" userId="b07f9476-7572-4a4f-ba21-c2120e2d4ef2" providerId="ADAL" clId="{CB590B0C-0AC4-4F7B-9816-5199CB0F3975}" dt="2025-06-12T13:03:27.799" v="16" actId="26606"/>
          <ac:spMkLst>
            <pc:docMk/>
            <pc:sldMk cId="2112712338" sldId="268"/>
            <ac:spMk id="3" creationId="{28856648-B783-BAD7-2CFB-CB44683E4CB3}"/>
          </ac:spMkLst>
        </pc:spChg>
        <pc:spChg chg="add del">
          <ac:chgData name="A Ellis" userId="b07f9476-7572-4a4f-ba21-c2120e2d4ef2" providerId="ADAL" clId="{CB590B0C-0AC4-4F7B-9816-5199CB0F3975}" dt="2025-06-12T13:03:27.799" v="16" actId="26606"/>
          <ac:spMkLst>
            <pc:docMk/>
            <pc:sldMk cId="2112712338" sldId="268"/>
            <ac:spMk id="9" creationId="{BA2AFC67-0973-EC0D-F14E-710D701B20BD}"/>
          </ac:spMkLst>
        </pc:spChg>
        <pc:spChg chg="add">
          <ac:chgData name="A Ellis" userId="b07f9476-7572-4a4f-ba21-c2120e2d4ef2" providerId="ADAL" clId="{CB590B0C-0AC4-4F7B-9816-5199CB0F3975}" dt="2025-06-12T13:03:27.799" v="16" actId="26606"/>
          <ac:spMkLst>
            <pc:docMk/>
            <pc:sldMk cId="2112712338" sldId="268"/>
            <ac:spMk id="14" creationId="{C20CE451-818C-E63D-258B-234B6C543D34}"/>
          </ac:spMkLst>
        </pc:spChg>
        <pc:picChg chg="add mod">
          <ac:chgData name="A Ellis" userId="b07f9476-7572-4a4f-ba21-c2120e2d4ef2" providerId="ADAL" clId="{CB590B0C-0AC4-4F7B-9816-5199CB0F3975}" dt="2025-06-12T13:03:27.799" v="16" actId="26606"/>
          <ac:picMkLst>
            <pc:docMk/>
            <pc:sldMk cId="2112712338" sldId="268"/>
            <ac:picMk id="5" creationId="{7734B2A1-1F63-9130-24F7-280C2088B98E}"/>
          </ac:picMkLst>
        </pc:picChg>
      </pc:sldChg>
      <pc:sldChg chg="addSp delSp modSp add mod setBg">
        <pc:chgData name="A Ellis" userId="b07f9476-7572-4a4f-ba21-c2120e2d4ef2" providerId="ADAL" clId="{CB590B0C-0AC4-4F7B-9816-5199CB0F3975}" dt="2025-06-12T13:03:31.309" v="17" actId="26606"/>
        <pc:sldMkLst>
          <pc:docMk/>
          <pc:sldMk cId="1189293190" sldId="269"/>
        </pc:sldMkLst>
        <pc:spChg chg="mod">
          <ac:chgData name="A Ellis" userId="b07f9476-7572-4a4f-ba21-c2120e2d4ef2" providerId="ADAL" clId="{CB590B0C-0AC4-4F7B-9816-5199CB0F3975}" dt="2025-06-12T13:03:31.309" v="17" actId="26606"/>
          <ac:spMkLst>
            <pc:docMk/>
            <pc:sldMk cId="1189293190" sldId="269"/>
            <ac:spMk id="2" creationId="{B6F9D20D-A2DA-F7F0-839F-63C817329164}"/>
          </ac:spMkLst>
        </pc:spChg>
        <pc:spChg chg="mod">
          <ac:chgData name="A Ellis" userId="b07f9476-7572-4a4f-ba21-c2120e2d4ef2" providerId="ADAL" clId="{CB590B0C-0AC4-4F7B-9816-5199CB0F3975}" dt="2025-06-12T13:03:31.309" v="17" actId="26606"/>
          <ac:spMkLst>
            <pc:docMk/>
            <pc:sldMk cId="1189293190" sldId="269"/>
            <ac:spMk id="3" creationId="{2872781B-5EED-EB05-CF1D-D22734683799}"/>
          </ac:spMkLst>
        </pc:spChg>
        <pc:spChg chg="add del">
          <ac:chgData name="A Ellis" userId="b07f9476-7572-4a4f-ba21-c2120e2d4ef2" providerId="ADAL" clId="{CB590B0C-0AC4-4F7B-9816-5199CB0F3975}" dt="2025-06-12T13:03:31.309" v="17" actId="26606"/>
          <ac:spMkLst>
            <pc:docMk/>
            <pc:sldMk cId="1189293190" sldId="269"/>
            <ac:spMk id="9" creationId="{5E8D3B17-7638-DFD3-18E4-8A6D611749CF}"/>
          </ac:spMkLst>
        </pc:spChg>
        <pc:spChg chg="add">
          <ac:chgData name="A Ellis" userId="b07f9476-7572-4a4f-ba21-c2120e2d4ef2" providerId="ADAL" clId="{CB590B0C-0AC4-4F7B-9816-5199CB0F3975}" dt="2025-06-12T13:03:31.309" v="17" actId="26606"/>
          <ac:spMkLst>
            <pc:docMk/>
            <pc:sldMk cId="1189293190" sldId="269"/>
            <ac:spMk id="14" creationId="{C20CE451-818C-E63D-258B-234B6C543D34}"/>
          </ac:spMkLst>
        </pc:spChg>
        <pc:picChg chg="add mod ord">
          <ac:chgData name="A Ellis" userId="b07f9476-7572-4a4f-ba21-c2120e2d4ef2" providerId="ADAL" clId="{CB590B0C-0AC4-4F7B-9816-5199CB0F3975}" dt="2025-06-12T13:03:31.309" v="17" actId="26606"/>
          <ac:picMkLst>
            <pc:docMk/>
            <pc:sldMk cId="1189293190" sldId="269"/>
            <ac:picMk id="5" creationId="{FA426C21-77A8-D7AB-A81F-C2F4AE8A71D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B99AAD-3BA4-437E-8FEC-DF627B553659}" type="datetimeFigureOut">
              <a:rPr lang="en-GB" smtClean="0"/>
              <a:t>12/06/2025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6B387-F76A-4E93-9B6B-3F5E674132D2}" type="slidenum">
              <a:rPr lang="en-GB" smtClean="0"/>
              <a:t>‹#›</a:t>
            </a:fld>
            <a:endParaRPr lang="en-GB"/>
          </a:p>
        </p:txBody>
      </p:sp>
    </p:spTree>
    <p:extLst>
      <p:ext uri="{BB962C8B-B14F-4D97-AF65-F5344CB8AC3E}">
        <p14:creationId xmlns:p14="http://schemas.microsoft.com/office/powerpoint/2010/main" val="2774240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Sentence #PEELER Part</a:t>
            </a:r>
            <a:br>
              <a:rPr lang="en-GB" dirty="0"/>
            </a:br>
            <a:r>
              <a:rPr lang="en-GB" dirty="0"/>
              <a:t>4️⃣🟩 P – Point</a:t>
            </a:r>
            <a:br>
              <a:rPr lang="en-GB" dirty="0"/>
            </a:br>
            <a:r>
              <a:rPr lang="en-GB" dirty="0"/>
              <a:t>2️⃣🟨 E – Explain</a:t>
            </a:r>
            <a:br>
              <a:rPr lang="en-GB" dirty="0"/>
            </a:br>
            <a:r>
              <a:rPr lang="en-GB" dirty="0"/>
              <a:t>5️⃣🟦 E – Example</a:t>
            </a:r>
            <a:br>
              <a:rPr lang="en-GB" dirty="0"/>
            </a:br>
            <a:r>
              <a:rPr lang="en-GB" dirty="0"/>
              <a:t>1️⃣🟥 L – Link</a:t>
            </a:r>
            <a:br>
              <a:rPr lang="en-GB" dirty="0"/>
            </a:br>
            <a:r>
              <a:rPr lang="en-GB" dirty="0"/>
              <a:t>3️⃣🟧 E – Evaluate</a:t>
            </a:r>
            <a:br>
              <a:rPr lang="en-GB" dirty="0"/>
            </a:br>
            <a:r>
              <a:rPr lang="en-GB" dirty="0"/>
              <a:t>6️⃣🟪 R – Reach a conclusion</a:t>
            </a:r>
          </a:p>
        </p:txBody>
      </p:sp>
      <p:sp>
        <p:nvSpPr>
          <p:cNvPr id="4" name="Slide Number Placeholder 3"/>
          <p:cNvSpPr>
            <a:spLocks noGrp="1"/>
          </p:cNvSpPr>
          <p:nvPr>
            <p:ph type="sldNum" sz="quarter" idx="5"/>
          </p:nvPr>
        </p:nvSpPr>
        <p:spPr/>
        <p:txBody>
          <a:bodyPr/>
          <a:lstStyle/>
          <a:p>
            <a:fld id="{6736B387-F76A-4E93-9B6B-3F5E674132D2}" type="slidenum">
              <a:rPr lang="en-GB" smtClean="0"/>
              <a:t>12</a:t>
            </a:fld>
            <a:endParaRPr lang="en-GB"/>
          </a:p>
        </p:txBody>
      </p:sp>
    </p:spTree>
    <p:extLst>
      <p:ext uri="{BB962C8B-B14F-4D97-AF65-F5344CB8AC3E}">
        <p14:creationId xmlns:p14="http://schemas.microsoft.com/office/powerpoint/2010/main" val="1496503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9D381-008C-46D7-A103-A009B29920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6825A2-9BAD-19CA-C0B1-8E221A3F9F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A3974D-4CA3-5370-C516-8923FF9DBCF1}"/>
              </a:ext>
            </a:extLst>
          </p:cNvPr>
          <p:cNvSpPr>
            <a:spLocks noGrp="1"/>
          </p:cNvSpPr>
          <p:nvPr>
            <p:ph type="body" idx="1"/>
          </p:nvPr>
        </p:nvSpPr>
        <p:spPr/>
        <p:txBody>
          <a:bodyPr/>
          <a:lstStyle/>
          <a:p>
            <a:r>
              <a:rPr lang="en-GB" dirty="0"/>
              <a:t>Sentence #PEELER Part</a:t>
            </a:r>
            <a:br>
              <a:rPr lang="en-GB" dirty="0"/>
            </a:br>
            <a:r>
              <a:rPr lang="en-GB" dirty="0"/>
              <a:t>4️⃣🟩 P – Point</a:t>
            </a:r>
            <a:br>
              <a:rPr lang="en-GB" dirty="0"/>
            </a:br>
            <a:r>
              <a:rPr lang="en-GB" dirty="0"/>
              <a:t>2️⃣🟨 E – Explain</a:t>
            </a:r>
            <a:br>
              <a:rPr lang="en-GB" dirty="0"/>
            </a:br>
            <a:r>
              <a:rPr lang="en-GB" dirty="0"/>
              <a:t>5️⃣🟦 E – Example</a:t>
            </a:r>
            <a:br>
              <a:rPr lang="en-GB" dirty="0"/>
            </a:br>
            <a:r>
              <a:rPr lang="en-GB" dirty="0"/>
              <a:t>1️⃣🟥 L – Link</a:t>
            </a:r>
            <a:br>
              <a:rPr lang="en-GB" dirty="0"/>
            </a:br>
            <a:r>
              <a:rPr lang="en-GB" dirty="0"/>
              <a:t>3️⃣🟧 E – Evaluate</a:t>
            </a:r>
            <a:br>
              <a:rPr lang="en-GB" dirty="0"/>
            </a:br>
            <a:r>
              <a:rPr lang="en-GB" dirty="0"/>
              <a:t>6️⃣🟪 R – Reach a conclusion</a:t>
            </a:r>
          </a:p>
        </p:txBody>
      </p:sp>
      <p:sp>
        <p:nvSpPr>
          <p:cNvPr id="4" name="Slide Number Placeholder 3">
            <a:extLst>
              <a:ext uri="{FF2B5EF4-FFF2-40B4-BE49-F238E27FC236}">
                <a16:creationId xmlns:a16="http://schemas.microsoft.com/office/drawing/2014/main" id="{06013087-7687-9C60-5AF0-37465D196F40}"/>
              </a:ext>
            </a:extLst>
          </p:cNvPr>
          <p:cNvSpPr>
            <a:spLocks noGrp="1"/>
          </p:cNvSpPr>
          <p:nvPr>
            <p:ph type="sldNum" sz="quarter" idx="5"/>
          </p:nvPr>
        </p:nvSpPr>
        <p:spPr/>
        <p:txBody>
          <a:bodyPr/>
          <a:lstStyle/>
          <a:p>
            <a:fld id="{6736B387-F76A-4E93-9B6B-3F5E674132D2}" type="slidenum">
              <a:rPr lang="en-GB" smtClean="0"/>
              <a:t>13</a:t>
            </a:fld>
            <a:endParaRPr lang="en-GB"/>
          </a:p>
        </p:txBody>
      </p:sp>
    </p:spTree>
    <p:extLst>
      <p:ext uri="{BB962C8B-B14F-4D97-AF65-F5344CB8AC3E}">
        <p14:creationId xmlns:p14="http://schemas.microsoft.com/office/powerpoint/2010/main" val="2578532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83688-F2B8-A617-E469-967E4A1864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3291053-2F3C-2201-276E-4295BAE05A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D680D6-8860-3713-C4B1-B50153754CD7}"/>
              </a:ext>
            </a:extLst>
          </p:cNvPr>
          <p:cNvSpPr>
            <a:spLocks noGrp="1"/>
          </p:cNvSpPr>
          <p:nvPr>
            <p:ph type="dt" sz="half" idx="10"/>
          </p:nvPr>
        </p:nvSpPr>
        <p:spPr/>
        <p:txBody>
          <a:bodyPr/>
          <a:lstStyle/>
          <a:p>
            <a:fld id="{5647525A-FCE1-410C-B996-7BA07CE3420D}" type="datetimeFigureOut">
              <a:rPr lang="en-GB" smtClean="0"/>
              <a:t>12/06/2025</a:t>
            </a:fld>
            <a:endParaRPr lang="en-GB"/>
          </a:p>
        </p:txBody>
      </p:sp>
      <p:sp>
        <p:nvSpPr>
          <p:cNvPr id="5" name="Footer Placeholder 4">
            <a:extLst>
              <a:ext uri="{FF2B5EF4-FFF2-40B4-BE49-F238E27FC236}">
                <a16:creationId xmlns:a16="http://schemas.microsoft.com/office/drawing/2014/main" id="{D2E8835F-C738-9672-38C3-491058CEE7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0453F1-6C3D-95F9-4834-BC9AAC4E380D}"/>
              </a:ext>
            </a:extLst>
          </p:cNvPr>
          <p:cNvSpPr>
            <a:spLocks noGrp="1"/>
          </p:cNvSpPr>
          <p:nvPr>
            <p:ph type="sldNum" sz="quarter" idx="12"/>
          </p:nvPr>
        </p:nvSpPr>
        <p:spPr/>
        <p:txBody>
          <a:bodyPr/>
          <a:lstStyle/>
          <a:p>
            <a:fld id="{51A7D17A-27C9-44D9-990B-0D9BAF3E4711}" type="slidenum">
              <a:rPr lang="en-GB" smtClean="0"/>
              <a:t>‹#›</a:t>
            </a:fld>
            <a:endParaRPr lang="en-GB"/>
          </a:p>
        </p:txBody>
      </p:sp>
    </p:spTree>
    <p:extLst>
      <p:ext uri="{BB962C8B-B14F-4D97-AF65-F5344CB8AC3E}">
        <p14:creationId xmlns:p14="http://schemas.microsoft.com/office/powerpoint/2010/main" val="2072213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C5E77-3D7F-B300-E03B-FAEFFCDA397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C5C523-3F76-050D-B118-0D3FB6E202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5BEEF7-3719-D017-2B26-E8FC47E9122B}"/>
              </a:ext>
            </a:extLst>
          </p:cNvPr>
          <p:cNvSpPr>
            <a:spLocks noGrp="1"/>
          </p:cNvSpPr>
          <p:nvPr>
            <p:ph type="dt" sz="half" idx="10"/>
          </p:nvPr>
        </p:nvSpPr>
        <p:spPr/>
        <p:txBody>
          <a:bodyPr/>
          <a:lstStyle/>
          <a:p>
            <a:fld id="{5647525A-FCE1-410C-B996-7BA07CE3420D}" type="datetimeFigureOut">
              <a:rPr lang="en-GB" smtClean="0"/>
              <a:t>12/06/2025</a:t>
            </a:fld>
            <a:endParaRPr lang="en-GB"/>
          </a:p>
        </p:txBody>
      </p:sp>
      <p:sp>
        <p:nvSpPr>
          <p:cNvPr id="5" name="Footer Placeholder 4">
            <a:extLst>
              <a:ext uri="{FF2B5EF4-FFF2-40B4-BE49-F238E27FC236}">
                <a16:creationId xmlns:a16="http://schemas.microsoft.com/office/drawing/2014/main" id="{C156DE25-D1C9-4188-4CB8-92CC3FDAF3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7F051E-76D4-896B-40AC-DC78A0C77CAF}"/>
              </a:ext>
            </a:extLst>
          </p:cNvPr>
          <p:cNvSpPr>
            <a:spLocks noGrp="1"/>
          </p:cNvSpPr>
          <p:nvPr>
            <p:ph type="sldNum" sz="quarter" idx="12"/>
          </p:nvPr>
        </p:nvSpPr>
        <p:spPr/>
        <p:txBody>
          <a:bodyPr/>
          <a:lstStyle/>
          <a:p>
            <a:fld id="{51A7D17A-27C9-44D9-990B-0D9BAF3E4711}" type="slidenum">
              <a:rPr lang="en-GB" smtClean="0"/>
              <a:t>‹#›</a:t>
            </a:fld>
            <a:endParaRPr lang="en-GB"/>
          </a:p>
        </p:txBody>
      </p:sp>
    </p:spTree>
    <p:extLst>
      <p:ext uri="{BB962C8B-B14F-4D97-AF65-F5344CB8AC3E}">
        <p14:creationId xmlns:p14="http://schemas.microsoft.com/office/powerpoint/2010/main" val="292747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B00161-6334-1A8E-B759-2F69C7A4F2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297A59-AACD-18F4-4DCA-E537AC0BE7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E32E16-FD34-E8CC-4813-34E283FE33B5}"/>
              </a:ext>
            </a:extLst>
          </p:cNvPr>
          <p:cNvSpPr>
            <a:spLocks noGrp="1"/>
          </p:cNvSpPr>
          <p:nvPr>
            <p:ph type="dt" sz="half" idx="10"/>
          </p:nvPr>
        </p:nvSpPr>
        <p:spPr/>
        <p:txBody>
          <a:bodyPr/>
          <a:lstStyle/>
          <a:p>
            <a:fld id="{5647525A-FCE1-410C-B996-7BA07CE3420D}" type="datetimeFigureOut">
              <a:rPr lang="en-GB" smtClean="0"/>
              <a:t>12/06/2025</a:t>
            </a:fld>
            <a:endParaRPr lang="en-GB"/>
          </a:p>
        </p:txBody>
      </p:sp>
      <p:sp>
        <p:nvSpPr>
          <p:cNvPr id="5" name="Footer Placeholder 4">
            <a:extLst>
              <a:ext uri="{FF2B5EF4-FFF2-40B4-BE49-F238E27FC236}">
                <a16:creationId xmlns:a16="http://schemas.microsoft.com/office/drawing/2014/main" id="{5E8F53A2-92E0-67C2-DE5B-58B3008102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60BC2F-A40C-EAEF-FFB7-63FE0C2EEE9E}"/>
              </a:ext>
            </a:extLst>
          </p:cNvPr>
          <p:cNvSpPr>
            <a:spLocks noGrp="1"/>
          </p:cNvSpPr>
          <p:nvPr>
            <p:ph type="sldNum" sz="quarter" idx="12"/>
          </p:nvPr>
        </p:nvSpPr>
        <p:spPr/>
        <p:txBody>
          <a:bodyPr/>
          <a:lstStyle/>
          <a:p>
            <a:fld id="{51A7D17A-27C9-44D9-990B-0D9BAF3E4711}" type="slidenum">
              <a:rPr lang="en-GB" smtClean="0"/>
              <a:t>‹#›</a:t>
            </a:fld>
            <a:endParaRPr lang="en-GB"/>
          </a:p>
        </p:txBody>
      </p:sp>
    </p:spTree>
    <p:extLst>
      <p:ext uri="{BB962C8B-B14F-4D97-AF65-F5344CB8AC3E}">
        <p14:creationId xmlns:p14="http://schemas.microsoft.com/office/powerpoint/2010/main" val="921872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540C-D3A6-65C9-29D9-B3D6820ABE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311077-4E20-D4F5-94C3-FDE6DF1104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FCD7D9-02F9-D467-3FB0-7FB647A03FCF}"/>
              </a:ext>
            </a:extLst>
          </p:cNvPr>
          <p:cNvSpPr>
            <a:spLocks noGrp="1"/>
          </p:cNvSpPr>
          <p:nvPr>
            <p:ph type="dt" sz="half" idx="10"/>
          </p:nvPr>
        </p:nvSpPr>
        <p:spPr/>
        <p:txBody>
          <a:bodyPr/>
          <a:lstStyle/>
          <a:p>
            <a:fld id="{5647525A-FCE1-410C-B996-7BA07CE3420D}" type="datetimeFigureOut">
              <a:rPr lang="en-GB" smtClean="0"/>
              <a:t>12/06/2025</a:t>
            </a:fld>
            <a:endParaRPr lang="en-GB"/>
          </a:p>
        </p:txBody>
      </p:sp>
      <p:sp>
        <p:nvSpPr>
          <p:cNvPr id="5" name="Footer Placeholder 4">
            <a:extLst>
              <a:ext uri="{FF2B5EF4-FFF2-40B4-BE49-F238E27FC236}">
                <a16:creationId xmlns:a16="http://schemas.microsoft.com/office/drawing/2014/main" id="{0D4840A7-B17E-133C-7E99-FA1C5BB9D6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F109B9-1F31-04AE-FA34-B5C4640DD075}"/>
              </a:ext>
            </a:extLst>
          </p:cNvPr>
          <p:cNvSpPr>
            <a:spLocks noGrp="1"/>
          </p:cNvSpPr>
          <p:nvPr>
            <p:ph type="sldNum" sz="quarter" idx="12"/>
          </p:nvPr>
        </p:nvSpPr>
        <p:spPr/>
        <p:txBody>
          <a:bodyPr/>
          <a:lstStyle/>
          <a:p>
            <a:fld id="{51A7D17A-27C9-44D9-990B-0D9BAF3E4711}" type="slidenum">
              <a:rPr lang="en-GB" smtClean="0"/>
              <a:t>‹#›</a:t>
            </a:fld>
            <a:endParaRPr lang="en-GB"/>
          </a:p>
        </p:txBody>
      </p:sp>
    </p:spTree>
    <p:extLst>
      <p:ext uri="{BB962C8B-B14F-4D97-AF65-F5344CB8AC3E}">
        <p14:creationId xmlns:p14="http://schemas.microsoft.com/office/powerpoint/2010/main" val="352471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EF726-747B-1541-FFA4-0AD1395333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65DB5A1-4774-71C8-FBE6-244770140DA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8BE6F9-6A3E-259C-FD49-7B5F1AEF73BA}"/>
              </a:ext>
            </a:extLst>
          </p:cNvPr>
          <p:cNvSpPr>
            <a:spLocks noGrp="1"/>
          </p:cNvSpPr>
          <p:nvPr>
            <p:ph type="dt" sz="half" idx="10"/>
          </p:nvPr>
        </p:nvSpPr>
        <p:spPr/>
        <p:txBody>
          <a:bodyPr/>
          <a:lstStyle/>
          <a:p>
            <a:fld id="{5647525A-FCE1-410C-B996-7BA07CE3420D}" type="datetimeFigureOut">
              <a:rPr lang="en-GB" smtClean="0"/>
              <a:t>12/06/2025</a:t>
            </a:fld>
            <a:endParaRPr lang="en-GB"/>
          </a:p>
        </p:txBody>
      </p:sp>
      <p:sp>
        <p:nvSpPr>
          <p:cNvPr id="5" name="Footer Placeholder 4">
            <a:extLst>
              <a:ext uri="{FF2B5EF4-FFF2-40B4-BE49-F238E27FC236}">
                <a16:creationId xmlns:a16="http://schemas.microsoft.com/office/drawing/2014/main" id="{8AE81193-95DB-FCCB-45E9-E5CCDFF6CA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CA056C-1DB8-483D-D3E9-BFD004683BAF}"/>
              </a:ext>
            </a:extLst>
          </p:cNvPr>
          <p:cNvSpPr>
            <a:spLocks noGrp="1"/>
          </p:cNvSpPr>
          <p:nvPr>
            <p:ph type="sldNum" sz="quarter" idx="12"/>
          </p:nvPr>
        </p:nvSpPr>
        <p:spPr/>
        <p:txBody>
          <a:bodyPr/>
          <a:lstStyle/>
          <a:p>
            <a:fld id="{51A7D17A-27C9-44D9-990B-0D9BAF3E4711}" type="slidenum">
              <a:rPr lang="en-GB" smtClean="0"/>
              <a:t>‹#›</a:t>
            </a:fld>
            <a:endParaRPr lang="en-GB"/>
          </a:p>
        </p:txBody>
      </p:sp>
    </p:spTree>
    <p:extLst>
      <p:ext uri="{BB962C8B-B14F-4D97-AF65-F5344CB8AC3E}">
        <p14:creationId xmlns:p14="http://schemas.microsoft.com/office/powerpoint/2010/main" val="210249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10FFE-34FD-2B54-E0E7-F715FFE921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6E87DB-BF37-E52C-ED84-1CEFF5909A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6050F7B-CF0E-6288-1C14-3BBEEC15B7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04CBBA-29F2-E199-C802-7BED7838AA5E}"/>
              </a:ext>
            </a:extLst>
          </p:cNvPr>
          <p:cNvSpPr>
            <a:spLocks noGrp="1"/>
          </p:cNvSpPr>
          <p:nvPr>
            <p:ph type="dt" sz="half" idx="10"/>
          </p:nvPr>
        </p:nvSpPr>
        <p:spPr/>
        <p:txBody>
          <a:bodyPr/>
          <a:lstStyle/>
          <a:p>
            <a:fld id="{5647525A-FCE1-410C-B996-7BA07CE3420D}" type="datetimeFigureOut">
              <a:rPr lang="en-GB" smtClean="0"/>
              <a:t>12/06/2025</a:t>
            </a:fld>
            <a:endParaRPr lang="en-GB"/>
          </a:p>
        </p:txBody>
      </p:sp>
      <p:sp>
        <p:nvSpPr>
          <p:cNvPr id="6" name="Footer Placeholder 5">
            <a:extLst>
              <a:ext uri="{FF2B5EF4-FFF2-40B4-BE49-F238E27FC236}">
                <a16:creationId xmlns:a16="http://schemas.microsoft.com/office/drawing/2014/main" id="{C90E9652-8A8D-3A04-47A8-D0796935A7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6FDF8A-5604-6A6C-AF6E-C551180152A1}"/>
              </a:ext>
            </a:extLst>
          </p:cNvPr>
          <p:cNvSpPr>
            <a:spLocks noGrp="1"/>
          </p:cNvSpPr>
          <p:nvPr>
            <p:ph type="sldNum" sz="quarter" idx="12"/>
          </p:nvPr>
        </p:nvSpPr>
        <p:spPr/>
        <p:txBody>
          <a:bodyPr/>
          <a:lstStyle/>
          <a:p>
            <a:fld id="{51A7D17A-27C9-44D9-990B-0D9BAF3E4711}" type="slidenum">
              <a:rPr lang="en-GB" smtClean="0"/>
              <a:t>‹#›</a:t>
            </a:fld>
            <a:endParaRPr lang="en-GB"/>
          </a:p>
        </p:txBody>
      </p:sp>
    </p:spTree>
    <p:extLst>
      <p:ext uri="{BB962C8B-B14F-4D97-AF65-F5344CB8AC3E}">
        <p14:creationId xmlns:p14="http://schemas.microsoft.com/office/powerpoint/2010/main" val="3976079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AD915-93C1-F000-E6FA-83A53BA474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E6C306-BE75-9258-3C1C-20477E4567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034FBB-92C0-ADAB-247C-CB981F4CAC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96988C-A973-9901-FEA3-9B3CD23EF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02506B-A3BD-0697-7ED5-40BA25513E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2451380-29CC-C9B0-A78D-A69D0E2F7E8F}"/>
              </a:ext>
            </a:extLst>
          </p:cNvPr>
          <p:cNvSpPr>
            <a:spLocks noGrp="1"/>
          </p:cNvSpPr>
          <p:nvPr>
            <p:ph type="dt" sz="half" idx="10"/>
          </p:nvPr>
        </p:nvSpPr>
        <p:spPr/>
        <p:txBody>
          <a:bodyPr/>
          <a:lstStyle/>
          <a:p>
            <a:fld id="{5647525A-FCE1-410C-B996-7BA07CE3420D}" type="datetimeFigureOut">
              <a:rPr lang="en-GB" smtClean="0"/>
              <a:t>12/06/2025</a:t>
            </a:fld>
            <a:endParaRPr lang="en-GB"/>
          </a:p>
        </p:txBody>
      </p:sp>
      <p:sp>
        <p:nvSpPr>
          <p:cNvPr id="8" name="Footer Placeholder 7">
            <a:extLst>
              <a:ext uri="{FF2B5EF4-FFF2-40B4-BE49-F238E27FC236}">
                <a16:creationId xmlns:a16="http://schemas.microsoft.com/office/drawing/2014/main" id="{CB0A977B-CF30-24F4-2D59-C8A052BF9A6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4C31D98-FE99-7233-750A-55FD6C8754E3}"/>
              </a:ext>
            </a:extLst>
          </p:cNvPr>
          <p:cNvSpPr>
            <a:spLocks noGrp="1"/>
          </p:cNvSpPr>
          <p:nvPr>
            <p:ph type="sldNum" sz="quarter" idx="12"/>
          </p:nvPr>
        </p:nvSpPr>
        <p:spPr/>
        <p:txBody>
          <a:bodyPr/>
          <a:lstStyle/>
          <a:p>
            <a:fld id="{51A7D17A-27C9-44D9-990B-0D9BAF3E4711}" type="slidenum">
              <a:rPr lang="en-GB" smtClean="0"/>
              <a:t>‹#›</a:t>
            </a:fld>
            <a:endParaRPr lang="en-GB"/>
          </a:p>
        </p:txBody>
      </p:sp>
    </p:spTree>
    <p:extLst>
      <p:ext uri="{BB962C8B-B14F-4D97-AF65-F5344CB8AC3E}">
        <p14:creationId xmlns:p14="http://schemas.microsoft.com/office/powerpoint/2010/main" val="349371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05A5A-838F-3D18-77BF-50726149B6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E6E644-F260-E88C-8B06-61D052D14457}"/>
              </a:ext>
            </a:extLst>
          </p:cNvPr>
          <p:cNvSpPr>
            <a:spLocks noGrp="1"/>
          </p:cNvSpPr>
          <p:nvPr>
            <p:ph type="dt" sz="half" idx="10"/>
          </p:nvPr>
        </p:nvSpPr>
        <p:spPr/>
        <p:txBody>
          <a:bodyPr/>
          <a:lstStyle/>
          <a:p>
            <a:fld id="{5647525A-FCE1-410C-B996-7BA07CE3420D}" type="datetimeFigureOut">
              <a:rPr lang="en-GB" smtClean="0"/>
              <a:t>12/06/2025</a:t>
            </a:fld>
            <a:endParaRPr lang="en-GB"/>
          </a:p>
        </p:txBody>
      </p:sp>
      <p:sp>
        <p:nvSpPr>
          <p:cNvPr id="4" name="Footer Placeholder 3">
            <a:extLst>
              <a:ext uri="{FF2B5EF4-FFF2-40B4-BE49-F238E27FC236}">
                <a16:creationId xmlns:a16="http://schemas.microsoft.com/office/drawing/2014/main" id="{5EF6B8A5-9813-59F4-7F7E-8395C867976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A1ED9F0-3499-72DE-9CF5-2B32FE493503}"/>
              </a:ext>
            </a:extLst>
          </p:cNvPr>
          <p:cNvSpPr>
            <a:spLocks noGrp="1"/>
          </p:cNvSpPr>
          <p:nvPr>
            <p:ph type="sldNum" sz="quarter" idx="12"/>
          </p:nvPr>
        </p:nvSpPr>
        <p:spPr/>
        <p:txBody>
          <a:bodyPr/>
          <a:lstStyle/>
          <a:p>
            <a:fld id="{51A7D17A-27C9-44D9-990B-0D9BAF3E4711}" type="slidenum">
              <a:rPr lang="en-GB" smtClean="0"/>
              <a:t>‹#›</a:t>
            </a:fld>
            <a:endParaRPr lang="en-GB"/>
          </a:p>
        </p:txBody>
      </p:sp>
    </p:spTree>
    <p:extLst>
      <p:ext uri="{BB962C8B-B14F-4D97-AF65-F5344CB8AC3E}">
        <p14:creationId xmlns:p14="http://schemas.microsoft.com/office/powerpoint/2010/main" val="210976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7B07FE-E7F9-3D8F-8E55-8D4006D23182}"/>
              </a:ext>
            </a:extLst>
          </p:cNvPr>
          <p:cNvSpPr>
            <a:spLocks noGrp="1"/>
          </p:cNvSpPr>
          <p:nvPr>
            <p:ph type="dt" sz="half" idx="10"/>
          </p:nvPr>
        </p:nvSpPr>
        <p:spPr/>
        <p:txBody>
          <a:bodyPr/>
          <a:lstStyle/>
          <a:p>
            <a:fld id="{5647525A-FCE1-410C-B996-7BA07CE3420D}" type="datetimeFigureOut">
              <a:rPr lang="en-GB" smtClean="0"/>
              <a:t>12/06/2025</a:t>
            </a:fld>
            <a:endParaRPr lang="en-GB"/>
          </a:p>
        </p:txBody>
      </p:sp>
      <p:sp>
        <p:nvSpPr>
          <p:cNvPr id="3" name="Footer Placeholder 2">
            <a:extLst>
              <a:ext uri="{FF2B5EF4-FFF2-40B4-BE49-F238E27FC236}">
                <a16:creationId xmlns:a16="http://schemas.microsoft.com/office/drawing/2014/main" id="{C215F1F8-8762-F7A4-5339-1CE526DF45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E968E2-0F8A-6CD8-B156-9A457B596289}"/>
              </a:ext>
            </a:extLst>
          </p:cNvPr>
          <p:cNvSpPr>
            <a:spLocks noGrp="1"/>
          </p:cNvSpPr>
          <p:nvPr>
            <p:ph type="sldNum" sz="quarter" idx="12"/>
          </p:nvPr>
        </p:nvSpPr>
        <p:spPr/>
        <p:txBody>
          <a:bodyPr/>
          <a:lstStyle/>
          <a:p>
            <a:fld id="{51A7D17A-27C9-44D9-990B-0D9BAF3E4711}" type="slidenum">
              <a:rPr lang="en-GB" smtClean="0"/>
              <a:t>‹#›</a:t>
            </a:fld>
            <a:endParaRPr lang="en-GB"/>
          </a:p>
        </p:txBody>
      </p:sp>
    </p:spTree>
    <p:extLst>
      <p:ext uri="{BB962C8B-B14F-4D97-AF65-F5344CB8AC3E}">
        <p14:creationId xmlns:p14="http://schemas.microsoft.com/office/powerpoint/2010/main" val="3793176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9BC85-5985-F12D-C6C5-BDB48FA68E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CBFB9F-CE38-9C72-4FC1-B01C44481A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A928405-D62C-B4F7-89EB-E38E738F55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B71CDD-F08C-BE11-73B8-0EE681A6FDC0}"/>
              </a:ext>
            </a:extLst>
          </p:cNvPr>
          <p:cNvSpPr>
            <a:spLocks noGrp="1"/>
          </p:cNvSpPr>
          <p:nvPr>
            <p:ph type="dt" sz="half" idx="10"/>
          </p:nvPr>
        </p:nvSpPr>
        <p:spPr/>
        <p:txBody>
          <a:bodyPr/>
          <a:lstStyle/>
          <a:p>
            <a:fld id="{5647525A-FCE1-410C-B996-7BA07CE3420D}" type="datetimeFigureOut">
              <a:rPr lang="en-GB" smtClean="0"/>
              <a:t>12/06/2025</a:t>
            </a:fld>
            <a:endParaRPr lang="en-GB"/>
          </a:p>
        </p:txBody>
      </p:sp>
      <p:sp>
        <p:nvSpPr>
          <p:cNvPr id="6" name="Footer Placeholder 5">
            <a:extLst>
              <a:ext uri="{FF2B5EF4-FFF2-40B4-BE49-F238E27FC236}">
                <a16:creationId xmlns:a16="http://schemas.microsoft.com/office/drawing/2014/main" id="{F0BA4CB0-CB42-B322-4A5E-9C0D522D49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3E38CD-E81C-54CB-3995-CD576C6D7276}"/>
              </a:ext>
            </a:extLst>
          </p:cNvPr>
          <p:cNvSpPr>
            <a:spLocks noGrp="1"/>
          </p:cNvSpPr>
          <p:nvPr>
            <p:ph type="sldNum" sz="quarter" idx="12"/>
          </p:nvPr>
        </p:nvSpPr>
        <p:spPr/>
        <p:txBody>
          <a:bodyPr/>
          <a:lstStyle/>
          <a:p>
            <a:fld id="{51A7D17A-27C9-44D9-990B-0D9BAF3E4711}" type="slidenum">
              <a:rPr lang="en-GB" smtClean="0"/>
              <a:t>‹#›</a:t>
            </a:fld>
            <a:endParaRPr lang="en-GB"/>
          </a:p>
        </p:txBody>
      </p:sp>
    </p:spTree>
    <p:extLst>
      <p:ext uri="{BB962C8B-B14F-4D97-AF65-F5344CB8AC3E}">
        <p14:creationId xmlns:p14="http://schemas.microsoft.com/office/powerpoint/2010/main" val="1427930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A97E-D8BF-7455-FFDF-3C4F74F05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588E-F9F8-F788-2D7C-EF6D3E7625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77A994-3C5C-FD44-D132-640C815FFC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86073-65AA-212E-BAD0-6DC45467E7A2}"/>
              </a:ext>
            </a:extLst>
          </p:cNvPr>
          <p:cNvSpPr>
            <a:spLocks noGrp="1"/>
          </p:cNvSpPr>
          <p:nvPr>
            <p:ph type="dt" sz="half" idx="10"/>
          </p:nvPr>
        </p:nvSpPr>
        <p:spPr/>
        <p:txBody>
          <a:bodyPr/>
          <a:lstStyle/>
          <a:p>
            <a:fld id="{5647525A-FCE1-410C-B996-7BA07CE3420D}" type="datetimeFigureOut">
              <a:rPr lang="en-GB" smtClean="0"/>
              <a:t>12/06/2025</a:t>
            </a:fld>
            <a:endParaRPr lang="en-GB"/>
          </a:p>
        </p:txBody>
      </p:sp>
      <p:sp>
        <p:nvSpPr>
          <p:cNvPr id="6" name="Footer Placeholder 5">
            <a:extLst>
              <a:ext uri="{FF2B5EF4-FFF2-40B4-BE49-F238E27FC236}">
                <a16:creationId xmlns:a16="http://schemas.microsoft.com/office/drawing/2014/main" id="{F91E48D7-A3E3-9840-44CD-45A54FD486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B4DC7C-7C9C-C299-06D0-D668140EEF04}"/>
              </a:ext>
            </a:extLst>
          </p:cNvPr>
          <p:cNvSpPr>
            <a:spLocks noGrp="1"/>
          </p:cNvSpPr>
          <p:nvPr>
            <p:ph type="sldNum" sz="quarter" idx="12"/>
          </p:nvPr>
        </p:nvSpPr>
        <p:spPr/>
        <p:txBody>
          <a:bodyPr/>
          <a:lstStyle/>
          <a:p>
            <a:fld id="{51A7D17A-27C9-44D9-990B-0D9BAF3E4711}" type="slidenum">
              <a:rPr lang="en-GB" smtClean="0"/>
              <a:t>‹#›</a:t>
            </a:fld>
            <a:endParaRPr lang="en-GB"/>
          </a:p>
        </p:txBody>
      </p:sp>
    </p:spTree>
    <p:extLst>
      <p:ext uri="{BB962C8B-B14F-4D97-AF65-F5344CB8AC3E}">
        <p14:creationId xmlns:p14="http://schemas.microsoft.com/office/powerpoint/2010/main" val="866288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95E010-521E-DEA8-3C23-4D36040925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5F91E1-BCB9-2D85-ABC5-3EC1DEE7EE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3F9514-6A7B-45DD-C948-DF01D8735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47525A-FCE1-410C-B996-7BA07CE3420D}" type="datetimeFigureOut">
              <a:rPr lang="en-GB" smtClean="0"/>
              <a:t>12/06/2025</a:t>
            </a:fld>
            <a:endParaRPr lang="en-GB"/>
          </a:p>
        </p:txBody>
      </p:sp>
      <p:sp>
        <p:nvSpPr>
          <p:cNvPr id="5" name="Footer Placeholder 4">
            <a:extLst>
              <a:ext uri="{FF2B5EF4-FFF2-40B4-BE49-F238E27FC236}">
                <a16:creationId xmlns:a16="http://schemas.microsoft.com/office/drawing/2014/main" id="{A6CC17C4-3193-8850-4907-7A9DA6DC44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9386D60-02AC-DAAC-6113-E40CF2130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A7D17A-27C9-44D9-990B-0D9BAF3E4711}" type="slidenum">
              <a:rPr lang="en-GB" smtClean="0"/>
              <a:t>‹#›</a:t>
            </a:fld>
            <a:endParaRPr lang="en-GB"/>
          </a:p>
        </p:txBody>
      </p:sp>
    </p:spTree>
    <p:extLst>
      <p:ext uri="{BB962C8B-B14F-4D97-AF65-F5344CB8AC3E}">
        <p14:creationId xmlns:p14="http://schemas.microsoft.com/office/powerpoint/2010/main" val="26566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6FD5C6-146C-3A1C-29B5-CFBE4033CCF1}"/>
              </a:ext>
            </a:extLst>
          </p:cNvPr>
          <p:cNvSpPr>
            <a:spLocks noGrp="1"/>
          </p:cNvSpPr>
          <p:nvPr>
            <p:ph type="ctrTitle"/>
          </p:nvPr>
        </p:nvSpPr>
        <p:spPr>
          <a:xfrm>
            <a:off x="1524003" y="351692"/>
            <a:ext cx="9144000" cy="4411951"/>
          </a:xfrm>
        </p:spPr>
        <p:txBody>
          <a:bodyPr anchor="ctr">
            <a:normAutofit/>
          </a:bodyPr>
          <a:lstStyle/>
          <a:p>
            <a:r>
              <a:rPr lang="en-GB" sz="7200" b="1" dirty="0"/>
              <a:t>Exam Technique</a:t>
            </a:r>
            <a:br>
              <a:rPr lang="en-GB" sz="7200" b="1" dirty="0"/>
            </a:br>
            <a:br>
              <a:rPr lang="en-GB" sz="3600" b="1" dirty="0"/>
            </a:br>
            <a:r>
              <a:rPr lang="en-GB" sz="4400" b="1" dirty="0"/>
              <a:t>Computer Science</a:t>
            </a:r>
            <a:br>
              <a:rPr lang="en-GB" sz="4400" b="1" dirty="0"/>
            </a:br>
            <a:r>
              <a:rPr lang="en-GB" sz="4400" b="1" dirty="0"/>
              <a:t>Unit 1 - J277</a:t>
            </a:r>
            <a:endParaRPr lang="en-GB" sz="7200" b="1" dirty="0"/>
          </a:p>
        </p:txBody>
      </p:sp>
      <p:sp>
        <p:nvSpPr>
          <p:cNvPr id="3" name="Subtitle 2">
            <a:extLst>
              <a:ext uri="{FF2B5EF4-FFF2-40B4-BE49-F238E27FC236}">
                <a16:creationId xmlns:a16="http://schemas.microsoft.com/office/drawing/2014/main" id="{FFEDB0C1-C64A-0802-7059-736D74988A29}"/>
              </a:ext>
            </a:extLst>
          </p:cNvPr>
          <p:cNvSpPr>
            <a:spLocks noGrp="1"/>
          </p:cNvSpPr>
          <p:nvPr>
            <p:ph type="subTitle" idx="1"/>
          </p:nvPr>
        </p:nvSpPr>
        <p:spPr>
          <a:xfrm>
            <a:off x="1966912" y="5645150"/>
            <a:ext cx="8258176" cy="631825"/>
          </a:xfrm>
        </p:spPr>
        <p:txBody>
          <a:bodyPr anchor="ctr">
            <a:normAutofit/>
          </a:bodyPr>
          <a:lstStyle/>
          <a:p>
            <a:r>
              <a:rPr lang="en-GB" sz="1500" b="1"/>
              <a:t>Ethical, Moral, Cultural and Environmental </a:t>
            </a:r>
          </a:p>
          <a:p>
            <a:r>
              <a:rPr lang="en-GB" sz="1500" b="1"/>
              <a:t>Essay Practice</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024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04A6F5-8634-08E0-15EB-CB26D6AA6F33}"/>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6425A1-22FB-D1E8-DF45-1B27BB46C96D}"/>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4600" b="1" dirty="0"/>
              <a:t>We now will build a PEELER paragraph together.</a:t>
            </a:r>
          </a:p>
        </p:txBody>
      </p:sp>
      <p:sp>
        <p:nvSpPr>
          <p:cNvPr id="5" name="TextBox 4">
            <a:extLst>
              <a:ext uri="{FF2B5EF4-FFF2-40B4-BE49-F238E27FC236}">
                <a16:creationId xmlns:a16="http://schemas.microsoft.com/office/drawing/2014/main" id="{69FB1AAE-3912-0E00-5B7B-57E3D749D57B}"/>
              </a:ext>
            </a:extLst>
          </p:cNvPr>
          <p:cNvSpPr txBox="1"/>
          <p:nvPr/>
        </p:nvSpPr>
        <p:spPr>
          <a:xfrm>
            <a:off x="251791" y="2043125"/>
            <a:ext cx="11610348" cy="781178"/>
          </a:xfrm>
          <a:prstGeom prst="rect">
            <a:avLst/>
          </a:prstGeom>
        </p:spPr>
        <p:txBody>
          <a:bodyPr vert="horz" lIns="91440" tIns="45720" rIns="91440" bIns="45720" rtlCol="0" anchor="ctr">
            <a:normAutofit fontScale="92500" lnSpcReduction="20000"/>
          </a:bodyPr>
          <a:lstStyle/>
          <a:p>
            <a:pPr algn="ctr">
              <a:lnSpc>
                <a:spcPct val="90000"/>
              </a:lnSpc>
              <a:spcBef>
                <a:spcPts val="1000"/>
              </a:spcBef>
            </a:pPr>
            <a:r>
              <a:rPr lang="en-US" sz="3200" i="1" dirty="0"/>
              <a:t>“Discuss the environmental impact of increased use of digital devices.”</a:t>
            </a:r>
          </a:p>
        </p:txBody>
      </p:sp>
      <p:sp>
        <p:nvSpPr>
          <p:cNvPr id="18"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Thinking Icon PNG Transparent Background, Free Download #6623 - FreeIconsPNG">
            <a:extLst>
              <a:ext uri="{FF2B5EF4-FFF2-40B4-BE49-F238E27FC236}">
                <a16:creationId xmlns:a16="http://schemas.microsoft.com/office/drawing/2014/main" id="{633D9D74-73DC-0510-7E50-C6886DE964E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7980" y="2411817"/>
            <a:ext cx="2586711" cy="2586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2044D6B-2038-A43D-652D-6007B5AA2FCC}"/>
              </a:ext>
            </a:extLst>
          </p:cNvPr>
          <p:cNvPicPr>
            <a:picLocks noChangeAspect="1"/>
          </p:cNvPicPr>
          <p:nvPr/>
        </p:nvPicPr>
        <p:blipFill>
          <a:blip r:embed="rId3"/>
          <a:stretch>
            <a:fillRect/>
          </a:stretch>
        </p:blipFill>
        <p:spPr>
          <a:xfrm>
            <a:off x="5871056" y="3027680"/>
            <a:ext cx="5991083" cy="2845765"/>
          </a:xfrm>
          <a:prstGeom prst="rect">
            <a:avLst/>
          </a:prstGeom>
        </p:spPr>
      </p:pic>
      <p:pic>
        <p:nvPicPr>
          <p:cNvPr id="11" name="Picture 4" descr="Cold Calling Line Icon 14811850 Vector Art at Vecteezy">
            <a:extLst>
              <a:ext uri="{FF2B5EF4-FFF2-40B4-BE49-F238E27FC236}">
                <a16:creationId xmlns:a16="http://schemas.microsoft.com/office/drawing/2014/main" id="{C2A4A73D-CC1A-62DB-84E3-BB8202CFF1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3596" y="2719867"/>
            <a:ext cx="1855417" cy="18554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ownload Free Visualization Accurate Lineal icon Icons in PNG &amp; SVG">
            <a:extLst>
              <a:ext uri="{FF2B5EF4-FFF2-40B4-BE49-F238E27FC236}">
                <a16:creationId xmlns:a16="http://schemas.microsoft.com/office/drawing/2014/main" id="{41DCF9A1-DB4B-E59F-43EB-FBBB85095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736" y="4815104"/>
            <a:ext cx="1981755" cy="198175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7C836467-7F6F-820F-A10F-19D1B9017378}"/>
              </a:ext>
            </a:extLst>
          </p:cNvPr>
          <p:cNvCxnSpPr>
            <a:cxnSpLocks/>
          </p:cNvCxnSpPr>
          <p:nvPr/>
        </p:nvCxnSpPr>
        <p:spPr>
          <a:xfrm flipV="1">
            <a:off x="3619005" y="4631635"/>
            <a:ext cx="456038" cy="6694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8303627-D72A-7367-0C80-A8FC1839E9CC}"/>
              </a:ext>
            </a:extLst>
          </p:cNvPr>
          <p:cNvCxnSpPr>
            <a:cxnSpLocks/>
          </p:cNvCxnSpPr>
          <p:nvPr/>
        </p:nvCxnSpPr>
        <p:spPr>
          <a:xfrm flipH="1" flipV="1">
            <a:off x="1704515" y="4815104"/>
            <a:ext cx="502441" cy="5479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68B58BE-E9E1-4774-3886-13851974DB96}"/>
              </a:ext>
            </a:extLst>
          </p:cNvPr>
          <p:cNvCxnSpPr>
            <a:cxnSpLocks/>
          </p:cNvCxnSpPr>
          <p:nvPr/>
        </p:nvCxnSpPr>
        <p:spPr>
          <a:xfrm>
            <a:off x="2449446" y="3647575"/>
            <a:ext cx="9241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8899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6F6F57-B560-460D-4748-F0A8D1C35A96}"/>
            </a:ext>
          </a:extLst>
        </p:cNvPr>
        <p:cNvGrpSpPr/>
        <p:nvPr/>
      </p:nvGrpSpPr>
      <p:grpSpPr>
        <a:xfrm>
          <a:off x="0" y="0"/>
          <a:ext cx="0" cy="0"/>
          <a:chOff x="0" y="0"/>
          <a:chExt cx="0" cy="0"/>
        </a:xfrm>
      </p:grpSpPr>
      <p:sp useBgFill="1">
        <p:nvSpPr>
          <p:cNvPr id="7178" name="Rectangle 7177">
            <a:extLst>
              <a:ext uri="{FF2B5EF4-FFF2-40B4-BE49-F238E27FC236}">
                <a16:creationId xmlns:a16="http://schemas.microsoft.com/office/drawing/2014/main" id="{0C0CCF94-9536-4A63-8FF2-E37827C92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0" name="Freeform: Shape 7179">
            <a:extLst>
              <a:ext uri="{FF2B5EF4-FFF2-40B4-BE49-F238E27FC236}">
                <a16:creationId xmlns:a16="http://schemas.microsoft.com/office/drawing/2014/main" id="{C970655A-F4C2-4D7E-BAB6-D3BFC5CAE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8174"/>
            <a:ext cx="12192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22A07CC-0F62-9969-6BB6-81F6E186F7FB}"/>
              </a:ext>
            </a:extLst>
          </p:cNvPr>
          <p:cNvSpPr>
            <a:spLocks noGrp="1"/>
          </p:cNvSpPr>
          <p:nvPr>
            <p:ph type="title"/>
          </p:nvPr>
        </p:nvSpPr>
        <p:spPr>
          <a:xfrm>
            <a:off x="1184744" y="5496342"/>
            <a:ext cx="9859618" cy="642797"/>
          </a:xfrm>
        </p:spPr>
        <p:txBody>
          <a:bodyPr vert="horz" lIns="91440" tIns="45720" rIns="91440" bIns="45720" rtlCol="0" anchor="b">
            <a:normAutofit fontScale="90000"/>
          </a:bodyPr>
          <a:lstStyle/>
          <a:p>
            <a:pPr algn="ctr"/>
            <a:r>
              <a:rPr lang="en-US" sz="3600" b="1" dirty="0"/>
              <a:t>Task – Using PEELER (Exam Technique) complete the questions on your worksheet.</a:t>
            </a:r>
          </a:p>
        </p:txBody>
      </p:sp>
      <p:sp>
        <p:nvSpPr>
          <p:cNvPr id="5" name="TextBox 4">
            <a:extLst>
              <a:ext uri="{FF2B5EF4-FFF2-40B4-BE49-F238E27FC236}">
                <a16:creationId xmlns:a16="http://schemas.microsoft.com/office/drawing/2014/main" id="{F72CD37B-3BA6-B7AF-1D19-BF537AF4E019}"/>
              </a:ext>
            </a:extLst>
          </p:cNvPr>
          <p:cNvSpPr txBox="1"/>
          <p:nvPr/>
        </p:nvSpPr>
        <p:spPr>
          <a:xfrm>
            <a:off x="0" y="6127622"/>
            <a:ext cx="11946777" cy="810812"/>
          </a:xfrm>
          <a:prstGeom prst="rect">
            <a:avLst/>
          </a:prstGeom>
        </p:spPr>
        <p:txBody>
          <a:bodyPr vert="horz" lIns="91440" tIns="45720" rIns="91440" bIns="45720" rtlCol="0">
            <a:noAutofit/>
          </a:bodyPr>
          <a:lstStyle/>
          <a:p>
            <a:pPr algn="ctr">
              <a:lnSpc>
                <a:spcPct val="90000"/>
              </a:lnSpc>
              <a:spcBef>
                <a:spcPts val="1000"/>
              </a:spcBef>
            </a:pPr>
            <a:endParaRPr lang="en-US" sz="3200" i="1" dirty="0"/>
          </a:p>
        </p:txBody>
      </p:sp>
      <p:sp>
        <p:nvSpPr>
          <p:cNvPr id="7182" name="Freeform: Shape 7181">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7950" y="647758"/>
            <a:ext cx="8355105"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D8A71C14-FC5D-636E-6C87-C6E1746524D7}"/>
              </a:ext>
            </a:extLst>
          </p:cNvPr>
          <p:cNvPicPr>
            <a:picLocks noChangeAspect="1"/>
          </p:cNvPicPr>
          <p:nvPr/>
        </p:nvPicPr>
        <p:blipFill>
          <a:blip r:embed="rId2"/>
          <a:srcRect r="6348" b="-1"/>
          <a:stretch/>
        </p:blipFill>
        <p:spPr>
          <a:xfrm>
            <a:off x="2079812" y="805516"/>
            <a:ext cx="8032376" cy="4074026"/>
          </a:xfrm>
          <a:prstGeom prst="rect">
            <a:avLst/>
          </a:prstGeom>
        </p:spPr>
      </p:pic>
      <p:pic>
        <p:nvPicPr>
          <p:cNvPr id="7174" name="Picture 6" descr="Writing icon SVG Vector &amp; PNG Free Download | UXWing">
            <a:extLst>
              <a:ext uri="{FF2B5EF4-FFF2-40B4-BE49-F238E27FC236}">
                <a16:creationId xmlns:a16="http://schemas.microsoft.com/office/drawing/2014/main" id="{7CD1B9AD-88FA-8958-FD6D-515444F0C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2261" y="275488"/>
            <a:ext cx="1030138" cy="946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692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7F99991-3853-4A3C-0B24-280B4E4CD3C2}"/>
              </a:ext>
            </a:extLst>
          </p:cNvPr>
          <p:cNvSpPr>
            <a:spLocks noGrp="1"/>
          </p:cNvSpPr>
          <p:nvPr>
            <p:ph type="title"/>
          </p:nvPr>
        </p:nvSpPr>
        <p:spPr>
          <a:xfrm>
            <a:off x="355592" y="23757"/>
            <a:ext cx="7078785" cy="1325563"/>
          </a:xfrm>
        </p:spPr>
        <p:txBody>
          <a:bodyPr>
            <a:normAutofit/>
          </a:bodyPr>
          <a:lstStyle/>
          <a:p>
            <a:r>
              <a:rPr lang="en-GB" b="1" dirty="0"/>
              <a:t>Plenary</a:t>
            </a:r>
            <a:r>
              <a:rPr lang="en-GB" dirty="0"/>
              <a:t> – PEELER Jumble</a:t>
            </a:r>
          </a:p>
        </p:txBody>
      </p:sp>
      <p:sp>
        <p:nvSpPr>
          <p:cNvPr id="16" name="Rectangle 1">
            <a:extLst>
              <a:ext uri="{FF2B5EF4-FFF2-40B4-BE49-F238E27FC236}">
                <a16:creationId xmlns:a16="http://schemas.microsoft.com/office/drawing/2014/main" id="{F51111FA-7195-FC55-2EE0-F4C8BAF01787}"/>
              </a:ext>
            </a:extLst>
          </p:cNvPr>
          <p:cNvSpPr>
            <a:spLocks noGrp="1" noChangeArrowheads="1"/>
          </p:cNvSpPr>
          <p:nvPr>
            <p:ph idx="1"/>
          </p:nvPr>
        </p:nvSpPr>
        <p:spPr bwMode="auto">
          <a:xfrm>
            <a:off x="355592" y="1158292"/>
            <a:ext cx="5866967" cy="566474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marL="0" marR="0" lvl="0" indent="0" defTabSz="914400" rtl="0" eaLnBrk="0" fontAlgn="base" latinLnBrk="0" hangingPunct="0">
              <a:spcBef>
                <a:spcPct val="0"/>
              </a:spcBef>
              <a:spcAft>
                <a:spcPts val="600"/>
              </a:spcAft>
              <a:buClrTx/>
              <a:buSzTx/>
              <a:buNone/>
              <a:tabLst/>
            </a:pPr>
            <a:r>
              <a:rPr lang="en-GB" sz="1400" dirty="0"/>
              <a:t>1️⃣ </a:t>
            </a:r>
            <a:r>
              <a:rPr lang="en-GB" sz="2000" i="1" dirty="0"/>
              <a:t>This links to wider environmental concerns, like climate change and sustainable energy use.</a:t>
            </a:r>
          </a:p>
          <a:p>
            <a:pPr marL="0" marR="0" lvl="0" indent="0" defTabSz="914400" rtl="0" eaLnBrk="0" fontAlgn="base" latinLnBrk="0" hangingPunct="0">
              <a:spcBef>
                <a:spcPct val="0"/>
              </a:spcBef>
              <a:spcAft>
                <a:spcPts val="600"/>
              </a:spcAft>
              <a:buClrTx/>
              <a:buSzTx/>
              <a:buNone/>
              <a:tabLst/>
            </a:pPr>
            <a:endParaRPr lang="en-GB" sz="600" i="1" dirty="0"/>
          </a:p>
          <a:p>
            <a:pPr marL="0" marR="0" lvl="0" indent="0" defTabSz="914400" rtl="0" eaLnBrk="0" fontAlgn="base" latinLnBrk="0" hangingPunct="0">
              <a:spcBef>
                <a:spcPct val="0"/>
              </a:spcBef>
              <a:spcAft>
                <a:spcPts val="600"/>
              </a:spcAft>
              <a:buClrTx/>
              <a:buSzTx/>
              <a:buNone/>
              <a:tabLst/>
            </a:pPr>
            <a:r>
              <a:rPr lang="en-GB" sz="1400" dirty="0"/>
              <a:t>2️⃣ </a:t>
            </a:r>
            <a:r>
              <a:rPr lang="en-GB" sz="2000" i="1" dirty="0"/>
              <a:t>Self-driving cars require a lot of energy and data processing, which increases electricity demand.</a:t>
            </a:r>
          </a:p>
          <a:p>
            <a:pPr marL="0" marR="0" lvl="0" indent="0" defTabSz="914400" rtl="0" eaLnBrk="0" fontAlgn="base" latinLnBrk="0" hangingPunct="0">
              <a:spcBef>
                <a:spcPct val="0"/>
              </a:spcBef>
              <a:spcAft>
                <a:spcPts val="600"/>
              </a:spcAft>
              <a:buClrTx/>
              <a:buSzTx/>
              <a:buNone/>
              <a:tabLst/>
            </a:pPr>
            <a:endParaRPr lang="en-GB" sz="300" i="1" dirty="0"/>
          </a:p>
          <a:p>
            <a:pPr marL="0" marR="0" lvl="0" indent="0" defTabSz="914400" rtl="0" eaLnBrk="0" fontAlgn="base" latinLnBrk="0" hangingPunct="0">
              <a:spcBef>
                <a:spcPct val="0"/>
              </a:spcBef>
              <a:spcAft>
                <a:spcPts val="600"/>
              </a:spcAft>
              <a:buClrTx/>
              <a:buSzTx/>
              <a:buNone/>
              <a:tabLst/>
            </a:pPr>
            <a:r>
              <a:rPr lang="en-GB" sz="1400" dirty="0"/>
              <a:t>3️⃣ </a:t>
            </a:r>
            <a:r>
              <a:rPr lang="en-GB" sz="2000" i="1" dirty="0"/>
              <a:t>However, others argue that driverless cars could reduce emissions in the long term by reducing traffic congestion.</a:t>
            </a:r>
          </a:p>
          <a:p>
            <a:pPr marL="0" marR="0" lvl="0" indent="0" defTabSz="914400" rtl="0" eaLnBrk="0" fontAlgn="base" latinLnBrk="0" hangingPunct="0">
              <a:spcBef>
                <a:spcPct val="0"/>
              </a:spcBef>
              <a:spcAft>
                <a:spcPts val="600"/>
              </a:spcAft>
              <a:buClrTx/>
              <a:buSzTx/>
              <a:buNone/>
              <a:tabLst/>
            </a:pPr>
            <a:endParaRPr lang="en-GB" sz="300" i="1" dirty="0"/>
          </a:p>
          <a:p>
            <a:pPr marL="0" marR="0" lvl="0" indent="0" defTabSz="914400" rtl="0" eaLnBrk="0" fontAlgn="base" latinLnBrk="0" hangingPunct="0">
              <a:spcBef>
                <a:spcPct val="0"/>
              </a:spcBef>
              <a:spcAft>
                <a:spcPts val="600"/>
              </a:spcAft>
              <a:buClrTx/>
              <a:buSzTx/>
              <a:buNone/>
              <a:tabLst/>
            </a:pPr>
            <a:r>
              <a:rPr lang="en-GB" sz="1400" dirty="0"/>
              <a:t>4️⃣ </a:t>
            </a:r>
            <a:r>
              <a:rPr lang="en-GB" sz="2000" i="1" dirty="0"/>
              <a:t>One environmental impact of driverless cars is their potential to increase electricity usage.</a:t>
            </a:r>
          </a:p>
          <a:p>
            <a:pPr marL="0" marR="0" lvl="0" indent="0" defTabSz="914400" rtl="0" eaLnBrk="0" fontAlgn="base" latinLnBrk="0" hangingPunct="0">
              <a:spcBef>
                <a:spcPct val="0"/>
              </a:spcBef>
              <a:spcAft>
                <a:spcPts val="600"/>
              </a:spcAft>
              <a:buClrTx/>
              <a:buSzTx/>
              <a:buNone/>
              <a:tabLst/>
            </a:pPr>
            <a:endParaRPr lang="en-GB" sz="500" i="1" dirty="0"/>
          </a:p>
          <a:p>
            <a:pPr marL="0" marR="0" lvl="0" indent="0" defTabSz="914400" rtl="0" eaLnBrk="0" fontAlgn="base" latinLnBrk="0" hangingPunct="0">
              <a:spcBef>
                <a:spcPct val="0"/>
              </a:spcBef>
              <a:spcAft>
                <a:spcPts val="600"/>
              </a:spcAft>
              <a:buClrTx/>
              <a:buSzTx/>
              <a:buNone/>
              <a:tabLst/>
            </a:pPr>
            <a:r>
              <a:rPr lang="en-GB" sz="1400" dirty="0"/>
              <a:t>5️⃣ </a:t>
            </a:r>
            <a:r>
              <a:rPr lang="en-GB" sz="2000" i="1" dirty="0"/>
              <a:t>An example is Tesla’s autopilot vehicles, which rely on constant internet connectivity and sensors powered by electricity.</a:t>
            </a:r>
          </a:p>
          <a:p>
            <a:pPr marL="0" marR="0" lvl="0" indent="0" defTabSz="914400" rtl="0" eaLnBrk="0" fontAlgn="base" latinLnBrk="0" hangingPunct="0">
              <a:spcBef>
                <a:spcPct val="0"/>
              </a:spcBef>
              <a:spcAft>
                <a:spcPts val="600"/>
              </a:spcAft>
              <a:buClrTx/>
              <a:buSzTx/>
              <a:buNone/>
              <a:tabLst/>
            </a:pPr>
            <a:endParaRPr lang="en-GB" sz="600" i="1" dirty="0"/>
          </a:p>
          <a:p>
            <a:pPr marL="0" marR="0" lvl="0" indent="0" defTabSz="914400" rtl="0" eaLnBrk="0" fontAlgn="base" latinLnBrk="0" hangingPunct="0">
              <a:spcBef>
                <a:spcPct val="0"/>
              </a:spcBef>
              <a:spcAft>
                <a:spcPts val="600"/>
              </a:spcAft>
              <a:buClrTx/>
              <a:buSzTx/>
              <a:buNone/>
              <a:tabLst/>
            </a:pPr>
            <a:r>
              <a:rPr lang="en-GB" sz="1400" dirty="0"/>
              <a:t>6️⃣ </a:t>
            </a:r>
            <a:r>
              <a:rPr lang="en-GB" sz="2000" i="1" dirty="0"/>
              <a:t>Overall, while the environmental impact is a concern, future developments in clean energy may help reduce the damage.</a:t>
            </a:r>
            <a:endParaRPr kumimoji="0" lang="en-US" altLang="en-US" sz="2000" b="0" i="0" u="none" strike="noStrike" cap="none" normalizeH="0" baseline="0" dirty="0">
              <a:ln>
                <a:noFill/>
              </a:ln>
              <a:effectLst/>
              <a:latin typeface="Arial" panose="020B0604020202020204" pitchFamily="34" charset="0"/>
            </a:endParaRPr>
          </a:p>
        </p:txBody>
      </p:sp>
      <p:pic>
        <p:nvPicPr>
          <p:cNvPr id="6" name="Picture 5" descr="Blurred motion traffic">
            <a:extLst>
              <a:ext uri="{FF2B5EF4-FFF2-40B4-BE49-F238E27FC236}">
                <a16:creationId xmlns:a16="http://schemas.microsoft.com/office/drawing/2014/main" id="{1E0652C7-6676-D625-4D40-154F44EC2C64}"/>
              </a:ext>
            </a:extLst>
          </p:cNvPr>
          <p:cNvPicPr>
            <a:picLocks noChangeAspect="1"/>
          </p:cNvPicPr>
          <p:nvPr/>
        </p:nvPicPr>
        <p:blipFill>
          <a:blip r:embed="rId3"/>
          <a:srcRect l="27463" r="5785"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412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EAB1B-9872-958C-E259-6A6D4E2660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7B3C14-8F5F-DF9E-9F86-5A67AFD92ED0}"/>
              </a:ext>
            </a:extLst>
          </p:cNvPr>
          <p:cNvSpPr>
            <a:spLocks noGrp="1"/>
          </p:cNvSpPr>
          <p:nvPr>
            <p:ph type="title"/>
          </p:nvPr>
        </p:nvSpPr>
        <p:spPr>
          <a:xfrm>
            <a:off x="355592" y="23757"/>
            <a:ext cx="7078785" cy="1325563"/>
          </a:xfrm>
        </p:spPr>
        <p:txBody>
          <a:bodyPr>
            <a:normAutofit/>
          </a:bodyPr>
          <a:lstStyle/>
          <a:p>
            <a:r>
              <a:rPr lang="en-GB" b="1" dirty="0"/>
              <a:t>Plenary</a:t>
            </a:r>
            <a:r>
              <a:rPr lang="en-GB" dirty="0"/>
              <a:t> – PEELER Jumble</a:t>
            </a:r>
          </a:p>
        </p:txBody>
      </p:sp>
      <p:sp>
        <p:nvSpPr>
          <p:cNvPr id="16" name="Rectangle 1">
            <a:extLst>
              <a:ext uri="{FF2B5EF4-FFF2-40B4-BE49-F238E27FC236}">
                <a16:creationId xmlns:a16="http://schemas.microsoft.com/office/drawing/2014/main" id="{3A2CDE3A-E3F9-994D-B331-10B9E8BA9848}"/>
              </a:ext>
            </a:extLst>
          </p:cNvPr>
          <p:cNvSpPr>
            <a:spLocks noGrp="1" noChangeArrowheads="1"/>
          </p:cNvSpPr>
          <p:nvPr>
            <p:ph idx="1"/>
          </p:nvPr>
        </p:nvSpPr>
        <p:spPr bwMode="auto">
          <a:xfrm>
            <a:off x="3561620" y="1436249"/>
            <a:ext cx="8479692" cy="485173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marL="0" indent="0" eaLnBrk="0" fontAlgn="base" hangingPunct="0">
              <a:spcBef>
                <a:spcPct val="0"/>
              </a:spcBef>
              <a:spcAft>
                <a:spcPts val="600"/>
              </a:spcAft>
              <a:buNone/>
            </a:pPr>
            <a:r>
              <a:rPr lang="en-GB" sz="1600" dirty="0"/>
              <a:t>4️⃣ </a:t>
            </a:r>
            <a:r>
              <a:rPr lang="en-GB" sz="2400" i="1" dirty="0"/>
              <a:t>One environmental impact of driverless cars is their potential to increase electricity usage.</a:t>
            </a:r>
          </a:p>
          <a:p>
            <a:pPr marL="0" indent="0" eaLnBrk="0" fontAlgn="base" hangingPunct="0">
              <a:spcBef>
                <a:spcPct val="0"/>
              </a:spcBef>
              <a:spcAft>
                <a:spcPts val="600"/>
              </a:spcAft>
              <a:buNone/>
            </a:pPr>
            <a:r>
              <a:rPr lang="en-GB" sz="1600" dirty="0"/>
              <a:t>2️⃣ </a:t>
            </a:r>
            <a:r>
              <a:rPr lang="en-GB" sz="2400" i="1" dirty="0"/>
              <a:t>Self-driving cars require a lot of energy and data processing, which increases electricity demand.</a:t>
            </a:r>
          </a:p>
          <a:p>
            <a:pPr marL="0" indent="0" eaLnBrk="0" fontAlgn="base" hangingPunct="0">
              <a:spcBef>
                <a:spcPct val="0"/>
              </a:spcBef>
              <a:spcAft>
                <a:spcPts val="600"/>
              </a:spcAft>
              <a:buNone/>
            </a:pPr>
            <a:r>
              <a:rPr lang="en-GB" sz="1600" dirty="0"/>
              <a:t>5️⃣ </a:t>
            </a:r>
            <a:r>
              <a:rPr lang="en-GB" sz="2400" i="1" dirty="0"/>
              <a:t>An example is Tesla’s autopilot vehicles, which rely on constant internet connectivity and sensors powered by electricity.</a:t>
            </a:r>
            <a:r>
              <a:rPr lang="en-GB" sz="1600" dirty="0"/>
              <a:t> </a:t>
            </a:r>
          </a:p>
          <a:p>
            <a:pPr marL="0" indent="0" eaLnBrk="0" fontAlgn="base" hangingPunct="0">
              <a:spcBef>
                <a:spcPct val="0"/>
              </a:spcBef>
              <a:spcAft>
                <a:spcPts val="600"/>
              </a:spcAft>
              <a:buNone/>
            </a:pPr>
            <a:r>
              <a:rPr lang="en-GB" sz="1600" dirty="0"/>
              <a:t>1️⃣ </a:t>
            </a:r>
            <a:r>
              <a:rPr lang="en-GB" sz="2400" i="1" dirty="0"/>
              <a:t>This links to wider environmental concerns, like climate change and sustainable energy use.</a:t>
            </a:r>
          </a:p>
          <a:p>
            <a:pPr marL="0" indent="0" eaLnBrk="0" fontAlgn="base" hangingPunct="0">
              <a:spcBef>
                <a:spcPct val="0"/>
              </a:spcBef>
              <a:spcAft>
                <a:spcPts val="600"/>
              </a:spcAft>
              <a:buNone/>
            </a:pPr>
            <a:r>
              <a:rPr lang="en-GB" sz="1600" dirty="0"/>
              <a:t>3️⃣ </a:t>
            </a:r>
            <a:r>
              <a:rPr lang="en-GB" sz="2400" i="1" dirty="0"/>
              <a:t>However, others argue that driverless cars could reduce emissions in the long term by reducing traffic congestion.</a:t>
            </a:r>
          </a:p>
          <a:p>
            <a:pPr marL="0" indent="0" eaLnBrk="0" fontAlgn="base" hangingPunct="0">
              <a:spcBef>
                <a:spcPct val="0"/>
              </a:spcBef>
              <a:spcAft>
                <a:spcPts val="600"/>
              </a:spcAft>
              <a:buNone/>
            </a:pPr>
            <a:r>
              <a:rPr lang="en-GB" sz="1600" dirty="0"/>
              <a:t>6️⃣ </a:t>
            </a:r>
            <a:r>
              <a:rPr lang="en-GB" sz="2400" i="1" dirty="0"/>
              <a:t>Overall, while the environmental impact is a concern, future developments in clean energy may help reduce the damage.</a:t>
            </a:r>
            <a:endParaRPr kumimoji="0" lang="en-US" altLang="en-US" sz="2400" b="0" i="0" u="none" strike="noStrike" cap="none" normalizeH="0" baseline="0" dirty="0">
              <a:ln>
                <a:noFill/>
              </a:ln>
              <a:effectLst/>
              <a:latin typeface="Arial" panose="020B0604020202020204" pitchFamily="34" charset="0"/>
            </a:endParaRPr>
          </a:p>
          <a:p>
            <a:pPr marL="0" indent="0" eaLnBrk="0" fontAlgn="base" hangingPunct="0">
              <a:spcBef>
                <a:spcPct val="0"/>
              </a:spcBef>
              <a:spcAft>
                <a:spcPts val="600"/>
              </a:spcAft>
              <a:buNone/>
            </a:pPr>
            <a:endParaRPr lang="en-GB" sz="1200" i="1" dirty="0"/>
          </a:p>
          <a:p>
            <a:pPr marL="0" indent="0" eaLnBrk="0" fontAlgn="base" hangingPunct="0">
              <a:spcBef>
                <a:spcPct val="0"/>
              </a:spcBef>
              <a:spcAft>
                <a:spcPts val="600"/>
              </a:spcAft>
              <a:buNone/>
            </a:pPr>
            <a:endParaRPr lang="en-GB" sz="1200" i="1" dirty="0"/>
          </a:p>
          <a:p>
            <a:pPr marL="0" indent="0" eaLnBrk="0" fontAlgn="base" hangingPunct="0">
              <a:spcBef>
                <a:spcPct val="0"/>
              </a:spcBef>
              <a:spcAft>
                <a:spcPts val="600"/>
              </a:spcAft>
              <a:buNone/>
            </a:pPr>
            <a:endParaRPr lang="en-GB" sz="1200" i="1" dirty="0"/>
          </a:p>
          <a:p>
            <a:pPr marL="0" indent="0" eaLnBrk="0" fontAlgn="base" hangingPunct="0">
              <a:spcBef>
                <a:spcPct val="0"/>
              </a:spcBef>
              <a:spcAft>
                <a:spcPts val="600"/>
              </a:spcAft>
              <a:buNone/>
            </a:pPr>
            <a:endParaRPr lang="en-GB" sz="1200" i="1" dirty="0"/>
          </a:p>
        </p:txBody>
      </p:sp>
      <p:pic>
        <p:nvPicPr>
          <p:cNvPr id="3" name="Picture 2">
            <a:extLst>
              <a:ext uri="{FF2B5EF4-FFF2-40B4-BE49-F238E27FC236}">
                <a16:creationId xmlns:a16="http://schemas.microsoft.com/office/drawing/2014/main" id="{ADF93F18-5153-0172-F794-F845DD7C042C}"/>
              </a:ext>
            </a:extLst>
          </p:cNvPr>
          <p:cNvPicPr>
            <a:picLocks noChangeAspect="1"/>
          </p:cNvPicPr>
          <p:nvPr/>
        </p:nvPicPr>
        <p:blipFill rotWithShape="1">
          <a:blip r:embed="rId3"/>
          <a:srcRect t="-1" r="85613" b="88599"/>
          <a:stretch/>
        </p:blipFill>
        <p:spPr>
          <a:xfrm>
            <a:off x="1408607" y="1436249"/>
            <a:ext cx="1233911" cy="464484"/>
          </a:xfrm>
          <a:prstGeom prst="rect">
            <a:avLst/>
          </a:prstGeom>
        </p:spPr>
      </p:pic>
      <p:pic>
        <p:nvPicPr>
          <p:cNvPr id="4" name="Picture 3">
            <a:extLst>
              <a:ext uri="{FF2B5EF4-FFF2-40B4-BE49-F238E27FC236}">
                <a16:creationId xmlns:a16="http://schemas.microsoft.com/office/drawing/2014/main" id="{1D5FE9B4-D905-2C5B-4B4F-45AA75A31DBD}"/>
              </a:ext>
            </a:extLst>
          </p:cNvPr>
          <p:cNvPicPr>
            <a:picLocks noChangeAspect="1"/>
          </p:cNvPicPr>
          <p:nvPr/>
        </p:nvPicPr>
        <p:blipFill rotWithShape="1">
          <a:blip r:embed="rId3"/>
          <a:srcRect t="80558" r="77447" b="8124"/>
          <a:stretch/>
        </p:blipFill>
        <p:spPr>
          <a:xfrm>
            <a:off x="1368613" y="5353205"/>
            <a:ext cx="1934316" cy="461107"/>
          </a:xfrm>
          <a:prstGeom prst="rect">
            <a:avLst/>
          </a:prstGeom>
        </p:spPr>
      </p:pic>
      <p:pic>
        <p:nvPicPr>
          <p:cNvPr id="5" name="Picture 4">
            <a:extLst>
              <a:ext uri="{FF2B5EF4-FFF2-40B4-BE49-F238E27FC236}">
                <a16:creationId xmlns:a16="http://schemas.microsoft.com/office/drawing/2014/main" id="{32CCCAB3-4FBF-1210-C20F-71DDAE8EF7E0}"/>
              </a:ext>
            </a:extLst>
          </p:cNvPr>
          <p:cNvPicPr>
            <a:picLocks noChangeAspect="1"/>
          </p:cNvPicPr>
          <p:nvPr/>
        </p:nvPicPr>
        <p:blipFill rotWithShape="1">
          <a:blip r:embed="rId3"/>
          <a:srcRect l="-649" t="11880" r="82333" b="76226"/>
          <a:stretch/>
        </p:blipFill>
        <p:spPr>
          <a:xfrm>
            <a:off x="1348154" y="2142082"/>
            <a:ext cx="1570892" cy="484554"/>
          </a:xfrm>
          <a:prstGeom prst="rect">
            <a:avLst/>
          </a:prstGeom>
        </p:spPr>
      </p:pic>
      <p:pic>
        <p:nvPicPr>
          <p:cNvPr id="7" name="Picture 6">
            <a:extLst>
              <a:ext uri="{FF2B5EF4-FFF2-40B4-BE49-F238E27FC236}">
                <a16:creationId xmlns:a16="http://schemas.microsoft.com/office/drawing/2014/main" id="{C265A308-41EE-2CE1-47E9-601DBEB39027}"/>
              </a:ext>
            </a:extLst>
          </p:cNvPr>
          <p:cNvPicPr>
            <a:picLocks noChangeAspect="1"/>
          </p:cNvPicPr>
          <p:nvPr/>
        </p:nvPicPr>
        <p:blipFill rotWithShape="1">
          <a:blip r:embed="rId3"/>
          <a:srcRect t="25930" r="80647" b="62704"/>
          <a:stretch/>
        </p:blipFill>
        <p:spPr>
          <a:xfrm>
            <a:off x="1406770" y="3080595"/>
            <a:ext cx="1659850" cy="463063"/>
          </a:xfrm>
          <a:prstGeom prst="rect">
            <a:avLst/>
          </a:prstGeom>
        </p:spPr>
      </p:pic>
      <p:pic>
        <p:nvPicPr>
          <p:cNvPr id="8" name="Picture 7">
            <a:extLst>
              <a:ext uri="{FF2B5EF4-FFF2-40B4-BE49-F238E27FC236}">
                <a16:creationId xmlns:a16="http://schemas.microsoft.com/office/drawing/2014/main" id="{1E31052F-2F0D-32B3-57A9-DD7280EA5DB6}"/>
              </a:ext>
            </a:extLst>
          </p:cNvPr>
          <p:cNvPicPr>
            <a:picLocks noChangeAspect="1"/>
          </p:cNvPicPr>
          <p:nvPr/>
        </p:nvPicPr>
        <p:blipFill rotWithShape="1">
          <a:blip r:embed="rId3"/>
          <a:srcRect t="38327" r="87162" b="50355"/>
          <a:stretch/>
        </p:blipFill>
        <p:spPr>
          <a:xfrm>
            <a:off x="1399874" y="3903952"/>
            <a:ext cx="1101050" cy="461107"/>
          </a:xfrm>
          <a:prstGeom prst="rect">
            <a:avLst/>
          </a:prstGeom>
        </p:spPr>
      </p:pic>
      <p:pic>
        <p:nvPicPr>
          <p:cNvPr id="9" name="Picture 8">
            <a:extLst>
              <a:ext uri="{FF2B5EF4-FFF2-40B4-BE49-F238E27FC236}">
                <a16:creationId xmlns:a16="http://schemas.microsoft.com/office/drawing/2014/main" id="{2ADD9468-4475-460D-E409-75683B0CEC82}"/>
              </a:ext>
            </a:extLst>
          </p:cNvPr>
          <p:cNvPicPr>
            <a:picLocks noChangeAspect="1"/>
          </p:cNvPicPr>
          <p:nvPr/>
        </p:nvPicPr>
        <p:blipFill rotWithShape="1">
          <a:blip r:embed="rId3"/>
          <a:srcRect t="58510" r="80738" b="29788"/>
          <a:stretch/>
        </p:blipFill>
        <p:spPr>
          <a:xfrm>
            <a:off x="1399874" y="4725353"/>
            <a:ext cx="1652034" cy="476739"/>
          </a:xfrm>
          <a:prstGeom prst="rect">
            <a:avLst/>
          </a:prstGeom>
        </p:spPr>
      </p:pic>
      <p:pic>
        <p:nvPicPr>
          <p:cNvPr id="10" name="Picture 9">
            <a:extLst>
              <a:ext uri="{FF2B5EF4-FFF2-40B4-BE49-F238E27FC236}">
                <a16:creationId xmlns:a16="http://schemas.microsoft.com/office/drawing/2014/main" id="{5BBE90F7-D679-4C2C-1007-A5005DEAB53D}"/>
              </a:ext>
            </a:extLst>
          </p:cNvPr>
          <p:cNvPicPr>
            <a:picLocks noChangeAspect="1"/>
          </p:cNvPicPr>
          <p:nvPr/>
        </p:nvPicPr>
        <p:blipFill rotWithShape="1">
          <a:blip r:embed="rId3"/>
          <a:srcRect l="22614" t="83376" r="47341" b="9372"/>
          <a:stretch/>
        </p:blipFill>
        <p:spPr>
          <a:xfrm>
            <a:off x="726039" y="5814312"/>
            <a:ext cx="2576890" cy="295432"/>
          </a:xfrm>
          <a:prstGeom prst="rect">
            <a:avLst/>
          </a:prstGeom>
        </p:spPr>
      </p:pic>
    </p:spTree>
    <p:extLst>
      <p:ext uri="{BB962C8B-B14F-4D97-AF65-F5344CB8AC3E}">
        <p14:creationId xmlns:p14="http://schemas.microsoft.com/office/powerpoint/2010/main" val="355766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 calcmode="lin" valueType="num">
                                      <p:cBhvr additive="base">
                                        <p:cTn id="31"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 calcmode="lin" valueType="num">
                                      <p:cBhvr additive="base">
                                        <p:cTn id="37"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What is a Data Breach &amp; How to Prevent Data Leaks">
            <a:extLst>
              <a:ext uri="{FF2B5EF4-FFF2-40B4-BE49-F238E27FC236}">
                <a16:creationId xmlns:a16="http://schemas.microsoft.com/office/drawing/2014/main" id="{26760093-3073-DB2F-13D3-643F13F2B3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4368" b="3"/>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DealBee Deals on X: &quot;🚫 Banning teens from digital platforms feels  outdated. Instead, let's guide them on safe online habits and set limits,  not bans ✓&quot; / X">
            <a:extLst>
              <a:ext uri="{FF2B5EF4-FFF2-40B4-BE49-F238E27FC236}">
                <a16:creationId xmlns:a16="http://schemas.microsoft.com/office/drawing/2014/main" id="{BA34BE12-AF25-3725-D432-F938566F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266" r="1472" b="1"/>
          <a:stretch/>
        </p:blipFill>
        <p:spPr bwMode="auto">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Millions of demonstrators join largest climate protest in history">
            <a:extLst>
              <a:ext uri="{FF2B5EF4-FFF2-40B4-BE49-F238E27FC236}">
                <a16:creationId xmlns:a16="http://schemas.microsoft.com/office/drawing/2014/main" id="{3BE7B1F2-7FCA-173D-6B4C-66AD17A65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048" r="14501" b="-1"/>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41" name="Freeform: Shape 1040">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43" name="Freeform: Shape 1042">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4E4482-3C27-2E28-BD95-7FD17069C9D7}"/>
              </a:ext>
            </a:extLst>
          </p:cNvPr>
          <p:cNvSpPr>
            <a:spLocks noGrp="1"/>
          </p:cNvSpPr>
          <p:nvPr>
            <p:ph type="title"/>
          </p:nvPr>
        </p:nvSpPr>
        <p:spPr>
          <a:xfrm>
            <a:off x="448056" y="685800"/>
            <a:ext cx="2807208" cy="1325563"/>
          </a:xfrm>
        </p:spPr>
        <p:txBody>
          <a:bodyPr>
            <a:normAutofit/>
          </a:bodyPr>
          <a:lstStyle/>
          <a:p>
            <a:r>
              <a:rPr lang="en-GB" sz="2800" b="1"/>
              <a:t>Do Now</a:t>
            </a:r>
          </a:p>
        </p:txBody>
      </p:sp>
      <p:sp>
        <p:nvSpPr>
          <p:cNvPr id="1045" name="Rectangle 1044">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7" name="Rectangle 1046">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4370628-F7FB-3A95-F8E5-5E0BFCD41A2F}"/>
              </a:ext>
            </a:extLst>
          </p:cNvPr>
          <p:cNvSpPr>
            <a:spLocks noGrp="1"/>
          </p:cNvSpPr>
          <p:nvPr>
            <p:ph idx="1"/>
          </p:nvPr>
        </p:nvSpPr>
        <p:spPr>
          <a:xfrm>
            <a:off x="448056" y="2258568"/>
            <a:ext cx="2807208" cy="3922776"/>
          </a:xfrm>
        </p:spPr>
        <p:txBody>
          <a:bodyPr>
            <a:normAutofit/>
          </a:bodyPr>
          <a:lstStyle/>
          <a:p>
            <a:pPr marL="0" indent="0">
              <a:buNone/>
            </a:pPr>
            <a:r>
              <a:rPr lang="en-GB" sz="1700" dirty="0"/>
              <a:t>Which of these is an example of a legal, ethical, cultural or environmental issue?</a:t>
            </a:r>
          </a:p>
        </p:txBody>
      </p:sp>
      <p:pic>
        <p:nvPicPr>
          <p:cNvPr id="10" name="Picture 9">
            <a:extLst>
              <a:ext uri="{FF2B5EF4-FFF2-40B4-BE49-F238E27FC236}">
                <a16:creationId xmlns:a16="http://schemas.microsoft.com/office/drawing/2014/main" id="{B1B68C8A-E465-253B-3DCC-02B2F1C03843}"/>
              </a:ext>
            </a:extLst>
          </p:cNvPr>
          <p:cNvPicPr>
            <a:picLocks noChangeAspect="1"/>
          </p:cNvPicPr>
          <p:nvPr/>
        </p:nvPicPr>
        <p:blipFill>
          <a:blip r:embed="rId5"/>
          <a:srcRect t="2338" r="-1" b="-1"/>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
        <p:nvSpPr>
          <p:cNvPr id="11" name="TextBox 10">
            <a:extLst>
              <a:ext uri="{FF2B5EF4-FFF2-40B4-BE49-F238E27FC236}">
                <a16:creationId xmlns:a16="http://schemas.microsoft.com/office/drawing/2014/main" id="{1A894106-CDEF-AFEF-3CCF-0545ECDC0878}"/>
              </a:ext>
            </a:extLst>
          </p:cNvPr>
          <p:cNvSpPr txBox="1"/>
          <p:nvPr/>
        </p:nvSpPr>
        <p:spPr>
          <a:xfrm>
            <a:off x="8848699" y="2551032"/>
            <a:ext cx="2769517" cy="523220"/>
          </a:xfrm>
          <a:prstGeom prst="rect">
            <a:avLst/>
          </a:prstGeom>
          <a:solidFill>
            <a:schemeClr val="bg2">
              <a:lumMod val="90000"/>
            </a:schemeClr>
          </a:solidFill>
        </p:spPr>
        <p:txBody>
          <a:bodyPr wrap="square" rtlCol="0">
            <a:spAutoFit/>
          </a:bodyPr>
          <a:lstStyle/>
          <a:p>
            <a:pPr algn="ctr"/>
            <a:r>
              <a:rPr lang="en-GB" sz="2800" dirty="0">
                <a:solidFill>
                  <a:sysClr val="windowText" lastClr="000000"/>
                </a:solidFill>
              </a:rPr>
              <a:t>Ethical</a:t>
            </a:r>
          </a:p>
        </p:txBody>
      </p:sp>
      <p:sp>
        <p:nvSpPr>
          <p:cNvPr id="12" name="TextBox 11">
            <a:extLst>
              <a:ext uri="{FF2B5EF4-FFF2-40B4-BE49-F238E27FC236}">
                <a16:creationId xmlns:a16="http://schemas.microsoft.com/office/drawing/2014/main" id="{2B41ACE5-C6C9-08EB-41BD-2C36EE00CFE0}"/>
              </a:ext>
            </a:extLst>
          </p:cNvPr>
          <p:cNvSpPr txBox="1"/>
          <p:nvPr/>
        </p:nvSpPr>
        <p:spPr>
          <a:xfrm>
            <a:off x="4202736" y="6236828"/>
            <a:ext cx="2769517" cy="523220"/>
          </a:xfrm>
          <a:prstGeom prst="rect">
            <a:avLst/>
          </a:prstGeom>
          <a:solidFill>
            <a:schemeClr val="bg2">
              <a:lumMod val="90000"/>
            </a:schemeClr>
          </a:solidFill>
        </p:spPr>
        <p:txBody>
          <a:bodyPr wrap="square" rtlCol="0">
            <a:spAutoFit/>
          </a:bodyPr>
          <a:lstStyle/>
          <a:p>
            <a:pPr algn="ctr"/>
            <a:r>
              <a:rPr lang="en-GB" sz="2800" dirty="0">
                <a:solidFill>
                  <a:sysClr val="windowText" lastClr="000000"/>
                </a:solidFill>
              </a:rPr>
              <a:t>Environmental</a:t>
            </a:r>
          </a:p>
        </p:txBody>
      </p:sp>
      <p:sp>
        <p:nvSpPr>
          <p:cNvPr id="13" name="TextBox 12">
            <a:extLst>
              <a:ext uri="{FF2B5EF4-FFF2-40B4-BE49-F238E27FC236}">
                <a16:creationId xmlns:a16="http://schemas.microsoft.com/office/drawing/2014/main" id="{D5D7A727-6336-CBF5-CF01-8126A5946B81}"/>
              </a:ext>
            </a:extLst>
          </p:cNvPr>
          <p:cNvSpPr txBox="1"/>
          <p:nvPr/>
        </p:nvSpPr>
        <p:spPr>
          <a:xfrm>
            <a:off x="8848699" y="6181344"/>
            <a:ext cx="2769517" cy="523220"/>
          </a:xfrm>
          <a:prstGeom prst="rect">
            <a:avLst/>
          </a:prstGeom>
          <a:solidFill>
            <a:schemeClr val="bg2">
              <a:lumMod val="90000"/>
            </a:schemeClr>
          </a:solidFill>
        </p:spPr>
        <p:txBody>
          <a:bodyPr wrap="square" rtlCol="0">
            <a:spAutoFit/>
          </a:bodyPr>
          <a:lstStyle/>
          <a:p>
            <a:pPr algn="ctr"/>
            <a:r>
              <a:rPr lang="en-GB" sz="2800" dirty="0">
                <a:solidFill>
                  <a:sysClr val="windowText" lastClr="000000"/>
                </a:solidFill>
              </a:rPr>
              <a:t>Cultural</a:t>
            </a:r>
          </a:p>
        </p:txBody>
      </p:sp>
      <p:sp>
        <p:nvSpPr>
          <p:cNvPr id="14" name="TextBox 13">
            <a:extLst>
              <a:ext uri="{FF2B5EF4-FFF2-40B4-BE49-F238E27FC236}">
                <a16:creationId xmlns:a16="http://schemas.microsoft.com/office/drawing/2014/main" id="{442AE87F-9F89-6B07-87DD-6AE4A3ACCF97}"/>
              </a:ext>
            </a:extLst>
          </p:cNvPr>
          <p:cNvSpPr txBox="1"/>
          <p:nvPr/>
        </p:nvSpPr>
        <p:spPr>
          <a:xfrm>
            <a:off x="4538852" y="2551032"/>
            <a:ext cx="2769517" cy="523220"/>
          </a:xfrm>
          <a:prstGeom prst="rect">
            <a:avLst/>
          </a:prstGeom>
          <a:solidFill>
            <a:schemeClr val="bg2">
              <a:lumMod val="90000"/>
            </a:schemeClr>
          </a:solidFill>
        </p:spPr>
        <p:txBody>
          <a:bodyPr wrap="square" rtlCol="0">
            <a:spAutoFit/>
          </a:bodyPr>
          <a:lstStyle/>
          <a:p>
            <a:pPr algn="ctr"/>
            <a:r>
              <a:rPr lang="en-GB" sz="2800" dirty="0">
                <a:solidFill>
                  <a:sysClr val="windowText" lastClr="000000"/>
                </a:solidFill>
              </a:rPr>
              <a:t>Legal</a:t>
            </a:r>
          </a:p>
        </p:txBody>
      </p:sp>
    </p:spTree>
    <p:extLst>
      <p:ext uri="{BB962C8B-B14F-4D97-AF65-F5344CB8AC3E}">
        <p14:creationId xmlns:p14="http://schemas.microsoft.com/office/powerpoint/2010/main" val="4198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920FFD-E07D-917D-0E74-B980D4A93EB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A5715C-87FC-9884-F1E8-24677D607FE1}"/>
              </a:ext>
            </a:extLst>
          </p:cNvPr>
          <p:cNvSpPr>
            <a:spLocks noGrp="1"/>
          </p:cNvSpPr>
          <p:nvPr>
            <p:ph type="title"/>
          </p:nvPr>
        </p:nvSpPr>
        <p:spPr>
          <a:xfrm>
            <a:off x="1115568" y="548640"/>
            <a:ext cx="10168128" cy="1179576"/>
          </a:xfrm>
        </p:spPr>
        <p:txBody>
          <a:bodyPr>
            <a:normAutofit/>
          </a:bodyPr>
          <a:lstStyle/>
          <a:p>
            <a:r>
              <a:rPr lang="en-GB" sz="4000" b="1"/>
              <a:t>Lesson Objectives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6AE7541-9423-8332-0B34-F1199FF7F2D6}"/>
              </a:ext>
            </a:extLst>
          </p:cNvPr>
          <p:cNvSpPr>
            <a:spLocks noGrp="1"/>
          </p:cNvSpPr>
          <p:nvPr>
            <p:ph idx="1"/>
          </p:nvPr>
        </p:nvSpPr>
        <p:spPr>
          <a:xfrm>
            <a:off x="1115568" y="2481943"/>
            <a:ext cx="10168128" cy="3695020"/>
          </a:xfrm>
        </p:spPr>
        <p:txBody>
          <a:bodyPr>
            <a:normAutofit/>
          </a:bodyPr>
          <a:lstStyle/>
          <a:p>
            <a:r>
              <a:rPr lang="en-GB" sz="2200" b="1"/>
              <a:t>Recall</a:t>
            </a:r>
            <a:r>
              <a:rPr lang="en-GB" sz="2200"/>
              <a:t> key ethical, legal, cultural, and environmental concerns related to technology</a:t>
            </a:r>
          </a:p>
          <a:p>
            <a:r>
              <a:rPr lang="en-GB" sz="2200" b="1"/>
              <a:t>Explain</a:t>
            </a:r>
            <a:r>
              <a:rPr lang="en-GB" sz="2200"/>
              <a:t> real-world examples of how these issues affect individuals, organisations, and society</a:t>
            </a:r>
          </a:p>
          <a:p>
            <a:r>
              <a:rPr lang="en-GB" sz="2200" b="1"/>
              <a:t>Structure</a:t>
            </a:r>
            <a:r>
              <a:rPr lang="en-GB" sz="2200"/>
              <a:t> a 12-mark extended response using the </a:t>
            </a:r>
            <a:r>
              <a:rPr lang="en-GB" sz="2200" b="1"/>
              <a:t>PEELER</a:t>
            </a:r>
            <a:r>
              <a:rPr lang="en-GB" sz="2200"/>
              <a:t> method</a:t>
            </a:r>
          </a:p>
          <a:p>
            <a:r>
              <a:rPr lang="en-GB" sz="2200" b="1"/>
              <a:t>Evaluate</a:t>
            </a:r>
            <a:r>
              <a:rPr lang="en-GB" sz="2200"/>
              <a:t> different viewpoints and provide a reasoned conclusion</a:t>
            </a:r>
          </a:p>
          <a:p>
            <a:r>
              <a:rPr lang="en-GB" sz="2200" b="1"/>
              <a:t>Improve</a:t>
            </a:r>
            <a:r>
              <a:rPr lang="en-GB" sz="2200"/>
              <a:t> my exam technique by reviewing and refining my written answer</a:t>
            </a:r>
          </a:p>
        </p:txBody>
      </p:sp>
    </p:spTree>
    <p:extLst>
      <p:ext uri="{BB962C8B-B14F-4D97-AF65-F5344CB8AC3E}">
        <p14:creationId xmlns:p14="http://schemas.microsoft.com/office/powerpoint/2010/main" val="3251605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F0885-7A1A-1B4F-77F6-23410CD27E44}"/>
              </a:ext>
            </a:extLst>
          </p:cNvPr>
          <p:cNvSpPr>
            <a:spLocks noGrp="1"/>
          </p:cNvSpPr>
          <p:nvPr>
            <p:ph type="title"/>
          </p:nvPr>
        </p:nvSpPr>
        <p:spPr>
          <a:xfrm>
            <a:off x="612648" y="603504"/>
            <a:ext cx="4361686" cy="1527048"/>
          </a:xfrm>
        </p:spPr>
        <p:txBody>
          <a:bodyPr anchor="b">
            <a:normAutofit/>
          </a:bodyPr>
          <a:lstStyle/>
          <a:p>
            <a:r>
              <a:rPr lang="en-GB" sz="4100" b="1"/>
              <a:t>AO1 – Knowledge and Understanding</a:t>
            </a:r>
            <a:endParaRPr lang="en-GB" sz="4100"/>
          </a:p>
        </p:txBody>
      </p:sp>
      <p:sp>
        <p:nvSpPr>
          <p:cNvPr id="3" name="Content Placeholder 2">
            <a:extLst>
              <a:ext uri="{FF2B5EF4-FFF2-40B4-BE49-F238E27FC236}">
                <a16:creationId xmlns:a16="http://schemas.microsoft.com/office/drawing/2014/main" id="{28856648-B783-BAD7-2CFB-CB44683E4CB3}"/>
              </a:ext>
            </a:extLst>
          </p:cNvPr>
          <p:cNvSpPr>
            <a:spLocks noGrp="1"/>
          </p:cNvSpPr>
          <p:nvPr>
            <p:ph idx="1"/>
          </p:nvPr>
        </p:nvSpPr>
        <p:spPr>
          <a:xfrm>
            <a:off x="612647" y="2212848"/>
            <a:ext cx="4361687" cy="4096512"/>
          </a:xfrm>
        </p:spPr>
        <p:txBody>
          <a:bodyPr>
            <a:normAutofit/>
          </a:bodyPr>
          <a:lstStyle/>
          <a:p>
            <a:pPr marL="0" indent="0">
              <a:buNone/>
            </a:pPr>
            <a:r>
              <a:rPr lang="en-GB" sz="1800" i="1"/>
              <a:t>Explain clearly. Define accurately.</a:t>
            </a:r>
            <a:endParaRPr lang="en-GB" sz="1800"/>
          </a:p>
          <a:p>
            <a:pPr marL="0" indent="0">
              <a:buNone/>
            </a:pPr>
            <a:endParaRPr lang="en-GB" sz="1800" b="1"/>
          </a:p>
          <a:p>
            <a:pPr marL="0" indent="0">
              <a:buNone/>
            </a:pPr>
            <a:r>
              <a:rPr lang="en-GB" sz="1800" b="1"/>
              <a:t>What it means:</a:t>
            </a:r>
            <a:endParaRPr lang="en-GB" sz="1800"/>
          </a:p>
          <a:p>
            <a:pPr>
              <a:buFont typeface="Arial" panose="020B0604020202020204" pitchFamily="34" charset="0"/>
              <a:buChar char="•"/>
            </a:pPr>
            <a:r>
              <a:rPr lang="en-GB" sz="1800"/>
              <a:t>Demonstrating factual knowledge</a:t>
            </a:r>
          </a:p>
          <a:p>
            <a:pPr>
              <a:buFont typeface="Arial" panose="020B0604020202020204" pitchFamily="34" charset="0"/>
              <a:buChar char="•"/>
            </a:pPr>
            <a:r>
              <a:rPr lang="en-GB" sz="1800"/>
              <a:t>Explaining concepts and terminology clearly</a:t>
            </a:r>
          </a:p>
          <a:p>
            <a:pPr>
              <a:buFont typeface="Arial" panose="020B0604020202020204" pitchFamily="34" charset="0"/>
              <a:buChar char="•"/>
            </a:pPr>
            <a:r>
              <a:rPr lang="en-GB" sz="1800"/>
              <a:t>Showing understanding of how things work</a:t>
            </a:r>
          </a:p>
        </p:txBody>
      </p:sp>
      <p:pic>
        <p:nvPicPr>
          <p:cNvPr id="5" name="Picture 4">
            <a:extLst>
              <a:ext uri="{FF2B5EF4-FFF2-40B4-BE49-F238E27FC236}">
                <a16:creationId xmlns:a16="http://schemas.microsoft.com/office/drawing/2014/main" id="{7734B2A1-1F63-9130-24F7-280C2088B98E}"/>
              </a:ext>
            </a:extLst>
          </p:cNvPr>
          <p:cNvPicPr>
            <a:picLocks noChangeAspect="1"/>
          </p:cNvPicPr>
          <p:nvPr/>
        </p:nvPicPr>
        <p:blipFill>
          <a:blip r:embed="rId2"/>
          <a:srcRect l="20390" r="27335"/>
          <a:stretch>
            <a:fillRect/>
          </a:stretch>
        </p:blipFill>
        <p:spPr>
          <a:xfrm>
            <a:off x="5818632" y="-1"/>
            <a:ext cx="6373368" cy="6858001"/>
          </a:xfrm>
          <a:prstGeom prst="rect">
            <a:avLst/>
          </a:prstGeom>
        </p:spPr>
      </p:pic>
    </p:spTree>
    <p:extLst>
      <p:ext uri="{BB962C8B-B14F-4D97-AF65-F5344CB8AC3E}">
        <p14:creationId xmlns:p14="http://schemas.microsoft.com/office/powerpoint/2010/main" val="2112712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F9D20D-A2DA-F7F0-839F-63C817329164}"/>
              </a:ext>
            </a:extLst>
          </p:cNvPr>
          <p:cNvSpPr>
            <a:spLocks noGrp="1"/>
          </p:cNvSpPr>
          <p:nvPr>
            <p:ph type="title"/>
          </p:nvPr>
        </p:nvSpPr>
        <p:spPr>
          <a:xfrm>
            <a:off x="612648" y="603504"/>
            <a:ext cx="4361686" cy="1527048"/>
          </a:xfrm>
        </p:spPr>
        <p:txBody>
          <a:bodyPr anchor="b">
            <a:normAutofit/>
          </a:bodyPr>
          <a:lstStyle/>
          <a:p>
            <a:r>
              <a:rPr lang="en-GB" sz="4100" b="1"/>
              <a:t>AO2 – Application</a:t>
            </a:r>
            <a:br>
              <a:rPr lang="en-GB" sz="4100" b="1"/>
            </a:br>
            <a:endParaRPr lang="en-GB" sz="4100"/>
          </a:p>
        </p:txBody>
      </p:sp>
      <p:sp>
        <p:nvSpPr>
          <p:cNvPr id="3" name="Content Placeholder 2">
            <a:extLst>
              <a:ext uri="{FF2B5EF4-FFF2-40B4-BE49-F238E27FC236}">
                <a16:creationId xmlns:a16="http://schemas.microsoft.com/office/drawing/2014/main" id="{2872781B-5EED-EB05-CF1D-D22734683799}"/>
              </a:ext>
            </a:extLst>
          </p:cNvPr>
          <p:cNvSpPr>
            <a:spLocks noGrp="1"/>
          </p:cNvSpPr>
          <p:nvPr>
            <p:ph idx="1"/>
          </p:nvPr>
        </p:nvSpPr>
        <p:spPr>
          <a:xfrm>
            <a:off x="612647" y="2212848"/>
            <a:ext cx="4361687" cy="4096512"/>
          </a:xfrm>
        </p:spPr>
        <p:txBody>
          <a:bodyPr>
            <a:normAutofit/>
          </a:bodyPr>
          <a:lstStyle/>
          <a:p>
            <a:pPr marL="0" indent="0">
              <a:buNone/>
            </a:pPr>
            <a:r>
              <a:rPr lang="en-GB" sz="1800" i="1"/>
              <a:t>Apply what you know to a scenario or problem.</a:t>
            </a:r>
            <a:endParaRPr lang="en-GB" sz="1800"/>
          </a:p>
          <a:p>
            <a:pPr marL="0" indent="0">
              <a:buNone/>
            </a:pPr>
            <a:endParaRPr lang="en-GB" sz="1800" b="1"/>
          </a:p>
          <a:p>
            <a:pPr marL="0" indent="0">
              <a:buNone/>
            </a:pPr>
            <a:r>
              <a:rPr lang="en-GB" sz="1800" b="1"/>
              <a:t>What it means:</a:t>
            </a:r>
            <a:endParaRPr lang="en-GB" sz="1800"/>
          </a:p>
          <a:p>
            <a:pPr>
              <a:buFont typeface="Arial" panose="020B0604020202020204" pitchFamily="34" charset="0"/>
              <a:buChar char="•"/>
            </a:pPr>
            <a:r>
              <a:rPr lang="en-GB" sz="1800"/>
              <a:t>Using knowledge in context</a:t>
            </a:r>
          </a:p>
          <a:p>
            <a:pPr>
              <a:buFont typeface="Arial" panose="020B0604020202020204" pitchFamily="34" charset="0"/>
              <a:buChar char="•"/>
            </a:pPr>
            <a:r>
              <a:rPr lang="en-GB" sz="1800"/>
              <a:t>Linking theory to real-world systems or examples</a:t>
            </a:r>
          </a:p>
          <a:p>
            <a:pPr>
              <a:buFont typeface="Arial" panose="020B0604020202020204" pitchFamily="34" charset="0"/>
              <a:buChar char="•"/>
            </a:pPr>
            <a:r>
              <a:rPr lang="en-GB" sz="1800"/>
              <a:t>Answering scenario-based questions properly</a:t>
            </a:r>
          </a:p>
          <a:p>
            <a:endParaRPr lang="en-GB" sz="1800"/>
          </a:p>
        </p:txBody>
      </p:sp>
      <p:pic>
        <p:nvPicPr>
          <p:cNvPr id="5" name="Picture 4" descr="Different colored question marks">
            <a:extLst>
              <a:ext uri="{FF2B5EF4-FFF2-40B4-BE49-F238E27FC236}">
                <a16:creationId xmlns:a16="http://schemas.microsoft.com/office/drawing/2014/main" id="{FA426C21-77A8-D7AB-A81F-C2F4AE8A71DD}"/>
              </a:ext>
            </a:extLst>
          </p:cNvPr>
          <p:cNvPicPr>
            <a:picLocks noChangeAspect="1"/>
          </p:cNvPicPr>
          <p:nvPr/>
        </p:nvPicPr>
        <p:blipFill>
          <a:blip r:embed="rId2"/>
          <a:srcRect l="26580" r="21145"/>
          <a:stretch>
            <a:fillRect/>
          </a:stretch>
        </p:blipFill>
        <p:spPr>
          <a:xfrm>
            <a:off x="5818632" y="-1"/>
            <a:ext cx="6373368" cy="6858001"/>
          </a:xfrm>
          <a:prstGeom prst="rect">
            <a:avLst/>
          </a:prstGeom>
        </p:spPr>
      </p:pic>
    </p:spTree>
    <p:extLst>
      <p:ext uri="{BB962C8B-B14F-4D97-AF65-F5344CB8AC3E}">
        <p14:creationId xmlns:p14="http://schemas.microsoft.com/office/powerpoint/2010/main" val="1189293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733B7C-AD2B-8230-0CBB-34B10E61709D}"/>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E029B05-0F6E-35B1-81D0-3D6AEE4581D0}"/>
              </a:ext>
            </a:extLst>
          </p:cNvPr>
          <p:cNvSpPr>
            <a:spLocks noGrp="1"/>
          </p:cNvSpPr>
          <p:nvPr>
            <p:ph type="title"/>
          </p:nvPr>
        </p:nvSpPr>
        <p:spPr>
          <a:xfrm>
            <a:off x="614679" y="548639"/>
            <a:ext cx="3977640" cy="5719640"/>
          </a:xfrm>
        </p:spPr>
        <p:txBody>
          <a:bodyPr anchor="t">
            <a:normAutofit/>
          </a:bodyPr>
          <a:lstStyle/>
          <a:p>
            <a:r>
              <a:rPr lang="en-GB" b="1"/>
              <a:t>AO3 – Analysis and Evaluation</a:t>
            </a:r>
            <a:endParaRPr lang="en-GB" b="1" dirty="0"/>
          </a:p>
        </p:txBody>
      </p:sp>
      <p:sp>
        <p:nvSpPr>
          <p:cNvPr id="23" name="Content Placeholder 2">
            <a:extLst>
              <a:ext uri="{FF2B5EF4-FFF2-40B4-BE49-F238E27FC236}">
                <a16:creationId xmlns:a16="http://schemas.microsoft.com/office/drawing/2014/main" id="{8A94DECF-6E91-C254-BCDE-F3680A216FFC}"/>
              </a:ext>
            </a:extLst>
          </p:cNvPr>
          <p:cNvSpPr>
            <a:spLocks noGrp="1"/>
          </p:cNvSpPr>
          <p:nvPr>
            <p:ph idx="1"/>
          </p:nvPr>
        </p:nvSpPr>
        <p:spPr>
          <a:xfrm>
            <a:off x="5387542" y="548639"/>
            <a:ext cx="6189780" cy="5861304"/>
          </a:xfrm>
        </p:spPr>
        <p:txBody>
          <a:bodyPr anchor="t">
            <a:normAutofit/>
          </a:bodyPr>
          <a:lstStyle/>
          <a:p>
            <a:pPr marL="0" indent="0">
              <a:buNone/>
            </a:pPr>
            <a:r>
              <a:rPr lang="en-GB" i="1"/>
              <a:t>Think critically. Weigh up pros and cons. Justify your points.</a:t>
            </a:r>
            <a:endParaRPr lang="en-GB"/>
          </a:p>
          <a:p>
            <a:pPr marL="0" indent="0">
              <a:buNone/>
            </a:pPr>
            <a:endParaRPr lang="en-GB" b="1"/>
          </a:p>
          <a:p>
            <a:pPr marL="0" indent="0">
              <a:buNone/>
            </a:pPr>
            <a:r>
              <a:rPr lang="en-GB" b="1"/>
              <a:t>What it means:</a:t>
            </a:r>
            <a:endParaRPr lang="en-GB"/>
          </a:p>
          <a:p>
            <a:pPr>
              <a:buFont typeface="Arial" panose="020B0604020202020204" pitchFamily="34" charset="0"/>
              <a:buChar char="•"/>
            </a:pPr>
            <a:r>
              <a:rPr lang="en-GB"/>
              <a:t>Making judgments or comparisons</a:t>
            </a:r>
          </a:p>
          <a:p>
            <a:pPr>
              <a:buFont typeface="Arial" panose="020B0604020202020204" pitchFamily="34" charset="0"/>
              <a:buChar char="•"/>
            </a:pPr>
            <a:r>
              <a:rPr lang="en-GB"/>
              <a:t>Evaluating effectiveness or efficiency</a:t>
            </a:r>
          </a:p>
          <a:p>
            <a:pPr>
              <a:buFont typeface="Arial" panose="020B0604020202020204" pitchFamily="34" charset="0"/>
              <a:buChar char="•"/>
            </a:pPr>
            <a:r>
              <a:rPr lang="en-GB"/>
              <a:t>Giving reasoned arguments</a:t>
            </a:r>
          </a:p>
        </p:txBody>
      </p:sp>
    </p:spTree>
    <p:extLst>
      <p:ext uri="{BB962C8B-B14F-4D97-AF65-F5344CB8AC3E}">
        <p14:creationId xmlns:p14="http://schemas.microsoft.com/office/powerpoint/2010/main" val="1026709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2844D0-1204-1979-4A85-DBD46DBFECF6}"/>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C0CCF94-9536-4A63-8FF2-E37827C92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970655A-F4C2-4D7E-BAB6-D3BFC5CAE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8174"/>
            <a:ext cx="12192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B0B93D8-B3B5-B877-F574-DC295ACF3B03}"/>
              </a:ext>
            </a:extLst>
          </p:cNvPr>
          <p:cNvSpPr>
            <a:spLocks noGrp="1"/>
          </p:cNvSpPr>
          <p:nvPr>
            <p:ph type="title"/>
          </p:nvPr>
        </p:nvSpPr>
        <p:spPr>
          <a:xfrm>
            <a:off x="1184744" y="5198168"/>
            <a:ext cx="9859618" cy="642797"/>
          </a:xfrm>
        </p:spPr>
        <p:txBody>
          <a:bodyPr vert="horz" lIns="91440" tIns="45720" rIns="91440" bIns="45720" rtlCol="0" anchor="b">
            <a:normAutofit/>
          </a:bodyPr>
          <a:lstStyle/>
          <a:p>
            <a:pPr algn="ctr"/>
            <a:r>
              <a:rPr lang="en-US" sz="3600" b="1"/>
              <a:t>PEELER Method – Essay Technique</a:t>
            </a:r>
          </a:p>
        </p:txBody>
      </p:sp>
      <p:sp>
        <p:nvSpPr>
          <p:cNvPr id="25" name="Freeform: Shape 24">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7950" y="647758"/>
            <a:ext cx="8355105"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A32FC0A0-0F16-6E99-1C92-FCBB43632CD6}"/>
              </a:ext>
            </a:extLst>
          </p:cNvPr>
          <p:cNvPicPr>
            <a:picLocks noChangeAspect="1"/>
          </p:cNvPicPr>
          <p:nvPr/>
        </p:nvPicPr>
        <p:blipFill>
          <a:blip r:embed="rId2"/>
          <a:srcRect r="6348" b="-1"/>
          <a:stretch/>
        </p:blipFill>
        <p:spPr>
          <a:xfrm>
            <a:off x="2079812" y="805516"/>
            <a:ext cx="8032376" cy="4074026"/>
          </a:xfrm>
          <a:prstGeom prst="rect">
            <a:avLst/>
          </a:prstGeom>
        </p:spPr>
      </p:pic>
    </p:spTree>
    <p:extLst>
      <p:ext uri="{BB962C8B-B14F-4D97-AF65-F5344CB8AC3E}">
        <p14:creationId xmlns:p14="http://schemas.microsoft.com/office/powerpoint/2010/main" val="47529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12697FE8-CE34-BC45-D924-F98FB5651E65}"/>
              </a:ext>
            </a:extLst>
          </p:cNvPr>
          <p:cNvGraphicFramePr>
            <a:graphicFrameLocks noGrp="1"/>
          </p:cNvGraphicFramePr>
          <p:nvPr>
            <p:ph idx="1"/>
            <p:extLst>
              <p:ext uri="{D42A27DB-BD31-4B8C-83A1-F6EECF244321}">
                <p14:modId xmlns:p14="http://schemas.microsoft.com/office/powerpoint/2010/main" val="3106931643"/>
              </p:ext>
            </p:extLst>
          </p:nvPr>
        </p:nvGraphicFramePr>
        <p:xfrm>
          <a:off x="1716997" y="643467"/>
          <a:ext cx="8758008" cy="5571069"/>
        </p:xfrm>
        <a:graphic>
          <a:graphicData uri="http://schemas.openxmlformats.org/drawingml/2006/table">
            <a:tbl>
              <a:tblPr/>
              <a:tblGrid>
                <a:gridCol w="2142198">
                  <a:extLst>
                    <a:ext uri="{9D8B030D-6E8A-4147-A177-3AD203B41FA5}">
                      <a16:colId xmlns:a16="http://schemas.microsoft.com/office/drawing/2014/main" val="3638902988"/>
                    </a:ext>
                  </a:extLst>
                </a:gridCol>
                <a:gridCol w="4541189">
                  <a:extLst>
                    <a:ext uri="{9D8B030D-6E8A-4147-A177-3AD203B41FA5}">
                      <a16:colId xmlns:a16="http://schemas.microsoft.com/office/drawing/2014/main" val="2072609030"/>
                    </a:ext>
                  </a:extLst>
                </a:gridCol>
                <a:gridCol w="2074621">
                  <a:extLst>
                    <a:ext uri="{9D8B030D-6E8A-4147-A177-3AD203B41FA5}">
                      <a16:colId xmlns:a16="http://schemas.microsoft.com/office/drawing/2014/main" val="2625102837"/>
                    </a:ext>
                  </a:extLst>
                </a:gridCol>
              </a:tblGrid>
              <a:tr h="535212">
                <a:tc>
                  <a:txBody>
                    <a:bodyPr/>
                    <a:lstStyle/>
                    <a:p>
                      <a:r>
                        <a:rPr lang="en-GB" sz="2400" b="1"/>
                        <a:t>PEELER</a:t>
                      </a:r>
                      <a:endParaRPr lang="en-GB" sz="2400"/>
                    </a:p>
                  </a:txBody>
                  <a:tcPr marL="121639" marR="121639" marT="60819" marB="60819" anchor="ctr">
                    <a:lnL>
                      <a:noFill/>
                    </a:lnL>
                    <a:lnR>
                      <a:noFill/>
                    </a:lnR>
                    <a:lnT>
                      <a:noFill/>
                    </a:lnT>
                    <a:lnB>
                      <a:noFill/>
                    </a:lnB>
                    <a:noFill/>
                  </a:tcPr>
                </a:tc>
                <a:tc>
                  <a:txBody>
                    <a:bodyPr/>
                    <a:lstStyle/>
                    <a:p>
                      <a:r>
                        <a:rPr lang="en-GB" sz="2400" b="1"/>
                        <a:t>Explanation</a:t>
                      </a:r>
                      <a:endParaRPr lang="en-GB" sz="2400"/>
                    </a:p>
                  </a:txBody>
                  <a:tcPr marL="121639" marR="121639" marT="60819" marB="60819" anchor="ctr">
                    <a:lnL>
                      <a:noFill/>
                    </a:lnL>
                    <a:lnR>
                      <a:noFill/>
                    </a:lnR>
                    <a:lnT>
                      <a:noFill/>
                    </a:lnT>
                    <a:lnB>
                      <a:noFill/>
                    </a:lnB>
                    <a:noFill/>
                  </a:tcPr>
                </a:tc>
                <a:tc>
                  <a:txBody>
                    <a:bodyPr/>
                    <a:lstStyle/>
                    <a:p>
                      <a:r>
                        <a:rPr lang="en-GB" sz="2400" b="1"/>
                        <a:t>AO Link</a:t>
                      </a:r>
                      <a:endParaRPr lang="en-GB" sz="2400"/>
                    </a:p>
                  </a:txBody>
                  <a:tcPr marL="121639" marR="121639" marT="60819" marB="60819" anchor="ctr">
                    <a:lnL>
                      <a:noFill/>
                    </a:lnL>
                    <a:lnR>
                      <a:noFill/>
                    </a:lnR>
                    <a:lnT>
                      <a:noFill/>
                    </a:lnT>
                    <a:lnB>
                      <a:noFill/>
                    </a:lnB>
                    <a:noFill/>
                  </a:tcPr>
                </a:tc>
                <a:extLst>
                  <a:ext uri="{0D108BD9-81ED-4DB2-BD59-A6C34878D82A}">
                    <a16:rowId xmlns:a16="http://schemas.microsoft.com/office/drawing/2014/main" val="129613175"/>
                  </a:ext>
                </a:extLst>
              </a:tr>
              <a:tr h="535212">
                <a:tc>
                  <a:txBody>
                    <a:bodyPr/>
                    <a:lstStyle/>
                    <a:p>
                      <a:r>
                        <a:rPr lang="en-GB" sz="2400" b="1"/>
                        <a:t>P</a:t>
                      </a:r>
                      <a:r>
                        <a:rPr lang="en-GB" sz="2400"/>
                        <a:t> – Point</a:t>
                      </a:r>
                    </a:p>
                  </a:txBody>
                  <a:tcPr marL="121639" marR="121639" marT="60819" marB="60819" anchor="ctr">
                    <a:lnL>
                      <a:noFill/>
                    </a:lnL>
                    <a:lnR>
                      <a:noFill/>
                    </a:lnR>
                    <a:lnT>
                      <a:noFill/>
                    </a:lnT>
                    <a:lnB>
                      <a:noFill/>
                    </a:lnB>
                    <a:noFill/>
                  </a:tcPr>
                </a:tc>
                <a:tc>
                  <a:txBody>
                    <a:bodyPr/>
                    <a:lstStyle/>
                    <a:p>
                      <a:r>
                        <a:rPr lang="en-GB" sz="2400"/>
                        <a:t>Make a clear, relevant point</a:t>
                      </a:r>
                    </a:p>
                  </a:txBody>
                  <a:tcPr marL="121639" marR="121639" marT="60819" marB="60819" anchor="ctr">
                    <a:lnL>
                      <a:noFill/>
                    </a:lnL>
                    <a:lnR>
                      <a:noFill/>
                    </a:lnR>
                    <a:lnT>
                      <a:noFill/>
                    </a:lnT>
                    <a:lnB>
                      <a:noFill/>
                    </a:lnB>
                    <a:noFill/>
                  </a:tcPr>
                </a:tc>
                <a:tc>
                  <a:txBody>
                    <a:bodyPr/>
                    <a:lstStyle/>
                    <a:p>
                      <a:r>
                        <a:rPr lang="en-GB" sz="2400"/>
                        <a:t>AO1 or AO2</a:t>
                      </a:r>
                    </a:p>
                  </a:txBody>
                  <a:tcPr marL="121639" marR="121639" marT="60819" marB="60819" anchor="ctr">
                    <a:lnL>
                      <a:noFill/>
                    </a:lnL>
                    <a:lnR>
                      <a:noFill/>
                    </a:lnR>
                    <a:lnT>
                      <a:noFill/>
                    </a:lnT>
                    <a:lnB>
                      <a:noFill/>
                    </a:lnB>
                    <a:noFill/>
                  </a:tcPr>
                </a:tc>
                <a:extLst>
                  <a:ext uri="{0D108BD9-81ED-4DB2-BD59-A6C34878D82A}">
                    <a16:rowId xmlns:a16="http://schemas.microsoft.com/office/drawing/2014/main" val="3800700534"/>
                  </a:ext>
                </a:extLst>
              </a:tr>
              <a:tr h="900129">
                <a:tc>
                  <a:txBody>
                    <a:bodyPr/>
                    <a:lstStyle/>
                    <a:p>
                      <a:r>
                        <a:rPr lang="en-GB" sz="2400" b="1"/>
                        <a:t>E</a:t>
                      </a:r>
                      <a:r>
                        <a:rPr lang="en-GB" sz="2400"/>
                        <a:t> – Explain</a:t>
                      </a:r>
                    </a:p>
                  </a:txBody>
                  <a:tcPr marL="121639" marR="121639" marT="60819" marB="60819" anchor="ctr">
                    <a:lnL>
                      <a:noFill/>
                    </a:lnL>
                    <a:lnR>
                      <a:noFill/>
                    </a:lnR>
                    <a:lnT>
                      <a:noFill/>
                    </a:lnT>
                    <a:lnB>
                      <a:noFill/>
                    </a:lnB>
                    <a:noFill/>
                  </a:tcPr>
                </a:tc>
                <a:tc>
                  <a:txBody>
                    <a:bodyPr/>
                    <a:lstStyle/>
                    <a:p>
                      <a:r>
                        <a:rPr lang="en-GB" sz="2400"/>
                        <a:t>Explain the concept or how it works</a:t>
                      </a:r>
                    </a:p>
                  </a:txBody>
                  <a:tcPr marL="121639" marR="121639" marT="60819" marB="60819" anchor="ctr">
                    <a:lnL>
                      <a:noFill/>
                    </a:lnL>
                    <a:lnR>
                      <a:noFill/>
                    </a:lnR>
                    <a:lnT>
                      <a:noFill/>
                    </a:lnT>
                    <a:lnB>
                      <a:noFill/>
                    </a:lnB>
                    <a:noFill/>
                  </a:tcPr>
                </a:tc>
                <a:tc>
                  <a:txBody>
                    <a:bodyPr/>
                    <a:lstStyle/>
                    <a:p>
                      <a:r>
                        <a:rPr lang="en-GB" sz="2400"/>
                        <a:t>AO1</a:t>
                      </a:r>
                    </a:p>
                  </a:txBody>
                  <a:tcPr marL="121639" marR="121639" marT="60819" marB="60819" anchor="ctr">
                    <a:lnL>
                      <a:noFill/>
                    </a:lnL>
                    <a:lnR>
                      <a:noFill/>
                    </a:lnR>
                    <a:lnT>
                      <a:noFill/>
                    </a:lnT>
                    <a:lnB>
                      <a:noFill/>
                    </a:lnB>
                    <a:noFill/>
                  </a:tcPr>
                </a:tc>
                <a:extLst>
                  <a:ext uri="{0D108BD9-81ED-4DB2-BD59-A6C34878D82A}">
                    <a16:rowId xmlns:a16="http://schemas.microsoft.com/office/drawing/2014/main" val="4145811945"/>
                  </a:ext>
                </a:extLst>
              </a:tr>
              <a:tr h="900129">
                <a:tc>
                  <a:txBody>
                    <a:bodyPr/>
                    <a:lstStyle/>
                    <a:p>
                      <a:r>
                        <a:rPr lang="en-GB" sz="2400" b="1"/>
                        <a:t>E</a:t>
                      </a:r>
                      <a:r>
                        <a:rPr lang="en-GB" sz="2400"/>
                        <a:t> – Example</a:t>
                      </a:r>
                    </a:p>
                  </a:txBody>
                  <a:tcPr marL="121639" marR="121639" marT="60819" marB="60819" anchor="ctr">
                    <a:lnL>
                      <a:noFill/>
                    </a:lnL>
                    <a:lnR>
                      <a:noFill/>
                    </a:lnR>
                    <a:lnT>
                      <a:noFill/>
                    </a:lnT>
                    <a:lnB>
                      <a:noFill/>
                    </a:lnB>
                    <a:noFill/>
                  </a:tcPr>
                </a:tc>
                <a:tc>
                  <a:txBody>
                    <a:bodyPr/>
                    <a:lstStyle/>
                    <a:p>
                      <a:r>
                        <a:rPr lang="en-GB" sz="2400"/>
                        <a:t>Give a relevant, specific example</a:t>
                      </a:r>
                    </a:p>
                  </a:txBody>
                  <a:tcPr marL="121639" marR="121639" marT="60819" marB="60819" anchor="ctr">
                    <a:lnL>
                      <a:noFill/>
                    </a:lnL>
                    <a:lnR>
                      <a:noFill/>
                    </a:lnR>
                    <a:lnT>
                      <a:noFill/>
                    </a:lnT>
                    <a:lnB>
                      <a:noFill/>
                    </a:lnB>
                    <a:noFill/>
                  </a:tcPr>
                </a:tc>
                <a:tc>
                  <a:txBody>
                    <a:bodyPr/>
                    <a:lstStyle/>
                    <a:p>
                      <a:r>
                        <a:rPr lang="en-GB" sz="2400"/>
                        <a:t>AO2</a:t>
                      </a:r>
                    </a:p>
                  </a:txBody>
                  <a:tcPr marL="121639" marR="121639" marT="60819" marB="60819" anchor="ctr">
                    <a:lnL>
                      <a:noFill/>
                    </a:lnL>
                    <a:lnR>
                      <a:noFill/>
                    </a:lnR>
                    <a:lnT>
                      <a:noFill/>
                    </a:lnT>
                    <a:lnB>
                      <a:noFill/>
                    </a:lnB>
                    <a:noFill/>
                  </a:tcPr>
                </a:tc>
                <a:extLst>
                  <a:ext uri="{0D108BD9-81ED-4DB2-BD59-A6C34878D82A}">
                    <a16:rowId xmlns:a16="http://schemas.microsoft.com/office/drawing/2014/main" val="920595289"/>
                  </a:ext>
                </a:extLst>
              </a:tr>
              <a:tr h="900129">
                <a:tc>
                  <a:txBody>
                    <a:bodyPr/>
                    <a:lstStyle/>
                    <a:p>
                      <a:r>
                        <a:rPr lang="en-GB" sz="2400" b="1"/>
                        <a:t>L</a:t>
                      </a:r>
                      <a:r>
                        <a:rPr lang="en-GB" sz="2400"/>
                        <a:t> – Link</a:t>
                      </a:r>
                    </a:p>
                  </a:txBody>
                  <a:tcPr marL="121639" marR="121639" marT="60819" marB="60819" anchor="ctr">
                    <a:lnL>
                      <a:noFill/>
                    </a:lnL>
                    <a:lnR>
                      <a:noFill/>
                    </a:lnR>
                    <a:lnT>
                      <a:noFill/>
                    </a:lnT>
                    <a:lnB>
                      <a:noFill/>
                    </a:lnB>
                    <a:noFill/>
                  </a:tcPr>
                </a:tc>
                <a:tc>
                  <a:txBody>
                    <a:bodyPr/>
                    <a:lstStyle/>
                    <a:p>
                      <a:r>
                        <a:rPr lang="en-GB" sz="2400"/>
                        <a:t>Link it back to the question or scenario</a:t>
                      </a:r>
                    </a:p>
                  </a:txBody>
                  <a:tcPr marL="121639" marR="121639" marT="60819" marB="60819" anchor="ctr">
                    <a:lnL>
                      <a:noFill/>
                    </a:lnL>
                    <a:lnR>
                      <a:noFill/>
                    </a:lnR>
                    <a:lnT>
                      <a:noFill/>
                    </a:lnT>
                    <a:lnB>
                      <a:noFill/>
                    </a:lnB>
                    <a:noFill/>
                  </a:tcPr>
                </a:tc>
                <a:tc>
                  <a:txBody>
                    <a:bodyPr/>
                    <a:lstStyle/>
                    <a:p>
                      <a:r>
                        <a:rPr lang="en-GB" sz="2400"/>
                        <a:t>AO2</a:t>
                      </a:r>
                    </a:p>
                  </a:txBody>
                  <a:tcPr marL="121639" marR="121639" marT="60819" marB="60819" anchor="ctr">
                    <a:lnL>
                      <a:noFill/>
                    </a:lnL>
                    <a:lnR>
                      <a:noFill/>
                    </a:lnR>
                    <a:lnT>
                      <a:noFill/>
                    </a:lnT>
                    <a:lnB>
                      <a:noFill/>
                    </a:lnB>
                    <a:noFill/>
                  </a:tcPr>
                </a:tc>
                <a:extLst>
                  <a:ext uri="{0D108BD9-81ED-4DB2-BD59-A6C34878D82A}">
                    <a16:rowId xmlns:a16="http://schemas.microsoft.com/office/drawing/2014/main" val="3276773168"/>
                  </a:ext>
                </a:extLst>
              </a:tr>
              <a:tr h="900129">
                <a:tc>
                  <a:txBody>
                    <a:bodyPr/>
                    <a:lstStyle/>
                    <a:p>
                      <a:r>
                        <a:rPr lang="en-GB" sz="2400" b="1"/>
                        <a:t>E</a:t>
                      </a:r>
                      <a:r>
                        <a:rPr lang="en-GB" sz="2400"/>
                        <a:t> – Evaluate</a:t>
                      </a:r>
                    </a:p>
                  </a:txBody>
                  <a:tcPr marL="121639" marR="121639" marT="60819" marB="60819" anchor="ctr">
                    <a:lnL>
                      <a:noFill/>
                    </a:lnL>
                    <a:lnR>
                      <a:noFill/>
                    </a:lnR>
                    <a:lnT>
                      <a:noFill/>
                    </a:lnT>
                    <a:lnB>
                      <a:noFill/>
                    </a:lnB>
                    <a:noFill/>
                  </a:tcPr>
                </a:tc>
                <a:tc>
                  <a:txBody>
                    <a:bodyPr/>
                    <a:lstStyle/>
                    <a:p>
                      <a:r>
                        <a:rPr lang="en-GB" sz="2400"/>
                        <a:t>Weigh up pros/cons, compare, or justify</a:t>
                      </a:r>
                    </a:p>
                  </a:txBody>
                  <a:tcPr marL="121639" marR="121639" marT="60819" marB="60819" anchor="ctr">
                    <a:lnL>
                      <a:noFill/>
                    </a:lnL>
                    <a:lnR>
                      <a:noFill/>
                    </a:lnR>
                    <a:lnT>
                      <a:noFill/>
                    </a:lnT>
                    <a:lnB>
                      <a:noFill/>
                    </a:lnB>
                    <a:noFill/>
                  </a:tcPr>
                </a:tc>
                <a:tc>
                  <a:txBody>
                    <a:bodyPr/>
                    <a:lstStyle/>
                    <a:p>
                      <a:r>
                        <a:rPr lang="en-GB" sz="2400"/>
                        <a:t>AO3</a:t>
                      </a:r>
                    </a:p>
                  </a:txBody>
                  <a:tcPr marL="121639" marR="121639" marT="60819" marB="60819" anchor="ctr">
                    <a:lnL>
                      <a:noFill/>
                    </a:lnL>
                    <a:lnR>
                      <a:noFill/>
                    </a:lnR>
                    <a:lnT>
                      <a:noFill/>
                    </a:lnT>
                    <a:lnB>
                      <a:noFill/>
                    </a:lnB>
                    <a:noFill/>
                  </a:tcPr>
                </a:tc>
                <a:extLst>
                  <a:ext uri="{0D108BD9-81ED-4DB2-BD59-A6C34878D82A}">
                    <a16:rowId xmlns:a16="http://schemas.microsoft.com/office/drawing/2014/main" val="1469595884"/>
                  </a:ext>
                </a:extLst>
              </a:tr>
              <a:tr h="900129">
                <a:tc>
                  <a:txBody>
                    <a:bodyPr/>
                    <a:lstStyle/>
                    <a:p>
                      <a:r>
                        <a:rPr lang="en-GB" sz="2400" b="1"/>
                        <a:t>R</a:t>
                      </a:r>
                      <a:r>
                        <a:rPr lang="en-GB" sz="2400"/>
                        <a:t> – Repeat</a:t>
                      </a:r>
                    </a:p>
                  </a:txBody>
                  <a:tcPr marL="121639" marR="121639" marT="60819" marB="60819" anchor="ctr">
                    <a:lnL>
                      <a:noFill/>
                    </a:lnL>
                    <a:lnR>
                      <a:noFill/>
                    </a:lnR>
                    <a:lnT>
                      <a:noFill/>
                    </a:lnT>
                    <a:lnB>
                      <a:noFill/>
                    </a:lnB>
                    <a:noFill/>
                  </a:tcPr>
                </a:tc>
                <a:tc>
                  <a:txBody>
                    <a:bodyPr/>
                    <a:lstStyle/>
                    <a:p>
                      <a:r>
                        <a:rPr lang="en-GB" sz="2400"/>
                        <a:t>Repeat for another point (if needed)</a:t>
                      </a:r>
                    </a:p>
                  </a:txBody>
                  <a:tcPr marL="121639" marR="121639" marT="60819" marB="60819" anchor="ctr">
                    <a:lnL>
                      <a:noFill/>
                    </a:lnL>
                    <a:lnR>
                      <a:noFill/>
                    </a:lnR>
                    <a:lnT>
                      <a:noFill/>
                    </a:lnT>
                    <a:lnB>
                      <a:noFill/>
                    </a:lnB>
                    <a:noFill/>
                  </a:tcPr>
                </a:tc>
                <a:tc>
                  <a:txBody>
                    <a:bodyPr/>
                    <a:lstStyle/>
                    <a:p>
                      <a:r>
                        <a:rPr lang="en-GB" sz="2400"/>
                        <a:t>All</a:t>
                      </a:r>
                    </a:p>
                  </a:txBody>
                  <a:tcPr marL="121639" marR="121639" marT="60819" marB="60819" anchor="ctr">
                    <a:lnL>
                      <a:noFill/>
                    </a:lnL>
                    <a:lnR>
                      <a:noFill/>
                    </a:lnR>
                    <a:lnT>
                      <a:noFill/>
                    </a:lnT>
                    <a:lnB>
                      <a:noFill/>
                    </a:lnB>
                    <a:noFill/>
                  </a:tcPr>
                </a:tc>
                <a:extLst>
                  <a:ext uri="{0D108BD9-81ED-4DB2-BD59-A6C34878D82A}">
                    <a16:rowId xmlns:a16="http://schemas.microsoft.com/office/drawing/2014/main" val="1954045200"/>
                  </a:ext>
                </a:extLst>
              </a:tr>
            </a:tbl>
          </a:graphicData>
        </a:graphic>
      </p:graphicFrame>
    </p:spTree>
    <p:extLst>
      <p:ext uri="{BB962C8B-B14F-4D97-AF65-F5344CB8AC3E}">
        <p14:creationId xmlns:p14="http://schemas.microsoft.com/office/powerpoint/2010/main" val="1221621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1B02C9-8EF1-0432-90F6-1EB7BD2FADCA}"/>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56D18E87-59B2-436D-F55A-86AF3BDEF8C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b="1" kern="1200">
                <a:solidFill>
                  <a:schemeClr val="tx1"/>
                </a:solidFill>
                <a:latin typeface="+mj-lt"/>
                <a:ea typeface="+mj-ea"/>
                <a:cs typeface="+mj-cs"/>
              </a:rPr>
              <a:t>Example PEELER</a:t>
            </a:r>
          </a:p>
        </p:txBody>
      </p:sp>
      <p:sp>
        <p:nvSpPr>
          <p:cNvPr id="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209B25-169D-4026-BCA9-4C5DBF361294}"/>
              </a:ext>
            </a:extLst>
          </p:cNvPr>
          <p:cNvSpPr txBox="1"/>
          <p:nvPr/>
        </p:nvSpPr>
        <p:spPr>
          <a:xfrm>
            <a:off x="365759" y="1929384"/>
            <a:ext cx="11467253" cy="425196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1" dirty="0"/>
              <a:t>Point:</a:t>
            </a:r>
            <a:r>
              <a:rPr lang="en-US" sz="2000" dirty="0"/>
              <a:t> </a:t>
            </a:r>
            <a:r>
              <a:rPr lang="en-US" sz="2000" i="1" dirty="0"/>
              <a:t>An ethical concern about driverless cars is how they are programmed to make decisions in dangerous situations.</a:t>
            </a:r>
          </a:p>
          <a:p>
            <a:pPr indent="-228600">
              <a:lnSpc>
                <a:spcPct val="90000"/>
              </a:lnSpc>
              <a:spcAft>
                <a:spcPts val="600"/>
              </a:spcAft>
              <a:buFont typeface="Arial" panose="020B0604020202020204" pitchFamily="34" charset="0"/>
              <a:buChar char="•"/>
            </a:pPr>
            <a:r>
              <a:rPr lang="en-US" sz="2000" b="1" dirty="0"/>
              <a:t>Explain:</a:t>
            </a:r>
            <a:r>
              <a:rPr lang="en-US" sz="2000" dirty="0"/>
              <a:t> </a:t>
            </a:r>
            <a:r>
              <a:rPr lang="en-US" sz="2000" i="1" dirty="0"/>
              <a:t>Unlike human drivers, autonomous vehicles follow pre-programmed algorithms. In a situation where a crash is unavoidable, the car must decide who to protect — the passengers or someone outside the car.</a:t>
            </a:r>
          </a:p>
          <a:p>
            <a:pPr indent="-228600">
              <a:lnSpc>
                <a:spcPct val="90000"/>
              </a:lnSpc>
              <a:spcAft>
                <a:spcPts val="600"/>
              </a:spcAft>
              <a:buFont typeface="Arial" panose="020B0604020202020204" pitchFamily="34" charset="0"/>
              <a:buChar char="•"/>
            </a:pPr>
            <a:r>
              <a:rPr lang="en-US" sz="2000" b="1" dirty="0"/>
              <a:t>Example:</a:t>
            </a:r>
            <a:r>
              <a:rPr lang="en-US" sz="2000" dirty="0"/>
              <a:t> </a:t>
            </a:r>
            <a:r>
              <a:rPr lang="en-US" sz="2000" i="1" dirty="0"/>
              <a:t>For example, if a child runs into the road, the car might choose to protect its passengers by not swerving, even if it means hitting the child. This raises serious moral questions.</a:t>
            </a:r>
          </a:p>
          <a:p>
            <a:pPr indent="-228600">
              <a:lnSpc>
                <a:spcPct val="90000"/>
              </a:lnSpc>
              <a:spcAft>
                <a:spcPts val="600"/>
              </a:spcAft>
              <a:buFont typeface="Arial" panose="020B0604020202020204" pitchFamily="34" charset="0"/>
              <a:buChar char="•"/>
            </a:pPr>
            <a:r>
              <a:rPr lang="en-US" sz="2000" b="1" dirty="0"/>
              <a:t>Link:</a:t>
            </a:r>
            <a:r>
              <a:rPr lang="en-US" sz="2000" dirty="0"/>
              <a:t> </a:t>
            </a:r>
            <a:r>
              <a:rPr lang="en-US" sz="2000" i="1" dirty="0"/>
              <a:t>This links to wider ethical issues around artificial intelligence and whether machines should be allowed to make life-or-death decisions without human input.</a:t>
            </a:r>
          </a:p>
          <a:p>
            <a:pPr indent="-228600">
              <a:lnSpc>
                <a:spcPct val="90000"/>
              </a:lnSpc>
              <a:spcAft>
                <a:spcPts val="600"/>
              </a:spcAft>
              <a:buFont typeface="Arial" panose="020B0604020202020204" pitchFamily="34" charset="0"/>
              <a:buChar char="•"/>
            </a:pPr>
            <a:r>
              <a:rPr lang="en-US" sz="2000" b="1" dirty="0"/>
              <a:t>Evaluate:</a:t>
            </a:r>
            <a:r>
              <a:rPr lang="en-US" sz="2000" dirty="0"/>
              <a:t> </a:t>
            </a:r>
            <a:r>
              <a:rPr lang="en-US" sz="2000" i="1" dirty="0"/>
              <a:t>Some argue that autonomous vehicles will reduce overall accidents and deaths because they remove human error. However, others believe it's unethical to give full control to machines in situations involving moral judgement.</a:t>
            </a:r>
          </a:p>
          <a:p>
            <a:pPr indent="-228600">
              <a:lnSpc>
                <a:spcPct val="90000"/>
              </a:lnSpc>
              <a:spcAft>
                <a:spcPts val="600"/>
              </a:spcAft>
              <a:buFont typeface="Arial" panose="020B0604020202020204" pitchFamily="34" charset="0"/>
              <a:buChar char="•"/>
            </a:pPr>
            <a:r>
              <a:rPr lang="en-US" sz="2000" b="1" dirty="0"/>
              <a:t>Repeat and Reach a Conclusion:</a:t>
            </a:r>
            <a:r>
              <a:rPr lang="en-US" sz="2000" dirty="0"/>
              <a:t> </a:t>
            </a:r>
            <a:r>
              <a:rPr lang="en-US" sz="2000" i="1" dirty="0"/>
              <a:t>Overall, while driverless cars could make roads safer, the ethical implications of their decision-making must be addressed. Without clear rules or accountability, the public may not trust or accept the technology.</a:t>
            </a:r>
          </a:p>
        </p:txBody>
      </p:sp>
      <p:sp>
        <p:nvSpPr>
          <p:cNvPr id="16" name="TextBox 15">
            <a:extLst>
              <a:ext uri="{FF2B5EF4-FFF2-40B4-BE49-F238E27FC236}">
                <a16:creationId xmlns:a16="http://schemas.microsoft.com/office/drawing/2014/main" id="{01515E81-9977-3C6C-402A-19268F2D6868}"/>
              </a:ext>
            </a:extLst>
          </p:cNvPr>
          <p:cNvSpPr txBox="1"/>
          <p:nvPr/>
        </p:nvSpPr>
        <p:spPr>
          <a:xfrm>
            <a:off x="6406133" y="300058"/>
            <a:ext cx="5670719" cy="1232746"/>
          </a:xfrm>
          <a:prstGeom prst="rect">
            <a:avLst/>
          </a:prstGeom>
        </p:spPr>
        <p:txBody>
          <a:bodyPr vert="horz" lIns="91440" tIns="45720" rIns="91440" bIns="45720" rtlCol="0" anchor="t">
            <a:normAutofit lnSpcReduction="10000"/>
          </a:bodyPr>
          <a:lstStyle/>
          <a:p>
            <a:pPr>
              <a:lnSpc>
                <a:spcPct val="90000"/>
              </a:lnSpc>
              <a:spcAft>
                <a:spcPts val="600"/>
              </a:spcAft>
            </a:pPr>
            <a:r>
              <a:rPr lang="en-US" sz="2800" i="1" dirty="0"/>
              <a:t>“Evaluate the ethical, legal, and environmental impacts of driverless cars.”</a:t>
            </a:r>
          </a:p>
        </p:txBody>
      </p:sp>
    </p:spTree>
    <p:extLst>
      <p:ext uri="{BB962C8B-B14F-4D97-AF65-F5344CB8AC3E}">
        <p14:creationId xmlns:p14="http://schemas.microsoft.com/office/powerpoint/2010/main" val="79414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0b491b5-0359-4501-8d66-ba4d8fcd8de5">
      <Terms xmlns="http://schemas.microsoft.com/office/infopath/2007/PartnerControls"/>
    </lcf76f155ced4ddcb4097134ff3c332f>
    <TaxCatchAll xmlns="0a9e03f9-d863-4bd4-9da4-021144884c0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F57D74F64D184CB6D69779B2F690CB" ma:contentTypeVersion="16" ma:contentTypeDescription="Create a new document." ma:contentTypeScope="" ma:versionID="3e80f1158bf5befe84be88c4518e0f61">
  <xsd:schema xmlns:xsd="http://www.w3.org/2001/XMLSchema" xmlns:xs="http://www.w3.org/2001/XMLSchema" xmlns:p="http://schemas.microsoft.com/office/2006/metadata/properties" xmlns:ns2="0a9e03f9-d863-4bd4-9da4-021144884c07" xmlns:ns3="b0b491b5-0359-4501-8d66-ba4d8fcd8de5" targetNamespace="http://schemas.microsoft.com/office/2006/metadata/properties" ma:root="true" ma:fieldsID="f713ffd6200c486b58d982438efcdc9f" ns2:_="" ns3:_="">
    <xsd:import namespace="0a9e03f9-d863-4bd4-9da4-021144884c07"/>
    <xsd:import namespace="b0b491b5-0359-4501-8d66-ba4d8fcd8de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lcf76f155ced4ddcb4097134ff3c332f" minOccurs="0"/>
                <xsd:element ref="ns2:TaxCatchAll" minOccurs="0"/>
                <xsd:element ref="ns3:MediaServiceGenerationTime" minOccurs="0"/>
                <xsd:element ref="ns3:MediaServiceEventHashCode" minOccurs="0"/>
                <xsd:element ref="ns3:MediaServiceObjectDetectorVersions" minOccurs="0"/>
                <xsd:element ref="ns3:MediaLengthInSeconds" minOccurs="0"/>
                <xsd:element ref="ns3:MediaServiceLocation" minOccurs="0"/>
                <xsd:element ref="ns3:MediaServiceOCR"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9e03f9-d863-4bd4-9da4-021144884c0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188733a-cc3a-4595-8708-0f4c12eac03d}" ma:internalName="TaxCatchAll" ma:showField="CatchAllData" ma:web="0a9e03f9-d863-4bd4-9da4-021144884c0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b491b5-0359-4501-8d66-ba4d8fcd8de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d130c82-3eaf-4d6e-aa95-a900597639a8"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EFA970-79BB-4E8F-97D6-18683E0F1F4F}">
  <ds:schemaRefs>
    <ds:schemaRef ds:uri="http://schemas.microsoft.com/office/2006/metadata/properties"/>
    <ds:schemaRef ds:uri="http://schemas.microsoft.com/office/infopath/2007/PartnerControls"/>
    <ds:schemaRef ds:uri="b0b491b5-0359-4501-8d66-ba4d8fcd8de5"/>
    <ds:schemaRef ds:uri="0a9e03f9-d863-4bd4-9da4-021144884c07"/>
  </ds:schemaRefs>
</ds:datastoreItem>
</file>

<file path=customXml/itemProps2.xml><?xml version="1.0" encoding="utf-8"?>
<ds:datastoreItem xmlns:ds="http://schemas.openxmlformats.org/officeDocument/2006/customXml" ds:itemID="{75A8160C-022D-4C89-900C-8C721F0FD8EC}">
  <ds:schemaRefs>
    <ds:schemaRef ds:uri="http://schemas.microsoft.com/sharepoint/v3/contenttype/forms"/>
  </ds:schemaRefs>
</ds:datastoreItem>
</file>

<file path=customXml/itemProps3.xml><?xml version="1.0" encoding="utf-8"?>
<ds:datastoreItem xmlns:ds="http://schemas.openxmlformats.org/officeDocument/2006/customXml" ds:itemID="{A84AF9E5-864D-4090-BE1E-B4BD220A98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9e03f9-d863-4bd4-9da4-021144884c07"/>
    <ds:schemaRef ds:uri="b0b491b5-0359-4501-8d66-ba4d8fcd8d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148</TotalTime>
  <Words>830</Words>
  <Application>Microsoft Office PowerPoint</Application>
  <PresentationFormat>Widescreen</PresentationFormat>
  <Paragraphs>94</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Calibri</vt:lpstr>
      <vt:lpstr>Neue Haas Grotesk Text Pro</vt:lpstr>
      <vt:lpstr>Office Theme</vt:lpstr>
      <vt:lpstr>Exam Technique  Computer Science Unit 1 - J277</vt:lpstr>
      <vt:lpstr>Do Now</vt:lpstr>
      <vt:lpstr>Lesson Objectives</vt:lpstr>
      <vt:lpstr>AO1 – Knowledge and Understanding</vt:lpstr>
      <vt:lpstr>AO2 – Application </vt:lpstr>
      <vt:lpstr>AO3 – Analysis and Evaluation</vt:lpstr>
      <vt:lpstr>PEELER Method – Essay Technique</vt:lpstr>
      <vt:lpstr>PowerPoint Presentation</vt:lpstr>
      <vt:lpstr>Example PEELER</vt:lpstr>
      <vt:lpstr>We now will build a PEELER paragraph together.</vt:lpstr>
      <vt:lpstr>Task – Using PEELER (Exam Technique) complete the questions on your worksheet.</vt:lpstr>
      <vt:lpstr>Plenary – PEELER Jumble</vt:lpstr>
      <vt:lpstr>Plenary – PEELER Jumble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 Ellis</dc:creator>
  <cp:lastModifiedBy>A Ellis</cp:lastModifiedBy>
  <cp:revision>2</cp:revision>
  <dcterms:created xsi:type="dcterms:W3CDTF">2025-04-25T08:42:50Z</dcterms:created>
  <dcterms:modified xsi:type="dcterms:W3CDTF">2025-06-12T13:03:57Z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0x010100EBF57D74F64D184CB6D69779B2F690CB</vt:lpwstr>
  </property>
  <property fmtid="{D5CDD505-2E9C-101B-9397-08002B2CF9AE}" pid="3" name="MediaServiceImageTags">
    <vt:lpwstr/>
  </property>
</Properties>
</file>