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6" r:id="rId3"/>
    <p:sldId id="260" r:id="rId4"/>
    <p:sldId id="257" r:id="rId5"/>
    <p:sldId id="261" r:id="rId6"/>
    <p:sldId id="258" r:id="rId7"/>
    <p:sldId id="263" r:id="rId8"/>
    <p:sldId id="259" r:id="rId9"/>
    <p:sldId id="264" r:id="rId10"/>
    <p:sldId id="265" r:id="rId11"/>
    <p:sldId id="266" r:id="rId12"/>
    <p:sldId id="267" r:id="rId13"/>
    <p:sldId id="268" r:id="rId14"/>
    <p:sldId id="269" r:id="rId15"/>
    <p:sldId id="270" r:id="rId16"/>
    <p:sldId id="273" r:id="rId17"/>
    <p:sldId id="271" r:id="rId18"/>
    <p:sldId id="272" r:id="rId19"/>
    <p:sldId id="274" r:id="rId20"/>
    <p:sldId id="275" r:id="rId21"/>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22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704DBF-616F-4A95-BCFC-639294503CCB}"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256284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04DBF-616F-4A95-BCFC-639294503CCB}"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23419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04DBF-616F-4A95-BCFC-639294503CCB}"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267484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04DBF-616F-4A95-BCFC-639294503CCB}"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426742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04DBF-616F-4A95-BCFC-639294503CCB}"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170295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704DBF-616F-4A95-BCFC-639294503CCB}"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96740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704DBF-616F-4A95-BCFC-639294503CCB}" type="datetimeFigureOut">
              <a:rPr lang="en-GB" smtClean="0"/>
              <a:t>29/04/2019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266167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704DBF-616F-4A95-BCFC-639294503CCB}" type="datetimeFigureOut">
              <a:rPr lang="en-GB" smtClean="0"/>
              <a:t>29/04/2019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226298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04DBF-616F-4A95-BCFC-639294503CCB}" type="datetimeFigureOut">
              <a:rPr lang="en-GB" smtClean="0"/>
              <a:t>29/04/2019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86008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04DBF-616F-4A95-BCFC-639294503CCB}"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266714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04DBF-616F-4A95-BCFC-639294503CCB}"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A382BC-BB7B-4FBC-8F77-1C7A1B47C37F}" type="slidenum">
              <a:rPr lang="en-GB" smtClean="0"/>
              <a:t>‹#›</a:t>
            </a:fld>
            <a:endParaRPr lang="en-GB"/>
          </a:p>
        </p:txBody>
      </p:sp>
    </p:spTree>
    <p:extLst>
      <p:ext uri="{BB962C8B-B14F-4D97-AF65-F5344CB8AC3E}">
        <p14:creationId xmlns:p14="http://schemas.microsoft.com/office/powerpoint/2010/main" val="215791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A704DBF-616F-4A95-BCFC-639294503CCB}" type="datetimeFigureOut">
              <a:rPr lang="en-GB" smtClean="0"/>
              <a:t>29/04/2019</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0A382BC-BB7B-4FBC-8F77-1C7A1B47C37F}" type="slidenum">
              <a:rPr lang="en-GB" smtClean="0"/>
              <a:t>‹#›</a:t>
            </a:fld>
            <a:endParaRPr lang="en-GB"/>
          </a:p>
        </p:txBody>
      </p:sp>
    </p:spTree>
    <p:extLst>
      <p:ext uri="{BB962C8B-B14F-4D97-AF65-F5344CB8AC3E}">
        <p14:creationId xmlns:p14="http://schemas.microsoft.com/office/powerpoint/2010/main" val="2194507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Qo5O6uc_NAhXBLcAKHW19B1MQjRwIBw&amp;url=http://www.bbc.co.uk/news/uk-england-beds-bucks-herts-31361054&amp;bvm=bv.126130881,d.ZGg&amp;psig=AFQjCNEX15nDJNyoMssV825OczYKt32b-g&amp;ust=1467365723334596" TargetMode="External"/><Relationship Id="rId7"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ahUKEwjsg9KzqsvXAhWoD8AKHQgpDb8QjRwIBw&amp;url=http://langues.u-bordeaux4.fr/ANGLAIS/EXOBRITINST/NORMANRULE.htm&amp;psig=AOvVaw3HKFC52KdNsrqz5rATQDjW&amp;ust=1511204714255061" TargetMode="Externa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source=images&amp;cd=&amp;cad=rja&amp;uact=8&amp;ved=0ahUKEwjJ5NHcrsvXAhWpB8AKHcSLCZgQjRwIBw&amp;url=http://www.medievalists.net/2015/04/building-materials-in-anglo-saxon-churches-and-towers/&amp;psig=AOvVaw268-dPC7XJYYySvJEcVZQ2&amp;ust=1511205869513724" TargetMode="Externa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www.google.co.uk/url?sa=i&amp;rct=j&amp;q=&amp;esrc=s&amp;source=images&amp;cd=&amp;cad=rja&amp;uact=8&amp;ved=0ahUKEwjiwvHuv-HNAhXFL8AKHfRHB74QjRwIBw&amp;url=http://www.timeref.com/episodes/norman_invasion.htm&amp;psig=AFQjCNFwHhxlAZXOEK3pedmmTScAaIxbxw&amp;ust=1467985924960461"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ahUKEwij4PWZ2-HNAhWkCsAKHSqiDAYQjRwIBw&amp;url=http://www.scout.com/military/deadliest-blogger/story/1459976-1066-a-bloody-and-momentous-year&amp;bvm=bv.126130881,d.ZGg&amp;psig=AFQjCNEy1_fiQ-Su7L0Ycwp7tYvQ7T7ZJg&amp;ust=1467993224751880" TargetMode="External"/><Relationship Id="rId5" Type="http://schemas.openxmlformats.org/officeDocument/2006/relationships/image" Target="../media/image15.jpeg"/><Relationship Id="rId4" Type="http://schemas.openxmlformats.org/officeDocument/2006/relationships/hyperlink" Target="http://www.google.co.uk/url?sa=i&amp;rct=j&amp;q=&amp;esrc=s&amp;source=images&amp;cd=&amp;cad=rja&amp;uact=8&amp;ved=0ahUKEwjIk7PQ2-HNAhUBIsAKHfKfA_IQjRwIBw&amp;url=http://historiarex.com/e/en/300-battle-of-stamford-bridge-1066-harald-hardrada&amp;bvm=bv.126130881,d.ZGg&amp;psig=AFQjCNH0-2DYJEETycxbkqYYbYJMlqAlEQ&amp;ust=14679933365548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028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Anglo-Saxon and Norman England, 1060-1088</a:t>
            </a:r>
            <a:endParaRPr lang="en-GB" sz="28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39" y="1162050"/>
            <a:ext cx="6607722" cy="5010150"/>
          </a:xfrm>
          <a:prstGeom prst="rect">
            <a:avLst/>
          </a:prstGeom>
          <a:ln w="34925">
            <a:solidFill>
              <a:srgbClr val="FF6699"/>
            </a:solidFill>
          </a:ln>
        </p:spPr>
      </p:pic>
      <p:sp>
        <p:nvSpPr>
          <p:cNvPr id="4" name="Rectangle 3"/>
          <p:cNvSpPr/>
          <p:nvPr/>
        </p:nvSpPr>
        <p:spPr>
          <a:xfrm>
            <a:off x="0" y="6419850"/>
            <a:ext cx="6858000" cy="1295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2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Key Topic 1: Anglo-Saxon England, 1060-1066</a:t>
            </a:r>
          </a:p>
          <a:p>
            <a:r>
              <a:rPr lang="en-GB" sz="2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Key Topic 2: William Secures Control, 1066-1087</a:t>
            </a:r>
          </a:p>
          <a:p>
            <a:r>
              <a:rPr lang="en-GB" sz="2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Key Topic 3: Norman England, 1066-1088</a:t>
            </a:r>
            <a:endParaRPr lang="en-GB" sz="22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8774668"/>
            <a:ext cx="1085850" cy="400110"/>
          </a:xfrm>
          <a:prstGeom prst="rect">
            <a:avLst/>
          </a:prstGeom>
          <a:noFill/>
        </p:spPr>
        <p:txBody>
          <a:bodyPr wrap="square" rtlCol="0">
            <a:spAutoFit/>
          </a:bodyPr>
          <a:lstStyle/>
          <a:p>
            <a:r>
              <a:rPr lang="en-GB" sz="2000" dirty="0" smtClean="0">
                <a:latin typeface="Century Gothic" panose="020B0502020202020204" pitchFamily="34" charset="0"/>
              </a:rPr>
              <a:t>Name:</a:t>
            </a:r>
            <a:endParaRPr lang="en-GB" sz="2000" dirty="0">
              <a:latin typeface="Century Gothic" panose="020B0502020202020204" pitchFamily="34" charset="0"/>
            </a:endParaRPr>
          </a:p>
        </p:txBody>
      </p:sp>
    </p:spTree>
    <p:extLst>
      <p:ext uri="{BB962C8B-B14F-4D97-AF65-F5344CB8AC3E}">
        <p14:creationId xmlns:p14="http://schemas.microsoft.com/office/powerpoint/2010/main" val="293941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2: William Secures Control</a:t>
            </a:r>
            <a:endParaRPr lang="en-GB" sz="2800" b="1" dirty="0">
              <a:solidFill>
                <a:schemeClr val="bg1"/>
              </a:solidFill>
              <a:latin typeface="Century Gothic" panose="020B0502020202020204" pitchFamily="34" charset="0"/>
            </a:endParaRPr>
          </a:p>
        </p:txBody>
      </p:sp>
      <p:sp>
        <p:nvSpPr>
          <p:cNvPr id="4" name="Rectangle 3"/>
          <p:cNvSpPr/>
          <p:nvPr/>
        </p:nvSpPr>
        <p:spPr>
          <a:xfrm>
            <a:off x="0" y="774192"/>
            <a:ext cx="3273552" cy="6414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Revolt of Earls Edwin and </a:t>
            </a:r>
            <a:r>
              <a:rPr lang="en-GB" sz="1600" b="1" dirty="0" err="1" smtClean="0">
                <a:solidFill>
                  <a:schemeClr val="bg1"/>
                </a:solidFill>
                <a:latin typeface="Century Gothic" panose="020B0502020202020204" pitchFamily="34" charset="0"/>
              </a:rPr>
              <a:t>Morcar</a:t>
            </a:r>
            <a:r>
              <a:rPr lang="en-GB" sz="1600" b="1" dirty="0" smtClean="0">
                <a:solidFill>
                  <a:schemeClr val="bg1"/>
                </a:solidFill>
                <a:latin typeface="Century Gothic" panose="020B0502020202020204" pitchFamily="34" charset="0"/>
              </a:rPr>
              <a:t>, 1068</a:t>
            </a:r>
            <a:endParaRPr lang="en-GB" sz="1600" b="1" dirty="0">
              <a:solidFill>
                <a:schemeClr val="bg1"/>
              </a:solidFill>
              <a:latin typeface="Century Gothic" panose="020B0502020202020204" pitchFamily="34" charset="0"/>
            </a:endParaRPr>
          </a:p>
        </p:txBody>
      </p:sp>
      <p:sp>
        <p:nvSpPr>
          <p:cNvPr id="6" name="Rectangle 5"/>
          <p:cNvSpPr/>
          <p:nvPr/>
        </p:nvSpPr>
        <p:spPr>
          <a:xfrm>
            <a:off x="10534" y="3835503"/>
            <a:ext cx="3273552" cy="9425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Key events?</a:t>
            </a:r>
          </a:p>
          <a:p>
            <a:pPr algn="just"/>
            <a:r>
              <a:rPr lang="en-GB" sz="1400" dirty="0" smtClean="0">
                <a:solidFill>
                  <a:schemeClr val="tx1"/>
                </a:solidFill>
                <a:latin typeface="Century Gothic" panose="020B0502020202020204" pitchFamily="34" charset="0"/>
              </a:rPr>
              <a:t>Morcar and Edwin left William’s court. They gathered allies against William.</a:t>
            </a:r>
            <a:endParaRPr lang="en-GB" sz="1400" dirty="0">
              <a:solidFill>
                <a:schemeClr val="tx1"/>
              </a:solidFill>
              <a:latin typeface="Century Gothic" panose="020B0502020202020204" pitchFamily="34" charset="0"/>
            </a:endParaRPr>
          </a:p>
        </p:txBody>
      </p:sp>
      <p:sp>
        <p:nvSpPr>
          <p:cNvPr id="7" name="Rectangle 6"/>
          <p:cNvSpPr/>
          <p:nvPr/>
        </p:nvSpPr>
        <p:spPr>
          <a:xfrm>
            <a:off x="0" y="4934758"/>
            <a:ext cx="3273552" cy="1637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William’s actions?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Marched his army north.</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Took control of Warwick</a:t>
            </a:r>
            <a:r>
              <a:rPr lang="en-GB" sz="1400" dirty="0">
                <a:solidFill>
                  <a:schemeClr val="tx1"/>
                </a:solidFill>
                <a:latin typeface="Century Gothic" panose="020B0502020202020204" pitchFamily="34" charset="0"/>
              </a:rPr>
              <a:t> </a:t>
            </a:r>
            <a:r>
              <a:rPr lang="en-GB" sz="1400" dirty="0" smtClean="0">
                <a:solidFill>
                  <a:schemeClr val="tx1"/>
                </a:solidFill>
                <a:latin typeface="Century Gothic" panose="020B0502020202020204" pitchFamily="34" charset="0"/>
              </a:rPr>
              <a:t>and Nottingham. Built castles in these places. </a:t>
            </a:r>
            <a:endParaRPr lang="en-GB" sz="14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Destroyed houses and crops called ‘harrying’.</a:t>
            </a:r>
            <a:endParaRPr lang="en-GB" sz="1400" dirty="0">
              <a:solidFill>
                <a:schemeClr val="tx1"/>
              </a:solidFill>
              <a:latin typeface="Century Gothic" panose="020B0502020202020204" pitchFamily="34" charset="0"/>
            </a:endParaRPr>
          </a:p>
        </p:txBody>
      </p:sp>
      <p:sp>
        <p:nvSpPr>
          <p:cNvPr id="8" name="Rectangle 7"/>
          <p:cNvSpPr/>
          <p:nvPr/>
        </p:nvSpPr>
        <p:spPr>
          <a:xfrm>
            <a:off x="9455" y="1502516"/>
            <a:ext cx="3264097" cy="2232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Causes?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had promised to marry his daughter to Edwin. This had not happened. </a:t>
            </a:r>
          </a:p>
          <a:p>
            <a:pPr marL="285750" indent="-285750" algn="just">
              <a:buFont typeface="Arial" panose="020B0604020202020204" pitchFamily="34" charset="0"/>
              <a:buChar char="•"/>
            </a:pPr>
            <a:r>
              <a:rPr lang="en-GB" sz="1400" dirty="0" err="1" smtClean="0">
                <a:solidFill>
                  <a:schemeClr val="tx1"/>
                </a:solidFill>
                <a:latin typeface="Century Gothic" panose="020B0502020202020204" pitchFamily="34" charset="0"/>
              </a:rPr>
              <a:t>Morcar’s</a:t>
            </a:r>
            <a:r>
              <a:rPr lang="en-GB" sz="1400" dirty="0" smtClean="0">
                <a:solidFill>
                  <a:schemeClr val="tx1"/>
                </a:solidFill>
                <a:latin typeface="Century Gothic" panose="020B0502020202020204" pitchFamily="34" charset="0"/>
              </a:rPr>
              <a:t> earldom was reduced in size.</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There was a huge tax to pay.</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Dead nobles’ land had been given away.</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English people hated castles.</a:t>
            </a:r>
            <a:endParaRPr lang="en-GB" sz="1400" dirty="0">
              <a:solidFill>
                <a:schemeClr val="tx1"/>
              </a:solidFill>
              <a:latin typeface="Century Gothic" panose="020B0502020202020204" pitchFamily="34" charset="0"/>
            </a:endParaRPr>
          </a:p>
        </p:txBody>
      </p:sp>
      <p:sp>
        <p:nvSpPr>
          <p:cNvPr id="9" name="Rectangle 8"/>
          <p:cNvSpPr/>
          <p:nvPr/>
        </p:nvSpPr>
        <p:spPr>
          <a:xfrm>
            <a:off x="10534" y="6691510"/>
            <a:ext cx="3273552" cy="1124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What happened to the rebels?</a:t>
            </a:r>
          </a:p>
          <a:p>
            <a:pPr algn="just"/>
            <a:r>
              <a:rPr lang="en-GB" sz="1400" dirty="0" smtClean="0">
                <a:solidFill>
                  <a:schemeClr val="tx1"/>
                </a:solidFill>
                <a:latin typeface="Century Gothic" panose="020B0502020202020204" pitchFamily="34" charset="0"/>
              </a:rPr>
              <a:t>Edwin and Morcar surrendered quickly. William made them return to court as ‘guests.’</a:t>
            </a:r>
            <a:endParaRPr lang="en-GB" sz="1400" dirty="0">
              <a:solidFill>
                <a:schemeClr val="tx1"/>
              </a:solidFill>
              <a:latin typeface="Century Gothic" panose="020B0502020202020204" pitchFamily="34" charset="0"/>
            </a:endParaRPr>
          </a:p>
        </p:txBody>
      </p:sp>
      <p:sp>
        <p:nvSpPr>
          <p:cNvPr id="10" name="Rectangle 9"/>
          <p:cNvSpPr/>
          <p:nvPr/>
        </p:nvSpPr>
        <p:spPr>
          <a:xfrm>
            <a:off x="3584448" y="774192"/>
            <a:ext cx="3273552" cy="6414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Edgar </a:t>
            </a:r>
            <a:r>
              <a:rPr lang="en-GB" sz="1600" b="1" dirty="0" err="1" smtClean="0">
                <a:solidFill>
                  <a:schemeClr val="bg1"/>
                </a:solidFill>
                <a:latin typeface="Century Gothic" panose="020B0502020202020204" pitchFamily="34" charset="0"/>
              </a:rPr>
              <a:t>Aethling</a:t>
            </a:r>
            <a:r>
              <a:rPr lang="en-GB" sz="1600" b="1" dirty="0" smtClean="0">
                <a:solidFill>
                  <a:schemeClr val="bg1"/>
                </a:solidFill>
                <a:latin typeface="Century Gothic" panose="020B0502020202020204" pitchFamily="34" charset="0"/>
              </a:rPr>
              <a:t>, Northern Rebellions, Early 1069</a:t>
            </a:r>
            <a:endParaRPr lang="en-GB" sz="1600" b="1" dirty="0">
              <a:solidFill>
                <a:schemeClr val="bg1"/>
              </a:solidFill>
              <a:latin typeface="Century Gothic" panose="020B0502020202020204" pitchFamily="34" charset="0"/>
            </a:endParaRPr>
          </a:p>
        </p:txBody>
      </p:sp>
      <p:sp>
        <p:nvSpPr>
          <p:cNvPr id="12" name="Rectangle 11"/>
          <p:cNvSpPr/>
          <p:nvPr/>
        </p:nvSpPr>
        <p:spPr>
          <a:xfrm>
            <a:off x="3584447" y="3474097"/>
            <a:ext cx="3273569" cy="1384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Key events?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Normans were murdered and their leader Cumin was burnt to death.</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 new Norman castle in York was attacked.</a:t>
            </a:r>
          </a:p>
        </p:txBody>
      </p:sp>
      <p:sp>
        <p:nvSpPr>
          <p:cNvPr id="13" name="Rectangle 12"/>
          <p:cNvSpPr/>
          <p:nvPr/>
        </p:nvSpPr>
        <p:spPr>
          <a:xfrm>
            <a:off x="3584447" y="4961723"/>
            <a:ext cx="3273569" cy="13744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William’s actions?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Marched his army north.</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Destroyed homes, farmland and animals in the north. </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York destroyed and castles built there.</a:t>
            </a:r>
            <a:endParaRPr lang="en-GB" sz="1400" dirty="0">
              <a:solidFill>
                <a:schemeClr val="tx1"/>
              </a:solidFill>
              <a:latin typeface="Century Gothic" panose="020B0502020202020204" pitchFamily="34" charset="0"/>
            </a:endParaRPr>
          </a:p>
        </p:txBody>
      </p:sp>
      <p:sp>
        <p:nvSpPr>
          <p:cNvPr id="14" name="Rectangle 13"/>
          <p:cNvSpPr/>
          <p:nvPr/>
        </p:nvSpPr>
        <p:spPr>
          <a:xfrm>
            <a:off x="3584430" y="1502516"/>
            <a:ext cx="3273569" cy="18663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Causes?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Edgar the </a:t>
            </a:r>
            <a:r>
              <a:rPr lang="en-GB" sz="1400" dirty="0" err="1" smtClean="0">
                <a:solidFill>
                  <a:schemeClr val="tx1"/>
                </a:solidFill>
                <a:latin typeface="Century Gothic" panose="020B0502020202020204" pitchFamily="34" charset="0"/>
              </a:rPr>
              <a:t>Aethling</a:t>
            </a:r>
            <a:r>
              <a:rPr lang="en-GB" sz="1400" dirty="0" smtClean="0">
                <a:solidFill>
                  <a:schemeClr val="tx1"/>
                </a:solidFill>
                <a:latin typeface="Century Gothic" panose="020B0502020202020204" pitchFamily="34" charset="0"/>
              </a:rPr>
              <a:t> believed that he should be king.</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Hatred of the Norman takeover.</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Fear of losing land to the Normans.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Hated new Norman leader – Cumin – in the North.</a:t>
            </a:r>
            <a:endParaRPr lang="en-GB" sz="1400" dirty="0">
              <a:solidFill>
                <a:schemeClr val="tx1"/>
              </a:solidFill>
              <a:latin typeface="Century Gothic" panose="020B0502020202020204" pitchFamily="34" charset="0"/>
            </a:endParaRPr>
          </a:p>
        </p:txBody>
      </p:sp>
      <p:sp>
        <p:nvSpPr>
          <p:cNvPr id="15" name="Rectangle 14"/>
          <p:cNvSpPr/>
          <p:nvPr/>
        </p:nvSpPr>
        <p:spPr>
          <a:xfrm>
            <a:off x="3584430" y="6439452"/>
            <a:ext cx="3273569" cy="76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What happened to the rebels?</a:t>
            </a:r>
          </a:p>
          <a:p>
            <a:pPr algn="just"/>
            <a:r>
              <a:rPr lang="en-GB" sz="1400" dirty="0" smtClean="0">
                <a:solidFill>
                  <a:schemeClr val="tx1"/>
                </a:solidFill>
                <a:latin typeface="Century Gothic" panose="020B0502020202020204" pitchFamily="34" charset="0"/>
              </a:rPr>
              <a:t>The rebels ran away, and Edgar went back to Scotland.</a:t>
            </a:r>
            <a:endParaRPr lang="en-GB" sz="1400" dirty="0">
              <a:solidFill>
                <a:schemeClr val="tx1"/>
              </a:solidFill>
              <a:latin typeface="Century Gothic" panose="020B050202020202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0174" y="7598765"/>
            <a:ext cx="1192321" cy="1490400"/>
          </a:xfrm>
          <a:prstGeom prst="rect">
            <a:avLst/>
          </a:prstGeom>
          <a:ln w="34925">
            <a:solidFill>
              <a:srgbClr val="FF6600"/>
            </a:solidFill>
          </a:ln>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49" y="8129214"/>
            <a:ext cx="1644880" cy="817311"/>
          </a:xfrm>
          <a:prstGeom prst="rect">
            <a:avLst/>
          </a:prstGeom>
          <a:ln w="34925">
            <a:solidFill>
              <a:srgbClr val="FFFF00"/>
            </a:solidFill>
          </a:ln>
          <a:effec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3742" y="7547866"/>
            <a:ext cx="2036481" cy="1527361"/>
          </a:xfrm>
          <a:prstGeom prst="rect">
            <a:avLst/>
          </a:prstGeom>
          <a:ln w="34925">
            <a:solidFill>
              <a:srgbClr val="FF6699"/>
            </a:solidFill>
          </a:ln>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90561">
            <a:off x="5295028" y="7883302"/>
            <a:ext cx="1180801" cy="765606"/>
          </a:xfrm>
          <a:prstGeom prst="rect">
            <a:avLst/>
          </a:prstGeom>
          <a:ln w="34925">
            <a:solidFill>
              <a:srgbClr val="00B050"/>
            </a:solidFill>
          </a:ln>
          <a:effectLst/>
        </p:spPr>
      </p:pic>
    </p:spTree>
    <p:extLst>
      <p:ext uri="{BB962C8B-B14F-4D97-AF65-F5344CB8AC3E}">
        <p14:creationId xmlns:p14="http://schemas.microsoft.com/office/powerpoint/2010/main" val="8739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2: William Secures Control</a:t>
            </a:r>
            <a:endParaRPr lang="en-GB" sz="2800" b="1" dirty="0">
              <a:solidFill>
                <a:schemeClr val="bg1"/>
              </a:solidFill>
              <a:latin typeface="Century Gothic" panose="020B0502020202020204" pitchFamily="34" charset="0"/>
            </a:endParaRPr>
          </a:p>
        </p:txBody>
      </p:sp>
      <p:sp>
        <p:nvSpPr>
          <p:cNvPr id="3" name="Rectangle 2"/>
          <p:cNvSpPr/>
          <p:nvPr/>
        </p:nvSpPr>
        <p:spPr>
          <a:xfrm>
            <a:off x="0" y="774192"/>
            <a:ext cx="3273552" cy="6414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Edgar </a:t>
            </a:r>
            <a:r>
              <a:rPr lang="en-GB" sz="1600" b="1" dirty="0" err="1" smtClean="0">
                <a:solidFill>
                  <a:schemeClr val="bg1"/>
                </a:solidFill>
                <a:latin typeface="Century Gothic" panose="020B0502020202020204" pitchFamily="34" charset="0"/>
              </a:rPr>
              <a:t>Aehtling</a:t>
            </a:r>
            <a:r>
              <a:rPr lang="en-GB" sz="1600" b="1" dirty="0" smtClean="0">
                <a:solidFill>
                  <a:schemeClr val="bg1"/>
                </a:solidFill>
                <a:latin typeface="Century Gothic" panose="020B0502020202020204" pitchFamily="34" charset="0"/>
              </a:rPr>
              <a:t>, Northern Rebellions, Summer 1069</a:t>
            </a:r>
            <a:endParaRPr lang="en-GB" sz="1600" b="1" dirty="0">
              <a:solidFill>
                <a:schemeClr val="bg1"/>
              </a:solidFill>
              <a:latin typeface="Century Gothic" panose="020B0502020202020204" pitchFamily="34" charset="0"/>
            </a:endParaRPr>
          </a:p>
        </p:txBody>
      </p:sp>
      <p:sp>
        <p:nvSpPr>
          <p:cNvPr id="4" name="Rectangle 3"/>
          <p:cNvSpPr/>
          <p:nvPr/>
        </p:nvSpPr>
        <p:spPr>
          <a:xfrm>
            <a:off x="3584448" y="774192"/>
            <a:ext cx="3273552" cy="6414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Hereward the Wake, Isle of Ely, 1069-1071</a:t>
            </a:r>
            <a:endParaRPr lang="en-GB" sz="1600" b="1" dirty="0">
              <a:solidFill>
                <a:schemeClr val="bg1"/>
              </a:solidFill>
              <a:latin typeface="Century Gothic" panose="020B0502020202020204" pitchFamily="34" charset="0"/>
            </a:endParaRPr>
          </a:p>
        </p:txBody>
      </p:sp>
      <p:sp>
        <p:nvSpPr>
          <p:cNvPr id="6" name="Rectangle 5"/>
          <p:cNvSpPr/>
          <p:nvPr/>
        </p:nvSpPr>
        <p:spPr>
          <a:xfrm>
            <a:off x="0" y="3622586"/>
            <a:ext cx="3273551" cy="14164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Key events?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Danish force met Edgar Aethling. </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Anglo-Danish attack on York, 3000 Normans dead. </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Rebellions spread.</a:t>
            </a:r>
            <a:endParaRPr lang="en-GB" sz="1400" dirty="0">
              <a:solidFill>
                <a:schemeClr val="tx1"/>
              </a:solidFill>
              <a:latin typeface="Century Gothic" panose="020B0502020202020204" pitchFamily="34" charset="0"/>
            </a:endParaRPr>
          </a:p>
        </p:txBody>
      </p:sp>
      <p:sp>
        <p:nvSpPr>
          <p:cNvPr id="7" name="Rectangle 6"/>
          <p:cNvSpPr/>
          <p:nvPr/>
        </p:nvSpPr>
        <p:spPr>
          <a:xfrm>
            <a:off x="0" y="5171412"/>
            <a:ext cx="3273551" cy="12641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William’s actions?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Marched his army north.</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Destroyed the north by ‘harrying’ everywhere. Huge amounts of destruction.</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Paid the Danish gold to leave.</a:t>
            </a:r>
            <a:endParaRPr lang="en-GB" sz="1400" dirty="0">
              <a:solidFill>
                <a:schemeClr val="tx1"/>
              </a:solidFill>
              <a:latin typeface="Century Gothic" panose="020B0502020202020204" pitchFamily="34" charset="0"/>
            </a:endParaRPr>
          </a:p>
        </p:txBody>
      </p:sp>
      <p:sp>
        <p:nvSpPr>
          <p:cNvPr id="8" name="Rectangle 7"/>
          <p:cNvSpPr/>
          <p:nvPr/>
        </p:nvSpPr>
        <p:spPr>
          <a:xfrm>
            <a:off x="10" y="1548048"/>
            <a:ext cx="3273551" cy="19421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Causes?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Edgar </a:t>
            </a:r>
            <a:r>
              <a:rPr lang="en-GB" sz="1400" dirty="0">
                <a:solidFill>
                  <a:schemeClr val="tx1"/>
                </a:solidFill>
                <a:latin typeface="Century Gothic" panose="020B0502020202020204" pitchFamily="34" charset="0"/>
              </a:rPr>
              <a:t>the Aethling believed that he should be king.</a:t>
            </a:r>
          </a:p>
          <a:p>
            <a:pPr marL="285750" indent="-285750" algn="just">
              <a:buFont typeface="Arial" panose="020B0604020202020204" pitchFamily="34" charset="0"/>
              <a:buChar char="•"/>
            </a:pPr>
            <a:r>
              <a:rPr lang="en-GB" sz="1400" dirty="0">
                <a:solidFill>
                  <a:schemeClr val="tx1"/>
                </a:solidFill>
                <a:latin typeface="Century Gothic" panose="020B0502020202020204" pitchFamily="34" charset="0"/>
              </a:rPr>
              <a:t>Hatred of the Norman takeover.</a:t>
            </a:r>
          </a:p>
          <a:p>
            <a:pPr marL="285750" indent="-285750" algn="just">
              <a:buFont typeface="Arial" panose="020B0604020202020204" pitchFamily="34" charset="0"/>
              <a:buChar char="•"/>
            </a:pPr>
            <a:r>
              <a:rPr lang="en-GB" sz="1400" dirty="0">
                <a:solidFill>
                  <a:schemeClr val="tx1"/>
                </a:solidFill>
                <a:latin typeface="Century Gothic" panose="020B0502020202020204" pitchFamily="34" charset="0"/>
              </a:rPr>
              <a:t>Fear of losing land to the Normans</a:t>
            </a:r>
            <a:r>
              <a:rPr lang="en-GB" sz="1400" dirty="0" smtClean="0">
                <a:solidFill>
                  <a:schemeClr val="tx1"/>
                </a:solidFill>
                <a:latin typeface="Century Gothic" panose="020B0502020202020204" pitchFamily="34" charset="0"/>
              </a:rPr>
              <a:t>.</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Danish support looked likely as the king sent a large invasion force.</a:t>
            </a:r>
            <a:endParaRPr lang="en-GB" sz="1400" dirty="0">
              <a:solidFill>
                <a:schemeClr val="tx1"/>
              </a:solidFill>
              <a:latin typeface="Century Gothic" panose="020B0502020202020204" pitchFamily="34" charset="0"/>
            </a:endParaRPr>
          </a:p>
        </p:txBody>
      </p:sp>
      <p:sp>
        <p:nvSpPr>
          <p:cNvPr id="9" name="Rectangle 8"/>
          <p:cNvSpPr/>
          <p:nvPr/>
        </p:nvSpPr>
        <p:spPr>
          <a:xfrm>
            <a:off x="0" y="6567945"/>
            <a:ext cx="3273551" cy="76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What happened to the rebels?</a:t>
            </a:r>
          </a:p>
          <a:p>
            <a:pPr algn="just"/>
            <a:r>
              <a:rPr lang="en-GB" sz="1400" dirty="0" smtClean="0">
                <a:solidFill>
                  <a:schemeClr val="tx1"/>
                </a:solidFill>
                <a:latin typeface="Century Gothic" panose="020B0502020202020204" pitchFamily="34" charset="0"/>
              </a:rPr>
              <a:t>Edgar the Aethling returned to Scotland.</a:t>
            </a:r>
            <a:endParaRPr lang="en-GB" sz="1400" dirty="0">
              <a:solidFill>
                <a:schemeClr val="tx1"/>
              </a:solidFill>
              <a:latin typeface="Century Gothic" panose="020B0502020202020204" pitchFamily="34" charset="0"/>
            </a:endParaRPr>
          </a:p>
        </p:txBody>
      </p:sp>
      <p:sp>
        <p:nvSpPr>
          <p:cNvPr id="11" name="Rectangle 10"/>
          <p:cNvSpPr/>
          <p:nvPr/>
        </p:nvSpPr>
        <p:spPr>
          <a:xfrm>
            <a:off x="3584447" y="3978850"/>
            <a:ext cx="3209757" cy="11925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Key events?</a:t>
            </a:r>
          </a:p>
          <a:p>
            <a:pPr algn="just"/>
            <a:r>
              <a:rPr lang="en-GB" sz="1400" dirty="0" smtClean="0">
                <a:solidFill>
                  <a:schemeClr val="tx1"/>
                </a:solidFill>
                <a:latin typeface="Century Gothic" panose="020B0502020202020204" pitchFamily="34" charset="0"/>
              </a:rPr>
              <a:t>Morcar joined Hereward at Ely, as did other English rebels. They held the island as it was protected by marshland.</a:t>
            </a:r>
            <a:endParaRPr lang="en-GB" sz="1400" dirty="0">
              <a:solidFill>
                <a:schemeClr val="tx1"/>
              </a:solidFill>
              <a:latin typeface="Century Gothic" panose="020B0502020202020204" pitchFamily="34" charset="0"/>
            </a:endParaRPr>
          </a:p>
        </p:txBody>
      </p:sp>
      <p:sp>
        <p:nvSpPr>
          <p:cNvPr id="12" name="Rectangle 11"/>
          <p:cNvSpPr/>
          <p:nvPr/>
        </p:nvSpPr>
        <p:spPr>
          <a:xfrm>
            <a:off x="3584448" y="5340260"/>
            <a:ext cx="3231022" cy="22185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William’s actions?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firstly relied on his men in the area, but then marched to Ely. </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He paid the Danes off. </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A bridge was built but it collapsed.</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then either built a second bridge or locals showed him to the Isle of Ely. </a:t>
            </a:r>
            <a:endParaRPr lang="en-GB" sz="1400" dirty="0">
              <a:solidFill>
                <a:schemeClr val="tx1"/>
              </a:solidFill>
              <a:latin typeface="Century Gothic" panose="020B0502020202020204" pitchFamily="34" charset="0"/>
            </a:endParaRPr>
          </a:p>
        </p:txBody>
      </p:sp>
      <p:sp>
        <p:nvSpPr>
          <p:cNvPr id="13" name="Rectangle 12"/>
          <p:cNvSpPr/>
          <p:nvPr/>
        </p:nvSpPr>
        <p:spPr>
          <a:xfrm>
            <a:off x="3584447" y="1548048"/>
            <a:ext cx="3220389" cy="22619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Causes?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Lands lost to Norman lords.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Family members murdered by Normans.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Danish returned and set up a base near Ely.</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Raided the abbey taking much gold and silver. Hereward had hoped to protect it from the Normans.</a:t>
            </a:r>
            <a:endParaRPr lang="en-GB" sz="1400" dirty="0">
              <a:solidFill>
                <a:schemeClr val="tx1"/>
              </a:solidFill>
              <a:latin typeface="Century Gothic" panose="020B0502020202020204" pitchFamily="34" charset="0"/>
            </a:endParaRPr>
          </a:p>
        </p:txBody>
      </p:sp>
      <p:sp>
        <p:nvSpPr>
          <p:cNvPr id="14" name="Rectangle 13"/>
          <p:cNvSpPr/>
          <p:nvPr/>
        </p:nvSpPr>
        <p:spPr>
          <a:xfrm>
            <a:off x="3584448" y="7704254"/>
            <a:ext cx="3220388" cy="12873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entury Gothic" panose="020B0502020202020204" pitchFamily="34" charset="0"/>
              </a:rPr>
              <a:t>What happened to the rebels?</a:t>
            </a:r>
          </a:p>
          <a:p>
            <a:pPr algn="just"/>
            <a:r>
              <a:rPr lang="en-GB" sz="1400" dirty="0" smtClean="0">
                <a:solidFill>
                  <a:schemeClr val="tx1"/>
                </a:solidFill>
                <a:latin typeface="Century Gothic" panose="020B0502020202020204" pitchFamily="34" charset="0"/>
              </a:rPr>
              <a:t>Hereward escaped, Morcar was imprisoned. Some rebels had their hands or feet cut off to make sure they did not rebel again.</a:t>
            </a:r>
            <a:endParaRPr lang="en-GB" sz="1400" dirty="0">
              <a:solidFill>
                <a:schemeClr val="tx1"/>
              </a:solidFill>
              <a:latin typeface="Century Gothic" panose="020B0502020202020204" pitchFamily="34" charset="0"/>
            </a:endParaRPr>
          </a:p>
        </p:txBody>
      </p:sp>
      <p:pic>
        <p:nvPicPr>
          <p:cNvPr id="27" name="Picture 6" descr="Image result for norman co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29" y="8048369"/>
            <a:ext cx="1879858" cy="943231"/>
          </a:xfrm>
          <a:prstGeom prst="rect">
            <a:avLst/>
          </a:prstGeom>
          <a:noFill/>
          <a:ln w="34925">
            <a:solidFill>
              <a:srgbClr val="FF6699"/>
            </a:solidFill>
          </a:ln>
          <a:effectLst/>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4066" y="7482961"/>
            <a:ext cx="1534934" cy="1099559"/>
          </a:xfrm>
          <a:prstGeom prst="rect">
            <a:avLst/>
          </a:prstGeom>
          <a:ln w="34925">
            <a:solidFill>
              <a:srgbClr val="FFFF00"/>
            </a:solidFill>
          </a:ln>
          <a:effectLst/>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349" y="7482961"/>
            <a:ext cx="1106291" cy="822839"/>
          </a:xfrm>
          <a:prstGeom prst="rect">
            <a:avLst/>
          </a:prstGeom>
          <a:ln w="34925">
            <a:solidFill>
              <a:srgbClr val="FF6600"/>
            </a:solidFill>
          </a:ln>
          <a:effectLst/>
        </p:spPr>
      </p:pic>
    </p:spTree>
    <p:extLst>
      <p:ext uri="{BB962C8B-B14F-4D97-AF65-F5344CB8AC3E}">
        <p14:creationId xmlns:p14="http://schemas.microsoft.com/office/powerpoint/2010/main" val="18476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2: William Secures Control</a:t>
            </a:r>
            <a:endParaRPr lang="en-GB" sz="2800" b="1" dirty="0">
              <a:solidFill>
                <a:schemeClr val="bg1"/>
              </a:solidFill>
              <a:latin typeface="Century Gothic" panose="020B0502020202020204" pitchFamily="34" charset="0"/>
            </a:endParaRPr>
          </a:p>
        </p:txBody>
      </p:sp>
      <p:sp>
        <p:nvSpPr>
          <p:cNvPr id="3" name="Rectangle 2"/>
          <p:cNvSpPr/>
          <p:nvPr/>
        </p:nvSpPr>
        <p:spPr>
          <a:xfrm>
            <a:off x="0" y="877825"/>
            <a:ext cx="4352544" cy="33802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Harrying of the North</a:t>
            </a:r>
          </a:p>
          <a:p>
            <a:pPr algn="ctr"/>
            <a:endParaRPr lang="en-GB" sz="1600" b="1" dirty="0" smtClean="0">
              <a:solidFill>
                <a:schemeClr val="tx1"/>
              </a:solidFill>
              <a:latin typeface="Century Gothic" panose="020B0502020202020204" pitchFamily="34" charset="0"/>
            </a:endParaRPr>
          </a:p>
          <a:p>
            <a:pPr lvl="0" algn="just">
              <a:defRPr/>
            </a:pPr>
            <a:r>
              <a:rPr lang="en-GB" sz="1400" dirty="0" smtClean="0">
                <a:solidFill>
                  <a:prstClr val="black"/>
                </a:solidFill>
                <a:latin typeface="Century Gothic" panose="020B0502020202020204" pitchFamily="34" charset="0"/>
              </a:rPr>
              <a:t>William ordered the North to be harried between 1068 and 1070.</a:t>
            </a:r>
            <a:endParaRPr lang="en-GB" sz="1400" dirty="0">
              <a:solidFill>
                <a:prstClr val="black"/>
              </a:solidFill>
              <a:latin typeface="Century Gothic" panose="020B0502020202020204" pitchFamily="34" charset="0"/>
            </a:endParaRPr>
          </a:p>
          <a:p>
            <a:pPr lvl="0" algn="just">
              <a:defRPr/>
            </a:pPr>
            <a:endParaRPr lang="en-GB" sz="1400" dirty="0" smtClean="0">
              <a:solidFill>
                <a:prstClr val="black"/>
              </a:solidFill>
              <a:latin typeface="Century Gothic" panose="020B0502020202020204" pitchFamily="34" charset="0"/>
            </a:endParaRPr>
          </a:p>
          <a:p>
            <a:pPr marL="342900" lvl="0" indent="-342900" algn="just">
              <a:buFont typeface="Arial" panose="020B0604020202020204" pitchFamily="34" charset="0"/>
              <a:buChar char="•"/>
              <a:defRPr/>
            </a:pPr>
            <a:r>
              <a:rPr lang="en-GB" sz="1400" dirty="0" smtClean="0">
                <a:solidFill>
                  <a:prstClr val="black"/>
                </a:solidFill>
                <a:latin typeface="Century Gothic" panose="020B0502020202020204" pitchFamily="34" charset="0"/>
              </a:rPr>
              <a:t>100,000 </a:t>
            </a:r>
            <a:r>
              <a:rPr lang="en-GB" sz="1400" dirty="0">
                <a:solidFill>
                  <a:prstClr val="black"/>
                </a:solidFill>
                <a:latin typeface="Century Gothic" panose="020B0502020202020204" pitchFamily="34" charset="0"/>
              </a:rPr>
              <a:t>people dead, either through murder or famine. </a:t>
            </a:r>
          </a:p>
          <a:p>
            <a:pPr marL="342900" lvl="0" indent="-342900" algn="just">
              <a:buFont typeface="Arial" panose="020B0604020202020204" pitchFamily="34" charset="0"/>
              <a:buChar char="•"/>
              <a:defRPr/>
            </a:pPr>
            <a:r>
              <a:rPr lang="en-GB" sz="1400" dirty="0">
                <a:solidFill>
                  <a:prstClr val="black"/>
                </a:solidFill>
                <a:latin typeface="Century Gothic" panose="020B0502020202020204" pitchFamily="34" charset="0"/>
              </a:rPr>
              <a:t>Livestock killed, crops burnt down, homes burnt down, salt sown into ground.</a:t>
            </a:r>
          </a:p>
          <a:p>
            <a:pPr marL="342900" lvl="0" indent="-342900" algn="just">
              <a:buFont typeface="Arial" panose="020B0604020202020204" pitchFamily="34" charset="0"/>
              <a:buChar char="•"/>
              <a:defRPr/>
            </a:pPr>
            <a:r>
              <a:rPr lang="en-GB" sz="1400" dirty="0">
                <a:solidFill>
                  <a:prstClr val="black"/>
                </a:solidFill>
                <a:latin typeface="Century Gothic" panose="020B0502020202020204" pitchFamily="34" charset="0"/>
              </a:rPr>
              <a:t>People ate horses, cats, dogs, even each other.</a:t>
            </a:r>
          </a:p>
          <a:p>
            <a:pPr marL="342900" lvl="0" indent="-342900" algn="just">
              <a:buFont typeface="Arial" panose="020B0604020202020204" pitchFamily="34" charset="0"/>
              <a:buChar char="•"/>
              <a:defRPr/>
            </a:pPr>
            <a:r>
              <a:rPr lang="en-GB" sz="1400" dirty="0">
                <a:solidFill>
                  <a:prstClr val="black"/>
                </a:solidFill>
                <a:latin typeface="Century Gothic" panose="020B0502020202020204" pitchFamily="34" charset="0"/>
              </a:rPr>
              <a:t>Thousands of people travelled south.</a:t>
            </a:r>
          </a:p>
          <a:p>
            <a:pPr marL="342900" lvl="0" indent="-342900" algn="just">
              <a:buFont typeface="Arial" panose="020B0604020202020204" pitchFamily="34" charset="0"/>
              <a:buChar char="•"/>
              <a:defRPr/>
            </a:pPr>
            <a:r>
              <a:rPr lang="en-GB" sz="1400" dirty="0">
                <a:solidFill>
                  <a:prstClr val="black"/>
                </a:solidFill>
                <a:latin typeface="Century Gothic" panose="020B0502020202020204" pitchFamily="34" charset="0"/>
              </a:rPr>
              <a:t>William was exceptionally cruel.</a:t>
            </a:r>
          </a:p>
          <a:p>
            <a:pPr marL="342900" lvl="0" indent="-342900" algn="just">
              <a:buFont typeface="Arial" panose="020B0604020202020204" pitchFamily="34" charset="0"/>
              <a:buChar char="•"/>
              <a:defRPr/>
            </a:pPr>
            <a:r>
              <a:rPr lang="en-GB" sz="1400" dirty="0">
                <a:solidFill>
                  <a:prstClr val="black"/>
                </a:solidFill>
                <a:latin typeface="Century Gothic" panose="020B0502020202020204" pitchFamily="34" charset="0"/>
              </a:rPr>
              <a:t>Value of land in the north dropped as revealed in the Domesday Book</a:t>
            </a:r>
            <a:r>
              <a:rPr lang="en-GB" sz="1400" dirty="0" smtClean="0">
                <a:solidFill>
                  <a:prstClr val="black"/>
                </a:solidFill>
                <a:latin typeface="Century Gothic" panose="020B0502020202020204" pitchFamily="34" charset="0"/>
              </a:rPr>
              <a:t>.</a:t>
            </a:r>
            <a:endParaRPr lang="en-GB" sz="1200" dirty="0">
              <a:solidFill>
                <a:schemeClr val="tx1"/>
              </a:solidFill>
              <a:latin typeface="Century Gothic" panose="020B0502020202020204" pitchFamily="34" charset="0"/>
            </a:endParaRPr>
          </a:p>
        </p:txBody>
      </p:sp>
      <p:sp>
        <p:nvSpPr>
          <p:cNvPr id="4" name="Rectangle 3"/>
          <p:cNvSpPr/>
          <p:nvPr/>
        </p:nvSpPr>
        <p:spPr>
          <a:xfrm>
            <a:off x="0" y="4428246"/>
            <a:ext cx="6719444" cy="38334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Revolt of the Earls, 1075</a:t>
            </a:r>
          </a:p>
          <a:p>
            <a:pPr algn="ctr"/>
            <a:endParaRPr lang="en-GB" sz="1600" b="1"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Roger, Ralph and </a:t>
            </a:r>
            <a:r>
              <a:rPr lang="en-GB" sz="1400" dirty="0" err="1" smtClean="0">
                <a:solidFill>
                  <a:schemeClr val="tx1"/>
                </a:solidFill>
                <a:latin typeface="Century Gothic" panose="020B0502020202020204" pitchFamily="34" charset="0"/>
              </a:rPr>
              <a:t>Waltheof</a:t>
            </a:r>
            <a:r>
              <a:rPr lang="en-GB" sz="1400" dirty="0" smtClean="0">
                <a:solidFill>
                  <a:schemeClr val="tx1"/>
                </a:solidFill>
                <a:latin typeface="Century Gothic" panose="020B0502020202020204" pitchFamily="34" charset="0"/>
              </a:rPr>
              <a:t> (the last Anglo-Saxon earl) plotted to rebel against William at a wedding feast.</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They hoped the Danish would support them as they had attacked previously in 1069 and 1071.</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They planned their rebellion for when William was away in Normandy. Lanfranc was acting as regent.</a:t>
            </a:r>
          </a:p>
          <a:p>
            <a:pPr marL="285750" indent="-285750" algn="just">
              <a:buFont typeface="Arial" panose="020B0604020202020204" pitchFamily="34" charset="0"/>
              <a:buChar char="•"/>
            </a:pPr>
            <a:r>
              <a:rPr lang="en-GB" sz="1400" dirty="0" err="1" smtClean="0">
                <a:solidFill>
                  <a:schemeClr val="tx1"/>
                </a:solidFill>
                <a:latin typeface="Century Gothic" panose="020B0502020202020204" pitchFamily="34" charset="0"/>
              </a:rPr>
              <a:t>Waltheof</a:t>
            </a:r>
            <a:r>
              <a:rPr lang="en-GB" sz="1400" dirty="0" smtClean="0">
                <a:solidFill>
                  <a:schemeClr val="tx1"/>
                </a:solidFill>
                <a:latin typeface="Century Gothic" panose="020B0502020202020204" pitchFamily="34" charset="0"/>
              </a:rPr>
              <a:t> became scared, and went to Lanfranc and confessed all!</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Roger and Ralph continued with the rebellion. They were angry they did not have as much land or power as their fathers.</a:t>
            </a:r>
          </a:p>
          <a:p>
            <a:pPr marL="285750" indent="-285750" algn="just">
              <a:buFont typeface="Arial" panose="020B0604020202020204" pitchFamily="34" charset="0"/>
              <a:buChar char="•"/>
            </a:pPr>
            <a:r>
              <a:rPr lang="en-GB" sz="1400" dirty="0" err="1" smtClean="0">
                <a:solidFill>
                  <a:schemeClr val="tx1"/>
                </a:solidFill>
                <a:latin typeface="Century Gothic" panose="020B0502020202020204" pitchFamily="34" charset="0"/>
              </a:rPr>
              <a:t>Odo</a:t>
            </a:r>
            <a:r>
              <a:rPr lang="en-GB" sz="1400" dirty="0" smtClean="0">
                <a:solidFill>
                  <a:schemeClr val="tx1"/>
                </a:solidFill>
                <a:latin typeface="Century Gothic" panose="020B0502020202020204" pitchFamily="34" charset="0"/>
              </a:rPr>
              <a:t> led troops against Roger and Ralph, and they were defeated. Danish support arrived too late.</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Roger was imprisoned, Ralph escaped but </a:t>
            </a:r>
            <a:r>
              <a:rPr lang="en-GB" sz="1400" dirty="0" err="1" smtClean="0">
                <a:solidFill>
                  <a:schemeClr val="tx1"/>
                </a:solidFill>
                <a:latin typeface="Century Gothic" panose="020B0502020202020204" pitchFamily="34" charset="0"/>
              </a:rPr>
              <a:t>Waltheof</a:t>
            </a:r>
            <a:r>
              <a:rPr lang="en-GB" sz="1400" dirty="0" smtClean="0">
                <a:solidFill>
                  <a:schemeClr val="tx1"/>
                </a:solidFill>
                <a:latin typeface="Century Gothic" panose="020B0502020202020204" pitchFamily="34" charset="0"/>
              </a:rPr>
              <a:t> was executed for the plot!</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This event showed William’s strong control, and was the last involvement of the Vikings in England.</a:t>
            </a:r>
            <a:endParaRPr lang="en-GB" sz="1400" dirty="0">
              <a:solidFill>
                <a:schemeClr val="tx1"/>
              </a:solidFill>
              <a:latin typeface="Century Gothic" panose="020B0502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547" y="850844"/>
            <a:ext cx="2189897" cy="3200400"/>
          </a:xfrm>
          <a:prstGeom prst="rect">
            <a:avLst/>
          </a:prstGeom>
        </p:spPr>
      </p:pic>
      <p:sp>
        <p:nvSpPr>
          <p:cNvPr id="6" name="Rectangle 5"/>
          <p:cNvSpPr/>
          <p:nvPr/>
        </p:nvSpPr>
        <p:spPr>
          <a:xfrm>
            <a:off x="4529547" y="1173772"/>
            <a:ext cx="2177486" cy="2554545"/>
          </a:xfrm>
          <a:prstGeom prst="rect">
            <a:avLst/>
          </a:prstGeom>
        </p:spPr>
        <p:txBody>
          <a:bodyPr wrap="square">
            <a:spAutoFit/>
          </a:bodyPr>
          <a:lstStyle/>
          <a:p>
            <a:pPr lvl="0" algn="ctr">
              <a:defRPr/>
            </a:pPr>
            <a:r>
              <a:rPr lang="en-GB" sz="1600" kern="0" dirty="0">
                <a:effectLst>
                  <a:outerShdw blurRad="38100" dist="38100" dir="2700000" algn="tl">
                    <a:srgbClr val="000000">
                      <a:alpha val="43137"/>
                    </a:srgbClr>
                  </a:outerShdw>
                </a:effectLst>
                <a:latin typeface="Century Gothic" panose="020F0302020204030204"/>
              </a:rPr>
              <a:t>The Harrying of the North was carried out here due to the constant rebellions William was facing</a:t>
            </a:r>
            <a:r>
              <a:rPr lang="en-GB" sz="1600" kern="0" dirty="0" smtClean="0">
                <a:effectLst>
                  <a:outerShdw blurRad="38100" dist="38100" dir="2700000" algn="tl">
                    <a:srgbClr val="000000">
                      <a:alpha val="43137"/>
                    </a:srgbClr>
                  </a:outerShdw>
                </a:effectLst>
                <a:latin typeface="Century Gothic" panose="020F0302020204030204"/>
              </a:rPr>
              <a:t>. In Summer 1069, there was the triple threat of Anglo-Saxons, Danish and Scottish.</a:t>
            </a:r>
            <a:endParaRPr lang="en-GB" sz="1600" kern="0" dirty="0">
              <a:effectLst>
                <a:outerShdw blurRad="38100" dist="38100" dir="2700000" algn="tl">
                  <a:srgbClr val="000000">
                    <a:alpha val="43137"/>
                  </a:srgbClr>
                </a:outerShdw>
              </a:effectLst>
              <a:latin typeface="Century Gothic" panose="020F0302020204030204"/>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184" y="8044902"/>
            <a:ext cx="2464849" cy="1010607"/>
          </a:xfrm>
          <a:prstGeom prst="rect">
            <a:avLst/>
          </a:prstGeom>
          <a:solidFill>
            <a:schemeClr val="bg1"/>
          </a:solidFill>
          <a:ln w="34925">
            <a:solidFill>
              <a:srgbClr val="FFFF00"/>
            </a:solidFill>
          </a:ln>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326" y="8142152"/>
            <a:ext cx="1299891" cy="919495"/>
          </a:xfrm>
          <a:prstGeom prst="rect">
            <a:avLst/>
          </a:prstGeom>
          <a:ln w="34925">
            <a:solidFill>
              <a:srgbClr val="FF6699"/>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2155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3: Life in Norman England</a:t>
            </a:r>
            <a:endParaRPr lang="en-GB" sz="2800" b="1" dirty="0">
              <a:solidFill>
                <a:schemeClr val="bg1"/>
              </a:solidFill>
              <a:latin typeface="Century Gothic" panose="020B0502020202020204" pitchFamily="34" charset="0"/>
            </a:endParaRPr>
          </a:p>
        </p:txBody>
      </p:sp>
      <p:pic>
        <p:nvPicPr>
          <p:cNvPr id="3" name="Picture 2" descr="Image result for feudal system"/>
          <p:cNvPicPr>
            <a:picLocks noChangeAspect="1" noChangeArrowheads="1"/>
          </p:cNvPicPr>
          <p:nvPr/>
        </p:nvPicPr>
        <p:blipFill rotWithShape="1">
          <a:blip r:embed="rId2">
            <a:extLst>
              <a:ext uri="{28A0092B-C50C-407E-A947-70E740481C1C}">
                <a14:useLocalDpi xmlns:a14="http://schemas.microsoft.com/office/drawing/2010/main" val="0"/>
              </a:ext>
            </a:extLst>
          </a:blip>
          <a:srcRect r="29721"/>
          <a:stretch/>
        </p:blipFill>
        <p:spPr bwMode="auto">
          <a:xfrm>
            <a:off x="4780548" y="1272838"/>
            <a:ext cx="2077452" cy="61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0" y="2511088"/>
            <a:ext cx="4780547" cy="2125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The Barons</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The King’s followers were called barons, or</a:t>
            </a:r>
            <a:r>
              <a:rPr kumimoji="0" lang="en-GB" altLang="en-US" sz="1400" b="0" i="0" u="none" strike="noStrike" cap="none" normalizeH="0" dirty="0" smtClean="0">
                <a:ln>
                  <a:noFill/>
                </a:ln>
                <a:solidFill>
                  <a:schemeClr val="tx1"/>
                </a:solidFill>
                <a:effectLst/>
                <a:latin typeface="Century Gothic" panose="020B0502020202020204" pitchFamily="34" charset="0"/>
              </a:rPr>
              <a:t> tenants in chief. They </a:t>
            </a:r>
            <a:r>
              <a:rPr kumimoji="0" lang="en-GB" altLang="en-US" sz="1400" b="0" i="0" u="none" strike="noStrike" cap="none" normalizeH="0" baseline="0" dirty="0" smtClean="0">
                <a:ln>
                  <a:noFill/>
                </a:ln>
                <a:solidFill>
                  <a:schemeClr val="tx1"/>
                </a:solidFill>
                <a:effectLst/>
                <a:latin typeface="Century Gothic" panose="020B0502020202020204" pitchFamily="34" charset="0"/>
              </a:rPr>
              <a:t>held land directly from the king. In return for their land they took oaths of loyalty to William and promised to give his army money or soldiers. They would also pay tax.  They kept some land for themselves and split up the rest into manors, which they gave to their followers, the knights. Anyone who held land in the Feudal system was called a vassal.</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5" name="Text Box 4"/>
          <p:cNvSpPr txBox="1">
            <a:spLocks noChangeArrowheads="1"/>
          </p:cNvSpPr>
          <p:nvPr/>
        </p:nvSpPr>
        <p:spPr bwMode="auto">
          <a:xfrm>
            <a:off x="0" y="1287795"/>
            <a:ext cx="4780547" cy="11506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The King </a:t>
            </a:r>
            <a:endParaRPr lang="en-GB" altLang="en-US" sz="1600" dirty="0">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William kept 20% of the land in England for himself and 25% of what was left to the church.  What was left was given to 190 followers.</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6" name="Text Box 5"/>
          <p:cNvSpPr txBox="1">
            <a:spLocks noChangeArrowheads="1"/>
          </p:cNvSpPr>
          <p:nvPr/>
        </p:nvSpPr>
        <p:spPr bwMode="auto">
          <a:xfrm>
            <a:off x="0" y="4765502"/>
            <a:ext cx="4780547" cy="21041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The Knights</a:t>
            </a:r>
            <a:r>
              <a:rPr kumimoji="0" lang="en-GB" altLang="en-US" sz="1600" b="0" i="0" u="none" strike="noStrike" cap="none" normalizeH="0" baseline="0" dirty="0" smtClean="0">
                <a:ln>
                  <a:noFill/>
                </a:ln>
                <a:solidFill>
                  <a:schemeClr val="tx1"/>
                </a:solidFill>
                <a:effectLst/>
                <a:latin typeface="Century Gothic" panose="020B0502020202020204" pitchFamily="34" charset="0"/>
              </a:rPr>
              <a:t> </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Knights were also known as under-tenants.  In return for their land they took an oath of loyalty to the baron and promised to serve as a knight in the army (on horseback), known as knight service for 40 days a year.  They kept some land for themselves and shared the rest between the Saxon peasants, who lived on their manor. The peasants had to farm </a:t>
            </a:r>
            <a:r>
              <a:rPr lang="en-GB" altLang="en-US" sz="1400" dirty="0" smtClean="0">
                <a:latin typeface="Century Gothic" panose="020B0502020202020204" pitchFamily="34" charset="0"/>
              </a:rPr>
              <a:t>the knights’</a:t>
            </a:r>
            <a:r>
              <a:rPr kumimoji="0" lang="en-GB" altLang="en-US" sz="1400" b="0" i="0" u="none" strike="noStrike" cap="none" normalizeH="0" baseline="0" dirty="0" smtClean="0">
                <a:ln>
                  <a:noFill/>
                </a:ln>
                <a:solidFill>
                  <a:schemeClr val="tx1"/>
                </a:solidFill>
                <a:effectLst/>
                <a:latin typeface="Century Gothic" panose="020B0502020202020204" pitchFamily="34" charset="0"/>
              </a:rPr>
              <a:t> land too.</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7" name="Text Box 7"/>
          <p:cNvSpPr txBox="1">
            <a:spLocks noChangeArrowheads="1"/>
          </p:cNvSpPr>
          <p:nvPr/>
        </p:nvSpPr>
        <p:spPr bwMode="auto">
          <a:xfrm>
            <a:off x="0" y="6956508"/>
            <a:ext cx="4780547" cy="21202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The </a:t>
            </a:r>
            <a:r>
              <a:rPr kumimoji="0" lang="en-GB" altLang="en-US" sz="1600" b="1" i="0" u="none" strike="noStrike" cap="none" normalizeH="0" baseline="0" dirty="0" err="1" smtClean="0">
                <a:ln>
                  <a:noFill/>
                </a:ln>
                <a:solidFill>
                  <a:schemeClr val="tx1"/>
                </a:solidFill>
                <a:effectLst/>
                <a:latin typeface="Century Gothic" panose="020B0502020202020204" pitchFamily="34" charset="0"/>
              </a:rPr>
              <a:t>Villeins</a:t>
            </a:r>
            <a:r>
              <a:rPr kumimoji="0" lang="en-GB" altLang="en-US" sz="1600" b="1" i="0" u="none" strike="noStrike" cap="none" normalizeH="0" baseline="0" dirty="0" smtClean="0">
                <a:ln>
                  <a:noFill/>
                </a:ln>
                <a:solidFill>
                  <a:schemeClr val="tx1"/>
                </a:solidFill>
                <a:effectLst/>
                <a:latin typeface="Century Gothic" panose="020B0502020202020204" pitchFamily="34" charset="0"/>
              </a:rPr>
              <a:t> </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Saxons became known as </a:t>
            </a:r>
            <a:r>
              <a:rPr kumimoji="0" lang="en-GB" altLang="en-US" sz="1400" b="0" i="0" u="none" strike="noStrike" cap="none" normalizeH="0" baseline="0" dirty="0" err="1" smtClean="0">
                <a:ln>
                  <a:noFill/>
                </a:ln>
                <a:solidFill>
                  <a:schemeClr val="tx1"/>
                </a:solidFill>
                <a:effectLst/>
                <a:latin typeface="Century Gothic" panose="020B0502020202020204" pitchFamily="34" charset="0"/>
              </a:rPr>
              <a:t>villeins</a:t>
            </a:r>
            <a:r>
              <a:rPr kumimoji="0" lang="en-GB" altLang="en-US" sz="1400" b="0" i="0" u="none" strike="noStrike" cap="none" normalizeH="0" baseline="0" dirty="0" smtClean="0">
                <a:ln>
                  <a:noFill/>
                </a:ln>
                <a:solidFill>
                  <a:schemeClr val="tx1"/>
                </a:solidFill>
                <a:effectLst/>
                <a:latin typeface="Century Gothic" panose="020B0502020202020204" pitchFamily="34" charset="0"/>
              </a:rPr>
              <a:t>.  In return for their land they had to obey the lord and give him part of their crops.  They also worked without pay on the lord’s land.  This was known as labour service. </a:t>
            </a:r>
            <a:r>
              <a:rPr kumimoji="0" lang="en-GB" altLang="en-US" sz="1400" b="0" i="0" u="none" strike="noStrike" cap="none" normalizeH="0" baseline="0" dirty="0" err="1" smtClean="0">
                <a:ln>
                  <a:noFill/>
                </a:ln>
                <a:solidFill>
                  <a:schemeClr val="tx1"/>
                </a:solidFill>
                <a:effectLst/>
                <a:latin typeface="Century Gothic" panose="020B0502020202020204" pitchFamily="34" charset="0"/>
              </a:rPr>
              <a:t>Villeins</a:t>
            </a:r>
            <a:r>
              <a:rPr kumimoji="0" lang="en-GB" altLang="en-US" sz="1400" b="0" i="0" u="none" strike="noStrike" cap="none" normalizeH="0" baseline="0" dirty="0" smtClean="0">
                <a:ln>
                  <a:noFill/>
                </a:ln>
                <a:solidFill>
                  <a:schemeClr val="tx1"/>
                </a:solidFill>
                <a:effectLst/>
                <a:latin typeface="Century Gothic" panose="020B0502020202020204" pitchFamily="34" charset="0"/>
              </a:rPr>
              <a:t> were not free men – they could not leave the knight’s land without permission.  They even needed permission for their sons and daughters to get married!</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8" name="Rectangle 7"/>
          <p:cNvSpPr/>
          <p:nvPr/>
        </p:nvSpPr>
        <p:spPr>
          <a:xfrm>
            <a:off x="0" y="774192"/>
            <a:ext cx="6858000" cy="365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The Feudal System</a:t>
            </a:r>
            <a:endParaRPr lang="en-GB" sz="1600" b="1" dirty="0">
              <a:solidFill>
                <a:schemeClr val="bg1"/>
              </a:solidFill>
              <a:latin typeface="Century Gothic" panose="020B0502020202020204" pitchFamily="34" charset="0"/>
            </a:endParaRPr>
          </a:p>
        </p:txBody>
      </p:sp>
      <p:sp>
        <p:nvSpPr>
          <p:cNvPr id="9" name="TextBox 8"/>
          <p:cNvSpPr txBox="1"/>
          <p:nvPr/>
        </p:nvSpPr>
        <p:spPr>
          <a:xfrm>
            <a:off x="4780547" y="7460946"/>
            <a:ext cx="2077453" cy="1615827"/>
          </a:xfrm>
          <a:prstGeom prst="rect">
            <a:avLst/>
          </a:prstGeom>
          <a:noFill/>
        </p:spPr>
        <p:txBody>
          <a:bodyPr wrap="square" rtlCol="0">
            <a:spAutoFit/>
          </a:bodyPr>
          <a:lstStyle/>
          <a:p>
            <a:pPr algn="ctr"/>
            <a:r>
              <a:rPr lang="en-GB" sz="1100" b="1" i="1" dirty="0" smtClean="0">
                <a:latin typeface="Century Gothic" panose="020B0502020202020204" pitchFamily="34" charset="0"/>
              </a:rPr>
              <a:t>Homage: </a:t>
            </a:r>
            <a:r>
              <a:rPr lang="en-GB" sz="1100" i="1" dirty="0" smtClean="0">
                <a:latin typeface="Century Gothic" panose="020B0502020202020204" pitchFamily="34" charset="0"/>
              </a:rPr>
              <a:t>A formal ceremony declaring loyalty to the king. </a:t>
            </a:r>
          </a:p>
          <a:p>
            <a:pPr algn="ctr"/>
            <a:endParaRPr lang="en-GB" sz="1100" i="1" dirty="0">
              <a:latin typeface="Century Gothic" panose="020B0502020202020204" pitchFamily="34" charset="0"/>
            </a:endParaRPr>
          </a:p>
          <a:p>
            <a:pPr algn="ctr"/>
            <a:r>
              <a:rPr lang="en-GB" sz="1100" b="1" i="1" dirty="0" smtClean="0">
                <a:latin typeface="Century Gothic" panose="020B0502020202020204" pitchFamily="34" charset="0"/>
              </a:rPr>
              <a:t>Relief: </a:t>
            </a:r>
            <a:r>
              <a:rPr lang="en-GB" sz="1100" i="1" dirty="0" smtClean="0">
                <a:latin typeface="Century Gothic" panose="020B0502020202020204" pitchFamily="34" charset="0"/>
              </a:rPr>
              <a:t>Money paid to king to keep land.</a:t>
            </a:r>
          </a:p>
          <a:p>
            <a:pPr algn="ctr"/>
            <a:endParaRPr lang="en-GB" sz="1100" i="1" dirty="0" smtClean="0">
              <a:latin typeface="Century Gothic" panose="020B0502020202020204" pitchFamily="34" charset="0"/>
            </a:endParaRPr>
          </a:p>
          <a:p>
            <a:pPr algn="ctr"/>
            <a:r>
              <a:rPr lang="en-GB" sz="1100" b="1" i="1" dirty="0" smtClean="0">
                <a:latin typeface="Century Gothic" panose="020B0502020202020204" pitchFamily="34" charset="0"/>
              </a:rPr>
              <a:t>Forfeiture</a:t>
            </a:r>
            <a:r>
              <a:rPr lang="en-GB" sz="1100" i="1" dirty="0" smtClean="0">
                <a:latin typeface="Century Gothic" panose="020B0502020202020204" pitchFamily="34" charset="0"/>
              </a:rPr>
              <a:t>: Land taken away if a lord was not loyal.</a:t>
            </a:r>
            <a:endParaRPr lang="en-GB" sz="1100" i="1" dirty="0">
              <a:latin typeface="Century Gothic" panose="020B0502020202020204" pitchFamily="34" charset="0"/>
            </a:endParaRPr>
          </a:p>
        </p:txBody>
      </p:sp>
    </p:spTree>
    <p:extLst>
      <p:ext uri="{BB962C8B-B14F-4D97-AF65-F5344CB8AC3E}">
        <p14:creationId xmlns:p14="http://schemas.microsoft.com/office/powerpoint/2010/main" val="295039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3: Life in Norman England</a:t>
            </a:r>
            <a:endParaRPr lang="en-GB" sz="2800" b="1" dirty="0">
              <a:solidFill>
                <a:schemeClr val="bg1"/>
              </a:solidFill>
              <a:latin typeface="Century Gothic" panose="020B0502020202020204" pitchFamily="34" charset="0"/>
            </a:endParaRPr>
          </a:p>
        </p:txBody>
      </p:sp>
      <p:sp>
        <p:nvSpPr>
          <p:cNvPr id="3" name="Rectangle 2"/>
          <p:cNvSpPr/>
          <p:nvPr/>
        </p:nvSpPr>
        <p:spPr>
          <a:xfrm>
            <a:off x="0" y="774192"/>
            <a:ext cx="6858000" cy="365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The Feudal System</a:t>
            </a:r>
            <a:endParaRPr lang="en-GB" sz="1600" b="1" dirty="0">
              <a:solidFill>
                <a:schemeClr val="bg1"/>
              </a:solidFill>
              <a:latin typeface="Century Gothic" panose="020B0502020202020204" pitchFamily="34" charset="0"/>
            </a:endParaRPr>
          </a:p>
        </p:txBody>
      </p:sp>
      <p:sp>
        <p:nvSpPr>
          <p:cNvPr id="4" name="Text Box 4"/>
          <p:cNvSpPr txBox="1">
            <a:spLocks noChangeArrowheads="1"/>
          </p:cNvSpPr>
          <p:nvPr/>
        </p:nvSpPr>
        <p:spPr bwMode="auto">
          <a:xfrm>
            <a:off x="1" y="1287795"/>
            <a:ext cx="2294020" cy="21933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Economic Control</a:t>
            </a:r>
            <a:endParaRPr lang="en-GB" altLang="en-US" sz="1600" dirty="0">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William was able to use the feudal</a:t>
            </a:r>
            <a:r>
              <a:rPr kumimoji="0" lang="en-GB" altLang="en-US" sz="1400" b="0" i="0" u="none" strike="noStrike" cap="none" normalizeH="0" dirty="0" smtClean="0">
                <a:ln>
                  <a:noFill/>
                </a:ln>
                <a:solidFill>
                  <a:schemeClr val="tx1"/>
                </a:solidFill>
                <a:effectLst/>
                <a:latin typeface="Century Gothic" panose="020B0502020202020204" pitchFamily="34" charset="0"/>
              </a:rPr>
              <a:t> system to tax his barons. This meant he had a continuous supply of funds in case of a war.</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5" name="Text Box 4"/>
          <p:cNvSpPr txBox="1">
            <a:spLocks noChangeArrowheads="1"/>
          </p:cNvSpPr>
          <p:nvPr/>
        </p:nvSpPr>
        <p:spPr bwMode="auto">
          <a:xfrm>
            <a:off x="2294021" y="1287795"/>
            <a:ext cx="2294020" cy="21933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Military Power</a:t>
            </a:r>
            <a:endParaRPr lang="en-GB" altLang="en-US" sz="1600" dirty="0">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Each lord had to provide knights for William for 40 days a year. William had 4000 knights in total he could call upon.</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6" name="Text Box 4"/>
          <p:cNvSpPr txBox="1">
            <a:spLocks noChangeArrowheads="1"/>
          </p:cNvSpPr>
          <p:nvPr/>
        </p:nvSpPr>
        <p:spPr bwMode="auto">
          <a:xfrm>
            <a:off x="4563980" y="1287795"/>
            <a:ext cx="2249342" cy="21933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Political Power</a:t>
            </a:r>
            <a:endParaRPr lang="en-GB" altLang="en-US" sz="1600" dirty="0">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William held all land in the feudal system. Tenants-in-chief had to declare</a:t>
            </a:r>
            <a:r>
              <a:rPr kumimoji="0" lang="en-GB" altLang="en-US" sz="1400" b="0" i="0" u="none" strike="noStrike" cap="none" normalizeH="0" dirty="0" smtClean="0">
                <a:ln>
                  <a:noFill/>
                </a:ln>
                <a:solidFill>
                  <a:schemeClr val="tx1"/>
                </a:solidFill>
                <a:effectLst/>
                <a:latin typeface="Century Gothic" panose="020B0502020202020204" pitchFamily="34" charset="0"/>
              </a:rPr>
              <a:t> loyalty through homage, pay relief or be punished with forfeiture if they were not loyal.</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10" name="Rectangle 9"/>
          <p:cNvSpPr/>
          <p:nvPr/>
        </p:nvSpPr>
        <p:spPr>
          <a:xfrm>
            <a:off x="0" y="3583135"/>
            <a:ext cx="6858000" cy="365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The Domesday Book</a:t>
            </a:r>
            <a:endParaRPr lang="en-GB" sz="1600" b="1" dirty="0">
              <a:solidFill>
                <a:schemeClr val="bg1"/>
              </a:solidFill>
              <a:latin typeface="Century Gothic" panose="020B0502020202020204" pitchFamily="34" charset="0"/>
            </a:endParaRPr>
          </a:p>
        </p:txBody>
      </p:sp>
      <p:sp>
        <p:nvSpPr>
          <p:cNvPr id="11" name="Text Box 4"/>
          <p:cNvSpPr txBox="1">
            <a:spLocks noChangeArrowheads="1"/>
          </p:cNvSpPr>
          <p:nvPr/>
        </p:nvSpPr>
        <p:spPr bwMode="auto">
          <a:xfrm>
            <a:off x="1" y="4051034"/>
            <a:ext cx="2294020" cy="49228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What was it?</a:t>
            </a:r>
            <a:endParaRPr lang="en-GB" altLang="en-US" sz="1600" dirty="0">
              <a:latin typeface="Century Gothic" panose="020B0502020202020204" pitchFamily="34" charset="0"/>
            </a:endParaRPr>
          </a:p>
          <a:p>
            <a:pPr algn="just"/>
            <a:r>
              <a:rPr lang="en-GB" sz="1400" dirty="0" smtClean="0">
                <a:latin typeface="Century Gothic" panose="020B0502020202020204" pitchFamily="34" charset="0"/>
              </a:rPr>
              <a:t>1085 William ordered an investigation into land ownership. </a:t>
            </a:r>
          </a:p>
          <a:p>
            <a:pPr algn="just"/>
            <a:r>
              <a:rPr lang="en-GB" sz="1400" dirty="0" smtClean="0">
                <a:latin typeface="Century Gothic" panose="020B0502020202020204" pitchFamily="34" charset="0"/>
              </a:rPr>
              <a:t>Men investigated what taxes were paid.</a:t>
            </a:r>
          </a:p>
          <a:p>
            <a:pPr algn="just"/>
            <a:r>
              <a:rPr lang="en-GB" sz="1400" dirty="0" smtClean="0">
                <a:latin typeface="Century Gothic" panose="020B0502020202020204" pitchFamily="34" charset="0"/>
              </a:rPr>
              <a:t>William was worried about a Danish invasion so wanted to make sure he could collect enough tax.</a:t>
            </a:r>
          </a:p>
          <a:p>
            <a:pPr algn="just"/>
            <a:r>
              <a:rPr lang="en-GB" sz="1400" dirty="0" smtClean="0">
                <a:latin typeface="Century Gothic" panose="020B0502020202020204" pitchFamily="34" charset="0"/>
              </a:rPr>
              <a:t>Written into a book in August 1086, just 8 months after the survey started.</a:t>
            </a:r>
          </a:p>
          <a:p>
            <a:pPr algn="just"/>
            <a:r>
              <a:rPr lang="en-GB" sz="1400" dirty="0" smtClean="0">
                <a:latin typeface="Century Gothic" panose="020B0502020202020204" pitchFamily="34" charset="0"/>
              </a:rPr>
              <a:t>Probably written by an Anglo-Saxon as the spellings are correct.</a:t>
            </a:r>
          </a:p>
          <a:p>
            <a:pPr algn="just"/>
            <a:r>
              <a:rPr lang="en-GB" sz="1400" dirty="0" smtClean="0">
                <a:latin typeface="Century Gothic" panose="020B0502020202020204" pitchFamily="34" charset="0"/>
              </a:rPr>
              <a:t>England’s population to be 2 million.</a:t>
            </a:r>
          </a:p>
          <a:p>
            <a:pPr algn="just"/>
            <a:r>
              <a:rPr lang="en-GB" sz="1400" dirty="0" smtClean="0">
                <a:latin typeface="Century Gothic" panose="020B0502020202020204" pitchFamily="34" charset="0"/>
              </a:rPr>
              <a:t>It showed just 5% of land was held by Saxons.</a:t>
            </a:r>
          </a:p>
        </p:txBody>
      </p:sp>
      <p:sp>
        <p:nvSpPr>
          <p:cNvPr id="12" name="Text Box 4"/>
          <p:cNvSpPr txBox="1">
            <a:spLocks noChangeArrowheads="1"/>
          </p:cNvSpPr>
          <p:nvPr/>
        </p:nvSpPr>
        <p:spPr bwMode="auto">
          <a:xfrm>
            <a:off x="2438401" y="4044416"/>
            <a:ext cx="4374921" cy="26080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Significance</a:t>
            </a:r>
            <a:endParaRPr lang="en-GB" altLang="en-US" sz="1600" dirty="0">
              <a:latin typeface="Century Gothic" panose="020B0502020202020204"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GB" altLang="en-US" sz="1400" b="1" dirty="0">
                <a:solidFill>
                  <a:srgbClr val="000000"/>
                </a:solidFill>
                <a:latin typeface="Century Gothic" panose="020B0502020202020204" pitchFamily="34" charset="0"/>
                <a:ea typeface="Calibri" panose="020F0502020204030204" pitchFamily="34" charset="0"/>
                <a:cs typeface="Arial" panose="020B0604020202020204" pitchFamily="34" charset="0"/>
              </a:rPr>
              <a:t>Economic Significance</a:t>
            </a:r>
            <a:r>
              <a:rPr lang="en-GB" altLang="en-US" sz="1400" dirty="0">
                <a:solidFill>
                  <a:srgbClr val="000000"/>
                </a:solidFill>
                <a:latin typeface="Century Gothic" panose="020B0502020202020204" pitchFamily="34" charset="0"/>
                <a:ea typeface="Calibri" panose="020F0502020204030204" pitchFamily="34" charset="0"/>
                <a:cs typeface="Arial" panose="020B0604020202020204" pitchFamily="34" charset="0"/>
              </a:rPr>
              <a:t> </a:t>
            </a:r>
            <a:r>
              <a:rPr lang="en-GB" altLang="en-US" sz="1400" dirty="0" smtClean="0">
                <a:solidFill>
                  <a:srgbClr val="000000"/>
                </a:solidFill>
                <a:latin typeface="Century Gothic" panose="020B0502020202020204" pitchFamily="34" charset="0"/>
                <a:ea typeface="Calibri" panose="020F0502020204030204" pitchFamily="34" charset="0"/>
                <a:cs typeface="Arial" panose="020B0604020202020204" pitchFamily="34" charset="0"/>
              </a:rPr>
              <a:t>- William </a:t>
            </a:r>
            <a:r>
              <a:rPr lang="en-GB" altLang="en-US" sz="1400" dirty="0">
                <a:solidFill>
                  <a:srgbClr val="000000"/>
                </a:solidFill>
                <a:latin typeface="Century Gothic" panose="020B0502020202020204" pitchFamily="34" charset="0"/>
                <a:ea typeface="Calibri" panose="020F0502020204030204" pitchFamily="34" charset="0"/>
                <a:cs typeface="Arial" panose="020B0604020202020204" pitchFamily="34" charset="0"/>
              </a:rPr>
              <a:t>was extremely powerful and wealthy. He had the power to tax people effectively.</a:t>
            </a:r>
            <a:endParaRPr lang="en-GB" altLang="en-US" sz="1050" dirty="0"/>
          </a:p>
          <a:p>
            <a:pPr marL="285750" lvl="0" indent="-285750" algn="just" eaLnBrk="0" fontAlgn="base" hangingPunct="0">
              <a:spcBef>
                <a:spcPct val="0"/>
              </a:spcBef>
              <a:spcAft>
                <a:spcPct val="0"/>
              </a:spcAft>
              <a:buFont typeface="Arial" panose="020B0604020202020204" pitchFamily="34" charset="0"/>
              <a:buChar char="•"/>
            </a:pPr>
            <a:r>
              <a:rPr lang="en-GB" altLang="en-US" sz="1400" b="1" dirty="0">
                <a:solidFill>
                  <a:srgbClr val="000000"/>
                </a:solidFill>
                <a:latin typeface="Century Gothic" panose="020B0502020202020204" pitchFamily="34" charset="0"/>
                <a:ea typeface="Calibri" panose="020F0502020204030204" pitchFamily="34" charset="0"/>
                <a:cs typeface="Arial" panose="020B0604020202020204" pitchFamily="34" charset="0"/>
              </a:rPr>
              <a:t>Legal Significance</a:t>
            </a:r>
            <a:r>
              <a:rPr lang="en-GB" altLang="en-US" sz="1400" dirty="0">
                <a:solidFill>
                  <a:srgbClr val="000000"/>
                </a:solidFill>
                <a:latin typeface="Century Gothic" panose="020B0502020202020204" pitchFamily="34" charset="0"/>
                <a:ea typeface="Calibri" panose="020F0502020204030204" pitchFamily="34" charset="0"/>
                <a:cs typeface="Arial" panose="020B0604020202020204" pitchFamily="34" charset="0"/>
              </a:rPr>
              <a:t> - It includes cases of Anglo-Saxons claiming their land had been taken from them leading to legal disputes being heard.</a:t>
            </a:r>
            <a:endParaRPr lang="en-GB" altLang="en-US" sz="1050" dirty="0"/>
          </a:p>
          <a:p>
            <a:pPr marL="285750" lvl="0" indent="-285750" algn="just" eaLnBrk="0" fontAlgn="base" hangingPunct="0">
              <a:spcBef>
                <a:spcPct val="0"/>
              </a:spcBef>
              <a:spcAft>
                <a:spcPct val="0"/>
              </a:spcAft>
              <a:buFont typeface="Arial" panose="020B0604020202020204" pitchFamily="34" charset="0"/>
              <a:buChar char="•"/>
            </a:pPr>
            <a:r>
              <a:rPr lang="en-GB" altLang="en-US" sz="1400" b="1" dirty="0">
                <a:solidFill>
                  <a:srgbClr val="000000"/>
                </a:solidFill>
                <a:latin typeface="Century Gothic" panose="020B0502020202020204" pitchFamily="34" charset="0"/>
                <a:ea typeface="Calibri" panose="020F0502020204030204" pitchFamily="34" charset="0"/>
                <a:cs typeface="Arial" panose="020B0604020202020204" pitchFamily="34" charset="0"/>
              </a:rPr>
              <a:t>Military Significance -</a:t>
            </a:r>
            <a:r>
              <a:rPr lang="en-GB" altLang="en-US" sz="1400" dirty="0">
                <a:solidFill>
                  <a:srgbClr val="000000"/>
                </a:solidFill>
                <a:latin typeface="Century Gothic" panose="020B0502020202020204" pitchFamily="34" charset="0"/>
                <a:ea typeface="Calibri" panose="020F0502020204030204" pitchFamily="34" charset="0"/>
                <a:cs typeface="Arial" panose="020B0604020202020204" pitchFamily="34" charset="0"/>
              </a:rPr>
              <a:t> It was used to see how many knights each tenant-in-chief could provide if the Danes invaded.</a:t>
            </a:r>
            <a:endParaRPr lang="en-GB" altLang="en-US" sz="1050" dirty="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078" y="6747813"/>
            <a:ext cx="4330244" cy="2091387"/>
          </a:xfrm>
          <a:prstGeom prst="rect">
            <a:avLst/>
          </a:prstGeom>
          <a:ln w="34925">
            <a:solidFill>
              <a:srgbClr val="FF6699"/>
            </a:solidFill>
          </a:ln>
        </p:spPr>
      </p:pic>
    </p:spTree>
    <p:extLst>
      <p:ext uri="{BB962C8B-B14F-4D97-AF65-F5344CB8AC3E}">
        <p14:creationId xmlns:p14="http://schemas.microsoft.com/office/powerpoint/2010/main" val="208686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3345"/>
            <a:ext cx="6858000" cy="365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The Church</a:t>
            </a:r>
            <a:endParaRPr lang="en-GB" sz="1600" b="1" dirty="0">
              <a:solidFill>
                <a:schemeClr val="bg1"/>
              </a:solidFill>
              <a:latin typeface="Century Gothic" panose="020B0502020202020204" pitchFamily="34" charset="0"/>
            </a:endParaRPr>
          </a:p>
        </p:txBody>
      </p:sp>
      <p:sp>
        <p:nvSpPr>
          <p:cNvPr id="3" name="Text Box 4"/>
          <p:cNvSpPr txBox="1">
            <a:spLocks noChangeArrowheads="1"/>
          </p:cNvSpPr>
          <p:nvPr/>
        </p:nvSpPr>
        <p:spPr bwMode="auto">
          <a:xfrm>
            <a:off x="0" y="1286948"/>
            <a:ext cx="6768156" cy="19695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GB" altLang="en-US" sz="1600" b="1" dirty="0" smtClean="0">
                <a:latin typeface="Century Gothic" panose="020B0502020202020204" pitchFamily="34" charset="0"/>
              </a:rPr>
              <a:t>Why was the Church important?</a:t>
            </a:r>
            <a:endParaRPr lang="en-GB" altLang="en-US" sz="1600" dirty="0">
              <a:latin typeface="Century Gothic" panose="020B0502020202020204" pitchFamily="34" charset="0"/>
            </a:endParaRPr>
          </a:p>
          <a:p>
            <a:pPr marL="285750" indent="-285750" algn="just">
              <a:buFont typeface="Arial" panose="020B0604020202020204" pitchFamily="34" charset="0"/>
              <a:buChar char="•"/>
            </a:pPr>
            <a:r>
              <a:rPr lang="en-GB" sz="1400" dirty="0">
                <a:latin typeface="Century Gothic" panose="020B0502020202020204" pitchFamily="34" charset="0"/>
              </a:rPr>
              <a:t>It helped control society by teaching the king was in charge, and was central to society. It was the place where marriages were held and people would go to on the weekend.</a:t>
            </a:r>
          </a:p>
          <a:p>
            <a:pPr marL="285750" indent="-285750" algn="just">
              <a:buFont typeface="Arial" panose="020B0604020202020204" pitchFamily="34" charset="0"/>
              <a:buChar char="•"/>
            </a:pPr>
            <a:r>
              <a:rPr lang="en-GB" sz="1400" dirty="0">
                <a:latin typeface="Century Gothic" panose="020B0502020202020204" pitchFamily="34" charset="0"/>
              </a:rPr>
              <a:t>The government needed the Church as they were the only people who could read and write.</a:t>
            </a:r>
          </a:p>
          <a:p>
            <a:pPr marL="285750" indent="-285750" algn="just">
              <a:buFont typeface="Arial" panose="020B0604020202020204" pitchFamily="34" charset="0"/>
              <a:buChar char="•"/>
            </a:pPr>
            <a:r>
              <a:rPr lang="en-GB" sz="1400" dirty="0">
                <a:latin typeface="Century Gothic" panose="020B0502020202020204" pitchFamily="34" charset="0"/>
              </a:rPr>
              <a:t>Bishops and archbishops provided the king with advice.</a:t>
            </a:r>
          </a:p>
          <a:p>
            <a:pPr marL="285750" indent="-285750" algn="just">
              <a:buFont typeface="Arial" panose="020B0604020202020204" pitchFamily="34" charset="0"/>
              <a:buChar char="•"/>
            </a:pPr>
            <a:r>
              <a:rPr lang="en-GB" sz="1400" dirty="0">
                <a:latin typeface="Century Gothic" panose="020B0502020202020204" pitchFamily="34" charset="0"/>
              </a:rPr>
              <a:t>The Church owned a lot of land, collected taxes and paid taxes.</a:t>
            </a:r>
          </a:p>
        </p:txBody>
      </p:sp>
      <p:sp>
        <p:nvSpPr>
          <p:cNvPr id="4" name="Rectangle 3"/>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3: Life in Norman England</a:t>
            </a:r>
            <a:endParaRPr lang="en-GB" sz="2800" b="1" dirty="0">
              <a:solidFill>
                <a:schemeClr val="bg1"/>
              </a:solidFill>
              <a:latin typeface="Century Gothic" panose="020B0502020202020204" pitchFamily="34" charset="0"/>
            </a:endParaRPr>
          </a:p>
        </p:txBody>
      </p:sp>
      <p:sp>
        <p:nvSpPr>
          <p:cNvPr id="7" name="Text Box 4"/>
          <p:cNvSpPr txBox="1">
            <a:spLocks noChangeArrowheads="1"/>
          </p:cNvSpPr>
          <p:nvPr/>
        </p:nvSpPr>
        <p:spPr bwMode="auto">
          <a:xfrm>
            <a:off x="0" y="3404251"/>
            <a:ext cx="6768156" cy="19695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GB" altLang="en-US" sz="1600" b="1" dirty="0" smtClean="0">
                <a:latin typeface="Century Gothic" panose="020B0502020202020204" pitchFamily="34" charset="0"/>
              </a:rPr>
              <a:t>Why did William want to change the Anglo-Saxon Church?</a:t>
            </a:r>
            <a:endParaRPr lang="en-GB" altLang="en-US" sz="1600" dirty="0">
              <a:latin typeface="Century Gothic" panose="020B0502020202020204" pitchFamily="34" charset="0"/>
            </a:endParaRPr>
          </a:p>
          <a:p>
            <a:pPr marL="285750" indent="-285750" algn="just">
              <a:buFont typeface="Arial" panose="020B0604020202020204" pitchFamily="34" charset="0"/>
              <a:buChar char="•"/>
            </a:pPr>
            <a:r>
              <a:rPr lang="en-GB" sz="1400" dirty="0" smtClean="0">
                <a:latin typeface="Century Gothic" panose="020B0502020202020204" pitchFamily="34" charset="0"/>
              </a:rPr>
              <a:t>Archbishop </a:t>
            </a:r>
            <a:r>
              <a:rPr lang="en-GB" sz="1400" dirty="0" err="1" smtClean="0">
                <a:latin typeface="Century Gothic" panose="020B0502020202020204" pitchFamily="34" charset="0"/>
              </a:rPr>
              <a:t>Stigand</a:t>
            </a:r>
            <a:r>
              <a:rPr lang="en-GB" sz="1400" dirty="0" smtClean="0">
                <a:latin typeface="Century Gothic" panose="020B0502020202020204" pitchFamily="34" charset="0"/>
              </a:rPr>
              <a:t> had crowned Harold King of England.</a:t>
            </a:r>
          </a:p>
          <a:p>
            <a:pPr marL="285750" indent="-285750" algn="just">
              <a:buFont typeface="Arial" panose="020B0604020202020204" pitchFamily="34" charset="0"/>
              <a:buChar char="•"/>
            </a:pPr>
            <a:r>
              <a:rPr lang="en-GB" sz="1400" dirty="0" err="1" smtClean="0">
                <a:latin typeface="Century Gothic" panose="020B0502020202020204" pitchFamily="34" charset="0"/>
              </a:rPr>
              <a:t>Stigand</a:t>
            </a:r>
            <a:r>
              <a:rPr lang="en-GB" sz="1400" dirty="0" smtClean="0">
                <a:latin typeface="Century Gothic" panose="020B0502020202020204" pitchFamily="34" charset="0"/>
              </a:rPr>
              <a:t> help two positions, Archbishop of Canterbury and Bishop of Winchester. This was not allowed. Many priests and bishops did this.</a:t>
            </a:r>
          </a:p>
          <a:p>
            <a:pPr marL="285750" indent="-285750" algn="just">
              <a:buFont typeface="Arial" panose="020B0604020202020204" pitchFamily="34" charset="0"/>
              <a:buChar char="•"/>
            </a:pPr>
            <a:r>
              <a:rPr lang="en-GB" sz="1400" dirty="0" smtClean="0">
                <a:latin typeface="Century Gothic" panose="020B0502020202020204" pitchFamily="34" charset="0"/>
              </a:rPr>
              <a:t>Church posts would be given to family members.</a:t>
            </a:r>
          </a:p>
          <a:p>
            <a:pPr marL="285750" indent="-285750" algn="just">
              <a:buFont typeface="Arial" panose="020B0604020202020204" pitchFamily="34" charset="0"/>
              <a:buChar char="•"/>
            </a:pPr>
            <a:r>
              <a:rPr lang="en-GB" sz="1400" dirty="0" smtClean="0">
                <a:latin typeface="Century Gothic" panose="020B0502020202020204" pitchFamily="34" charset="0"/>
              </a:rPr>
              <a:t>Church posts would be sold.</a:t>
            </a:r>
          </a:p>
          <a:p>
            <a:pPr algn="just"/>
            <a:r>
              <a:rPr lang="en-GB" sz="1400" i="1" dirty="0" smtClean="0">
                <a:latin typeface="Century Gothic" panose="020B0502020202020204" pitchFamily="34" charset="0"/>
              </a:rPr>
              <a:t>Therefore, William replace </a:t>
            </a:r>
            <a:r>
              <a:rPr lang="en-GB" sz="1400" i="1" dirty="0" err="1" smtClean="0">
                <a:latin typeface="Century Gothic" panose="020B0502020202020204" pitchFamily="34" charset="0"/>
              </a:rPr>
              <a:t>Stigand</a:t>
            </a:r>
            <a:r>
              <a:rPr lang="en-GB" sz="1400" i="1" dirty="0" smtClean="0">
                <a:latin typeface="Century Gothic" panose="020B0502020202020204" pitchFamily="34" charset="0"/>
              </a:rPr>
              <a:t> with Lanfranc as Archbishop of Canterbury.</a:t>
            </a:r>
            <a:endParaRPr lang="en-GB" sz="1400" i="1" dirty="0">
              <a:latin typeface="Century Gothic" panose="020B0502020202020204" pitchFamily="34" charset="0"/>
            </a:endParaRPr>
          </a:p>
        </p:txBody>
      </p:sp>
      <p:sp>
        <p:nvSpPr>
          <p:cNvPr id="8" name="Rectangle 7"/>
          <p:cNvSpPr/>
          <p:nvPr/>
        </p:nvSpPr>
        <p:spPr>
          <a:xfrm>
            <a:off x="63701" y="6602040"/>
            <a:ext cx="2133108" cy="1032137"/>
          </a:xfrm>
          <a:prstGeom prst="rect">
            <a:avLst/>
          </a:prstGeom>
          <a:solidFill>
            <a:sysClr val="window" lastClr="FFFFFF">
              <a:alpha val="85000"/>
            </a:sysClr>
          </a:solidFill>
          <a:ln w="34925" cap="flat" cmpd="sng" algn="ctr">
            <a:solidFill>
              <a:srgbClr val="FF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uLnTx/>
                <a:uFillTx/>
                <a:latin typeface="Century Gothic" panose="020B0502020202020204" pitchFamily="34" charset="0"/>
              </a:rPr>
              <a:t>Lanfranc made </a:t>
            </a:r>
            <a:r>
              <a:rPr kumimoji="0" lang="en-GB" sz="1200" b="1" i="0" u="none" strike="noStrike" kern="0" cap="none" spc="0" normalizeH="0" baseline="0" noProof="0" dirty="0" smtClean="0">
                <a:ln>
                  <a:noFill/>
                </a:ln>
                <a:solidFill>
                  <a:prstClr val="black"/>
                </a:solidFill>
                <a:uLnTx/>
                <a:uFillTx/>
                <a:latin typeface="Century Gothic" panose="020B0502020202020204" pitchFamily="34" charset="0"/>
              </a:rPr>
              <a:t>the Council of Bishops</a:t>
            </a:r>
            <a:r>
              <a:rPr kumimoji="0" lang="en-GB" sz="1200" b="1" i="0" u="none" strike="noStrike" kern="0" cap="none" spc="0" normalizeH="0" noProof="0" dirty="0" smtClean="0">
                <a:ln>
                  <a:noFill/>
                </a:ln>
                <a:solidFill>
                  <a:prstClr val="black"/>
                </a:solidFill>
                <a:uLnTx/>
                <a:uFillTx/>
                <a:latin typeface="Century Gothic" panose="020B0502020202020204" pitchFamily="34" charset="0"/>
              </a:rPr>
              <a:t> </a:t>
            </a:r>
            <a:r>
              <a:rPr kumimoji="0" lang="en-GB" sz="1200" b="1" i="0" u="none" strike="noStrike" kern="0" cap="none" spc="0" normalizeH="0" baseline="0" noProof="0" dirty="0" smtClean="0">
                <a:ln>
                  <a:noFill/>
                </a:ln>
                <a:solidFill>
                  <a:prstClr val="black"/>
                </a:solidFill>
                <a:uLnTx/>
                <a:uFillTx/>
                <a:latin typeface="Century Gothic" panose="020B0502020202020204" pitchFamily="34" charset="0"/>
              </a:rPr>
              <a:t>meet </a:t>
            </a:r>
            <a:r>
              <a:rPr kumimoji="0" lang="en-GB" sz="1200" b="1" i="0" u="none" strike="noStrike" kern="0" cap="none" spc="0" normalizeH="0" baseline="0" noProof="0" dirty="0">
                <a:ln>
                  <a:noFill/>
                </a:ln>
                <a:solidFill>
                  <a:prstClr val="black"/>
                </a:solidFill>
                <a:uLnTx/>
                <a:uFillTx/>
                <a:latin typeface="Century Gothic" panose="020B0502020202020204" pitchFamily="34" charset="0"/>
              </a:rPr>
              <a:t>more regularly and used them to </a:t>
            </a:r>
            <a:r>
              <a:rPr kumimoji="0" lang="en-GB" sz="1200" b="1" i="0" u="none" strike="noStrike" kern="0" cap="none" spc="0" normalizeH="0" baseline="0" noProof="0" dirty="0" smtClean="0">
                <a:ln>
                  <a:noFill/>
                </a:ln>
                <a:solidFill>
                  <a:prstClr val="black"/>
                </a:solidFill>
                <a:uLnTx/>
                <a:uFillTx/>
                <a:latin typeface="Century Gothic" panose="020B0502020202020204" pitchFamily="34" charset="0"/>
              </a:rPr>
              <a:t>make</a:t>
            </a:r>
            <a:r>
              <a:rPr kumimoji="0" lang="en-GB" sz="1200" b="1" i="0" u="none" strike="noStrike" kern="0" cap="none" spc="0" normalizeH="0" noProof="0" dirty="0" smtClean="0">
                <a:ln>
                  <a:noFill/>
                </a:ln>
                <a:solidFill>
                  <a:prstClr val="black"/>
                </a:solidFill>
                <a:uLnTx/>
                <a:uFillTx/>
                <a:latin typeface="Century Gothic" panose="020B0502020202020204" pitchFamily="34" charset="0"/>
              </a:rPr>
              <a:t> sure his rules were followed</a:t>
            </a:r>
            <a:r>
              <a:rPr kumimoji="0" lang="en-GB" sz="1200" b="1" i="0" u="none" strike="noStrike" kern="0" cap="none" spc="0" normalizeH="0" baseline="0" noProof="0" dirty="0" smtClean="0">
                <a:ln>
                  <a:noFill/>
                </a:ln>
                <a:solidFill>
                  <a:prstClr val="black"/>
                </a:solidFill>
                <a:uLnTx/>
                <a:uFillTx/>
                <a:latin typeface="Century Gothic" panose="020B0502020202020204" pitchFamily="34" charset="0"/>
              </a:rPr>
              <a:t>.</a:t>
            </a:r>
            <a:endParaRPr kumimoji="0" lang="en-GB" sz="1200" b="1" i="0" u="none" strike="noStrike" kern="0" cap="none" spc="0" normalizeH="0" baseline="0" noProof="0" dirty="0">
              <a:ln>
                <a:noFill/>
              </a:ln>
              <a:solidFill>
                <a:prstClr val="black"/>
              </a:solidFill>
              <a:uLnTx/>
              <a:uFillTx/>
              <a:latin typeface="Century Gothic" panose="020B0502020202020204" pitchFamily="34" charset="0"/>
            </a:endParaRPr>
          </a:p>
        </p:txBody>
      </p:sp>
      <p:sp>
        <p:nvSpPr>
          <p:cNvPr id="9" name="Rectangle 8"/>
          <p:cNvSpPr/>
          <p:nvPr/>
        </p:nvSpPr>
        <p:spPr>
          <a:xfrm>
            <a:off x="56636" y="5514958"/>
            <a:ext cx="2133108" cy="822691"/>
          </a:xfrm>
          <a:prstGeom prst="rect">
            <a:avLst/>
          </a:prstGeom>
          <a:solidFill>
            <a:sysClr val="window" lastClr="FFFFFF">
              <a:alpha val="85000"/>
            </a:sysClr>
          </a:solidFill>
          <a:ln w="34925" cap="flat" cmpd="sng" algn="ctr">
            <a:solidFill>
              <a:srgbClr val="FFFF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uLnTx/>
                <a:uFillTx/>
                <a:latin typeface="Century Gothic" panose="020B0502020202020204" pitchFamily="34" charset="0"/>
              </a:rPr>
              <a:t>Archdeacons were bought in to control parish priests. This added </a:t>
            </a:r>
            <a:r>
              <a:rPr kumimoji="0" lang="en-GB" sz="1200" b="1" i="0" u="none" strike="noStrike" kern="0" cap="none" spc="0" normalizeH="0" baseline="0" noProof="0" dirty="0" smtClean="0">
                <a:ln>
                  <a:noFill/>
                </a:ln>
                <a:solidFill>
                  <a:prstClr val="black"/>
                </a:solidFill>
                <a:uLnTx/>
                <a:uFillTx/>
                <a:latin typeface="Century Gothic" panose="020B0502020202020204" pitchFamily="34" charset="0"/>
              </a:rPr>
              <a:t>layer </a:t>
            </a:r>
            <a:r>
              <a:rPr kumimoji="0" lang="en-GB" sz="1200" b="1" i="0" u="none" strike="noStrike" kern="0" cap="none" spc="0" normalizeH="0" baseline="0" noProof="0" dirty="0">
                <a:ln>
                  <a:noFill/>
                </a:ln>
                <a:solidFill>
                  <a:prstClr val="black"/>
                </a:solidFill>
                <a:uLnTx/>
                <a:uFillTx/>
                <a:latin typeface="Century Gothic" panose="020B0502020202020204" pitchFamily="34" charset="0"/>
              </a:rPr>
              <a:t>of </a:t>
            </a:r>
            <a:r>
              <a:rPr kumimoji="0" lang="en-GB" sz="1200" b="1" i="0" u="none" strike="noStrike" kern="0" cap="none" spc="0" normalizeH="0" baseline="0" noProof="0" dirty="0" smtClean="0">
                <a:ln>
                  <a:noFill/>
                </a:ln>
                <a:solidFill>
                  <a:prstClr val="black"/>
                </a:solidFill>
                <a:uLnTx/>
                <a:uFillTx/>
                <a:latin typeface="Century Gothic" panose="020B0502020202020204" pitchFamily="34" charset="0"/>
              </a:rPr>
              <a:t>control.</a:t>
            </a:r>
            <a:endParaRPr kumimoji="0" lang="en-GB" sz="1200" b="1" i="0" u="none" strike="noStrike" kern="0" cap="none" spc="0" normalizeH="0" baseline="0" noProof="0" dirty="0">
              <a:ln>
                <a:noFill/>
              </a:ln>
              <a:solidFill>
                <a:prstClr val="black"/>
              </a:solidFill>
              <a:uLnTx/>
              <a:uFillTx/>
              <a:latin typeface="Century Gothic" panose="020B0502020202020204" pitchFamily="34" charset="0"/>
            </a:endParaRPr>
          </a:p>
        </p:txBody>
      </p:sp>
      <p:sp>
        <p:nvSpPr>
          <p:cNvPr id="10" name="Rectangle 9"/>
          <p:cNvSpPr/>
          <p:nvPr/>
        </p:nvSpPr>
        <p:spPr>
          <a:xfrm>
            <a:off x="2342172" y="5521555"/>
            <a:ext cx="2136777" cy="645330"/>
          </a:xfrm>
          <a:prstGeom prst="rect">
            <a:avLst/>
          </a:prstGeom>
          <a:solidFill>
            <a:sysClr val="window" lastClr="FFFFFF">
              <a:alpha val="85000"/>
            </a:sysClr>
          </a:solidFill>
          <a:ln w="34925" cap="flat" cmpd="sng" algn="ctr">
            <a:solidFill>
              <a:srgbClr val="FF669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uLnTx/>
                <a:uFillTx/>
                <a:latin typeface="Century Gothic" panose="020B0502020202020204" pitchFamily="34" charset="0"/>
              </a:rPr>
              <a:t>After Stigand was removed, only one Anglo-Saxon bishop remained. </a:t>
            </a:r>
          </a:p>
        </p:txBody>
      </p:sp>
      <p:sp>
        <p:nvSpPr>
          <p:cNvPr id="11" name="Rectangle 10"/>
          <p:cNvSpPr/>
          <p:nvPr/>
        </p:nvSpPr>
        <p:spPr>
          <a:xfrm>
            <a:off x="2345841" y="7898568"/>
            <a:ext cx="2133108" cy="1151581"/>
          </a:xfrm>
          <a:prstGeom prst="rect">
            <a:avLst/>
          </a:prstGeom>
          <a:solidFill>
            <a:sysClr val="window" lastClr="FFFFFF">
              <a:alpha val="85000"/>
            </a:sysClr>
          </a:solidFill>
          <a:ln w="34925"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uLnTx/>
                <a:uFillTx/>
                <a:latin typeface="Century Gothic" panose="020B0502020202020204" pitchFamily="34" charset="0"/>
              </a:rPr>
              <a:t>Every church and cathedral was rebuilt in the Norman style. These were glorious buildings to the Anglo-Saxons.</a:t>
            </a:r>
          </a:p>
        </p:txBody>
      </p:sp>
      <p:sp>
        <p:nvSpPr>
          <p:cNvPr id="12" name="Rectangle 11"/>
          <p:cNvSpPr/>
          <p:nvPr/>
        </p:nvSpPr>
        <p:spPr>
          <a:xfrm>
            <a:off x="4623386" y="6749344"/>
            <a:ext cx="2136777" cy="1117580"/>
          </a:xfrm>
          <a:prstGeom prst="rect">
            <a:avLst/>
          </a:prstGeom>
          <a:solidFill>
            <a:sysClr val="window" lastClr="FFFFFF">
              <a:alpha val="85000"/>
            </a:sysClr>
          </a:solidFill>
          <a:ln w="34925" cap="flat" cmpd="sng" algn="ctr">
            <a:solidFill>
              <a:srgbClr val="FF66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uLnTx/>
                <a:uFillTx/>
                <a:latin typeface="Century Gothic" panose="020B0502020202020204" pitchFamily="34" charset="0"/>
              </a:rPr>
              <a:t>The king appointed new bishops. Under the Feudal System Church leaders could lose their land if they disobeyed him.</a:t>
            </a:r>
          </a:p>
        </p:txBody>
      </p:sp>
      <p:sp>
        <p:nvSpPr>
          <p:cNvPr id="13" name="Rectangle 12"/>
          <p:cNvSpPr/>
          <p:nvPr/>
        </p:nvSpPr>
        <p:spPr>
          <a:xfrm>
            <a:off x="4631379" y="5494145"/>
            <a:ext cx="2136777" cy="987599"/>
          </a:xfrm>
          <a:prstGeom prst="rect">
            <a:avLst/>
          </a:prstGeom>
          <a:solidFill>
            <a:sysClr val="window" lastClr="FFFFFF">
              <a:alpha val="85000"/>
            </a:sysClr>
          </a:solidFill>
          <a:ln w="34925"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uLnTx/>
                <a:uFillTx/>
                <a:latin typeface="Century Gothic" panose="020B0502020202020204" pitchFamily="34" charset="0"/>
              </a:rPr>
              <a:t>William decided to remove Anglo-Saxon bishops during the rebellions</a:t>
            </a:r>
            <a:r>
              <a:rPr kumimoji="0" lang="en-GB" sz="1200" b="1" i="0" u="none" strike="noStrike" kern="0" cap="none" spc="0" normalizeH="0" baseline="0" noProof="0" dirty="0" smtClean="0">
                <a:ln>
                  <a:noFill/>
                </a:ln>
                <a:solidFill>
                  <a:prstClr val="black"/>
                </a:solidFill>
                <a:uLnTx/>
                <a:uFillTx/>
                <a:latin typeface="Century Gothic" panose="020B0502020202020204" pitchFamily="34" charset="0"/>
              </a:rPr>
              <a:t>. He wanted loyal people.</a:t>
            </a:r>
            <a:endParaRPr kumimoji="0" lang="en-GB" sz="1200" b="1" i="0" u="none" strike="noStrike" kern="0" cap="none" spc="0" normalizeH="0" baseline="0" noProof="0" dirty="0">
              <a:ln>
                <a:noFill/>
              </a:ln>
              <a:solidFill>
                <a:prstClr val="black"/>
              </a:solidFill>
              <a:uLnTx/>
              <a:uFillTx/>
              <a:latin typeface="Century Gothic" panose="020B0502020202020204" pitchFamily="34" charset="0"/>
            </a:endParaRPr>
          </a:p>
        </p:txBody>
      </p:sp>
      <p:sp>
        <p:nvSpPr>
          <p:cNvPr id="14" name="Rectangle 13"/>
          <p:cNvSpPr/>
          <p:nvPr/>
        </p:nvSpPr>
        <p:spPr>
          <a:xfrm>
            <a:off x="48643" y="7898568"/>
            <a:ext cx="2136777" cy="1151581"/>
          </a:xfrm>
          <a:prstGeom prst="rect">
            <a:avLst/>
          </a:prstGeom>
          <a:solidFill>
            <a:sysClr val="window" lastClr="FFFFFF">
              <a:alpha val="85000"/>
            </a:sysClr>
          </a:solidFill>
          <a:ln w="34925" cap="flat" cmpd="sng" algn="ctr">
            <a:solidFill>
              <a:srgbClr val="FF669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uLnTx/>
                <a:uFillTx/>
                <a:latin typeface="Century Gothic" panose="020B0502020202020204" pitchFamily="34" charset="0"/>
              </a:rPr>
              <a:t>Lanfranc wanted Church members to be spiritual, and hated the Anglo-Saxon Church for its corruption.</a:t>
            </a:r>
          </a:p>
        </p:txBody>
      </p:sp>
      <p:sp>
        <p:nvSpPr>
          <p:cNvPr id="15" name="Rectangle 14"/>
          <p:cNvSpPr/>
          <p:nvPr/>
        </p:nvSpPr>
        <p:spPr>
          <a:xfrm>
            <a:off x="2342172" y="6400541"/>
            <a:ext cx="2136777" cy="1233636"/>
          </a:xfrm>
          <a:prstGeom prst="rect">
            <a:avLst/>
          </a:prstGeom>
          <a:solidFill>
            <a:sysClr val="window" lastClr="FFFFFF">
              <a:alpha val="85000"/>
            </a:sysClr>
          </a:solidFill>
          <a:ln w="34925" cap="flat" cmpd="sng" algn="ctr">
            <a:solidFill>
              <a:srgbClr val="00B0F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uLnTx/>
                <a:uFillTx/>
                <a:latin typeface="Century Gothic" panose="020B0502020202020204" pitchFamily="34" charset="0"/>
              </a:rPr>
              <a:t>Priests had to be celibate. Marriage for priests was banned. Those who worked in cathedrals were told to give up their wives or their job!</a:t>
            </a:r>
          </a:p>
        </p:txBody>
      </p:sp>
      <p:sp>
        <p:nvSpPr>
          <p:cNvPr id="16" name="Rectangle 15"/>
          <p:cNvSpPr/>
          <p:nvPr/>
        </p:nvSpPr>
        <p:spPr>
          <a:xfrm>
            <a:off x="4623386" y="8134525"/>
            <a:ext cx="2120793" cy="915624"/>
          </a:xfrm>
          <a:prstGeom prst="rect">
            <a:avLst/>
          </a:prstGeom>
          <a:solidFill>
            <a:sysClr val="window" lastClr="FFFFFF">
              <a:alpha val="85000"/>
            </a:sysClr>
          </a:solidFill>
          <a:ln w="34925" cap="flat" cmpd="sng" algn="ctr">
            <a:solidFill>
              <a:srgbClr val="FFFF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uLnTx/>
                <a:uFillTx/>
                <a:latin typeface="Century Gothic" panose="020B0502020202020204" pitchFamily="34" charset="0"/>
              </a:rPr>
              <a:t>The number of </a:t>
            </a:r>
            <a:r>
              <a:rPr kumimoji="0" lang="en-GB" sz="1200" b="1" i="0" u="none" strike="noStrike" kern="0" cap="none" spc="0" normalizeH="0" baseline="0" noProof="0" dirty="0" smtClean="0">
                <a:ln>
                  <a:noFill/>
                </a:ln>
                <a:solidFill>
                  <a:prstClr val="black"/>
                </a:solidFill>
                <a:uLnTx/>
                <a:uFillTx/>
                <a:latin typeface="Century Gothic" panose="020B0502020202020204" pitchFamily="34" charset="0"/>
              </a:rPr>
              <a:t>monasteries</a:t>
            </a:r>
            <a:r>
              <a:rPr kumimoji="0" lang="en-GB" sz="1200" b="1" i="0" u="none" strike="noStrike" kern="0" cap="none" spc="0" normalizeH="0" noProof="0" dirty="0" smtClean="0">
                <a:ln>
                  <a:noFill/>
                </a:ln>
                <a:solidFill>
                  <a:prstClr val="black"/>
                </a:solidFill>
                <a:uLnTx/>
                <a:uFillTx/>
                <a:latin typeface="Century Gothic" panose="020B0502020202020204" pitchFamily="34" charset="0"/>
              </a:rPr>
              <a:t> </a:t>
            </a:r>
            <a:r>
              <a:rPr kumimoji="0" lang="en-GB" sz="1200" b="1" i="0" u="none" strike="noStrike" kern="0" cap="none" spc="0" normalizeH="0" baseline="0" noProof="0" dirty="0" smtClean="0">
                <a:ln>
                  <a:noFill/>
                </a:ln>
                <a:solidFill>
                  <a:prstClr val="black"/>
                </a:solidFill>
                <a:uLnTx/>
                <a:uFillTx/>
                <a:latin typeface="Century Gothic" panose="020B0502020202020204" pitchFamily="34" charset="0"/>
              </a:rPr>
              <a:t>increased</a:t>
            </a:r>
            <a:r>
              <a:rPr kumimoji="0" lang="en-GB" sz="1200" b="1" i="0" u="none" strike="noStrike" kern="0" cap="none" spc="0" normalizeH="0" baseline="0" noProof="0" dirty="0">
                <a:ln>
                  <a:noFill/>
                </a:ln>
                <a:solidFill>
                  <a:prstClr val="black"/>
                </a:solidFill>
                <a:uLnTx/>
                <a:uFillTx/>
                <a:latin typeface="Century Gothic" panose="020B0502020202020204" pitchFamily="34" charset="0"/>
              </a:rPr>
              <a:t>. Monks </a:t>
            </a:r>
            <a:r>
              <a:rPr kumimoji="0" lang="en-GB" sz="1200" b="1" i="0" u="none" strike="noStrike" kern="0" cap="none" spc="0" normalizeH="0" baseline="0" noProof="0" dirty="0" smtClean="0">
                <a:ln>
                  <a:noFill/>
                </a:ln>
                <a:solidFill>
                  <a:prstClr val="black"/>
                </a:solidFill>
                <a:uLnTx/>
                <a:uFillTx/>
                <a:latin typeface="Century Gothic" panose="020B0502020202020204" pitchFamily="34" charset="0"/>
              </a:rPr>
              <a:t>no </a:t>
            </a:r>
            <a:r>
              <a:rPr kumimoji="0" lang="en-GB" sz="1200" b="1" i="0" u="none" strike="noStrike" kern="0" cap="none" spc="0" normalizeH="0" baseline="0" noProof="0" dirty="0">
                <a:ln>
                  <a:noFill/>
                </a:ln>
                <a:solidFill>
                  <a:prstClr val="black"/>
                </a:solidFill>
                <a:uLnTx/>
                <a:uFillTx/>
                <a:latin typeface="Century Gothic" panose="020B0502020202020204" pitchFamily="34" charset="0"/>
              </a:rPr>
              <a:t>longer mixed with ordinary people.</a:t>
            </a:r>
          </a:p>
        </p:txBody>
      </p:sp>
    </p:spTree>
    <p:extLst>
      <p:ext uri="{BB962C8B-B14F-4D97-AF65-F5344CB8AC3E}">
        <p14:creationId xmlns:p14="http://schemas.microsoft.com/office/powerpoint/2010/main" val="73634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3: Life in Norman England</a:t>
            </a:r>
            <a:endParaRPr lang="en-GB" sz="2800" b="1" dirty="0">
              <a:solidFill>
                <a:schemeClr val="bg1"/>
              </a:solidFill>
              <a:latin typeface="Century Gothic" panose="020B0502020202020204" pitchFamily="34" charset="0"/>
            </a:endParaRPr>
          </a:p>
        </p:txBody>
      </p:sp>
      <p:sp>
        <p:nvSpPr>
          <p:cNvPr id="3" name="Rectangle 2"/>
          <p:cNvSpPr/>
          <p:nvPr/>
        </p:nvSpPr>
        <p:spPr>
          <a:xfrm>
            <a:off x="0" y="773345"/>
            <a:ext cx="6858000" cy="365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Changes and Continuities </a:t>
            </a:r>
            <a:endParaRPr lang="en-GB" sz="1600" b="1" dirty="0">
              <a:solidFill>
                <a:schemeClr val="bg1"/>
              </a:solidFill>
              <a:latin typeface="Century Gothic" panose="020B0502020202020204" pitchFamily="34" charset="0"/>
            </a:endParaRPr>
          </a:p>
        </p:txBody>
      </p:sp>
      <p:sp>
        <p:nvSpPr>
          <p:cNvPr id="4" name="Text Box 4"/>
          <p:cNvSpPr txBox="1">
            <a:spLocks noChangeArrowheads="1"/>
          </p:cNvSpPr>
          <p:nvPr/>
        </p:nvSpPr>
        <p:spPr bwMode="auto">
          <a:xfrm>
            <a:off x="0" y="1287795"/>
            <a:ext cx="3314700" cy="77073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Changes</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As William held land in two countries, he had to appoint regents (</a:t>
            </a:r>
            <a:r>
              <a:rPr lang="en-GB" altLang="en-US" sz="1400" dirty="0" err="1" smtClean="0">
                <a:latin typeface="Century Gothic" panose="020B0502020202020204" pitchFamily="34" charset="0"/>
              </a:rPr>
              <a:t>Odo</a:t>
            </a:r>
            <a:r>
              <a:rPr lang="en-GB" altLang="en-US" sz="1400" dirty="0" smtClean="0">
                <a:latin typeface="Century Gothic" panose="020B0502020202020204" pitchFamily="34" charset="0"/>
              </a:rPr>
              <a:t>, Lanfranc, </a:t>
            </a:r>
            <a:r>
              <a:rPr lang="en-GB" altLang="en-US" sz="1400" dirty="0" err="1" smtClean="0">
                <a:latin typeface="Century Gothic" panose="020B0502020202020204" pitchFamily="34" charset="0"/>
              </a:rPr>
              <a:t>fitzOsbern</a:t>
            </a:r>
            <a:r>
              <a:rPr lang="en-GB" altLang="en-US" sz="1400" dirty="0" smtClean="0">
                <a:latin typeface="Century Gothic" panose="020B0502020202020204" pitchFamily="34" charset="0"/>
              </a:rPr>
              <a:t>).</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Trade grew with Normandy, and declined with Scandinavia.</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New French communities in Southampton and Nottingham.</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Slavery disappeared.</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Language slowly adopted French words.</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Many villages in the north were destroyed during the harrying.</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Forest Laws were introduced. These were areas reserved for hunting. Villagers were moved out (e.g. New Forest) and had harsh punishments if they were caught hunting or chopping down wood (e.g. eyes put out).</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Trial by combat introduced.</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Wergild no longer paid to victim’s families but to William.</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Introduction of Church courts which were more lenient.</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William held all the land in England, known as the Royal </a:t>
            </a:r>
            <a:r>
              <a:rPr lang="en-GB" altLang="en-US" sz="1400" dirty="0" err="1" smtClean="0">
                <a:latin typeface="Century Gothic" panose="020B0502020202020204" pitchFamily="34" charset="0"/>
              </a:rPr>
              <a:t>Demense</a:t>
            </a:r>
            <a:r>
              <a:rPr lang="en-GB" altLang="en-US" sz="1400" dirty="0" smtClean="0">
                <a:latin typeface="Century Gothic" panose="020B0502020202020204" pitchFamily="34" charset="0"/>
              </a:rPr>
              <a:t>. This gave him huge amounts of power.</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endParaRPr lang="en-GB" altLang="en-US" sz="1200" dirty="0">
              <a:latin typeface="Century Gothic" panose="020B0502020202020204" pitchFamily="34" charset="0"/>
            </a:endParaRPr>
          </a:p>
        </p:txBody>
      </p:sp>
      <p:sp>
        <p:nvSpPr>
          <p:cNvPr id="6" name="Text Box 4"/>
          <p:cNvSpPr txBox="1">
            <a:spLocks noChangeArrowheads="1"/>
          </p:cNvSpPr>
          <p:nvPr/>
        </p:nvSpPr>
        <p:spPr bwMode="auto">
          <a:xfrm>
            <a:off x="3524250" y="1287795"/>
            <a:ext cx="3248690" cy="20459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Changes</a:t>
            </a:r>
            <a:endParaRPr lang="en-GB" altLang="en-US" sz="1600" dirty="0">
              <a:latin typeface="Century Gothic" panose="020B0502020202020204" pitchFamily="34" charset="0"/>
            </a:endParaRP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The power of the earls was reduced.</a:t>
            </a:r>
            <a:r>
              <a:rPr kumimoji="0" lang="en-GB" altLang="en-US" sz="1400" b="0" i="0" u="none" strike="noStrike" cap="none" normalizeH="0" dirty="0" smtClean="0">
                <a:ln>
                  <a:noFill/>
                </a:ln>
                <a:solidFill>
                  <a:schemeClr val="tx1"/>
                </a:solidFill>
                <a:effectLst/>
                <a:latin typeface="Century Gothic" panose="020B0502020202020204" pitchFamily="34" charset="0"/>
              </a:rPr>
              <a:t> They were given much less land.</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dirty="0" smtClean="0">
                <a:ln>
                  <a:noFill/>
                </a:ln>
                <a:solidFill>
                  <a:schemeClr val="tx1"/>
                </a:solidFill>
                <a:effectLst/>
                <a:latin typeface="Century Gothic" panose="020B0502020202020204" pitchFamily="34" charset="0"/>
              </a:rPr>
              <a:t>Sheriffs could keep part of what they taxed, so many created larger taxes. English sheriffs were replaced with Norman ones.</a:t>
            </a:r>
          </a:p>
        </p:txBody>
      </p:sp>
      <p:sp>
        <p:nvSpPr>
          <p:cNvPr id="7" name="Text Box 4"/>
          <p:cNvSpPr txBox="1">
            <a:spLocks noChangeArrowheads="1"/>
          </p:cNvSpPr>
          <p:nvPr/>
        </p:nvSpPr>
        <p:spPr bwMode="auto">
          <a:xfrm>
            <a:off x="3524250" y="5364495"/>
            <a:ext cx="3248690" cy="36306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Continuity</a:t>
            </a:r>
            <a:endParaRPr lang="en-GB" altLang="en-US" sz="1600" dirty="0">
              <a:latin typeface="Century Gothic" panose="020B0502020202020204" pitchFamily="34" charset="0"/>
            </a:endParaRP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William kept the title of earl for the nobles.</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Trial by ordeal remained (hot iron, cold water and hot water).</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Harsh punishments were used including execution.</a:t>
            </a:r>
          </a:p>
          <a:p>
            <a:pPr marL="285750" indent="-285750" algn="just" eaLnBrk="0" fontAlgn="base" hangingPunct="0">
              <a:spcBef>
                <a:spcPct val="0"/>
              </a:spcBef>
              <a:spcAft>
                <a:spcPts val="800"/>
              </a:spcAft>
              <a:buFont typeface="Arial" panose="020B0604020202020204" pitchFamily="34" charset="0"/>
              <a:buChar char="•"/>
            </a:pPr>
            <a:r>
              <a:rPr kumimoji="0" lang="en-GB" altLang="en-US" sz="1400" b="0" i="0" u="none" strike="noStrike" cap="none" normalizeH="0" dirty="0" smtClean="0">
                <a:ln>
                  <a:noFill/>
                </a:ln>
                <a:solidFill>
                  <a:schemeClr val="tx1"/>
                </a:solidFill>
                <a:effectLst/>
                <a:latin typeface="Century Gothic" panose="020B0502020202020204" pitchFamily="34" charset="0"/>
              </a:rPr>
              <a:t>The hue and cry and tithings continued as previously.</a:t>
            </a:r>
            <a:r>
              <a:rPr lang="en-GB" altLang="en-US" sz="1400" dirty="0">
                <a:latin typeface="Century Gothic" panose="020B0502020202020204" pitchFamily="34" charset="0"/>
              </a:rPr>
              <a:t> </a:t>
            </a:r>
            <a:endParaRPr lang="en-GB" altLang="en-US" sz="1400" dirty="0" smtClean="0">
              <a:latin typeface="Century Gothic" panose="020B0502020202020204" pitchFamily="34" charset="0"/>
            </a:endParaRPr>
          </a:p>
          <a:p>
            <a:pPr marL="285750" indent="-285750" algn="just" eaLnBrk="0" fontAlgn="base" hangingPunct="0">
              <a:spcBef>
                <a:spcPct val="0"/>
              </a:spcBef>
              <a:spcAft>
                <a:spcPts val="800"/>
              </a:spcAft>
              <a:buFont typeface="Arial" panose="020B0604020202020204" pitchFamily="34" charset="0"/>
              <a:buChar char="•"/>
            </a:pPr>
            <a:r>
              <a:rPr lang="en-GB" altLang="en-US" sz="1400" dirty="0" smtClean="0">
                <a:latin typeface="Century Gothic" panose="020B0502020202020204" pitchFamily="34" charset="0"/>
              </a:rPr>
              <a:t>Sheriffs, </a:t>
            </a:r>
            <a:r>
              <a:rPr lang="en-GB" altLang="en-US" sz="1400" dirty="0">
                <a:latin typeface="Century Gothic" panose="020B0502020202020204" pitchFamily="34" charset="0"/>
              </a:rPr>
              <a:t>the official in </a:t>
            </a:r>
            <a:r>
              <a:rPr lang="en-GB" altLang="en-US" sz="1400" dirty="0" smtClean="0">
                <a:latin typeface="Century Gothic" panose="020B0502020202020204" pitchFamily="34" charset="0"/>
              </a:rPr>
              <a:t>each </a:t>
            </a:r>
            <a:r>
              <a:rPr lang="en-GB" altLang="en-US" sz="1400" dirty="0">
                <a:latin typeface="Century Gothic" panose="020B0502020202020204" pitchFamily="34" charset="0"/>
              </a:rPr>
              <a:t>county carried out the king’s instructions. He collected taxes and fines, punished criminals and </a:t>
            </a:r>
            <a:r>
              <a:rPr lang="en-GB" altLang="en-US" sz="1400" dirty="0" smtClean="0">
                <a:latin typeface="Century Gothic" panose="020B0502020202020204" pitchFamily="34" charset="0"/>
              </a:rPr>
              <a:t>raised soldiers. </a:t>
            </a:r>
            <a:endParaRPr kumimoji="0" lang="en-GB" altLang="en-US" sz="1400" b="0" i="0" u="none" strike="noStrike" cap="none" normalizeH="0" dirty="0" smtClean="0">
              <a:ln>
                <a:noFill/>
              </a:ln>
              <a:solidFill>
                <a:schemeClr val="tx1"/>
              </a:solidFill>
              <a:effectLst/>
              <a:latin typeface="Century Gothic" panose="020B0502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3482301"/>
            <a:ext cx="2133600" cy="1524000"/>
          </a:xfrm>
          <a:prstGeom prst="rect">
            <a:avLst/>
          </a:prstGeom>
          <a:ln w="34925">
            <a:solidFill>
              <a:srgbClr val="FF6699"/>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135" y="4012101"/>
            <a:ext cx="1204912" cy="1204912"/>
          </a:xfrm>
          <a:prstGeom prst="rect">
            <a:avLst/>
          </a:prstGeom>
          <a:ln w="34925">
            <a:solidFill>
              <a:srgbClr val="FFFF00"/>
            </a:solidFill>
          </a:ln>
        </p:spPr>
      </p:pic>
    </p:spTree>
    <p:extLst>
      <p:ext uri="{BB962C8B-B14F-4D97-AF65-F5344CB8AC3E}">
        <p14:creationId xmlns:p14="http://schemas.microsoft.com/office/powerpoint/2010/main" val="308583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3: Life in Norman England</a:t>
            </a:r>
            <a:endParaRPr lang="en-GB" sz="2800" b="1" dirty="0">
              <a:solidFill>
                <a:schemeClr val="bg1"/>
              </a:solidFill>
              <a:latin typeface="Century Gothic" panose="020B0502020202020204" pitchFamily="34" charset="0"/>
            </a:endParaRPr>
          </a:p>
        </p:txBody>
      </p:sp>
      <p:pic>
        <p:nvPicPr>
          <p:cNvPr id="9" name="Picture 8"/>
          <p:cNvPicPr>
            <a:picLocks noChangeAspect="1"/>
          </p:cNvPicPr>
          <p:nvPr/>
        </p:nvPicPr>
        <p:blipFill>
          <a:blip r:embed="rId2"/>
          <a:stretch>
            <a:fillRect/>
          </a:stretch>
        </p:blipFill>
        <p:spPr>
          <a:xfrm>
            <a:off x="1492325" y="2747124"/>
            <a:ext cx="3778417" cy="4098853"/>
          </a:xfrm>
          <a:prstGeom prst="rect">
            <a:avLst/>
          </a:prstGeom>
          <a:ln w="50800">
            <a:solidFill>
              <a:srgbClr val="FFFF00"/>
            </a:solidFill>
          </a:ln>
          <a:effectLst/>
        </p:spPr>
      </p:pic>
      <p:sp>
        <p:nvSpPr>
          <p:cNvPr id="12" name="Rectangle 11"/>
          <p:cNvSpPr/>
          <p:nvPr/>
        </p:nvSpPr>
        <p:spPr>
          <a:xfrm>
            <a:off x="0" y="773345"/>
            <a:ext cx="6858000" cy="365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The Norman Aristocracy</a:t>
            </a:r>
            <a:endParaRPr lang="en-GB" sz="1600" b="1" dirty="0">
              <a:solidFill>
                <a:schemeClr val="bg1"/>
              </a:solidFill>
              <a:latin typeface="Century Gothic" panose="020B0502020202020204" pitchFamily="34" charset="0"/>
            </a:endParaRPr>
          </a:p>
        </p:txBody>
      </p:sp>
      <p:sp>
        <p:nvSpPr>
          <p:cNvPr id="13" name="Text Box 4"/>
          <p:cNvSpPr txBox="1">
            <a:spLocks noChangeArrowheads="1"/>
          </p:cNvSpPr>
          <p:nvPr/>
        </p:nvSpPr>
        <p:spPr bwMode="auto">
          <a:xfrm>
            <a:off x="5699" y="7063378"/>
            <a:ext cx="1974685" cy="11012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Norman lords</a:t>
            </a:r>
            <a:r>
              <a:rPr kumimoji="0" lang="en-GB" altLang="en-US" sz="1400" b="0" i="0" u="none" strike="noStrike" cap="none" normalizeH="0" dirty="0" smtClean="0">
                <a:ln>
                  <a:noFill/>
                </a:ln>
                <a:solidFill>
                  <a:schemeClr val="tx1"/>
                </a:solidFill>
                <a:effectLst/>
                <a:latin typeface="Century Gothic" panose="020B0502020202020204" pitchFamily="34" charset="0"/>
              </a:rPr>
              <a:t> travelled between England and Normandy.</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14" name="Text Box 4"/>
          <p:cNvSpPr txBox="1">
            <a:spLocks noChangeArrowheads="1"/>
          </p:cNvSpPr>
          <p:nvPr/>
        </p:nvSpPr>
        <p:spPr bwMode="auto">
          <a:xfrm>
            <a:off x="0" y="1324298"/>
            <a:ext cx="1974685" cy="12237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Lords were generous to their knights, giving them gifts of war horses and dogs.</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15" name="Text Box 4"/>
          <p:cNvSpPr txBox="1">
            <a:spLocks noChangeArrowheads="1"/>
          </p:cNvSpPr>
          <p:nvPr/>
        </p:nvSpPr>
        <p:spPr bwMode="auto">
          <a:xfrm>
            <a:off x="4821040" y="1271144"/>
            <a:ext cx="1974683" cy="12769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Children were taught good manners, and the importance</a:t>
            </a:r>
            <a:r>
              <a:rPr kumimoji="0" lang="en-GB" altLang="en-US" sz="1400" b="0" i="0" u="none" strike="noStrike" cap="none" normalizeH="0" dirty="0" smtClean="0">
                <a:ln>
                  <a:noFill/>
                </a:ln>
                <a:solidFill>
                  <a:schemeClr val="tx1"/>
                </a:solidFill>
                <a:effectLst/>
                <a:latin typeface="Century Gothic" panose="020B0502020202020204" pitchFamily="34" charset="0"/>
              </a:rPr>
              <a:t> of being clean.</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16" name="Text Box 4"/>
          <p:cNvSpPr txBox="1">
            <a:spLocks noChangeArrowheads="1"/>
          </p:cNvSpPr>
          <p:nvPr/>
        </p:nvSpPr>
        <p:spPr bwMode="auto">
          <a:xfrm>
            <a:off x="5553357" y="2673967"/>
            <a:ext cx="1231735" cy="1627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Lords built</a:t>
            </a:r>
            <a:r>
              <a:rPr kumimoji="0" lang="en-GB" altLang="en-US" sz="1400" b="0" i="0" u="none" strike="noStrike" cap="none" normalizeH="0" dirty="0" smtClean="0">
                <a:ln>
                  <a:noFill/>
                </a:ln>
                <a:solidFill>
                  <a:schemeClr val="tx1"/>
                </a:solidFill>
                <a:effectLst/>
                <a:latin typeface="Century Gothic" panose="020B0502020202020204" pitchFamily="34" charset="0"/>
              </a:rPr>
              <a:t> huge stone castles and cathedrals to show their wealth.</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17" name="Text Box 4"/>
          <p:cNvSpPr txBox="1">
            <a:spLocks noChangeArrowheads="1"/>
          </p:cNvSpPr>
          <p:nvPr/>
        </p:nvSpPr>
        <p:spPr bwMode="auto">
          <a:xfrm>
            <a:off x="5563988" y="4401145"/>
            <a:ext cx="1231735" cy="14577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Lords only ate the best foods,</a:t>
            </a:r>
            <a:r>
              <a:rPr kumimoji="0" lang="en-GB" altLang="en-US" sz="1400" b="0" i="0" u="none" strike="noStrike" cap="none" normalizeH="0" dirty="0" smtClean="0">
                <a:ln>
                  <a:noFill/>
                </a:ln>
                <a:solidFill>
                  <a:schemeClr val="tx1"/>
                </a:solidFill>
                <a:effectLst/>
                <a:latin typeface="Century Gothic" panose="020B0502020202020204" pitchFamily="34" charset="0"/>
              </a:rPr>
              <a:t> and were served first at meals.</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18" name="Text Box 4"/>
          <p:cNvSpPr txBox="1">
            <a:spLocks noChangeArrowheads="1"/>
          </p:cNvSpPr>
          <p:nvPr/>
        </p:nvSpPr>
        <p:spPr bwMode="auto">
          <a:xfrm>
            <a:off x="0" y="2733112"/>
            <a:ext cx="1231735" cy="9833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GB" altLang="en-US" sz="1400" dirty="0" smtClean="0">
                <a:latin typeface="Century Gothic" panose="020B0502020202020204" pitchFamily="34" charset="0"/>
              </a:rPr>
              <a:t>Jesters sand and played music in the castles.</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19" name="Text Box 4"/>
          <p:cNvSpPr txBox="1">
            <a:spLocks noChangeArrowheads="1"/>
          </p:cNvSpPr>
          <p:nvPr/>
        </p:nvSpPr>
        <p:spPr bwMode="auto">
          <a:xfrm>
            <a:off x="4810407" y="7086759"/>
            <a:ext cx="1974685" cy="11012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Hunting was the nobles favourite activity. It was good preparation</a:t>
            </a:r>
            <a:r>
              <a:rPr kumimoji="0" lang="en-GB" altLang="en-US" sz="1400" b="0" i="0" u="none" strike="noStrike" cap="none" normalizeH="0" dirty="0" smtClean="0">
                <a:ln>
                  <a:noFill/>
                </a:ln>
                <a:solidFill>
                  <a:schemeClr val="tx1"/>
                </a:solidFill>
                <a:effectLst/>
                <a:latin typeface="Century Gothic" panose="020B0502020202020204" pitchFamily="34" charset="0"/>
              </a:rPr>
              <a:t> for war.</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21" name="Text Box 4"/>
          <p:cNvSpPr txBox="1">
            <a:spLocks noChangeArrowheads="1"/>
          </p:cNvSpPr>
          <p:nvPr/>
        </p:nvSpPr>
        <p:spPr bwMode="auto">
          <a:xfrm>
            <a:off x="5563988" y="5973572"/>
            <a:ext cx="1231735" cy="9609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GB" altLang="en-US" sz="1400" dirty="0" smtClean="0">
                <a:latin typeface="Century Gothic" panose="020B0502020202020204" pitchFamily="34" charset="0"/>
              </a:rPr>
              <a:t>Chess and dice were common games.</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22" name="Text Box 4"/>
          <p:cNvSpPr txBox="1">
            <a:spLocks noChangeArrowheads="1"/>
          </p:cNvSpPr>
          <p:nvPr/>
        </p:nvSpPr>
        <p:spPr bwMode="auto">
          <a:xfrm>
            <a:off x="2441657" y="7069591"/>
            <a:ext cx="1974685" cy="10949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Boys were</a:t>
            </a:r>
            <a:r>
              <a:rPr kumimoji="0" lang="en-GB" altLang="en-US" sz="1400" b="0" i="0" u="none" strike="noStrike" cap="none" normalizeH="0" dirty="0" smtClean="0">
                <a:ln>
                  <a:noFill/>
                </a:ln>
                <a:solidFill>
                  <a:schemeClr val="tx1"/>
                </a:solidFill>
                <a:effectLst/>
                <a:latin typeface="Century Gothic" panose="020B0502020202020204" pitchFamily="34" charset="0"/>
              </a:rPr>
              <a:t> trained to be knights from the age of 7. Being knighted was hugely important.</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23" name="Text Box 4"/>
          <p:cNvSpPr txBox="1">
            <a:spLocks noChangeArrowheads="1"/>
          </p:cNvSpPr>
          <p:nvPr/>
        </p:nvSpPr>
        <p:spPr bwMode="auto">
          <a:xfrm>
            <a:off x="0" y="3852906"/>
            <a:ext cx="1231735" cy="20778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GB" altLang="en-US" sz="1400" dirty="0" smtClean="0">
                <a:latin typeface="Century Gothic" panose="020B0502020202020204" pitchFamily="34" charset="0"/>
              </a:rPr>
              <a:t>Lords believed they were superior. They showed off their wealth with furs and silks.</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24" name="Text Box 4"/>
          <p:cNvSpPr txBox="1">
            <a:spLocks noChangeArrowheads="1"/>
          </p:cNvSpPr>
          <p:nvPr/>
        </p:nvSpPr>
        <p:spPr bwMode="auto">
          <a:xfrm>
            <a:off x="0" y="6041415"/>
            <a:ext cx="1231735" cy="804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GB" altLang="en-US" sz="1400" dirty="0" smtClean="0">
                <a:latin typeface="Century Gothic" panose="020B0502020202020204" pitchFamily="34" charset="0"/>
              </a:rPr>
              <a:t>Lords only spoke French.</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25" name="Text Box 4"/>
          <p:cNvSpPr txBox="1">
            <a:spLocks noChangeArrowheads="1"/>
          </p:cNvSpPr>
          <p:nvPr/>
        </p:nvSpPr>
        <p:spPr bwMode="auto">
          <a:xfrm>
            <a:off x="2394190" y="1312394"/>
            <a:ext cx="1974685" cy="12237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Lords did not write</a:t>
            </a:r>
            <a:r>
              <a:rPr kumimoji="0" lang="en-GB" altLang="en-US" sz="1400" b="0" i="0" u="none" strike="noStrike" cap="none" normalizeH="0" dirty="0" smtClean="0">
                <a:ln>
                  <a:noFill/>
                </a:ln>
                <a:solidFill>
                  <a:schemeClr val="tx1"/>
                </a:solidFill>
                <a:effectLst/>
                <a:latin typeface="Century Gothic" panose="020B0502020202020204" pitchFamily="34" charset="0"/>
              </a:rPr>
              <a:t> but they would read important documents, written in Latin.</a:t>
            </a: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26" name="TextBox 25"/>
          <p:cNvSpPr txBox="1"/>
          <p:nvPr/>
        </p:nvSpPr>
        <p:spPr>
          <a:xfrm>
            <a:off x="5699" y="8417342"/>
            <a:ext cx="6852301" cy="430887"/>
          </a:xfrm>
          <a:prstGeom prst="rect">
            <a:avLst/>
          </a:prstGeom>
          <a:noFill/>
        </p:spPr>
        <p:txBody>
          <a:bodyPr wrap="square" rtlCol="0">
            <a:spAutoFit/>
          </a:bodyPr>
          <a:lstStyle/>
          <a:p>
            <a:pPr algn="just"/>
            <a:r>
              <a:rPr lang="en-GB" sz="1100" b="1" i="1" dirty="0" smtClean="0">
                <a:latin typeface="Century Gothic" panose="020B0502020202020204" pitchFamily="34" charset="0"/>
              </a:rPr>
              <a:t>Land: </a:t>
            </a:r>
            <a:r>
              <a:rPr lang="en-GB" sz="1100" i="1" dirty="0" smtClean="0">
                <a:latin typeface="Century Gothic" panose="020B0502020202020204" pitchFamily="34" charset="0"/>
              </a:rPr>
              <a:t>Norman lords would try and pass their land onto one heir, so it was kept together ensuring strength and power.</a:t>
            </a:r>
            <a:endParaRPr lang="en-GB" sz="1100" i="1" dirty="0">
              <a:latin typeface="Century Gothic" panose="020B0502020202020204" pitchFamily="34" charset="0"/>
            </a:endParaRPr>
          </a:p>
        </p:txBody>
      </p:sp>
    </p:spTree>
    <p:extLst>
      <p:ext uri="{BB962C8B-B14F-4D97-AF65-F5344CB8AC3E}">
        <p14:creationId xmlns:p14="http://schemas.microsoft.com/office/powerpoint/2010/main" val="35348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3: Life in Norman England</a:t>
            </a:r>
            <a:endParaRPr lang="en-GB" sz="2800" b="1" dirty="0">
              <a:solidFill>
                <a:schemeClr val="bg1"/>
              </a:solidFill>
              <a:latin typeface="Century Gothic" panose="020B0502020202020204" pitchFamily="34" charset="0"/>
            </a:endParaRPr>
          </a:p>
        </p:txBody>
      </p:sp>
      <p:sp>
        <p:nvSpPr>
          <p:cNvPr id="3" name="Rectangle 2"/>
          <p:cNvSpPr/>
          <p:nvPr/>
        </p:nvSpPr>
        <p:spPr>
          <a:xfrm>
            <a:off x="0" y="773345"/>
            <a:ext cx="6858000" cy="365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Bishop </a:t>
            </a:r>
            <a:r>
              <a:rPr lang="en-GB" sz="1600" b="1" dirty="0" err="1" smtClean="0">
                <a:solidFill>
                  <a:schemeClr val="bg1"/>
                </a:solidFill>
                <a:latin typeface="Century Gothic" panose="020B0502020202020204" pitchFamily="34" charset="0"/>
              </a:rPr>
              <a:t>Odo</a:t>
            </a:r>
            <a:endParaRPr lang="en-GB" sz="1600" b="1" dirty="0">
              <a:solidFill>
                <a:schemeClr val="bg1"/>
              </a:solidFill>
              <a:latin typeface="Century Gothic" panose="020B0502020202020204" pitchFamily="34" charset="0"/>
            </a:endParaRPr>
          </a:p>
        </p:txBody>
      </p:sp>
      <p:sp>
        <p:nvSpPr>
          <p:cNvPr id="4" name="Text Box 4"/>
          <p:cNvSpPr txBox="1">
            <a:spLocks noChangeArrowheads="1"/>
          </p:cNvSpPr>
          <p:nvPr/>
        </p:nvSpPr>
        <p:spPr bwMode="auto">
          <a:xfrm>
            <a:off x="0" y="1287795"/>
            <a:ext cx="3848986" cy="43891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Successes</a:t>
            </a:r>
            <a:endParaRPr lang="en-GB" altLang="en-US" sz="1600" dirty="0">
              <a:latin typeface="Century Gothic" panose="020B0502020202020204" pitchFamily="34" charset="0"/>
            </a:endParaRP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Half-brother</a:t>
            </a:r>
            <a:r>
              <a:rPr kumimoji="0" lang="en-GB" altLang="en-US" sz="1400" b="0" i="0" u="none" strike="noStrike" cap="none" normalizeH="0" dirty="0" smtClean="0">
                <a:ln>
                  <a:noFill/>
                </a:ln>
                <a:solidFill>
                  <a:schemeClr val="tx1"/>
                </a:solidFill>
                <a:effectLst/>
                <a:latin typeface="Century Gothic" panose="020B0502020202020204" pitchFamily="34" charset="0"/>
              </a:rPr>
              <a:t> to William, so given the position of Bishop of Bayeux. This was an important role.</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Ordered the Bayeux Tapestry to be sewn after the Battle of Hastings.</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dirty="0" smtClean="0">
                <a:ln>
                  <a:noFill/>
                </a:ln>
                <a:solidFill>
                  <a:schemeClr val="tx1"/>
                </a:solidFill>
                <a:effectLst/>
                <a:latin typeface="Century Gothic" panose="020B0502020202020204" pitchFamily="34" charset="0"/>
              </a:rPr>
              <a:t>Paid for 100 ships to bring over Norman troops before Hastings.</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Experienced military leader.</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dirty="0" smtClean="0">
                <a:ln>
                  <a:noFill/>
                </a:ln>
                <a:solidFill>
                  <a:schemeClr val="tx1"/>
                </a:solidFill>
                <a:effectLst/>
                <a:latin typeface="Century Gothic" panose="020B0502020202020204" pitchFamily="34" charset="0"/>
              </a:rPr>
              <a:t>Given land worth £3000 after Hastings; only William richer.</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Earl of Kent; an important area that needed defending against the Danish.</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dirty="0" smtClean="0">
                <a:ln>
                  <a:noFill/>
                </a:ln>
                <a:solidFill>
                  <a:schemeClr val="tx1"/>
                </a:solidFill>
                <a:effectLst/>
                <a:latin typeface="Century Gothic" panose="020B0502020202020204" pitchFamily="34" charset="0"/>
              </a:rPr>
              <a:t>Appointed regent.</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Led an army to defeat the Revolt of the Earls, 1075.</a:t>
            </a:r>
            <a:endParaRPr kumimoji="0" lang="en-GB" altLang="en-US" sz="1400" b="0" i="0" u="none" strike="noStrike" cap="none" normalizeH="0" dirty="0" smtClean="0">
              <a:ln>
                <a:noFill/>
              </a:ln>
              <a:solidFill>
                <a:schemeClr val="tx1"/>
              </a:solidFill>
              <a:effectLst/>
              <a:latin typeface="Century Gothic" panose="020B0502020202020204" pitchFamily="34" charset="0"/>
            </a:endParaRPr>
          </a:p>
        </p:txBody>
      </p:sp>
      <p:sp>
        <p:nvSpPr>
          <p:cNvPr id="5" name="Text Box 4"/>
          <p:cNvSpPr txBox="1">
            <a:spLocks noChangeArrowheads="1"/>
          </p:cNvSpPr>
          <p:nvPr/>
        </p:nvSpPr>
        <p:spPr bwMode="auto">
          <a:xfrm>
            <a:off x="3943350" y="1287795"/>
            <a:ext cx="2840222" cy="43891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600" b="1" i="0" u="none" strike="noStrike" cap="none" normalizeH="0" baseline="0" dirty="0" smtClean="0">
                <a:ln>
                  <a:noFill/>
                </a:ln>
                <a:solidFill>
                  <a:schemeClr val="tx1"/>
                </a:solidFill>
                <a:effectLst/>
                <a:latin typeface="Century Gothic" panose="020B0502020202020204" pitchFamily="34" charset="0"/>
              </a:rPr>
              <a:t>Failures</a:t>
            </a:r>
            <a:endParaRPr lang="en-GB" altLang="en-US" sz="1600" dirty="0">
              <a:latin typeface="Century Gothic" panose="020B0502020202020204" pitchFamily="34" charset="0"/>
            </a:endParaRP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Treated the people of Kent unkindl</a:t>
            </a:r>
            <a:r>
              <a:rPr lang="en-GB" altLang="en-US" sz="1400" dirty="0" smtClean="0">
                <a:latin typeface="Century Gothic" panose="020B0502020202020204" pitchFamily="34" charset="0"/>
              </a:rPr>
              <a:t>y, taking land and giving heavy taxes.</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entury Gothic" panose="020B0502020202020204" pitchFamily="34" charset="0"/>
              </a:rPr>
              <a:t>Did</a:t>
            </a:r>
            <a:r>
              <a:rPr kumimoji="0" lang="en-GB" altLang="en-US" sz="1400" b="0" i="0" u="none" strike="noStrike" cap="none" normalizeH="0" dirty="0" smtClean="0">
                <a:ln>
                  <a:noFill/>
                </a:ln>
                <a:solidFill>
                  <a:schemeClr val="tx1"/>
                </a:solidFill>
                <a:effectLst/>
                <a:latin typeface="Century Gothic" panose="020B0502020202020204" pitchFamily="34" charset="0"/>
              </a:rPr>
              <a:t> a poor job of being regent between 1068 and 1071, rebellions broke out.</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Planned a military trip to Italy as he hoped to be made Pope. William ordered him to stop but he did not so was imprisoned.</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dirty="0" smtClean="0">
                <a:ln>
                  <a:noFill/>
                </a:ln>
                <a:solidFill>
                  <a:schemeClr val="tx1"/>
                </a:solidFill>
                <a:effectLst/>
                <a:latin typeface="Century Gothic" panose="020B0502020202020204" pitchFamily="34" charset="0"/>
              </a:rPr>
              <a:t>Planned a rebellion against William Rufus that failed in 1088.</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Died on his way to a crusade.</a:t>
            </a:r>
            <a:endParaRPr kumimoji="0" lang="en-GB" altLang="en-US" sz="1400" b="0" i="0" u="none" strike="noStrike" cap="none" normalizeH="0" dirty="0" smtClean="0">
              <a:ln>
                <a:noFill/>
              </a:ln>
              <a:solidFill>
                <a:schemeClr val="tx1"/>
              </a:solidFill>
              <a:effectLst/>
              <a:latin typeface="Century Gothic" panose="020B0502020202020204" pitchFamily="34" charset="0"/>
            </a:endParaRP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endParaRPr kumimoji="0" lang="en-US" altLang="en-US" sz="2400" b="0" i="0" u="none" strike="noStrike" cap="none" normalizeH="0" baseline="0" dirty="0" smtClean="0">
              <a:ln>
                <a:noFill/>
              </a:ln>
              <a:solidFill>
                <a:schemeClr val="tx1"/>
              </a:solidFill>
              <a:effectLst/>
              <a:latin typeface="Century Gothic" panose="020B0502020202020204" pitchFamily="34" charset="0"/>
            </a:endParaRPr>
          </a:p>
        </p:txBody>
      </p:sp>
      <p:sp>
        <p:nvSpPr>
          <p:cNvPr id="15" name="Rectangle 14"/>
          <p:cNvSpPr/>
          <p:nvPr/>
        </p:nvSpPr>
        <p:spPr>
          <a:xfrm>
            <a:off x="0" y="5897895"/>
            <a:ext cx="6858000" cy="365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Key Characteristics of William</a:t>
            </a:r>
            <a:endParaRPr lang="en-GB" sz="1600" b="1" dirty="0">
              <a:solidFill>
                <a:schemeClr val="bg1"/>
              </a:solidFill>
              <a:latin typeface="Century Gothic" panose="020B0502020202020204" pitchFamily="34" charset="0"/>
            </a:endParaRPr>
          </a:p>
        </p:txBody>
      </p:sp>
      <p:sp>
        <p:nvSpPr>
          <p:cNvPr id="16" name="Text Box 4"/>
          <p:cNvSpPr txBox="1">
            <a:spLocks noChangeArrowheads="1"/>
          </p:cNvSpPr>
          <p:nvPr/>
        </p:nvSpPr>
        <p:spPr bwMode="auto">
          <a:xfrm>
            <a:off x="0" y="6401494"/>
            <a:ext cx="3943350" cy="2659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dirty="0" smtClean="0">
                <a:ln>
                  <a:noFill/>
                </a:ln>
                <a:solidFill>
                  <a:schemeClr val="tx1"/>
                </a:solidFill>
                <a:effectLst/>
                <a:latin typeface="Century Gothic" panose="020B0502020202020204" pitchFamily="34" charset="0"/>
              </a:rPr>
              <a:t>William loved his wife Matilda very much, and trusted her leaving her to be regent in Normandy.</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William became Duke of Normandy when he was 7.</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dirty="0" smtClean="0">
                <a:ln>
                  <a:noFill/>
                </a:ln>
                <a:solidFill>
                  <a:schemeClr val="tx1"/>
                </a:solidFill>
                <a:effectLst/>
                <a:latin typeface="Century Gothic" panose="020B0502020202020204" pitchFamily="34" charset="0"/>
              </a:rPr>
              <a:t>William had to fight for control of Normandy, and won age 20.</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GB" altLang="en-US" sz="1400" dirty="0" smtClean="0">
                <a:latin typeface="Century Gothic" panose="020B0502020202020204" pitchFamily="34" charset="0"/>
              </a:rPr>
              <a:t>William was very harsh on rebels, even in France e.g. chopping off villagers feet.</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GB" altLang="en-US" sz="1400" b="0" i="0" u="none" strike="noStrike" cap="none" normalizeH="0" dirty="0" smtClean="0">
                <a:ln>
                  <a:noFill/>
                </a:ln>
                <a:solidFill>
                  <a:schemeClr val="tx1"/>
                </a:solidFill>
                <a:effectLst/>
                <a:latin typeface="Century Gothic" panose="020B0502020202020204" pitchFamily="34" charset="0"/>
              </a:rPr>
              <a:t>Deeply religious, building cathedrals.</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endParaRPr kumimoji="0" lang="en-GB" altLang="en-US" sz="1400" b="0" i="0" u="none" strike="noStrike" cap="none" normalizeH="0" dirty="0" smtClean="0">
              <a:ln>
                <a:noFill/>
              </a:ln>
              <a:solidFill>
                <a:schemeClr val="tx1"/>
              </a:solidFill>
              <a:effectLst/>
              <a:latin typeface="Century Gothic" panose="020B0502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6700" y="6484789"/>
            <a:ext cx="1828800" cy="2575916"/>
          </a:xfrm>
          <a:prstGeom prst="rect">
            <a:avLst/>
          </a:prstGeom>
          <a:ln w="34925">
            <a:solidFill>
              <a:srgbClr val="FF6699"/>
            </a:solidFill>
          </a:ln>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24665" t="15799" r="22654" b="3201"/>
          <a:stretch/>
        </p:blipFill>
        <p:spPr>
          <a:xfrm>
            <a:off x="5753100" y="6832810"/>
            <a:ext cx="952500" cy="1963168"/>
          </a:xfrm>
          <a:prstGeom prst="rect">
            <a:avLst/>
          </a:prstGeom>
          <a:ln w="34925">
            <a:solidFill>
              <a:srgbClr val="FFFF00"/>
            </a:solidFill>
          </a:ln>
        </p:spPr>
      </p:pic>
    </p:spTree>
    <p:extLst>
      <p:ext uri="{BB962C8B-B14F-4D97-AF65-F5344CB8AC3E}">
        <p14:creationId xmlns:p14="http://schemas.microsoft.com/office/powerpoint/2010/main" val="234131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3: Life in Norman England</a:t>
            </a:r>
            <a:endParaRPr lang="en-GB" sz="2800" b="1" dirty="0">
              <a:solidFill>
                <a:schemeClr val="bg1"/>
              </a:solidFill>
              <a:latin typeface="Century Gothic" panose="020B0502020202020204" pitchFamily="34" charset="0"/>
            </a:endParaRPr>
          </a:p>
        </p:txBody>
      </p:sp>
      <p:sp>
        <p:nvSpPr>
          <p:cNvPr id="3" name="Rectangle 2"/>
          <p:cNvSpPr/>
          <p:nvPr/>
        </p:nvSpPr>
        <p:spPr>
          <a:xfrm>
            <a:off x="0" y="773345"/>
            <a:ext cx="6858000" cy="365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Robert’s Revolt in Normandy, 1078-1080</a:t>
            </a:r>
            <a:endParaRPr lang="en-GB" sz="1600" b="1" dirty="0">
              <a:solidFill>
                <a:schemeClr val="bg1"/>
              </a:solidFill>
              <a:latin typeface="Century Gothic" panose="020B0502020202020204" pitchFamily="34" charset="0"/>
            </a:endParaRPr>
          </a:p>
        </p:txBody>
      </p:sp>
      <p:sp>
        <p:nvSpPr>
          <p:cNvPr id="4" name="Rectangle 3"/>
          <p:cNvSpPr/>
          <p:nvPr/>
        </p:nvSpPr>
        <p:spPr>
          <a:xfrm>
            <a:off x="0" y="1271144"/>
            <a:ext cx="3295650" cy="30913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Causes</a:t>
            </a:r>
            <a:endParaRPr lang="en-GB" sz="1600" b="1" dirty="0">
              <a:solidFill>
                <a:schemeClr val="tx1"/>
              </a:solidFill>
              <a:latin typeface="Century Gothic" panose="020B0502020202020204" pitchFamily="34" charset="0"/>
            </a:endParaRPr>
          </a:p>
          <a:p>
            <a:pPr algn="ctr"/>
            <a:endParaRPr lang="en-GB" sz="9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I had mocked Robert his whole life, calling him ‘</a:t>
            </a:r>
            <a:r>
              <a:rPr lang="en-GB" sz="1400" dirty="0">
                <a:solidFill>
                  <a:schemeClr val="tx1"/>
                </a:solidFill>
                <a:latin typeface="Century Gothic" panose="020B0502020202020204" pitchFamily="34" charset="0"/>
              </a:rPr>
              <a:t>C</a:t>
            </a:r>
            <a:r>
              <a:rPr lang="en-GB" sz="1400" dirty="0" smtClean="0">
                <a:solidFill>
                  <a:schemeClr val="tx1"/>
                </a:solidFill>
                <a:latin typeface="Century Gothic" panose="020B0502020202020204" pitchFamily="34" charset="0"/>
              </a:rPr>
              <a:t>urthose’ meaning short-pants.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favoured his second son, William Rufus,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There was tension between Rufus and Robert; Rufus weed on Robert’s head.</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I left Matilda as regent in Normandy.</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Robert wanted more land and power than he had.</a:t>
            </a:r>
            <a:endParaRPr lang="en-GB" sz="1400" dirty="0">
              <a:solidFill>
                <a:schemeClr val="tx1"/>
              </a:solidFill>
              <a:latin typeface="Century Gothic" panose="020B0502020202020204" pitchFamily="34" charset="0"/>
            </a:endParaRPr>
          </a:p>
        </p:txBody>
      </p:sp>
      <p:sp>
        <p:nvSpPr>
          <p:cNvPr id="6" name="Rectangle 5"/>
          <p:cNvSpPr/>
          <p:nvPr/>
        </p:nvSpPr>
        <p:spPr>
          <a:xfrm>
            <a:off x="3429000" y="1271144"/>
            <a:ext cx="3295650" cy="27103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Key Events</a:t>
            </a:r>
          </a:p>
          <a:p>
            <a:pPr algn="ctr"/>
            <a:endParaRPr lang="en-GB" sz="900" b="1"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Robert tried to take one of William’s castles and failed.</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Robert was then given control of a castle over the border in France.</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From this castle Robert launched raids into Normandy.</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I lay siege to the castle. He fought with Robert, but was wounded and Robert won.</a:t>
            </a:r>
            <a:endParaRPr lang="en-GB" sz="1200" dirty="0">
              <a:solidFill>
                <a:schemeClr val="tx1"/>
              </a:solidFill>
              <a:latin typeface="Century Gothic" panose="020B0502020202020204" pitchFamily="34" charset="0"/>
            </a:endParaRPr>
          </a:p>
        </p:txBody>
      </p:sp>
      <p:sp>
        <p:nvSpPr>
          <p:cNvPr id="7" name="Rectangle 6"/>
          <p:cNvSpPr/>
          <p:nvPr/>
        </p:nvSpPr>
        <p:spPr>
          <a:xfrm>
            <a:off x="0" y="7219950"/>
            <a:ext cx="3295650" cy="182835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Reasons for Peace</a:t>
            </a:r>
            <a:endParaRPr lang="en-GB" sz="1600" b="1" dirty="0">
              <a:solidFill>
                <a:schemeClr val="tx1"/>
              </a:solidFill>
              <a:latin typeface="Century Gothic" panose="020B0502020202020204" pitchFamily="34" charset="0"/>
            </a:endParaRPr>
          </a:p>
          <a:p>
            <a:pPr algn="ctr"/>
            <a:endParaRPr lang="en-GB" sz="9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Matilda wanted peace be-tween her husband and son.</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 Scottish invaded England.</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Robert had rebelled with young Norman nobles; families wanted to be reunited,</a:t>
            </a:r>
            <a:endParaRPr lang="en-GB" sz="1400" dirty="0">
              <a:solidFill>
                <a:schemeClr val="tx1"/>
              </a:solidFill>
              <a:latin typeface="Century Gothic" panose="020B0502020202020204" pitchFamily="34" charset="0"/>
            </a:endParaRPr>
          </a:p>
        </p:txBody>
      </p:sp>
      <p:sp>
        <p:nvSpPr>
          <p:cNvPr id="8" name="Rectangle 7"/>
          <p:cNvSpPr/>
          <p:nvPr/>
        </p:nvSpPr>
        <p:spPr>
          <a:xfrm>
            <a:off x="3455481" y="6368008"/>
            <a:ext cx="3269169" cy="26802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Consequences</a:t>
            </a:r>
            <a:endParaRPr lang="en-GB" sz="1600" b="1" dirty="0">
              <a:solidFill>
                <a:schemeClr val="tx1"/>
              </a:solidFill>
              <a:latin typeface="Century Gothic" panose="020B0502020202020204" pitchFamily="34" charset="0"/>
            </a:endParaRPr>
          </a:p>
          <a:p>
            <a:pPr algn="ctr"/>
            <a:endParaRPr lang="en-GB" sz="9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Robert was named heir of Normandy.</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looked like a weak leader.</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Robert out down the Scottish rebellion.</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In 1087, when William died, Robert became Duke of Normandy, and Rufus King of England.</a:t>
            </a:r>
            <a:endParaRPr lang="en-GB" sz="1400" dirty="0">
              <a:solidFill>
                <a:schemeClr val="tx1"/>
              </a:solidFill>
              <a:latin typeface="Century Gothic" panose="020B0502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5174">
            <a:off x="190448" y="4731521"/>
            <a:ext cx="1853059" cy="1582719"/>
          </a:xfrm>
          <a:prstGeom prst="rect">
            <a:avLst/>
          </a:prstGeom>
          <a:solidFill>
            <a:srgbClr val="FFFFFF">
              <a:shade val="85000"/>
            </a:srgbClr>
          </a:solidFill>
          <a:ln w="34925" cap="sq">
            <a:solidFill>
              <a:srgbClr val="FFFF00"/>
            </a:solidFill>
            <a:miter lim="800000"/>
          </a:ln>
          <a:effectLst>
            <a:outerShdw blurRad="63500" sx="102000" sy="102000" algn="ctr" rotWithShape="0">
              <a:prstClr val="black">
                <a:alpha val="40000"/>
              </a:prst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209">
            <a:off x="1954045" y="5395369"/>
            <a:ext cx="1152695" cy="1572948"/>
          </a:xfrm>
          <a:prstGeom prst="rect">
            <a:avLst/>
          </a:prstGeom>
          <a:solidFill>
            <a:srgbClr val="FFFFFF">
              <a:shade val="85000"/>
            </a:srgbClr>
          </a:solidFill>
          <a:ln w="34925" cap="sq">
            <a:solidFill>
              <a:srgbClr val="FF6600"/>
            </a:solidFill>
            <a:miter lim="800000"/>
          </a:ln>
          <a:effectLst>
            <a:outerShdw blurRad="63500" sx="102000" sy="102000" algn="ctr" rotWithShape="0">
              <a:prstClr val="black">
                <a:alpha val="40000"/>
              </a:prstClr>
            </a:outerShdw>
          </a:effectLst>
        </p:spPr>
      </p:pic>
      <p:sp>
        <p:nvSpPr>
          <p:cNvPr id="11" name="TextBox 10"/>
          <p:cNvSpPr txBox="1"/>
          <p:nvPr/>
        </p:nvSpPr>
        <p:spPr>
          <a:xfrm>
            <a:off x="304800" y="6368008"/>
            <a:ext cx="1343025" cy="261610"/>
          </a:xfrm>
          <a:prstGeom prst="rect">
            <a:avLst/>
          </a:prstGeom>
          <a:noFill/>
        </p:spPr>
        <p:txBody>
          <a:bodyPr wrap="square" rtlCol="0">
            <a:spAutoFit/>
          </a:bodyPr>
          <a:lstStyle/>
          <a:p>
            <a:r>
              <a:rPr lang="en-GB" sz="1100" i="1" dirty="0" smtClean="0">
                <a:latin typeface="Century Gothic" panose="020B0502020202020204" pitchFamily="34" charset="0"/>
              </a:rPr>
              <a:t>Robert Curthose</a:t>
            </a:r>
            <a:endParaRPr lang="en-GB" sz="1100" i="1" dirty="0">
              <a:latin typeface="Century Gothic" panose="020B0502020202020204" pitchFamily="34" charset="0"/>
            </a:endParaRPr>
          </a:p>
        </p:txBody>
      </p:sp>
      <p:sp>
        <p:nvSpPr>
          <p:cNvPr id="12" name="TextBox 11"/>
          <p:cNvSpPr txBox="1"/>
          <p:nvPr/>
        </p:nvSpPr>
        <p:spPr>
          <a:xfrm>
            <a:off x="2085975" y="5048315"/>
            <a:ext cx="1343025" cy="261610"/>
          </a:xfrm>
          <a:prstGeom prst="rect">
            <a:avLst/>
          </a:prstGeom>
          <a:noFill/>
        </p:spPr>
        <p:txBody>
          <a:bodyPr wrap="square" rtlCol="0">
            <a:spAutoFit/>
          </a:bodyPr>
          <a:lstStyle/>
          <a:p>
            <a:r>
              <a:rPr lang="en-GB" sz="1100" i="1" dirty="0" smtClean="0">
                <a:latin typeface="Century Gothic" panose="020B0502020202020204" pitchFamily="34" charset="0"/>
              </a:rPr>
              <a:t>William Rufus</a:t>
            </a:r>
            <a:endParaRPr lang="en-GB" sz="1100" i="1" dirty="0">
              <a:latin typeface="Century Gothic" panose="020B0502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4113350"/>
            <a:ext cx="3295650" cy="1716484"/>
          </a:xfrm>
          <a:prstGeom prst="rect">
            <a:avLst/>
          </a:prstGeom>
          <a:ln w="34925">
            <a:solidFill>
              <a:srgbClr val="FF6699"/>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r="48889" b="40278"/>
          <a:stretch/>
        </p:blipFill>
        <p:spPr>
          <a:xfrm>
            <a:off x="5076825" y="5334130"/>
            <a:ext cx="1282864" cy="899399"/>
          </a:xfrm>
          <a:prstGeom prst="rect">
            <a:avLst/>
          </a:prstGeom>
          <a:ln w="34925">
            <a:solidFill>
              <a:srgbClr val="00B050"/>
            </a:solidFill>
          </a:ln>
        </p:spPr>
      </p:pic>
    </p:spTree>
    <p:extLst>
      <p:ext uri="{BB962C8B-B14F-4D97-AF65-F5344CB8AC3E}">
        <p14:creationId xmlns:p14="http://schemas.microsoft.com/office/powerpoint/2010/main" val="26947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49" y="729893"/>
            <a:ext cx="4452581" cy="49889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Anglo-Saxon </a:t>
            </a:r>
            <a:r>
              <a:rPr lang="en-GB" sz="1600" b="1" dirty="0">
                <a:solidFill>
                  <a:schemeClr val="tx1"/>
                </a:solidFill>
                <a:latin typeface="Century Gothic" panose="020B0502020202020204" pitchFamily="34" charset="0"/>
              </a:rPr>
              <a:t>Society</a:t>
            </a:r>
          </a:p>
          <a:p>
            <a:pPr algn="ctr"/>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This was a strict hierarchy, however people could move up or down.</a:t>
            </a:r>
          </a:p>
          <a:p>
            <a:pPr algn="just"/>
            <a:endParaRPr lang="en-GB" sz="10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King</a:t>
            </a:r>
            <a:r>
              <a:rPr lang="en-GB" sz="1400" dirty="0">
                <a:solidFill>
                  <a:schemeClr val="tx1"/>
                </a:solidFill>
                <a:latin typeface="Century Gothic" panose="020B0502020202020204" pitchFamily="34" charset="0"/>
              </a:rPr>
              <a:t> – defend the country from attack, pass good laws and make sure people obeyed them, control tax, grant and take away land, control earls, power over the Church.</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Earls</a:t>
            </a:r>
            <a:r>
              <a:rPr lang="en-GB" sz="1400" dirty="0">
                <a:solidFill>
                  <a:schemeClr val="tx1"/>
                </a:solidFill>
                <a:latin typeface="Century Gothic" panose="020B0502020202020204" pitchFamily="34" charset="0"/>
              </a:rPr>
              <a:t> – powerful lords who owned huge areas of land e.g. Wessex, Northumbria, advisors to the king, raised men for king’s army, collected taxes and kept 1/3.</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Thegns</a:t>
            </a:r>
            <a:r>
              <a:rPr lang="en-GB" sz="1400" dirty="0">
                <a:solidFill>
                  <a:schemeClr val="tx1"/>
                </a:solidFill>
                <a:latin typeface="Century Gothic" panose="020B0502020202020204" pitchFamily="34" charset="0"/>
              </a:rPr>
              <a:t> – noble </a:t>
            </a:r>
            <a:r>
              <a:rPr lang="en-GB" sz="1400" dirty="0" smtClean="0">
                <a:solidFill>
                  <a:schemeClr val="tx1"/>
                </a:solidFill>
                <a:latin typeface="Century Gothic" panose="020B0502020202020204" pitchFamily="34" charset="0"/>
              </a:rPr>
              <a:t>warriors </a:t>
            </a:r>
            <a:r>
              <a:rPr lang="en-GB" sz="1400" dirty="0">
                <a:solidFill>
                  <a:schemeClr val="tx1"/>
                </a:solidFill>
                <a:latin typeface="Century Gothic" panose="020B0502020202020204" pitchFamily="34" charset="0"/>
              </a:rPr>
              <a:t>with small areas of land, local duties such as repairing roads and bridges.</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Ceorl</a:t>
            </a:r>
            <a:r>
              <a:rPr lang="en-GB" sz="1400" dirty="0">
                <a:solidFill>
                  <a:schemeClr val="tx1"/>
                </a:solidFill>
                <a:latin typeface="Century Gothic" panose="020B0502020202020204" pitchFamily="34" charset="0"/>
              </a:rPr>
              <a:t>s – freemen who owned their own small area of farmland.</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Peasants</a:t>
            </a:r>
            <a:r>
              <a:rPr lang="en-GB" sz="1400" dirty="0">
                <a:solidFill>
                  <a:schemeClr val="tx1"/>
                </a:solidFill>
                <a:latin typeface="Century Gothic" panose="020B0502020202020204" pitchFamily="34" charset="0"/>
              </a:rPr>
              <a:t> – 70% of the population, had to work on the lord’s land every week, on other days they farmed their land.</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Slaves</a:t>
            </a:r>
            <a:r>
              <a:rPr lang="en-GB" sz="1400" dirty="0">
                <a:solidFill>
                  <a:schemeClr val="tx1"/>
                </a:solidFill>
                <a:latin typeface="Century Gothic" panose="020B0502020202020204" pitchFamily="34" charset="0"/>
              </a:rPr>
              <a:t> – 10% of the population, no freedom and no land.</a:t>
            </a:r>
          </a:p>
        </p:txBody>
      </p:sp>
      <p:sp>
        <p:nvSpPr>
          <p:cNvPr id="8" name="Rectangle 7"/>
          <p:cNvSpPr/>
          <p:nvPr/>
        </p:nvSpPr>
        <p:spPr>
          <a:xfrm>
            <a:off x="2242834" y="5807241"/>
            <a:ext cx="4424612" cy="316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Villages and Towns</a:t>
            </a:r>
          </a:p>
          <a:p>
            <a:pPr algn="ctr"/>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Villages had 12-15 houses; 90% of people lived in villages. Village houses would be one room with a fire in the centre, made from wattle and daub. Villagers would be peasant farmers and there were large numbers of sheep and pigs. Animals would go inside in poor weather. The Church was the most important building.</a:t>
            </a:r>
          </a:p>
          <a:p>
            <a:pPr algn="just"/>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Towns were surrounded by a burh, a large wall so people could retreat if there was a Viking attack. There was a mint where coins were made, and a marketplace. Markets sold items such as jewellery. </a:t>
            </a:r>
          </a:p>
        </p:txBody>
      </p:sp>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1: Anglo-Saxon England</a:t>
            </a:r>
            <a:endParaRPr lang="en-GB" sz="2800" b="1" dirty="0">
              <a:solidFill>
                <a:schemeClr val="bg1"/>
              </a:solidFill>
              <a:latin typeface="Century Gothic" panose="020B0502020202020204" pitchFamily="34" charset="0"/>
            </a:endParaRPr>
          </a:p>
        </p:txBody>
      </p:sp>
      <p:pic>
        <p:nvPicPr>
          <p:cNvPr id="10" name="Picture 9"/>
          <p:cNvPicPr>
            <a:picLocks noChangeAspect="1"/>
          </p:cNvPicPr>
          <p:nvPr/>
        </p:nvPicPr>
        <p:blipFill rotWithShape="1">
          <a:blip r:embed="rId2"/>
          <a:srcRect l="-1" t="6281" r="69753"/>
          <a:stretch/>
        </p:blipFill>
        <p:spPr>
          <a:xfrm>
            <a:off x="4582791" y="755062"/>
            <a:ext cx="2084655" cy="4988900"/>
          </a:xfrm>
          <a:prstGeom prst="rect">
            <a:avLst/>
          </a:prstGeom>
        </p:spPr>
      </p:pic>
      <p:pic>
        <p:nvPicPr>
          <p:cNvPr id="12" name="Picture 11"/>
          <p:cNvPicPr>
            <a:picLocks noChangeAspect="1"/>
          </p:cNvPicPr>
          <p:nvPr/>
        </p:nvPicPr>
        <p:blipFill>
          <a:blip r:embed="rId3"/>
          <a:stretch>
            <a:fillRect/>
          </a:stretch>
        </p:blipFill>
        <p:spPr>
          <a:xfrm>
            <a:off x="171450" y="6058652"/>
            <a:ext cx="1864081" cy="1493169"/>
          </a:xfrm>
          <a:prstGeom prst="rect">
            <a:avLst/>
          </a:prstGeom>
          <a:ln w="34925">
            <a:solidFill>
              <a:srgbClr val="FF6699"/>
            </a:solidFill>
          </a:ln>
          <a:effectLst>
            <a:outerShdw blurRad="63500" sx="102000" sy="102000" algn="ctr" rotWithShape="0">
              <a:prstClr val="black">
                <a:alpha val="40000"/>
              </a:prstClr>
            </a:outerShdw>
          </a:effectLst>
        </p:spPr>
      </p:pic>
      <p:pic>
        <p:nvPicPr>
          <p:cNvPr id="11" name="Picture 10"/>
          <p:cNvPicPr>
            <a:picLocks noChangeAspect="1"/>
          </p:cNvPicPr>
          <p:nvPr/>
        </p:nvPicPr>
        <p:blipFill>
          <a:blip r:embed="rId4"/>
          <a:stretch>
            <a:fillRect/>
          </a:stretch>
        </p:blipFill>
        <p:spPr>
          <a:xfrm>
            <a:off x="561974" y="7248286"/>
            <a:ext cx="1083031" cy="1724346"/>
          </a:xfrm>
          <a:prstGeom prst="rect">
            <a:avLst/>
          </a:prstGeom>
          <a:ln w="34925">
            <a:solidFill>
              <a:srgbClr val="FFFF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90043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3: Life in Norman England</a:t>
            </a:r>
            <a:endParaRPr lang="en-GB" sz="2800" b="1" dirty="0">
              <a:solidFill>
                <a:schemeClr val="bg1"/>
              </a:solidFill>
              <a:latin typeface="Century Gothic" panose="020B0502020202020204" pitchFamily="34" charset="0"/>
            </a:endParaRPr>
          </a:p>
        </p:txBody>
      </p:sp>
      <p:sp>
        <p:nvSpPr>
          <p:cNvPr id="3" name="Rectangle 2"/>
          <p:cNvSpPr/>
          <p:nvPr/>
        </p:nvSpPr>
        <p:spPr>
          <a:xfrm>
            <a:off x="0" y="773345"/>
            <a:ext cx="6858000" cy="365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smtClean="0">
                <a:solidFill>
                  <a:schemeClr val="bg1"/>
                </a:solidFill>
                <a:latin typeface="Century Gothic" panose="020B0502020202020204" pitchFamily="34" charset="0"/>
              </a:rPr>
              <a:t>Disputed Succession</a:t>
            </a:r>
            <a:endParaRPr lang="en-GB" sz="1600" b="1" dirty="0">
              <a:solidFill>
                <a:schemeClr val="bg1"/>
              </a:solidFill>
              <a:latin typeface="Century Gothic" panose="020B0502020202020204" pitchFamily="34" charset="0"/>
            </a:endParaRPr>
          </a:p>
        </p:txBody>
      </p:sp>
      <p:sp>
        <p:nvSpPr>
          <p:cNvPr id="4" name="Rectangle 3"/>
          <p:cNvSpPr/>
          <p:nvPr/>
        </p:nvSpPr>
        <p:spPr>
          <a:xfrm>
            <a:off x="0" y="2551249"/>
            <a:ext cx="6772940" cy="208846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Causes</a:t>
            </a:r>
            <a:endParaRPr lang="en-GB" sz="1600" b="1" dirty="0">
              <a:solidFill>
                <a:schemeClr val="tx1"/>
              </a:solidFill>
              <a:latin typeface="Century Gothic" panose="020B0502020202020204" pitchFamily="34" charset="0"/>
            </a:endParaRPr>
          </a:p>
          <a:p>
            <a:pPr algn="ctr"/>
            <a:endParaRPr lang="en-GB" sz="14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did not trust Robert to lead England after their fight in 1080.</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William’s favourite son was Rufus.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Nobles were concerned that Rufus looked like he would be a powerful leader threatening them.</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 nobles hoped to control Robert, who was weaker.</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 nobles wanted England and Normandy under the same king. Many owned land in both countries.</a:t>
            </a:r>
          </a:p>
        </p:txBody>
      </p:sp>
      <p:sp>
        <p:nvSpPr>
          <p:cNvPr id="5" name="Rectangle 4"/>
          <p:cNvSpPr/>
          <p:nvPr/>
        </p:nvSpPr>
        <p:spPr>
          <a:xfrm>
            <a:off x="0" y="6821530"/>
            <a:ext cx="3295650" cy="22267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Key Events</a:t>
            </a:r>
          </a:p>
          <a:p>
            <a:pPr algn="ctr"/>
            <a:endParaRPr lang="en-GB" sz="1600" b="1"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err="1" smtClean="0">
                <a:solidFill>
                  <a:schemeClr val="tx1"/>
                </a:solidFill>
                <a:latin typeface="Century Gothic" panose="020B0502020202020204" pitchFamily="34" charset="0"/>
              </a:rPr>
              <a:t>Odo</a:t>
            </a:r>
            <a:r>
              <a:rPr lang="en-GB" sz="1400" dirty="0" smtClean="0">
                <a:solidFill>
                  <a:schemeClr val="tx1"/>
                </a:solidFill>
                <a:latin typeface="Century Gothic" panose="020B0502020202020204" pitchFamily="34" charset="0"/>
              </a:rPr>
              <a:t> was released from prison and led a rebellion against Rufus in support of Robert.</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There were areas of rebellion around the country.</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Rufus marched directly to Rochester where </a:t>
            </a:r>
            <a:r>
              <a:rPr lang="en-GB" sz="1400" dirty="0" err="1" smtClean="0">
                <a:solidFill>
                  <a:schemeClr val="tx1"/>
                </a:solidFill>
                <a:latin typeface="Century Gothic" panose="020B0502020202020204" pitchFamily="34" charset="0"/>
              </a:rPr>
              <a:t>Odo</a:t>
            </a:r>
            <a:r>
              <a:rPr lang="en-GB" sz="1400" dirty="0" smtClean="0">
                <a:solidFill>
                  <a:schemeClr val="tx1"/>
                </a:solidFill>
                <a:latin typeface="Century Gothic" panose="020B0502020202020204" pitchFamily="34" charset="0"/>
              </a:rPr>
              <a:t> was and captured him. He was banished.</a:t>
            </a:r>
          </a:p>
        </p:txBody>
      </p:sp>
      <p:sp>
        <p:nvSpPr>
          <p:cNvPr id="7" name="Rectangle 6"/>
          <p:cNvSpPr/>
          <p:nvPr/>
        </p:nvSpPr>
        <p:spPr>
          <a:xfrm>
            <a:off x="0" y="1271144"/>
            <a:ext cx="6772940" cy="11482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smtClean="0">
                <a:solidFill>
                  <a:schemeClr val="tx1"/>
                </a:solidFill>
                <a:latin typeface="Century Gothic" panose="020B0502020202020204" pitchFamily="34" charset="0"/>
              </a:rPr>
              <a:t>By 1087 William was very fat. He injured himself whilst fighting, and slowly passed away in Normandy. He wanted Rufus to rule England, so gave him a letter addressed to Lanfranc telling him to crown Rufus. Rufus travelled to England, took control of the money kept at Winchester, and was crowned King of England. In 1088, there was a rebellion against Rufus!</a:t>
            </a:r>
            <a:endParaRPr lang="en-GB" sz="1400" dirty="0">
              <a:solidFill>
                <a:schemeClr val="tx1"/>
              </a:solidFill>
              <a:latin typeface="Century Gothic" panose="020B0502020202020204" pitchFamily="34" charset="0"/>
            </a:endParaRPr>
          </a:p>
        </p:txBody>
      </p:sp>
      <p:sp>
        <p:nvSpPr>
          <p:cNvPr id="8" name="Rectangle 7"/>
          <p:cNvSpPr/>
          <p:nvPr/>
        </p:nvSpPr>
        <p:spPr>
          <a:xfrm>
            <a:off x="3562350" y="6390868"/>
            <a:ext cx="3210590" cy="26574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Why did Rufus succeed?</a:t>
            </a:r>
            <a:endParaRPr lang="en-GB" sz="1600" b="1" dirty="0">
              <a:solidFill>
                <a:schemeClr val="tx1"/>
              </a:solidFill>
              <a:latin typeface="Century Gothic" panose="020B0502020202020204" pitchFamily="34" charset="0"/>
            </a:endParaRPr>
          </a:p>
          <a:p>
            <a:pPr algn="ctr"/>
            <a:endParaRPr lang="en-GB" sz="14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 English barons supported Rufus.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 English </a:t>
            </a:r>
            <a:r>
              <a:rPr lang="en-GB" sz="1400" dirty="0" err="1" smtClean="0">
                <a:solidFill>
                  <a:schemeClr val="tx1"/>
                </a:solidFill>
                <a:latin typeface="Century Gothic" panose="020B0502020202020204" pitchFamily="34" charset="0"/>
              </a:rPr>
              <a:t>fyrd</a:t>
            </a:r>
            <a:r>
              <a:rPr lang="en-GB" sz="1400" dirty="0" smtClean="0">
                <a:solidFill>
                  <a:schemeClr val="tx1"/>
                </a:solidFill>
                <a:latin typeface="Century Gothic" panose="020B0502020202020204" pitchFamily="34" charset="0"/>
              </a:rPr>
              <a:t> fought for Rufus.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Rufus marched directly to </a:t>
            </a:r>
            <a:r>
              <a:rPr lang="en-GB" sz="1400" dirty="0" err="1" smtClean="0">
                <a:solidFill>
                  <a:schemeClr val="tx1"/>
                </a:solidFill>
                <a:latin typeface="Century Gothic" panose="020B0502020202020204" pitchFamily="34" charset="0"/>
              </a:rPr>
              <a:t>Odo</a:t>
            </a:r>
            <a:r>
              <a:rPr lang="en-GB" sz="1400" dirty="0" smtClean="0">
                <a:solidFill>
                  <a:schemeClr val="tx1"/>
                </a:solidFill>
                <a:latin typeface="Century Gothic" panose="020B0502020202020204" pitchFamily="34" charset="0"/>
              </a:rPr>
              <a:t> forcing him to surrender.</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Robert failed to invade from Normandy.</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Rufus treated the rebels generously to ensure future support.</a:t>
            </a:r>
            <a:endParaRPr lang="en-GB" sz="1400" dirty="0">
              <a:solidFill>
                <a:schemeClr val="tx1"/>
              </a:solidFill>
              <a:latin typeface="Century Gothic" panose="020B0502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5174">
            <a:off x="3200347" y="4639682"/>
            <a:ext cx="1853059" cy="1582719"/>
          </a:xfrm>
          <a:prstGeom prst="rect">
            <a:avLst/>
          </a:prstGeom>
          <a:solidFill>
            <a:srgbClr val="FFFFFF">
              <a:shade val="85000"/>
            </a:srgbClr>
          </a:solidFill>
          <a:ln w="34925" cap="sq">
            <a:solidFill>
              <a:srgbClr val="FFFF00"/>
            </a:solidFill>
            <a:miter lim="800000"/>
          </a:ln>
          <a:effectLst>
            <a:outerShdw blurRad="63500" sx="102000" sy="102000" algn="ctr" rotWithShape="0">
              <a:prstClr val="black">
                <a:alpha val="40000"/>
              </a:prst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209">
            <a:off x="5402095" y="4671470"/>
            <a:ext cx="1152695" cy="1572948"/>
          </a:xfrm>
          <a:prstGeom prst="rect">
            <a:avLst/>
          </a:prstGeom>
          <a:solidFill>
            <a:srgbClr val="FFFFFF">
              <a:shade val="85000"/>
            </a:srgbClr>
          </a:solidFill>
          <a:ln w="34925" cap="sq">
            <a:solidFill>
              <a:srgbClr val="FF6600"/>
            </a:solidFill>
            <a:miter lim="800000"/>
          </a:ln>
          <a:effectLst>
            <a:outerShdw blurRad="63500" sx="102000" sy="102000" algn="ctr" rotWithShape="0">
              <a:prstClr val="black">
                <a:alpha val="40000"/>
              </a:prstClr>
            </a:outerShdw>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0584" t="2309" r="53752" b="2040"/>
          <a:stretch/>
        </p:blipFill>
        <p:spPr>
          <a:xfrm>
            <a:off x="98249" y="4828221"/>
            <a:ext cx="880611" cy="1758263"/>
          </a:xfrm>
          <a:prstGeom prst="rect">
            <a:avLst/>
          </a:prstGeom>
          <a:ln w="34925">
            <a:solidFill>
              <a:srgbClr val="FF6699"/>
            </a:solid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970" y="5457944"/>
            <a:ext cx="2212548" cy="940333"/>
          </a:xfrm>
          <a:prstGeom prst="rect">
            <a:avLst/>
          </a:prstGeom>
          <a:ln w="34925">
            <a:solidFill>
              <a:srgbClr val="00B050"/>
            </a:solidFill>
          </a:ln>
        </p:spPr>
      </p:pic>
    </p:spTree>
    <p:extLst>
      <p:ext uri="{BB962C8B-B14F-4D97-AF65-F5344CB8AC3E}">
        <p14:creationId xmlns:p14="http://schemas.microsoft.com/office/powerpoint/2010/main" val="170392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5509"/>
            <a:ext cx="3927143" cy="25120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Local Government</a:t>
            </a:r>
          </a:p>
          <a:p>
            <a:pPr algn="just"/>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The top layers of government were the earls. The main earldoms were </a:t>
            </a:r>
            <a:r>
              <a:rPr lang="en-GB" sz="1400" dirty="0" smtClean="0">
                <a:solidFill>
                  <a:schemeClr val="tx1"/>
                </a:solidFill>
                <a:latin typeface="Century Gothic" panose="020B0502020202020204" pitchFamily="34" charset="0"/>
              </a:rPr>
              <a:t>Wessex, </a:t>
            </a:r>
            <a:r>
              <a:rPr lang="en-GB" sz="1400" dirty="0">
                <a:solidFill>
                  <a:schemeClr val="tx1"/>
                </a:solidFill>
                <a:latin typeface="Century Gothic" panose="020B0502020202020204" pitchFamily="34" charset="0"/>
              </a:rPr>
              <a:t>East Anglia, Mercia and Northumbria. </a:t>
            </a:r>
          </a:p>
          <a:p>
            <a:pPr algn="just"/>
            <a:endParaRPr lang="en-GB" sz="1400" dirty="0">
              <a:solidFill>
                <a:schemeClr val="tx1"/>
              </a:solidFill>
              <a:latin typeface="Century Gothic" panose="020B0502020202020204" pitchFamily="34" charset="0"/>
            </a:endParaRPr>
          </a:p>
          <a:p>
            <a:pPr algn="just"/>
            <a:r>
              <a:rPr lang="en-GB" sz="1400" dirty="0" smtClean="0">
                <a:solidFill>
                  <a:schemeClr val="tx1"/>
                </a:solidFill>
                <a:latin typeface="Century Gothic" panose="020B0502020202020204" pitchFamily="34" charset="0"/>
              </a:rPr>
              <a:t>Earldoms </a:t>
            </a:r>
            <a:r>
              <a:rPr lang="en-GB" sz="1400" dirty="0">
                <a:solidFill>
                  <a:schemeClr val="tx1"/>
                </a:solidFill>
                <a:latin typeface="Century Gothic" panose="020B0502020202020204" pitchFamily="34" charset="0"/>
              </a:rPr>
              <a:t>were divided into shires, and then hundreds. There was a thegn in each shire known as a sheriff who collected taxes, dealt with courts and raised </a:t>
            </a:r>
            <a:r>
              <a:rPr lang="en-GB" sz="1400" dirty="0" smtClean="0">
                <a:solidFill>
                  <a:schemeClr val="tx1"/>
                </a:solidFill>
                <a:latin typeface="Century Gothic" panose="020B0502020202020204" pitchFamily="34" charset="0"/>
              </a:rPr>
              <a:t>soldiers. Each </a:t>
            </a:r>
            <a:r>
              <a:rPr lang="en-GB" sz="1400" dirty="0">
                <a:solidFill>
                  <a:schemeClr val="tx1"/>
                </a:solidFill>
                <a:latin typeface="Century Gothic" panose="020B0502020202020204" pitchFamily="34" charset="0"/>
              </a:rPr>
              <a:t>hundred had about 12 villages.</a:t>
            </a:r>
          </a:p>
        </p:txBody>
      </p:sp>
      <p:sp>
        <p:nvSpPr>
          <p:cNvPr id="3" name="Rectangle 2"/>
          <p:cNvSpPr/>
          <p:nvPr/>
        </p:nvSpPr>
        <p:spPr>
          <a:xfrm>
            <a:off x="0" y="6203543"/>
            <a:ext cx="6776113" cy="28071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Legal System</a:t>
            </a:r>
          </a:p>
          <a:p>
            <a:pPr algn="just"/>
            <a:endParaRPr lang="en-GB" sz="10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Wergild</a:t>
            </a:r>
            <a:r>
              <a:rPr lang="en-GB" sz="1400" dirty="0">
                <a:solidFill>
                  <a:schemeClr val="tx1"/>
                </a:solidFill>
                <a:latin typeface="Century Gothic" panose="020B0502020202020204" pitchFamily="34" charset="0"/>
              </a:rPr>
              <a:t> – fine paid to the victim of crime of their families. The fine was greater for a nobleman.</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Capital Punishment </a:t>
            </a:r>
            <a:r>
              <a:rPr lang="en-GB" sz="1400" dirty="0">
                <a:solidFill>
                  <a:schemeClr val="tx1"/>
                </a:solidFill>
                <a:latin typeface="Century Gothic" panose="020B0502020202020204" pitchFamily="34" charset="0"/>
              </a:rPr>
              <a:t>– for a small number of serious crimes e.g. treason.</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Corporal Punishment</a:t>
            </a:r>
            <a:r>
              <a:rPr lang="en-GB" sz="1400" dirty="0">
                <a:solidFill>
                  <a:schemeClr val="tx1"/>
                </a:solidFill>
                <a:latin typeface="Century Gothic" panose="020B0502020202020204" pitchFamily="34" charset="0"/>
              </a:rPr>
              <a:t> – repeat offenders would be </a:t>
            </a:r>
            <a:r>
              <a:rPr lang="en-GB" sz="1400" dirty="0" smtClean="0">
                <a:solidFill>
                  <a:schemeClr val="tx1"/>
                </a:solidFill>
                <a:latin typeface="Century Gothic" panose="020B0502020202020204" pitchFamily="34" charset="0"/>
              </a:rPr>
              <a:t>mutilated </a:t>
            </a:r>
            <a:r>
              <a:rPr lang="en-GB" sz="1400" dirty="0">
                <a:solidFill>
                  <a:schemeClr val="tx1"/>
                </a:solidFill>
                <a:latin typeface="Century Gothic" panose="020B0502020202020204" pitchFamily="34" charset="0"/>
              </a:rPr>
              <a:t>e.g. hand, ear or nose cut off, eyes put out.</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Tithings</a:t>
            </a:r>
            <a:r>
              <a:rPr lang="en-GB" sz="1400" dirty="0">
                <a:solidFill>
                  <a:schemeClr val="tx1"/>
                </a:solidFill>
                <a:latin typeface="Century Gothic" panose="020B0502020202020204" pitchFamily="34" charset="0"/>
              </a:rPr>
              <a:t> – groups of 10 men aged over 12 responsible for bringing each other to court.</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Hue and Cry</a:t>
            </a:r>
            <a:r>
              <a:rPr lang="en-GB" sz="1400" dirty="0">
                <a:solidFill>
                  <a:schemeClr val="tx1"/>
                </a:solidFill>
                <a:latin typeface="Century Gothic" panose="020B0502020202020204" pitchFamily="34" charset="0"/>
              </a:rPr>
              <a:t> – all villagers had to pursue a criminal or face a fine.</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Trial by Jury </a:t>
            </a:r>
            <a:r>
              <a:rPr lang="en-GB" sz="1400" dirty="0">
                <a:solidFill>
                  <a:schemeClr val="tx1"/>
                </a:solidFill>
                <a:latin typeface="Century Gothic" panose="020B0502020202020204" pitchFamily="34" charset="0"/>
              </a:rPr>
              <a:t>– local villagers would hear both sides of the case.</a:t>
            </a: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Trial by Ordeal</a:t>
            </a:r>
            <a:r>
              <a:rPr lang="en-GB" sz="1400" dirty="0">
                <a:solidFill>
                  <a:schemeClr val="tx1"/>
                </a:solidFill>
                <a:latin typeface="Century Gothic" panose="020B0502020202020204" pitchFamily="34" charset="0"/>
              </a:rPr>
              <a:t> – if the local jury could not decide then God would decide with either hot water, hot iron, cold water or blessed </a:t>
            </a:r>
            <a:r>
              <a:rPr lang="en-GB" sz="1400" dirty="0" smtClean="0">
                <a:solidFill>
                  <a:schemeClr val="tx1"/>
                </a:solidFill>
                <a:latin typeface="Century Gothic" panose="020B0502020202020204" pitchFamily="34" charset="0"/>
              </a:rPr>
              <a:t>bread.</a:t>
            </a:r>
            <a:endParaRPr lang="en-GB" sz="1400" dirty="0">
              <a:solidFill>
                <a:schemeClr val="tx1"/>
              </a:solidFill>
              <a:latin typeface="Century Gothic" panose="020B0502020202020204" pitchFamily="34" charset="0"/>
            </a:endParaRPr>
          </a:p>
        </p:txBody>
      </p:sp>
      <p:sp>
        <p:nvSpPr>
          <p:cNvPr id="4" name="Rectangle 3"/>
          <p:cNvSpPr/>
          <p:nvPr/>
        </p:nvSpPr>
        <p:spPr>
          <a:xfrm>
            <a:off x="0" y="4077553"/>
            <a:ext cx="3927143" cy="19379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The Economy</a:t>
            </a:r>
          </a:p>
          <a:p>
            <a:pPr algn="ctr"/>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Most people only grew what they needed. If there was any spare, it would be exchanged and bartered.</a:t>
            </a:r>
          </a:p>
          <a:p>
            <a:pPr algn="just"/>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Most goods were exchanged using </a:t>
            </a:r>
            <a:r>
              <a:rPr lang="en-GB" sz="1400" dirty="0" smtClean="0">
                <a:solidFill>
                  <a:schemeClr val="tx1"/>
                </a:solidFill>
                <a:latin typeface="Century Gothic" panose="020B0502020202020204" pitchFamily="34" charset="0"/>
              </a:rPr>
              <a:t>the bartering </a:t>
            </a:r>
            <a:r>
              <a:rPr lang="en-GB" sz="1400" dirty="0">
                <a:solidFill>
                  <a:schemeClr val="tx1"/>
                </a:solidFill>
                <a:latin typeface="Century Gothic" panose="020B0502020202020204" pitchFamily="34" charset="0"/>
              </a:rPr>
              <a:t>system, however silver coins did exist but were only used by the wealthy.</a:t>
            </a:r>
          </a:p>
        </p:txBody>
      </p:sp>
      <p:sp>
        <p:nvSpPr>
          <p:cNvPr id="5" name="Rectangle 4"/>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1: Anglo-Saxon England</a:t>
            </a:r>
            <a:endParaRPr lang="en-GB" sz="2800" b="1" dirty="0">
              <a:solidFill>
                <a:schemeClr val="bg1"/>
              </a:solidFill>
              <a:latin typeface="Century Gothic" panose="020B0502020202020204" pitchFamily="34" charset="0"/>
            </a:endParaRPr>
          </a:p>
        </p:txBody>
      </p:sp>
      <p:sp>
        <p:nvSpPr>
          <p:cNvPr id="6" name="Rectangle 5"/>
          <p:cNvSpPr/>
          <p:nvPr/>
        </p:nvSpPr>
        <p:spPr>
          <a:xfrm>
            <a:off x="4076700" y="2908893"/>
            <a:ext cx="2699413" cy="31066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The Witan</a:t>
            </a:r>
          </a:p>
          <a:p>
            <a:pPr algn="ctr"/>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When the king needed advice he would call a meeting of the Witan, this meant Wise Men. It included: earls, thegns, archbishops and bishops. It meant the powerful earls were more likely to support the king.</a:t>
            </a:r>
          </a:p>
          <a:p>
            <a:pPr algn="just"/>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The Witan’s most important role was in choosing a new king.</a:t>
            </a:r>
          </a:p>
        </p:txBody>
      </p:sp>
      <p:pic>
        <p:nvPicPr>
          <p:cNvPr id="7" name="Picture 2"/>
          <p:cNvPicPr>
            <a:picLocks noChangeAspect="1" noChangeArrowheads="1"/>
          </p:cNvPicPr>
          <p:nvPr/>
        </p:nvPicPr>
        <p:blipFill rotWithShape="1">
          <a:blip r:embed="rId2" cstate="print"/>
          <a:srcRect l="22857" t="31132" r="24409" b="16271"/>
          <a:stretch/>
        </p:blipFill>
        <p:spPr bwMode="auto">
          <a:xfrm>
            <a:off x="4076700" y="745509"/>
            <a:ext cx="2699413" cy="1985327"/>
          </a:xfrm>
          <a:prstGeom prst="rect">
            <a:avLst/>
          </a:prstGeom>
          <a:noFill/>
          <a:ln w="31750">
            <a:solidFill>
              <a:srgbClr val="FFFF00"/>
            </a:solidFill>
            <a:miter lim="800000"/>
            <a:headEnd/>
            <a:tailEnd/>
          </a:ln>
          <a:effectLst>
            <a:outerShdw blurRad="63500" sx="102000" sy="102000" algn="ctr" rotWithShape="0">
              <a:prstClr val="black">
                <a:alpha val="40000"/>
              </a:prstClr>
            </a:outerShdw>
          </a:effectLst>
        </p:spPr>
      </p:pic>
      <p:pic>
        <p:nvPicPr>
          <p:cNvPr id="8" name="irc_mi" descr="http://ichef.bbci.co.uk/news/624/media/images/80907000/jpg/_80907047_coins.jpg">
            <a:hlinkClick r:id="rId3"/>
          </p:cNvPr>
          <p:cNvPicPr/>
          <p:nvPr/>
        </p:nvPicPr>
        <p:blipFill rotWithShape="1">
          <a:blip r:embed="rId4" cstate="print">
            <a:extLst>
              <a:ext uri="{28A0092B-C50C-407E-A947-70E740481C1C}">
                <a14:useLocalDpi xmlns:a14="http://schemas.microsoft.com/office/drawing/2010/main" val="0"/>
              </a:ext>
            </a:extLst>
          </a:blip>
          <a:srcRect l="-499" t="8568" r="452" b="5161"/>
          <a:stretch/>
        </p:blipFill>
        <p:spPr bwMode="auto">
          <a:xfrm>
            <a:off x="0" y="3307564"/>
            <a:ext cx="1144422" cy="675985"/>
          </a:xfrm>
          <a:prstGeom prst="roundRect">
            <a:avLst>
              <a:gd name="adj" fmla="val 16667"/>
            </a:avLst>
          </a:prstGeom>
          <a:ln w="31750">
            <a:solidFill>
              <a:srgbClr val="FF6699"/>
            </a:solid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191" y="3351554"/>
            <a:ext cx="961958" cy="643248"/>
          </a:xfrm>
          <a:prstGeom prst="rect">
            <a:avLst/>
          </a:prstGeom>
          <a:ln w="31750">
            <a:solidFill>
              <a:srgbClr val="FF6600"/>
            </a:solidFill>
          </a:ln>
          <a:effectLst>
            <a:outerShdw blurRad="63500" sx="102000" sy="102000" algn="ctr" rotWithShape="0">
              <a:prstClr val="black">
                <a:alpha val="40000"/>
              </a:prstClr>
            </a:outerShdw>
          </a:effectLst>
        </p:spPr>
      </p:pic>
      <p:pic>
        <p:nvPicPr>
          <p:cNvPr id="10" name="Picture 9" descr="Image result for hue and cry anglo saxon">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1293979" y="3318889"/>
            <a:ext cx="1381662" cy="675985"/>
          </a:xfrm>
          <a:prstGeom prst="rect">
            <a:avLst/>
          </a:prstGeom>
          <a:ln w="3175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8597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3886"/>
            <a:ext cx="4305300" cy="34995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The Church</a:t>
            </a:r>
          </a:p>
          <a:p>
            <a:pPr algn="ctr"/>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There were two archbishops, the Archbishop of York, and the Archbishop of Canterbury called Stigand. They were in charge of the Church.</a:t>
            </a:r>
          </a:p>
          <a:p>
            <a:pPr algn="just"/>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The Church was very influential as it was rich and powerful, part of government (Witan) and played a big role in everyday life. It owned 25% of the land in England.</a:t>
            </a:r>
          </a:p>
          <a:p>
            <a:pPr algn="just"/>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Anglo-Saxons believed in Heaven and Hell; this meant the village priest was very important as he would help the villagers get to heaven. Holy Days (holidays) were days off from work, and were looked forward to.</a:t>
            </a:r>
          </a:p>
        </p:txBody>
      </p:sp>
      <p:sp>
        <p:nvSpPr>
          <p:cNvPr id="4" name="Rectangle 3"/>
          <p:cNvSpPr/>
          <p:nvPr/>
        </p:nvSpPr>
        <p:spPr>
          <a:xfrm>
            <a:off x="0" y="4476464"/>
            <a:ext cx="3238500" cy="33340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Harold’s Trip to Normandy</a:t>
            </a:r>
          </a:p>
          <a:p>
            <a:pPr algn="ctr"/>
            <a:endParaRPr lang="en-GB" sz="10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a:solidFill>
                  <a:schemeClr val="tx1"/>
                </a:solidFill>
                <a:latin typeface="Century Gothic" panose="020B0502020202020204" pitchFamily="34" charset="0"/>
              </a:rPr>
              <a:t>In 1064 Harold went to Normandy. Anglo-Saxon and Norman sources disagree on events</a:t>
            </a:r>
            <a:r>
              <a:rPr lang="en-GB" sz="1400" dirty="0" smtClean="0">
                <a:solidFill>
                  <a:schemeClr val="tx1"/>
                </a:solidFill>
                <a:latin typeface="Century Gothic" panose="020B0502020202020204" pitchFamily="34" charset="0"/>
              </a:rPr>
              <a:t>.</a:t>
            </a:r>
            <a:endParaRPr lang="en-GB" sz="105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a:solidFill>
                  <a:schemeClr val="tx1"/>
                </a:solidFill>
                <a:latin typeface="Century Gothic" panose="020B0502020202020204" pitchFamily="34" charset="0"/>
              </a:rPr>
              <a:t>Norman sources state that Harold was sent by Edward to promise William the throne. Harold made a promise on holy relics.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Anglo-Saxon </a:t>
            </a:r>
            <a:r>
              <a:rPr lang="en-GB" sz="1400" dirty="0">
                <a:solidFill>
                  <a:schemeClr val="tx1"/>
                </a:solidFill>
                <a:latin typeface="Century Gothic" panose="020B0502020202020204" pitchFamily="34" charset="0"/>
              </a:rPr>
              <a:t>sources rarely mention the trip. If they do they state Harold was asking for the release of family members.</a:t>
            </a:r>
          </a:p>
        </p:txBody>
      </p:sp>
      <p:sp>
        <p:nvSpPr>
          <p:cNvPr id="5" name="Rectangle 4"/>
          <p:cNvSpPr/>
          <p:nvPr/>
        </p:nvSpPr>
        <p:spPr>
          <a:xfrm>
            <a:off x="3333750" y="4501864"/>
            <a:ext cx="3380098" cy="381028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Tostig Godwinson</a:t>
            </a:r>
          </a:p>
          <a:p>
            <a:pPr algn="ctr"/>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Tostig had been given Northumbria but this was a difficult area to control. He had to defend </a:t>
            </a:r>
            <a:r>
              <a:rPr lang="en-GB" sz="1400" dirty="0" smtClean="0">
                <a:solidFill>
                  <a:schemeClr val="tx1"/>
                </a:solidFill>
                <a:latin typeface="Century Gothic" panose="020B0502020202020204" pitchFamily="34" charset="0"/>
              </a:rPr>
              <a:t>against </a:t>
            </a:r>
            <a:r>
              <a:rPr lang="en-GB" sz="1400" dirty="0">
                <a:solidFill>
                  <a:schemeClr val="tx1"/>
                </a:solidFill>
                <a:latin typeface="Century Gothic" panose="020B0502020202020204" pitchFamily="34" charset="0"/>
              </a:rPr>
              <a:t>the Scottish and Vikings. He over-taxed the northern people, and was heavy handed in his punishments e.g. murder.</a:t>
            </a:r>
          </a:p>
          <a:p>
            <a:pPr algn="just"/>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October 1065 </a:t>
            </a:r>
            <a:r>
              <a:rPr lang="en-GB" sz="1400" dirty="0" err="1">
                <a:solidFill>
                  <a:schemeClr val="tx1"/>
                </a:solidFill>
                <a:latin typeface="Century Gothic" panose="020B0502020202020204" pitchFamily="34" charset="0"/>
              </a:rPr>
              <a:t>thegns</a:t>
            </a:r>
            <a:r>
              <a:rPr lang="en-GB" sz="1400" dirty="0">
                <a:solidFill>
                  <a:schemeClr val="tx1"/>
                </a:solidFill>
                <a:latin typeface="Century Gothic" panose="020B0502020202020204" pitchFamily="34" charset="0"/>
              </a:rPr>
              <a:t> </a:t>
            </a:r>
            <a:r>
              <a:rPr lang="en-GB" sz="1400" dirty="0" smtClean="0">
                <a:solidFill>
                  <a:schemeClr val="tx1"/>
                </a:solidFill>
                <a:latin typeface="Century Gothic" panose="020B0502020202020204" pitchFamily="34" charset="0"/>
              </a:rPr>
              <a:t>rebelled </a:t>
            </a:r>
            <a:r>
              <a:rPr lang="en-GB" sz="1400" dirty="0">
                <a:solidFill>
                  <a:schemeClr val="tx1"/>
                </a:solidFill>
                <a:latin typeface="Century Gothic" panose="020B0502020202020204" pitchFamily="34" charset="0"/>
              </a:rPr>
              <a:t>against Tostig. Harold is sent by Edward to look into what is happening and agrees that Morcar (Edwin of Mercia’s </a:t>
            </a:r>
            <a:r>
              <a:rPr lang="en-GB" sz="1400" dirty="0" smtClean="0">
                <a:solidFill>
                  <a:schemeClr val="tx1"/>
                </a:solidFill>
                <a:latin typeface="Century Gothic" panose="020B0502020202020204" pitchFamily="34" charset="0"/>
              </a:rPr>
              <a:t>brother) </a:t>
            </a:r>
            <a:r>
              <a:rPr lang="en-GB" sz="1400" dirty="0">
                <a:solidFill>
                  <a:schemeClr val="tx1"/>
                </a:solidFill>
                <a:latin typeface="Century Gothic" panose="020B0502020202020204" pitchFamily="34" charset="0"/>
              </a:rPr>
              <a:t>will be the new earl. This shows the trust Edward had in Harold but the brothers were enemies.</a:t>
            </a:r>
          </a:p>
        </p:txBody>
      </p:sp>
      <p:sp>
        <p:nvSpPr>
          <p:cNvPr id="6" name="Rectangle 5"/>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1: Anglo-Saxon England</a:t>
            </a:r>
            <a:endParaRPr lang="en-GB" sz="2800" b="1" dirty="0">
              <a:solidFill>
                <a:schemeClr val="bg1"/>
              </a:solidFill>
              <a:latin typeface="Century Gothic" panose="020B0502020202020204" pitchFamily="34" charset="0"/>
            </a:endParaRPr>
          </a:p>
        </p:txBody>
      </p:sp>
      <p:sp>
        <p:nvSpPr>
          <p:cNvPr id="7" name="Text Box 42"/>
          <p:cNvSpPr txBox="1"/>
          <p:nvPr/>
        </p:nvSpPr>
        <p:spPr>
          <a:xfrm>
            <a:off x="4469765" y="818295"/>
            <a:ext cx="2244083" cy="1801495"/>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Archbishops</a:t>
            </a:r>
            <a:endParaRPr lang="en-GB"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Bishops</a:t>
            </a:r>
            <a:endParaRPr lang="en-GB"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Priests</a:t>
            </a:r>
            <a:endParaRPr lang="en-GB" sz="1100">
              <a:effectLst/>
              <a:ea typeface="Calibri" panose="020F0502020204030204" pitchFamily="34" charset="0"/>
              <a:cs typeface="Times New Roman" panose="02020603050405020304" pitchFamily="18" charset="0"/>
            </a:endParaRPr>
          </a:p>
        </p:txBody>
      </p:sp>
      <p:cxnSp>
        <p:nvCxnSpPr>
          <p:cNvPr id="8" name="Straight Arrow Connector 7"/>
          <p:cNvCxnSpPr/>
          <p:nvPr/>
        </p:nvCxnSpPr>
        <p:spPr>
          <a:xfrm flipV="1">
            <a:off x="5601970" y="1080550"/>
            <a:ext cx="0" cy="422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5601970" y="1776510"/>
            <a:ext cx="0" cy="4362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11" descr="Image result for anglo saxon church">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9765" y="2796640"/>
            <a:ext cx="2244083" cy="1546760"/>
          </a:xfrm>
          <a:prstGeom prst="rect">
            <a:avLst/>
          </a:prstGeom>
          <a:ln w="38100">
            <a:solidFill>
              <a:srgbClr val="FFFF00"/>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42" y="7943564"/>
            <a:ext cx="3103758" cy="1015581"/>
          </a:xfrm>
          <a:prstGeom prst="rect">
            <a:avLst/>
          </a:prstGeom>
          <a:ln w="50800">
            <a:solidFill>
              <a:srgbClr val="FF6699"/>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7091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1700" y="805785"/>
            <a:ext cx="4533901" cy="49854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Power of the House of Godwin</a:t>
            </a:r>
          </a:p>
          <a:p>
            <a:pPr algn="ctr"/>
            <a:endParaRPr lang="en-GB" sz="1000" dirty="0">
              <a:solidFill>
                <a:schemeClr val="tx1"/>
              </a:solidFill>
              <a:latin typeface="Century Gothic" panose="020B0502020202020204" pitchFamily="34" charset="0"/>
            </a:endParaRPr>
          </a:p>
          <a:p>
            <a:pPr algn="ctr"/>
            <a:r>
              <a:rPr lang="en-GB" sz="1400" dirty="0">
                <a:solidFill>
                  <a:schemeClr val="tx1"/>
                </a:solidFill>
                <a:latin typeface="Century Gothic" panose="020B0502020202020204" pitchFamily="34" charset="0"/>
              </a:rPr>
              <a:t>The House of Godwin was very powerful in Anglo-Saxon England.</a:t>
            </a:r>
          </a:p>
          <a:p>
            <a:pPr algn="ctr"/>
            <a:endParaRPr lang="en-GB" sz="10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Allies</a:t>
            </a:r>
            <a:r>
              <a:rPr lang="en-GB" sz="1400" dirty="0">
                <a:solidFill>
                  <a:schemeClr val="tx1"/>
                </a:solidFill>
                <a:latin typeface="Century Gothic" panose="020B0502020202020204" pitchFamily="34" charset="0"/>
              </a:rPr>
              <a:t>: Edward the Confessor was married to Edith Godwin. Harold married Edith </a:t>
            </a:r>
            <a:r>
              <a:rPr lang="en-GB" sz="1400" dirty="0" err="1">
                <a:solidFill>
                  <a:schemeClr val="tx1"/>
                </a:solidFill>
                <a:latin typeface="Century Gothic" panose="020B0502020202020204" pitchFamily="34" charset="0"/>
              </a:rPr>
              <a:t>Swanneck</a:t>
            </a:r>
            <a:r>
              <a:rPr lang="en-GB" sz="1400" dirty="0">
                <a:solidFill>
                  <a:schemeClr val="tx1"/>
                </a:solidFill>
                <a:latin typeface="Century Gothic" panose="020B0502020202020204" pitchFamily="34" charset="0"/>
              </a:rPr>
              <a:t> to get influence in the east, but this was unofficial. He later officially married Edith who was Edwin’s sister (Mercia</a:t>
            </a:r>
            <a:r>
              <a:rPr lang="en-GB" sz="1400" dirty="0" smtClean="0">
                <a:solidFill>
                  <a:schemeClr val="tx1"/>
                </a:solidFill>
                <a:latin typeface="Century Gothic" panose="020B0502020202020204" pitchFamily="34" charset="0"/>
              </a:rPr>
              <a:t>).</a:t>
            </a:r>
            <a:endParaRPr lang="en-GB" sz="14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Land</a:t>
            </a:r>
            <a:r>
              <a:rPr lang="en-GB" sz="1400" dirty="0">
                <a:solidFill>
                  <a:schemeClr val="tx1"/>
                </a:solidFill>
                <a:latin typeface="Century Gothic" panose="020B0502020202020204" pitchFamily="34" charset="0"/>
              </a:rPr>
              <a:t>: Harold owned Wessex, the largest and richest earldom with the capital Winchester. Tostig Godwinson owned Northumbria. </a:t>
            </a:r>
            <a:r>
              <a:rPr lang="en-GB" sz="1400" dirty="0" err="1">
                <a:solidFill>
                  <a:schemeClr val="tx1"/>
                </a:solidFill>
                <a:latin typeface="Century Gothic" panose="020B0502020202020204" pitchFamily="34" charset="0"/>
              </a:rPr>
              <a:t>Gyrth</a:t>
            </a:r>
            <a:r>
              <a:rPr lang="en-GB" sz="1400" dirty="0">
                <a:solidFill>
                  <a:schemeClr val="tx1"/>
                </a:solidFill>
                <a:latin typeface="Century Gothic" panose="020B0502020202020204" pitchFamily="34" charset="0"/>
              </a:rPr>
              <a:t> and </a:t>
            </a:r>
            <a:r>
              <a:rPr lang="en-GB" sz="1400" dirty="0" err="1">
                <a:solidFill>
                  <a:schemeClr val="tx1"/>
                </a:solidFill>
                <a:latin typeface="Century Gothic" panose="020B0502020202020204" pitchFamily="34" charset="0"/>
              </a:rPr>
              <a:t>Leofwine</a:t>
            </a:r>
            <a:r>
              <a:rPr lang="en-GB" sz="1400" dirty="0">
                <a:solidFill>
                  <a:schemeClr val="tx1"/>
                </a:solidFill>
                <a:latin typeface="Century Gothic" panose="020B0502020202020204" pitchFamily="34" charset="0"/>
              </a:rPr>
              <a:t> owned Kent and East Anglia</a:t>
            </a:r>
            <a:r>
              <a:rPr lang="en-GB" sz="1400" dirty="0" smtClean="0">
                <a:solidFill>
                  <a:schemeClr val="tx1"/>
                </a:solidFill>
                <a:latin typeface="Century Gothic" panose="020B0502020202020204" pitchFamily="34" charset="0"/>
              </a:rPr>
              <a:t>.</a:t>
            </a:r>
            <a:endParaRPr lang="en-GB" sz="14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Wealth</a:t>
            </a:r>
            <a:r>
              <a:rPr lang="en-GB" sz="1400" dirty="0">
                <a:solidFill>
                  <a:schemeClr val="tx1"/>
                </a:solidFill>
                <a:latin typeface="Century Gothic" panose="020B0502020202020204" pitchFamily="34" charset="0"/>
              </a:rPr>
              <a:t>: Wessex produced an income of £8500 a year, Edward the Confessor only received £6000</a:t>
            </a:r>
            <a:r>
              <a:rPr lang="en-GB" sz="1400" dirty="0" smtClean="0">
                <a:solidFill>
                  <a:schemeClr val="tx1"/>
                </a:solidFill>
                <a:latin typeface="Century Gothic" panose="020B0502020202020204" pitchFamily="34" charset="0"/>
              </a:rPr>
              <a:t>.</a:t>
            </a:r>
            <a:endParaRPr lang="en-GB" sz="14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Military</a:t>
            </a:r>
            <a:r>
              <a:rPr lang="en-GB" sz="1400" dirty="0">
                <a:solidFill>
                  <a:schemeClr val="tx1"/>
                </a:solidFill>
                <a:latin typeface="Century Gothic" panose="020B0502020202020204" pitchFamily="34" charset="0"/>
              </a:rPr>
              <a:t>: Tostig and Harold put an end to rebellions in Wales during the 1060s. Thegns supported them due to this</a:t>
            </a:r>
            <a:r>
              <a:rPr lang="en-GB" sz="1400" dirty="0" smtClean="0">
                <a:solidFill>
                  <a:schemeClr val="tx1"/>
                </a:solidFill>
                <a:latin typeface="Century Gothic" panose="020B0502020202020204" pitchFamily="34" charset="0"/>
              </a:rPr>
              <a:t>.</a:t>
            </a:r>
            <a:endParaRPr lang="en-GB" sz="14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Religio</a:t>
            </a:r>
            <a:r>
              <a:rPr lang="en-GB" sz="1400" dirty="0">
                <a:solidFill>
                  <a:schemeClr val="tx1"/>
                </a:solidFill>
                <a:latin typeface="Century Gothic" panose="020B0502020202020204" pitchFamily="34" charset="0"/>
              </a:rPr>
              <a:t>n: Harold founded an abbey, and received support from bishops winning the support of the Church.</a:t>
            </a:r>
          </a:p>
        </p:txBody>
      </p:sp>
      <p:sp>
        <p:nvSpPr>
          <p:cNvPr id="3" name="Rectangle 2"/>
          <p:cNvSpPr/>
          <p:nvPr/>
        </p:nvSpPr>
        <p:spPr>
          <a:xfrm>
            <a:off x="-1" y="5865693"/>
            <a:ext cx="6705601" cy="31259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Claimants for the Throne</a:t>
            </a:r>
          </a:p>
          <a:p>
            <a:pPr algn="ctr"/>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Edward the Confessor died in January 1066. He had no strong heir however Harold Godwinson was at his bedside when he died and Edward chose him to be the next king. The Witan also chose Harold Godwinson as their next king, and he was crowned the day after Edward died. There were other people who wanted the throne however:</a:t>
            </a:r>
          </a:p>
          <a:p>
            <a:pPr algn="just"/>
            <a:endParaRPr lang="en-GB" sz="10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Edgar </a:t>
            </a:r>
            <a:r>
              <a:rPr lang="en-GB" sz="1400" u="sng" dirty="0" err="1" smtClean="0">
                <a:solidFill>
                  <a:schemeClr val="tx1"/>
                </a:solidFill>
                <a:latin typeface="Century Gothic" panose="020B0502020202020204" pitchFamily="34" charset="0"/>
              </a:rPr>
              <a:t>Aethling</a:t>
            </a:r>
            <a:r>
              <a:rPr lang="en-GB" sz="1400" dirty="0" smtClean="0">
                <a:solidFill>
                  <a:schemeClr val="tx1"/>
                </a:solidFill>
                <a:latin typeface="Century Gothic" panose="020B0502020202020204" pitchFamily="34" charset="0"/>
              </a:rPr>
              <a:t>: Great-nephew </a:t>
            </a:r>
            <a:r>
              <a:rPr lang="en-GB" sz="1400" dirty="0">
                <a:solidFill>
                  <a:schemeClr val="tx1"/>
                </a:solidFill>
                <a:latin typeface="Century Gothic" panose="020B0502020202020204" pitchFamily="34" charset="0"/>
              </a:rPr>
              <a:t>of Edward; no support from earls; only 14 years old</a:t>
            </a:r>
            <a:r>
              <a:rPr lang="en-GB" sz="1400" dirty="0" smtClean="0">
                <a:solidFill>
                  <a:schemeClr val="tx1"/>
                </a:solidFill>
                <a:latin typeface="Century Gothic" panose="020B0502020202020204" pitchFamily="34" charset="0"/>
              </a:rPr>
              <a:t>.</a:t>
            </a:r>
            <a:endParaRPr lang="en-GB" sz="14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u="sng" dirty="0">
                <a:solidFill>
                  <a:schemeClr val="tx1"/>
                </a:solidFill>
                <a:latin typeface="Century Gothic" panose="020B0502020202020204" pitchFamily="34" charset="0"/>
              </a:rPr>
              <a:t>Harald Hardrada, King of </a:t>
            </a:r>
            <a:r>
              <a:rPr lang="en-GB" sz="1400" u="sng" dirty="0" smtClean="0">
                <a:solidFill>
                  <a:schemeClr val="tx1"/>
                </a:solidFill>
                <a:latin typeface="Century Gothic" panose="020B0502020202020204" pitchFamily="34" charset="0"/>
              </a:rPr>
              <a:t>Norway</a:t>
            </a:r>
            <a:r>
              <a:rPr lang="en-GB" sz="1400" dirty="0" smtClean="0">
                <a:solidFill>
                  <a:schemeClr val="tx1"/>
                </a:solidFill>
                <a:latin typeface="Century Gothic" panose="020B0502020202020204" pitchFamily="34" charset="0"/>
              </a:rPr>
              <a:t>: Promise </a:t>
            </a:r>
            <a:r>
              <a:rPr lang="en-GB" sz="1400" dirty="0">
                <a:solidFill>
                  <a:schemeClr val="tx1"/>
                </a:solidFill>
                <a:latin typeface="Century Gothic" panose="020B0502020202020204" pitchFamily="34" charset="0"/>
              </a:rPr>
              <a:t>made to his father, huge amount of military experience, huge wealth, support of </a:t>
            </a:r>
            <a:r>
              <a:rPr lang="en-GB" sz="1400" dirty="0" smtClean="0">
                <a:solidFill>
                  <a:schemeClr val="tx1"/>
                </a:solidFill>
                <a:latin typeface="Century Gothic" panose="020B0502020202020204" pitchFamily="34" charset="0"/>
              </a:rPr>
              <a:t>Tostig.</a:t>
            </a:r>
          </a:p>
          <a:p>
            <a:pPr marL="285750" indent="-285750" algn="just">
              <a:buFont typeface="Arial" panose="020B0604020202020204" pitchFamily="34" charset="0"/>
              <a:buChar char="•"/>
            </a:pPr>
            <a:r>
              <a:rPr lang="en-GB" sz="1400" u="sng" dirty="0" smtClean="0">
                <a:solidFill>
                  <a:schemeClr val="tx1"/>
                </a:solidFill>
                <a:latin typeface="Century Gothic" panose="020B0502020202020204" pitchFamily="34" charset="0"/>
              </a:rPr>
              <a:t>William</a:t>
            </a:r>
            <a:r>
              <a:rPr lang="en-GB" sz="1400" u="sng" dirty="0">
                <a:solidFill>
                  <a:schemeClr val="tx1"/>
                </a:solidFill>
                <a:latin typeface="Century Gothic" panose="020B0502020202020204" pitchFamily="34" charset="0"/>
              </a:rPr>
              <a:t>, Duke of </a:t>
            </a:r>
            <a:r>
              <a:rPr lang="en-GB" sz="1400" u="sng" dirty="0" smtClean="0">
                <a:solidFill>
                  <a:schemeClr val="tx1"/>
                </a:solidFill>
                <a:latin typeface="Century Gothic" panose="020B0502020202020204" pitchFamily="34" charset="0"/>
              </a:rPr>
              <a:t>Normandy</a:t>
            </a:r>
            <a:r>
              <a:rPr lang="en-GB" sz="1400" dirty="0" smtClean="0">
                <a:solidFill>
                  <a:schemeClr val="tx1"/>
                </a:solidFill>
                <a:latin typeface="Century Gothic" panose="020B0502020202020204" pitchFamily="34" charset="0"/>
              </a:rPr>
              <a:t>: Experience </a:t>
            </a:r>
            <a:r>
              <a:rPr lang="en-GB" sz="1400" dirty="0">
                <a:solidFill>
                  <a:schemeClr val="tx1"/>
                </a:solidFill>
                <a:latin typeface="Century Gothic" panose="020B0502020202020204" pitchFamily="34" charset="0"/>
              </a:rPr>
              <a:t>soldier and ruler, King Edward had promised him the throne in 1051 and Harold promised again in 1064.</a:t>
            </a:r>
          </a:p>
        </p:txBody>
      </p:sp>
      <p:sp>
        <p:nvSpPr>
          <p:cNvPr id="4" name="Rectangle 3"/>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1: Anglo-Saxon England</a:t>
            </a:r>
            <a:endParaRPr lang="en-GB" sz="2800" b="1" dirty="0">
              <a:solidFill>
                <a:schemeClr val="bg1"/>
              </a:solidFill>
              <a:latin typeface="Century Gothic" panose="020B0502020202020204" pitchFamily="34" charset="0"/>
            </a:endParaRPr>
          </a:p>
        </p:txBody>
      </p:sp>
      <p:pic>
        <p:nvPicPr>
          <p:cNvPr id="5" name="Picture 6" descr="http://medieval.stormthecastle.com/images/1066-images/Part%20I%20_%20king-harold-ii-harold-godwinson-house-of-wessex-1066.jpg"/>
          <p:cNvPicPr>
            <a:picLocks noChangeAspect="1" noChangeArrowheads="1"/>
          </p:cNvPicPr>
          <p:nvPr/>
        </p:nvPicPr>
        <p:blipFill>
          <a:blip r:embed="rId2" cstate="print"/>
          <a:srcRect/>
          <a:stretch>
            <a:fillRect/>
          </a:stretch>
        </p:blipFill>
        <p:spPr bwMode="auto">
          <a:xfrm>
            <a:off x="152400" y="805785"/>
            <a:ext cx="1790700" cy="2967446"/>
          </a:xfrm>
          <a:prstGeom prst="rect">
            <a:avLst/>
          </a:prstGeom>
          <a:noFill/>
          <a:ln w="34925">
            <a:solidFill>
              <a:srgbClr val="FFFF00"/>
            </a:solidFill>
          </a:ln>
          <a:effectLst>
            <a:outerShdw blurRad="63500" sx="102000" sy="102000" algn="ctr" rotWithShape="0">
              <a:prstClr val="black">
                <a:alpha val="40000"/>
              </a:prstClr>
            </a:outerShdw>
          </a:effectLst>
        </p:spPr>
      </p:pic>
      <p:pic>
        <p:nvPicPr>
          <p:cNvPr id="6" name="Picture 2" descr="Đ"/>
          <p:cNvPicPr>
            <a:picLocks noChangeAspect="1" noChangeArrowheads="1"/>
          </p:cNvPicPr>
          <p:nvPr/>
        </p:nvPicPr>
        <p:blipFill>
          <a:blip r:embed="rId3" cstate="print"/>
          <a:srcRect/>
          <a:stretch>
            <a:fillRect/>
          </a:stretch>
        </p:blipFill>
        <p:spPr bwMode="auto">
          <a:xfrm>
            <a:off x="152400" y="3937571"/>
            <a:ext cx="1790700" cy="1375647"/>
          </a:xfrm>
          <a:prstGeom prst="rect">
            <a:avLst/>
          </a:prstGeom>
          <a:noFill/>
          <a:ln w="34925">
            <a:solidFill>
              <a:srgbClr val="FF6699"/>
            </a:solidFill>
            <a:miter lim="800000"/>
            <a:headEnd/>
            <a:tailEnd/>
          </a:ln>
          <a:effectLst>
            <a:outerShdw blurRad="63500" sx="102000" sy="102000" algn="ctr"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1394" y="5106061"/>
            <a:ext cx="497971" cy="619147"/>
          </a:xfrm>
          <a:prstGeom prst="rect">
            <a:avLst/>
          </a:prstGeom>
          <a:ln w="34925">
            <a:solidFill>
              <a:srgbClr val="00B050"/>
            </a:solidFill>
          </a:ln>
        </p:spPr>
      </p:pic>
    </p:spTree>
    <p:extLst>
      <p:ext uri="{BB962C8B-B14F-4D97-AF65-F5344CB8AC3E}">
        <p14:creationId xmlns:p14="http://schemas.microsoft.com/office/powerpoint/2010/main" val="166321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830852"/>
            <a:ext cx="3368842" cy="43758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Battle of Gate Fulford, 20 September 1066</a:t>
            </a:r>
          </a:p>
          <a:p>
            <a:pPr algn="ctr"/>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Harald </a:t>
            </a:r>
            <a:r>
              <a:rPr lang="en-GB" sz="1400" dirty="0" smtClean="0">
                <a:solidFill>
                  <a:schemeClr val="tx1"/>
                </a:solidFill>
                <a:latin typeface="Century Gothic" panose="020B0502020202020204" pitchFamily="34" charset="0"/>
              </a:rPr>
              <a:t>Hardrada </a:t>
            </a:r>
            <a:r>
              <a:rPr lang="en-GB" sz="1400" dirty="0">
                <a:solidFill>
                  <a:schemeClr val="tx1"/>
                </a:solidFill>
                <a:latin typeface="Century Gothic" panose="020B0502020202020204" pitchFamily="34" charset="0"/>
              </a:rPr>
              <a:t>and Tostig sailed up the River </a:t>
            </a:r>
            <a:r>
              <a:rPr lang="en-GB" sz="1400" dirty="0" smtClean="0">
                <a:solidFill>
                  <a:schemeClr val="tx1"/>
                </a:solidFill>
                <a:latin typeface="Century Gothic" panose="020B0502020202020204" pitchFamily="34" charset="0"/>
              </a:rPr>
              <a:t>Humber. Earls </a:t>
            </a:r>
            <a:r>
              <a:rPr lang="en-GB" sz="1400" dirty="0">
                <a:solidFill>
                  <a:schemeClr val="tx1"/>
                </a:solidFill>
                <a:latin typeface="Century Gothic" panose="020B0502020202020204" pitchFamily="34" charset="0"/>
              </a:rPr>
              <a:t>Edwin and Morcar </a:t>
            </a:r>
            <a:r>
              <a:rPr lang="en-GB" sz="1400" dirty="0" smtClean="0">
                <a:solidFill>
                  <a:schemeClr val="tx1"/>
                </a:solidFill>
                <a:latin typeface="Century Gothic" panose="020B0502020202020204" pitchFamily="34" charset="0"/>
              </a:rPr>
              <a:t>gathered </a:t>
            </a:r>
            <a:r>
              <a:rPr lang="en-GB" sz="1400" dirty="0">
                <a:solidFill>
                  <a:schemeClr val="tx1"/>
                </a:solidFill>
                <a:latin typeface="Century Gothic" panose="020B0502020202020204" pitchFamily="34" charset="0"/>
              </a:rPr>
              <a:t>an army of 5000 men. They formed a shield wall in a strong position with marsh protecting them to the side and a ford in front. </a:t>
            </a:r>
          </a:p>
          <a:p>
            <a:pPr algn="just"/>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Hardrada </a:t>
            </a:r>
            <a:r>
              <a:rPr lang="en-GB" sz="1400">
                <a:solidFill>
                  <a:schemeClr val="tx1"/>
                </a:solidFill>
                <a:latin typeface="Century Gothic" panose="020B0502020202020204" pitchFamily="34" charset="0"/>
              </a:rPr>
              <a:t>had </a:t>
            </a:r>
            <a:r>
              <a:rPr lang="en-GB" sz="1400" smtClean="0">
                <a:solidFill>
                  <a:schemeClr val="tx1"/>
                </a:solidFill>
                <a:latin typeface="Century Gothic" panose="020B0502020202020204" pitchFamily="34" charset="0"/>
              </a:rPr>
              <a:t>10,000 </a:t>
            </a:r>
            <a:r>
              <a:rPr lang="en-GB" sz="1400" dirty="0">
                <a:solidFill>
                  <a:schemeClr val="tx1"/>
                </a:solidFill>
                <a:latin typeface="Century Gothic" panose="020B0502020202020204" pitchFamily="34" charset="0"/>
              </a:rPr>
              <a:t>men. The Saxons pushed the Vikings into the marsh to begin with, however Hardrada ordered his men around the Saxons and they were driven into the river or the marshland. The Saxon army was destroyed.</a:t>
            </a:r>
          </a:p>
          <a:p>
            <a:pPr algn="just"/>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The people of York agreed to hand over money, soldiers and hostages,</a:t>
            </a:r>
          </a:p>
        </p:txBody>
      </p:sp>
      <p:sp>
        <p:nvSpPr>
          <p:cNvPr id="4" name="Rectangle 3"/>
          <p:cNvSpPr/>
          <p:nvPr/>
        </p:nvSpPr>
        <p:spPr>
          <a:xfrm>
            <a:off x="3677802" y="5206666"/>
            <a:ext cx="3087806" cy="37828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Battle of Stamford Bridge, 25 September 1066</a:t>
            </a:r>
          </a:p>
          <a:p>
            <a:pPr algn="ctr"/>
            <a:endParaRPr lang="en-GB" sz="1000" dirty="0">
              <a:solidFill>
                <a:schemeClr val="tx1"/>
              </a:solidFill>
              <a:latin typeface="Century Gothic" panose="020B0502020202020204" pitchFamily="34" charset="0"/>
            </a:endParaRPr>
          </a:p>
          <a:p>
            <a:pPr algn="just"/>
            <a:r>
              <a:rPr lang="en-GB" sz="1400" dirty="0" smtClean="0">
                <a:solidFill>
                  <a:schemeClr val="tx1"/>
                </a:solidFill>
                <a:latin typeface="Century Gothic" panose="020B0502020202020204" pitchFamily="34" charset="0"/>
              </a:rPr>
              <a:t>Hardrada </a:t>
            </a:r>
            <a:r>
              <a:rPr lang="en-GB" sz="1400" dirty="0">
                <a:solidFill>
                  <a:schemeClr val="tx1"/>
                </a:solidFill>
                <a:latin typeface="Century Gothic" panose="020B0502020202020204" pitchFamily="34" charset="0"/>
              </a:rPr>
              <a:t>was waiting for his hostages from York at Stamford Bridge so the Vikings did not have their full army or armour. King Harold attacked after marching north. The Vikings formed a shield wall, and a single Viking warrior held the bridge between the Saxons and Vikings for  a long time. It was a savage hand to hand battle. Harold won, and the Vikings only needed 24 of the 300 ships they arrived in. </a:t>
            </a:r>
            <a:r>
              <a:rPr lang="en-GB" sz="1400" dirty="0" smtClean="0">
                <a:solidFill>
                  <a:schemeClr val="tx1"/>
                </a:solidFill>
                <a:latin typeface="Century Gothic" panose="020B0502020202020204" pitchFamily="34" charset="0"/>
              </a:rPr>
              <a:t>Hardrada </a:t>
            </a:r>
            <a:r>
              <a:rPr lang="en-GB" sz="1400" dirty="0">
                <a:solidFill>
                  <a:schemeClr val="tx1"/>
                </a:solidFill>
                <a:latin typeface="Century Gothic" panose="020B0502020202020204" pitchFamily="34" charset="0"/>
              </a:rPr>
              <a:t>and Tostig died. </a:t>
            </a:r>
          </a:p>
        </p:txBody>
      </p:sp>
      <p:sp>
        <p:nvSpPr>
          <p:cNvPr id="6" name="Rectangle 5"/>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1: Anglo-Saxon England</a:t>
            </a:r>
            <a:endParaRPr lang="en-GB" sz="2800" b="1" dirty="0">
              <a:solidFill>
                <a:schemeClr val="bg1"/>
              </a:solidFill>
              <a:latin typeface="Century Gothic" panose="020B0502020202020204" pitchFamily="34" charset="0"/>
            </a:endParaRPr>
          </a:p>
        </p:txBody>
      </p:sp>
      <p:pic>
        <p:nvPicPr>
          <p:cNvPr id="7" name="irc_mi" descr="http://www.timeref.com/episodes/1066.jpg">
            <a:hlinkClick r:id="rId2"/>
          </p:cNvPr>
          <p:cNvPicPr/>
          <p:nvPr/>
        </p:nvPicPr>
        <p:blipFill rotWithShape="1">
          <a:blip r:embed="rId3" cstate="print">
            <a:extLst>
              <a:ext uri="{28A0092B-C50C-407E-A947-70E740481C1C}">
                <a14:useLocalDpi xmlns:a14="http://schemas.microsoft.com/office/drawing/2010/main" val="0"/>
              </a:ext>
            </a:extLst>
          </a:blip>
          <a:srcRect l="1779" t="1474" r="1975" b="2781"/>
          <a:stretch/>
        </p:blipFill>
        <p:spPr bwMode="auto">
          <a:xfrm>
            <a:off x="3585411" y="830853"/>
            <a:ext cx="3180197" cy="4236448"/>
          </a:xfrm>
          <a:prstGeom prst="rect">
            <a:avLst/>
          </a:prstGeom>
          <a:noFill/>
          <a:ln w="34925">
            <a:solidFill>
              <a:srgbClr val="FFFF00"/>
            </a:solidFill>
          </a:ln>
          <a:extLst>
            <a:ext uri="{53640926-AAD7-44D8-BBD7-CCE9431645EC}">
              <a14:shadowObscured xmlns:a14="http://schemas.microsoft.com/office/drawing/2010/main"/>
            </a:ext>
          </a:extLst>
        </p:spPr>
      </p:pic>
      <p:pic>
        <p:nvPicPr>
          <p:cNvPr id="8" name="irc_mi" descr="http://www.historiarex.com/uploads/files/1437878137.jpg">
            <a:hlinkClick r:id="rId4"/>
          </p:cNvPr>
          <p:cNvPicPr/>
          <p:nvPr/>
        </p:nvPicPr>
        <p:blipFill rotWithShape="1">
          <a:blip r:embed="rId5">
            <a:extLst>
              <a:ext uri="{28A0092B-C50C-407E-A947-70E740481C1C}">
                <a14:useLocalDpi xmlns:a14="http://schemas.microsoft.com/office/drawing/2010/main" val="0"/>
              </a:ext>
            </a:extLst>
          </a:blip>
          <a:srcRect l="3409" t="971"/>
          <a:stretch/>
        </p:blipFill>
        <p:spPr bwMode="auto">
          <a:xfrm>
            <a:off x="0" y="5396072"/>
            <a:ext cx="3585411" cy="2623978"/>
          </a:xfrm>
          <a:prstGeom prst="rect">
            <a:avLst/>
          </a:prstGeom>
          <a:noFill/>
          <a:ln w="34925">
            <a:solidFill>
              <a:srgbClr val="FF6699"/>
            </a:solidFill>
          </a:ln>
          <a:extLst>
            <a:ext uri="{53640926-AAD7-44D8-BBD7-CCE9431645EC}">
              <a14:shadowObscured xmlns:a14="http://schemas.microsoft.com/office/drawing/2010/main"/>
            </a:ext>
          </a:extLst>
        </p:spPr>
      </p:pic>
      <p:pic>
        <p:nvPicPr>
          <p:cNvPr id="9" name="irc_mi" descr="http://imgix.scout.com/140/1403031.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087" y="7967822"/>
            <a:ext cx="2281236" cy="1021715"/>
          </a:xfrm>
          <a:prstGeom prst="rect">
            <a:avLst/>
          </a:prstGeom>
          <a:noFill/>
          <a:ln w="34925">
            <a:solidFill>
              <a:srgbClr val="FF6600"/>
            </a:solidFill>
          </a:ln>
        </p:spPr>
      </p:pic>
    </p:spTree>
    <p:extLst>
      <p:ext uri="{BB962C8B-B14F-4D97-AF65-F5344CB8AC3E}">
        <p14:creationId xmlns:p14="http://schemas.microsoft.com/office/powerpoint/2010/main" val="215598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59" y="781050"/>
            <a:ext cx="6653282" cy="668654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Battle of Hastings, 14 October 1066</a:t>
            </a:r>
          </a:p>
          <a:p>
            <a:pPr algn="ctr"/>
            <a:endParaRPr lang="en-GB" sz="10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William won the Battle of Hastings for three reasons:</a:t>
            </a:r>
          </a:p>
          <a:p>
            <a:pPr algn="just"/>
            <a:endParaRPr lang="en-GB" sz="1000" dirty="0">
              <a:solidFill>
                <a:schemeClr val="tx1"/>
              </a:solidFill>
              <a:latin typeface="Century Gothic" panose="020B0502020202020204" pitchFamily="34" charset="0"/>
            </a:endParaRPr>
          </a:p>
          <a:p>
            <a:pPr algn="just"/>
            <a:r>
              <a:rPr lang="en-GB" sz="1400" u="sng" dirty="0">
                <a:solidFill>
                  <a:schemeClr val="tx1"/>
                </a:solidFill>
                <a:latin typeface="Century Gothic" panose="020B0502020202020204" pitchFamily="34" charset="0"/>
              </a:rPr>
              <a:t>Chance and Luck</a:t>
            </a:r>
            <a:r>
              <a:rPr lang="en-GB" sz="1400" dirty="0">
                <a:solidFill>
                  <a:schemeClr val="tx1"/>
                </a:solidFill>
                <a:latin typeface="Century Gothic" panose="020B0502020202020204" pitchFamily="34" charset="0"/>
              </a:rPr>
              <a:t>: </a:t>
            </a:r>
            <a:endParaRPr lang="en-GB" sz="1400" dirty="0" smtClean="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 </a:t>
            </a:r>
            <a:r>
              <a:rPr lang="en-GB" sz="1400" dirty="0">
                <a:solidFill>
                  <a:schemeClr val="tx1"/>
                </a:solidFill>
                <a:latin typeface="Century Gothic" panose="020B0502020202020204" pitchFamily="34" charset="0"/>
              </a:rPr>
              <a:t>wind suddenly changed direction allowing William to sail while Harold was fighting in the North. </a:t>
            </a:r>
            <a:endParaRPr lang="en-GB" sz="1400" dirty="0" smtClean="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Harold </a:t>
            </a:r>
            <a:r>
              <a:rPr lang="en-GB" sz="1400" dirty="0">
                <a:solidFill>
                  <a:schemeClr val="tx1"/>
                </a:solidFill>
                <a:latin typeface="Century Gothic" panose="020B0502020202020204" pitchFamily="34" charset="0"/>
              </a:rPr>
              <a:t>had to march his tired army south, and had also lost some of his best fighters. Harold was able to form a strong defensive shield wall in a good position at the top of the </a:t>
            </a:r>
            <a:r>
              <a:rPr lang="en-GB" sz="1400" dirty="0" smtClean="0">
                <a:solidFill>
                  <a:schemeClr val="tx1"/>
                </a:solidFill>
                <a:latin typeface="Century Gothic" panose="020B0502020202020204" pitchFamily="34" charset="0"/>
              </a:rPr>
              <a:t>hill however.</a:t>
            </a:r>
            <a:endParaRPr lang="en-GB" sz="1400" dirty="0">
              <a:solidFill>
                <a:schemeClr val="tx1"/>
              </a:solidFill>
              <a:latin typeface="Century Gothic" panose="020B0502020202020204" pitchFamily="34" charset="0"/>
            </a:endParaRPr>
          </a:p>
          <a:p>
            <a:pPr algn="just"/>
            <a:endParaRPr lang="en-GB" sz="1400" dirty="0">
              <a:solidFill>
                <a:schemeClr val="tx1"/>
              </a:solidFill>
              <a:latin typeface="Century Gothic" panose="020B0502020202020204" pitchFamily="34" charset="0"/>
            </a:endParaRPr>
          </a:p>
          <a:p>
            <a:pPr algn="just"/>
            <a:r>
              <a:rPr lang="en-GB" sz="1400" u="sng" dirty="0">
                <a:solidFill>
                  <a:schemeClr val="tx1"/>
                </a:solidFill>
                <a:latin typeface="Century Gothic" panose="020B0502020202020204" pitchFamily="34" charset="0"/>
              </a:rPr>
              <a:t>Leadership</a:t>
            </a:r>
            <a:r>
              <a:rPr lang="en-GB" sz="1400" dirty="0">
                <a:solidFill>
                  <a:schemeClr val="tx1"/>
                </a:solidFill>
                <a:latin typeface="Century Gothic" panose="020B0502020202020204" pitchFamily="34" charset="0"/>
              </a:rPr>
              <a:t>: </a:t>
            </a:r>
            <a:endParaRPr lang="en-GB" sz="1400" dirty="0" smtClean="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a:t>
            </a:r>
            <a:r>
              <a:rPr lang="en-GB" sz="1400" dirty="0">
                <a:solidFill>
                  <a:schemeClr val="tx1"/>
                </a:solidFill>
                <a:latin typeface="Century Gothic" panose="020B0502020202020204" pitchFamily="34" charset="0"/>
              </a:rPr>
              <a:t>had kept a huge army fed for many months in Normandy while preparing for the battle. </a:t>
            </a:r>
            <a:endParaRPr lang="en-GB" sz="1400" dirty="0" smtClean="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got </a:t>
            </a:r>
            <a:r>
              <a:rPr lang="en-GB" sz="1400" dirty="0">
                <a:solidFill>
                  <a:schemeClr val="tx1"/>
                </a:solidFill>
                <a:latin typeface="Century Gothic" panose="020B0502020202020204" pitchFamily="34" charset="0"/>
              </a:rPr>
              <a:t>backing from the Pope to further support and gave a strong speech before the battle to prepare his troops. </a:t>
            </a:r>
            <a:r>
              <a:rPr lang="en-GB" sz="1400" dirty="0" smtClean="0">
                <a:solidFill>
                  <a:schemeClr val="tx1"/>
                </a:solidFill>
                <a:latin typeface="Century Gothic" panose="020B0502020202020204" pitchFamily="34" charset="0"/>
              </a:rPr>
              <a:t>When </a:t>
            </a:r>
            <a:r>
              <a:rPr lang="en-GB" sz="1400" dirty="0">
                <a:solidFill>
                  <a:schemeClr val="tx1"/>
                </a:solidFill>
                <a:latin typeface="Century Gothic" panose="020B0502020202020204" pitchFamily="34" charset="0"/>
              </a:rPr>
              <a:t>they believed he was dead he rode through them. </a:t>
            </a:r>
            <a:endParaRPr lang="en-GB" sz="1400" dirty="0" smtClean="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William </a:t>
            </a:r>
            <a:r>
              <a:rPr lang="en-GB" sz="1400" dirty="0">
                <a:solidFill>
                  <a:schemeClr val="tx1"/>
                </a:solidFill>
                <a:latin typeface="Century Gothic" panose="020B0502020202020204" pitchFamily="34" charset="0"/>
              </a:rPr>
              <a:t>knew if he did not win before nightfall he would be attacked and so ordered one last strong push </a:t>
            </a:r>
            <a:r>
              <a:rPr lang="en-GB" sz="1400" dirty="0" smtClean="0">
                <a:solidFill>
                  <a:schemeClr val="tx1"/>
                </a:solidFill>
                <a:latin typeface="Century Gothic" panose="020B0502020202020204" pitchFamily="34" charset="0"/>
              </a:rPr>
              <a:t>focusing </a:t>
            </a:r>
            <a:r>
              <a:rPr lang="en-GB" sz="1400" dirty="0">
                <a:solidFill>
                  <a:schemeClr val="tx1"/>
                </a:solidFill>
                <a:latin typeface="Century Gothic" panose="020B0502020202020204" pitchFamily="34" charset="0"/>
              </a:rPr>
              <a:t>on Harold. His archers succeeded in shooting Harold through the eye</a:t>
            </a:r>
            <a:r>
              <a:rPr lang="en-GB" sz="1400" dirty="0" smtClean="0">
                <a:solidFill>
                  <a:schemeClr val="tx1"/>
                </a:solidFill>
                <a:latin typeface="Century Gothic" panose="020B0502020202020204" pitchFamily="34" charset="0"/>
              </a:rPr>
              <a:t>.</a:t>
            </a:r>
          </a:p>
          <a:p>
            <a:pPr algn="just"/>
            <a:endParaRPr lang="en-GB" sz="1400" dirty="0">
              <a:solidFill>
                <a:schemeClr val="tx1"/>
              </a:solidFill>
              <a:latin typeface="Century Gothic" panose="020B0502020202020204" pitchFamily="34" charset="0"/>
            </a:endParaRPr>
          </a:p>
          <a:p>
            <a:pPr algn="just"/>
            <a:r>
              <a:rPr lang="en-GB" sz="1400" u="sng" dirty="0">
                <a:solidFill>
                  <a:schemeClr val="tx1"/>
                </a:solidFill>
                <a:latin typeface="Century Gothic" panose="020B0502020202020204" pitchFamily="34" charset="0"/>
              </a:rPr>
              <a:t>Norman Tactics</a:t>
            </a:r>
            <a:r>
              <a:rPr lang="en-GB" sz="1400" dirty="0">
                <a:solidFill>
                  <a:schemeClr val="tx1"/>
                </a:solidFill>
                <a:latin typeface="Century Gothic" panose="020B0502020202020204" pitchFamily="34" charset="0"/>
              </a:rPr>
              <a:t>: </a:t>
            </a:r>
            <a:endParaRPr lang="en-GB" sz="1400" dirty="0" smtClean="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Before </a:t>
            </a:r>
            <a:r>
              <a:rPr lang="en-GB" sz="1400" dirty="0">
                <a:solidFill>
                  <a:schemeClr val="tx1"/>
                </a:solidFill>
                <a:latin typeface="Century Gothic" panose="020B0502020202020204" pitchFamily="34" charset="0"/>
              </a:rPr>
              <a:t>the battle the Normans marched inland building motte and bailey castles, plundering the local area</a:t>
            </a:r>
            <a:r>
              <a:rPr lang="en-GB" sz="1400" dirty="0" smtClean="0">
                <a:solidFill>
                  <a:schemeClr val="tx1"/>
                </a:solidFill>
                <a:latin typeface="Century Gothic" panose="020B0502020202020204" pitchFamily="34" charset="0"/>
              </a:rPr>
              <a:t>. This forced Harold to march south.</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 </a:t>
            </a:r>
            <a:r>
              <a:rPr lang="en-GB" sz="1400" dirty="0">
                <a:solidFill>
                  <a:schemeClr val="tx1"/>
                </a:solidFill>
                <a:latin typeface="Century Gothic" panose="020B0502020202020204" pitchFamily="34" charset="0"/>
              </a:rPr>
              <a:t>Normans </a:t>
            </a:r>
            <a:r>
              <a:rPr lang="en-GB" sz="1400" dirty="0" smtClean="0">
                <a:solidFill>
                  <a:schemeClr val="tx1"/>
                </a:solidFill>
                <a:latin typeface="Century Gothic" panose="020B0502020202020204" pitchFamily="34" charset="0"/>
              </a:rPr>
              <a:t>had </a:t>
            </a:r>
            <a:r>
              <a:rPr lang="en-GB" sz="1400" dirty="0">
                <a:solidFill>
                  <a:schemeClr val="tx1"/>
                </a:solidFill>
                <a:latin typeface="Century Gothic" panose="020B0502020202020204" pitchFamily="34" charset="0"/>
              </a:rPr>
              <a:t>three types of soldier, archers, foot soldiers and cavalry; in contrast the Anglo-Saxons had the housecarls, but many more general fyrd. </a:t>
            </a:r>
            <a:endParaRPr lang="en-GB" sz="1400" dirty="0" smtClean="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 </a:t>
            </a:r>
            <a:r>
              <a:rPr lang="en-GB" sz="1400" dirty="0">
                <a:solidFill>
                  <a:schemeClr val="tx1"/>
                </a:solidFill>
                <a:latin typeface="Century Gothic" panose="020B0502020202020204" pitchFamily="34" charset="0"/>
              </a:rPr>
              <a:t>Normans had 7,500 to Harold’s 6,000 men. </a:t>
            </a:r>
            <a:endParaRPr lang="en-GB" sz="1400" dirty="0" smtClean="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 </a:t>
            </a:r>
            <a:r>
              <a:rPr lang="en-GB" sz="1400" dirty="0">
                <a:solidFill>
                  <a:schemeClr val="tx1"/>
                </a:solidFill>
                <a:latin typeface="Century Gothic" panose="020B0502020202020204" pitchFamily="34" charset="0"/>
              </a:rPr>
              <a:t>Normans also used the feigned retreat to trap Anglo-Saxons and make them leave their strong position.</a:t>
            </a:r>
          </a:p>
        </p:txBody>
      </p:sp>
      <p:sp>
        <p:nvSpPr>
          <p:cNvPr id="4" name="Rectangle 3"/>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1: Anglo-Saxon England</a:t>
            </a:r>
            <a:endParaRPr lang="en-GB" sz="2800" b="1" dirty="0">
              <a:solidFill>
                <a:schemeClr val="bg1"/>
              </a:solidFill>
              <a:latin typeface="Century Gothic" panose="020B0502020202020204" pitchFamily="34" charset="0"/>
            </a:endParaRPr>
          </a:p>
        </p:txBody>
      </p:sp>
      <p:pic>
        <p:nvPicPr>
          <p:cNvPr id="5" name="Picture 4" descr="Hastings reconstr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1" y="7264119"/>
            <a:ext cx="2419350" cy="1765437"/>
          </a:xfrm>
          <a:prstGeom prst="rect">
            <a:avLst/>
          </a:prstGeom>
          <a:noFill/>
          <a:ln w="34925">
            <a:solidFill>
              <a:srgbClr val="FFFF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 y="7607204"/>
            <a:ext cx="2876182" cy="1382062"/>
          </a:xfrm>
          <a:prstGeom prst="rect">
            <a:avLst/>
          </a:prstGeom>
          <a:ln w="34925">
            <a:solidFill>
              <a:srgbClr val="FF6699"/>
            </a:solidFill>
          </a:ln>
          <a:effectLst>
            <a:outerShdw blurRad="63500" sx="102000" sy="102000" algn="ctr"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7581" y="7698160"/>
            <a:ext cx="1582838" cy="1200150"/>
          </a:xfrm>
          <a:prstGeom prst="rect">
            <a:avLst/>
          </a:prstGeom>
          <a:ln w="34925">
            <a:solidFill>
              <a:srgbClr val="FF6600"/>
            </a:solidFill>
          </a:ln>
        </p:spPr>
      </p:pic>
    </p:spTree>
    <p:extLst>
      <p:ext uri="{BB962C8B-B14F-4D97-AF65-F5344CB8AC3E}">
        <p14:creationId xmlns:p14="http://schemas.microsoft.com/office/powerpoint/2010/main" val="306172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 y="877824"/>
            <a:ext cx="4279392" cy="28557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Submission </a:t>
            </a:r>
            <a:r>
              <a:rPr lang="en-GB" sz="1600" b="1" dirty="0">
                <a:solidFill>
                  <a:schemeClr val="tx1"/>
                </a:solidFill>
                <a:latin typeface="Century Gothic" panose="020B0502020202020204" pitchFamily="34" charset="0"/>
              </a:rPr>
              <a:t>of the Earls, 1066</a:t>
            </a:r>
          </a:p>
          <a:p>
            <a:pPr algn="ctr"/>
            <a:endParaRPr lang="en-GB" sz="14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William had won the Battle of Hastings but was not king yet. </a:t>
            </a:r>
          </a:p>
          <a:p>
            <a:pPr algn="just"/>
            <a:endParaRPr lang="en-GB" sz="1400" dirty="0">
              <a:solidFill>
                <a:schemeClr val="tx1"/>
              </a:solidFill>
              <a:latin typeface="Century Gothic" panose="020B0502020202020204" pitchFamily="34" charset="0"/>
            </a:endParaRPr>
          </a:p>
          <a:p>
            <a:pPr algn="just"/>
            <a:r>
              <a:rPr lang="en-GB" sz="1400" dirty="0">
                <a:solidFill>
                  <a:schemeClr val="tx1"/>
                </a:solidFill>
                <a:latin typeface="Century Gothic" panose="020B0502020202020204" pitchFamily="34" charset="0"/>
              </a:rPr>
              <a:t>He was </a:t>
            </a:r>
            <a:r>
              <a:rPr lang="en-GB" sz="1400" dirty="0" smtClean="0">
                <a:solidFill>
                  <a:schemeClr val="tx1"/>
                </a:solidFill>
                <a:latin typeface="Century Gothic" panose="020B0502020202020204" pitchFamily="34" charset="0"/>
              </a:rPr>
              <a:t>expecting </a:t>
            </a:r>
            <a:r>
              <a:rPr lang="en-GB" sz="1400" dirty="0">
                <a:solidFill>
                  <a:schemeClr val="tx1"/>
                </a:solidFill>
                <a:latin typeface="Century Gothic" panose="020B0502020202020204" pitchFamily="34" charset="0"/>
              </a:rPr>
              <a:t>the Witan to come </a:t>
            </a:r>
            <a:r>
              <a:rPr lang="en-GB" sz="1400" dirty="0" smtClean="0">
                <a:solidFill>
                  <a:schemeClr val="tx1"/>
                </a:solidFill>
                <a:latin typeface="Century Gothic" panose="020B0502020202020204" pitchFamily="34" charset="0"/>
              </a:rPr>
              <a:t>and </a:t>
            </a:r>
            <a:r>
              <a:rPr lang="en-GB" sz="1400" dirty="0">
                <a:solidFill>
                  <a:schemeClr val="tx1"/>
                </a:solidFill>
                <a:latin typeface="Century Gothic" panose="020B0502020202020204" pitchFamily="34" charset="0"/>
              </a:rPr>
              <a:t>declare him the next King of England but they did not. He went on a slow march to London building motte and bailey castles and harrying the landscape along the way</a:t>
            </a:r>
            <a:r>
              <a:rPr lang="en-GB" sz="1400" dirty="0" smtClean="0">
                <a:solidFill>
                  <a:schemeClr val="tx1"/>
                </a:solidFill>
                <a:latin typeface="Century Gothic" panose="020B0502020202020204" pitchFamily="34" charset="0"/>
              </a:rPr>
              <a:t>. The Witan, including </a:t>
            </a:r>
            <a:r>
              <a:rPr lang="en-GB" sz="1400" dirty="0" err="1" smtClean="0">
                <a:solidFill>
                  <a:schemeClr val="tx1"/>
                </a:solidFill>
                <a:latin typeface="Century Gothic" panose="020B0502020202020204" pitchFamily="34" charset="0"/>
              </a:rPr>
              <a:t>Stigand</a:t>
            </a:r>
            <a:r>
              <a:rPr lang="en-GB" sz="1400" dirty="0" smtClean="0">
                <a:solidFill>
                  <a:schemeClr val="tx1"/>
                </a:solidFill>
                <a:latin typeface="Century Gothic" panose="020B0502020202020204" pitchFamily="34" charset="0"/>
              </a:rPr>
              <a:t>, </a:t>
            </a:r>
            <a:r>
              <a:rPr lang="en-GB" sz="1400" dirty="0" err="1" smtClean="0">
                <a:solidFill>
                  <a:schemeClr val="tx1"/>
                </a:solidFill>
                <a:latin typeface="Century Gothic" panose="020B0502020202020204" pitchFamily="34" charset="0"/>
              </a:rPr>
              <a:t>Morcar</a:t>
            </a:r>
            <a:r>
              <a:rPr lang="en-GB" sz="1400" dirty="0" smtClean="0">
                <a:solidFill>
                  <a:schemeClr val="tx1"/>
                </a:solidFill>
                <a:latin typeface="Century Gothic" panose="020B0502020202020204" pitchFamily="34" charset="0"/>
              </a:rPr>
              <a:t> and Edwin, eventually met him at </a:t>
            </a:r>
            <a:r>
              <a:rPr lang="en-GB" sz="1400" dirty="0" err="1" smtClean="0">
                <a:solidFill>
                  <a:schemeClr val="tx1"/>
                </a:solidFill>
                <a:latin typeface="Century Gothic" panose="020B0502020202020204" pitchFamily="34" charset="0"/>
              </a:rPr>
              <a:t>Berkhamsted</a:t>
            </a:r>
            <a:r>
              <a:rPr lang="en-GB" sz="1400" dirty="0" smtClean="0">
                <a:solidFill>
                  <a:schemeClr val="tx1"/>
                </a:solidFill>
                <a:latin typeface="Century Gothic" panose="020B0502020202020204" pitchFamily="34" charset="0"/>
              </a:rPr>
              <a:t> where they declared him king. </a:t>
            </a:r>
            <a:endParaRPr lang="en-GB" sz="1400" dirty="0">
              <a:solidFill>
                <a:schemeClr val="tx1"/>
              </a:solidFill>
              <a:latin typeface="Century Gothic" panose="020B0502020202020204" pitchFamily="34" charset="0"/>
            </a:endParaRPr>
          </a:p>
        </p:txBody>
      </p:sp>
      <p:sp>
        <p:nvSpPr>
          <p:cNvPr id="3" name="Rectangle 2"/>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2: William Secures Control</a:t>
            </a:r>
            <a:endParaRPr lang="en-GB" sz="2800" b="1"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41" y="877824"/>
            <a:ext cx="2033093" cy="2855795"/>
          </a:xfrm>
          <a:prstGeom prst="rect">
            <a:avLst/>
          </a:prstGeom>
          <a:ln w="34925">
            <a:solidFill>
              <a:srgbClr val="FFFF00"/>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16" y="3895344"/>
            <a:ext cx="3569495" cy="2231136"/>
          </a:xfrm>
          <a:prstGeom prst="rect">
            <a:avLst/>
          </a:prstGeom>
          <a:ln w="34925">
            <a:solidFill>
              <a:srgbClr val="FF6600"/>
            </a:solidFill>
          </a:ln>
          <a:effectLst/>
        </p:spPr>
      </p:pic>
      <p:sp>
        <p:nvSpPr>
          <p:cNvPr id="6" name="Rectangle 5"/>
          <p:cNvSpPr/>
          <p:nvPr/>
        </p:nvSpPr>
        <p:spPr>
          <a:xfrm>
            <a:off x="3840480" y="3895481"/>
            <a:ext cx="2856054" cy="41483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Motte and Bailey Castles</a:t>
            </a:r>
            <a:endParaRPr lang="en-GB" sz="1600" b="1" dirty="0">
              <a:solidFill>
                <a:schemeClr val="tx1"/>
              </a:solidFill>
              <a:latin typeface="Century Gothic" panose="020B0502020202020204" pitchFamily="34" charset="0"/>
            </a:endParaRPr>
          </a:p>
          <a:p>
            <a:pPr algn="ctr"/>
            <a:endParaRPr lang="en-GB" sz="1400" dirty="0">
              <a:solidFill>
                <a:schemeClr val="tx1"/>
              </a:solidFill>
              <a:latin typeface="Century Gothic" panose="020B0502020202020204" pitchFamily="34" charset="0"/>
            </a:endParaRPr>
          </a:p>
          <a:p>
            <a:pPr algn="just"/>
            <a:r>
              <a:rPr lang="en-GB" sz="1400" dirty="0" smtClean="0">
                <a:solidFill>
                  <a:schemeClr val="tx1"/>
                </a:solidFill>
                <a:latin typeface="Century Gothic" panose="020B0502020202020204" pitchFamily="34" charset="0"/>
              </a:rPr>
              <a:t>William built motte and bailey castles to help keep control of the Anglo-Saxons.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They provided a place to keep cavalry safe; horses gave William a huge advantage.</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They were placed in strategic positions e.g. at river crossings.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They were intimidating to the English. and could be built very quickly.</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Homes were destroyed to make way for castles.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They provided a base to attack and defence from.</a:t>
            </a:r>
          </a:p>
        </p:txBody>
      </p:sp>
      <p:sp>
        <p:nvSpPr>
          <p:cNvPr id="7" name="Rectangle 6"/>
          <p:cNvSpPr/>
          <p:nvPr/>
        </p:nvSpPr>
        <p:spPr>
          <a:xfrm>
            <a:off x="128016" y="6288205"/>
            <a:ext cx="3569495" cy="28557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Treatment of the English</a:t>
            </a:r>
            <a:endParaRPr lang="en-GB" sz="1600" b="1" dirty="0">
              <a:solidFill>
                <a:schemeClr val="tx1"/>
              </a:solidFill>
              <a:latin typeface="Century Gothic" panose="020B0502020202020204" pitchFamily="34" charset="0"/>
            </a:endParaRPr>
          </a:p>
          <a:p>
            <a:pPr algn="ctr"/>
            <a:endParaRPr lang="en-GB" sz="1400" dirty="0">
              <a:solidFill>
                <a:schemeClr val="tx1"/>
              </a:solidFill>
              <a:latin typeface="Century Gothic" panose="020B0502020202020204" pitchFamily="34" charset="0"/>
            </a:endParaRPr>
          </a:p>
          <a:p>
            <a:pPr algn="just"/>
            <a:r>
              <a:rPr lang="en-GB" sz="1400" dirty="0" smtClean="0">
                <a:solidFill>
                  <a:schemeClr val="tx1"/>
                </a:solidFill>
                <a:latin typeface="Century Gothic" panose="020B0502020202020204" pitchFamily="34" charset="0"/>
              </a:rPr>
              <a:t>William wanted the English to believe he was the chosen ruler. Therefore, he did the following:</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Allowed </a:t>
            </a:r>
            <a:r>
              <a:rPr lang="en-GB" sz="1400" dirty="0" err="1" smtClean="0">
                <a:solidFill>
                  <a:schemeClr val="tx1"/>
                </a:solidFill>
                <a:latin typeface="Century Gothic" panose="020B0502020202020204" pitchFamily="34" charset="0"/>
              </a:rPr>
              <a:t>thegns</a:t>
            </a:r>
            <a:r>
              <a:rPr lang="en-GB" sz="1400" dirty="0" smtClean="0">
                <a:solidFill>
                  <a:schemeClr val="tx1"/>
                </a:solidFill>
                <a:latin typeface="Century Gothic" panose="020B0502020202020204" pitchFamily="34" charset="0"/>
              </a:rPr>
              <a:t> to buy back land if they did not fight at Hastings.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Kept Archbishop </a:t>
            </a:r>
            <a:r>
              <a:rPr lang="en-GB" sz="1400" dirty="0" err="1" smtClean="0">
                <a:solidFill>
                  <a:schemeClr val="tx1"/>
                </a:solidFill>
                <a:latin typeface="Century Gothic" panose="020B0502020202020204" pitchFamily="34" charset="0"/>
              </a:rPr>
              <a:t>Stigand</a:t>
            </a:r>
            <a:r>
              <a:rPr lang="en-GB" sz="1400" dirty="0" smtClean="0">
                <a:solidFill>
                  <a:schemeClr val="tx1"/>
                </a:solidFill>
                <a:latin typeface="Century Gothic" panose="020B0502020202020204" pitchFamily="34" charset="0"/>
              </a:rPr>
              <a:t> in place.</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Kept the Witan.</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Edwin and </a:t>
            </a:r>
            <a:r>
              <a:rPr lang="en-GB" sz="1400" dirty="0" err="1" smtClean="0">
                <a:solidFill>
                  <a:schemeClr val="tx1"/>
                </a:solidFill>
                <a:latin typeface="Century Gothic" panose="020B0502020202020204" pitchFamily="34" charset="0"/>
              </a:rPr>
              <a:t>Morcar</a:t>
            </a:r>
            <a:r>
              <a:rPr lang="en-GB" sz="1400" dirty="0" smtClean="0">
                <a:solidFill>
                  <a:schemeClr val="tx1"/>
                </a:solidFill>
                <a:latin typeface="Century Gothic" panose="020B0502020202020204" pitchFamily="34" charset="0"/>
              </a:rPr>
              <a:t> were allowed to keep their land and titles.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Edwin was promised marriage to William’s daughter.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90561">
            <a:off x="3724232" y="8121889"/>
            <a:ext cx="1366352" cy="885913"/>
          </a:xfrm>
          <a:prstGeom prst="rect">
            <a:avLst/>
          </a:prstGeom>
          <a:ln w="34925">
            <a:solidFill>
              <a:srgbClr val="FF6699"/>
            </a:solidFill>
          </a:ln>
          <a:effectLst/>
        </p:spPr>
      </p:pic>
    </p:spTree>
    <p:extLst>
      <p:ext uri="{BB962C8B-B14F-4D97-AF65-F5344CB8AC3E}">
        <p14:creationId xmlns:p14="http://schemas.microsoft.com/office/powerpoint/2010/main" val="321668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6414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2800" b="1" dirty="0" smtClean="0">
                <a:solidFill>
                  <a:schemeClr val="bg1"/>
                </a:solidFill>
                <a:latin typeface="Century Gothic" panose="020B0502020202020204" pitchFamily="34" charset="0"/>
              </a:rPr>
              <a:t>Key Topic 2: William Secures Control</a:t>
            </a:r>
            <a:endParaRPr lang="en-GB" sz="2800" b="1" dirty="0">
              <a:solidFill>
                <a:schemeClr val="bg1"/>
              </a:solidFill>
              <a:latin typeface="Century Gothic" panose="020B0502020202020204" pitchFamily="34" charset="0"/>
            </a:endParaRPr>
          </a:p>
        </p:txBody>
      </p:sp>
      <p:sp>
        <p:nvSpPr>
          <p:cNvPr id="3" name="Rectangle 2"/>
          <p:cNvSpPr/>
          <p:nvPr/>
        </p:nvSpPr>
        <p:spPr>
          <a:xfrm>
            <a:off x="0" y="877825"/>
            <a:ext cx="5047488" cy="14813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Rewarding Followers</a:t>
            </a:r>
            <a:endParaRPr lang="en-GB" sz="1600" b="1" dirty="0">
              <a:solidFill>
                <a:schemeClr val="tx1"/>
              </a:solidFill>
              <a:latin typeface="Century Gothic" panose="020B0502020202020204" pitchFamily="34" charset="0"/>
            </a:endParaRPr>
          </a:p>
          <a:p>
            <a:pPr algn="ctr"/>
            <a:endParaRPr lang="en-GB" sz="1400" dirty="0">
              <a:solidFill>
                <a:schemeClr val="tx1"/>
              </a:solidFill>
              <a:latin typeface="Century Gothic" panose="020B0502020202020204" pitchFamily="34" charset="0"/>
            </a:endParaRPr>
          </a:p>
          <a:p>
            <a:pPr algn="just"/>
            <a:r>
              <a:rPr lang="en-GB" sz="1400" dirty="0" smtClean="0">
                <a:solidFill>
                  <a:schemeClr val="tx1"/>
                </a:solidFill>
                <a:latin typeface="Century Gothic" panose="020B0502020202020204" pitchFamily="34" charset="0"/>
              </a:rPr>
              <a:t>William had to reward his loyal followers who had fought with him at Hastings, therefore he gave them the land of the dead Englishmen. For example, William </a:t>
            </a:r>
            <a:r>
              <a:rPr lang="en-GB" sz="1400" dirty="0" err="1" smtClean="0">
                <a:solidFill>
                  <a:schemeClr val="tx1"/>
                </a:solidFill>
                <a:latin typeface="Century Gothic" panose="020B0502020202020204" pitchFamily="34" charset="0"/>
              </a:rPr>
              <a:t>fitzOsbern</a:t>
            </a:r>
            <a:r>
              <a:rPr lang="en-GB" sz="1400" dirty="0" smtClean="0">
                <a:solidFill>
                  <a:schemeClr val="tx1"/>
                </a:solidFill>
                <a:latin typeface="Century Gothic" panose="020B0502020202020204" pitchFamily="34" charset="0"/>
              </a:rPr>
              <a:t> received a large amount of Wessex.</a:t>
            </a:r>
            <a:endParaRPr lang="en-GB" sz="1400" dirty="0">
              <a:solidFill>
                <a:schemeClr val="tx1"/>
              </a:solidFill>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3792" y="848987"/>
            <a:ext cx="1517904" cy="1510165"/>
          </a:xfrm>
          <a:prstGeom prst="rect">
            <a:avLst/>
          </a:prstGeom>
          <a:ln w="34925">
            <a:solidFill>
              <a:srgbClr val="FF6699"/>
            </a:solidFill>
          </a:ln>
          <a:effectLst/>
        </p:spPr>
      </p:pic>
      <p:pic>
        <p:nvPicPr>
          <p:cNvPr id="5" name="Picture 4"/>
          <p:cNvPicPr>
            <a:picLocks noChangeAspect="1"/>
          </p:cNvPicPr>
          <p:nvPr/>
        </p:nvPicPr>
        <p:blipFill>
          <a:blip r:embed="rId3"/>
          <a:stretch>
            <a:fillRect/>
          </a:stretch>
        </p:blipFill>
        <p:spPr>
          <a:xfrm>
            <a:off x="4144710" y="2595532"/>
            <a:ext cx="2566986" cy="2196377"/>
          </a:xfrm>
          <a:prstGeom prst="rect">
            <a:avLst/>
          </a:prstGeom>
          <a:ln w="34925">
            <a:solidFill>
              <a:srgbClr val="FF6600"/>
            </a:solidFill>
          </a:ln>
        </p:spPr>
      </p:pic>
      <p:sp>
        <p:nvSpPr>
          <p:cNvPr id="6" name="Rectangle 5"/>
          <p:cNvSpPr/>
          <p:nvPr/>
        </p:nvSpPr>
        <p:spPr>
          <a:xfrm>
            <a:off x="0" y="2566694"/>
            <a:ext cx="3986784" cy="37344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Marcher Earldoms</a:t>
            </a:r>
            <a:endParaRPr lang="en-GB" sz="1600" b="1" dirty="0">
              <a:solidFill>
                <a:schemeClr val="tx1"/>
              </a:solidFill>
              <a:latin typeface="Century Gothic" panose="020B0502020202020204" pitchFamily="34" charset="0"/>
            </a:endParaRPr>
          </a:p>
          <a:p>
            <a:pPr algn="ctr"/>
            <a:endParaRPr lang="en-GB" sz="1400" dirty="0">
              <a:solidFill>
                <a:schemeClr val="tx1"/>
              </a:solidFill>
              <a:latin typeface="Century Gothic" panose="020B0502020202020204" pitchFamily="34" charset="0"/>
            </a:endParaRPr>
          </a:p>
          <a:p>
            <a:pPr algn="just"/>
            <a:r>
              <a:rPr lang="en-GB" sz="1400" dirty="0" smtClean="0">
                <a:solidFill>
                  <a:schemeClr val="tx1"/>
                </a:solidFill>
                <a:latin typeface="Century Gothic" panose="020B0502020202020204" pitchFamily="34" charset="0"/>
              </a:rPr>
              <a:t>Harold and </a:t>
            </a:r>
            <a:r>
              <a:rPr lang="en-GB" sz="1400" dirty="0" err="1" smtClean="0">
                <a:solidFill>
                  <a:schemeClr val="tx1"/>
                </a:solidFill>
                <a:latin typeface="Century Gothic" panose="020B0502020202020204" pitchFamily="34" charset="0"/>
              </a:rPr>
              <a:t>Tostig</a:t>
            </a:r>
            <a:r>
              <a:rPr lang="en-GB" sz="1400" dirty="0" smtClean="0">
                <a:solidFill>
                  <a:schemeClr val="tx1"/>
                </a:solidFill>
                <a:latin typeface="Century Gothic" panose="020B0502020202020204" pitchFamily="34" charset="0"/>
              </a:rPr>
              <a:t> had put an end to fighting in the Welsh borderlands in the 1060s. After Hastings, the Welsh started attacking the borderlands.</a:t>
            </a:r>
          </a:p>
          <a:p>
            <a:pPr algn="just"/>
            <a:endParaRPr lang="en-GB" sz="1400" dirty="0">
              <a:solidFill>
                <a:schemeClr val="tx1"/>
              </a:solidFill>
              <a:latin typeface="Century Gothic" panose="020B0502020202020204" pitchFamily="34" charset="0"/>
            </a:endParaRPr>
          </a:p>
          <a:p>
            <a:pPr algn="just"/>
            <a:r>
              <a:rPr lang="en-GB" sz="1400" dirty="0" smtClean="0">
                <a:solidFill>
                  <a:schemeClr val="tx1"/>
                </a:solidFill>
                <a:latin typeface="Century Gothic" panose="020B0502020202020204" pitchFamily="34" charset="0"/>
              </a:rPr>
              <a:t>William created three earldoms, called the Marcher earldoms. These were given to his loyal followers e.g. William </a:t>
            </a:r>
            <a:r>
              <a:rPr lang="en-GB" sz="1400" dirty="0" err="1" smtClean="0">
                <a:solidFill>
                  <a:schemeClr val="tx1"/>
                </a:solidFill>
                <a:latin typeface="Century Gothic" panose="020B0502020202020204" pitchFamily="34" charset="0"/>
              </a:rPr>
              <a:t>fitzOsbern</a:t>
            </a:r>
            <a:r>
              <a:rPr lang="en-GB" sz="1400" dirty="0" smtClean="0">
                <a:solidFill>
                  <a:schemeClr val="tx1"/>
                </a:solidFill>
                <a:latin typeface="Century Gothic" panose="020B0502020202020204" pitchFamily="34" charset="0"/>
              </a:rPr>
              <a:t>. They were different because:</a:t>
            </a:r>
          </a:p>
          <a:p>
            <a:pPr algn="just"/>
            <a:endParaRPr lang="en-GB" sz="14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Tax went directly to the baron.</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Barons could build castles.</a:t>
            </a:r>
          </a:p>
          <a:p>
            <a:pPr marL="285750" indent="-285750" algn="just">
              <a:buFont typeface="Arial" panose="020B0604020202020204" pitchFamily="34" charset="0"/>
              <a:buChar char="•"/>
            </a:pPr>
            <a:r>
              <a:rPr lang="en-GB" sz="1400" dirty="0" smtClean="0">
                <a:solidFill>
                  <a:schemeClr val="tx1"/>
                </a:solidFill>
                <a:latin typeface="Century Gothic" panose="020B0502020202020204" pitchFamily="34" charset="0"/>
              </a:rPr>
              <a:t>Sheriffs reported to the barons, not the king.</a:t>
            </a:r>
            <a:endParaRPr lang="en-GB" sz="1400" dirty="0">
              <a:solidFill>
                <a:schemeClr val="tx1"/>
              </a:solidFill>
              <a:latin typeface="Century Gothic" panose="020B0502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6826">
            <a:off x="4595760" y="4451909"/>
            <a:ext cx="1664886" cy="1790435"/>
          </a:xfrm>
          <a:prstGeom prst="roundRect">
            <a:avLst>
              <a:gd name="adj" fmla="val 8594"/>
            </a:avLst>
          </a:prstGeom>
          <a:solidFill>
            <a:srgbClr val="FFFFFF">
              <a:shade val="85000"/>
            </a:srgbClr>
          </a:solidFill>
          <a:ln w="34925">
            <a:solidFill>
              <a:srgbClr val="FFFF00"/>
            </a:solidFill>
          </a:ln>
          <a:effectLst/>
        </p:spPr>
      </p:pic>
      <p:sp>
        <p:nvSpPr>
          <p:cNvPr id="8" name="Rectangle 7"/>
          <p:cNvSpPr/>
          <p:nvPr/>
        </p:nvSpPr>
        <p:spPr>
          <a:xfrm>
            <a:off x="0" y="6404940"/>
            <a:ext cx="3182112" cy="26352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Century Gothic" panose="020B0502020202020204" pitchFamily="34" charset="0"/>
              </a:rPr>
              <a:t>Control in Normandy</a:t>
            </a:r>
            <a:endParaRPr lang="en-GB" sz="1600" b="1" dirty="0">
              <a:solidFill>
                <a:schemeClr val="tx1"/>
              </a:solidFill>
              <a:latin typeface="Century Gothic" panose="020B0502020202020204" pitchFamily="34" charset="0"/>
            </a:endParaRPr>
          </a:p>
          <a:p>
            <a:pPr algn="ctr"/>
            <a:endParaRPr lang="en-GB" sz="1400" dirty="0">
              <a:solidFill>
                <a:schemeClr val="tx1"/>
              </a:solidFill>
              <a:latin typeface="Century Gothic" panose="020B0502020202020204" pitchFamily="34" charset="0"/>
            </a:endParaRPr>
          </a:p>
          <a:p>
            <a:pPr algn="just"/>
            <a:r>
              <a:rPr lang="en-GB" sz="1400" dirty="0" smtClean="0">
                <a:solidFill>
                  <a:schemeClr val="tx1"/>
                </a:solidFill>
                <a:latin typeface="Century Gothic" panose="020B0502020202020204" pitchFamily="34" charset="0"/>
              </a:rPr>
              <a:t>William now had two kingdoms to control, Normandy and England.</a:t>
            </a:r>
          </a:p>
          <a:p>
            <a:pPr algn="just"/>
            <a:endParaRPr lang="en-GB" sz="1400" dirty="0">
              <a:solidFill>
                <a:schemeClr val="tx1"/>
              </a:solidFill>
              <a:latin typeface="Century Gothic" panose="020B0502020202020204" pitchFamily="34" charset="0"/>
            </a:endParaRPr>
          </a:p>
          <a:p>
            <a:pPr algn="just"/>
            <a:r>
              <a:rPr lang="en-GB" sz="1400" dirty="0" smtClean="0">
                <a:solidFill>
                  <a:schemeClr val="tx1"/>
                </a:solidFill>
                <a:latin typeface="Century Gothic" panose="020B0502020202020204" pitchFamily="34" charset="0"/>
              </a:rPr>
              <a:t>To remind the Normans how strong and powerful he was, he took Edwin, </a:t>
            </a:r>
            <a:r>
              <a:rPr lang="en-GB" sz="1400" dirty="0" err="1" smtClean="0">
                <a:solidFill>
                  <a:schemeClr val="tx1"/>
                </a:solidFill>
                <a:latin typeface="Century Gothic" panose="020B0502020202020204" pitchFamily="34" charset="0"/>
              </a:rPr>
              <a:t>Morcar</a:t>
            </a:r>
            <a:r>
              <a:rPr lang="en-GB" sz="1400" dirty="0" smtClean="0">
                <a:solidFill>
                  <a:schemeClr val="tx1"/>
                </a:solidFill>
                <a:latin typeface="Century Gothic" panose="020B0502020202020204" pitchFamily="34" charset="0"/>
              </a:rPr>
              <a:t>, Edgar </a:t>
            </a:r>
            <a:r>
              <a:rPr lang="en-GB" sz="1400" dirty="0" err="1" smtClean="0">
                <a:solidFill>
                  <a:schemeClr val="tx1"/>
                </a:solidFill>
                <a:latin typeface="Century Gothic" panose="020B0502020202020204" pitchFamily="34" charset="0"/>
              </a:rPr>
              <a:t>Aethling</a:t>
            </a:r>
            <a:r>
              <a:rPr lang="en-GB" sz="1400" dirty="0" smtClean="0">
                <a:solidFill>
                  <a:schemeClr val="tx1"/>
                </a:solidFill>
                <a:latin typeface="Century Gothic" panose="020B0502020202020204" pitchFamily="34" charset="0"/>
              </a:rPr>
              <a:t> and </a:t>
            </a:r>
            <a:r>
              <a:rPr lang="en-GB" sz="1400" dirty="0" err="1" smtClean="0">
                <a:solidFill>
                  <a:schemeClr val="tx1"/>
                </a:solidFill>
                <a:latin typeface="Century Gothic" panose="020B0502020202020204" pitchFamily="34" charset="0"/>
              </a:rPr>
              <a:t>Stigand</a:t>
            </a:r>
            <a:r>
              <a:rPr lang="en-GB" sz="1400" dirty="0" smtClean="0">
                <a:solidFill>
                  <a:schemeClr val="tx1"/>
                </a:solidFill>
                <a:latin typeface="Century Gothic" panose="020B0502020202020204" pitchFamily="34" charset="0"/>
              </a:rPr>
              <a:t> on a ‘tour’ of Normandy as his ‘guests’ in 1067.</a:t>
            </a:r>
          </a:p>
          <a:p>
            <a:pPr algn="just"/>
            <a:endParaRPr lang="en-GB" sz="1400" dirty="0">
              <a:solidFill>
                <a:schemeClr val="tx1"/>
              </a:solidFill>
              <a:latin typeface="Century Gothic" panose="020B0502020202020204" pitchFamily="34" charset="0"/>
            </a:endParaRPr>
          </a:p>
          <a:p>
            <a:pPr algn="just"/>
            <a:r>
              <a:rPr lang="en-GB" sz="1400" dirty="0" err="1" smtClean="0">
                <a:solidFill>
                  <a:schemeClr val="tx1"/>
                </a:solidFill>
                <a:latin typeface="Century Gothic" panose="020B0502020202020204" pitchFamily="34" charset="0"/>
              </a:rPr>
              <a:t>Odo</a:t>
            </a:r>
            <a:r>
              <a:rPr lang="en-GB" sz="1400" dirty="0" smtClean="0">
                <a:solidFill>
                  <a:schemeClr val="tx1"/>
                </a:solidFill>
                <a:latin typeface="Century Gothic" panose="020B0502020202020204" pitchFamily="34" charset="0"/>
              </a:rPr>
              <a:t> was left as regent in England.</a:t>
            </a:r>
            <a:endParaRPr lang="en-GB" sz="1400" dirty="0">
              <a:solidFill>
                <a:schemeClr val="tx1"/>
              </a:solidFill>
              <a:latin typeface="Century Gothic" panose="020B0502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634" y="6404939"/>
            <a:ext cx="3340062" cy="2657781"/>
          </a:xfrm>
          <a:prstGeom prst="rect">
            <a:avLst/>
          </a:prstGeom>
        </p:spPr>
      </p:pic>
    </p:spTree>
    <p:extLst>
      <p:ext uri="{BB962C8B-B14F-4D97-AF65-F5344CB8AC3E}">
        <p14:creationId xmlns:p14="http://schemas.microsoft.com/office/powerpoint/2010/main" val="2119576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757</TotalTime>
  <Words>4859</Words>
  <Application>Microsoft Office PowerPoint</Application>
  <PresentationFormat>On-screen Show (4:3)</PresentationFormat>
  <Paragraphs>412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Z.Carter-Brown</dc:creator>
  <cp:lastModifiedBy>Staff</cp:lastModifiedBy>
  <cp:revision>63</cp:revision>
  <cp:lastPrinted>2018-07-09T10:38:13Z</cp:lastPrinted>
  <dcterms:created xsi:type="dcterms:W3CDTF">2018-06-04T07:00:45Z</dcterms:created>
  <dcterms:modified xsi:type="dcterms:W3CDTF">2019-04-29T12:39:30Z</dcterms:modified>
</cp:coreProperties>
</file>