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91" r:id="rId2"/>
    <p:sldId id="592" r:id="rId3"/>
    <p:sldId id="606" r:id="rId4"/>
    <p:sldId id="593" r:id="rId5"/>
    <p:sldId id="640" r:id="rId6"/>
    <p:sldId id="632" r:id="rId7"/>
    <p:sldId id="594" r:id="rId8"/>
    <p:sldId id="595" r:id="rId9"/>
    <p:sldId id="596" r:id="rId10"/>
    <p:sldId id="597" r:id="rId11"/>
    <p:sldId id="598" r:id="rId12"/>
    <p:sldId id="599" r:id="rId13"/>
    <p:sldId id="600" r:id="rId14"/>
    <p:sldId id="602" r:id="rId15"/>
    <p:sldId id="603" r:id="rId16"/>
    <p:sldId id="613" r:id="rId17"/>
    <p:sldId id="604" r:id="rId18"/>
    <p:sldId id="605" r:id="rId19"/>
    <p:sldId id="607" r:id="rId20"/>
    <p:sldId id="608" r:id="rId21"/>
    <p:sldId id="609" r:id="rId22"/>
    <p:sldId id="610" r:id="rId23"/>
    <p:sldId id="611" r:id="rId24"/>
    <p:sldId id="612" r:id="rId25"/>
    <p:sldId id="622" r:id="rId26"/>
    <p:sldId id="623" r:id="rId27"/>
    <p:sldId id="626" r:id="rId28"/>
    <p:sldId id="625" r:id="rId29"/>
    <p:sldId id="620" r:id="rId30"/>
    <p:sldId id="629" r:id="rId31"/>
    <p:sldId id="619" r:id="rId32"/>
    <p:sldId id="630" r:id="rId33"/>
    <p:sldId id="631" r:id="rId34"/>
    <p:sldId id="628" r:id="rId35"/>
    <p:sldId id="614" r:id="rId36"/>
    <p:sldId id="621" r:id="rId37"/>
    <p:sldId id="633" r:id="rId38"/>
    <p:sldId id="634" r:id="rId39"/>
    <p:sldId id="636" r:id="rId40"/>
    <p:sldId id="644" r:id="rId41"/>
    <p:sldId id="635" r:id="rId42"/>
    <p:sldId id="645" r:id="rId43"/>
    <p:sldId id="646" r:id="rId44"/>
    <p:sldId id="615" r:id="rId45"/>
    <p:sldId id="642" r:id="rId46"/>
    <p:sldId id="643" r:id="rId47"/>
    <p:sldId id="641" r:id="rId48"/>
    <p:sldId id="616" r:id="rId49"/>
    <p:sldId id="617" r:id="rId50"/>
    <p:sldId id="618" r:id="rId51"/>
    <p:sldId id="627" r:id="rId52"/>
    <p:sldId id="637" r:id="rId53"/>
    <p:sldId id="638" r:id="rId54"/>
    <p:sldId id="639" r:id="rId55"/>
    <p:sldId id="60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6012C-BFEB-47A5-8F6C-535E46DAD243}" type="datetimeFigureOut">
              <a:rPr lang="en-GB" smtClean="0"/>
              <a:t>20/03/2023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EBD99-2F9C-4E02-8EBD-0703038EF9AA}" type="slidenum">
              <a:rPr lang="en-GB" smtClean="0"/>
              <a:t>‹#›</a:t>
            </a:fld>
            <a:endParaRPr lang="en-GB"/>
          </a:p>
        </p:txBody>
      </p:sp>
    </p:spTree>
    <p:extLst>
      <p:ext uri="{BB962C8B-B14F-4D97-AF65-F5344CB8AC3E}">
        <p14:creationId xmlns:p14="http://schemas.microsoft.com/office/powerpoint/2010/main" val="408124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94EB-B0A0-4EB5-B979-F47C51A87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96A757-6204-4679-95E9-D41E2C20B4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E38A94-E9B0-4420-B907-8A6409D58D5F}"/>
              </a:ext>
            </a:extLst>
          </p:cNvPr>
          <p:cNvSpPr>
            <a:spLocks noGrp="1"/>
          </p:cNvSpPr>
          <p:nvPr>
            <p:ph type="dt" sz="half" idx="10"/>
          </p:nvPr>
        </p:nvSpPr>
        <p:spPr/>
        <p:txBody>
          <a:bodyPr/>
          <a:lstStyle/>
          <a:p>
            <a:fld id="{CF3C9C72-3DFE-40B9-A352-390C38C082A2}" type="datetime1">
              <a:rPr lang="en-GB" smtClean="0"/>
              <a:t>20/03/2023</a:t>
            </a:fld>
            <a:endParaRPr lang="en-GB"/>
          </a:p>
        </p:txBody>
      </p:sp>
      <p:sp>
        <p:nvSpPr>
          <p:cNvPr id="5" name="Footer Placeholder 4">
            <a:extLst>
              <a:ext uri="{FF2B5EF4-FFF2-40B4-BE49-F238E27FC236}">
                <a16:creationId xmlns:a16="http://schemas.microsoft.com/office/drawing/2014/main" id="{DBF46AEF-3CCE-4FBE-B405-BF653FFDF1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67DCF1-A5AD-403A-9C6B-FA466F20B6FD}"/>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173968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FFD6-087A-4238-BE36-04208B74A3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E59535-7DA0-4C39-871C-F6D7E4FE12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0B3D8A-CC80-4D24-B1E3-0932A346B87F}"/>
              </a:ext>
            </a:extLst>
          </p:cNvPr>
          <p:cNvSpPr>
            <a:spLocks noGrp="1"/>
          </p:cNvSpPr>
          <p:nvPr>
            <p:ph type="dt" sz="half" idx="10"/>
          </p:nvPr>
        </p:nvSpPr>
        <p:spPr/>
        <p:txBody>
          <a:bodyPr/>
          <a:lstStyle/>
          <a:p>
            <a:fld id="{2E7539AC-C9D0-499D-9D7F-5D1410AD69C5}" type="datetime1">
              <a:rPr lang="en-GB" smtClean="0"/>
              <a:t>20/03/2023</a:t>
            </a:fld>
            <a:endParaRPr lang="en-GB"/>
          </a:p>
        </p:txBody>
      </p:sp>
      <p:sp>
        <p:nvSpPr>
          <p:cNvPr id="5" name="Footer Placeholder 4">
            <a:extLst>
              <a:ext uri="{FF2B5EF4-FFF2-40B4-BE49-F238E27FC236}">
                <a16:creationId xmlns:a16="http://schemas.microsoft.com/office/drawing/2014/main" id="{0BDA4EBF-B209-4D75-BC3B-7E689C6F7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8D0280-0930-404D-A41A-1AB1AD8EE1B8}"/>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178848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C1EB0-3636-4213-9399-C66A52CDAE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E8B41C-7791-4BA1-9646-FEBC7E5110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394CE-F6FC-40BD-9C98-0C5783909AAE}"/>
              </a:ext>
            </a:extLst>
          </p:cNvPr>
          <p:cNvSpPr>
            <a:spLocks noGrp="1"/>
          </p:cNvSpPr>
          <p:nvPr>
            <p:ph type="dt" sz="half" idx="10"/>
          </p:nvPr>
        </p:nvSpPr>
        <p:spPr/>
        <p:txBody>
          <a:bodyPr/>
          <a:lstStyle/>
          <a:p>
            <a:fld id="{6E7D4531-21C1-49FD-A736-CA01C9479D71}" type="datetime1">
              <a:rPr lang="en-GB" smtClean="0"/>
              <a:t>20/03/2023</a:t>
            </a:fld>
            <a:endParaRPr lang="en-GB"/>
          </a:p>
        </p:txBody>
      </p:sp>
      <p:sp>
        <p:nvSpPr>
          <p:cNvPr id="5" name="Footer Placeholder 4">
            <a:extLst>
              <a:ext uri="{FF2B5EF4-FFF2-40B4-BE49-F238E27FC236}">
                <a16:creationId xmlns:a16="http://schemas.microsoft.com/office/drawing/2014/main" id="{1757217F-4714-47C4-A122-9711442B2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418159-528C-4205-A1DE-C80A007F6A3C}"/>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385643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94FD-A0E9-415E-9F90-D4B41C0FF6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75111-E937-4813-9E2B-AE405BA88C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1E86CE-C7C7-42A0-B31B-C3B1A7620435}"/>
              </a:ext>
            </a:extLst>
          </p:cNvPr>
          <p:cNvSpPr>
            <a:spLocks noGrp="1"/>
          </p:cNvSpPr>
          <p:nvPr>
            <p:ph type="dt" sz="half" idx="10"/>
          </p:nvPr>
        </p:nvSpPr>
        <p:spPr/>
        <p:txBody>
          <a:bodyPr/>
          <a:lstStyle/>
          <a:p>
            <a:fld id="{7E32BA34-C489-4DCE-9484-A3BF3F40F729}" type="datetime1">
              <a:rPr lang="en-GB" smtClean="0"/>
              <a:t>20/03/2023</a:t>
            </a:fld>
            <a:endParaRPr lang="en-GB"/>
          </a:p>
        </p:txBody>
      </p:sp>
      <p:sp>
        <p:nvSpPr>
          <p:cNvPr id="5" name="Footer Placeholder 4">
            <a:extLst>
              <a:ext uri="{FF2B5EF4-FFF2-40B4-BE49-F238E27FC236}">
                <a16:creationId xmlns:a16="http://schemas.microsoft.com/office/drawing/2014/main" id="{1A23FFA5-2A50-4768-A714-8BAD7804F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9C6B8-6C18-4A8B-AE10-CBED7DB4E689}"/>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219766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3863-A463-4C40-AA98-593A6CD383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48B22D-D2D3-4FBB-962A-C35C413BEB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5D388C-91AC-488C-B574-E27C0DDDF8E7}"/>
              </a:ext>
            </a:extLst>
          </p:cNvPr>
          <p:cNvSpPr>
            <a:spLocks noGrp="1"/>
          </p:cNvSpPr>
          <p:nvPr>
            <p:ph type="dt" sz="half" idx="10"/>
          </p:nvPr>
        </p:nvSpPr>
        <p:spPr/>
        <p:txBody>
          <a:bodyPr/>
          <a:lstStyle/>
          <a:p>
            <a:fld id="{DA2146BA-C427-493C-8661-E8F956116C2C}" type="datetime1">
              <a:rPr lang="en-GB" smtClean="0"/>
              <a:t>20/03/2023</a:t>
            </a:fld>
            <a:endParaRPr lang="en-GB"/>
          </a:p>
        </p:txBody>
      </p:sp>
      <p:sp>
        <p:nvSpPr>
          <p:cNvPr id="5" name="Footer Placeholder 4">
            <a:extLst>
              <a:ext uri="{FF2B5EF4-FFF2-40B4-BE49-F238E27FC236}">
                <a16:creationId xmlns:a16="http://schemas.microsoft.com/office/drawing/2014/main" id="{F459AE2F-1DAC-4F31-BAF0-97C5000902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17642C-D890-4B32-B633-43DE78BF899D}"/>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52443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A57F-7A3E-4485-88AF-27FF614418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CAFCB-B5A8-4B69-B7DD-2A0FDC3022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2D0D88-3DB6-49C1-81EA-B8CC5B9D1A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D9C7D9-9EA2-467F-8CB9-675FCB95B331}"/>
              </a:ext>
            </a:extLst>
          </p:cNvPr>
          <p:cNvSpPr>
            <a:spLocks noGrp="1"/>
          </p:cNvSpPr>
          <p:nvPr>
            <p:ph type="dt" sz="half" idx="10"/>
          </p:nvPr>
        </p:nvSpPr>
        <p:spPr/>
        <p:txBody>
          <a:bodyPr/>
          <a:lstStyle/>
          <a:p>
            <a:fld id="{C6BDD2B6-191D-4341-9585-529B3C313AE6}" type="datetime1">
              <a:rPr lang="en-GB" smtClean="0"/>
              <a:t>20/03/2023</a:t>
            </a:fld>
            <a:endParaRPr lang="en-GB"/>
          </a:p>
        </p:txBody>
      </p:sp>
      <p:sp>
        <p:nvSpPr>
          <p:cNvPr id="6" name="Footer Placeholder 5">
            <a:extLst>
              <a:ext uri="{FF2B5EF4-FFF2-40B4-BE49-F238E27FC236}">
                <a16:creationId xmlns:a16="http://schemas.microsoft.com/office/drawing/2014/main" id="{D674D4A5-BC9E-4F72-8B0F-D4085302B2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F7EE0C-86DD-4B92-B829-33C70CED9802}"/>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99657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4B2A0-84CE-40A8-BDB5-7649836F1A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DC6078-5987-4902-A286-075E42B5F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54F698-2437-4468-B0D9-CA24800E25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C8E425-C328-4764-8AB0-A6229D563E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555332-93D2-4394-8783-5D43E8EB2F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3E18A6-394E-4E2E-A521-F34C410683D2}"/>
              </a:ext>
            </a:extLst>
          </p:cNvPr>
          <p:cNvSpPr>
            <a:spLocks noGrp="1"/>
          </p:cNvSpPr>
          <p:nvPr>
            <p:ph type="dt" sz="half" idx="10"/>
          </p:nvPr>
        </p:nvSpPr>
        <p:spPr/>
        <p:txBody>
          <a:bodyPr/>
          <a:lstStyle/>
          <a:p>
            <a:fld id="{6882234F-3041-4F1B-975A-4FE6CE20F4DB}" type="datetime1">
              <a:rPr lang="en-GB" smtClean="0"/>
              <a:t>20/03/2023</a:t>
            </a:fld>
            <a:endParaRPr lang="en-GB"/>
          </a:p>
        </p:txBody>
      </p:sp>
      <p:sp>
        <p:nvSpPr>
          <p:cNvPr id="8" name="Footer Placeholder 7">
            <a:extLst>
              <a:ext uri="{FF2B5EF4-FFF2-40B4-BE49-F238E27FC236}">
                <a16:creationId xmlns:a16="http://schemas.microsoft.com/office/drawing/2014/main" id="{F21D0FD5-8EEA-45B6-AF06-B60045E744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3E6CEC-DC43-4656-B861-718B055A4258}"/>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143709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CA66-D4F2-4FA0-A018-7BDDD427A6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26D40C-8001-465D-970C-A0A96A753236}"/>
              </a:ext>
            </a:extLst>
          </p:cNvPr>
          <p:cNvSpPr>
            <a:spLocks noGrp="1"/>
          </p:cNvSpPr>
          <p:nvPr>
            <p:ph type="dt" sz="half" idx="10"/>
          </p:nvPr>
        </p:nvSpPr>
        <p:spPr/>
        <p:txBody>
          <a:bodyPr/>
          <a:lstStyle/>
          <a:p>
            <a:fld id="{A69E7CFD-F194-4F14-A3DC-30B343BDD3F0}" type="datetime1">
              <a:rPr lang="en-GB" smtClean="0"/>
              <a:t>20/03/2023</a:t>
            </a:fld>
            <a:endParaRPr lang="en-GB"/>
          </a:p>
        </p:txBody>
      </p:sp>
      <p:sp>
        <p:nvSpPr>
          <p:cNvPr id="4" name="Footer Placeholder 3">
            <a:extLst>
              <a:ext uri="{FF2B5EF4-FFF2-40B4-BE49-F238E27FC236}">
                <a16:creationId xmlns:a16="http://schemas.microsoft.com/office/drawing/2014/main" id="{19941884-2322-4242-A27E-06642DF7D0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BA8DED-0023-4D1A-96A6-A69A210DA883}"/>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411163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3CE21-41F3-4CD8-8AE1-C0DFFEEBE700}"/>
              </a:ext>
            </a:extLst>
          </p:cNvPr>
          <p:cNvSpPr>
            <a:spLocks noGrp="1"/>
          </p:cNvSpPr>
          <p:nvPr>
            <p:ph type="dt" sz="half" idx="10"/>
          </p:nvPr>
        </p:nvSpPr>
        <p:spPr/>
        <p:txBody>
          <a:bodyPr/>
          <a:lstStyle/>
          <a:p>
            <a:fld id="{903F4762-0EA1-4183-AFD4-D7D39E8DFBE8}" type="datetime1">
              <a:rPr lang="en-GB" smtClean="0"/>
              <a:t>20/03/2023</a:t>
            </a:fld>
            <a:endParaRPr lang="en-GB"/>
          </a:p>
        </p:txBody>
      </p:sp>
      <p:sp>
        <p:nvSpPr>
          <p:cNvPr id="3" name="Footer Placeholder 2">
            <a:extLst>
              <a:ext uri="{FF2B5EF4-FFF2-40B4-BE49-F238E27FC236}">
                <a16:creationId xmlns:a16="http://schemas.microsoft.com/office/drawing/2014/main" id="{96453D44-7A96-4C12-B758-6AF224C18F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BF73E0-6B39-481E-B7DA-B0530BDDAC82}"/>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281258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BB76-19F3-496F-85F2-9C47B61BC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90B4A7-4ED3-4720-880A-A6FEBE4091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C35A3E-706A-432C-B343-DF0FB0B33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9975F1-407A-43A2-9FF3-861C076477DB}"/>
              </a:ext>
            </a:extLst>
          </p:cNvPr>
          <p:cNvSpPr>
            <a:spLocks noGrp="1"/>
          </p:cNvSpPr>
          <p:nvPr>
            <p:ph type="dt" sz="half" idx="10"/>
          </p:nvPr>
        </p:nvSpPr>
        <p:spPr/>
        <p:txBody>
          <a:bodyPr/>
          <a:lstStyle/>
          <a:p>
            <a:fld id="{1F769C3A-FD0F-4292-923F-5EC48BA61FF5}" type="datetime1">
              <a:rPr lang="en-GB" smtClean="0"/>
              <a:t>20/03/2023</a:t>
            </a:fld>
            <a:endParaRPr lang="en-GB"/>
          </a:p>
        </p:txBody>
      </p:sp>
      <p:sp>
        <p:nvSpPr>
          <p:cNvPr id="6" name="Footer Placeholder 5">
            <a:extLst>
              <a:ext uri="{FF2B5EF4-FFF2-40B4-BE49-F238E27FC236}">
                <a16:creationId xmlns:a16="http://schemas.microsoft.com/office/drawing/2014/main" id="{0C7D7659-1016-41F1-AE1F-85527784CD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4E1C08-104E-46B8-9509-58B3E9FA2B88}"/>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426573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0A95-9CA9-43DF-BE9E-89D08A2D4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2662FD-92C1-4F05-9439-C93B0A190C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DC0DB3-A997-4C56-BB99-5BD9B9A60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1231B7-AC6C-47F4-BDA9-F17C9B2F2EDF}"/>
              </a:ext>
            </a:extLst>
          </p:cNvPr>
          <p:cNvSpPr>
            <a:spLocks noGrp="1"/>
          </p:cNvSpPr>
          <p:nvPr>
            <p:ph type="dt" sz="half" idx="10"/>
          </p:nvPr>
        </p:nvSpPr>
        <p:spPr/>
        <p:txBody>
          <a:bodyPr/>
          <a:lstStyle/>
          <a:p>
            <a:fld id="{3E99B6D6-B31F-4590-BA41-0FD91053AE8C}" type="datetime1">
              <a:rPr lang="en-GB" smtClean="0"/>
              <a:t>20/03/2023</a:t>
            </a:fld>
            <a:endParaRPr lang="en-GB"/>
          </a:p>
        </p:txBody>
      </p:sp>
      <p:sp>
        <p:nvSpPr>
          <p:cNvPr id="6" name="Footer Placeholder 5">
            <a:extLst>
              <a:ext uri="{FF2B5EF4-FFF2-40B4-BE49-F238E27FC236}">
                <a16:creationId xmlns:a16="http://schemas.microsoft.com/office/drawing/2014/main" id="{E0AF952F-58B4-4880-B26D-D8B161C257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4CEF2-15F8-452A-AEC5-8275C13027DE}"/>
              </a:ext>
            </a:extLst>
          </p:cNvPr>
          <p:cNvSpPr>
            <a:spLocks noGrp="1"/>
          </p:cNvSpPr>
          <p:nvPr>
            <p:ph type="sldNum" sz="quarter" idx="12"/>
          </p:nvPr>
        </p:nvSpPr>
        <p:spPr/>
        <p:txBody>
          <a:bodyPr/>
          <a:lstStyle/>
          <a:p>
            <a:fld id="{733491B2-5289-4DC0-98F0-923D19AE7DE8}" type="slidenum">
              <a:rPr lang="en-GB" smtClean="0"/>
              <a:t>‹#›</a:t>
            </a:fld>
            <a:endParaRPr lang="en-GB"/>
          </a:p>
        </p:txBody>
      </p:sp>
    </p:spTree>
    <p:extLst>
      <p:ext uri="{BB962C8B-B14F-4D97-AF65-F5344CB8AC3E}">
        <p14:creationId xmlns:p14="http://schemas.microsoft.com/office/powerpoint/2010/main" val="420136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EAFAD-D4AC-42AA-9328-B341757DD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38FFE9-FB54-4347-9935-68E117C18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75101E-E0AD-40DF-A5A1-00F50CA537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23524-36C7-4B80-AAD9-54E89EF55970}" type="datetime1">
              <a:rPr lang="en-GB" smtClean="0"/>
              <a:t>20/03/2023</a:t>
            </a:fld>
            <a:endParaRPr lang="en-GB"/>
          </a:p>
        </p:txBody>
      </p:sp>
      <p:sp>
        <p:nvSpPr>
          <p:cNvPr id="5" name="Footer Placeholder 4">
            <a:extLst>
              <a:ext uri="{FF2B5EF4-FFF2-40B4-BE49-F238E27FC236}">
                <a16:creationId xmlns:a16="http://schemas.microsoft.com/office/drawing/2014/main" id="{5A534849-EEEA-46CD-87E8-5487F7974D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6A1751-56D0-44C1-9AD2-093D736EA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491B2-5289-4DC0-98F0-923D19AE7DE8}" type="slidenum">
              <a:rPr lang="en-GB" smtClean="0"/>
              <a:t>‹#›</a:t>
            </a:fld>
            <a:endParaRPr lang="en-GB"/>
          </a:p>
        </p:txBody>
      </p:sp>
    </p:spTree>
    <p:extLst>
      <p:ext uri="{BB962C8B-B14F-4D97-AF65-F5344CB8AC3E}">
        <p14:creationId xmlns:p14="http://schemas.microsoft.com/office/powerpoint/2010/main" val="3107712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759475" y="1081457"/>
            <a:ext cx="10673050" cy="5170646"/>
          </a:xfrm>
          <a:prstGeom prst="rect">
            <a:avLst/>
          </a:prstGeom>
          <a:noFill/>
        </p:spPr>
        <p:txBody>
          <a:bodyPr wrap="none" lIns="91440" tIns="45720" rIns="91440" bIns="45720">
            <a:spAutoFit/>
          </a:bodyPr>
          <a:lstStyle/>
          <a:p>
            <a:pPr algn="ctr"/>
            <a:r>
              <a:rPr lang="en-US" sz="6600" b="1" dirty="0">
                <a:ln w="0"/>
                <a:effectLst>
                  <a:outerShdw blurRad="38100" dist="19050" dir="2700000" algn="tl" rotWithShape="0">
                    <a:schemeClr val="dk1">
                      <a:alpha val="40000"/>
                    </a:schemeClr>
                  </a:outerShdw>
                </a:effectLst>
                <a:latin typeface="Avenir Next LT Pro" panose="020B0504020202020204" pitchFamily="34" charset="0"/>
              </a:rPr>
              <a:t>A Level English Language</a:t>
            </a:r>
          </a:p>
          <a:p>
            <a:pPr algn="ctr"/>
            <a:r>
              <a:rPr lang="en-US" sz="6600" b="1" cap="none" spc="0" dirty="0">
                <a:ln w="0"/>
                <a:solidFill>
                  <a:schemeClr val="tx1"/>
                </a:solidFill>
                <a:effectLst>
                  <a:outerShdw blurRad="38100" dist="19050" dir="2700000" algn="tl" rotWithShape="0">
                    <a:schemeClr val="dk1">
                      <a:alpha val="40000"/>
                    </a:schemeClr>
                  </a:outerShdw>
                </a:effectLst>
                <a:latin typeface="Avenir Next LT Pro" panose="020B0504020202020204" pitchFamily="34" charset="0"/>
              </a:rPr>
              <a:t>Paper 2 </a:t>
            </a:r>
            <a:r>
              <a:rPr lang="en-US" sz="6600" b="1" dirty="0">
                <a:ln w="0"/>
                <a:effectLst>
                  <a:outerShdw blurRad="38100" dist="19050" dir="2700000" algn="tl" rotWithShape="0">
                    <a:schemeClr val="dk1">
                      <a:alpha val="40000"/>
                    </a:schemeClr>
                  </a:outerShdw>
                </a:effectLst>
                <a:latin typeface="Avenir Next LT Pro" panose="020B0504020202020204" pitchFamily="34" charset="0"/>
              </a:rPr>
              <a:t>Revision</a:t>
            </a:r>
          </a:p>
          <a:p>
            <a:pPr algn="ctr"/>
            <a:r>
              <a:rPr lang="en-US" sz="6600" b="1" cap="none" spc="0" dirty="0">
                <a:ln w="0"/>
                <a:solidFill>
                  <a:schemeClr val="tx1"/>
                </a:solidFill>
                <a:effectLst>
                  <a:outerShdw blurRad="38100" dist="19050" dir="2700000" algn="tl" rotWithShape="0">
                    <a:schemeClr val="dk1">
                      <a:alpha val="40000"/>
                    </a:schemeClr>
                  </a:outerShdw>
                </a:effectLst>
                <a:latin typeface="Avenir Next LT Pro" panose="020B0504020202020204" pitchFamily="34" charset="0"/>
              </a:rPr>
              <a:t>Diversity and Ch</a:t>
            </a:r>
            <a:r>
              <a:rPr lang="en-US" sz="6600" b="1" dirty="0">
                <a:ln w="0"/>
                <a:effectLst>
                  <a:outerShdw blurRad="38100" dist="19050" dir="2700000" algn="tl" rotWithShape="0">
                    <a:schemeClr val="dk1">
                      <a:alpha val="40000"/>
                    </a:schemeClr>
                  </a:outerShdw>
                </a:effectLst>
                <a:latin typeface="Avenir Next LT Pro" panose="020B0504020202020204" pitchFamily="34" charset="0"/>
              </a:rPr>
              <a:t>ange</a:t>
            </a:r>
          </a:p>
          <a:p>
            <a:pPr algn="ctr"/>
            <a:endParaRPr lang="en-US" sz="6600" b="1" cap="none" spc="0" dirty="0">
              <a:ln w="0"/>
              <a:solidFill>
                <a:schemeClr val="tx1"/>
              </a:solidFill>
              <a:effectLst>
                <a:outerShdw blurRad="38100" dist="19050" dir="2700000" algn="tl" rotWithShape="0">
                  <a:schemeClr val="dk1">
                    <a:alpha val="40000"/>
                  </a:schemeClr>
                </a:outerShdw>
              </a:effectLst>
              <a:latin typeface="Avenir Next LT Pro" panose="020B0504020202020204" pitchFamily="34" charset="0"/>
            </a:endParaRPr>
          </a:p>
          <a:p>
            <a:pPr algn="ctr"/>
            <a:r>
              <a:rPr lang="en-US" sz="6600" b="1" dirty="0">
                <a:ln w="0"/>
                <a:solidFill>
                  <a:srgbClr val="FF0000"/>
                </a:solidFill>
                <a:effectLst>
                  <a:outerShdw blurRad="38100" dist="19050" dir="2700000" algn="tl" rotWithShape="0">
                    <a:schemeClr val="dk1">
                      <a:alpha val="40000"/>
                    </a:schemeClr>
                  </a:outerShdw>
                </a:effectLst>
                <a:latin typeface="Avenir Next LT Pro" panose="020B0504020202020204" pitchFamily="34" charset="0"/>
              </a:rPr>
              <a:t>Change Related Revision</a:t>
            </a:r>
            <a:endParaRPr lang="en-US" sz="6600" b="1" cap="none" spc="0" dirty="0">
              <a:ln w="0"/>
              <a:solidFill>
                <a:srgbClr val="FF0000"/>
              </a:solidFill>
              <a:effectLst>
                <a:outerShdw blurRad="38100" dist="19050" dir="2700000" algn="tl" rotWithShape="0">
                  <a:schemeClr val="dk1">
                    <a:alpha val="40000"/>
                  </a:schemeClr>
                </a:outerShdw>
              </a:effectLst>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4831D8DB-1C54-4D3D-BB29-D8A0F16C9EED}"/>
              </a:ext>
            </a:extLst>
          </p:cNvPr>
          <p:cNvSpPr>
            <a:spLocks noGrp="1"/>
          </p:cNvSpPr>
          <p:nvPr>
            <p:ph type="sldNum" sz="quarter" idx="12"/>
          </p:nvPr>
        </p:nvSpPr>
        <p:spPr/>
        <p:txBody>
          <a:bodyPr/>
          <a:lstStyle/>
          <a:p>
            <a:fld id="{733491B2-5289-4DC0-98F0-923D19AE7DE8}" type="slidenum">
              <a:rPr lang="en-GB" smtClean="0"/>
              <a:t>1</a:t>
            </a:fld>
            <a:endParaRPr lang="en-GB"/>
          </a:p>
        </p:txBody>
      </p:sp>
    </p:spTree>
    <p:extLst>
      <p:ext uri="{BB962C8B-B14F-4D97-AF65-F5344CB8AC3E}">
        <p14:creationId xmlns:p14="http://schemas.microsoft.com/office/powerpoint/2010/main" val="227490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20621"/>
            <a:ext cx="11586216" cy="2554545"/>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Lexical Change</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Neologisms</a:t>
            </a:r>
          </a:p>
          <a:p>
            <a:endParaRPr lang="en-GB" sz="320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Completely new words</a:t>
            </a:r>
            <a:endParaRPr lang="en-GB" sz="3200" dirty="0">
              <a:latin typeface="Avenir Next LT Pro" panose="020B0504020202020204" pitchFamily="34" charset="0"/>
            </a:endParaRPr>
          </a:p>
        </p:txBody>
      </p:sp>
      <p:pic>
        <p:nvPicPr>
          <p:cNvPr id="1026" name="Picture 2" descr="https://www.grammar-monster.com/glossary/pics/neologism.png">
            <a:extLst>
              <a:ext uri="{FF2B5EF4-FFF2-40B4-BE49-F238E27FC236}">
                <a16:creationId xmlns:a16="http://schemas.microsoft.com/office/drawing/2014/main" id="{1D414D93-FBA2-4EC6-B908-94B2260CDF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778" b="53305"/>
          <a:stretch/>
        </p:blipFill>
        <p:spPr bwMode="auto">
          <a:xfrm>
            <a:off x="5970934" y="1842528"/>
            <a:ext cx="6115050" cy="1796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grammar-monster.com/glossary/pics/neologism.png">
            <a:extLst>
              <a:ext uri="{FF2B5EF4-FFF2-40B4-BE49-F238E27FC236}">
                <a16:creationId xmlns:a16="http://schemas.microsoft.com/office/drawing/2014/main" id="{57C899FB-9C4A-4EED-9067-A809A1A31B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820"/>
          <a:stretch/>
        </p:blipFill>
        <p:spPr bwMode="auto">
          <a:xfrm>
            <a:off x="461013" y="3613971"/>
            <a:ext cx="6716531" cy="30933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6375021-C872-4832-8642-A0E07B9DD320}"/>
              </a:ext>
            </a:extLst>
          </p:cNvPr>
          <p:cNvSpPr>
            <a:spLocks noGrp="1"/>
          </p:cNvSpPr>
          <p:nvPr>
            <p:ph type="sldNum" sz="quarter" idx="12"/>
          </p:nvPr>
        </p:nvSpPr>
        <p:spPr/>
        <p:txBody>
          <a:bodyPr/>
          <a:lstStyle/>
          <a:p>
            <a:fld id="{733491B2-5289-4DC0-98F0-923D19AE7DE8}" type="slidenum">
              <a:rPr lang="en-GB" smtClean="0"/>
              <a:t>10</a:t>
            </a:fld>
            <a:endParaRPr lang="en-GB"/>
          </a:p>
        </p:txBody>
      </p:sp>
    </p:spTree>
    <p:extLst>
      <p:ext uri="{BB962C8B-B14F-4D97-AF65-F5344CB8AC3E}">
        <p14:creationId xmlns:p14="http://schemas.microsoft.com/office/powerpoint/2010/main" val="38036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302892" y="147460"/>
            <a:ext cx="11586216" cy="2523768"/>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Lexical Change</a:t>
            </a:r>
          </a:p>
          <a:p>
            <a:pPr algn="ctr"/>
            <a:endParaRPr lang="en-GB" b="1" dirty="0">
              <a:latin typeface="Avenir Next LT Pro" panose="020B0504020202020204" pitchFamily="34" charset="0"/>
            </a:endParaRPr>
          </a:p>
          <a:p>
            <a:pPr algn="ctr"/>
            <a:r>
              <a:rPr lang="en-GB" sz="3200" b="1" dirty="0">
                <a:latin typeface="Avenir Next LT Pro" panose="020B0504020202020204" pitchFamily="34" charset="0"/>
              </a:rPr>
              <a:t>Words from other languages - Borrowings</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Loans taken from foreign languages </a:t>
            </a:r>
          </a:p>
          <a:p>
            <a:pPr marL="457200" indent="-457200">
              <a:buFont typeface="Arial" panose="020B0604020202020204" pitchFamily="34" charset="0"/>
              <a:buChar char="•"/>
            </a:pPr>
            <a:r>
              <a:rPr lang="en-GB" sz="2800" dirty="0">
                <a:latin typeface="Avenir Next LT Pro" panose="020B0504020202020204" pitchFamily="34" charset="0"/>
              </a:rPr>
              <a:t>E.g. ‘Judge’ from French</a:t>
            </a:r>
            <a:endParaRPr lang="en-GB" sz="3200"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1E31E7C3-6A2C-4B73-AF21-6853934C1B9B}"/>
              </a:ext>
            </a:extLst>
          </p:cNvPr>
          <p:cNvSpPr>
            <a:spLocks noGrp="1"/>
          </p:cNvSpPr>
          <p:nvPr>
            <p:ph type="sldNum" sz="quarter" idx="12"/>
          </p:nvPr>
        </p:nvSpPr>
        <p:spPr/>
        <p:txBody>
          <a:bodyPr/>
          <a:lstStyle/>
          <a:p>
            <a:fld id="{733491B2-5289-4DC0-98F0-923D19AE7DE8}" type="slidenum">
              <a:rPr lang="en-GB" smtClean="0"/>
              <a:t>11</a:t>
            </a:fld>
            <a:endParaRPr lang="en-GB"/>
          </a:p>
        </p:txBody>
      </p:sp>
      <p:pic>
        <p:nvPicPr>
          <p:cNvPr id="5122" name="Picture 2" descr="https://1.bp.blogspot.com/-TEfgND-opoo/YJpZunVY8sI/AAAAAAAACeI/WaMLVXoCBRUCuL84kSK1qwlJsPcnl3lEwCLcBGAsYHQ/s1080/IMG_20210511_153945.webp">
            <a:extLst>
              <a:ext uri="{FF2B5EF4-FFF2-40B4-BE49-F238E27FC236}">
                <a16:creationId xmlns:a16="http://schemas.microsoft.com/office/drawing/2014/main" id="{A10F72DB-6085-4238-804D-7F316D87C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121" y="2244424"/>
            <a:ext cx="5031502" cy="44770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C455C0-41BD-4526-9F0C-43F3DF9E416C}"/>
              </a:ext>
            </a:extLst>
          </p:cNvPr>
          <p:cNvPicPr>
            <a:picLocks noChangeAspect="1"/>
          </p:cNvPicPr>
          <p:nvPr/>
        </p:nvPicPr>
        <p:blipFill>
          <a:blip r:embed="rId5"/>
          <a:stretch>
            <a:fillRect/>
          </a:stretch>
        </p:blipFill>
        <p:spPr>
          <a:xfrm>
            <a:off x="1062495" y="3084667"/>
            <a:ext cx="3191453" cy="3223368"/>
          </a:xfrm>
          <a:prstGeom prst="rect">
            <a:avLst/>
          </a:prstGeom>
        </p:spPr>
      </p:pic>
    </p:spTree>
    <p:extLst>
      <p:ext uri="{BB962C8B-B14F-4D97-AF65-F5344CB8AC3E}">
        <p14:creationId xmlns:p14="http://schemas.microsoft.com/office/powerpoint/2010/main" val="246158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223890"/>
            <a:ext cx="11586216" cy="2923877"/>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Lexical Change</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Words formed from existing words - Affixation</a:t>
            </a:r>
          </a:p>
          <a:p>
            <a:endParaRPr lang="en-GB" sz="320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Adding affix (prefix [beginning] or suffix [end]) to an existing word - e.g. ‘Rac</a:t>
            </a:r>
            <a:r>
              <a:rPr lang="en-GB" sz="2800" u="sng" dirty="0">
                <a:latin typeface="Avenir Next LT Pro" panose="020B0504020202020204" pitchFamily="34" charset="0"/>
              </a:rPr>
              <a:t>ism</a:t>
            </a:r>
            <a:r>
              <a:rPr lang="en-GB" sz="2800" dirty="0">
                <a:latin typeface="Avenir Next LT Pro" panose="020B0504020202020204" pitchFamily="34" charset="0"/>
              </a:rPr>
              <a:t>’ and ‘sex</a:t>
            </a:r>
            <a:r>
              <a:rPr lang="en-GB" sz="2800" u="sng" dirty="0">
                <a:latin typeface="Avenir Next LT Pro" panose="020B0504020202020204" pitchFamily="34" charset="0"/>
              </a:rPr>
              <a:t>ism</a:t>
            </a:r>
            <a:r>
              <a:rPr lang="en-GB" sz="2800" dirty="0">
                <a:latin typeface="Avenir Next LT Pro" panose="020B0504020202020204" pitchFamily="34" charset="0"/>
              </a:rPr>
              <a:t>’ or ‘</a:t>
            </a:r>
            <a:r>
              <a:rPr lang="en-GB" sz="2800" u="sng" dirty="0">
                <a:latin typeface="Avenir Next LT Pro" panose="020B0504020202020204" pitchFamily="34" charset="0"/>
              </a:rPr>
              <a:t>inter</a:t>
            </a:r>
            <a:r>
              <a:rPr lang="en-GB" sz="2800" dirty="0">
                <a:latin typeface="Avenir Next LT Pro" panose="020B0504020202020204" pitchFamily="34" charset="0"/>
              </a:rPr>
              <a:t>national’ and ‘</a:t>
            </a:r>
            <a:r>
              <a:rPr lang="en-GB" sz="2800" u="sng" dirty="0">
                <a:latin typeface="Avenir Next LT Pro" panose="020B0504020202020204" pitchFamily="34" charset="0"/>
              </a:rPr>
              <a:t>un</a:t>
            </a:r>
            <a:r>
              <a:rPr lang="en-GB" sz="2800" dirty="0">
                <a:latin typeface="Avenir Next LT Pro" panose="020B0504020202020204" pitchFamily="34" charset="0"/>
              </a:rPr>
              <a:t>happy’</a:t>
            </a:r>
            <a:endParaRPr lang="en-GB" sz="3200" dirty="0">
              <a:latin typeface="Avenir Next LT Pro" panose="020B0504020202020204" pitchFamily="34" charset="0"/>
            </a:endParaRPr>
          </a:p>
        </p:txBody>
      </p:sp>
      <p:sp>
        <p:nvSpPr>
          <p:cNvPr id="6" name="Rectangle 5">
            <a:extLst>
              <a:ext uri="{FF2B5EF4-FFF2-40B4-BE49-F238E27FC236}">
                <a16:creationId xmlns:a16="http://schemas.microsoft.com/office/drawing/2014/main" id="{690B54CD-A276-4574-8EE9-B78EBE6A1833}"/>
              </a:ext>
            </a:extLst>
          </p:cNvPr>
          <p:cNvSpPr/>
          <p:nvPr/>
        </p:nvSpPr>
        <p:spPr>
          <a:xfrm>
            <a:off x="302892" y="4290040"/>
            <a:ext cx="11586216" cy="2431435"/>
          </a:xfrm>
          <a:prstGeom prst="rect">
            <a:avLst/>
          </a:prstGeom>
          <a:noFill/>
        </p:spPr>
        <p:txBody>
          <a:bodyPr wrap="square" lIns="91440" tIns="45720" rIns="91440" bIns="45720">
            <a:spAutoFit/>
          </a:bodyPr>
          <a:lstStyle/>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Words formed from existing words - Conversion</a:t>
            </a:r>
          </a:p>
          <a:p>
            <a:pPr marL="457200" indent="-457200">
              <a:buFont typeface="Arial" panose="020B0604020202020204" pitchFamily="34" charset="0"/>
              <a:buChar char="•"/>
            </a:pPr>
            <a:endParaRPr lang="en-GB" sz="32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Changing of word class  - e.g. Noun to verb – ‘Text’ was noun now verb of ‘to text’ or ‘Google’ (n) to ‘Google’ (v)</a:t>
            </a:r>
          </a:p>
        </p:txBody>
      </p:sp>
      <p:sp>
        <p:nvSpPr>
          <p:cNvPr id="3" name="Slide Number Placeholder 2">
            <a:extLst>
              <a:ext uri="{FF2B5EF4-FFF2-40B4-BE49-F238E27FC236}">
                <a16:creationId xmlns:a16="http://schemas.microsoft.com/office/drawing/2014/main" id="{E9A9DEE9-9A9A-4C0C-BE0F-F63F0C817974}"/>
              </a:ext>
            </a:extLst>
          </p:cNvPr>
          <p:cNvSpPr>
            <a:spLocks noGrp="1"/>
          </p:cNvSpPr>
          <p:nvPr>
            <p:ph type="sldNum" sz="quarter" idx="12"/>
          </p:nvPr>
        </p:nvSpPr>
        <p:spPr/>
        <p:txBody>
          <a:bodyPr/>
          <a:lstStyle/>
          <a:p>
            <a:fld id="{733491B2-5289-4DC0-98F0-923D19AE7DE8}" type="slidenum">
              <a:rPr lang="en-GB" smtClean="0"/>
              <a:t>12</a:t>
            </a:fld>
            <a:endParaRPr lang="en-GB"/>
          </a:p>
        </p:txBody>
      </p:sp>
      <p:pic>
        <p:nvPicPr>
          <p:cNvPr id="3074" name="Picture 2" descr="English Language Centre | Tag: affixation">
            <a:extLst>
              <a:ext uri="{FF2B5EF4-FFF2-40B4-BE49-F238E27FC236}">
                <a16:creationId xmlns:a16="http://schemas.microsoft.com/office/drawing/2014/main" id="{EBB1AFB1-07AC-4E53-AA1F-9881B36E3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766" y="3085789"/>
            <a:ext cx="2500678" cy="167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88157"/>
            <a:ext cx="11586216" cy="2862322"/>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Lexical Change</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Words formed from existing words - Compounding</a:t>
            </a:r>
          </a:p>
          <a:p>
            <a:endParaRPr lang="en-GB" sz="28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Two words are combined in their entirety to make a new word</a:t>
            </a:r>
          </a:p>
          <a:p>
            <a:pPr marL="457200" indent="-457200">
              <a:buFont typeface="Arial" panose="020B0604020202020204" pitchFamily="34" charset="0"/>
              <a:buChar char="•"/>
            </a:pPr>
            <a:r>
              <a:rPr lang="en-GB" sz="2800" dirty="0">
                <a:latin typeface="Avenir Next LT Pro" panose="020B0504020202020204" pitchFamily="34" charset="0"/>
              </a:rPr>
              <a:t>e.g. ‘Lap-top’ and ‘Happy-hour’</a:t>
            </a:r>
          </a:p>
        </p:txBody>
      </p:sp>
      <p:sp>
        <p:nvSpPr>
          <p:cNvPr id="6" name="Rectangle 5">
            <a:extLst>
              <a:ext uri="{FF2B5EF4-FFF2-40B4-BE49-F238E27FC236}">
                <a16:creationId xmlns:a16="http://schemas.microsoft.com/office/drawing/2014/main" id="{690B54CD-A276-4574-8EE9-B78EBE6A1833}"/>
              </a:ext>
            </a:extLst>
          </p:cNvPr>
          <p:cNvSpPr/>
          <p:nvPr/>
        </p:nvSpPr>
        <p:spPr>
          <a:xfrm>
            <a:off x="302892" y="3811380"/>
            <a:ext cx="11586216" cy="2862322"/>
          </a:xfrm>
          <a:prstGeom prst="rect">
            <a:avLst/>
          </a:prstGeom>
          <a:noFill/>
        </p:spPr>
        <p:txBody>
          <a:bodyPr wrap="square" lIns="91440" tIns="45720" rIns="91440" bIns="45720">
            <a:spAutoFit/>
          </a:bodyPr>
          <a:lstStyle/>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Words formed from existing words - Blending</a:t>
            </a:r>
          </a:p>
          <a:p>
            <a:pPr marL="457200" indent="-457200">
              <a:buFont typeface="Arial" panose="020B0604020202020204" pitchFamily="34" charset="0"/>
              <a:buChar char="•"/>
            </a:pPr>
            <a:endParaRPr lang="en-GB" sz="32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Two words parts are moulded together to form a new word, usually by adding the start of one word and the end of another</a:t>
            </a:r>
          </a:p>
          <a:p>
            <a:pPr marL="457200" indent="-457200">
              <a:buFont typeface="Arial" panose="020B0604020202020204" pitchFamily="34" charset="0"/>
              <a:buChar char="•"/>
            </a:pPr>
            <a:r>
              <a:rPr lang="en-GB" sz="2800" dirty="0">
                <a:latin typeface="Avenir Next LT Pro" panose="020B0504020202020204" pitchFamily="34" charset="0"/>
              </a:rPr>
              <a:t>e.g. ‘Smog’ – smoke and fog and ‘Motel’ – motor and hotel</a:t>
            </a:r>
          </a:p>
        </p:txBody>
      </p:sp>
      <p:sp>
        <p:nvSpPr>
          <p:cNvPr id="3" name="Slide Number Placeholder 2">
            <a:extLst>
              <a:ext uri="{FF2B5EF4-FFF2-40B4-BE49-F238E27FC236}">
                <a16:creationId xmlns:a16="http://schemas.microsoft.com/office/drawing/2014/main" id="{23A5BD6B-E7C0-4E81-A8AC-0DBE8D041134}"/>
              </a:ext>
            </a:extLst>
          </p:cNvPr>
          <p:cNvSpPr>
            <a:spLocks noGrp="1"/>
          </p:cNvSpPr>
          <p:nvPr>
            <p:ph type="sldNum" sz="quarter" idx="12"/>
          </p:nvPr>
        </p:nvSpPr>
        <p:spPr/>
        <p:txBody>
          <a:bodyPr/>
          <a:lstStyle/>
          <a:p>
            <a:fld id="{733491B2-5289-4DC0-98F0-923D19AE7DE8}" type="slidenum">
              <a:rPr lang="en-GB" smtClean="0"/>
              <a:t>13</a:t>
            </a:fld>
            <a:endParaRPr lang="en-GB"/>
          </a:p>
        </p:txBody>
      </p:sp>
      <p:pic>
        <p:nvPicPr>
          <p:cNvPr id="4098" name="Picture 2" descr="What is a Compound Word? | Definition and Examples | Twinkl">
            <a:extLst>
              <a:ext uri="{FF2B5EF4-FFF2-40B4-BE49-F238E27FC236}">
                <a16:creationId xmlns:a16="http://schemas.microsoft.com/office/drawing/2014/main" id="{ACAA7B95-0A4D-4FD0-B519-A92052170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2539" y="2793069"/>
            <a:ext cx="2633724" cy="14757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12032" y="212139"/>
            <a:ext cx="11979968" cy="3293209"/>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Lexical Change</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Words formed by shortening – Shortening or abbreviation</a:t>
            </a:r>
          </a:p>
          <a:p>
            <a:endParaRPr lang="en-GB" sz="28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Clipping part of a word </a:t>
            </a:r>
          </a:p>
          <a:p>
            <a:pPr marL="457200" indent="-457200">
              <a:buFont typeface="Arial" panose="020B0604020202020204" pitchFamily="34" charset="0"/>
              <a:buChar char="•"/>
            </a:pPr>
            <a:r>
              <a:rPr lang="en-GB" sz="2800" dirty="0">
                <a:latin typeface="Avenir Next LT Pro" panose="020B0504020202020204" pitchFamily="34" charset="0"/>
              </a:rPr>
              <a:t>e.g. television to ‘tele’ or refrigerator to ‘fridge’</a:t>
            </a:r>
          </a:p>
          <a:p>
            <a:pPr marL="457200" indent="-457200">
              <a:buFont typeface="Arial" panose="020B0604020202020204" pitchFamily="34" charset="0"/>
              <a:buChar char="•"/>
            </a:pPr>
            <a:r>
              <a:rPr lang="en-GB" sz="2800" dirty="0">
                <a:latin typeface="Avenir Next LT Pro" panose="020B0504020202020204" pitchFamily="34" charset="0"/>
              </a:rPr>
              <a:t>e.g. Omnibus to ‘bus’ and Public house to ‘pub’</a:t>
            </a:r>
          </a:p>
        </p:txBody>
      </p:sp>
      <p:sp>
        <p:nvSpPr>
          <p:cNvPr id="6" name="Rectangle 5">
            <a:extLst>
              <a:ext uri="{FF2B5EF4-FFF2-40B4-BE49-F238E27FC236}">
                <a16:creationId xmlns:a16="http://schemas.microsoft.com/office/drawing/2014/main" id="{690B54CD-A276-4574-8EE9-B78EBE6A1833}"/>
              </a:ext>
            </a:extLst>
          </p:cNvPr>
          <p:cNvSpPr/>
          <p:nvPr/>
        </p:nvSpPr>
        <p:spPr>
          <a:xfrm>
            <a:off x="302892" y="3859153"/>
            <a:ext cx="11586216" cy="2862322"/>
          </a:xfrm>
          <a:prstGeom prst="rect">
            <a:avLst/>
          </a:prstGeom>
          <a:noFill/>
        </p:spPr>
        <p:txBody>
          <a:bodyPr wrap="square" lIns="91440" tIns="45720" rIns="91440" bIns="45720">
            <a:spAutoFit/>
          </a:bodyPr>
          <a:lstStyle/>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Words formed by shortening - Acronym</a:t>
            </a:r>
          </a:p>
          <a:p>
            <a:pPr marL="457200" indent="-457200">
              <a:buFont typeface="Arial" panose="020B0604020202020204" pitchFamily="34" charset="0"/>
              <a:buChar char="•"/>
            </a:pPr>
            <a:endParaRPr lang="en-GB" sz="32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Taking initial letters of words and making them into a combination of pronounceable as a new word</a:t>
            </a:r>
          </a:p>
          <a:p>
            <a:pPr marL="457200" indent="-457200">
              <a:buFont typeface="Arial" panose="020B0604020202020204" pitchFamily="34" charset="0"/>
              <a:buChar char="•"/>
            </a:pPr>
            <a:r>
              <a:rPr lang="en-GB" sz="2800" dirty="0">
                <a:latin typeface="Avenir Next LT Pro" panose="020B0504020202020204" pitchFamily="34" charset="0"/>
              </a:rPr>
              <a:t>e.g. NATO, NASA, AIDS, WAG, Scuba, Laser</a:t>
            </a:r>
          </a:p>
        </p:txBody>
      </p:sp>
      <p:sp>
        <p:nvSpPr>
          <p:cNvPr id="3" name="Slide Number Placeholder 2">
            <a:extLst>
              <a:ext uri="{FF2B5EF4-FFF2-40B4-BE49-F238E27FC236}">
                <a16:creationId xmlns:a16="http://schemas.microsoft.com/office/drawing/2014/main" id="{35CCB8F1-0120-4F15-90BB-62E95B16C828}"/>
              </a:ext>
            </a:extLst>
          </p:cNvPr>
          <p:cNvSpPr>
            <a:spLocks noGrp="1"/>
          </p:cNvSpPr>
          <p:nvPr>
            <p:ph type="sldNum" sz="quarter" idx="12"/>
          </p:nvPr>
        </p:nvSpPr>
        <p:spPr/>
        <p:txBody>
          <a:bodyPr/>
          <a:lstStyle/>
          <a:p>
            <a:fld id="{733491B2-5289-4DC0-98F0-923D19AE7DE8}" type="slidenum">
              <a:rPr lang="en-GB" smtClean="0"/>
              <a:t>14</a:t>
            </a:fld>
            <a:endParaRPr lang="en-GB"/>
          </a:p>
        </p:txBody>
      </p:sp>
      <p:pic>
        <p:nvPicPr>
          <p:cNvPr id="5122" name="Picture 2" descr="Hyphen Usage—Rules and Examples | Grammarly">
            <a:extLst>
              <a:ext uri="{FF2B5EF4-FFF2-40B4-BE49-F238E27FC236}">
                <a16:creationId xmlns:a16="http://schemas.microsoft.com/office/drawing/2014/main" id="{94ACF0D2-93AA-41D5-96B2-5677FC8FB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7273" y="2449319"/>
            <a:ext cx="3182695" cy="163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12032" y="322297"/>
            <a:ext cx="11979968" cy="2431435"/>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Lexical Change</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Words formed by shortening – Initialism</a:t>
            </a:r>
          </a:p>
          <a:p>
            <a:endParaRPr lang="en-GB" sz="28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Words abbreviated to initial letter - E.g. B.B.C., F.B.I., U.S.A.</a:t>
            </a:r>
          </a:p>
        </p:txBody>
      </p:sp>
      <p:sp>
        <p:nvSpPr>
          <p:cNvPr id="6" name="Rectangle 5">
            <a:extLst>
              <a:ext uri="{FF2B5EF4-FFF2-40B4-BE49-F238E27FC236}">
                <a16:creationId xmlns:a16="http://schemas.microsoft.com/office/drawing/2014/main" id="{690B54CD-A276-4574-8EE9-B78EBE6A1833}"/>
              </a:ext>
            </a:extLst>
          </p:cNvPr>
          <p:cNvSpPr/>
          <p:nvPr/>
        </p:nvSpPr>
        <p:spPr>
          <a:xfrm>
            <a:off x="212032" y="2351941"/>
            <a:ext cx="11586216" cy="3108543"/>
          </a:xfrm>
          <a:prstGeom prst="rect">
            <a:avLst/>
          </a:prstGeom>
          <a:noFill/>
        </p:spPr>
        <p:txBody>
          <a:bodyPr wrap="square" lIns="91440" tIns="45720" rIns="91440" bIns="45720">
            <a:spAutoFit/>
          </a:bodyPr>
          <a:lstStyle/>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Words formed by shortening – Eponyms </a:t>
            </a:r>
            <a:r>
              <a:rPr lang="en-GB" sz="2400" b="1" dirty="0">
                <a:latin typeface="Avenir Next LT Pro" panose="020B0504020202020204" pitchFamily="34" charset="0"/>
              </a:rPr>
              <a:t>(Words from names)</a:t>
            </a:r>
          </a:p>
          <a:p>
            <a:pPr marL="457200" indent="-457200">
              <a:buFont typeface="Arial" panose="020B0604020202020204" pitchFamily="34" charset="0"/>
              <a:buChar char="•"/>
            </a:pPr>
            <a:endParaRPr lang="en-GB"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Derived from names or places synonymous with the product</a:t>
            </a:r>
          </a:p>
          <a:p>
            <a:r>
              <a:rPr lang="en-GB" sz="2800" dirty="0">
                <a:latin typeface="Avenir Next LT Pro" panose="020B0504020202020204" pitchFamily="34" charset="0"/>
              </a:rPr>
              <a:t>     e.g. ‘Hoover’ instead of saying Vacuum Cleaner. </a:t>
            </a:r>
          </a:p>
          <a:p>
            <a:pPr marL="457200" indent="-457200">
              <a:buFont typeface="Arial" panose="020B0604020202020204" pitchFamily="34" charset="0"/>
              <a:buChar char="•"/>
            </a:pPr>
            <a:r>
              <a:rPr lang="en-GB" sz="2800" dirty="0">
                <a:latin typeface="Avenir Next LT Pro" panose="020B0504020202020204" pitchFamily="34" charset="0"/>
              </a:rPr>
              <a:t>Denim – place in France – ‘De Nimes’</a:t>
            </a:r>
          </a:p>
          <a:p>
            <a:pPr marL="457200" indent="-457200">
              <a:buFont typeface="Arial" panose="020B0604020202020204" pitchFamily="34" charset="0"/>
              <a:buChar char="•"/>
            </a:pPr>
            <a:r>
              <a:rPr lang="en-GB" sz="2800" dirty="0">
                <a:latin typeface="Avenir Next LT Pro" panose="020B0504020202020204" pitchFamily="34" charset="0"/>
              </a:rPr>
              <a:t>Sandwich – after Earl of Sandwich</a:t>
            </a:r>
          </a:p>
        </p:txBody>
      </p:sp>
      <p:sp>
        <p:nvSpPr>
          <p:cNvPr id="3" name="Slide Number Placeholder 2">
            <a:extLst>
              <a:ext uri="{FF2B5EF4-FFF2-40B4-BE49-F238E27FC236}">
                <a16:creationId xmlns:a16="http://schemas.microsoft.com/office/drawing/2014/main" id="{747626A9-E9A3-4D82-B999-73F0656F70D3}"/>
              </a:ext>
            </a:extLst>
          </p:cNvPr>
          <p:cNvSpPr>
            <a:spLocks noGrp="1"/>
          </p:cNvSpPr>
          <p:nvPr>
            <p:ph type="sldNum" sz="quarter" idx="12"/>
          </p:nvPr>
        </p:nvSpPr>
        <p:spPr>
          <a:xfrm>
            <a:off x="9167192" y="6480444"/>
            <a:ext cx="2743200" cy="365125"/>
          </a:xfrm>
        </p:spPr>
        <p:txBody>
          <a:bodyPr/>
          <a:lstStyle/>
          <a:p>
            <a:fld id="{733491B2-5289-4DC0-98F0-923D19AE7DE8}" type="slidenum">
              <a:rPr lang="en-GB" smtClean="0"/>
              <a:t>15</a:t>
            </a:fld>
            <a:endParaRPr lang="en-GB"/>
          </a:p>
        </p:txBody>
      </p:sp>
      <p:pic>
        <p:nvPicPr>
          <p:cNvPr id="6146" name="Picture 2" descr="Eponym | Mr. Soria's Wiki | Fandom">
            <a:extLst>
              <a:ext uri="{FF2B5EF4-FFF2-40B4-BE49-F238E27FC236}">
                <a16:creationId xmlns:a16="http://schemas.microsoft.com/office/drawing/2014/main" id="{E1793E10-0902-4055-95AA-428852A628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84" t="17832" r="1588" b="9988"/>
          <a:stretch/>
        </p:blipFill>
        <p:spPr bwMode="auto">
          <a:xfrm>
            <a:off x="8545286" y="4395432"/>
            <a:ext cx="3540698" cy="20850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5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186736"/>
            <a:ext cx="11979968" cy="3970318"/>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Lexical Change</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Words formed by shortening – Back Formation</a:t>
            </a:r>
          </a:p>
          <a:p>
            <a:endParaRPr lang="en-GB" sz="20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A particular kind of shortening in which a word of one type (usually a noun) is shortened to form a word of another type (usually a verb)</a:t>
            </a:r>
          </a:p>
          <a:p>
            <a:pPr marL="457200" indent="-457200">
              <a:buFont typeface="Arial" panose="020B0604020202020204" pitchFamily="34" charset="0"/>
              <a:buChar char="•"/>
            </a:pPr>
            <a:endParaRPr lang="en-GB" sz="20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e.g. ‘edit’ came to exist from ‘editor’ / ‘donate’ from ‘donation’ / ‘burgle’ from ‘burglar’</a:t>
            </a:r>
          </a:p>
        </p:txBody>
      </p:sp>
      <p:sp>
        <p:nvSpPr>
          <p:cNvPr id="3" name="Slide Number Placeholder 2">
            <a:extLst>
              <a:ext uri="{FF2B5EF4-FFF2-40B4-BE49-F238E27FC236}">
                <a16:creationId xmlns:a16="http://schemas.microsoft.com/office/drawing/2014/main" id="{747626A9-E9A3-4D82-B999-73F0656F70D3}"/>
              </a:ext>
            </a:extLst>
          </p:cNvPr>
          <p:cNvSpPr>
            <a:spLocks noGrp="1"/>
          </p:cNvSpPr>
          <p:nvPr>
            <p:ph type="sldNum" sz="quarter" idx="12"/>
          </p:nvPr>
        </p:nvSpPr>
        <p:spPr/>
        <p:txBody>
          <a:bodyPr/>
          <a:lstStyle/>
          <a:p>
            <a:fld id="{733491B2-5289-4DC0-98F0-923D19AE7DE8}" type="slidenum">
              <a:rPr lang="en-GB" smtClean="0"/>
              <a:t>16</a:t>
            </a:fld>
            <a:endParaRPr lang="en-GB"/>
          </a:p>
        </p:txBody>
      </p:sp>
      <p:pic>
        <p:nvPicPr>
          <p:cNvPr id="7170" name="Picture 2" descr="7. Back formation Back formation: A word (usually a noun) is reduced to  form another word of a different type (usually a verb) e.g. editor edit. -  ppt download">
            <a:extLst>
              <a:ext uri="{FF2B5EF4-FFF2-40B4-BE49-F238E27FC236}">
                <a16:creationId xmlns:a16="http://schemas.microsoft.com/office/drawing/2014/main" id="{A7BD497E-AF7E-45B7-A30C-C32921FD08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67" t="28985" r="1159" b="11884"/>
          <a:stretch/>
        </p:blipFill>
        <p:spPr bwMode="auto">
          <a:xfrm>
            <a:off x="4903304" y="3862602"/>
            <a:ext cx="5204286" cy="28086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7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4062651"/>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Semantic Change</a:t>
            </a:r>
          </a:p>
          <a:p>
            <a:pPr algn="ctr"/>
            <a:endParaRPr lang="en-GB" sz="3200" b="1" dirty="0">
              <a:latin typeface="Avenir Next LT Pro" panose="020B0504020202020204" pitchFamily="34" charset="0"/>
            </a:endParaRP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Broadening / Generalisation</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Meaning of a word broadens so as it retains old meaning but takes on new meanings as well</a:t>
            </a:r>
          </a:p>
          <a:p>
            <a:pPr marL="457200" indent="-457200">
              <a:buFont typeface="Arial" panose="020B0604020202020204" pitchFamily="34" charset="0"/>
              <a:buChar char="•"/>
            </a:pPr>
            <a:r>
              <a:rPr lang="en-GB" sz="2800" dirty="0">
                <a:latin typeface="Avenir Next LT Pro" panose="020B0504020202020204" pitchFamily="34" charset="0"/>
              </a:rPr>
              <a:t>e.g. ‘Mouse’ – was animal now computer equipment also</a:t>
            </a:r>
          </a:p>
          <a:p>
            <a:r>
              <a:rPr lang="en-GB" sz="2800" dirty="0">
                <a:latin typeface="Avenir Next LT Pro" panose="020B0504020202020204" pitchFamily="34" charset="0"/>
              </a:rPr>
              <a:t>     or ‘Holiday’ used to refer to days taken off as ‘holy days’ only </a:t>
            </a:r>
            <a:endParaRPr lang="en-GB" sz="3200"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21B38579-941A-4279-A914-C9F6B2883A91}"/>
              </a:ext>
            </a:extLst>
          </p:cNvPr>
          <p:cNvSpPr>
            <a:spLocks noGrp="1"/>
          </p:cNvSpPr>
          <p:nvPr>
            <p:ph type="sldNum" sz="quarter" idx="12"/>
          </p:nvPr>
        </p:nvSpPr>
        <p:spPr/>
        <p:txBody>
          <a:bodyPr/>
          <a:lstStyle/>
          <a:p>
            <a:fld id="{733491B2-5289-4DC0-98F0-923D19AE7DE8}" type="slidenum">
              <a:rPr lang="en-GB" smtClean="0"/>
              <a:t>17</a:t>
            </a:fld>
            <a:endParaRPr lang="en-GB"/>
          </a:p>
        </p:txBody>
      </p:sp>
      <p:pic>
        <p:nvPicPr>
          <p:cNvPr id="7" name="Picture 2" descr="https://media.istockphoto.com/id/1341598243/vector/print.jpg?s=612x612&amp;w=0&amp;k=20&amp;c=lcQLmrlx9hjJwN1Iu5GiMYpDbi3-EI3RNLLcf-xSAu8=">
            <a:extLst>
              <a:ext uri="{FF2B5EF4-FFF2-40B4-BE49-F238E27FC236}">
                <a16:creationId xmlns:a16="http://schemas.microsoft.com/office/drawing/2014/main" id="{DCEB8751-D81E-471F-AAA1-A23C190F21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40" t="9884" r="55349" b="8976"/>
          <a:stretch/>
        </p:blipFill>
        <p:spPr bwMode="auto">
          <a:xfrm>
            <a:off x="4929809" y="4451803"/>
            <a:ext cx="2332382" cy="236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64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4093428"/>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Semantic Change</a:t>
            </a:r>
          </a:p>
          <a:p>
            <a:pPr algn="ctr"/>
            <a:endParaRPr lang="en-GB" sz="2000" b="1" dirty="0">
              <a:latin typeface="Avenir Next LT Pro" panose="020B0504020202020204" pitchFamily="34" charset="0"/>
            </a:endParaRPr>
          </a:p>
          <a:p>
            <a:pPr algn="ctr"/>
            <a:endParaRPr lang="en-GB" b="1" dirty="0">
              <a:latin typeface="Avenir Next LT Pro" panose="020B0504020202020204" pitchFamily="34" charset="0"/>
            </a:endParaRPr>
          </a:p>
          <a:p>
            <a:pPr algn="ctr"/>
            <a:r>
              <a:rPr lang="en-GB" sz="3200" b="1" dirty="0">
                <a:latin typeface="Avenir Next LT Pro" panose="020B0504020202020204" pitchFamily="34" charset="0"/>
              </a:rPr>
              <a:t>Narrowing / Specialisation</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Is the opposite of broadening</a:t>
            </a:r>
          </a:p>
          <a:p>
            <a:pPr marL="457200" indent="-457200">
              <a:buFont typeface="Arial" panose="020B0604020202020204" pitchFamily="34" charset="0"/>
              <a:buChar char="•"/>
            </a:pPr>
            <a:r>
              <a:rPr lang="en-GB" sz="2800" dirty="0">
                <a:latin typeface="Avenir Next LT Pro" panose="020B0504020202020204" pitchFamily="34" charset="0"/>
              </a:rPr>
              <a:t>Applies when word becomes more specific in its meaning, but again can retain the original meaning as well</a:t>
            </a:r>
          </a:p>
          <a:p>
            <a:pPr marL="457200" indent="-457200">
              <a:buFont typeface="Arial" panose="020B0604020202020204" pitchFamily="34" charset="0"/>
              <a:buChar char="•"/>
            </a:pPr>
            <a:r>
              <a:rPr lang="en-GB" sz="2800" dirty="0">
                <a:latin typeface="Avenir Next LT Pro" panose="020B0504020202020204" pitchFamily="34" charset="0"/>
              </a:rPr>
              <a:t>e.g. ‘Meat’ – meant all food, now flesh of animals</a:t>
            </a:r>
          </a:p>
          <a:p>
            <a:pPr marL="457200" indent="-457200">
              <a:buFont typeface="Arial" panose="020B0604020202020204" pitchFamily="34" charset="0"/>
              <a:buChar char="•"/>
            </a:pPr>
            <a:r>
              <a:rPr lang="en-GB" sz="2800" dirty="0">
                <a:latin typeface="Avenir Next LT Pro" panose="020B0504020202020204" pitchFamily="34" charset="0"/>
              </a:rPr>
              <a:t>‘Girl’ – Middle Ages meant all young people, now just females</a:t>
            </a:r>
            <a:endParaRPr lang="en-GB" sz="3200"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A3119F60-DF3E-4653-A565-8056125BB03E}"/>
              </a:ext>
            </a:extLst>
          </p:cNvPr>
          <p:cNvSpPr>
            <a:spLocks noGrp="1"/>
          </p:cNvSpPr>
          <p:nvPr>
            <p:ph type="sldNum" sz="quarter" idx="12"/>
          </p:nvPr>
        </p:nvSpPr>
        <p:spPr/>
        <p:txBody>
          <a:bodyPr/>
          <a:lstStyle/>
          <a:p>
            <a:fld id="{733491B2-5289-4DC0-98F0-923D19AE7DE8}" type="slidenum">
              <a:rPr lang="en-GB" smtClean="0"/>
              <a:t>18</a:t>
            </a:fld>
            <a:endParaRPr lang="en-GB"/>
          </a:p>
        </p:txBody>
      </p:sp>
      <p:pic>
        <p:nvPicPr>
          <p:cNvPr id="9218" name="Picture 2" descr="https://media.istockphoto.com/id/1341598243/vector/print.jpg?s=612x612&amp;w=0&amp;k=20&amp;c=lcQLmrlx9hjJwN1Iu5GiMYpDbi3-EI3RNLLcf-xSAu8=">
            <a:extLst>
              <a:ext uri="{FF2B5EF4-FFF2-40B4-BE49-F238E27FC236}">
                <a16:creationId xmlns:a16="http://schemas.microsoft.com/office/drawing/2014/main" id="{17A3277E-68BF-4228-A60F-CB968C040C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245" t="11248" r="3744" b="7612"/>
          <a:stretch/>
        </p:blipFill>
        <p:spPr bwMode="auto">
          <a:xfrm>
            <a:off x="4929809" y="4451803"/>
            <a:ext cx="2332382" cy="236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72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4370427"/>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Semantic Change</a:t>
            </a:r>
          </a:p>
          <a:p>
            <a:pPr algn="ctr"/>
            <a:endParaRPr lang="en-GB" b="1" dirty="0">
              <a:latin typeface="Avenir Next LT Pro" panose="020B0504020202020204" pitchFamily="34" charset="0"/>
            </a:endParaRP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Amelioration</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Word has taken on a more pleasant or positive meaning than originally held</a:t>
            </a:r>
          </a:p>
          <a:p>
            <a:pPr marL="457200" indent="-457200">
              <a:buFont typeface="Arial" panose="020B0604020202020204" pitchFamily="34" charset="0"/>
              <a:buChar char="•"/>
            </a:pPr>
            <a:r>
              <a:rPr lang="en-GB" sz="2800" dirty="0">
                <a:latin typeface="Avenir Next LT Pro" panose="020B0504020202020204" pitchFamily="34" charset="0"/>
              </a:rPr>
              <a:t>e.g. ‘Wicked’ – still means evil, but is now modern slang of good</a:t>
            </a:r>
          </a:p>
          <a:p>
            <a:pPr marL="457200" indent="-457200">
              <a:buFont typeface="Arial" panose="020B0604020202020204" pitchFamily="34" charset="0"/>
              <a:buChar char="•"/>
            </a:pPr>
            <a:r>
              <a:rPr lang="en-GB" sz="2800" dirty="0">
                <a:latin typeface="Avenir Next LT Pro" panose="020B0504020202020204" pitchFamily="34" charset="0"/>
              </a:rPr>
              <a:t>‘Pretty’ – Middle Ages meant sly or cunning now beautiful</a:t>
            </a:r>
          </a:p>
          <a:p>
            <a:pPr marL="457200" indent="-457200">
              <a:buFont typeface="Arial" panose="020B0604020202020204" pitchFamily="34" charset="0"/>
              <a:buChar char="•"/>
            </a:pPr>
            <a:r>
              <a:rPr lang="en-GB" sz="2800" dirty="0">
                <a:latin typeface="Avenir Next LT Pro" panose="020B0504020202020204" pitchFamily="34" charset="0"/>
              </a:rPr>
              <a:t>‘Sick’ – means vomit, but also now apparently is slang for good</a:t>
            </a:r>
            <a:endParaRPr lang="en-GB" sz="3200"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3D2B3D7B-5E0E-49B5-9B4B-D468060358FC}"/>
              </a:ext>
            </a:extLst>
          </p:cNvPr>
          <p:cNvSpPr>
            <a:spLocks noGrp="1"/>
          </p:cNvSpPr>
          <p:nvPr>
            <p:ph type="sldNum" sz="quarter" idx="12"/>
          </p:nvPr>
        </p:nvSpPr>
        <p:spPr/>
        <p:txBody>
          <a:bodyPr/>
          <a:lstStyle/>
          <a:p>
            <a:fld id="{733491B2-5289-4DC0-98F0-923D19AE7DE8}" type="slidenum">
              <a:rPr lang="en-GB" smtClean="0"/>
              <a:t>19</a:t>
            </a:fld>
            <a:endParaRPr lang="en-GB"/>
          </a:p>
        </p:txBody>
      </p:sp>
      <p:pic>
        <p:nvPicPr>
          <p:cNvPr id="6" name="Picture 5">
            <a:extLst>
              <a:ext uri="{FF2B5EF4-FFF2-40B4-BE49-F238E27FC236}">
                <a16:creationId xmlns:a16="http://schemas.microsoft.com/office/drawing/2014/main" id="{BD1297C2-B2C5-4BBD-A0F8-C27CE6352FF5}"/>
              </a:ext>
            </a:extLst>
          </p:cNvPr>
          <p:cNvPicPr>
            <a:picLocks noChangeAspect="1"/>
          </p:cNvPicPr>
          <p:nvPr/>
        </p:nvPicPr>
        <p:blipFill rotWithShape="1">
          <a:blip r:embed="rId4"/>
          <a:srcRect l="1740" t="24541" r="71014" b="39517"/>
          <a:stretch/>
        </p:blipFill>
        <p:spPr>
          <a:xfrm>
            <a:off x="4999382" y="4688098"/>
            <a:ext cx="2193235" cy="2169902"/>
          </a:xfrm>
          <a:prstGeom prst="rect">
            <a:avLst/>
          </a:prstGeom>
        </p:spPr>
      </p:pic>
    </p:spTree>
    <p:extLst>
      <p:ext uri="{BB962C8B-B14F-4D97-AF65-F5344CB8AC3E}">
        <p14:creationId xmlns:p14="http://schemas.microsoft.com/office/powerpoint/2010/main" val="270248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Language Change - wordphileproject">
            <a:extLst>
              <a:ext uri="{FF2B5EF4-FFF2-40B4-BE49-F238E27FC236}">
                <a16:creationId xmlns:a16="http://schemas.microsoft.com/office/drawing/2014/main" id="{27B0657B-27FD-41F5-B6EF-3D458075F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240" y="1367978"/>
            <a:ext cx="10219520" cy="31534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4"/>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490412" y="4632116"/>
            <a:ext cx="9211176" cy="1323439"/>
          </a:xfrm>
          <a:prstGeom prst="rect">
            <a:avLst/>
          </a:prstGeom>
          <a:noFill/>
        </p:spPr>
        <p:txBody>
          <a:bodyPr wrap="none" lIns="91440" tIns="45720" rIns="91440" bIns="45720">
            <a:spAutoFit/>
          </a:bodyPr>
          <a:lstStyle/>
          <a:p>
            <a:pPr algn="ctr"/>
            <a:r>
              <a:rPr lang="en-US" sz="8000" b="1" cap="none" spc="0" dirty="0">
                <a:ln w="0"/>
                <a:solidFill>
                  <a:schemeClr val="tx1"/>
                </a:solidFill>
                <a:effectLst>
                  <a:outerShdw blurRad="38100" dist="19050" dir="2700000" algn="tl" rotWithShape="0">
                    <a:schemeClr val="dk1">
                      <a:alpha val="40000"/>
                    </a:schemeClr>
                  </a:outerShdw>
                </a:effectLst>
                <a:latin typeface="Avenir Next LT Pro" panose="020B0504020202020204" pitchFamily="34" charset="0"/>
              </a:rPr>
              <a:t>Language Ch</a:t>
            </a:r>
            <a:r>
              <a:rPr lang="en-US" sz="8000" b="1" dirty="0">
                <a:ln w="0"/>
                <a:effectLst>
                  <a:outerShdw blurRad="38100" dist="19050" dir="2700000" algn="tl" rotWithShape="0">
                    <a:schemeClr val="dk1">
                      <a:alpha val="40000"/>
                    </a:schemeClr>
                  </a:outerShdw>
                </a:effectLst>
                <a:latin typeface="Avenir Next LT Pro" panose="020B0504020202020204" pitchFamily="34" charset="0"/>
              </a:rPr>
              <a:t>ange</a:t>
            </a:r>
            <a:endParaRPr lang="en-US" sz="8000" b="1" cap="none" spc="0" dirty="0">
              <a:ln w="0"/>
              <a:solidFill>
                <a:schemeClr val="tx1"/>
              </a:solidFill>
              <a:effectLst>
                <a:outerShdw blurRad="38100" dist="19050" dir="2700000" algn="tl" rotWithShape="0">
                  <a:schemeClr val="dk1">
                    <a:alpha val="40000"/>
                  </a:schemeClr>
                </a:outerShdw>
              </a:effectLst>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BAF38C0D-AA6E-4538-84E9-EB5CCEF93FB3}"/>
              </a:ext>
            </a:extLst>
          </p:cNvPr>
          <p:cNvSpPr>
            <a:spLocks noGrp="1"/>
          </p:cNvSpPr>
          <p:nvPr>
            <p:ph type="sldNum" sz="quarter" idx="12"/>
          </p:nvPr>
        </p:nvSpPr>
        <p:spPr/>
        <p:txBody>
          <a:bodyPr/>
          <a:lstStyle/>
          <a:p>
            <a:fld id="{733491B2-5289-4DC0-98F0-923D19AE7DE8}" type="slidenum">
              <a:rPr lang="en-GB" smtClean="0"/>
              <a:t>2</a:t>
            </a:fld>
            <a:endParaRPr lang="en-GB"/>
          </a:p>
        </p:txBody>
      </p:sp>
    </p:spTree>
    <p:extLst>
      <p:ext uri="{BB962C8B-B14F-4D97-AF65-F5344CB8AC3E}">
        <p14:creationId xmlns:p14="http://schemas.microsoft.com/office/powerpoint/2010/main" val="157913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4308872"/>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Semantic Change</a:t>
            </a:r>
          </a:p>
          <a:p>
            <a:pPr algn="ctr"/>
            <a:endParaRPr lang="en-GB" b="1" dirty="0">
              <a:latin typeface="Avenir Next LT Pro" panose="020B0504020202020204" pitchFamily="34" charset="0"/>
            </a:endParaRP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Pejoration</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Opposite to amelioration</a:t>
            </a:r>
          </a:p>
          <a:p>
            <a:pPr marL="457200" indent="-457200">
              <a:buFont typeface="Arial" panose="020B0604020202020204" pitchFamily="34" charset="0"/>
              <a:buChar char="•"/>
            </a:pPr>
            <a:r>
              <a:rPr lang="en-GB" sz="2800" dirty="0">
                <a:latin typeface="Avenir Next LT Pro" panose="020B0504020202020204" pitchFamily="34" charset="0"/>
              </a:rPr>
              <a:t>Words original meaning becomes less favourable</a:t>
            </a:r>
          </a:p>
          <a:p>
            <a:pPr marL="457200" indent="-457200">
              <a:buFont typeface="Arial" panose="020B0604020202020204" pitchFamily="34" charset="0"/>
              <a:buChar char="•"/>
            </a:pPr>
            <a:r>
              <a:rPr lang="en-GB" sz="2800" dirty="0">
                <a:latin typeface="Avenir Next LT Pro" panose="020B0504020202020204" pitchFamily="34" charset="0"/>
              </a:rPr>
              <a:t>E.g. ‘awful’ – originally 'worthy of awe' now 'exceedingly bad’</a:t>
            </a:r>
          </a:p>
          <a:p>
            <a:pPr marL="457200" indent="-457200">
              <a:buFont typeface="Arial" panose="020B0604020202020204" pitchFamily="34" charset="0"/>
              <a:buChar char="•"/>
            </a:pPr>
            <a:r>
              <a:rPr lang="en-GB" sz="2800" dirty="0">
                <a:latin typeface="Avenir Next LT Pro" panose="020B0504020202020204" pitchFamily="34" charset="0"/>
              </a:rPr>
              <a:t>‘Cowboy’ – originally a hero character, now someone who conducts a task badly i.e. cowboy builder</a:t>
            </a:r>
            <a:endParaRPr lang="en-GB" sz="3200"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FA1B66E5-9F2A-47D3-BDDF-ED21ED2BD7A1}"/>
              </a:ext>
            </a:extLst>
          </p:cNvPr>
          <p:cNvSpPr>
            <a:spLocks noGrp="1"/>
          </p:cNvSpPr>
          <p:nvPr>
            <p:ph type="sldNum" sz="quarter" idx="12"/>
          </p:nvPr>
        </p:nvSpPr>
        <p:spPr/>
        <p:txBody>
          <a:bodyPr/>
          <a:lstStyle/>
          <a:p>
            <a:fld id="{733491B2-5289-4DC0-98F0-923D19AE7DE8}" type="slidenum">
              <a:rPr lang="en-GB" smtClean="0"/>
              <a:t>20</a:t>
            </a:fld>
            <a:endParaRPr lang="en-GB"/>
          </a:p>
        </p:txBody>
      </p:sp>
      <p:pic>
        <p:nvPicPr>
          <p:cNvPr id="6" name="Picture 5">
            <a:extLst>
              <a:ext uri="{FF2B5EF4-FFF2-40B4-BE49-F238E27FC236}">
                <a16:creationId xmlns:a16="http://schemas.microsoft.com/office/drawing/2014/main" id="{F5F98F29-571E-4DC1-BFC5-0EFC9628F0E7}"/>
              </a:ext>
            </a:extLst>
          </p:cNvPr>
          <p:cNvPicPr>
            <a:picLocks noChangeAspect="1"/>
          </p:cNvPicPr>
          <p:nvPr/>
        </p:nvPicPr>
        <p:blipFill rotWithShape="1">
          <a:blip r:embed="rId4"/>
          <a:srcRect l="37392" t="25121" r="36231" b="40096"/>
          <a:stretch/>
        </p:blipFill>
        <p:spPr>
          <a:xfrm>
            <a:off x="4975822" y="4642264"/>
            <a:ext cx="2240356" cy="2215736"/>
          </a:xfrm>
          <a:prstGeom prst="rect">
            <a:avLst/>
          </a:prstGeom>
        </p:spPr>
      </p:pic>
    </p:spTree>
    <p:extLst>
      <p:ext uri="{BB962C8B-B14F-4D97-AF65-F5344CB8AC3E}">
        <p14:creationId xmlns:p14="http://schemas.microsoft.com/office/powerpoint/2010/main" val="207834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58417" y="252357"/>
            <a:ext cx="11741428" cy="4708981"/>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Semantic Change</a:t>
            </a:r>
          </a:p>
          <a:p>
            <a:pPr algn="ctr"/>
            <a:endParaRPr lang="en-GB" b="1" dirty="0">
              <a:latin typeface="Avenir Next LT Pro" panose="020B0504020202020204" pitchFamily="34" charset="0"/>
            </a:endParaRP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Weakening</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When a word loses emphasis and impact over time</a:t>
            </a:r>
          </a:p>
          <a:p>
            <a:pPr marL="457200" indent="-457200">
              <a:buFont typeface="Arial" panose="020B0604020202020204" pitchFamily="34" charset="0"/>
              <a:buChar char="•"/>
            </a:pPr>
            <a:endParaRPr lang="en-GB" sz="28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E.g. ‘soon’ – originally meant ‘immediately’ now just ‘anytime with no fixed limit’</a:t>
            </a:r>
          </a:p>
          <a:p>
            <a:pPr marL="457200" indent="-457200">
              <a:buFont typeface="Arial" panose="020B0604020202020204" pitchFamily="34" charset="0"/>
              <a:buChar char="•"/>
            </a:pPr>
            <a:r>
              <a:rPr lang="en-GB" sz="2800" dirty="0">
                <a:latin typeface="Avenir Next LT Pro" panose="020B0504020202020204" pitchFamily="34" charset="0"/>
              </a:rPr>
              <a:t>You may be waiting a while is you asked – “Please can you pass the salt soon?” </a:t>
            </a:r>
            <a:r>
              <a:rPr lang="en-GB" sz="2800" dirty="0">
                <a:latin typeface="Avenir Next LT Pro" panose="020B0504020202020204" pitchFamily="34" charset="0"/>
                <a:sym typeface="Wingdings" panose="05000000000000000000" pitchFamily="2" charset="2"/>
              </a:rPr>
              <a:t></a:t>
            </a:r>
            <a:endParaRPr lang="en-GB" sz="2800"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21</a:t>
            </a:fld>
            <a:endParaRPr lang="en-GB"/>
          </a:p>
        </p:txBody>
      </p:sp>
      <p:pic>
        <p:nvPicPr>
          <p:cNvPr id="10242" name="Picture 2" descr="135,770 Weakness Images, Stock Photos &amp; Vectors | Shutterstock">
            <a:extLst>
              <a:ext uri="{FF2B5EF4-FFF2-40B4-BE49-F238E27FC236}">
                <a16:creationId xmlns:a16="http://schemas.microsoft.com/office/drawing/2014/main" id="{4C1ED9C9-0A51-4EB3-B34F-9D054838C1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89" b="15093"/>
          <a:stretch/>
        </p:blipFill>
        <p:spPr bwMode="auto">
          <a:xfrm>
            <a:off x="4724400" y="4530718"/>
            <a:ext cx="2743200" cy="227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411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6217087"/>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Semantic Change</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Figurative Language - Metaphors</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Words take on new meanings when begin to be used metaphorically</a:t>
            </a:r>
          </a:p>
          <a:p>
            <a:pPr marL="457200" indent="-457200">
              <a:buFont typeface="Arial" panose="020B0604020202020204" pitchFamily="34" charset="0"/>
              <a:buChar char="•"/>
            </a:pPr>
            <a:r>
              <a:rPr lang="en-GB" sz="2800" dirty="0">
                <a:latin typeface="Avenir Next LT Pro" panose="020B0504020202020204" pitchFamily="34" charset="0"/>
              </a:rPr>
              <a:t>E.g. ‘Cow’ – bitchy female and ‘Catty’ – female</a:t>
            </a:r>
          </a:p>
          <a:p>
            <a:pPr marL="457200" indent="-457200">
              <a:buFont typeface="Arial" panose="020B0604020202020204" pitchFamily="34" charset="0"/>
              <a:buChar char="•"/>
            </a:pPr>
            <a:endParaRPr lang="en-GB" sz="2800" dirty="0">
              <a:latin typeface="Avenir Next LT Pro" panose="020B0504020202020204" pitchFamily="34" charset="0"/>
            </a:endParaRPr>
          </a:p>
          <a:p>
            <a:pPr algn="ctr"/>
            <a:r>
              <a:rPr lang="en-GB" sz="3200" b="1" dirty="0">
                <a:latin typeface="Avenir Next LT Pro" panose="020B0504020202020204" pitchFamily="34" charset="0"/>
              </a:rPr>
              <a:t>Figurative Language - Idioms</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Formed from existing words but assume new meanings often as fixed frame forms</a:t>
            </a:r>
          </a:p>
          <a:p>
            <a:pPr marL="457200" indent="-457200">
              <a:buFont typeface="Arial" panose="020B0604020202020204" pitchFamily="34" charset="0"/>
              <a:buChar char="•"/>
            </a:pPr>
            <a:r>
              <a:rPr lang="en-GB" sz="2800" dirty="0">
                <a:latin typeface="Avenir Next LT Pro" panose="020B0504020202020204" pitchFamily="34" charset="0"/>
              </a:rPr>
              <a:t>Can only be properly interpreted by learning what the whole frame means. Very difficult for those learning English as a Second Language</a:t>
            </a:r>
          </a:p>
          <a:p>
            <a:pPr marL="457200" indent="-457200">
              <a:buFont typeface="Arial" panose="020B0604020202020204" pitchFamily="34" charset="0"/>
              <a:buChar char="•"/>
            </a:pPr>
            <a:r>
              <a:rPr lang="en-GB" sz="2800" dirty="0">
                <a:latin typeface="Avenir Next LT Pro" panose="020B0504020202020204" pitchFamily="34" charset="0"/>
              </a:rPr>
              <a:t>E.g. ‘In the dog house’, ‘under the weather’ and ‘Over the moon’</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22</a:t>
            </a:fld>
            <a:endParaRPr lang="en-GB"/>
          </a:p>
        </p:txBody>
      </p:sp>
      <p:pic>
        <p:nvPicPr>
          <p:cNvPr id="9218" name="Picture 2" descr="75+ Examples Of Idioms For Kids - English Language For Kids - Grammar">
            <a:extLst>
              <a:ext uri="{FF2B5EF4-FFF2-40B4-BE49-F238E27FC236}">
                <a16:creationId xmlns:a16="http://schemas.microsoft.com/office/drawing/2014/main" id="{3923C6C8-1269-4F9B-9281-35A8C5FF97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56" t="8647" r="21826" b="9729"/>
          <a:stretch/>
        </p:blipFill>
        <p:spPr bwMode="auto">
          <a:xfrm>
            <a:off x="9583430" y="2669422"/>
            <a:ext cx="1770370" cy="13277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71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2,797 Smileys Green Yellow Red Images, Stock Photos &amp; Vectors | Shutterstock">
            <a:extLst>
              <a:ext uri="{FF2B5EF4-FFF2-40B4-BE49-F238E27FC236}">
                <a16:creationId xmlns:a16="http://schemas.microsoft.com/office/drawing/2014/main" id="{959306EF-D9CB-4198-AF2D-060F64A89B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411" t="9876" r="2248" b="14127"/>
          <a:stretch/>
        </p:blipFill>
        <p:spPr bwMode="auto">
          <a:xfrm>
            <a:off x="8250062" y="3667888"/>
            <a:ext cx="1269603" cy="128519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2,797 Smileys Green Yellow Red Images, Stock Photos &amp; Vectors | Shutterstock">
            <a:extLst>
              <a:ext uri="{FF2B5EF4-FFF2-40B4-BE49-F238E27FC236}">
                <a16:creationId xmlns:a16="http://schemas.microsoft.com/office/drawing/2014/main" id="{24827CE2-F19F-4F50-867A-751F9FEC49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9" t="10869" r="65411" b="14128"/>
          <a:stretch/>
        </p:blipFill>
        <p:spPr bwMode="auto">
          <a:xfrm>
            <a:off x="7792277" y="772732"/>
            <a:ext cx="1260129" cy="12851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4"/>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3816429"/>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Semantic Change</a:t>
            </a:r>
          </a:p>
          <a:p>
            <a:pPr algn="ctr"/>
            <a:endParaRPr lang="en-GB" sz="1600" b="1" dirty="0">
              <a:latin typeface="Avenir Next LT Pro" panose="020B0504020202020204" pitchFamily="34" charset="0"/>
            </a:endParaRPr>
          </a:p>
          <a:p>
            <a:pPr algn="ctr"/>
            <a:r>
              <a:rPr lang="en-GB" sz="3200" b="1" dirty="0">
                <a:latin typeface="Avenir Next LT Pro" panose="020B0504020202020204" pitchFamily="34" charset="0"/>
              </a:rPr>
              <a:t>Euphemism</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Polite way of describing something unpleasant, embarrassing or socially undesirable</a:t>
            </a:r>
          </a:p>
          <a:p>
            <a:pPr marL="457200" indent="-457200">
              <a:buFont typeface="Arial" panose="020B0604020202020204" pitchFamily="34" charset="0"/>
              <a:buChar char="•"/>
            </a:pPr>
            <a:r>
              <a:rPr lang="en-GB" sz="2800" dirty="0">
                <a:latin typeface="Avenir Next LT Pro" panose="020B0504020202020204" pitchFamily="34" charset="0"/>
              </a:rPr>
              <a:t>More politically correct</a:t>
            </a:r>
          </a:p>
          <a:p>
            <a:pPr marL="457200" indent="-457200">
              <a:buFont typeface="Arial" panose="020B0604020202020204" pitchFamily="34" charset="0"/>
              <a:buChar char="•"/>
            </a:pPr>
            <a:r>
              <a:rPr lang="en-GB" sz="2800" dirty="0">
                <a:latin typeface="Avenir Next LT Pro" panose="020B0504020202020204" pitchFamily="34" charset="0"/>
              </a:rPr>
              <a:t>E.g. ‘Friendly fire’, ‘Collateral damage’, ‘Letting you go’ and ‘Passed away’</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23</a:t>
            </a:fld>
            <a:endParaRPr lang="en-GB"/>
          </a:p>
        </p:txBody>
      </p:sp>
      <p:sp>
        <p:nvSpPr>
          <p:cNvPr id="7" name="Rectangle 6">
            <a:extLst>
              <a:ext uri="{FF2B5EF4-FFF2-40B4-BE49-F238E27FC236}">
                <a16:creationId xmlns:a16="http://schemas.microsoft.com/office/drawing/2014/main" id="{B1E76501-7716-4338-94C6-2AE3646D9F4E}"/>
              </a:ext>
            </a:extLst>
          </p:cNvPr>
          <p:cNvSpPr/>
          <p:nvPr/>
        </p:nvSpPr>
        <p:spPr>
          <a:xfrm>
            <a:off x="225286" y="4074774"/>
            <a:ext cx="11741428" cy="2585323"/>
          </a:xfrm>
          <a:prstGeom prst="rect">
            <a:avLst/>
          </a:prstGeom>
          <a:noFill/>
        </p:spPr>
        <p:txBody>
          <a:bodyPr wrap="square" lIns="91440" tIns="45720" rIns="91440" bIns="45720">
            <a:spAutoFit/>
          </a:bodyPr>
          <a:lstStyle/>
          <a:p>
            <a:pPr algn="ctr"/>
            <a:r>
              <a:rPr lang="en-GB" sz="3200" b="1" dirty="0">
                <a:latin typeface="Avenir Next LT Pro" panose="020B0504020202020204" pitchFamily="34" charset="0"/>
              </a:rPr>
              <a:t>Dysphemism</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A blunt and uncaring way of describing something unpleasant, embarrassing or socially undesirable</a:t>
            </a:r>
          </a:p>
          <a:p>
            <a:pPr marL="457200" indent="-457200">
              <a:buFont typeface="Arial" panose="020B0604020202020204" pitchFamily="34" charset="0"/>
              <a:buChar char="•"/>
            </a:pPr>
            <a:r>
              <a:rPr lang="en-GB" sz="2800" dirty="0">
                <a:latin typeface="Avenir Next LT Pro" panose="020B0504020202020204" pitchFamily="34" charset="0"/>
              </a:rPr>
              <a:t>Less politically correct</a:t>
            </a:r>
          </a:p>
          <a:p>
            <a:pPr marL="457200" indent="-457200">
              <a:buFont typeface="Arial" panose="020B0604020202020204" pitchFamily="34" charset="0"/>
              <a:buChar char="•"/>
            </a:pPr>
            <a:r>
              <a:rPr lang="en-GB" sz="2800" dirty="0">
                <a:latin typeface="Avenir Next LT Pro" panose="020B0504020202020204" pitchFamily="34" charset="0"/>
              </a:rPr>
              <a:t>E.g. ‘Murderous massacre’, ‘You’re fired!’ and ‘Kicked the bucket’</a:t>
            </a:r>
          </a:p>
        </p:txBody>
      </p:sp>
    </p:spTree>
    <p:extLst>
      <p:ext uri="{BB962C8B-B14F-4D97-AF65-F5344CB8AC3E}">
        <p14:creationId xmlns:p14="http://schemas.microsoft.com/office/powerpoint/2010/main" val="3830346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3754874"/>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Phonological Change</a:t>
            </a:r>
          </a:p>
          <a:p>
            <a:pPr algn="ctr"/>
            <a:endParaRPr lang="en-GB" sz="1600" b="1" dirty="0">
              <a:latin typeface="Avenir Next LT Pro" panose="020B0504020202020204" pitchFamily="34" charset="0"/>
            </a:endParaRPr>
          </a:p>
          <a:p>
            <a:pPr algn="ctr"/>
            <a:r>
              <a:rPr lang="en-GB" sz="3200" b="1" dirty="0">
                <a:latin typeface="Avenir Next LT Pro" panose="020B0504020202020204" pitchFamily="34" charset="0"/>
              </a:rPr>
              <a:t>Great Vowel Shift (1400-1600)</a:t>
            </a:r>
          </a:p>
          <a:p>
            <a:endParaRPr lang="en-GB" sz="140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Dramatic and important example of sound change.</a:t>
            </a:r>
          </a:p>
          <a:p>
            <a:pPr marL="457200" indent="-457200">
              <a:buFont typeface="Arial" panose="020B0604020202020204" pitchFamily="34" charset="0"/>
              <a:buChar char="•"/>
            </a:pPr>
            <a:r>
              <a:rPr lang="en-GB" sz="2800" dirty="0">
                <a:latin typeface="Avenir Next LT Pro" panose="020B0504020202020204" pitchFamily="34" charset="0"/>
              </a:rPr>
              <a:t>Happened over a 200 year period (approximately)</a:t>
            </a:r>
          </a:p>
          <a:p>
            <a:pPr marL="457200" indent="-457200">
              <a:buFont typeface="Arial" panose="020B0604020202020204" pitchFamily="34" charset="0"/>
              <a:buChar char="•"/>
            </a:pPr>
            <a:r>
              <a:rPr lang="en-GB" sz="2800" dirty="0">
                <a:latin typeface="Avenir Next LT Pro" panose="020B0504020202020204" pitchFamily="34" charset="0"/>
              </a:rPr>
              <a:t>The pronunciation of long vowel sounds changed, being replaced into what have today</a:t>
            </a:r>
          </a:p>
          <a:p>
            <a:pPr marL="457200" indent="-457200">
              <a:buFont typeface="Arial" panose="020B0604020202020204" pitchFamily="34" charset="0"/>
              <a:buChar char="•"/>
            </a:pPr>
            <a:r>
              <a:rPr lang="en-GB" sz="2800" dirty="0">
                <a:latin typeface="Avenir Next LT Pro" panose="020B0504020202020204" pitchFamily="34" charset="0"/>
              </a:rPr>
              <a:t>Thousands of words affected. Examples include:</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24</a:t>
            </a:fld>
            <a:endParaRPr lang="en-GB"/>
          </a:p>
        </p:txBody>
      </p:sp>
      <p:graphicFrame>
        <p:nvGraphicFramePr>
          <p:cNvPr id="6" name="Table 5">
            <a:extLst>
              <a:ext uri="{FF2B5EF4-FFF2-40B4-BE49-F238E27FC236}">
                <a16:creationId xmlns:a16="http://schemas.microsoft.com/office/drawing/2014/main" id="{F1144204-0E28-4578-932A-D291CD5F7022}"/>
              </a:ext>
            </a:extLst>
          </p:cNvPr>
          <p:cNvGraphicFramePr>
            <a:graphicFrameLocks noGrp="1"/>
          </p:cNvGraphicFramePr>
          <p:nvPr>
            <p:extLst>
              <p:ext uri="{D42A27DB-BD31-4B8C-83A1-F6EECF244321}">
                <p14:modId xmlns:p14="http://schemas.microsoft.com/office/powerpoint/2010/main" val="1542314852"/>
              </p:ext>
            </p:extLst>
          </p:nvPr>
        </p:nvGraphicFramePr>
        <p:xfrm>
          <a:off x="2032000" y="4039235"/>
          <a:ext cx="8128000" cy="26822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496996692"/>
                    </a:ext>
                  </a:extLst>
                </a:gridCol>
                <a:gridCol w="4064000">
                  <a:extLst>
                    <a:ext uri="{9D8B030D-6E8A-4147-A177-3AD203B41FA5}">
                      <a16:colId xmlns:a16="http://schemas.microsoft.com/office/drawing/2014/main" val="3502912698"/>
                    </a:ext>
                  </a:extLst>
                </a:gridCol>
              </a:tblGrid>
              <a:tr h="370840">
                <a:tc>
                  <a:txBody>
                    <a:bodyPr/>
                    <a:lstStyle/>
                    <a:p>
                      <a:pPr algn="ctr"/>
                      <a:r>
                        <a:rPr lang="en-GB" sz="2000" b="1" dirty="0">
                          <a:latin typeface="Avenir Next LT Pro" panose="020B0504020202020204" pitchFamily="34" charset="0"/>
                        </a:rPr>
                        <a:t>Modern English word:</a:t>
                      </a:r>
                    </a:p>
                  </a:txBody>
                  <a:tcPr>
                    <a:solidFill>
                      <a:srgbClr val="FF7C80"/>
                    </a:solidFill>
                  </a:tcPr>
                </a:tc>
                <a:tc>
                  <a:txBody>
                    <a:bodyPr/>
                    <a:lstStyle/>
                    <a:p>
                      <a:pPr algn="ctr"/>
                      <a:r>
                        <a:rPr lang="en-GB" sz="2000" b="1" dirty="0">
                          <a:latin typeface="Avenir Next LT Pro" panose="020B0504020202020204" pitchFamily="34" charset="0"/>
                        </a:rPr>
                        <a:t>Middle English pronunciation:</a:t>
                      </a:r>
                    </a:p>
                  </a:txBody>
                  <a:tcPr>
                    <a:solidFill>
                      <a:srgbClr val="FF7C80"/>
                    </a:solidFill>
                  </a:tcPr>
                </a:tc>
                <a:extLst>
                  <a:ext uri="{0D108BD9-81ED-4DB2-BD59-A6C34878D82A}">
                    <a16:rowId xmlns:a16="http://schemas.microsoft.com/office/drawing/2014/main" val="1711794318"/>
                  </a:ext>
                </a:extLst>
              </a:tr>
              <a:tr h="370840">
                <a:tc>
                  <a:txBody>
                    <a:bodyPr/>
                    <a:lstStyle/>
                    <a:p>
                      <a:pPr algn="ctr"/>
                      <a:r>
                        <a:rPr lang="en-GB" sz="2400" dirty="0">
                          <a:latin typeface="Avenir Next LT Pro" panose="020B0504020202020204" pitchFamily="34" charset="0"/>
                        </a:rPr>
                        <a:t>to</a:t>
                      </a:r>
                    </a:p>
                  </a:txBody>
                  <a:tcPr/>
                </a:tc>
                <a:tc>
                  <a:txBody>
                    <a:bodyPr/>
                    <a:lstStyle/>
                    <a:p>
                      <a:pPr algn="ctr"/>
                      <a:r>
                        <a:rPr lang="en-GB" sz="2400" dirty="0">
                          <a:latin typeface="Avenir Next LT Pro" panose="020B0504020202020204" pitchFamily="34" charset="0"/>
                        </a:rPr>
                        <a:t>toe</a:t>
                      </a:r>
                    </a:p>
                  </a:txBody>
                  <a:tcPr/>
                </a:tc>
                <a:extLst>
                  <a:ext uri="{0D108BD9-81ED-4DB2-BD59-A6C34878D82A}">
                    <a16:rowId xmlns:a16="http://schemas.microsoft.com/office/drawing/2014/main" val="1060536454"/>
                  </a:ext>
                </a:extLst>
              </a:tr>
              <a:tr h="370840">
                <a:tc>
                  <a:txBody>
                    <a:bodyPr/>
                    <a:lstStyle/>
                    <a:p>
                      <a:pPr algn="ctr"/>
                      <a:r>
                        <a:rPr lang="en-GB" sz="2400" dirty="0">
                          <a:latin typeface="Avenir Next LT Pro" panose="020B0504020202020204" pitchFamily="34" charset="0"/>
                        </a:rPr>
                        <a:t>wife</a:t>
                      </a:r>
                    </a:p>
                  </a:txBody>
                  <a:tcPr/>
                </a:tc>
                <a:tc>
                  <a:txBody>
                    <a:bodyPr/>
                    <a:lstStyle/>
                    <a:p>
                      <a:pPr algn="ctr"/>
                      <a:r>
                        <a:rPr lang="en-GB" sz="2400" dirty="0">
                          <a:latin typeface="Avenir Next LT Pro" panose="020B0504020202020204" pitchFamily="34" charset="0"/>
                        </a:rPr>
                        <a:t>weef</a:t>
                      </a:r>
                    </a:p>
                  </a:txBody>
                  <a:tcPr/>
                </a:tc>
                <a:extLst>
                  <a:ext uri="{0D108BD9-81ED-4DB2-BD59-A6C34878D82A}">
                    <a16:rowId xmlns:a16="http://schemas.microsoft.com/office/drawing/2014/main" val="532002486"/>
                  </a:ext>
                </a:extLst>
              </a:tr>
              <a:tr h="370840">
                <a:tc>
                  <a:txBody>
                    <a:bodyPr/>
                    <a:lstStyle/>
                    <a:p>
                      <a:pPr algn="ctr"/>
                      <a:r>
                        <a:rPr lang="en-GB" sz="2400" dirty="0">
                          <a:latin typeface="Avenir Next LT Pro" panose="020B0504020202020204" pitchFamily="34" charset="0"/>
                        </a:rPr>
                        <a:t>mouse</a:t>
                      </a:r>
                    </a:p>
                  </a:txBody>
                  <a:tcPr/>
                </a:tc>
                <a:tc>
                  <a:txBody>
                    <a:bodyPr/>
                    <a:lstStyle/>
                    <a:p>
                      <a:pPr algn="ctr"/>
                      <a:r>
                        <a:rPr lang="en-GB" sz="2400" dirty="0">
                          <a:latin typeface="Avenir Next LT Pro" panose="020B0504020202020204" pitchFamily="34" charset="0"/>
                        </a:rPr>
                        <a:t>moos</a:t>
                      </a:r>
                    </a:p>
                  </a:txBody>
                  <a:tcPr/>
                </a:tc>
                <a:extLst>
                  <a:ext uri="{0D108BD9-81ED-4DB2-BD59-A6C34878D82A}">
                    <a16:rowId xmlns:a16="http://schemas.microsoft.com/office/drawing/2014/main" val="2910504331"/>
                  </a:ext>
                </a:extLst>
              </a:tr>
              <a:tr h="370840">
                <a:tc>
                  <a:txBody>
                    <a:bodyPr/>
                    <a:lstStyle/>
                    <a:p>
                      <a:pPr algn="ctr"/>
                      <a:r>
                        <a:rPr lang="en-GB" sz="2400" dirty="0">
                          <a:latin typeface="Avenir Next LT Pro" panose="020B0504020202020204" pitchFamily="34" charset="0"/>
                        </a:rPr>
                        <a:t>been</a:t>
                      </a:r>
                    </a:p>
                  </a:txBody>
                  <a:tcPr/>
                </a:tc>
                <a:tc>
                  <a:txBody>
                    <a:bodyPr/>
                    <a:lstStyle/>
                    <a:p>
                      <a:pPr algn="ctr"/>
                      <a:r>
                        <a:rPr lang="en-GB" sz="2400" dirty="0">
                          <a:latin typeface="Avenir Next LT Pro" panose="020B0504020202020204" pitchFamily="34" charset="0"/>
                        </a:rPr>
                        <a:t>bayn</a:t>
                      </a:r>
                    </a:p>
                  </a:txBody>
                  <a:tcPr/>
                </a:tc>
                <a:extLst>
                  <a:ext uri="{0D108BD9-81ED-4DB2-BD59-A6C34878D82A}">
                    <a16:rowId xmlns:a16="http://schemas.microsoft.com/office/drawing/2014/main" val="3173835148"/>
                  </a:ext>
                </a:extLst>
              </a:tr>
              <a:tr h="370840">
                <a:tc>
                  <a:txBody>
                    <a:bodyPr/>
                    <a:lstStyle/>
                    <a:p>
                      <a:pPr algn="ctr"/>
                      <a:r>
                        <a:rPr lang="en-GB" sz="2400" dirty="0">
                          <a:latin typeface="Avenir Next LT Pro" panose="020B0504020202020204" pitchFamily="34" charset="0"/>
                        </a:rPr>
                        <a:t>her</a:t>
                      </a:r>
                    </a:p>
                  </a:txBody>
                  <a:tcPr/>
                </a:tc>
                <a:tc>
                  <a:txBody>
                    <a:bodyPr/>
                    <a:lstStyle/>
                    <a:p>
                      <a:pPr algn="ctr"/>
                      <a:r>
                        <a:rPr lang="en-GB" sz="2400" dirty="0">
                          <a:latin typeface="Avenir Next LT Pro" panose="020B0504020202020204" pitchFamily="34" charset="0"/>
                        </a:rPr>
                        <a:t>heer</a:t>
                      </a:r>
                    </a:p>
                  </a:txBody>
                  <a:tcPr/>
                </a:tc>
                <a:extLst>
                  <a:ext uri="{0D108BD9-81ED-4DB2-BD59-A6C34878D82A}">
                    <a16:rowId xmlns:a16="http://schemas.microsoft.com/office/drawing/2014/main" val="2597450597"/>
                  </a:ext>
                </a:extLst>
              </a:tr>
            </a:tbl>
          </a:graphicData>
        </a:graphic>
      </p:graphicFrame>
    </p:spTree>
    <p:extLst>
      <p:ext uri="{BB962C8B-B14F-4D97-AF65-F5344CB8AC3E}">
        <p14:creationId xmlns:p14="http://schemas.microsoft.com/office/powerpoint/2010/main" val="401361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136525"/>
            <a:ext cx="11741428" cy="3023905"/>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Phonological Change</a:t>
            </a:r>
          </a:p>
          <a:p>
            <a:pPr algn="ctr"/>
            <a:endParaRPr lang="en-GB" sz="1600" b="1" dirty="0">
              <a:latin typeface="Avenir Next LT Pro" panose="020B0504020202020204" pitchFamily="34" charset="0"/>
            </a:endParaRPr>
          </a:p>
          <a:p>
            <a:pPr algn="ctr"/>
            <a:r>
              <a:rPr lang="en-GB" sz="3200" b="1" dirty="0">
                <a:latin typeface="Avenir Next LT Pro" panose="020B0504020202020204" pitchFamily="34" charset="0"/>
              </a:rPr>
              <a:t>Recent British Examples</a:t>
            </a:r>
          </a:p>
          <a:p>
            <a:endParaRPr lang="en-GB" sz="105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Spread of Estuary English (1990s+)</a:t>
            </a:r>
          </a:p>
          <a:p>
            <a:pPr marL="457200" indent="-457200">
              <a:buFont typeface="Arial" panose="020B0604020202020204" pitchFamily="34" charset="0"/>
              <a:buChar char="•"/>
            </a:pPr>
            <a:r>
              <a:rPr lang="en-GB" sz="2800" dirty="0">
                <a:latin typeface="Avenir Next LT Pro" panose="020B0504020202020204" pitchFamily="34" charset="0"/>
              </a:rPr>
              <a:t>e.g. ‘</a:t>
            </a:r>
            <a:r>
              <a:rPr lang="en-GB" sz="2800" dirty="0" err="1">
                <a:latin typeface="Avenir Next LT Pro" panose="020B0504020202020204" pitchFamily="34" charset="0"/>
              </a:rPr>
              <a:t>waaw</a:t>
            </a:r>
            <a:r>
              <a:rPr lang="en-GB" sz="2800" dirty="0">
                <a:latin typeface="Avenir Next LT Pro" panose="020B0504020202020204" pitchFamily="34" charset="0"/>
              </a:rPr>
              <a:t>’ (wall), ‘</a:t>
            </a:r>
            <a:r>
              <a:rPr lang="en-GB" sz="2800" dirty="0" err="1">
                <a:latin typeface="Avenir Next LT Pro" panose="020B0504020202020204" pitchFamily="34" charset="0"/>
              </a:rPr>
              <a:t>auwfuw</a:t>
            </a:r>
            <a:r>
              <a:rPr lang="en-GB" sz="2800" dirty="0">
                <a:latin typeface="Avenir Next LT Pro" panose="020B0504020202020204" pitchFamily="34" charset="0"/>
              </a:rPr>
              <a:t>’ (awful), ‘</a:t>
            </a:r>
            <a:r>
              <a:rPr lang="en-GB" sz="2800" dirty="0" err="1">
                <a:latin typeface="Avenir Next LT Pro" panose="020B0504020202020204" pitchFamily="34" charset="0"/>
              </a:rPr>
              <a:t>cauwt</a:t>
            </a:r>
            <a:r>
              <a:rPr lang="en-GB" sz="2800" dirty="0">
                <a:latin typeface="Avenir Next LT Pro" panose="020B0504020202020204" pitchFamily="34" charset="0"/>
              </a:rPr>
              <a:t>’ (caught) and ‘</a:t>
            </a:r>
            <a:r>
              <a:rPr lang="en-GB" sz="2800" dirty="0" err="1">
                <a:latin typeface="Avenir Next LT Pro" panose="020B0504020202020204" pitchFamily="34" charset="0"/>
              </a:rPr>
              <a:t>miwk</a:t>
            </a:r>
            <a:r>
              <a:rPr lang="en-GB" sz="2800" dirty="0">
                <a:latin typeface="Avenir Next LT Pro" panose="020B0504020202020204" pitchFamily="34" charset="0"/>
              </a:rPr>
              <a:t>’ (milk)</a:t>
            </a:r>
          </a:p>
          <a:p>
            <a:pPr marL="457200" indent="-457200">
              <a:buFont typeface="Arial" panose="020B0604020202020204" pitchFamily="34" charset="0"/>
              <a:buChar char="•"/>
            </a:pPr>
            <a:endParaRPr lang="en-GB" sz="14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Spread of Multicultural London English (beyond London)</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25</a:t>
            </a:fld>
            <a:endParaRPr lang="en-GB"/>
          </a:p>
        </p:txBody>
      </p:sp>
      <p:pic>
        <p:nvPicPr>
          <p:cNvPr id="4098" name="Picture 2" descr="Yeah, blud, Cockney is brown bread | The Sunday Times">
            <a:extLst>
              <a:ext uri="{FF2B5EF4-FFF2-40B4-BE49-F238E27FC236}">
                <a16:creationId xmlns:a16="http://schemas.microsoft.com/office/drawing/2014/main" id="{66C94D05-2249-464D-952D-C143F1366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174" y="3127737"/>
            <a:ext cx="6513651" cy="359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3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557157"/>
            <a:ext cx="11741428" cy="6124754"/>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Phonological Change</a:t>
            </a:r>
          </a:p>
          <a:p>
            <a:pPr algn="ctr"/>
            <a:endParaRPr lang="en-GB" sz="2400" b="1" dirty="0">
              <a:latin typeface="Avenir Next LT Pro" panose="020B0504020202020204" pitchFamily="34" charset="0"/>
            </a:endParaRPr>
          </a:p>
          <a:p>
            <a:pPr algn="ctr"/>
            <a:r>
              <a:rPr lang="en-GB" sz="3200" b="1" dirty="0">
                <a:latin typeface="Avenir Next LT Pro" panose="020B0504020202020204" pitchFamily="34" charset="0"/>
              </a:rPr>
              <a:t>William </a:t>
            </a:r>
            <a:r>
              <a:rPr lang="en-GB" sz="3200" b="1" dirty="0" err="1">
                <a:latin typeface="Avenir Next LT Pro" panose="020B0504020202020204" pitchFamily="34" charset="0"/>
              </a:rPr>
              <a:t>Labov</a:t>
            </a:r>
            <a:r>
              <a:rPr lang="en-GB" sz="3200" b="1" dirty="0">
                <a:latin typeface="Avenir Next LT Pro" panose="020B0504020202020204" pitchFamily="34" charset="0"/>
              </a:rPr>
              <a:t> – Martha’s Vineyard (1963)</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400" dirty="0">
                <a:latin typeface="Avenir Next LT Pro" panose="020B0504020202020204" pitchFamily="34" charset="0"/>
              </a:rPr>
              <a:t>Research carried out at Martha’s Vineyard (Island north-east coast of the United States).</a:t>
            </a:r>
          </a:p>
          <a:p>
            <a:pPr marL="457200" indent="-457200">
              <a:buFont typeface="Arial" panose="020B0604020202020204" pitchFamily="34" charset="0"/>
              <a:buChar char="•"/>
            </a:pPr>
            <a:r>
              <a:rPr lang="en-GB" sz="2400" dirty="0">
                <a:latin typeface="Avenir Next LT Pro" panose="020B0504020202020204" pitchFamily="34" charset="0"/>
              </a:rPr>
              <a:t>Island has a small resident population, but also a popular holiday resort visited by thousands of Americans.</a:t>
            </a:r>
          </a:p>
          <a:p>
            <a:pPr marL="457200" indent="-457200">
              <a:buFont typeface="Arial" panose="020B0604020202020204" pitchFamily="34" charset="0"/>
              <a:buChar char="•"/>
            </a:pPr>
            <a:r>
              <a:rPr lang="en-GB" sz="2400" dirty="0" err="1">
                <a:latin typeface="Avenir Next LT Pro" panose="020B0504020202020204" pitchFamily="34" charset="0"/>
              </a:rPr>
              <a:t>Labov</a:t>
            </a:r>
            <a:r>
              <a:rPr lang="en-GB" sz="2400" dirty="0">
                <a:latin typeface="Avenir Next LT Pro" panose="020B0504020202020204" pitchFamily="34" charset="0"/>
              </a:rPr>
              <a:t> found that the pronunciation of certain vowel sounds was subtly changing, shifting away from the standard American pronunciation.</a:t>
            </a:r>
          </a:p>
          <a:p>
            <a:pPr marL="457200" indent="-457200">
              <a:buFont typeface="Arial" panose="020B0604020202020204" pitchFamily="34" charset="0"/>
              <a:buChar char="•"/>
            </a:pPr>
            <a:r>
              <a:rPr lang="en-GB" sz="2400" dirty="0">
                <a:latin typeface="Avenir Next LT Pro" panose="020B0504020202020204" pitchFamily="34" charset="0"/>
              </a:rPr>
              <a:t>The source seemed to be the island’s fishermen.</a:t>
            </a:r>
          </a:p>
          <a:p>
            <a:pPr marL="457200" indent="-457200">
              <a:buFont typeface="Arial" panose="020B0604020202020204" pitchFamily="34" charset="0"/>
              <a:buChar char="•"/>
            </a:pPr>
            <a:r>
              <a:rPr lang="en-GB" sz="2400" dirty="0">
                <a:latin typeface="Avenir Next LT Pro" panose="020B0504020202020204" pitchFamily="34" charset="0"/>
              </a:rPr>
              <a:t>The local accent had always differed slightly from mainland U.S.</a:t>
            </a:r>
          </a:p>
          <a:p>
            <a:pPr marL="457200" indent="-457200">
              <a:buFont typeface="Arial" panose="020B0604020202020204" pitchFamily="34" charset="0"/>
              <a:buChar char="•"/>
            </a:pPr>
            <a:r>
              <a:rPr lang="en-GB" sz="2400" dirty="0">
                <a:latin typeface="Avenir Next LT Pro" panose="020B0504020202020204" pitchFamily="34" charset="0"/>
              </a:rPr>
              <a:t>However, in the speech of the fishermen the differences were becoming stronger.</a:t>
            </a:r>
          </a:p>
          <a:p>
            <a:pPr marL="457200" indent="-457200">
              <a:buFont typeface="Arial" panose="020B0604020202020204" pitchFamily="34" charset="0"/>
              <a:buChar char="•"/>
            </a:pPr>
            <a:r>
              <a:rPr lang="en-GB" sz="2400" dirty="0">
                <a:latin typeface="Avenir Next LT Pro" panose="020B0504020202020204" pitchFamily="34" charset="0"/>
              </a:rPr>
              <a:t>After the fisherman, the people whose speech was most affected were resident islanders aged 30-45.</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26</a:t>
            </a:fld>
            <a:endParaRPr lang="en-GB" dirty="0"/>
          </a:p>
        </p:txBody>
      </p:sp>
      <p:pic>
        <p:nvPicPr>
          <p:cNvPr id="10242" name="Picture 2" descr="The Language of Life &amp; Death&quot; with Dr. William Labov | Department of English">
            <a:extLst>
              <a:ext uri="{FF2B5EF4-FFF2-40B4-BE49-F238E27FC236}">
                <a16:creationId xmlns:a16="http://schemas.microsoft.com/office/drawing/2014/main" id="{415B3C1F-EAB3-4C39-8F2A-0DE6CE9B98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87" r="21617" b="29270"/>
          <a:stretch/>
        </p:blipFill>
        <p:spPr bwMode="auto">
          <a:xfrm>
            <a:off x="894378" y="1081457"/>
            <a:ext cx="865369" cy="111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735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6155531"/>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Phonological Change</a:t>
            </a:r>
          </a:p>
          <a:p>
            <a:pPr algn="ctr"/>
            <a:endParaRPr lang="en-GB" sz="2400" b="1" dirty="0">
              <a:latin typeface="Avenir Next LT Pro" panose="020B0504020202020204" pitchFamily="34" charset="0"/>
            </a:endParaRPr>
          </a:p>
          <a:p>
            <a:pPr algn="ctr"/>
            <a:r>
              <a:rPr lang="en-GB" sz="3200" b="1" dirty="0">
                <a:latin typeface="Avenir Next LT Pro" panose="020B0504020202020204" pitchFamily="34" charset="0"/>
              </a:rPr>
              <a:t>William </a:t>
            </a:r>
            <a:r>
              <a:rPr lang="en-GB" sz="3200" b="1" dirty="0" err="1">
                <a:latin typeface="Avenir Next LT Pro" panose="020B0504020202020204" pitchFamily="34" charset="0"/>
              </a:rPr>
              <a:t>Labov</a:t>
            </a:r>
            <a:r>
              <a:rPr lang="en-GB" sz="3200" b="1" dirty="0">
                <a:latin typeface="Avenir Next LT Pro" panose="020B0504020202020204" pitchFamily="34" charset="0"/>
              </a:rPr>
              <a:t> – Martha’s Vineyard (1963) continued…</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400" dirty="0" err="1">
                <a:latin typeface="Avenir Next LT Pro" panose="020B0504020202020204" pitchFamily="34" charset="0"/>
              </a:rPr>
              <a:t>Labov</a:t>
            </a:r>
            <a:r>
              <a:rPr lang="en-GB" sz="2400" dirty="0">
                <a:latin typeface="Avenir Next LT Pro" panose="020B0504020202020204" pitchFamily="34" charset="0"/>
              </a:rPr>
              <a:t> believed that the inhabitants of the island were speaking differently to distance themselves from the ‘outsiders’ who holidayed on the island.</a:t>
            </a:r>
          </a:p>
          <a:p>
            <a:pPr marL="457200" indent="-457200">
              <a:buFont typeface="Arial" panose="020B0604020202020204" pitchFamily="34" charset="0"/>
              <a:buChar char="•"/>
            </a:pPr>
            <a:r>
              <a:rPr lang="en-GB" sz="2400" dirty="0">
                <a:latin typeface="Avenir Next LT Pro" panose="020B0504020202020204" pitchFamily="34" charset="0"/>
              </a:rPr>
              <a:t>The fishermen (a tightly knit social group) were especially resentful of the summer influx of visitors.</a:t>
            </a:r>
          </a:p>
          <a:p>
            <a:pPr marL="457200" indent="-457200">
              <a:buFont typeface="Arial" panose="020B0604020202020204" pitchFamily="34" charset="0"/>
              <a:buChar char="•"/>
            </a:pPr>
            <a:r>
              <a:rPr lang="en-GB" sz="2400" dirty="0">
                <a:latin typeface="Avenir Next LT Pro" panose="020B0504020202020204" pitchFamily="34" charset="0"/>
              </a:rPr>
              <a:t>The 30-45 year olds imitated their speech (fishermen) in order to show that they too regarded themselves as true, loyal islanders.</a:t>
            </a:r>
          </a:p>
          <a:p>
            <a:pPr marL="457200" indent="-457200">
              <a:buFont typeface="Arial" panose="020B0604020202020204" pitchFamily="34" charset="0"/>
              <a:buChar char="•"/>
            </a:pPr>
            <a:r>
              <a:rPr lang="en-GB" sz="2400" dirty="0" err="1">
                <a:latin typeface="Avenir Next LT Pro" panose="020B0504020202020204" pitchFamily="34" charset="0"/>
              </a:rPr>
              <a:t>Labov</a:t>
            </a:r>
            <a:r>
              <a:rPr lang="en-GB" sz="2400" dirty="0">
                <a:latin typeface="Avenir Next LT Pro" panose="020B0504020202020204" pitchFamily="34" charset="0"/>
              </a:rPr>
              <a:t> found that the islanders were apparently not conscious that their speech was changing. They were not altering their pronunciation deliberately.</a:t>
            </a:r>
          </a:p>
          <a:p>
            <a:pPr marL="457200" indent="-457200">
              <a:buFont typeface="Arial" panose="020B0604020202020204" pitchFamily="34" charset="0"/>
              <a:buChar char="•"/>
            </a:pPr>
            <a:r>
              <a:rPr lang="en-GB" sz="2400" dirty="0" err="1">
                <a:latin typeface="Avenir Next LT Pro" panose="020B0504020202020204" pitchFamily="34" charset="0"/>
              </a:rPr>
              <a:t>Labov</a:t>
            </a:r>
            <a:r>
              <a:rPr lang="en-GB" sz="2400" dirty="0">
                <a:latin typeface="Avenir Next LT Pro" panose="020B0504020202020204" pitchFamily="34" charset="0"/>
              </a:rPr>
              <a:t> refers to this unconscious change as </a:t>
            </a:r>
            <a:r>
              <a:rPr lang="en-GB" sz="2400" b="1" dirty="0">
                <a:latin typeface="Avenir Next LT Pro" panose="020B0504020202020204" pitchFamily="34" charset="0"/>
              </a:rPr>
              <a:t>‘change from below’ </a:t>
            </a:r>
            <a:r>
              <a:rPr lang="en-GB" sz="2400" dirty="0">
                <a:latin typeface="Avenir Next LT Pro" panose="020B0504020202020204" pitchFamily="34" charset="0"/>
              </a:rPr>
              <a:t>(the level of consciousness – you don’t know you are doing it).</a:t>
            </a:r>
          </a:p>
          <a:p>
            <a:pPr marL="457200" indent="-457200">
              <a:buFont typeface="Arial" panose="020B0604020202020204" pitchFamily="34" charset="0"/>
              <a:buChar char="•"/>
            </a:pPr>
            <a:r>
              <a:rPr lang="en-GB" sz="2400" b="1" dirty="0">
                <a:latin typeface="Avenir Next LT Pro" panose="020B0504020202020204" pitchFamily="34" charset="0"/>
              </a:rPr>
              <a:t>‘Change from above’ </a:t>
            </a:r>
            <a:r>
              <a:rPr lang="en-GB" sz="2400" dirty="0">
                <a:latin typeface="Avenir Next LT Pro" panose="020B0504020202020204" pitchFamily="34" charset="0"/>
              </a:rPr>
              <a:t>(the level of consciousness – you do know you are doing it) is the opposite.</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27</a:t>
            </a:fld>
            <a:endParaRPr lang="en-GB" dirty="0"/>
          </a:p>
        </p:txBody>
      </p:sp>
    </p:spTree>
    <p:extLst>
      <p:ext uri="{BB962C8B-B14F-4D97-AF65-F5344CB8AC3E}">
        <p14:creationId xmlns:p14="http://schemas.microsoft.com/office/powerpoint/2010/main" val="199664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830997"/>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Phonological Change</a:t>
            </a:r>
          </a:p>
          <a:p>
            <a:pPr algn="ctr"/>
            <a:endParaRPr lang="en-GB" sz="1600" b="1"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28</a:t>
            </a:fld>
            <a:endParaRPr lang="en-GB" dirty="0"/>
          </a:p>
        </p:txBody>
      </p:sp>
      <p:sp>
        <p:nvSpPr>
          <p:cNvPr id="7" name="Rectangle 6">
            <a:extLst>
              <a:ext uri="{FF2B5EF4-FFF2-40B4-BE49-F238E27FC236}">
                <a16:creationId xmlns:a16="http://schemas.microsoft.com/office/drawing/2014/main" id="{B1E76501-7716-4338-94C6-2AE3646D9F4E}"/>
              </a:ext>
            </a:extLst>
          </p:cNvPr>
          <p:cNvSpPr/>
          <p:nvPr/>
        </p:nvSpPr>
        <p:spPr>
          <a:xfrm>
            <a:off x="225286" y="1725509"/>
            <a:ext cx="11741428" cy="4955203"/>
          </a:xfrm>
          <a:prstGeom prst="rect">
            <a:avLst/>
          </a:prstGeom>
          <a:noFill/>
        </p:spPr>
        <p:txBody>
          <a:bodyPr wrap="square" lIns="91440" tIns="45720" rIns="91440" bIns="45720">
            <a:spAutoFit/>
          </a:bodyPr>
          <a:lstStyle/>
          <a:p>
            <a:pPr algn="ctr"/>
            <a:r>
              <a:rPr lang="en-GB" sz="3200" b="1" dirty="0">
                <a:latin typeface="Avenir Next LT Pro" panose="020B0504020202020204" pitchFamily="34" charset="0"/>
              </a:rPr>
              <a:t>Jean Aitchison – Stages of Phonological Change (1991)</a:t>
            </a:r>
          </a:p>
          <a:p>
            <a:endParaRPr lang="en-GB" sz="2400" b="1" dirty="0">
              <a:latin typeface="Avenir Next LT Pro" panose="020B0504020202020204" pitchFamily="34" charset="0"/>
            </a:endParaRPr>
          </a:p>
          <a:p>
            <a:pPr marL="457200" indent="-457200">
              <a:buFont typeface="Arial" panose="020B0604020202020204" pitchFamily="34" charset="0"/>
              <a:buChar char="•"/>
            </a:pPr>
            <a:r>
              <a:rPr lang="en-GB" sz="2800" b="1" dirty="0">
                <a:latin typeface="Avenir Next LT Pro" panose="020B0504020202020204" pitchFamily="34" charset="0"/>
              </a:rPr>
              <a:t>Stage 1</a:t>
            </a:r>
            <a:r>
              <a:rPr lang="en-GB" sz="2800" dirty="0">
                <a:latin typeface="Avenir Next LT Pro" panose="020B0504020202020204" pitchFamily="34" charset="0"/>
              </a:rPr>
              <a:t> = The speech of a particular social group differs in some way from the usual pronunciation of the area in which they live.</a:t>
            </a:r>
          </a:p>
          <a:p>
            <a:pPr marL="457200" indent="-457200">
              <a:buFont typeface="Arial" panose="020B0604020202020204" pitchFamily="34" charset="0"/>
              <a:buChar char="•"/>
            </a:pPr>
            <a:endParaRPr lang="en-GB" sz="1200" dirty="0">
              <a:latin typeface="Avenir Next LT Pro" panose="020B0504020202020204" pitchFamily="34" charset="0"/>
            </a:endParaRPr>
          </a:p>
          <a:p>
            <a:pPr marL="457200" indent="-457200">
              <a:buFont typeface="Arial" panose="020B0604020202020204" pitchFamily="34" charset="0"/>
              <a:buChar char="•"/>
            </a:pPr>
            <a:r>
              <a:rPr lang="en-GB" sz="2800" b="1" dirty="0">
                <a:latin typeface="Avenir Next LT Pro" panose="020B0504020202020204" pitchFamily="34" charset="0"/>
              </a:rPr>
              <a:t>Stage 2</a:t>
            </a:r>
            <a:r>
              <a:rPr lang="en-GB" sz="2800" dirty="0">
                <a:latin typeface="Avenir Next LT Pro" panose="020B0504020202020204" pitchFamily="34" charset="0"/>
              </a:rPr>
              <a:t> = A second social group begins – possibly unconsciously – to imitate the speech of the first group.</a:t>
            </a:r>
          </a:p>
          <a:p>
            <a:pPr marL="457200" indent="-457200">
              <a:buFont typeface="Arial" panose="020B0604020202020204" pitchFamily="34" charset="0"/>
              <a:buChar char="•"/>
            </a:pPr>
            <a:endParaRPr lang="en-GB" sz="1200" dirty="0">
              <a:latin typeface="Avenir Next LT Pro" panose="020B0504020202020204" pitchFamily="34" charset="0"/>
            </a:endParaRPr>
          </a:p>
          <a:p>
            <a:pPr marL="457200" indent="-457200">
              <a:buFont typeface="Arial" panose="020B0604020202020204" pitchFamily="34" charset="0"/>
              <a:buChar char="•"/>
            </a:pPr>
            <a:r>
              <a:rPr lang="en-GB" sz="2800" b="1" dirty="0">
                <a:latin typeface="Avenir Next LT Pro" panose="020B0504020202020204" pitchFamily="34" charset="0"/>
              </a:rPr>
              <a:t>Stage 3</a:t>
            </a:r>
            <a:r>
              <a:rPr lang="en-GB" sz="2800" dirty="0">
                <a:latin typeface="Avenir Next LT Pro" panose="020B0504020202020204" pitchFamily="34" charset="0"/>
              </a:rPr>
              <a:t> = The new pronunciation becomes established among the second group – it is now part of their usual accent.</a:t>
            </a:r>
          </a:p>
          <a:p>
            <a:pPr marL="457200" indent="-457200">
              <a:buFont typeface="Arial" panose="020B0604020202020204" pitchFamily="34" charset="0"/>
              <a:buChar char="•"/>
            </a:pPr>
            <a:endParaRPr lang="en-GB" sz="1200" dirty="0">
              <a:latin typeface="Avenir Next LT Pro" panose="020B0504020202020204" pitchFamily="34" charset="0"/>
            </a:endParaRPr>
          </a:p>
          <a:p>
            <a:pPr marL="457200" indent="-457200">
              <a:buFont typeface="Arial" panose="020B0604020202020204" pitchFamily="34" charset="0"/>
              <a:buChar char="•"/>
            </a:pPr>
            <a:r>
              <a:rPr lang="en-GB" sz="2800" b="1" dirty="0">
                <a:latin typeface="Avenir Next LT Pro" panose="020B0504020202020204" pitchFamily="34" charset="0"/>
              </a:rPr>
              <a:t>Stage 4</a:t>
            </a:r>
            <a:r>
              <a:rPr lang="en-GB" sz="2800" dirty="0">
                <a:latin typeface="Avenir Next LT Pro" panose="020B0504020202020204" pitchFamily="34" charset="0"/>
              </a:rPr>
              <a:t> = A third social group now begins to model itself on the second group, and the process repeats itself.</a:t>
            </a:r>
          </a:p>
        </p:txBody>
      </p:sp>
      <p:pic>
        <p:nvPicPr>
          <p:cNvPr id="11266" name="Picture 2" descr="Jean Aitchison's home page">
            <a:extLst>
              <a:ext uri="{FF2B5EF4-FFF2-40B4-BE49-F238E27FC236}">
                <a16:creationId xmlns:a16="http://schemas.microsoft.com/office/drawing/2014/main" id="{E5E89D84-ABDF-48AC-A177-5CFF554794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915"/>
          <a:stretch/>
        </p:blipFill>
        <p:spPr bwMode="auto">
          <a:xfrm>
            <a:off x="2138243" y="449568"/>
            <a:ext cx="1345529" cy="127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55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5909310"/>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Grammatical Change</a:t>
            </a:r>
          </a:p>
          <a:p>
            <a:pPr algn="ctr"/>
            <a:endParaRPr lang="en-GB" sz="1600" b="1" dirty="0">
              <a:latin typeface="Avenir Next LT Pro" panose="020B0504020202020204" pitchFamily="34" charset="0"/>
            </a:endParaRPr>
          </a:p>
          <a:p>
            <a:pPr algn="ctr"/>
            <a:r>
              <a:rPr lang="en-GB" sz="3200" b="1" dirty="0">
                <a:latin typeface="Avenir Next LT Pro" panose="020B0504020202020204" pitchFamily="34" charset="0"/>
              </a:rPr>
              <a:t>General Points</a:t>
            </a:r>
          </a:p>
          <a:p>
            <a:endParaRPr lang="en-GB" sz="140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Grammar in the last few hundred years has been relatively stable – although it can and does still happen.</a:t>
            </a:r>
          </a:p>
          <a:p>
            <a:pPr marL="457200" indent="-457200">
              <a:buFont typeface="Arial" panose="020B0604020202020204" pitchFamily="34" charset="0"/>
              <a:buChar char="•"/>
            </a:pPr>
            <a:r>
              <a:rPr lang="en-GB" sz="2800" dirty="0">
                <a:latin typeface="Avenir Next LT Pro" panose="020B0504020202020204" pitchFamily="34" charset="0"/>
              </a:rPr>
              <a:t>It has changed considerably since the Old English period, but these changes occurred before the end of the Middle Ages.</a:t>
            </a:r>
          </a:p>
          <a:p>
            <a:pPr marL="457200" indent="-457200">
              <a:buFont typeface="Arial" panose="020B0604020202020204" pitchFamily="34" charset="0"/>
              <a:buChar char="•"/>
            </a:pPr>
            <a:endParaRPr lang="en-GB" sz="28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In the 18</a:t>
            </a:r>
            <a:r>
              <a:rPr lang="en-GB" sz="2800" baseline="30000" dirty="0">
                <a:latin typeface="Avenir Next LT Pro" panose="020B0504020202020204" pitchFamily="34" charset="0"/>
              </a:rPr>
              <a:t>th</a:t>
            </a:r>
            <a:r>
              <a:rPr lang="en-GB" sz="2800" dirty="0">
                <a:latin typeface="Avenir Next LT Pro" panose="020B0504020202020204" pitchFamily="34" charset="0"/>
              </a:rPr>
              <a:t> and 19</a:t>
            </a:r>
            <a:r>
              <a:rPr lang="en-GB" sz="2800" baseline="30000" dirty="0">
                <a:latin typeface="Avenir Next LT Pro" panose="020B0504020202020204" pitchFamily="34" charset="0"/>
              </a:rPr>
              <a:t>th</a:t>
            </a:r>
            <a:r>
              <a:rPr lang="en-GB" sz="2800" dirty="0">
                <a:latin typeface="Avenir Next LT Pro" panose="020B0504020202020204" pitchFamily="34" charset="0"/>
              </a:rPr>
              <a:t> centuries vigorous attempts to ‘fix’ the rules of grammar e.g. Dr Robert Lowth 1762 – </a:t>
            </a:r>
            <a:r>
              <a:rPr lang="en-GB" sz="2800" i="1" dirty="0">
                <a:latin typeface="Avenir Next LT Pro" panose="020B0504020202020204" pitchFamily="34" charset="0"/>
              </a:rPr>
              <a:t>A Short Introduction to English Grammar.</a:t>
            </a:r>
          </a:p>
          <a:p>
            <a:pPr marL="457200" indent="-457200">
              <a:buFont typeface="Arial" panose="020B0604020202020204" pitchFamily="34" charset="0"/>
              <a:buChar char="•"/>
            </a:pPr>
            <a:r>
              <a:rPr lang="en-GB" sz="2800" dirty="0">
                <a:latin typeface="Avenir Next LT Pro" panose="020B0504020202020204" pitchFamily="34" charset="0"/>
              </a:rPr>
              <a:t>The above explains why grammar is more resistant to change than vocabulary and phonology.</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29</a:t>
            </a:fld>
            <a:endParaRPr lang="en-GB"/>
          </a:p>
        </p:txBody>
      </p:sp>
      <p:pic>
        <p:nvPicPr>
          <p:cNvPr id="12290" name="Picture 2" descr="Six Best Grammar Websites for Your College Students - The Cengage Blog">
            <a:extLst>
              <a:ext uri="{FF2B5EF4-FFF2-40B4-BE49-F238E27FC236}">
                <a16:creationId xmlns:a16="http://schemas.microsoft.com/office/drawing/2014/main" id="{C76A3EA3-8CCB-4BF2-A2C4-E1F80D23E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83" t="38009" r="7258" b="11098"/>
          <a:stretch/>
        </p:blipFill>
        <p:spPr bwMode="auto">
          <a:xfrm>
            <a:off x="6443869" y="5836965"/>
            <a:ext cx="4333461" cy="88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1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3346168" y="148559"/>
            <a:ext cx="4938981" cy="830997"/>
          </a:xfrm>
          <a:prstGeom prst="rect">
            <a:avLst/>
          </a:prstGeom>
          <a:noFill/>
        </p:spPr>
        <p:txBody>
          <a:bodyPr wrap="none" lIns="91440" tIns="45720" rIns="91440" bIns="45720">
            <a:spAutoFit/>
          </a:bodyPr>
          <a:lstStyle/>
          <a:p>
            <a:pPr algn="ctr"/>
            <a:r>
              <a:rPr lang="en-US" sz="4800" b="1" cap="none" spc="0" dirty="0">
                <a:ln w="0"/>
                <a:solidFill>
                  <a:schemeClr val="tx1"/>
                </a:solidFill>
                <a:effectLst>
                  <a:outerShdw blurRad="38100" dist="19050" dir="2700000" algn="tl" rotWithShape="0">
                    <a:schemeClr val="dk1">
                      <a:alpha val="40000"/>
                    </a:schemeClr>
                  </a:outerShdw>
                </a:effectLst>
                <a:latin typeface="Avenir Next LT Pro" panose="020B0504020202020204" pitchFamily="34" charset="0"/>
              </a:rPr>
              <a:t>Useful Theorists</a:t>
            </a:r>
          </a:p>
        </p:txBody>
      </p:sp>
      <p:graphicFrame>
        <p:nvGraphicFramePr>
          <p:cNvPr id="3" name="Table 2">
            <a:extLst>
              <a:ext uri="{FF2B5EF4-FFF2-40B4-BE49-F238E27FC236}">
                <a16:creationId xmlns:a16="http://schemas.microsoft.com/office/drawing/2014/main" id="{EBCF0784-4DEA-4A74-988C-B171AB4398B6}"/>
              </a:ext>
            </a:extLst>
          </p:cNvPr>
          <p:cNvGraphicFramePr>
            <a:graphicFrameLocks noGrp="1"/>
          </p:cNvGraphicFramePr>
          <p:nvPr>
            <p:extLst>
              <p:ext uri="{D42A27DB-BD31-4B8C-83A1-F6EECF244321}">
                <p14:modId xmlns:p14="http://schemas.microsoft.com/office/powerpoint/2010/main" val="1624199433"/>
              </p:ext>
            </p:extLst>
          </p:nvPr>
        </p:nvGraphicFramePr>
        <p:xfrm>
          <a:off x="225286" y="1607366"/>
          <a:ext cx="11754679" cy="4502604"/>
        </p:xfrm>
        <a:graphic>
          <a:graphicData uri="http://schemas.openxmlformats.org/drawingml/2006/table">
            <a:tbl>
              <a:tblPr>
                <a:tableStyleId>{5940675A-B579-460E-94D1-54222C63F5DA}</a:tableStyleId>
              </a:tblPr>
              <a:tblGrid>
                <a:gridCol w="2080592">
                  <a:extLst>
                    <a:ext uri="{9D8B030D-6E8A-4147-A177-3AD203B41FA5}">
                      <a16:colId xmlns:a16="http://schemas.microsoft.com/office/drawing/2014/main" val="4085766917"/>
                    </a:ext>
                  </a:extLst>
                </a:gridCol>
                <a:gridCol w="848139">
                  <a:extLst>
                    <a:ext uri="{9D8B030D-6E8A-4147-A177-3AD203B41FA5}">
                      <a16:colId xmlns:a16="http://schemas.microsoft.com/office/drawing/2014/main" val="2091617603"/>
                    </a:ext>
                  </a:extLst>
                </a:gridCol>
                <a:gridCol w="1514957">
                  <a:extLst>
                    <a:ext uri="{9D8B030D-6E8A-4147-A177-3AD203B41FA5}">
                      <a16:colId xmlns:a16="http://schemas.microsoft.com/office/drawing/2014/main" val="1938263685"/>
                    </a:ext>
                  </a:extLst>
                </a:gridCol>
                <a:gridCol w="7310991">
                  <a:extLst>
                    <a:ext uri="{9D8B030D-6E8A-4147-A177-3AD203B41FA5}">
                      <a16:colId xmlns:a16="http://schemas.microsoft.com/office/drawing/2014/main" val="2531915877"/>
                    </a:ext>
                  </a:extLst>
                </a:gridCol>
              </a:tblGrid>
              <a:tr h="162111">
                <a:tc>
                  <a:txBody>
                    <a:bodyPr/>
                    <a:lstStyle/>
                    <a:p>
                      <a:pPr algn="ctr" fontAlgn="b"/>
                      <a:r>
                        <a:rPr lang="en-GB" sz="1800" b="1" u="none" strike="noStrike" dirty="0">
                          <a:effectLst/>
                          <a:latin typeface="Avenir Next LT Pro" panose="020B0504020202020204" pitchFamily="34" charset="0"/>
                        </a:rPr>
                        <a:t>Name</a:t>
                      </a:r>
                    </a:p>
                  </a:txBody>
                  <a:tcPr marL="8106" marR="8106" marT="8106" marB="0" anchor="b">
                    <a:solidFill>
                      <a:schemeClr val="accent1">
                        <a:lumMod val="20000"/>
                        <a:lumOff val="80000"/>
                      </a:schemeClr>
                    </a:solidFill>
                  </a:tcPr>
                </a:tc>
                <a:tc>
                  <a:txBody>
                    <a:bodyPr/>
                    <a:lstStyle/>
                    <a:p>
                      <a:pPr algn="ctr" fontAlgn="b"/>
                      <a:r>
                        <a:rPr lang="en-GB" sz="1800" b="1" i="0" u="none" strike="noStrike" dirty="0">
                          <a:solidFill>
                            <a:srgbClr val="000000"/>
                          </a:solidFill>
                          <a:effectLst/>
                          <a:latin typeface="Avenir Next LT Pro" panose="020B0504020202020204" pitchFamily="34" charset="0"/>
                        </a:rPr>
                        <a:t>Year</a:t>
                      </a:r>
                    </a:p>
                  </a:txBody>
                  <a:tcPr marL="8106" marR="8106" marT="8106" marB="0" anchor="b">
                    <a:solidFill>
                      <a:schemeClr val="accent1">
                        <a:lumMod val="20000"/>
                        <a:lumOff val="80000"/>
                      </a:schemeClr>
                    </a:solidFill>
                  </a:tcPr>
                </a:tc>
                <a:tc>
                  <a:txBody>
                    <a:bodyPr/>
                    <a:lstStyle/>
                    <a:p>
                      <a:pPr algn="ctr" fontAlgn="b"/>
                      <a:r>
                        <a:rPr lang="en-GB" sz="1800" b="1" i="0" u="none" strike="noStrike" dirty="0">
                          <a:solidFill>
                            <a:srgbClr val="000000"/>
                          </a:solidFill>
                          <a:effectLst/>
                          <a:latin typeface="Avenir Next LT Pro" panose="020B0504020202020204" pitchFamily="34" charset="0"/>
                        </a:rPr>
                        <a:t>Background</a:t>
                      </a:r>
                    </a:p>
                  </a:txBody>
                  <a:tcPr marL="8106" marR="8106" marT="8106" marB="0" anchor="b">
                    <a:solidFill>
                      <a:schemeClr val="accent1">
                        <a:lumMod val="20000"/>
                        <a:lumOff val="80000"/>
                      </a:schemeClr>
                    </a:solidFill>
                  </a:tcPr>
                </a:tc>
                <a:tc>
                  <a:txBody>
                    <a:bodyPr/>
                    <a:lstStyle/>
                    <a:p>
                      <a:pPr algn="ctr" fontAlgn="b"/>
                      <a:r>
                        <a:rPr lang="en-GB" sz="1800" b="1" i="0" u="none" strike="noStrike" dirty="0">
                          <a:solidFill>
                            <a:srgbClr val="000000"/>
                          </a:solidFill>
                          <a:effectLst/>
                          <a:latin typeface="Avenir Next LT Pro" panose="020B0504020202020204" pitchFamily="34" charset="0"/>
                        </a:rPr>
                        <a:t>Brief Overview of Study</a:t>
                      </a:r>
                    </a:p>
                  </a:txBody>
                  <a:tcPr marL="8106" marR="8106" marT="8106" marB="0" anchor="b">
                    <a:solidFill>
                      <a:schemeClr val="accent1">
                        <a:lumMod val="20000"/>
                        <a:lumOff val="80000"/>
                      </a:schemeClr>
                    </a:solidFill>
                  </a:tcPr>
                </a:tc>
                <a:extLst>
                  <a:ext uri="{0D108BD9-81ED-4DB2-BD59-A6C34878D82A}">
                    <a16:rowId xmlns:a16="http://schemas.microsoft.com/office/drawing/2014/main" val="81238446"/>
                  </a:ext>
                </a:extLst>
              </a:tr>
              <a:tr h="162111">
                <a:tc>
                  <a:txBody>
                    <a:bodyPr/>
                    <a:lstStyle/>
                    <a:p>
                      <a:pPr algn="l" fontAlgn="b"/>
                      <a:r>
                        <a:rPr lang="en-GB" sz="1800" u="none" strike="noStrike">
                          <a:effectLst/>
                          <a:latin typeface="Avenir Next LT Pro" panose="020B0504020202020204" pitchFamily="34" charset="0"/>
                        </a:rPr>
                        <a:t>Jean Aitchison</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1997</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dirty="0">
                          <a:effectLst/>
                          <a:latin typeface="Avenir Next LT Pro" panose="020B0504020202020204" pitchFamily="34" charset="0"/>
                        </a:rPr>
                        <a:t>Linguist</a:t>
                      </a:r>
                      <a:endParaRPr lang="en-GB" sz="1800" b="0" i="0" u="none" strike="noStrike" dirty="0">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a:effectLst/>
                          <a:latin typeface="Avenir Next LT Pro" panose="020B0504020202020204" pitchFamily="34" charset="0"/>
                        </a:rPr>
                        <a:t>Progress or Decay? 3 Metaphors = Castle / Damp Spoon / Disease</a:t>
                      </a:r>
                      <a:endParaRPr lang="en-GB" sz="1800" b="0" i="0" u="none" strike="noStrike">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3705521546"/>
                  </a:ext>
                </a:extLst>
              </a:tr>
              <a:tr h="162111">
                <a:tc>
                  <a:txBody>
                    <a:bodyPr/>
                    <a:lstStyle/>
                    <a:p>
                      <a:pPr algn="l" fontAlgn="b"/>
                      <a:r>
                        <a:rPr lang="en-GB" sz="1800" u="none" strike="noStrike">
                          <a:effectLst/>
                          <a:latin typeface="Avenir Next LT Pro" panose="020B0504020202020204" pitchFamily="34" charset="0"/>
                        </a:rPr>
                        <a:t>Braj Kachru</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1982</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Linguist </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dirty="0">
                          <a:effectLst/>
                          <a:latin typeface="Avenir Next LT Pro" panose="020B0504020202020204" pitchFamily="34" charset="0"/>
                        </a:rPr>
                        <a:t>3 Circles Model of World  English - Inner / Outer / Expanding</a:t>
                      </a:r>
                      <a:endParaRPr lang="en-GB" sz="1800" b="0" i="0" u="none" strike="noStrike" dirty="0">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3606952399"/>
                  </a:ext>
                </a:extLst>
              </a:tr>
              <a:tr h="162111">
                <a:tc>
                  <a:txBody>
                    <a:bodyPr/>
                    <a:lstStyle/>
                    <a:p>
                      <a:pPr algn="l" fontAlgn="b"/>
                      <a:r>
                        <a:rPr lang="en-GB" sz="1800" u="none" strike="noStrike">
                          <a:effectLst/>
                          <a:latin typeface="Avenir Next LT Pro" panose="020B0504020202020204" pitchFamily="34" charset="0"/>
                        </a:rPr>
                        <a:t>David Crystal</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1997</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Linguist</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dirty="0">
                          <a:effectLst/>
                          <a:latin typeface="Avenir Next LT Pro" panose="020B0504020202020204" pitchFamily="34" charset="0"/>
                        </a:rPr>
                        <a:t>3 Futures of English - Disintegration / Uniformity / Bidialectalism</a:t>
                      </a:r>
                      <a:endParaRPr lang="en-GB" sz="1800" b="0" i="0" u="none" strike="noStrike" dirty="0">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2845055228"/>
                  </a:ext>
                </a:extLst>
              </a:tr>
              <a:tr h="162111">
                <a:tc>
                  <a:txBody>
                    <a:bodyPr/>
                    <a:lstStyle/>
                    <a:p>
                      <a:pPr algn="l" fontAlgn="b"/>
                      <a:r>
                        <a:rPr lang="en-GB" sz="1800" u="none" strike="noStrike">
                          <a:effectLst/>
                          <a:latin typeface="Avenir Next LT Pro" panose="020B0504020202020204" pitchFamily="34" charset="0"/>
                        </a:rPr>
                        <a:t>Tom McArthur</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1987</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Linguist</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a:effectLst/>
                          <a:latin typeface="Avenir Next LT Pro" panose="020B0504020202020204" pitchFamily="34" charset="0"/>
                        </a:rPr>
                        <a:t>McArthur's Circle of World Englishes Model</a:t>
                      </a:r>
                      <a:endParaRPr lang="en-GB" sz="1800" b="0" i="0" u="none" strike="noStrike">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3536140432"/>
                  </a:ext>
                </a:extLst>
              </a:tr>
              <a:tr h="162111">
                <a:tc>
                  <a:txBody>
                    <a:bodyPr/>
                    <a:lstStyle/>
                    <a:p>
                      <a:pPr algn="l" fontAlgn="b"/>
                      <a:r>
                        <a:rPr lang="en-GB" sz="1800" u="none" strike="noStrike">
                          <a:effectLst/>
                          <a:latin typeface="Avenir Next LT Pro" panose="020B0504020202020204" pitchFamily="34" charset="0"/>
                        </a:rPr>
                        <a:t>M.A.K. Halliday</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1961</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dirty="0">
                          <a:effectLst/>
                          <a:latin typeface="Avenir Next LT Pro" panose="020B0504020202020204" pitchFamily="34" charset="0"/>
                        </a:rPr>
                        <a:t>Linguist</a:t>
                      </a:r>
                      <a:endParaRPr lang="en-GB" sz="1800" b="0" i="0" u="none" strike="noStrike" dirty="0">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a:effectLst/>
                          <a:latin typeface="Avenir Next LT Pro" panose="020B0504020202020204" pitchFamily="34" charset="0"/>
                        </a:rPr>
                        <a:t>Language changes to suit the needs of its users - Functional Theory</a:t>
                      </a:r>
                      <a:endParaRPr lang="en-GB" sz="1800" b="0" i="0" u="none" strike="noStrike">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1310238938"/>
                  </a:ext>
                </a:extLst>
              </a:tr>
              <a:tr h="162111">
                <a:tc>
                  <a:txBody>
                    <a:bodyPr/>
                    <a:lstStyle/>
                    <a:p>
                      <a:pPr algn="l" fontAlgn="b"/>
                      <a:r>
                        <a:rPr lang="en-GB" sz="1800" u="none" strike="noStrike">
                          <a:effectLst/>
                          <a:latin typeface="Avenir Next LT Pro" panose="020B0504020202020204" pitchFamily="34" charset="0"/>
                        </a:rPr>
                        <a:t>Charles Hockett</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1958</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Linguist</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a:effectLst/>
                          <a:latin typeface="Avenir Next LT Pro" panose="020B0504020202020204" pitchFamily="34" charset="0"/>
                        </a:rPr>
                        <a:t>Random Fluctuation Theory - No pattern / happens by accident</a:t>
                      </a:r>
                      <a:endParaRPr lang="en-GB" sz="1800" b="0" i="0" u="none" strike="noStrike">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3934641132"/>
                  </a:ext>
                </a:extLst>
              </a:tr>
              <a:tr h="162111">
                <a:tc>
                  <a:txBody>
                    <a:bodyPr/>
                    <a:lstStyle/>
                    <a:p>
                      <a:pPr algn="l" fontAlgn="b"/>
                      <a:r>
                        <a:rPr lang="en-GB" sz="1800" u="none" strike="noStrike">
                          <a:effectLst/>
                          <a:latin typeface="Avenir Next LT Pro" panose="020B0504020202020204" pitchFamily="34" charset="0"/>
                        </a:rPr>
                        <a:t>Peter Strevens</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1980</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Linguist</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dirty="0">
                          <a:effectLst/>
                          <a:latin typeface="Avenir Next LT Pro" panose="020B0504020202020204" pitchFamily="34" charset="0"/>
                        </a:rPr>
                        <a:t>Distribution of English from the </a:t>
                      </a:r>
                      <a:r>
                        <a:rPr lang="en-GB" sz="1800" u="none" strike="noStrike" dirty="0" err="1">
                          <a:effectLst/>
                          <a:latin typeface="Avenir Next LT Pro" panose="020B0504020202020204" pitchFamily="34" charset="0"/>
                        </a:rPr>
                        <a:t>BrE</a:t>
                      </a:r>
                      <a:r>
                        <a:rPr lang="en-GB" sz="1800" u="none" strike="noStrike" dirty="0">
                          <a:effectLst/>
                          <a:latin typeface="Avenir Next LT Pro" panose="020B0504020202020204" pitchFamily="34" charset="0"/>
                        </a:rPr>
                        <a:t> and </a:t>
                      </a:r>
                      <a:r>
                        <a:rPr lang="en-GB" sz="1800" u="none" strike="noStrike" dirty="0" err="1">
                          <a:effectLst/>
                          <a:latin typeface="Avenir Next LT Pro" panose="020B0504020202020204" pitchFamily="34" charset="0"/>
                        </a:rPr>
                        <a:t>AmE</a:t>
                      </a:r>
                      <a:r>
                        <a:rPr lang="en-GB" sz="1800" u="none" strike="noStrike" dirty="0">
                          <a:effectLst/>
                          <a:latin typeface="Avenir Next LT Pro" panose="020B0504020202020204" pitchFamily="34" charset="0"/>
                        </a:rPr>
                        <a:t> branches - 'Family Tree'</a:t>
                      </a:r>
                      <a:endParaRPr lang="en-GB" sz="1800" b="0" i="0" u="none" strike="noStrike" dirty="0">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2695949151"/>
                  </a:ext>
                </a:extLst>
              </a:tr>
              <a:tr h="162111">
                <a:tc>
                  <a:txBody>
                    <a:bodyPr/>
                    <a:lstStyle/>
                    <a:p>
                      <a:pPr algn="l" fontAlgn="b"/>
                      <a:r>
                        <a:rPr lang="en-GB" sz="1800" u="none" strike="noStrike">
                          <a:effectLst/>
                          <a:latin typeface="Avenir Next LT Pro" panose="020B0504020202020204" pitchFamily="34" charset="0"/>
                        </a:rPr>
                        <a:t>Edgar Schneider</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2007</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Linguist</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a:effectLst/>
                          <a:latin typeface="Avenir Next LT Pro" panose="020B0504020202020204" pitchFamily="34" charset="0"/>
                        </a:rPr>
                        <a:t>Dynamic Model: P1: Foundation P3: Nativisation P5: Differentiation</a:t>
                      </a:r>
                      <a:endParaRPr lang="en-GB" sz="1800" b="0" i="0" u="none" strike="noStrike">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2031862570"/>
                  </a:ext>
                </a:extLst>
              </a:tr>
              <a:tr h="162111">
                <a:tc>
                  <a:txBody>
                    <a:bodyPr/>
                    <a:lstStyle/>
                    <a:p>
                      <a:pPr algn="l" fontAlgn="b"/>
                      <a:r>
                        <a:rPr lang="en-GB" sz="1800" u="none" strike="noStrike">
                          <a:effectLst/>
                          <a:latin typeface="Avenir Next LT Pro" panose="020B0504020202020204" pitchFamily="34" charset="0"/>
                        </a:rPr>
                        <a:t>Donald Mackinnon</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1996</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Linguist</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a:effectLst/>
                          <a:latin typeface="Avenir Next LT Pro" panose="020B0504020202020204" pitchFamily="34" charset="0"/>
                        </a:rPr>
                        <a:t>Attitudes towards change: pleasant or ugly / correct or incorrect etc.</a:t>
                      </a:r>
                      <a:endParaRPr lang="en-GB" sz="1800" b="0" i="0" u="none" strike="noStrike">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1585173634"/>
                  </a:ext>
                </a:extLst>
              </a:tr>
              <a:tr h="162111">
                <a:tc>
                  <a:txBody>
                    <a:bodyPr/>
                    <a:lstStyle/>
                    <a:p>
                      <a:pPr algn="l" fontAlgn="b"/>
                      <a:r>
                        <a:rPr lang="en-GB" sz="1800" u="none" strike="noStrike">
                          <a:effectLst/>
                          <a:latin typeface="Avenir Next LT Pro" panose="020B0504020202020204" pitchFamily="34" charset="0"/>
                        </a:rPr>
                        <a:t>Charles Bailey</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1973</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Linguist</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a:effectLst/>
                          <a:latin typeface="Avenir Next LT Pro" panose="020B0504020202020204" pitchFamily="34" charset="0"/>
                        </a:rPr>
                        <a:t>Wave Theory - Further away change spreads from source the weaker</a:t>
                      </a:r>
                      <a:endParaRPr lang="en-GB" sz="1800" b="0" i="0" u="none" strike="noStrike">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403250843"/>
                  </a:ext>
                </a:extLst>
              </a:tr>
              <a:tr h="162111">
                <a:tc>
                  <a:txBody>
                    <a:bodyPr/>
                    <a:lstStyle/>
                    <a:p>
                      <a:pPr algn="l" fontAlgn="b"/>
                      <a:r>
                        <a:rPr lang="en-GB" sz="1800" u="none" strike="noStrike">
                          <a:effectLst/>
                          <a:latin typeface="Avenir Next LT Pro" panose="020B0504020202020204" pitchFamily="34" charset="0"/>
                        </a:rPr>
                        <a:t>Matthew Chen</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1972</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Linguist</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a:effectLst/>
                          <a:latin typeface="Avenir Next LT Pro" panose="020B0504020202020204" pitchFamily="34" charset="0"/>
                        </a:rPr>
                        <a:t>S' Curve - Change rapidly rises and then speed of change slows</a:t>
                      </a:r>
                      <a:endParaRPr lang="en-GB" sz="1800" b="0" i="0" u="none" strike="noStrike">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1493502422"/>
                  </a:ext>
                </a:extLst>
              </a:tr>
              <a:tr h="162111">
                <a:tc>
                  <a:txBody>
                    <a:bodyPr/>
                    <a:lstStyle/>
                    <a:p>
                      <a:pPr algn="l" fontAlgn="b"/>
                      <a:r>
                        <a:rPr lang="en-GB" sz="1800" u="none" strike="noStrike">
                          <a:effectLst/>
                          <a:latin typeface="Avenir Next LT Pro" panose="020B0504020202020204" pitchFamily="34" charset="0"/>
                        </a:rPr>
                        <a:t>Wilhelm Von Humboldt</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1836</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a:effectLst/>
                          <a:latin typeface="Avenir Next LT Pro" panose="020B0504020202020204" pitchFamily="34" charset="0"/>
                        </a:rPr>
                        <a:t>Philosopher</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a:effectLst/>
                          <a:latin typeface="Avenir Next LT Pro" panose="020B0504020202020204" pitchFamily="34" charset="0"/>
                        </a:rPr>
                        <a:t>Language never truly stands still…continous process of development</a:t>
                      </a:r>
                      <a:endParaRPr lang="en-GB" sz="1800" b="0" i="0" u="none" strike="noStrike">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2637505755"/>
                  </a:ext>
                </a:extLst>
              </a:tr>
              <a:tr h="162111">
                <a:tc>
                  <a:txBody>
                    <a:bodyPr/>
                    <a:lstStyle/>
                    <a:p>
                      <a:pPr algn="l" fontAlgn="b"/>
                      <a:r>
                        <a:rPr lang="en-GB" sz="1800" u="none" strike="noStrike">
                          <a:effectLst/>
                          <a:latin typeface="Avenir Next LT Pro" panose="020B0504020202020204" pitchFamily="34" charset="0"/>
                        </a:rPr>
                        <a:t>Sarah Thomason</a:t>
                      </a:r>
                      <a:endParaRPr lang="en-GB" sz="1800" b="0" i="0" u="none" strike="noStrike">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dirty="0">
                          <a:effectLst/>
                          <a:latin typeface="Avenir Next LT Pro" panose="020B0504020202020204" pitchFamily="34" charset="0"/>
                        </a:rPr>
                        <a:t>2001</a:t>
                      </a:r>
                      <a:endParaRPr lang="en-GB" sz="1800" b="0" i="0" u="none" strike="noStrike" dirty="0">
                        <a:solidFill>
                          <a:srgbClr val="000000"/>
                        </a:solidFill>
                        <a:effectLst/>
                        <a:latin typeface="Avenir Next LT Pro" panose="020B0504020202020204" pitchFamily="34" charset="0"/>
                      </a:endParaRPr>
                    </a:p>
                  </a:txBody>
                  <a:tcPr marL="8106" marR="8106" marT="8106" marB="0" anchor="b"/>
                </a:tc>
                <a:tc>
                  <a:txBody>
                    <a:bodyPr/>
                    <a:lstStyle/>
                    <a:p>
                      <a:pPr algn="ctr" fontAlgn="b"/>
                      <a:r>
                        <a:rPr lang="en-GB" sz="1800" u="none" strike="noStrike" dirty="0">
                          <a:effectLst/>
                          <a:latin typeface="Avenir Next LT Pro" panose="020B0504020202020204" pitchFamily="34" charset="0"/>
                        </a:rPr>
                        <a:t>Linguist</a:t>
                      </a:r>
                      <a:endParaRPr lang="en-GB" sz="1800" b="0" i="0" u="none" strike="noStrike" dirty="0">
                        <a:solidFill>
                          <a:srgbClr val="000000"/>
                        </a:solidFill>
                        <a:effectLst/>
                        <a:latin typeface="Avenir Next LT Pro" panose="020B0504020202020204" pitchFamily="34" charset="0"/>
                      </a:endParaRPr>
                    </a:p>
                  </a:txBody>
                  <a:tcPr marL="8106" marR="8106" marT="8106" marB="0" anchor="b"/>
                </a:tc>
                <a:tc>
                  <a:txBody>
                    <a:bodyPr/>
                    <a:lstStyle/>
                    <a:p>
                      <a:pPr algn="l" fontAlgn="b"/>
                      <a:r>
                        <a:rPr lang="en-GB" sz="1800" u="none" strike="noStrike" dirty="0">
                          <a:effectLst/>
                          <a:latin typeface="Avenir Next LT Pro" panose="020B0504020202020204" pitchFamily="34" charset="0"/>
                        </a:rPr>
                        <a:t>Substratum - Language changes primarily through contact with countries</a:t>
                      </a:r>
                      <a:endParaRPr lang="en-GB" sz="1800" b="0" i="0" u="none" strike="noStrike" dirty="0">
                        <a:solidFill>
                          <a:srgbClr val="000000"/>
                        </a:solidFill>
                        <a:effectLst/>
                        <a:latin typeface="Avenir Next LT Pro" panose="020B0504020202020204" pitchFamily="34" charset="0"/>
                      </a:endParaRPr>
                    </a:p>
                  </a:txBody>
                  <a:tcPr marL="8106" marR="8106" marT="8106" marB="0" anchor="b"/>
                </a:tc>
                <a:extLst>
                  <a:ext uri="{0D108BD9-81ED-4DB2-BD59-A6C34878D82A}">
                    <a16:rowId xmlns:a16="http://schemas.microsoft.com/office/drawing/2014/main" val="944768021"/>
                  </a:ext>
                </a:extLst>
              </a:tr>
            </a:tbl>
          </a:graphicData>
        </a:graphic>
      </p:graphicFrame>
      <p:sp>
        <p:nvSpPr>
          <p:cNvPr id="6" name="Rectangle 5">
            <a:extLst>
              <a:ext uri="{FF2B5EF4-FFF2-40B4-BE49-F238E27FC236}">
                <a16:creationId xmlns:a16="http://schemas.microsoft.com/office/drawing/2014/main" id="{702D9C93-B03E-4F50-88B9-EFA0ECD374D5}"/>
              </a:ext>
            </a:extLst>
          </p:cNvPr>
          <p:cNvSpPr/>
          <p:nvPr/>
        </p:nvSpPr>
        <p:spPr>
          <a:xfrm>
            <a:off x="3915138" y="920690"/>
            <a:ext cx="3801041"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Avenir Next LT Pro" panose="020B0504020202020204" pitchFamily="34" charset="0"/>
              </a:rPr>
              <a:t>Language Ch</a:t>
            </a:r>
            <a:r>
              <a:rPr lang="en-US" sz="3200" b="1" dirty="0">
                <a:ln w="0"/>
                <a:solidFill>
                  <a:srgbClr val="FF0000"/>
                </a:solidFill>
                <a:effectLst>
                  <a:outerShdw blurRad="38100" dist="19050" dir="2700000" algn="tl" rotWithShape="0">
                    <a:schemeClr val="dk1">
                      <a:alpha val="40000"/>
                    </a:schemeClr>
                  </a:outerShdw>
                </a:effectLst>
                <a:latin typeface="Avenir Next LT Pro" panose="020B0504020202020204" pitchFamily="34" charset="0"/>
              </a:rPr>
              <a:t>ange</a:t>
            </a:r>
            <a:endParaRPr lang="en-US" sz="3200" b="1" cap="none" spc="0" dirty="0">
              <a:ln w="0"/>
              <a:solidFill>
                <a:srgbClr val="FF0000"/>
              </a:solidFill>
              <a:effectLst>
                <a:outerShdw blurRad="38100" dist="19050" dir="2700000" algn="tl" rotWithShape="0">
                  <a:schemeClr val="dk1">
                    <a:alpha val="40000"/>
                  </a:schemeClr>
                </a:outerShdw>
              </a:effectLst>
              <a:latin typeface="Avenir Next LT Pro" panose="020B0504020202020204" pitchFamily="34" charset="0"/>
            </a:endParaRPr>
          </a:p>
        </p:txBody>
      </p:sp>
      <p:sp>
        <p:nvSpPr>
          <p:cNvPr id="7" name="Slide Number Placeholder 6">
            <a:extLst>
              <a:ext uri="{FF2B5EF4-FFF2-40B4-BE49-F238E27FC236}">
                <a16:creationId xmlns:a16="http://schemas.microsoft.com/office/drawing/2014/main" id="{7BA0D9D9-BC98-4B70-B87D-075D5009AE3D}"/>
              </a:ext>
            </a:extLst>
          </p:cNvPr>
          <p:cNvSpPr>
            <a:spLocks noGrp="1"/>
          </p:cNvSpPr>
          <p:nvPr>
            <p:ph type="sldNum" sz="quarter" idx="12"/>
          </p:nvPr>
        </p:nvSpPr>
        <p:spPr/>
        <p:txBody>
          <a:bodyPr/>
          <a:lstStyle/>
          <a:p>
            <a:fld id="{733491B2-5289-4DC0-98F0-923D19AE7DE8}" type="slidenum">
              <a:rPr lang="en-GB" smtClean="0"/>
              <a:t>3</a:t>
            </a:fld>
            <a:endParaRPr lang="en-GB"/>
          </a:p>
        </p:txBody>
      </p:sp>
    </p:spTree>
    <p:extLst>
      <p:ext uri="{BB962C8B-B14F-4D97-AF65-F5344CB8AC3E}">
        <p14:creationId xmlns:p14="http://schemas.microsoft.com/office/powerpoint/2010/main" val="135175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5047536"/>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Grammatical Change</a:t>
            </a:r>
          </a:p>
          <a:p>
            <a:pPr algn="ctr"/>
            <a:endParaRPr lang="en-GB" sz="1600" b="1" dirty="0">
              <a:latin typeface="Avenir Next LT Pro" panose="020B0504020202020204" pitchFamily="34" charset="0"/>
            </a:endParaRPr>
          </a:p>
          <a:p>
            <a:pPr algn="ctr"/>
            <a:r>
              <a:rPr lang="en-GB" sz="3200" b="1" dirty="0">
                <a:latin typeface="Avenir Next LT Pro" panose="020B0504020202020204" pitchFamily="34" charset="0"/>
              </a:rPr>
              <a:t>Word Endings (Inflections)</a:t>
            </a:r>
          </a:p>
          <a:p>
            <a:endParaRPr lang="en-GB" sz="105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One of the most important developments in language since Old English has been the loss of inflections.</a:t>
            </a:r>
          </a:p>
          <a:p>
            <a:pPr marL="457200" indent="-457200">
              <a:buFont typeface="Arial" panose="020B0604020202020204" pitchFamily="34" charset="0"/>
              <a:buChar char="•"/>
            </a:pPr>
            <a:r>
              <a:rPr lang="en-GB" sz="2800" dirty="0">
                <a:latin typeface="Avenir Next LT Pro" panose="020B0504020202020204" pitchFamily="34" charset="0"/>
              </a:rPr>
              <a:t>Inflections indicate the grammatical form of a word.</a:t>
            </a:r>
          </a:p>
          <a:p>
            <a:pPr marL="457200" indent="-457200">
              <a:buFont typeface="Arial" panose="020B0604020202020204" pitchFamily="34" charset="0"/>
              <a:buChar char="•"/>
            </a:pPr>
            <a:r>
              <a:rPr lang="en-GB" sz="2800" dirty="0">
                <a:latin typeface="Avenir Next LT Pro" panose="020B0504020202020204" pitchFamily="34" charset="0"/>
              </a:rPr>
              <a:t>Most inflections involve the ends of words.</a:t>
            </a:r>
          </a:p>
          <a:p>
            <a:pPr marL="457200" indent="-457200">
              <a:buFont typeface="Arial" panose="020B0604020202020204" pitchFamily="34" charset="0"/>
              <a:buChar char="•"/>
            </a:pPr>
            <a:r>
              <a:rPr lang="en-GB" sz="2800" dirty="0">
                <a:latin typeface="Avenir Next LT Pro" panose="020B0504020202020204" pitchFamily="34" charset="0"/>
              </a:rPr>
              <a:t>There used to be many more inflections than there are now.</a:t>
            </a:r>
          </a:p>
          <a:p>
            <a:pPr marL="457200" indent="-457200">
              <a:buFont typeface="Arial" panose="020B0604020202020204" pitchFamily="34" charset="0"/>
              <a:buChar char="•"/>
            </a:pPr>
            <a:r>
              <a:rPr lang="en-GB" sz="2800" dirty="0">
                <a:latin typeface="Avenir Next LT Pro" panose="020B0504020202020204" pitchFamily="34" charset="0"/>
              </a:rPr>
              <a:t>Nowadays majority of nouns change from singular to plural by the simple addition of ‘-s’ e.g. ‘pen’ to ‘pens’</a:t>
            </a:r>
          </a:p>
          <a:p>
            <a:pPr marL="457200" indent="-457200">
              <a:buFont typeface="Arial" panose="020B0604020202020204" pitchFamily="34" charset="0"/>
              <a:buChar char="•"/>
            </a:pPr>
            <a:r>
              <a:rPr lang="en-GB" sz="2800" dirty="0">
                <a:latin typeface="Avenir Next LT Pro" panose="020B0504020202020204" pitchFamily="34" charset="0"/>
              </a:rPr>
              <a:t>Examples below:</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30</a:t>
            </a:fld>
            <a:endParaRPr lang="en-GB"/>
          </a:p>
        </p:txBody>
      </p:sp>
      <p:graphicFrame>
        <p:nvGraphicFramePr>
          <p:cNvPr id="6" name="Table 5">
            <a:extLst>
              <a:ext uri="{FF2B5EF4-FFF2-40B4-BE49-F238E27FC236}">
                <a16:creationId xmlns:a16="http://schemas.microsoft.com/office/drawing/2014/main" id="{5C04A6A0-1478-42AE-B0FF-C44CD0176C8F}"/>
              </a:ext>
            </a:extLst>
          </p:cNvPr>
          <p:cNvGraphicFramePr>
            <a:graphicFrameLocks noGrp="1"/>
          </p:cNvGraphicFramePr>
          <p:nvPr>
            <p:extLst>
              <p:ext uri="{D42A27DB-BD31-4B8C-83A1-F6EECF244321}">
                <p14:modId xmlns:p14="http://schemas.microsoft.com/office/powerpoint/2010/main" val="1664036988"/>
              </p:ext>
            </p:extLst>
          </p:nvPr>
        </p:nvGraphicFramePr>
        <p:xfrm>
          <a:off x="4356678" y="5025229"/>
          <a:ext cx="4594086" cy="792480"/>
        </p:xfrm>
        <a:graphic>
          <a:graphicData uri="http://schemas.openxmlformats.org/drawingml/2006/table">
            <a:tbl>
              <a:tblPr firstRow="1" bandRow="1">
                <a:tableStyleId>{073A0DAA-6AF3-43AB-8588-CEC1D06C72B9}</a:tableStyleId>
              </a:tblPr>
              <a:tblGrid>
                <a:gridCol w="2297043">
                  <a:extLst>
                    <a:ext uri="{9D8B030D-6E8A-4147-A177-3AD203B41FA5}">
                      <a16:colId xmlns:a16="http://schemas.microsoft.com/office/drawing/2014/main" val="2190848831"/>
                    </a:ext>
                  </a:extLst>
                </a:gridCol>
                <a:gridCol w="2297043">
                  <a:extLst>
                    <a:ext uri="{9D8B030D-6E8A-4147-A177-3AD203B41FA5}">
                      <a16:colId xmlns:a16="http://schemas.microsoft.com/office/drawing/2014/main" val="2073268240"/>
                    </a:ext>
                  </a:extLst>
                </a:gridCol>
              </a:tblGrid>
              <a:tr h="370840">
                <a:tc>
                  <a:txBody>
                    <a:bodyPr/>
                    <a:lstStyle/>
                    <a:p>
                      <a:r>
                        <a:rPr lang="en-GB" sz="2000" dirty="0"/>
                        <a:t>Present Day English</a:t>
                      </a:r>
                    </a:p>
                  </a:txBody>
                  <a:tcPr/>
                </a:tc>
                <a:tc>
                  <a:txBody>
                    <a:bodyPr/>
                    <a:lstStyle/>
                    <a:p>
                      <a:pPr algn="ctr"/>
                      <a:r>
                        <a:rPr lang="en-GB" sz="2000" dirty="0"/>
                        <a:t>Old English</a:t>
                      </a:r>
                    </a:p>
                  </a:txBody>
                  <a:tcPr/>
                </a:tc>
                <a:extLst>
                  <a:ext uri="{0D108BD9-81ED-4DB2-BD59-A6C34878D82A}">
                    <a16:rowId xmlns:a16="http://schemas.microsoft.com/office/drawing/2014/main" val="1411344484"/>
                  </a:ext>
                </a:extLst>
              </a:tr>
              <a:tr h="370840">
                <a:tc>
                  <a:txBody>
                    <a:bodyPr/>
                    <a:lstStyle/>
                    <a:p>
                      <a:r>
                        <a:rPr lang="en-GB" sz="2000" dirty="0"/>
                        <a:t>Hand</a:t>
                      </a:r>
                    </a:p>
                  </a:txBody>
                  <a:tcPr/>
                </a:tc>
                <a:tc>
                  <a:txBody>
                    <a:bodyPr/>
                    <a:lstStyle/>
                    <a:p>
                      <a:r>
                        <a:rPr lang="en-GB" sz="2000" dirty="0" err="1"/>
                        <a:t>Handa</a:t>
                      </a:r>
                      <a:endParaRPr lang="en-GB" sz="2000" dirty="0"/>
                    </a:p>
                  </a:txBody>
                  <a:tcPr/>
                </a:tc>
                <a:extLst>
                  <a:ext uri="{0D108BD9-81ED-4DB2-BD59-A6C34878D82A}">
                    <a16:rowId xmlns:a16="http://schemas.microsoft.com/office/drawing/2014/main" val="81208226"/>
                  </a:ext>
                </a:extLst>
              </a:tr>
            </a:tbl>
          </a:graphicData>
        </a:graphic>
      </p:graphicFrame>
      <p:graphicFrame>
        <p:nvGraphicFramePr>
          <p:cNvPr id="7" name="Table 6">
            <a:extLst>
              <a:ext uri="{FF2B5EF4-FFF2-40B4-BE49-F238E27FC236}">
                <a16:creationId xmlns:a16="http://schemas.microsoft.com/office/drawing/2014/main" id="{CA4BD107-D27C-46B4-A169-2129B11D219B}"/>
              </a:ext>
            </a:extLst>
          </p:cNvPr>
          <p:cNvGraphicFramePr>
            <a:graphicFrameLocks noGrp="1"/>
          </p:cNvGraphicFramePr>
          <p:nvPr>
            <p:extLst>
              <p:ext uri="{D42A27DB-BD31-4B8C-83A1-F6EECF244321}">
                <p14:modId xmlns:p14="http://schemas.microsoft.com/office/powerpoint/2010/main" val="848317261"/>
              </p:ext>
            </p:extLst>
          </p:nvPr>
        </p:nvGraphicFramePr>
        <p:xfrm>
          <a:off x="4356678" y="5960110"/>
          <a:ext cx="4594086" cy="792480"/>
        </p:xfrm>
        <a:graphic>
          <a:graphicData uri="http://schemas.openxmlformats.org/drawingml/2006/table">
            <a:tbl>
              <a:tblPr firstRow="1" bandRow="1">
                <a:tableStyleId>{073A0DAA-6AF3-43AB-8588-CEC1D06C72B9}</a:tableStyleId>
              </a:tblPr>
              <a:tblGrid>
                <a:gridCol w="2297043">
                  <a:extLst>
                    <a:ext uri="{9D8B030D-6E8A-4147-A177-3AD203B41FA5}">
                      <a16:colId xmlns:a16="http://schemas.microsoft.com/office/drawing/2014/main" val="2190848831"/>
                    </a:ext>
                  </a:extLst>
                </a:gridCol>
                <a:gridCol w="2297043">
                  <a:extLst>
                    <a:ext uri="{9D8B030D-6E8A-4147-A177-3AD203B41FA5}">
                      <a16:colId xmlns:a16="http://schemas.microsoft.com/office/drawing/2014/main" val="2073268240"/>
                    </a:ext>
                  </a:extLst>
                </a:gridCol>
              </a:tblGrid>
              <a:tr h="370840">
                <a:tc>
                  <a:txBody>
                    <a:bodyPr/>
                    <a:lstStyle/>
                    <a:p>
                      <a:r>
                        <a:rPr lang="en-GB" sz="2000" dirty="0"/>
                        <a:t>Present Day English</a:t>
                      </a:r>
                    </a:p>
                  </a:txBody>
                  <a:tcPr/>
                </a:tc>
                <a:tc>
                  <a:txBody>
                    <a:bodyPr/>
                    <a:lstStyle/>
                    <a:p>
                      <a:pPr algn="ctr"/>
                      <a:r>
                        <a:rPr lang="en-GB" sz="2000" dirty="0"/>
                        <a:t>Middle English</a:t>
                      </a:r>
                    </a:p>
                  </a:txBody>
                  <a:tcPr/>
                </a:tc>
                <a:extLst>
                  <a:ext uri="{0D108BD9-81ED-4DB2-BD59-A6C34878D82A}">
                    <a16:rowId xmlns:a16="http://schemas.microsoft.com/office/drawing/2014/main" val="1411344484"/>
                  </a:ext>
                </a:extLst>
              </a:tr>
              <a:tr h="370840">
                <a:tc>
                  <a:txBody>
                    <a:bodyPr/>
                    <a:lstStyle/>
                    <a:p>
                      <a:r>
                        <a:rPr lang="en-GB" sz="2000" dirty="0"/>
                        <a:t>Eye</a:t>
                      </a:r>
                    </a:p>
                  </a:txBody>
                  <a:tcPr/>
                </a:tc>
                <a:tc>
                  <a:txBody>
                    <a:bodyPr/>
                    <a:lstStyle/>
                    <a:p>
                      <a:r>
                        <a:rPr lang="en-GB" sz="2000" dirty="0" err="1"/>
                        <a:t>Eyen</a:t>
                      </a:r>
                      <a:endParaRPr lang="en-GB" sz="2000" dirty="0"/>
                    </a:p>
                  </a:txBody>
                  <a:tcPr/>
                </a:tc>
                <a:extLst>
                  <a:ext uri="{0D108BD9-81ED-4DB2-BD59-A6C34878D82A}">
                    <a16:rowId xmlns:a16="http://schemas.microsoft.com/office/drawing/2014/main" val="81208226"/>
                  </a:ext>
                </a:extLst>
              </a:tr>
            </a:tbl>
          </a:graphicData>
        </a:graphic>
      </p:graphicFrame>
      <p:graphicFrame>
        <p:nvGraphicFramePr>
          <p:cNvPr id="8" name="Table 7">
            <a:extLst>
              <a:ext uri="{FF2B5EF4-FFF2-40B4-BE49-F238E27FC236}">
                <a16:creationId xmlns:a16="http://schemas.microsoft.com/office/drawing/2014/main" id="{14EE891A-A2A4-4014-91E6-223611C4CC98}"/>
              </a:ext>
            </a:extLst>
          </p:cNvPr>
          <p:cNvGraphicFramePr>
            <a:graphicFrameLocks noGrp="1"/>
          </p:cNvGraphicFramePr>
          <p:nvPr>
            <p:extLst>
              <p:ext uri="{D42A27DB-BD31-4B8C-83A1-F6EECF244321}">
                <p14:modId xmlns:p14="http://schemas.microsoft.com/office/powerpoint/2010/main" val="3746382179"/>
              </p:ext>
            </p:extLst>
          </p:nvPr>
        </p:nvGraphicFramePr>
        <p:xfrm>
          <a:off x="528104" y="5350192"/>
          <a:ext cx="2743200" cy="118872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190848831"/>
                    </a:ext>
                  </a:extLst>
                </a:gridCol>
              </a:tblGrid>
              <a:tr h="370840">
                <a:tc>
                  <a:txBody>
                    <a:bodyPr/>
                    <a:lstStyle/>
                    <a:p>
                      <a:r>
                        <a:rPr lang="en-GB" sz="2000" dirty="0"/>
                        <a:t>Early Modern English</a:t>
                      </a:r>
                    </a:p>
                  </a:txBody>
                  <a:tcPr/>
                </a:tc>
                <a:extLst>
                  <a:ext uri="{0D108BD9-81ED-4DB2-BD59-A6C34878D82A}">
                    <a16:rowId xmlns:a16="http://schemas.microsoft.com/office/drawing/2014/main" val="1411344484"/>
                  </a:ext>
                </a:extLst>
              </a:tr>
              <a:tr h="370840">
                <a:tc>
                  <a:txBody>
                    <a:bodyPr/>
                    <a:lstStyle/>
                    <a:p>
                      <a:r>
                        <a:rPr lang="en-GB" sz="2000" dirty="0"/>
                        <a:t>‘-</a:t>
                      </a:r>
                      <a:r>
                        <a:rPr lang="en-GB" sz="2000" dirty="0" err="1"/>
                        <a:t>st</a:t>
                      </a:r>
                      <a:r>
                        <a:rPr lang="en-GB" sz="2000" dirty="0"/>
                        <a:t>’ ending e.g. ‘dost’</a:t>
                      </a:r>
                    </a:p>
                  </a:txBody>
                  <a:tcPr/>
                </a:tc>
                <a:extLst>
                  <a:ext uri="{0D108BD9-81ED-4DB2-BD59-A6C34878D82A}">
                    <a16:rowId xmlns:a16="http://schemas.microsoft.com/office/drawing/2014/main" val="1186294387"/>
                  </a:ext>
                </a:extLst>
              </a:tr>
              <a:tr h="370840">
                <a:tc>
                  <a:txBody>
                    <a:bodyPr/>
                    <a:lstStyle/>
                    <a:p>
                      <a:r>
                        <a:rPr lang="en-GB" sz="2000" dirty="0"/>
                        <a:t>‘-</a:t>
                      </a:r>
                      <a:r>
                        <a:rPr lang="en-GB" sz="2000" dirty="0" err="1"/>
                        <a:t>th</a:t>
                      </a:r>
                      <a:r>
                        <a:rPr lang="en-GB" sz="2000" dirty="0"/>
                        <a:t>’ ending e.g. ‘doth’</a:t>
                      </a:r>
                    </a:p>
                  </a:txBody>
                  <a:tcPr/>
                </a:tc>
                <a:extLst>
                  <a:ext uri="{0D108BD9-81ED-4DB2-BD59-A6C34878D82A}">
                    <a16:rowId xmlns:a16="http://schemas.microsoft.com/office/drawing/2014/main" val="81208226"/>
                  </a:ext>
                </a:extLst>
              </a:tr>
            </a:tbl>
          </a:graphicData>
        </a:graphic>
      </p:graphicFrame>
    </p:spTree>
    <p:extLst>
      <p:ext uri="{BB962C8B-B14F-4D97-AF65-F5344CB8AC3E}">
        <p14:creationId xmlns:p14="http://schemas.microsoft.com/office/powerpoint/2010/main" val="2929822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4185761"/>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Grammatical Change</a:t>
            </a:r>
          </a:p>
          <a:p>
            <a:pPr algn="ctr"/>
            <a:endParaRPr lang="en-GB" sz="1600" b="1" dirty="0">
              <a:latin typeface="Avenir Next LT Pro" panose="020B0504020202020204" pitchFamily="34" charset="0"/>
            </a:endParaRPr>
          </a:p>
          <a:p>
            <a:pPr algn="ctr"/>
            <a:r>
              <a:rPr lang="en-GB" sz="3200" b="1" dirty="0">
                <a:latin typeface="Avenir Next LT Pro" panose="020B0504020202020204" pitchFamily="34" charset="0"/>
              </a:rPr>
              <a:t>Pronouns</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We still use these in Present Day English e.g. ‘I’, ‘Me’, ‘You’, ‘Them’</a:t>
            </a:r>
          </a:p>
          <a:p>
            <a:pPr marL="457200" indent="-457200">
              <a:buFont typeface="Arial" panose="020B0604020202020204" pitchFamily="34" charset="0"/>
              <a:buChar char="•"/>
            </a:pPr>
            <a:r>
              <a:rPr lang="en-GB" sz="2800" dirty="0">
                <a:latin typeface="Avenir Next LT Pro" panose="020B0504020202020204" pitchFamily="34" charset="0"/>
              </a:rPr>
              <a:t>However, the pronouns ‘thou’, ‘thee’ and ‘thine’ have generally disappeared from English.</a:t>
            </a:r>
          </a:p>
          <a:p>
            <a:pPr marL="457200" indent="-457200">
              <a:buFont typeface="Arial" panose="020B0604020202020204" pitchFamily="34" charset="0"/>
              <a:buChar char="•"/>
            </a:pPr>
            <a:r>
              <a:rPr lang="en-GB" sz="2800" dirty="0">
                <a:latin typeface="Avenir Next LT Pro" panose="020B0504020202020204" pitchFamily="34" charset="0"/>
              </a:rPr>
              <a:t>In some regional dialects a distinction still exists between singular and plural second person pronouns e.g. ‘</a:t>
            </a:r>
            <a:r>
              <a:rPr lang="en-GB" sz="2800" dirty="0" err="1">
                <a:latin typeface="Avenir Next LT Pro" panose="020B0504020202020204" pitchFamily="34" charset="0"/>
              </a:rPr>
              <a:t>youse</a:t>
            </a:r>
            <a:r>
              <a:rPr lang="en-GB" sz="2800" dirty="0">
                <a:latin typeface="Avenir Next LT Pro" panose="020B0504020202020204" pitchFamily="34" charset="0"/>
              </a:rPr>
              <a:t>’ (scouse – Liverpool) as a plural word.</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31</a:t>
            </a:fld>
            <a:endParaRPr lang="en-GB"/>
          </a:p>
        </p:txBody>
      </p:sp>
      <p:pic>
        <p:nvPicPr>
          <p:cNvPr id="13314" name="Picture 2" descr="Understanding Pronouns for Professors in Practicum - UWSA - University of  Windsor Students' Alliance">
            <a:extLst>
              <a:ext uri="{FF2B5EF4-FFF2-40B4-BE49-F238E27FC236}">
                <a16:creationId xmlns:a16="http://schemas.microsoft.com/office/drawing/2014/main" id="{127595D8-A013-4B3B-9241-7E91549B9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846" y="4289177"/>
            <a:ext cx="2916307" cy="243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407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05366"/>
            <a:ext cx="11741428" cy="5262979"/>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Grammatical Change</a:t>
            </a:r>
          </a:p>
          <a:p>
            <a:pPr algn="ctr"/>
            <a:endParaRPr lang="en-GB" sz="1600" b="1" dirty="0">
              <a:latin typeface="Avenir Next LT Pro" panose="020B0504020202020204" pitchFamily="34" charset="0"/>
            </a:endParaRPr>
          </a:p>
          <a:p>
            <a:pPr algn="ctr"/>
            <a:r>
              <a:rPr lang="en-GB" sz="3200" b="1" dirty="0">
                <a:latin typeface="Avenir Next LT Pro" panose="020B0504020202020204" pitchFamily="34" charset="0"/>
              </a:rPr>
              <a:t>Word Order (Syntax)</a:t>
            </a:r>
          </a:p>
          <a:p>
            <a:endParaRPr lang="en-GB" sz="120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In Old English the construction of sentences was freer and word order showed more variation.</a:t>
            </a:r>
          </a:p>
          <a:p>
            <a:pPr marL="457200" indent="-457200">
              <a:buFont typeface="Arial" panose="020B0604020202020204" pitchFamily="34" charset="0"/>
              <a:buChar char="•"/>
            </a:pPr>
            <a:r>
              <a:rPr lang="en-GB" sz="2800" dirty="0">
                <a:latin typeface="Avenir Next LT Pro" panose="020B0504020202020204" pitchFamily="34" charset="0"/>
              </a:rPr>
              <a:t>Due to grammatical functions of words being mainly indicated by inflections, expression of meaning was less dependent on word order.</a:t>
            </a:r>
          </a:p>
          <a:p>
            <a:pPr marL="457200" indent="-457200">
              <a:buFont typeface="Arial" panose="020B0604020202020204" pitchFamily="34" charset="0"/>
              <a:buChar char="•"/>
            </a:pPr>
            <a:endParaRPr lang="en-GB" sz="16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In Present Day English word order is less flexible (Subject, Verb, Object), but there is still some variation. For example, some might say: “she gave me it”, others might say: “she gave it me”.</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32</a:t>
            </a:fld>
            <a:endParaRPr lang="en-GB"/>
          </a:p>
        </p:txBody>
      </p:sp>
      <p:pic>
        <p:nvPicPr>
          <p:cNvPr id="14338" name="Picture 2" descr="Grammar vs. Syntax Differences and Key Features | YourDictionary">
            <a:extLst>
              <a:ext uri="{FF2B5EF4-FFF2-40B4-BE49-F238E27FC236}">
                <a16:creationId xmlns:a16="http://schemas.microsoft.com/office/drawing/2014/main" id="{B1ED514B-9DEE-4E06-9ADC-8E81312C5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979" y="5534577"/>
            <a:ext cx="2110041" cy="11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359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6494085"/>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Grammatical Change</a:t>
            </a:r>
          </a:p>
          <a:p>
            <a:pPr algn="ctr"/>
            <a:endParaRPr lang="en-GB" sz="1100" b="1" dirty="0">
              <a:latin typeface="Avenir Next LT Pro" panose="020B0504020202020204" pitchFamily="34" charset="0"/>
            </a:endParaRPr>
          </a:p>
          <a:p>
            <a:pPr algn="ctr"/>
            <a:r>
              <a:rPr lang="en-GB" sz="3200" b="1" dirty="0">
                <a:latin typeface="Avenir Next LT Pro" panose="020B0504020202020204" pitchFamily="34" charset="0"/>
              </a:rPr>
              <a:t>Negative Constructions</a:t>
            </a:r>
            <a:endParaRPr lang="en-GB" b="1" dirty="0">
              <a:latin typeface="Avenir Next LT Pro" panose="020B0504020202020204" pitchFamily="34" charset="0"/>
            </a:endParaRPr>
          </a:p>
          <a:p>
            <a:pPr marL="457200" indent="-457200">
              <a:buFont typeface="Arial" panose="020B0604020202020204" pitchFamily="34" charset="0"/>
              <a:buChar char="•"/>
            </a:pPr>
            <a:r>
              <a:rPr lang="en-GB" sz="2600" dirty="0">
                <a:latin typeface="Avenir Next LT Pro" panose="020B0504020202020204" pitchFamily="34" charset="0"/>
              </a:rPr>
              <a:t>Today, multiple negatives (as in the double negative “I don’t want nothing”) are considered incorrect grammar.</a:t>
            </a:r>
          </a:p>
          <a:p>
            <a:pPr marL="457200" indent="-457200">
              <a:buFont typeface="Arial" panose="020B0604020202020204" pitchFamily="34" charset="0"/>
              <a:buChar char="•"/>
            </a:pPr>
            <a:r>
              <a:rPr lang="en-GB" sz="2600" dirty="0">
                <a:latin typeface="Avenir Next LT Pro" panose="020B0504020202020204" pitchFamily="34" charset="0"/>
              </a:rPr>
              <a:t>However, in the past they were considered quite acceptable and used for emphasis.</a:t>
            </a:r>
          </a:p>
          <a:p>
            <a:pPr marL="457200" indent="-457200">
              <a:buFont typeface="Arial" panose="020B0604020202020204" pitchFamily="34" charset="0"/>
              <a:buChar char="•"/>
            </a:pPr>
            <a:r>
              <a:rPr lang="en-GB" sz="2600" dirty="0">
                <a:latin typeface="Avenir Next LT Pro" panose="020B0504020202020204" pitchFamily="34" charset="0"/>
              </a:rPr>
              <a:t>For example, they were used in Chaucer’s The Canterbury Tales, written in the 14</a:t>
            </a:r>
            <a:r>
              <a:rPr lang="en-GB" sz="2600" baseline="30000" dirty="0">
                <a:latin typeface="Avenir Next LT Pro" panose="020B0504020202020204" pitchFamily="34" charset="0"/>
              </a:rPr>
              <a:t>th</a:t>
            </a:r>
            <a:r>
              <a:rPr lang="en-GB" sz="2600" dirty="0">
                <a:latin typeface="Avenir Next LT Pro" panose="020B0504020202020204" pitchFamily="34" charset="0"/>
              </a:rPr>
              <a:t> Century: “</a:t>
            </a:r>
            <a:r>
              <a:rPr lang="en-GB" sz="2600" dirty="0" err="1">
                <a:latin typeface="Avenir Next LT Pro" panose="020B0504020202020204" pitchFamily="34" charset="0"/>
              </a:rPr>
              <a:t>Ther</a:t>
            </a:r>
            <a:r>
              <a:rPr lang="en-GB" sz="2600" dirty="0">
                <a:latin typeface="Avenir Next LT Pro" panose="020B0504020202020204" pitchFamily="34" charset="0"/>
              </a:rPr>
              <a:t> </a:t>
            </a:r>
            <a:r>
              <a:rPr lang="en-GB" sz="2600" dirty="0" err="1">
                <a:latin typeface="Avenir Next LT Pro" panose="020B0504020202020204" pitchFamily="34" charset="0"/>
              </a:rPr>
              <a:t>nas</a:t>
            </a:r>
            <a:r>
              <a:rPr lang="en-GB" sz="2600" dirty="0">
                <a:latin typeface="Avenir Next LT Pro" panose="020B0504020202020204" pitchFamily="34" charset="0"/>
              </a:rPr>
              <a:t> no man </a:t>
            </a:r>
            <a:r>
              <a:rPr lang="en-GB" sz="2600" dirty="0" err="1">
                <a:latin typeface="Avenir Next LT Pro" panose="020B0504020202020204" pitchFamily="34" charset="0"/>
              </a:rPr>
              <a:t>nowher</a:t>
            </a:r>
            <a:r>
              <a:rPr lang="en-GB" sz="2600" dirty="0">
                <a:latin typeface="Avenir Next LT Pro" panose="020B0504020202020204" pitchFamily="34" charset="0"/>
              </a:rPr>
              <a:t> so </a:t>
            </a:r>
            <a:r>
              <a:rPr lang="en-GB" sz="2600" dirty="0" err="1">
                <a:latin typeface="Avenir Next LT Pro" panose="020B0504020202020204" pitchFamily="34" charset="0"/>
              </a:rPr>
              <a:t>vertuous</a:t>
            </a:r>
            <a:r>
              <a:rPr lang="en-GB" sz="2600" dirty="0">
                <a:latin typeface="Avenir Next LT Pro" panose="020B0504020202020204" pitchFamily="34" charset="0"/>
              </a:rPr>
              <a:t>” (“</a:t>
            </a:r>
            <a:r>
              <a:rPr lang="en-GB" sz="2600" dirty="0" err="1">
                <a:latin typeface="Avenir Next LT Pro" panose="020B0504020202020204" pitchFamily="34" charset="0"/>
              </a:rPr>
              <a:t>Ther</a:t>
            </a:r>
            <a:r>
              <a:rPr lang="en-GB" sz="2600" dirty="0">
                <a:latin typeface="Avenir Next LT Pro" panose="020B0504020202020204" pitchFamily="34" charset="0"/>
              </a:rPr>
              <a:t> </a:t>
            </a:r>
            <a:r>
              <a:rPr lang="en-GB" sz="2600" dirty="0" err="1">
                <a:latin typeface="Avenir Next LT Pro" panose="020B0504020202020204" pitchFamily="34" charset="0"/>
              </a:rPr>
              <a:t>nas</a:t>
            </a:r>
            <a:r>
              <a:rPr lang="en-GB" sz="2600" dirty="0">
                <a:latin typeface="Avenir Next LT Pro" panose="020B0504020202020204" pitchFamily="34" charset="0"/>
              </a:rPr>
              <a:t>” = There was not).</a:t>
            </a:r>
          </a:p>
          <a:p>
            <a:pPr marL="457200" indent="-457200">
              <a:buFont typeface="Arial" panose="020B0604020202020204" pitchFamily="34" charset="0"/>
              <a:buChar char="•"/>
            </a:pPr>
            <a:endParaRPr lang="en-GB" sz="4800" dirty="0">
              <a:latin typeface="Avenir Next LT Pro" panose="020B0504020202020204" pitchFamily="34" charset="0"/>
            </a:endParaRPr>
          </a:p>
          <a:p>
            <a:pPr marL="457200" indent="-457200">
              <a:buFont typeface="Arial" panose="020B0604020202020204" pitchFamily="34" charset="0"/>
              <a:buChar char="•"/>
            </a:pPr>
            <a:r>
              <a:rPr lang="en-GB" sz="2600" dirty="0">
                <a:latin typeface="Avenir Next LT Pro" panose="020B0504020202020204" pitchFamily="34" charset="0"/>
              </a:rPr>
              <a:t>An informal negative construction that originated in the United States in the 1990s was the addition of ‘not’ at the end of a positive statement so that the earlier part of the sentence becomes ironic.</a:t>
            </a:r>
          </a:p>
          <a:p>
            <a:pPr marL="457200" indent="-457200">
              <a:buFont typeface="Arial" panose="020B0604020202020204" pitchFamily="34" charset="0"/>
              <a:buChar char="•"/>
            </a:pPr>
            <a:r>
              <a:rPr lang="en-GB" sz="2600" dirty="0">
                <a:latin typeface="Avenir Next LT Pro" panose="020B0504020202020204" pitchFamily="34" charset="0"/>
              </a:rPr>
              <a:t>For example: “Your hair really suits you… not!”.</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33</a:t>
            </a:fld>
            <a:endParaRPr lang="en-GB"/>
          </a:p>
        </p:txBody>
      </p:sp>
      <p:pic>
        <p:nvPicPr>
          <p:cNvPr id="27650" name="Picture 2" descr="DOUBLE NEGATIVES ❌ Should you use them? - YouTube">
            <a:extLst>
              <a:ext uri="{FF2B5EF4-FFF2-40B4-BE49-F238E27FC236}">
                <a16:creationId xmlns:a16="http://schemas.microsoft.com/office/drawing/2014/main" id="{4E2DDC91-F304-4822-924D-F7F19212F2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8309" b="56715"/>
          <a:stretch/>
        </p:blipFill>
        <p:spPr bwMode="auto">
          <a:xfrm>
            <a:off x="4800598" y="3989051"/>
            <a:ext cx="2590803" cy="1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293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225286" y="358375"/>
            <a:ext cx="11741428" cy="6340197"/>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Graphological Change</a:t>
            </a:r>
          </a:p>
          <a:p>
            <a:pPr algn="ctr"/>
            <a:endParaRPr lang="en-GB" sz="1600" b="1" dirty="0">
              <a:latin typeface="Avenir Next LT Pro" panose="020B0504020202020204" pitchFamily="34" charset="0"/>
            </a:endParaRPr>
          </a:p>
          <a:p>
            <a:pPr algn="ctr"/>
            <a:r>
              <a:rPr lang="en-GB" sz="3200" b="1" dirty="0">
                <a:latin typeface="Avenir Next LT Pro" panose="020B0504020202020204" pitchFamily="34" charset="0"/>
              </a:rPr>
              <a:t>How has what texts look like changed?</a:t>
            </a:r>
          </a:p>
          <a:p>
            <a:endParaRPr lang="en-GB" sz="1400" b="1" dirty="0">
              <a:latin typeface="Avenir Next LT Pro" panose="020B0504020202020204" pitchFamily="34" charset="0"/>
            </a:endParaRPr>
          </a:p>
          <a:p>
            <a:pPr marL="457200" indent="-457200">
              <a:buFont typeface="Arial" panose="020B0604020202020204" pitchFamily="34" charset="0"/>
              <a:buChar char="•"/>
            </a:pPr>
            <a:r>
              <a:rPr lang="en-GB" sz="2600" dirty="0">
                <a:latin typeface="Avenir Next LT Pro" panose="020B0504020202020204" pitchFamily="34" charset="0"/>
              </a:rPr>
              <a:t>The appearance of letters has changed over time – 200 years ago many letters looked different. The letter ‘s’ was written as ‘∫’. Typefaces have also changed.</a:t>
            </a:r>
          </a:p>
          <a:p>
            <a:pPr marL="457200" indent="-457200">
              <a:buFont typeface="Arial" panose="020B0604020202020204" pitchFamily="34" charset="0"/>
              <a:buChar char="•"/>
            </a:pPr>
            <a:r>
              <a:rPr lang="en-GB" sz="2600" dirty="0">
                <a:latin typeface="Avenir Next LT Pro" panose="020B0504020202020204" pitchFamily="34" charset="0"/>
              </a:rPr>
              <a:t>Newspaper layout has changed in terms of design over the last 100 years. More images and larger text are a couple of advancements.</a:t>
            </a:r>
          </a:p>
          <a:p>
            <a:pPr marL="457200" indent="-457200">
              <a:buFont typeface="Arial" panose="020B0604020202020204" pitchFamily="34" charset="0"/>
              <a:buChar char="•"/>
            </a:pPr>
            <a:r>
              <a:rPr lang="en-GB" sz="2600" dirty="0">
                <a:latin typeface="Avenir Next LT Pro" panose="020B0504020202020204" pitchFamily="34" charset="0"/>
              </a:rPr>
              <a:t>Magazine layouts have also changed – there is far less texts these days in favour of glossy full page images.</a:t>
            </a:r>
          </a:p>
          <a:p>
            <a:pPr marL="457200" indent="-457200">
              <a:buFont typeface="Arial" panose="020B0604020202020204" pitchFamily="34" charset="0"/>
              <a:buChar char="•"/>
            </a:pPr>
            <a:r>
              <a:rPr lang="en-GB" sz="2600" dirty="0">
                <a:latin typeface="Avenir Next LT Pro" panose="020B0504020202020204" pitchFamily="34" charset="0"/>
              </a:rPr>
              <a:t>The graphology of modern books typically has one column of text, whereas in the past books had two columns to a page. </a:t>
            </a:r>
          </a:p>
          <a:p>
            <a:pPr marL="457200" indent="-457200">
              <a:buFont typeface="Arial" panose="020B0604020202020204" pitchFamily="34" charset="0"/>
              <a:buChar char="•"/>
            </a:pPr>
            <a:r>
              <a:rPr lang="en-GB" sz="2600" dirty="0">
                <a:latin typeface="Avenir Next LT Pro" panose="020B0504020202020204" pitchFamily="34" charset="0"/>
              </a:rPr>
              <a:t>Electronic media has changed the appearance of written communication – publishers are far more creative using animated text, links and embedding videos. Different fonts are far easier to select.</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34</a:t>
            </a:fld>
            <a:endParaRPr lang="en-GB" dirty="0"/>
          </a:p>
        </p:txBody>
      </p:sp>
      <p:pic>
        <p:nvPicPr>
          <p:cNvPr id="28674" name="Picture 2" descr="look clipart - Clip Art Library">
            <a:extLst>
              <a:ext uri="{FF2B5EF4-FFF2-40B4-BE49-F238E27FC236}">
                <a16:creationId xmlns:a16="http://schemas.microsoft.com/office/drawing/2014/main" id="{7E7AC671-27BE-4CCE-B16A-281B0CDCE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53931">
            <a:off x="285496" y="1047657"/>
            <a:ext cx="1643062"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34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3816429"/>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World Englishes</a:t>
            </a:r>
          </a:p>
          <a:p>
            <a:pPr algn="ctr"/>
            <a:endParaRPr lang="en-GB" sz="1600" b="1" dirty="0">
              <a:latin typeface="Avenir Next LT Pro" panose="020B0504020202020204" pitchFamily="34" charset="0"/>
            </a:endParaRPr>
          </a:p>
          <a:p>
            <a:pPr algn="ctr"/>
            <a:r>
              <a:rPr lang="en-GB" sz="3200" b="1" dirty="0">
                <a:latin typeface="Avenir Next LT Pro" panose="020B0504020202020204" pitchFamily="34" charset="0"/>
              </a:rPr>
              <a:t>Key Terms</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800" b="1" dirty="0">
                <a:latin typeface="Avenir Next LT Pro" panose="020B0504020202020204" pitchFamily="34" charset="0"/>
              </a:rPr>
              <a:t>Lingua Franca </a:t>
            </a:r>
            <a:r>
              <a:rPr lang="en-GB" sz="2800" dirty="0">
                <a:latin typeface="Avenir Next LT Pro" panose="020B0504020202020204" pitchFamily="34" charset="0"/>
              </a:rPr>
              <a:t>– a language that is adopted as a common language between speakers whose native languages are different. English is known as the Lingua Franca of the world.</a:t>
            </a:r>
          </a:p>
          <a:p>
            <a:pPr marL="457200" indent="-457200">
              <a:buFont typeface="Arial" panose="020B0604020202020204" pitchFamily="34" charset="0"/>
              <a:buChar char="•"/>
            </a:pPr>
            <a:r>
              <a:rPr lang="en-GB" sz="2800" dirty="0">
                <a:latin typeface="Avenir Next LT Pro" panose="020B0504020202020204" pitchFamily="34" charset="0"/>
              </a:rPr>
              <a:t>L1 Language - </a:t>
            </a:r>
          </a:p>
          <a:p>
            <a:pPr marL="457200" indent="-457200">
              <a:buFont typeface="Arial" panose="020B0604020202020204" pitchFamily="34" charset="0"/>
              <a:buChar char="•"/>
            </a:pPr>
            <a:r>
              <a:rPr lang="en-GB" sz="2800" dirty="0">
                <a:latin typeface="Avenir Next LT Pro" panose="020B0504020202020204" pitchFamily="34" charset="0"/>
              </a:rPr>
              <a:t>L2 Language - </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35</a:t>
            </a:fld>
            <a:endParaRPr lang="en-GB"/>
          </a:p>
        </p:txBody>
      </p:sp>
      <p:sp>
        <p:nvSpPr>
          <p:cNvPr id="6" name="Rectangle 5">
            <a:extLst>
              <a:ext uri="{FF2B5EF4-FFF2-40B4-BE49-F238E27FC236}">
                <a16:creationId xmlns:a16="http://schemas.microsoft.com/office/drawing/2014/main" id="{ACA4EF1D-13B2-41DF-B086-3B4C553CF24E}"/>
              </a:ext>
            </a:extLst>
          </p:cNvPr>
          <p:cNvSpPr/>
          <p:nvPr/>
        </p:nvSpPr>
        <p:spPr>
          <a:xfrm>
            <a:off x="616226" y="4174804"/>
            <a:ext cx="10959548" cy="2154436"/>
          </a:xfrm>
          <a:prstGeom prst="rect">
            <a:avLst/>
          </a:prstGeom>
        </p:spPr>
        <p:txBody>
          <a:bodyPr wrap="square">
            <a:spAutoFit/>
          </a:bodyPr>
          <a:lstStyle/>
          <a:p>
            <a:pPr lvl="0" algn="ctr"/>
            <a:r>
              <a:rPr lang="en-GB" sz="3200" b="1" dirty="0">
                <a:solidFill>
                  <a:prstClr val="black"/>
                </a:solidFill>
                <a:latin typeface="Avenir Next LT Pro" panose="020B0504020202020204" pitchFamily="34" charset="0"/>
              </a:rPr>
              <a:t>Hybrid World Englishes</a:t>
            </a:r>
          </a:p>
          <a:p>
            <a:pPr lvl="0"/>
            <a:endParaRPr lang="en-GB" b="1" dirty="0">
              <a:solidFill>
                <a:prstClr val="black"/>
              </a:solidFill>
              <a:latin typeface="Avenir Next LT Pro" panose="020B0504020202020204" pitchFamily="34" charset="0"/>
            </a:endParaRPr>
          </a:p>
          <a:p>
            <a:pPr marL="457200" lvl="0" indent="-457200">
              <a:buFont typeface="Arial" panose="020B0604020202020204" pitchFamily="34" charset="0"/>
              <a:buChar char="•"/>
            </a:pPr>
            <a:r>
              <a:rPr lang="en-GB" sz="2800" dirty="0">
                <a:solidFill>
                  <a:prstClr val="black"/>
                </a:solidFill>
                <a:latin typeface="Avenir Next LT Pro" panose="020B0504020202020204" pitchFamily="34" charset="0"/>
              </a:rPr>
              <a:t>Hinglish – Hindi (Indian) + English</a:t>
            </a:r>
          </a:p>
          <a:p>
            <a:pPr marL="457200" lvl="0" indent="-457200">
              <a:buFont typeface="Arial" panose="020B0604020202020204" pitchFamily="34" charset="0"/>
              <a:buChar char="•"/>
            </a:pPr>
            <a:r>
              <a:rPr lang="en-GB" sz="2800" dirty="0">
                <a:solidFill>
                  <a:prstClr val="black"/>
                </a:solidFill>
                <a:latin typeface="Avenir Next LT Pro" panose="020B0504020202020204" pitchFamily="34" charset="0"/>
              </a:rPr>
              <a:t>Singlish – Singapore + English</a:t>
            </a:r>
          </a:p>
          <a:p>
            <a:pPr marL="457200" lvl="0" indent="-457200">
              <a:buFont typeface="Arial" panose="020B0604020202020204" pitchFamily="34" charset="0"/>
              <a:buChar char="•"/>
            </a:pPr>
            <a:r>
              <a:rPr lang="en-GB" sz="2800" dirty="0">
                <a:solidFill>
                  <a:prstClr val="black"/>
                </a:solidFill>
                <a:latin typeface="Avenir Next LT Pro" panose="020B0504020202020204" pitchFamily="34" charset="0"/>
              </a:rPr>
              <a:t>Spanglish -  Spanish + English</a:t>
            </a:r>
          </a:p>
        </p:txBody>
      </p:sp>
      <p:pic>
        <p:nvPicPr>
          <p:cNvPr id="15362" name="Picture 2" descr="Bridging the language gap">
            <a:extLst>
              <a:ext uri="{FF2B5EF4-FFF2-40B4-BE49-F238E27FC236}">
                <a16:creationId xmlns:a16="http://schemas.microsoft.com/office/drawing/2014/main" id="{7B5F4A08-A7A3-4F67-A626-4DA85EE3E1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98"/>
          <a:stretch/>
        </p:blipFill>
        <p:spPr bwMode="auto">
          <a:xfrm>
            <a:off x="8826363" y="3071592"/>
            <a:ext cx="3004516" cy="186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6417141"/>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World Englishes</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American English vs. British English</a:t>
            </a:r>
          </a:p>
          <a:p>
            <a:endParaRPr lang="en-GB" b="1" dirty="0">
              <a:latin typeface="Avenir Next LT Pro" panose="020B0504020202020204" pitchFamily="34" charset="0"/>
            </a:endParaRPr>
          </a:p>
          <a:p>
            <a:pPr marL="457200" indent="-457200">
              <a:buFont typeface="Arial" panose="020B0604020202020204" pitchFamily="34" charset="0"/>
              <a:buChar char="•"/>
            </a:pPr>
            <a:r>
              <a:rPr lang="en-GB" sz="2700" i="1" dirty="0">
                <a:latin typeface="Avenir Next LT Pro" panose="020B0504020202020204" pitchFamily="34" charset="0"/>
              </a:rPr>
              <a:t>“England and America are two countries separated by the same language” </a:t>
            </a:r>
            <a:r>
              <a:rPr lang="en-GB" sz="2700" dirty="0">
                <a:latin typeface="Avenir Next LT Pro" panose="020B0504020202020204" pitchFamily="34" charset="0"/>
              </a:rPr>
              <a:t>– George Bernard Shaw.</a:t>
            </a:r>
          </a:p>
          <a:p>
            <a:pPr marL="457200" indent="-457200">
              <a:buFont typeface="Arial" panose="020B0604020202020204" pitchFamily="34" charset="0"/>
              <a:buChar char="•"/>
            </a:pPr>
            <a:r>
              <a:rPr lang="en-GB" sz="2700" dirty="0">
                <a:latin typeface="Avenir Next LT Pro" panose="020B0504020202020204" pitchFamily="34" charset="0"/>
              </a:rPr>
              <a:t>Many Americanisms are actually an earlier form of English that later changed in England e.g. ‘fall’ for ‘autumn’. (Many people left England and settled in America – Mayflower Pilgrimage 1620 onwards)</a:t>
            </a:r>
          </a:p>
          <a:p>
            <a:pPr marL="457200" indent="-457200">
              <a:buFont typeface="Arial" panose="020B0604020202020204" pitchFamily="34" charset="0"/>
              <a:buChar char="•"/>
            </a:pPr>
            <a:r>
              <a:rPr lang="en-GB" sz="2700" dirty="0">
                <a:latin typeface="Avenir Next LT Pro" panose="020B0504020202020204" pitchFamily="34" charset="0"/>
              </a:rPr>
              <a:t>Due to the media and internet, many feel that in the last 50 years or so there has been an influx of Americanisms entering (even invading) the English Language. For example: ‘trash’, ‘sidewalk’ and ‘candy’.</a:t>
            </a:r>
          </a:p>
          <a:p>
            <a:pPr marL="457200" indent="-457200">
              <a:buFont typeface="Arial" panose="020B0604020202020204" pitchFamily="34" charset="0"/>
              <a:buChar char="•"/>
            </a:pPr>
            <a:r>
              <a:rPr lang="en-GB" sz="2700" dirty="0">
                <a:latin typeface="Avenir Next LT Pro" panose="020B0504020202020204" pitchFamily="34" charset="0"/>
              </a:rPr>
              <a:t>We often fail to recognise that American English also has had an influx of Britishisms. For example: ‘cheeky’, ‘bum’, ‘loo’ and ‘bloody’.</a:t>
            </a:r>
          </a:p>
          <a:p>
            <a:pPr marL="457200" indent="-457200">
              <a:buFont typeface="Arial" panose="020B0604020202020204" pitchFamily="34" charset="0"/>
              <a:buChar char="•"/>
            </a:pPr>
            <a:r>
              <a:rPr lang="en-GB" sz="2700" dirty="0">
                <a:latin typeface="Avenir Next LT Pro" panose="020B0504020202020204" pitchFamily="34" charset="0"/>
              </a:rPr>
              <a:t>Areas of difference include: </a:t>
            </a:r>
            <a:r>
              <a:rPr lang="en-GB" sz="2000" dirty="0">
                <a:latin typeface="Avenir Next LT Pro" panose="020B0504020202020204" pitchFamily="34" charset="0"/>
              </a:rPr>
              <a:t>Pronunciation, Spelling, Grammar and Vocabulary.</a:t>
            </a:r>
            <a:endParaRPr lang="en-GB" sz="2700"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36</a:t>
            </a:fld>
            <a:endParaRPr lang="en-GB"/>
          </a:p>
        </p:txBody>
      </p:sp>
      <p:pic>
        <p:nvPicPr>
          <p:cNvPr id="19460" name="Picture 4" descr="Brits get knickers in a twist over Americanisms: Over half find them  frustrating -">
            <a:extLst>
              <a:ext uri="{FF2B5EF4-FFF2-40B4-BE49-F238E27FC236}">
                <a16:creationId xmlns:a16="http://schemas.microsoft.com/office/drawing/2014/main" id="{3249F81E-5123-49D6-9092-173B29F20C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24" r="54891" b="33627"/>
          <a:stretch/>
        </p:blipFill>
        <p:spPr bwMode="auto">
          <a:xfrm>
            <a:off x="873947" y="1081457"/>
            <a:ext cx="1257311" cy="979592"/>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Brits get knickers in a twist over Americanisms: Over half find them  frustrating -">
            <a:extLst>
              <a:ext uri="{FF2B5EF4-FFF2-40B4-BE49-F238E27FC236}">
                <a16:creationId xmlns:a16="http://schemas.microsoft.com/office/drawing/2014/main" id="{B718A2B2-EB75-495D-98EB-9F4BB7B7D9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8729" r="1812" b="32722"/>
          <a:stretch/>
        </p:blipFill>
        <p:spPr bwMode="auto">
          <a:xfrm>
            <a:off x="9963167" y="1084714"/>
            <a:ext cx="1257311" cy="91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58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6217087"/>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Jean Aitchison’s Language Change </a:t>
            </a:r>
          </a:p>
          <a:p>
            <a:pPr algn="ctr"/>
            <a:r>
              <a:rPr lang="en-GB" sz="3200" b="1" u="sng" dirty="0">
                <a:latin typeface="Avenir Next LT Pro" panose="020B0504020202020204" pitchFamily="34" charset="0"/>
              </a:rPr>
              <a:t>Metaphors</a:t>
            </a:r>
          </a:p>
          <a:p>
            <a:pPr algn="ctr"/>
            <a:endParaRPr lang="en-GB" sz="1400" b="1" dirty="0">
              <a:latin typeface="Avenir Next LT Pro" panose="020B0504020202020204" pitchFamily="34" charset="0"/>
            </a:endParaRPr>
          </a:p>
          <a:p>
            <a:pPr algn="ctr"/>
            <a:r>
              <a:rPr lang="en-GB" sz="3200" b="1" dirty="0">
                <a:latin typeface="Avenir Next LT Pro" panose="020B0504020202020204" pitchFamily="34" charset="0"/>
              </a:rPr>
              <a:t>Crumbling Castle</a:t>
            </a:r>
          </a:p>
          <a:p>
            <a:endParaRPr lang="en-GB" b="1" dirty="0">
              <a:latin typeface="Avenir Next LT Pro" panose="020B0504020202020204" pitchFamily="34" charset="0"/>
            </a:endParaRPr>
          </a:p>
          <a:p>
            <a:endParaRPr lang="en-GB" sz="140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This model treats language as an old beautiful castle and presumes that at some point in time the language was perfect. </a:t>
            </a:r>
          </a:p>
          <a:p>
            <a:pPr marL="457200" indent="-457200">
              <a:buFont typeface="Arial" panose="020B0604020202020204" pitchFamily="34" charset="0"/>
              <a:buChar char="•"/>
            </a:pPr>
            <a:r>
              <a:rPr lang="en-GB" sz="2800" dirty="0">
                <a:latin typeface="Avenir Next LT Pro" panose="020B0504020202020204" pitchFamily="34" charset="0"/>
              </a:rPr>
              <a:t>This model looks at how the language needs to be preserved to prevent more language change from occurring. </a:t>
            </a:r>
          </a:p>
          <a:p>
            <a:pPr marL="457200" indent="-457200">
              <a:buFont typeface="Arial" panose="020B0604020202020204" pitchFamily="34" charset="0"/>
              <a:buChar char="•"/>
            </a:pPr>
            <a:r>
              <a:rPr lang="en-GB" sz="2800" dirty="0">
                <a:latin typeface="Avenir Next LT Pro" panose="020B0504020202020204" pitchFamily="34" charset="0"/>
              </a:rPr>
              <a:t>Overtime, some words or phrases may fall out of use due to those not doing anything to evolve language. </a:t>
            </a:r>
          </a:p>
          <a:p>
            <a:pPr marL="457200" indent="-457200">
              <a:buFont typeface="Arial" panose="020B0604020202020204" pitchFamily="34" charset="0"/>
              <a:buChar char="•"/>
            </a:pPr>
            <a:r>
              <a:rPr lang="en-GB" sz="2800" dirty="0">
                <a:latin typeface="Avenir Next LT Pro" panose="020B0504020202020204" pitchFamily="34" charset="0"/>
              </a:rPr>
              <a:t>This model has </a:t>
            </a:r>
            <a:r>
              <a:rPr lang="en-GB" sz="2800" b="1" dirty="0">
                <a:latin typeface="Avenir Next LT Pro" panose="020B0504020202020204" pitchFamily="34" charset="0"/>
              </a:rPr>
              <a:t>prescriptive</a:t>
            </a:r>
            <a:r>
              <a:rPr lang="en-GB" sz="2800" dirty="0">
                <a:latin typeface="Avenir Next LT Pro" panose="020B0504020202020204" pitchFamily="34" charset="0"/>
              </a:rPr>
              <a:t> approach and is seen as negative because of the fact that the language at some point in time was seen as perfect and is now not.</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37</a:t>
            </a:fld>
            <a:endParaRPr lang="en-GB"/>
          </a:p>
        </p:txBody>
      </p:sp>
      <p:pic>
        <p:nvPicPr>
          <p:cNvPr id="6" name="Picture 2" descr="Abandoned Castle | breathofgreenair">
            <a:extLst>
              <a:ext uri="{FF2B5EF4-FFF2-40B4-BE49-F238E27FC236}">
                <a16:creationId xmlns:a16="http://schemas.microsoft.com/office/drawing/2014/main" id="{F1A8D439-4BA3-4D62-BEAC-E75BCD5F91C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401"/>
          <a:stretch/>
        </p:blipFill>
        <p:spPr bwMode="auto">
          <a:xfrm>
            <a:off x="9168408" y="1123028"/>
            <a:ext cx="2354371" cy="13599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ean Aitchison's home page">
            <a:extLst>
              <a:ext uri="{FF2B5EF4-FFF2-40B4-BE49-F238E27FC236}">
                <a16:creationId xmlns:a16="http://schemas.microsoft.com/office/drawing/2014/main" id="{EB53FD96-EB6D-4E0D-B21B-4CBDB962E4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915"/>
          <a:stretch/>
        </p:blipFill>
        <p:spPr bwMode="auto">
          <a:xfrm>
            <a:off x="1344098" y="927965"/>
            <a:ext cx="1674418" cy="158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05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5478423"/>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Jean Aitchison’s Language Change </a:t>
            </a:r>
          </a:p>
          <a:p>
            <a:pPr algn="ctr"/>
            <a:r>
              <a:rPr lang="en-GB" sz="3200" b="1" u="sng" dirty="0">
                <a:latin typeface="Avenir Next LT Pro" panose="020B0504020202020204" pitchFamily="34" charset="0"/>
              </a:rPr>
              <a:t>Metaphors</a:t>
            </a:r>
          </a:p>
          <a:p>
            <a:pPr algn="ctr"/>
            <a:endParaRPr lang="en-GB" sz="1400" b="1" dirty="0">
              <a:latin typeface="Avenir Next LT Pro" panose="020B0504020202020204" pitchFamily="34" charset="0"/>
            </a:endParaRPr>
          </a:p>
          <a:p>
            <a:pPr algn="ctr"/>
            <a:r>
              <a:rPr lang="en-GB" sz="3200" b="1" dirty="0">
                <a:latin typeface="Avenir Next LT Pro" panose="020B0504020202020204" pitchFamily="34" charset="0"/>
              </a:rPr>
              <a:t>Damp Spoon</a:t>
            </a:r>
          </a:p>
          <a:p>
            <a:endParaRPr lang="en-GB" sz="440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This model looks at language change being 'distasteful' and 'lazy' and described it as putting a damp spoon into a sugar bowl due to peoples’ laziness of not finding another spoon to use. </a:t>
            </a:r>
          </a:p>
          <a:p>
            <a:pPr marL="457200" indent="-457200">
              <a:buFont typeface="Arial" panose="020B0604020202020204" pitchFamily="34" charset="0"/>
              <a:buChar char="•"/>
            </a:pPr>
            <a:r>
              <a:rPr lang="en-GB" sz="2800" dirty="0">
                <a:latin typeface="Avenir Next LT Pro" panose="020B0504020202020204" pitchFamily="34" charset="0"/>
              </a:rPr>
              <a:t>An example of this would be dropping an apostrophe and contracting words incorrectly. </a:t>
            </a:r>
          </a:p>
          <a:p>
            <a:pPr marL="457200" indent="-457200">
              <a:buFont typeface="Arial" panose="020B0604020202020204" pitchFamily="34" charset="0"/>
              <a:buChar char="•"/>
            </a:pPr>
            <a:r>
              <a:rPr lang="en-GB" sz="2800" dirty="0">
                <a:latin typeface="Avenir Next LT Pro" panose="020B0504020202020204" pitchFamily="34" charset="0"/>
              </a:rPr>
              <a:t>This model is seen to have a </a:t>
            </a:r>
            <a:r>
              <a:rPr lang="en-GB" sz="2800" b="1" dirty="0">
                <a:latin typeface="Avenir Next LT Pro" panose="020B0504020202020204" pitchFamily="34" charset="0"/>
              </a:rPr>
              <a:t>prescriptive</a:t>
            </a:r>
            <a:r>
              <a:rPr lang="en-GB" sz="2800" dirty="0">
                <a:latin typeface="Avenir Next LT Pro" panose="020B0504020202020204" pitchFamily="34" charset="0"/>
              </a:rPr>
              <a:t> approach and is seen as negative due to language being used ‘incorrectly’.</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38</a:t>
            </a:fld>
            <a:endParaRPr lang="en-GB"/>
          </a:p>
        </p:txBody>
      </p:sp>
      <p:pic>
        <p:nvPicPr>
          <p:cNvPr id="6" name="Picture 2" descr="Guy Deutscher Vs Jean Aitchison – linguisticus">
            <a:extLst>
              <a:ext uri="{FF2B5EF4-FFF2-40B4-BE49-F238E27FC236}">
                <a16:creationId xmlns:a16="http://schemas.microsoft.com/office/drawing/2014/main" id="{F5D9A406-BB8D-4519-80B0-F2590A8F4EC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955" b="18437"/>
          <a:stretch/>
        </p:blipFill>
        <p:spPr bwMode="auto">
          <a:xfrm>
            <a:off x="9731613" y="1158515"/>
            <a:ext cx="1871810" cy="1412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ean Aitchison's home page">
            <a:extLst>
              <a:ext uri="{FF2B5EF4-FFF2-40B4-BE49-F238E27FC236}">
                <a16:creationId xmlns:a16="http://schemas.microsoft.com/office/drawing/2014/main" id="{6E29E33A-2A9A-4534-8C75-5FF79A162A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915"/>
          <a:stretch/>
        </p:blipFill>
        <p:spPr bwMode="auto">
          <a:xfrm>
            <a:off x="1477473" y="1081457"/>
            <a:ext cx="1512555" cy="143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56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5355312"/>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Jean Aitchison’s Language Change </a:t>
            </a:r>
          </a:p>
          <a:p>
            <a:pPr algn="ctr"/>
            <a:r>
              <a:rPr lang="en-GB" sz="3200" b="1" u="sng" dirty="0">
                <a:latin typeface="Avenir Next LT Pro" panose="020B0504020202020204" pitchFamily="34" charset="0"/>
              </a:rPr>
              <a:t>Metaphors</a:t>
            </a:r>
          </a:p>
          <a:p>
            <a:pPr algn="ctr"/>
            <a:endParaRPr lang="en-GB" sz="1400" b="1" dirty="0">
              <a:latin typeface="Avenir Next LT Pro" panose="020B0504020202020204" pitchFamily="34" charset="0"/>
            </a:endParaRPr>
          </a:p>
          <a:p>
            <a:pPr algn="ctr"/>
            <a:r>
              <a:rPr lang="en-GB" sz="3200" b="1" dirty="0">
                <a:latin typeface="Avenir Next LT Pro" panose="020B0504020202020204" pitchFamily="34" charset="0"/>
              </a:rPr>
              <a:t>Infectious Disease</a:t>
            </a:r>
          </a:p>
          <a:p>
            <a:endParaRPr lang="en-GB" sz="360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This model looks at how language is changing. </a:t>
            </a:r>
          </a:p>
          <a:p>
            <a:pPr marL="457200" indent="-457200">
              <a:buFont typeface="Arial" panose="020B0604020202020204" pitchFamily="34" charset="0"/>
              <a:buChar char="•"/>
            </a:pPr>
            <a:r>
              <a:rPr lang="en-GB" sz="2800" dirty="0">
                <a:latin typeface="Avenir Next LT Pro" panose="020B0504020202020204" pitchFamily="34" charset="0"/>
              </a:rPr>
              <a:t>Aitchison looks at language change happening in terms of people 'catching' it from other then spreading that language 'like a disease’. </a:t>
            </a:r>
          </a:p>
          <a:p>
            <a:pPr marL="457200" indent="-457200">
              <a:buFont typeface="Arial" panose="020B0604020202020204" pitchFamily="34" charset="0"/>
              <a:buChar char="•"/>
            </a:pPr>
            <a:r>
              <a:rPr lang="en-GB" sz="2800" dirty="0">
                <a:latin typeface="Avenir Next LT Pro" panose="020B0504020202020204" pitchFamily="34" charset="0"/>
              </a:rPr>
              <a:t>It continues to change through social contact and people pick it up from others and then apply it to their own speech. </a:t>
            </a:r>
          </a:p>
          <a:p>
            <a:pPr marL="457200" indent="-457200">
              <a:buFont typeface="Arial" panose="020B0604020202020204" pitchFamily="34" charset="0"/>
              <a:buChar char="•"/>
            </a:pPr>
            <a:r>
              <a:rPr lang="en-GB" sz="2800" dirty="0">
                <a:latin typeface="Avenir Next LT Pro" panose="020B0504020202020204" pitchFamily="34" charset="0"/>
              </a:rPr>
              <a:t>This model has a </a:t>
            </a:r>
            <a:r>
              <a:rPr lang="en-GB" sz="2800" b="1" dirty="0">
                <a:latin typeface="Avenir Next LT Pro" panose="020B0504020202020204" pitchFamily="34" charset="0"/>
              </a:rPr>
              <a:t>descriptive</a:t>
            </a:r>
            <a:r>
              <a:rPr lang="en-GB" sz="2800" dirty="0">
                <a:latin typeface="Avenir Next LT Pro" panose="020B0504020202020204" pitchFamily="34" charset="0"/>
              </a:rPr>
              <a:t> approach and the language change is not seen as negative.</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39</a:t>
            </a:fld>
            <a:endParaRPr lang="en-GB"/>
          </a:p>
        </p:txBody>
      </p:sp>
      <p:pic>
        <p:nvPicPr>
          <p:cNvPr id="6" name="Picture 2" descr="MRC Centre for Global Infectious Disease Analysis | Faculty of Medicine |  Imperial College London">
            <a:extLst>
              <a:ext uri="{FF2B5EF4-FFF2-40B4-BE49-F238E27FC236}">
                <a16:creationId xmlns:a16="http://schemas.microsoft.com/office/drawing/2014/main" id="{1C159D84-63DD-4E65-AC0F-F109BAF0175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60" r="16083"/>
          <a:stretch/>
        </p:blipFill>
        <p:spPr bwMode="auto">
          <a:xfrm>
            <a:off x="8825609" y="1258315"/>
            <a:ext cx="2708330" cy="14261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ean Aitchison's home page">
            <a:extLst>
              <a:ext uri="{FF2B5EF4-FFF2-40B4-BE49-F238E27FC236}">
                <a16:creationId xmlns:a16="http://schemas.microsoft.com/office/drawing/2014/main" id="{232BAA3A-23A0-4D69-8093-0F3CE0CC9C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915"/>
          <a:stretch/>
        </p:blipFill>
        <p:spPr bwMode="auto">
          <a:xfrm>
            <a:off x="1477473" y="1081457"/>
            <a:ext cx="1512555" cy="143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9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1D89C5-2C11-41C3-9B97-A1645E89689B}"/>
              </a:ext>
            </a:extLst>
          </p:cNvPr>
          <p:cNvPicPr>
            <a:picLocks noChangeAspect="1"/>
          </p:cNvPicPr>
          <p:nvPr/>
        </p:nvPicPr>
        <p:blipFill>
          <a:blip r:embed="rId2"/>
          <a:stretch>
            <a:fillRect/>
          </a:stretch>
        </p:blipFill>
        <p:spPr>
          <a:xfrm>
            <a:off x="692524" y="2321432"/>
            <a:ext cx="4475824" cy="4475824"/>
          </a:xfrm>
          <a:prstGeom prst="rect">
            <a:avLst/>
          </a:prstGeom>
        </p:spPr>
      </p:pic>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4"/>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302892" y="437543"/>
            <a:ext cx="11586216" cy="1661993"/>
          </a:xfrm>
          <a:prstGeom prst="rect">
            <a:avLst/>
          </a:prstGeom>
          <a:noFill/>
        </p:spPr>
        <p:txBody>
          <a:bodyPr wrap="square" lIns="91440" tIns="45720" rIns="91440" bIns="45720">
            <a:spAutoFit/>
          </a:bodyPr>
          <a:lstStyle/>
          <a:p>
            <a:pPr algn="ctr"/>
            <a:r>
              <a:rPr lang="en-GB" sz="3200" b="1" dirty="0">
                <a:latin typeface="Avenir Next LT Pro" panose="020B0504020202020204" pitchFamily="34" charset="0"/>
              </a:rPr>
              <a:t>Cycle of Change:</a:t>
            </a:r>
          </a:p>
          <a:p>
            <a:endParaRPr lang="en-GB" sz="1050" dirty="0">
              <a:latin typeface="Avenir Next LT Pro" panose="020B0504020202020204" pitchFamily="34" charset="0"/>
            </a:endParaRPr>
          </a:p>
          <a:p>
            <a:pPr marL="342900" indent="-342900">
              <a:buFont typeface="Arial" panose="020B0604020202020204" pitchFamily="34" charset="0"/>
              <a:buChar char="•"/>
            </a:pPr>
            <a:r>
              <a:rPr lang="en-GB" sz="2800" dirty="0">
                <a:latin typeface="Avenir Next LT Pro" panose="020B0504020202020204" pitchFamily="34" charset="0"/>
              </a:rPr>
              <a:t>Language is in a permanent state of flux. Language Change is inevitable.</a:t>
            </a:r>
          </a:p>
        </p:txBody>
      </p:sp>
      <p:sp>
        <p:nvSpPr>
          <p:cNvPr id="3" name="Slide Number Placeholder 2">
            <a:extLst>
              <a:ext uri="{FF2B5EF4-FFF2-40B4-BE49-F238E27FC236}">
                <a16:creationId xmlns:a16="http://schemas.microsoft.com/office/drawing/2014/main" id="{A61E6404-3406-40F3-B919-A45883BC7863}"/>
              </a:ext>
            </a:extLst>
          </p:cNvPr>
          <p:cNvSpPr>
            <a:spLocks noGrp="1"/>
          </p:cNvSpPr>
          <p:nvPr>
            <p:ph type="sldNum" sz="quarter" idx="12"/>
          </p:nvPr>
        </p:nvSpPr>
        <p:spPr/>
        <p:txBody>
          <a:bodyPr/>
          <a:lstStyle/>
          <a:p>
            <a:fld id="{733491B2-5289-4DC0-98F0-923D19AE7DE8}" type="slidenum">
              <a:rPr lang="en-GB" smtClean="0"/>
              <a:t>4</a:t>
            </a:fld>
            <a:endParaRPr lang="en-GB"/>
          </a:p>
        </p:txBody>
      </p:sp>
      <p:sp>
        <p:nvSpPr>
          <p:cNvPr id="8" name="Rectangle 7">
            <a:extLst>
              <a:ext uri="{FF2B5EF4-FFF2-40B4-BE49-F238E27FC236}">
                <a16:creationId xmlns:a16="http://schemas.microsoft.com/office/drawing/2014/main" id="{3E348262-61FA-4BAD-9A95-BB2C6B6AE6BB}"/>
              </a:ext>
            </a:extLst>
          </p:cNvPr>
          <p:cNvSpPr/>
          <p:nvPr/>
        </p:nvSpPr>
        <p:spPr>
          <a:xfrm>
            <a:off x="3834564" y="3185509"/>
            <a:ext cx="516588" cy="1015663"/>
          </a:xfrm>
          <a:prstGeom prst="rect">
            <a:avLst/>
          </a:prstGeom>
          <a:noFill/>
        </p:spPr>
        <p:txBody>
          <a:bodyPr wrap="square" lIns="91440" tIns="45720" rIns="91440" bIns="45720">
            <a:spAutoFit/>
          </a:bodyPr>
          <a:lstStyle/>
          <a:p>
            <a:pPr algn="ctr"/>
            <a:r>
              <a:rPr lang="en-US" sz="6000" b="1" cap="none" spc="0" dirty="0">
                <a:ln w="0"/>
                <a:solidFill>
                  <a:schemeClr val="tx1"/>
                </a:solidFill>
                <a:effectLst>
                  <a:outerShdw blurRad="38100" dist="19050" dir="2700000" algn="tl" rotWithShape="0">
                    <a:schemeClr val="dk1">
                      <a:alpha val="40000"/>
                    </a:schemeClr>
                  </a:outerShdw>
                </a:effectLst>
                <a:latin typeface="Avenir Next LT Pro" panose="020B0504020202020204" pitchFamily="34" charset="0"/>
              </a:rPr>
              <a:t>1</a:t>
            </a:r>
          </a:p>
        </p:txBody>
      </p:sp>
      <p:sp>
        <p:nvSpPr>
          <p:cNvPr id="9" name="Rectangle 8">
            <a:extLst>
              <a:ext uri="{FF2B5EF4-FFF2-40B4-BE49-F238E27FC236}">
                <a16:creationId xmlns:a16="http://schemas.microsoft.com/office/drawing/2014/main" id="{D8EC108C-9B50-430C-A1A1-7BD518ADCC94}"/>
              </a:ext>
            </a:extLst>
          </p:cNvPr>
          <p:cNvSpPr/>
          <p:nvPr/>
        </p:nvSpPr>
        <p:spPr>
          <a:xfrm>
            <a:off x="1969087" y="2736501"/>
            <a:ext cx="516588" cy="1015663"/>
          </a:xfrm>
          <a:prstGeom prst="rect">
            <a:avLst/>
          </a:prstGeom>
          <a:noFill/>
        </p:spPr>
        <p:txBody>
          <a:bodyPr wrap="square" lIns="91440" tIns="45720" rIns="91440" bIns="45720">
            <a:spAutoFit/>
          </a:bodyPr>
          <a:lstStyle/>
          <a:p>
            <a:pPr algn="ctr"/>
            <a:r>
              <a:rPr lang="en-US" sz="6000" b="1" cap="none" spc="0" dirty="0">
                <a:ln w="0"/>
                <a:solidFill>
                  <a:schemeClr val="tx1"/>
                </a:solidFill>
                <a:effectLst>
                  <a:outerShdw blurRad="38100" dist="19050" dir="2700000" algn="tl" rotWithShape="0">
                    <a:schemeClr val="dk1">
                      <a:alpha val="40000"/>
                    </a:schemeClr>
                  </a:outerShdw>
                </a:effectLst>
                <a:latin typeface="Avenir Next LT Pro" panose="020B0504020202020204" pitchFamily="34" charset="0"/>
              </a:rPr>
              <a:t>4</a:t>
            </a:r>
          </a:p>
        </p:txBody>
      </p:sp>
      <p:sp>
        <p:nvSpPr>
          <p:cNvPr id="10" name="Rectangle 9">
            <a:extLst>
              <a:ext uri="{FF2B5EF4-FFF2-40B4-BE49-F238E27FC236}">
                <a16:creationId xmlns:a16="http://schemas.microsoft.com/office/drawing/2014/main" id="{A3DDFC19-183C-4219-8FA8-C10A0A62EA90}"/>
              </a:ext>
            </a:extLst>
          </p:cNvPr>
          <p:cNvSpPr/>
          <p:nvPr/>
        </p:nvSpPr>
        <p:spPr>
          <a:xfrm>
            <a:off x="1452499" y="4847501"/>
            <a:ext cx="516588" cy="1015663"/>
          </a:xfrm>
          <a:prstGeom prst="rect">
            <a:avLst/>
          </a:prstGeom>
          <a:noFill/>
        </p:spPr>
        <p:txBody>
          <a:bodyPr wrap="square" lIns="91440" tIns="45720" rIns="91440" bIns="45720">
            <a:spAutoFit/>
          </a:bodyPr>
          <a:lstStyle/>
          <a:p>
            <a:pPr algn="ctr"/>
            <a:r>
              <a:rPr lang="en-US" sz="6000" b="1" cap="none" spc="0" dirty="0">
                <a:ln w="0"/>
                <a:solidFill>
                  <a:schemeClr val="tx1"/>
                </a:solidFill>
                <a:effectLst>
                  <a:outerShdw blurRad="38100" dist="19050" dir="2700000" algn="tl" rotWithShape="0">
                    <a:schemeClr val="dk1">
                      <a:alpha val="40000"/>
                    </a:schemeClr>
                  </a:outerShdw>
                </a:effectLst>
                <a:latin typeface="Avenir Next LT Pro" panose="020B0504020202020204" pitchFamily="34" charset="0"/>
              </a:rPr>
              <a:t>3</a:t>
            </a:r>
          </a:p>
        </p:txBody>
      </p:sp>
      <p:sp>
        <p:nvSpPr>
          <p:cNvPr id="11" name="Rectangle 10">
            <a:extLst>
              <a:ext uri="{FF2B5EF4-FFF2-40B4-BE49-F238E27FC236}">
                <a16:creationId xmlns:a16="http://schemas.microsoft.com/office/drawing/2014/main" id="{FC7C75EC-FF60-4887-A10F-282D7D8AD123}"/>
              </a:ext>
            </a:extLst>
          </p:cNvPr>
          <p:cNvSpPr/>
          <p:nvPr/>
        </p:nvSpPr>
        <p:spPr>
          <a:xfrm>
            <a:off x="3547299" y="5178227"/>
            <a:ext cx="516588" cy="1015663"/>
          </a:xfrm>
          <a:prstGeom prst="rect">
            <a:avLst/>
          </a:prstGeom>
          <a:noFill/>
        </p:spPr>
        <p:txBody>
          <a:bodyPr wrap="square" lIns="91440" tIns="45720" rIns="91440" bIns="45720">
            <a:spAutoFit/>
          </a:bodyPr>
          <a:lstStyle/>
          <a:p>
            <a:pPr algn="ctr"/>
            <a:r>
              <a:rPr lang="en-US" sz="6000" b="1" cap="none" spc="0" dirty="0">
                <a:ln w="0"/>
                <a:solidFill>
                  <a:schemeClr val="tx1"/>
                </a:solidFill>
                <a:effectLst>
                  <a:outerShdw blurRad="38100" dist="19050" dir="2700000" algn="tl" rotWithShape="0">
                    <a:schemeClr val="dk1">
                      <a:alpha val="40000"/>
                    </a:schemeClr>
                  </a:outerShdw>
                </a:effectLst>
                <a:latin typeface="Avenir Next LT Pro" panose="020B0504020202020204" pitchFamily="34" charset="0"/>
              </a:rPr>
              <a:t>2</a:t>
            </a:r>
          </a:p>
        </p:txBody>
      </p:sp>
      <p:sp>
        <p:nvSpPr>
          <p:cNvPr id="12" name="TextBox 11">
            <a:extLst>
              <a:ext uri="{FF2B5EF4-FFF2-40B4-BE49-F238E27FC236}">
                <a16:creationId xmlns:a16="http://schemas.microsoft.com/office/drawing/2014/main" id="{4AF289AF-C710-413E-A177-031F44BD5B79}"/>
              </a:ext>
            </a:extLst>
          </p:cNvPr>
          <p:cNvSpPr txBox="1"/>
          <p:nvPr/>
        </p:nvSpPr>
        <p:spPr>
          <a:xfrm>
            <a:off x="5111127" y="1927480"/>
            <a:ext cx="6917636" cy="4708981"/>
          </a:xfrm>
          <a:prstGeom prst="rect">
            <a:avLst/>
          </a:prstGeom>
          <a:noFill/>
        </p:spPr>
        <p:txBody>
          <a:bodyPr wrap="square" rtlCol="0">
            <a:spAutoFit/>
          </a:bodyPr>
          <a:lstStyle/>
          <a:p>
            <a:pPr marL="457200" indent="-457200">
              <a:buAutoNum type="arabicPeriod"/>
            </a:pPr>
            <a:r>
              <a:rPr lang="en-GB" sz="2000" dirty="0">
                <a:latin typeface="Avenir Next LT Pro" panose="020B0504020202020204" pitchFamily="34" charset="0"/>
              </a:rPr>
              <a:t>Words are created or repurposed and used by a small group of people. Perhaps they appear in social media. E.g. slang terms.</a:t>
            </a:r>
          </a:p>
          <a:p>
            <a:pPr marL="457200" indent="-457200">
              <a:buAutoNum type="arabicPeriod"/>
            </a:pPr>
            <a:endParaRPr lang="en-GB" sz="2000" dirty="0">
              <a:latin typeface="Avenir Next LT Pro" panose="020B0504020202020204" pitchFamily="34" charset="0"/>
            </a:endParaRPr>
          </a:p>
          <a:p>
            <a:pPr marL="457200" indent="-457200">
              <a:buFont typeface="+mj-lt"/>
              <a:buAutoNum type="arabicPeriod"/>
            </a:pPr>
            <a:r>
              <a:rPr lang="en-GB" sz="2000" dirty="0">
                <a:latin typeface="Avenir Next LT Pro" panose="020B0504020202020204" pitchFamily="34" charset="0"/>
              </a:rPr>
              <a:t>Words become more ‘vogue’ (heard everywhere) and are used by a wider range of social groups – perhaps seen in the media.</a:t>
            </a:r>
          </a:p>
          <a:p>
            <a:pPr marL="457200" indent="-457200">
              <a:buFont typeface="+mj-lt"/>
              <a:buAutoNum type="arabicPeriod"/>
            </a:pPr>
            <a:endParaRPr lang="en-GB" sz="2000" dirty="0">
              <a:latin typeface="Avenir Next LT Pro" panose="020B0504020202020204" pitchFamily="34" charset="0"/>
            </a:endParaRPr>
          </a:p>
          <a:p>
            <a:pPr marL="457200" indent="-457200">
              <a:buFont typeface="+mj-lt"/>
              <a:buAutoNum type="arabicPeriod"/>
            </a:pPr>
            <a:r>
              <a:rPr lang="en-GB" sz="2000" dirty="0">
                <a:latin typeface="Avenir Next LT Pro" panose="020B0504020202020204" pitchFamily="34" charset="0"/>
              </a:rPr>
              <a:t>Words become officially validated and are recognised formally in the dictionary and other official sources.</a:t>
            </a:r>
          </a:p>
          <a:p>
            <a:pPr marL="457200" indent="-457200">
              <a:buFont typeface="+mj-lt"/>
              <a:buAutoNum type="arabicPeriod"/>
            </a:pPr>
            <a:endParaRPr lang="en-GB" sz="2000" dirty="0">
              <a:latin typeface="Avenir Next LT Pro" panose="020B0504020202020204" pitchFamily="34" charset="0"/>
            </a:endParaRPr>
          </a:p>
          <a:p>
            <a:pPr marL="457200" indent="-457200">
              <a:buFont typeface="+mj-lt"/>
              <a:buAutoNum type="arabicPeriod"/>
            </a:pPr>
            <a:r>
              <a:rPr lang="en-GB" sz="2000" dirty="0">
                <a:latin typeface="Avenir Next LT Pro" panose="020B0504020202020204" pitchFamily="34" charset="0"/>
              </a:rPr>
              <a:t>Words begin to fall out of common usage. They may become archaic and removed from the dictionary. Alternatively, they may acquire a new meaning and begin the cycle all over again.</a:t>
            </a:r>
          </a:p>
        </p:txBody>
      </p:sp>
    </p:spTree>
    <p:extLst>
      <p:ext uri="{BB962C8B-B14F-4D97-AF65-F5344CB8AC3E}">
        <p14:creationId xmlns:p14="http://schemas.microsoft.com/office/powerpoint/2010/main" val="1133209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5909310"/>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Jean Aitchison’s Language Change </a:t>
            </a:r>
          </a:p>
          <a:p>
            <a:pPr algn="ctr"/>
            <a:r>
              <a:rPr lang="en-GB" sz="3200" b="1" u="sng" dirty="0">
                <a:latin typeface="Avenir Next LT Pro" panose="020B0504020202020204" pitchFamily="34" charset="0"/>
              </a:rPr>
              <a:t>Metaphors</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Car Crash</a:t>
            </a:r>
          </a:p>
          <a:p>
            <a:endParaRPr lang="en-GB" sz="5400" b="1" dirty="0">
              <a:latin typeface="Avenir Next LT Pro" panose="020B0504020202020204" pitchFamily="34" charset="0"/>
            </a:endParaRPr>
          </a:p>
          <a:p>
            <a:pPr marL="457200" indent="-457200">
              <a:buFont typeface="Arial" panose="020B0604020202020204" pitchFamily="34" charset="0"/>
              <a:buChar char="•"/>
            </a:pPr>
            <a:r>
              <a:rPr lang="en-GB" sz="2800" i="1" dirty="0">
                <a:latin typeface="Avenir Next LT Pro" panose="020B0504020202020204" pitchFamily="34" charset="0"/>
              </a:rPr>
              <a:t>“A car crash is only rarely caused by one overriding factor, such as a sudden steering failure, or the driver falling asleep”</a:t>
            </a:r>
          </a:p>
          <a:p>
            <a:pPr marL="457200" indent="-457200">
              <a:buFont typeface="Arial" panose="020B0604020202020204" pitchFamily="34" charset="0"/>
              <a:buChar char="•"/>
            </a:pPr>
            <a:r>
              <a:rPr lang="en-GB" sz="2800" dirty="0">
                <a:latin typeface="Avenir Next LT Pro" panose="020B0504020202020204" pitchFamily="34" charset="0"/>
              </a:rPr>
              <a:t>Just like the aforementioned car crash, language change is exactly the same. </a:t>
            </a:r>
          </a:p>
          <a:p>
            <a:pPr marL="457200" indent="-457200">
              <a:buFont typeface="Arial" panose="020B0604020202020204" pitchFamily="34" charset="0"/>
              <a:buChar char="•"/>
            </a:pPr>
            <a:r>
              <a:rPr lang="en-GB" sz="2800" dirty="0">
                <a:latin typeface="Avenir Next LT Pro" panose="020B0504020202020204" pitchFamily="34" charset="0"/>
              </a:rPr>
              <a:t>In her book, </a:t>
            </a:r>
            <a:r>
              <a:rPr lang="en-GB" sz="2800" i="1" dirty="0">
                <a:latin typeface="Avenir Next LT Pro" panose="020B0504020202020204" pitchFamily="34" charset="0"/>
              </a:rPr>
              <a:t>‘Progress or Decay’ </a:t>
            </a:r>
            <a:r>
              <a:rPr lang="en-GB" sz="2800" dirty="0">
                <a:latin typeface="Avenir Next LT Pro" panose="020B0504020202020204" pitchFamily="34" charset="0"/>
              </a:rPr>
              <a:t>Aitchison suggests that Language Change occurs due to a multitude of reasons. It is rarely due to one significant event.</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40</a:t>
            </a:fld>
            <a:endParaRPr lang="en-GB"/>
          </a:p>
        </p:txBody>
      </p:sp>
      <p:pic>
        <p:nvPicPr>
          <p:cNvPr id="6" name="Picture 2" descr="Jean Aitchison's home page">
            <a:extLst>
              <a:ext uri="{FF2B5EF4-FFF2-40B4-BE49-F238E27FC236}">
                <a16:creationId xmlns:a16="http://schemas.microsoft.com/office/drawing/2014/main" id="{C1A1EE3C-B290-48DD-8DF8-8F98D03A2E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915"/>
          <a:stretch/>
        </p:blipFill>
        <p:spPr bwMode="auto">
          <a:xfrm>
            <a:off x="1503977" y="1292372"/>
            <a:ext cx="1512555" cy="1434329"/>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Police appeal for dashcam footage after driver suffers life changing  injuries in two vehicle smash in Heysham | Lancaster Guardian">
            <a:extLst>
              <a:ext uri="{FF2B5EF4-FFF2-40B4-BE49-F238E27FC236}">
                <a16:creationId xmlns:a16="http://schemas.microsoft.com/office/drawing/2014/main" id="{CFA0CE19-9505-4982-B088-20422D405D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30" t="13176" r="3590" b="27056"/>
          <a:stretch/>
        </p:blipFill>
        <p:spPr bwMode="auto">
          <a:xfrm>
            <a:off x="8219660" y="1292372"/>
            <a:ext cx="3525079" cy="156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45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6124754"/>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Other Theories of Language Change </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Charles Hockett / Paul Postal – Random Fluctuation Theory</a:t>
            </a:r>
          </a:p>
          <a:p>
            <a:endParaRPr lang="en-GB" sz="1600" b="1" dirty="0">
              <a:latin typeface="Avenir Next LT Pro" panose="020B0504020202020204" pitchFamily="34" charset="0"/>
            </a:endParaRPr>
          </a:p>
          <a:p>
            <a:r>
              <a:rPr lang="en-GB" sz="2800" dirty="0">
                <a:latin typeface="Avenir Next LT Pro" panose="020B0504020202020204" pitchFamily="34" charset="0"/>
              </a:rPr>
              <a:t>Random Fluctuation Theory was supported by two linguists.</a:t>
            </a:r>
          </a:p>
          <a:p>
            <a:endParaRPr lang="en-GB" sz="16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Charles Hockett proposed that random ‘mistakes’ lead to language changing. For example, in gaming where ‘</a:t>
            </a:r>
            <a:r>
              <a:rPr lang="en-GB" sz="2800" dirty="0" err="1">
                <a:latin typeface="Avenir Next LT Pro" panose="020B0504020202020204" pitchFamily="34" charset="0"/>
              </a:rPr>
              <a:t>pwned</a:t>
            </a:r>
            <a:r>
              <a:rPr lang="en-GB" sz="2800" dirty="0">
                <a:latin typeface="Avenir Next LT Pro" panose="020B0504020202020204" pitchFamily="34" charset="0"/>
              </a:rPr>
              <a:t>’ means getting ‘owned’.</a:t>
            </a:r>
          </a:p>
          <a:p>
            <a:endParaRPr lang="en-GB" sz="11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Paul Postal proposed a different angle, that language is as unpredictable as fashion and changes that occur are totally random.</a:t>
            </a:r>
          </a:p>
          <a:p>
            <a:pPr marL="457200" indent="-457200">
              <a:buFont typeface="Arial" panose="020B0604020202020204" pitchFamily="34" charset="0"/>
              <a:buChar char="•"/>
            </a:pPr>
            <a:endParaRPr lang="en-GB" sz="16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A limitation of both theories would be that if they were true it would lead to linguistic chaos.</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41</a:t>
            </a:fld>
            <a:endParaRPr lang="en-GB" dirty="0"/>
          </a:p>
        </p:txBody>
      </p:sp>
      <p:pic>
        <p:nvPicPr>
          <p:cNvPr id="1026" name="Picture 2" descr="Random number generation - Wikipedia">
            <a:extLst>
              <a:ext uri="{FF2B5EF4-FFF2-40B4-BE49-F238E27FC236}">
                <a16:creationId xmlns:a16="http://schemas.microsoft.com/office/drawing/2014/main" id="{1FB9F273-9EF6-4A87-9B8E-4344F02C2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7774">
            <a:off x="6096000" y="5760047"/>
            <a:ext cx="1635242" cy="104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7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4 Ways to Improve Cross-Functional Relationships | NICE">
            <a:extLst>
              <a:ext uri="{FF2B5EF4-FFF2-40B4-BE49-F238E27FC236}">
                <a16:creationId xmlns:a16="http://schemas.microsoft.com/office/drawing/2014/main" id="{B8E2E62C-9000-4B8A-A379-D71749515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84916" y="3949149"/>
            <a:ext cx="4607084" cy="24072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4"/>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6001643"/>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Other Theories of Language Change </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M.A.K. Halliday – Functional Theory</a:t>
            </a:r>
          </a:p>
          <a:p>
            <a:endParaRPr lang="en-GB" sz="3200" b="1" dirty="0">
              <a:latin typeface="Avenir Next LT Pro" panose="020B0504020202020204" pitchFamily="34" charset="0"/>
            </a:endParaRPr>
          </a:p>
          <a:p>
            <a:endParaRPr lang="en-GB" sz="320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The idea that language changes due to the needs of its users. This mainly relates to lexical change.</a:t>
            </a:r>
          </a:p>
          <a:p>
            <a:pPr marL="457200" indent="-457200">
              <a:buFont typeface="Arial" panose="020B0604020202020204" pitchFamily="34" charset="0"/>
              <a:buChar char="•"/>
            </a:pPr>
            <a:endParaRPr lang="en-GB" sz="28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This ‘functional’ change tends to take the form of:</a:t>
            </a:r>
          </a:p>
          <a:p>
            <a:pPr marL="1885950" lvl="3" indent="-514350">
              <a:buFont typeface="+mj-lt"/>
              <a:buAutoNum type="arabicPeriod"/>
            </a:pPr>
            <a:r>
              <a:rPr lang="en-GB" sz="2800" dirty="0">
                <a:latin typeface="Avenir Next LT Pro" panose="020B0504020202020204" pitchFamily="34" charset="0"/>
              </a:rPr>
              <a:t>New discoveries/learning/inventions</a:t>
            </a:r>
          </a:p>
          <a:p>
            <a:pPr marL="1885950" lvl="3" indent="-514350">
              <a:buFont typeface="+mj-lt"/>
              <a:buAutoNum type="arabicPeriod"/>
            </a:pPr>
            <a:r>
              <a:rPr lang="en-GB" sz="2800" dirty="0">
                <a:latin typeface="Avenir Next LT Pro" panose="020B0504020202020204" pitchFamily="34" charset="0"/>
              </a:rPr>
              <a:t>Technological words</a:t>
            </a:r>
          </a:p>
          <a:p>
            <a:pPr marL="1885950" lvl="3" indent="-514350">
              <a:buFont typeface="+mj-lt"/>
              <a:buAutoNum type="arabicPeriod"/>
            </a:pPr>
            <a:r>
              <a:rPr lang="en-GB" sz="2800" dirty="0">
                <a:latin typeface="Avenir Next LT Pro" panose="020B0504020202020204" pitchFamily="34" charset="0"/>
              </a:rPr>
              <a:t>Slang</a:t>
            </a:r>
          </a:p>
          <a:p>
            <a:pPr marL="457200" indent="-457200">
              <a:buFont typeface="Arial" panose="020B0604020202020204" pitchFamily="34" charset="0"/>
              <a:buChar char="•"/>
            </a:pPr>
            <a:endParaRPr lang="en-GB" sz="2800"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42</a:t>
            </a:fld>
            <a:endParaRPr lang="en-GB" dirty="0"/>
          </a:p>
        </p:txBody>
      </p:sp>
      <p:pic>
        <p:nvPicPr>
          <p:cNvPr id="2052" name="Picture 4" descr="Michael Halliday Quick Facts - Tanvir's Blog">
            <a:extLst>
              <a:ext uri="{FF2B5EF4-FFF2-40B4-BE49-F238E27FC236}">
                <a16:creationId xmlns:a16="http://schemas.microsoft.com/office/drawing/2014/main" id="{59D8CC63-956B-49B6-8AD4-BD81C3D3BC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913" t="31772" r="6874" b="9424"/>
          <a:stretch/>
        </p:blipFill>
        <p:spPr bwMode="auto">
          <a:xfrm>
            <a:off x="556591" y="1177771"/>
            <a:ext cx="1627324" cy="137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870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ustice Weighing Scale Images - Free Download on Freepik">
            <a:extLst>
              <a:ext uri="{FF2B5EF4-FFF2-40B4-BE49-F238E27FC236}">
                <a16:creationId xmlns:a16="http://schemas.microsoft.com/office/drawing/2014/main" id="{558BB55E-DB84-42BE-8214-E91666A51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1" y="3380143"/>
            <a:ext cx="2922527" cy="29225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4"/>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6309420"/>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Other Theories of Language Change </a:t>
            </a:r>
          </a:p>
          <a:p>
            <a:pPr algn="ctr"/>
            <a:endParaRPr lang="en-GB" sz="3200" b="1" dirty="0">
              <a:latin typeface="Avenir Next LT Pro" panose="020B0504020202020204" pitchFamily="34" charset="0"/>
            </a:endParaRPr>
          </a:p>
          <a:p>
            <a:pPr algn="ctr"/>
            <a:r>
              <a:rPr lang="en-GB" sz="3200" b="1" dirty="0">
                <a:latin typeface="Avenir Next LT Pro" panose="020B0504020202020204" pitchFamily="34" charset="0"/>
              </a:rPr>
              <a:t>Donald Mackinnon – Attitudes Towards Change (1996) </a:t>
            </a:r>
          </a:p>
          <a:p>
            <a:endParaRPr lang="en-GB" sz="2800" b="1" dirty="0">
              <a:latin typeface="Avenir Next LT Pro" panose="020B0504020202020204" pitchFamily="34" charset="0"/>
            </a:endParaRPr>
          </a:p>
          <a:p>
            <a:r>
              <a:rPr lang="en-GB" sz="2800" dirty="0">
                <a:latin typeface="Avenir Next LT Pro" panose="020B0504020202020204" pitchFamily="34" charset="0"/>
              </a:rPr>
              <a:t>Donald Mackinnon suggested a way to look at attitudes towards language over time was by placing views on a scale / spectrum in terms of can language be seen as:</a:t>
            </a:r>
          </a:p>
          <a:p>
            <a:endParaRPr lang="en-GB" sz="1400"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Correct </a:t>
            </a:r>
            <a:r>
              <a:rPr lang="en-GB" sz="2800" b="1" u="sng" dirty="0">
                <a:latin typeface="Avenir Next LT Pro" panose="020B0504020202020204" pitchFamily="34" charset="0"/>
              </a:rPr>
              <a:t>or</a:t>
            </a:r>
            <a:r>
              <a:rPr lang="en-GB" sz="2800" dirty="0">
                <a:latin typeface="Avenir Next LT Pro" panose="020B0504020202020204" pitchFamily="34" charset="0"/>
              </a:rPr>
              <a:t> Incorrect</a:t>
            </a:r>
          </a:p>
          <a:p>
            <a:pPr marL="457200" indent="-457200">
              <a:buFont typeface="Arial" panose="020B0604020202020204" pitchFamily="34" charset="0"/>
              <a:buChar char="•"/>
            </a:pPr>
            <a:r>
              <a:rPr lang="en-GB" sz="2800" dirty="0">
                <a:latin typeface="Avenir Next LT Pro" panose="020B0504020202020204" pitchFamily="34" charset="0"/>
              </a:rPr>
              <a:t>Pleasant </a:t>
            </a:r>
            <a:r>
              <a:rPr lang="en-GB" sz="2800" b="1" u="sng" dirty="0">
                <a:latin typeface="Avenir Next LT Pro" panose="020B0504020202020204" pitchFamily="34" charset="0"/>
              </a:rPr>
              <a:t>or</a:t>
            </a:r>
            <a:r>
              <a:rPr lang="en-GB" sz="2800" dirty="0">
                <a:latin typeface="Avenir Next LT Pro" panose="020B0504020202020204" pitchFamily="34" charset="0"/>
              </a:rPr>
              <a:t> Ugly</a:t>
            </a:r>
          </a:p>
          <a:p>
            <a:pPr marL="457200" indent="-457200">
              <a:buFont typeface="Arial" panose="020B0604020202020204" pitchFamily="34" charset="0"/>
              <a:buChar char="•"/>
            </a:pPr>
            <a:r>
              <a:rPr lang="en-GB" sz="2800" dirty="0">
                <a:latin typeface="Avenir Next LT Pro" panose="020B0504020202020204" pitchFamily="34" charset="0"/>
              </a:rPr>
              <a:t>Socially Acceptable </a:t>
            </a:r>
            <a:r>
              <a:rPr lang="en-GB" sz="2800" b="1" u="sng" dirty="0">
                <a:latin typeface="Avenir Next LT Pro" panose="020B0504020202020204" pitchFamily="34" charset="0"/>
              </a:rPr>
              <a:t>or</a:t>
            </a:r>
            <a:r>
              <a:rPr lang="en-GB" sz="2800" dirty="0">
                <a:latin typeface="Avenir Next LT Pro" panose="020B0504020202020204" pitchFamily="34" charset="0"/>
              </a:rPr>
              <a:t> Socially Unacceptable</a:t>
            </a:r>
          </a:p>
          <a:p>
            <a:pPr marL="457200" indent="-457200">
              <a:buFont typeface="Arial" panose="020B0604020202020204" pitchFamily="34" charset="0"/>
              <a:buChar char="•"/>
            </a:pPr>
            <a:r>
              <a:rPr lang="en-GB" sz="2800" dirty="0">
                <a:latin typeface="Avenir Next LT Pro" panose="020B0504020202020204" pitchFamily="34" charset="0"/>
              </a:rPr>
              <a:t>Morally Acceptable </a:t>
            </a:r>
            <a:r>
              <a:rPr lang="en-GB" sz="2800" b="1" u="sng" dirty="0">
                <a:latin typeface="Avenir Next LT Pro" panose="020B0504020202020204" pitchFamily="34" charset="0"/>
              </a:rPr>
              <a:t>or</a:t>
            </a:r>
            <a:r>
              <a:rPr lang="en-GB" sz="2800" dirty="0">
                <a:latin typeface="Avenir Next LT Pro" panose="020B0504020202020204" pitchFamily="34" charset="0"/>
              </a:rPr>
              <a:t> Morally Unacceptable</a:t>
            </a:r>
          </a:p>
          <a:p>
            <a:pPr marL="457200" indent="-457200">
              <a:buFont typeface="Arial" panose="020B0604020202020204" pitchFamily="34" charset="0"/>
              <a:buChar char="•"/>
            </a:pPr>
            <a:r>
              <a:rPr lang="en-GB" sz="2800" dirty="0">
                <a:latin typeface="Avenir Next LT Pro" panose="020B0504020202020204" pitchFamily="34" charset="0"/>
              </a:rPr>
              <a:t>Appropriate </a:t>
            </a:r>
            <a:r>
              <a:rPr lang="en-GB" sz="2800" b="1" u="sng" dirty="0">
                <a:latin typeface="Avenir Next LT Pro" panose="020B0504020202020204" pitchFamily="34" charset="0"/>
              </a:rPr>
              <a:t>or</a:t>
            </a:r>
            <a:r>
              <a:rPr lang="en-GB" sz="2800" dirty="0">
                <a:latin typeface="Avenir Next LT Pro" panose="020B0504020202020204" pitchFamily="34" charset="0"/>
              </a:rPr>
              <a:t> Inappropriate in their context</a:t>
            </a:r>
          </a:p>
          <a:p>
            <a:pPr marL="457200" indent="-457200">
              <a:buFont typeface="Arial" panose="020B0604020202020204" pitchFamily="34" charset="0"/>
              <a:buChar char="•"/>
            </a:pPr>
            <a:r>
              <a:rPr lang="en-GB" sz="2800" dirty="0">
                <a:latin typeface="Avenir Next LT Pro" panose="020B0504020202020204" pitchFamily="34" charset="0"/>
              </a:rPr>
              <a:t>Useful to us </a:t>
            </a:r>
            <a:r>
              <a:rPr lang="en-GB" sz="2800" b="1" u="sng" dirty="0">
                <a:latin typeface="Avenir Next LT Pro" panose="020B0504020202020204" pitchFamily="34" charset="0"/>
              </a:rPr>
              <a:t>or</a:t>
            </a:r>
            <a:r>
              <a:rPr lang="en-GB" sz="2800" dirty="0">
                <a:latin typeface="Avenir Next LT Pro" panose="020B0504020202020204" pitchFamily="34" charset="0"/>
              </a:rPr>
              <a:t> Useless</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43</a:t>
            </a:fld>
            <a:endParaRPr lang="en-GB" dirty="0"/>
          </a:p>
        </p:txBody>
      </p:sp>
    </p:spTree>
    <p:extLst>
      <p:ext uri="{BB962C8B-B14F-4D97-AF65-F5344CB8AC3E}">
        <p14:creationId xmlns:p14="http://schemas.microsoft.com/office/powerpoint/2010/main" val="3469493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nguage Change Flashcards | Quizlet">
            <a:extLst>
              <a:ext uri="{FF2B5EF4-FFF2-40B4-BE49-F238E27FC236}">
                <a16:creationId xmlns:a16="http://schemas.microsoft.com/office/drawing/2014/main" id="{343F820A-F69E-4F62-8F5F-8F948CA9B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914" y="2945966"/>
            <a:ext cx="6965884" cy="3775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4"/>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3293209"/>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Language Change Spread Models</a:t>
            </a:r>
          </a:p>
          <a:p>
            <a:pPr algn="ctr"/>
            <a:endParaRPr lang="en-GB" sz="2000" b="1" dirty="0">
              <a:latin typeface="Avenir Next LT Pro" panose="020B0504020202020204" pitchFamily="34" charset="0"/>
            </a:endParaRPr>
          </a:p>
          <a:p>
            <a:pPr algn="ctr"/>
            <a:r>
              <a:rPr lang="en-GB" sz="3200" b="1" dirty="0">
                <a:latin typeface="Avenir Next LT Pro" panose="020B0504020202020204" pitchFamily="34" charset="0"/>
              </a:rPr>
              <a:t>Chen – S-Curve (1968 &amp; 1972) </a:t>
            </a:r>
          </a:p>
          <a:p>
            <a:pPr algn="ctr"/>
            <a:endParaRPr lang="en-GB" b="1" dirty="0">
              <a:latin typeface="Avenir Next LT Pro" panose="020B0504020202020204" pitchFamily="34" charset="0"/>
            </a:endParaRPr>
          </a:p>
          <a:p>
            <a:r>
              <a:rPr lang="en-GB" sz="2800" dirty="0">
                <a:latin typeface="Avenir Next LT Pro" panose="020B0504020202020204" pitchFamily="34" charset="0"/>
              </a:rPr>
              <a:t>This model is based on Chen who asserted that users would pick up a language change at a certain rate before spreading into wider language usage and then slowing.</a:t>
            </a:r>
          </a:p>
          <a:p>
            <a:endParaRPr lang="en-GB" b="1"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44</a:t>
            </a:fld>
            <a:endParaRPr lang="en-GB"/>
          </a:p>
        </p:txBody>
      </p:sp>
    </p:spTree>
    <p:extLst>
      <p:ext uri="{BB962C8B-B14F-4D97-AF65-F5344CB8AC3E}">
        <p14:creationId xmlns:p14="http://schemas.microsoft.com/office/powerpoint/2010/main" val="2532472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2939266"/>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Language Change Spread Models</a:t>
            </a:r>
          </a:p>
          <a:p>
            <a:pPr algn="ctr"/>
            <a:endParaRPr lang="en-GB" sz="1400" b="1" dirty="0">
              <a:latin typeface="Avenir Next LT Pro" panose="020B0504020202020204" pitchFamily="34" charset="0"/>
            </a:endParaRPr>
          </a:p>
          <a:p>
            <a:pPr algn="ctr"/>
            <a:r>
              <a:rPr lang="en-GB" sz="3200" b="1" dirty="0">
                <a:latin typeface="Avenir Next LT Pro" panose="020B0504020202020204" pitchFamily="34" charset="0"/>
              </a:rPr>
              <a:t>Bailey – Wave Theory (1973) </a:t>
            </a:r>
          </a:p>
          <a:p>
            <a:pPr algn="ctr"/>
            <a:endParaRPr lang="en-GB" sz="1100" b="1" dirty="0">
              <a:latin typeface="Avenir Next LT Pro" panose="020B0504020202020204" pitchFamily="34" charset="0"/>
            </a:endParaRPr>
          </a:p>
          <a:p>
            <a:r>
              <a:rPr lang="en-GB" sz="2400" dirty="0">
                <a:latin typeface="Avenir Next LT Pro" panose="020B0504020202020204" pitchFamily="34" charset="0"/>
              </a:rPr>
              <a:t>Just as someone who is close to the epicentre of an earthquake will feel the tremors, a person or group close to the epicentre of a language change will pick it up whereas a person or group further away from the centre of change is less likely to adopt it.</a:t>
            </a:r>
            <a:endParaRPr lang="en-GB" sz="1600" b="1"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45</a:t>
            </a:fld>
            <a:endParaRPr lang="en-GB"/>
          </a:p>
        </p:txBody>
      </p:sp>
      <p:pic>
        <p:nvPicPr>
          <p:cNvPr id="2050" name="Picture 2" descr="3: The Wave Model through Social Space and Time (Bailey, 1973, 68)">
            <a:extLst>
              <a:ext uri="{FF2B5EF4-FFF2-40B4-BE49-F238E27FC236}">
                <a16:creationId xmlns:a16="http://schemas.microsoft.com/office/drawing/2014/main" id="{36CEB80F-3EA1-45B2-A3E9-131F24069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208" y="3032375"/>
            <a:ext cx="3551583" cy="38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56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6232475"/>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Language Change Spread Models</a:t>
            </a:r>
          </a:p>
          <a:p>
            <a:pPr algn="ctr"/>
            <a:endParaRPr lang="en-GB" sz="1400" b="1" dirty="0">
              <a:latin typeface="Avenir Next LT Pro" panose="020B0504020202020204" pitchFamily="34" charset="0"/>
            </a:endParaRPr>
          </a:p>
          <a:p>
            <a:pPr algn="ctr"/>
            <a:r>
              <a:rPr lang="en-GB" sz="3200" b="1" dirty="0">
                <a:latin typeface="Avenir Next LT Pro" panose="020B0504020202020204" pitchFamily="34" charset="0"/>
              </a:rPr>
              <a:t>Aitchison – PIDC Model</a:t>
            </a:r>
          </a:p>
          <a:p>
            <a:pPr algn="ctr"/>
            <a:endParaRPr lang="en-GB" sz="1400" b="1" dirty="0">
              <a:latin typeface="Avenir Next LT Pro" panose="020B0504020202020204" pitchFamily="34" charset="0"/>
            </a:endParaRPr>
          </a:p>
          <a:p>
            <a:pPr algn="ctr"/>
            <a:r>
              <a:rPr lang="en-GB" sz="3200" b="1" dirty="0">
                <a:latin typeface="Avenir Next LT Pro" panose="020B0504020202020204" pitchFamily="34" charset="0"/>
              </a:rPr>
              <a:t>Potential – Implementation – Diffusion - Codification</a:t>
            </a:r>
          </a:p>
          <a:p>
            <a:pPr algn="ctr"/>
            <a:endParaRPr lang="en-GB" sz="1100" b="1" dirty="0">
              <a:latin typeface="Avenir Next LT Pro" panose="020B0504020202020204" pitchFamily="34" charset="0"/>
            </a:endParaRPr>
          </a:p>
          <a:p>
            <a:pPr marL="457200" indent="-457200">
              <a:buAutoNum type="arabicPeriod"/>
            </a:pPr>
            <a:r>
              <a:rPr lang="en-GB" sz="2400" b="1" dirty="0">
                <a:latin typeface="Avenir Next LT Pro" panose="020B0504020202020204" pitchFamily="34" charset="0"/>
              </a:rPr>
              <a:t>Potential</a:t>
            </a:r>
            <a:r>
              <a:rPr lang="en-GB" sz="2400" dirty="0">
                <a:latin typeface="Avenir Next LT Pro" panose="020B0504020202020204" pitchFamily="34" charset="0"/>
              </a:rPr>
              <a:t> – A need for a new word arises because of something new in the world.</a:t>
            </a:r>
          </a:p>
          <a:p>
            <a:pPr marL="457200" indent="-457200">
              <a:buAutoNum type="arabicPeriod"/>
            </a:pPr>
            <a:endParaRPr lang="en-GB" sz="2400" dirty="0">
              <a:latin typeface="Avenir Next LT Pro" panose="020B0504020202020204" pitchFamily="34" charset="0"/>
            </a:endParaRPr>
          </a:p>
          <a:p>
            <a:pPr marL="457200" indent="-457200">
              <a:buAutoNum type="arabicPeriod"/>
            </a:pPr>
            <a:endParaRPr lang="en-GB" sz="2400" dirty="0">
              <a:latin typeface="Avenir Next LT Pro" panose="020B0504020202020204" pitchFamily="34" charset="0"/>
            </a:endParaRPr>
          </a:p>
          <a:p>
            <a:pPr marL="457200" indent="-457200">
              <a:buAutoNum type="arabicPeriod"/>
            </a:pPr>
            <a:r>
              <a:rPr lang="en-GB" sz="2400" b="1" dirty="0">
                <a:latin typeface="Avenir Next LT Pro" panose="020B0504020202020204" pitchFamily="34" charset="0"/>
              </a:rPr>
              <a:t>Implementation</a:t>
            </a:r>
            <a:r>
              <a:rPr lang="en-GB" sz="2400" dirty="0">
                <a:latin typeface="Avenir Next LT Pro" panose="020B0504020202020204" pitchFamily="34" charset="0"/>
              </a:rPr>
              <a:t> – A few people start to use the new language.</a:t>
            </a:r>
          </a:p>
          <a:p>
            <a:pPr marL="457200" indent="-457200">
              <a:buAutoNum type="arabicPeriod"/>
            </a:pPr>
            <a:endParaRPr lang="en-GB" sz="2400" dirty="0">
              <a:latin typeface="Avenir Next LT Pro" panose="020B0504020202020204" pitchFamily="34" charset="0"/>
            </a:endParaRPr>
          </a:p>
          <a:p>
            <a:pPr marL="457200" indent="-457200">
              <a:buAutoNum type="arabicPeriod"/>
            </a:pPr>
            <a:endParaRPr lang="en-GB" sz="2400" dirty="0">
              <a:latin typeface="Avenir Next LT Pro" panose="020B0504020202020204" pitchFamily="34" charset="0"/>
            </a:endParaRPr>
          </a:p>
          <a:p>
            <a:pPr marL="457200" indent="-457200">
              <a:buAutoNum type="arabicPeriod"/>
            </a:pPr>
            <a:r>
              <a:rPr lang="en-GB" sz="2400" b="1" dirty="0">
                <a:latin typeface="Avenir Next LT Pro" panose="020B0504020202020204" pitchFamily="34" charset="0"/>
              </a:rPr>
              <a:t>Diffusion</a:t>
            </a:r>
            <a:r>
              <a:rPr lang="en-GB" sz="2400" dirty="0">
                <a:latin typeface="Avenir Next LT Pro" panose="020B0504020202020204" pitchFamily="34" charset="0"/>
              </a:rPr>
              <a:t> – The innovation spreads and is used more widely.</a:t>
            </a:r>
          </a:p>
          <a:p>
            <a:pPr marL="457200" indent="-457200">
              <a:buAutoNum type="arabicPeriod"/>
            </a:pPr>
            <a:endParaRPr lang="en-GB" sz="2400" dirty="0">
              <a:latin typeface="Avenir Next LT Pro" panose="020B0504020202020204" pitchFamily="34" charset="0"/>
            </a:endParaRPr>
          </a:p>
          <a:p>
            <a:pPr marL="457200" indent="-457200">
              <a:buAutoNum type="arabicPeriod"/>
            </a:pPr>
            <a:endParaRPr lang="en-GB" sz="2400" dirty="0">
              <a:latin typeface="Avenir Next LT Pro" panose="020B0504020202020204" pitchFamily="34" charset="0"/>
            </a:endParaRPr>
          </a:p>
          <a:p>
            <a:pPr marL="457200" indent="-457200">
              <a:buAutoNum type="arabicPeriod"/>
            </a:pPr>
            <a:r>
              <a:rPr lang="en-GB" sz="2400" b="1" dirty="0">
                <a:latin typeface="Avenir Next LT Pro" panose="020B0504020202020204" pitchFamily="34" charset="0"/>
              </a:rPr>
              <a:t>Codification</a:t>
            </a:r>
            <a:r>
              <a:rPr lang="en-GB" sz="2400" dirty="0">
                <a:latin typeface="Avenir Next LT Pro" panose="020B0504020202020204" pitchFamily="34" charset="0"/>
              </a:rPr>
              <a:t> – The new language enters the dictionary and is used as a standard form of the language.</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46</a:t>
            </a:fld>
            <a:endParaRPr lang="en-GB"/>
          </a:p>
        </p:txBody>
      </p:sp>
      <p:sp>
        <p:nvSpPr>
          <p:cNvPr id="6" name="Arrow: Down 5">
            <a:extLst>
              <a:ext uri="{FF2B5EF4-FFF2-40B4-BE49-F238E27FC236}">
                <a16:creationId xmlns:a16="http://schemas.microsoft.com/office/drawing/2014/main" id="{170CF744-E700-4D33-A018-39414A0D0DE8}"/>
              </a:ext>
            </a:extLst>
          </p:cNvPr>
          <p:cNvSpPr/>
          <p:nvPr/>
        </p:nvSpPr>
        <p:spPr>
          <a:xfrm>
            <a:off x="5579165" y="2929486"/>
            <a:ext cx="516835" cy="67254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21DF90C9-9199-4164-9421-86EFA4FB00B4}"/>
              </a:ext>
            </a:extLst>
          </p:cNvPr>
          <p:cNvSpPr/>
          <p:nvPr/>
        </p:nvSpPr>
        <p:spPr>
          <a:xfrm>
            <a:off x="5579164" y="4027541"/>
            <a:ext cx="516835" cy="67254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BCDECC01-C249-48AF-B910-071767D364C7}"/>
              </a:ext>
            </a:extLst>
          </p:cNvPr>
          <p:cNvSpPr/>
          <p:nvPr/>
        </p:nvSpPr>
        <p:spPr>
          <a:xfrm>
            <a:off x="5579164" y="5125596"/>
            <a:ext cx="516835" cy="67254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Jean Aitchison's home page">
            <a:extLst>
              <a:ext uri="{FF2B5EF4-FFF2-40B4-BE49-F238E27FC236}">
                <a16:creationId xmlns:a16="http://schemas.microsoft.com/office/drawing/2014/main" id="{AEFA9038-1A6F-40D3-B4B6-745EC954C8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915"/>
          <a:stretch/>
        </p:blipFill>
        <p:spPr bwMode="auto">
          <a:xfrm>
            <a:off x="10152520" y="3265760"/>
            <a:ext cx="1512555" cy="143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65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1846659"/>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World English Models</a:t>
            </a:r>
          </a:p>
          <a:p>
            <a:pPr algn="ctr"/>
            <a:endParaRPr lang="en-GB" sz="3200" b="1" dirty="0">
              <a:latin typeface="Avenir Next LT Pro" panose="020B0504020202020204" pitchFamily="34" charset="0"/>
            </a:endParaRPr>
          </a:p>
          <a:p>
            <a:pPr algn="ctr"/>
            <a:r>
              <a:rPr lang="en-GB" sz="3200" b="1" dirty="0" err="1">
                <a:latin typeface="Avenir Next LT Pro" panose="020B0504020202020204" pitchFamily="34" charset="0"/>
              </a:rPr>
              <a:t>Braj</a:t>
            </a:r>
            <a:r>
              <a:rPr lang="en-GB" sz="3200" b="1" dirty="0">
                <a:latin typeface="Avenir Next LT Pro" panose="020B0504020202020204" pitchFamily="34" charset="0"/>
              </a:rPr>
              <a:t> Kachru – 3 Circles Model (1982)</a:t>
            </a:r>
          </a:p>
          <a:p>
            <a:endParaRPr lang="en-GB" b="1"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47</a:t>
            </a:fld>
            <a:endParaRPr lang="en-GB"/>
          </a:p>
        </p:txBody>
      </p:sp>
      <p:pic>
        <p:nvPicPr>
          <p:cNvPr id="1026" name="Picture 2" descr="https://upload.wikimedia.org/wikipedia/commons/thumb/a/a8/Kachru%27s_three_circles_of_English.svg/2048px-Kachru%27s_three_circles_of_English.svg.png">
            <a:extLst>
              <a:ext uri="{FF2B5EF4-FFF2-40B4-BE49-F238E27FC236}">
                <a16:creationId xmlns:a16="http://schemas.microsoft.com/office/drawing/2014/main" id="{FE6C6B69-8CF5-4B5F-A4F7-FC0C58F86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1535" y="2192545"/>
            <a:ext cx="4528930" cy="452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57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358375"/>
            <a:ext cx="11979968" cy="1846659"/>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World English Models</a:t>
            </a:r>
          </a:p>
          <a:p>
            <a:pPr algn="ctr"/>
            <a:endParaRPr lang="en-GB" sz="3200" b="1" dirty="0">
              <a:latin typeface="Avenir Next LT Pro" panose="020B0504020202020204" pitchFamily="34" charset="0"/>
            </a:endParaRPr>
          </a:p>
          <a:p>
            <a:pPr algn="ctr"/>
            <a:r>
              <a:rPr lang="en-GB" sz="2800" b="1" dirty="0">
                <a:latin typeface="Avenir Next LT Pro" panose="020B0504020202020204" pitchFamily="34" charset="0"/>
              </a:rPr>
              <a:t>Peter </a:t>
            </a:r>
            <a:r>
              <a:rPr lang="en-GB" sz="2800" b="1" dirty="0" err="1">
                <a:latin typeface="Avenir Next LT Pro" panose="020B0504020202020204" pitchFamily="34" charset="0"/>
              </a:rPr>
              <a:t>Strevens</a:t>
            </a:r>
            <a:r>
              <a:rPr lang="en-GB" sz="2800" b="1" dirty="0">
                <a:latin typeface="Avenir Next LT Pro" panose="020B0504020202020204" pitchFamily="34" charset="0"/>
              </a:rPr>
              <a:t> – ‘Family Tree’ Model </a:t>
            </a:r>
            <a:r>
              <a:rPr lang="en-GB" sz="1600" b="1" dirty="0">
                <a:latin typeface="Avenir Next LT Pro" panose="020B0504020202020204" pitchFamily="34" charset="0"/>
              </a:rPr>
              <a:t>[Br. &amp; Am. English Beginnings] </a:t>
            </a:r>
            <a:r>
              <a:rPr lang="en-GB" sz="2800" b="1" dirty="0">
                <a:latin typeface="Avenir Next LT Pro" panose="020B0504020202020204" pitchFamily="34" charset="0"/>
              </a:rPr>
              <a:t>(1980)</a:t>
            </a:r>
          </a:p>
          <a:p>
            <a:endParaRPr lang="en-GB" b="1"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48</a:t>
            </a:fld>
            <a:endParaRPr lang="en-GB"/>
          </a:p>
        </p:txBody>
      </p:sp>
      <p:pic>
        <p:nvPicPr>
          <p:cNvPr id="6" name="Picture 5">
            <a:extLst>
              <a:ext uri="{FF2B5EF4-FFF2-40B4-BE49-F238E27FC236}">
                <a16:creationId xmlns:a16="http://schemas.microsoft.com/office/drawing/2014/main" id="{37C6F4B0-52E1-445C-AC7E-0E8A049FA05C}"/>
              </a:ext>
            </a:extLst>
          </p:cNvPr>
          <p:cNvPicPr>
            <a:picLocks noChangeAspect="1"/>
          </p:cNvPicPr>
          <p:nvPr/>
        </p:nvPicPr>
        <p:blipFill>
          <a:blip r:embed="rId4"/>
          <a:stretch>
            <a:fillRect/>
          </a:stretch>
        </p:blipFill>
        <p:spPr>
          <a:xfrm>
            <a:off x="2047875" y="1900717"/>
            <a:ext cx="8096250" cy="4924425"/>
          </a:xfrm>
          <a:prstGeom prst="rect">
            <a:avLst/>
          </a:prstGeom>
        </p:spPr>
      </p:pic>
    </p:spTree>
    <p:extLst>
      <p:ext uri="{BB962C8B-B14F-4D97-AF65-F5344CB8AC3E}">
        <p14:creationId xmlns:p14="http://schemas.microsoft.com/office/powerpoint/2010/main" val="997657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265849"/>
            <a:ext cx="11979968" cy="1631216"/>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World English Models</a:t>
            </a:r>
          </a:p>
          <a:p>
            <a:pPr algn="ctr"/>
            <a:endParaRPr lang="en-GB" b="1" dirty="0">
              <a:latin typeface="Avenir Next LT Pro" panose="020B0504020202020204" pitchFamily="34" charset="0"/>
            </a:endParaRPr>
          </a:p>
          <a:p>
            <a:pPr algn="ctr"/>
            <a:r>
              <a:rPr lang="en-GB" sz="3200" b="1" dirty="0">
                <a:latin typeface="Avenir Next LT Pro" panose="020B0504020202020204" pitchFamily="34" charset="0"/>
              </a:rPr>
              <a:t>Tom McArthur – Circle of World Englishes Model (1987)</a:t>
            </a:r>
          </a:p>
          <a:p>
            <a:endParaRPr lang="en-GB" b="1"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49</a:t>
            </a:fld>
            <a:endParaRPr lang="en-GB"/>
          </a:p>
        </p:txBody>
      </p:sp>
      <p:pic>
        <p:nvPicPr>
          <p:cNvPr id="2050" name="Picture 2" descr="https://o.quizlet.com/WRxPDjIHrCPEGw-aMbjyzA.png">
            <a:extLst>
              <a:ext uri="{FF2B5EF4-FFF2-40B4-BE49-F238E27FC236}">
                <a16:creationId xmlns:a16="http://schemas.microsoft.com/office/drawing/2014/main" id="{1F5E85C1-448D-4013-82A0-821F4EB3B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149" y="1534596"/>
            <a:ext cx="5163702" cy="532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53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302892" y="1191976"/>
            <a:ext cx="11586216" cy="5324535"/>
          </a:xfrm>
          <a:prstGeom prst="rect">
            <a:avLst/>
          </a:prstGeom>
          <a:noFill/>
        </p:spPr>
        <p:txBody>
          <a:bodyPr wrap="square" lIns="91440" tIns="45720" rIns="91440" bIns="45720">
            <a:spAutoFit/>
          </a:bodyPr>
          <a:lstStyle/>
          <a:p>
            <a:r>
              <a:rPr lang="en-GB" sz="3200" b="1" dirty="0">
                <a:latin typeface="Avenir Next LT Pro" panose="020B0504020202020204" pitchFamily="34" charset="0"/>
              </a:rPr>
              <a:t>Reasons for language change:</a:t>
            </a:r>
          </a:p>
          <a:p>
            <a:endParaRPr lang="en-GB" sz="2800" dirty="0">
              <a:latin typeface="Avenir Next LT Pro" panose="020B0504020202020204" pitchFamily="34" charset="0"/>
            </a:endParaRPr>
          </a:p>
          <a:p>
            <a:pPr marL="342900" indent="-342900">
              <a:buFont typeface="Arial" panose="020B0604020202020204" pitchFamily="34" charset="0"/>
              <a:buChar char="•"/>
            </a:pPr>
            <a:r>
              <a:rPr lang="en-GB" sz="2800" u="sng" dirty="0">
                <a:latin typeface="Avenir Next LT Pro" panose="020B0504020202020204" pitchFamily="34" charset="0"/>
              </a:rPr>
              <a:t>Individuals</a:t>
            </a:r>
            <a:r>
              <a:rPr lang="en-GB" sz="2800" dirty="0">
                <a:latin typeface="Avenir Next LT Pro" panose="020B0504020202020204" pitchFamily="34" charset="0"/>
              </a:rPr>
              <a:t> – Chaucer and Shakespeare</a:t>
            </a:r>
          </a:p>
          <a:p>
            <a:pPr marL="342900" indent="-342900">
              <a:buFont typeface="Arial" panose="020B0604020202020204" pitchFamily="34" charset="0"/>
              <a:buChar char="•"/>
            </a:pPr>
            <a:r>
              <a:rPr lang="en-GB" sz="2800" u="sng" dirty="0">
                <a:latin typeface="Avenir Next LT Pro" panose="020B0504020202020204" pitchFamily="34" charset="0"/>
              </a:rPr>
              <a:t>Technology</a:t>
            </a:r>
            <a:r>
              <a:rPr lang="en-GB" sz="2800" dirty="0">
                <a:latin typeface="Avenir Next LT Pro" panose="020B0504020202020204" pitchFamily="34" charset="0"/>
              </a:rPr>
              <a:t> – Internet etc needing new lexis</a:t>
            </a:r>
          </a:p>
          <a:p>
            <a:pPr marL="342900" indent="-342900">
              <a:buFont typeface="Arial" panose="020B0604020202020204" pitchFamily="34" charset="0"/>
              <a:buChar char="•"/>
            </a:pPr>
            <a:r>
              <a:rPr lang="en-GB" sz="2800" u="sng" dirty="0">
                <a:latin typeface="Avenir Next LT Pro" panose="020B0504020202020204" pitchFamily="34" charset="0"/>
              </a:rPr>
              <a:t>Society</a:t>
            </a:r>
            <a:r>
              <a:rPr lang="en-GB" sz="2800" dirty="0">
                <a:latin typeface="Avenir Next LT Pro" panose="020B0504020202020204" pitchFamily="34" charset="0"/>
              </a:rPr>
              <a:t> – Cultural changes and shifts in attitudes requiring new lexis e.g. Political Correctness</a:t>
            </a:r>
          </a:p>
          <a:p>
            <a:pPr marL="342900" indent="-342900">
              <a:buFont typeface="Arial" panose="020B0604020202020204" pitchFamily="34" charset="0"/>
              <a:buChar char="•"/>
            </a:pPr>
            <a:r>
              <a:rPr lang="en-GB" sz="2800" u="sng" dirty="0">
                <a:latin typeface="Avenir Next LT Pro" panose="020B0504020202020204" pitchFamily="34" charset="0"/>
              </a:rPr>
              <a:t>Foreign Influence</a:t>
            </a:r>
            <a:r>
              <a:rPr lang="en-GB" sz="2800" dirty="0">
                <a:latin typeface="Avenir Next LT Pro" panose="020B0504020202020204" pitchFamily="34" charset="0"/>
              </a:rPr>
              <a:t> – e.g. America through film or trade</a:t>
            </a:r>
          </a:p>
          <a:p>
            <a:pPr marL="342900" indent="-342900">
              <a:buFont typeface="Arial" panose="020B0604020202020204" pitchFamily="34" charset="0"/>
              <a:buChar char="•"/>
            </a:pPr>
            <a:r>
              <a:rPr lang="en-GB" sz="2800" u="sng" dirty="0">
                <a:latin typeface="Avenir Next LT Pro" panose="020B0504020202020204" pitchFamily="34" charset="0"/>
              </a:rPr>
              <a:t>Science</a:t>
            </a:r>
            <a:r>
              <a:rPr lang="en-GB" sz="2800" dirty="0">
                <a:latin typeface="Avenir Next LT Pro" panose="020B0504020202020204" pitchFamily="34" charset="0"/>
              </a:rPr>
              <a:t> – new inventions requiring new lexis</a:t>
            </a:r>
          </a:p>
          <a:p>
            <a:pPr marL="342900" indent="-342900">
              <a:buFont typeface="Arial" panose="020B0604020202020204" pitchFamily="34" charset="0"/>
              <a:buChar char="•"/>
            </a:pPr>
            <a:r>
              <a:rPr lang="en-GB" sz="2800" u="sng" dirty="0">
                <a:latin typeface="Avenir Next LT Pro" panose="020B0504020202020204" pitchFamily="34" charset="0"/>
              </a:rPr>
              <a:t>Travel, trade and colonisation</a:t>
            </a:r>
            <a:r>
              <a:rPr lang="en-GB" sz="2800" dirty="0">
                <a:latin typeface="Avenir Next LT Pro" panose="020B0504020202020204" pitchFamily="34" charset="0"/>
              </a:rPr>
              <a:t> – require new lexis and shared lexis to barter and trade</a:t>
            </a:r>
          </a:p>
          <a:p>
            <a:pPr marL="342900" indent="-342900">
              <a:buFont typeface="Arial" panose="020B0604020202020204" pitchFamily="34" charset="0"/>
              <a:buChar char="•"/>
            </a:pPr>
            <a:r>
              <a:rPr lang="en-GB" sz="2800" u="sng" dirty="0">
                <a:latin typeface="Avenir Next LT Pro" panose="020B0504020202020204" pitchFamily="34" charset="0"/>
              </a:rPr>
              <a:t>Globalisation</a:t>
            </a:r>
            <a:r>
              <a:rPr lang="en-GB" sz="2800" dirty="0">
                <a:latin typeface="Avenir Next LT Pro" panose="020B0504020202020204" pitchFamily="34" charset="0"/>
              </a:rPr>
              <a:t> – English becoming language of trade and business – new forms created (Spanglish / Hinglish)</a:t>
            </a:r>
          </a:p>
        </p:txBody>
      </p:sp>
      <p:sp>
        <p:nvSpPr>
          <p:cNvPr id="3" name="Slide Number Placeholder 2">
            <a:extLst>
              <a:ext uri="{FF2B5EF4-FFF2-40B4-BE49-F238E27FC236}">
                <a16:creationId xmlns:a16="http://schemas.microsoft.com/office/drawing/2014/main" id="{A61E6404-3406-40F3-B919-A45883BC7863}"/>
              </a:ext>
            </a:extLst>
          </p:cNvPr>
          <p:cNvSpPr>
            <a:spLocks noGrp="1"/>
          </p:cNvSpPr>
          <p:nvPr>
            <p:ph type="sldNum" sz="quarter" idx="12"/>
          </p:nvPr>
        </p:nvSpPr>
        <p:spPr/>
        <p:txBody>
          <a:bodyPr/>
          <a:lstStyle/>
          <a:p>
            <a:fld id="{733491B2-5289-4DC0-98F0-923D19AE7DE8}" type="slidenum">
              <a:rPr lang="en-GB" smtClean="0"/>
              <a:t>5</a:t>
            </a:fld>
            <a:endParaRPr lang="en-GB"/>
          </a:p>
        </p:txBody>
      </p:sp>
      <p:pic>
        <p:nvPicPr>
          <p:cNvPr id="1026" name="Picture 2" descr="The English Cowpath: The Forces of Language Change">
            <a:extLst>
              <a:ext uri="{FF2B5EF4-FFF2-40B4-BE49-F238E27FC236}">
                <a16:creationId xmlns:a16="http://schemas.microsoft.com/office/drawing/2014/main" id="{007C00F3-A249-4879-928E-33328BB8D0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259" b="37541"/>
          <a:stretch/>
        </p:blipFill>
        <p:spPr bwMode="auto">
          <a:xfrm>
            <a:off x="8753540" y="1306577"/>
            <a:ext cx="1956145" cy="141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615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83BCC6-30E7-4511-9C3A-41497B625B7F}"/>
              </a:ext>
            </a:extLst>
          </p:cNvPr>
          <p:cNvPicPr>
            <a:picLocks noChangeAspect="1"/>
          </p:cNvPicPr>
          <p:nvPr/>
        </p:nvPicPr>
        <p:blipFill>
          <a:blip r:embed="rId2"/>
          <a:stretch>
            <a:fillRect/>
          </a:stretch>
        </p:blipFill>
        <p:spPr>
          <a:xfrm>
            <a:off x="803037" y="1717149"/>
            <a:ext cx="10585926" cy="4819117"/>
          </a:xfrm>
          <a:prstGeom prst="rect">
            <a:avLst/>
          </a:prstGeom>
        </p:spPr>
      </p:pic>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4"/>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265849"/>
            <a:ext cx="11979968" cy="1631216"/>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World English Models</a:t>
            </a:r>
          </a:p>
          <a:p>
            <a:pPr algn="ctr"/>
            <a:endParaRPr lang="en-GB" b="1" dirty="0">
              <a:latin typeface="Avenir Next LT Pro" panose="020B0504020202020204" pitchFamily="34" charset="0"/>
            </a:endParaRPr>
          </a:p>
          <a:p>
            <a:pPr algn="ctr"/>
            <a:r>
              <a:rPr lang="en-GB" sz="3200" b="1" dirty="0">
                <a:latin typeface="Avenir Next LT Pro" panose="020B0504020202020204" pitchFamily="34" charset="0"/>
              </a:rPr>
              <a:t>Edgar Schneider – Dynamic Model (2007)</a:t>
            </a:r>
          </a:p>
          <a:p>
            <a:endParaRPr lang="en-GB" b="1"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50</a:t>
            </a:fld>
            <a:endParaRPr lang="en-GB"/>
          </a:p>
        </p:txBody>
      </p:sp>
    </p:spTree>
    <p:extLst>
      <p:ext uri="{BB962C8B-B14F-4D97-AF65-F5344CB8AC3E}">
        <p14:creationId xmlns:p14="http://schemas.microsoft.com/office/powerpoint/2010/main" val="826644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265849"/>
            <a:ext cx="11979968" cy="6309420"/>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Future of English?</a:t>
            </a:r>
          </a:p>
          <a:p>
            <a:pPr algn="ctr"/>
            <a:endParaRPr lang="en-GB" b="1" dirty="0">
              <a:latin typeface="Avenir Next LT Pro" panose="020B0504020202020204" pitchFamily="34" charset="0"/>
            </a:endParaRPr>
          </a:p>
          <a:p>
            <a:pPr algn="ctr"/>
            <a:r>
              <a:rPr lang="en-GB" sz="3200" b="1" dirty="0">
                <a:latin typeface="Avenir Next LT Pro" panose="020B0504020202020204" pitchFamily="34" charset="0"/>
              </a:rPr>
              <a:t>As a World Language</a:t>
            </a:r>
          </a:p>
          <a:p>
            <a:pPr marL="285750" indent="-285750">
              <a:buFont typeface="Arial" panose="020B0604020202020204" pitchFamily="34" charset="0"/>
              <a:buChar char="•"/>
            </a:pPr>
            <a:endParaRPr lang="en-GB" sz="3600" b="1" dirty="0">
              <a:latin typeface="Avenir Next LT Pro" panose="020B0504020202020204" pitchFamily="34" charset="0"/>
            </a:endParaRPr>
          </a:p>
          <a:p>
            <a:pPr marL="285750" indent="-285750">
              <a:buFont typeface="Arial" panose="020B0604020202020204" pitchFamily="34" charset="0"/>
              <a:buChar char="•"/>
            </a:pPr>
            <a:r>
              <a:rPr lang="en-GB" sz="2600" dirty="0">
                <a:latin typeface="Avenir Next LT Pro" panose="020B0504020202020204" pitchFamily="34" charset="0"/>
              </a:rPr>
              <a:t>English is today the global language and is more widely used than any other language.</a:t>
            </a:r>
          </a:p>
          <a:p>
            <a:pPr marL="285750" indent="-285750">
              <a:buFont typeface="Arial" panose="020B0604020202020204" pitchFamily="34" charset="0"/>
              <a:buChar char="•"/>
            </a:pPr>
            <a:r>
              <a:rPr lang="en-GB" sz="2600" dirty="0">
                <a:latin typeface="Avenir Next LT Pro" panose="020B0504020202020204" pitchFamily="34" charset="0"/>
              </a:rPr>
              <a:t>It is the recognised international language of business, technology (internet too!), politics and popular culture. </a:t>
            </a:r>
          </a:p>
          <a:p>
            <a:pPr marL="285750" indent="-285750">
              <a:buFont typeface="Arial" panose="020B0604020202020204" pitchFamily="34" charset="0"/>
              <a:buChar char="•"/>
            </a:pPr>
            <a:r>
              <a:rPr lang="en-GB" sz="2600" dirty="0">
                <a:latin typeface="Avenir Next LT Pro" panose="020B0504020202020204" pitchFamily="34" charset="0"/>
              </a:rPr>
              <a:t>Jean-Paul </a:t>
            </a:r>
            <a:r>
              <a:rPr lang="en-GB" sz="2600" dirty="0" err="1">
                <a:latin typeface="Avenir Next LT Pro" panose="020B0504020202020204" pitchFamily="34" charset="0"/>
              </a:rPr>
              <a:t>Nerrière</a:t>
            </a:r>
            <a:r>
              <a:rPr lang="en-GB" sz="2600" dirty="0">
                <a:latin typeface="Avenir Next LT Pro" panose="020B0504020202020204" pitchFamily="34" charset="0"/>
              </a:rPr>
              <a:t> </a:t>
            </a:r>
            <a:r>
              <a:rPr lang="en-GB" sz="2600" dirty="0">
                <a:latin typeface="Avenir Next LT Pro" panose="020B0504020202020204" pitchFamily="34" charset="0"/>
                <a:sym typeface="Wingdings" panose="05000000000000000000" pitchFamily="2" charset="2"/>
              </a:rPr>
              <a:t> Globish = International Business English consisting of just 1,500 words required to successfully communicate.</a:t>
            </a:r>
            <a:endParaRPr lang="en-GB" sz="2600" dirty="0">
              <a:latin typeface="Avenir Next LT Pro" panose="020B0504020202020204" pitchFamily="34" charset="0"/>
            </a:endParaRPr>
          </a:p>
          <a:p>
            <a:pPr marL="285750" indent="-285750">
              <a:buFont typeface="Arial" panose="020B0604020202020204" pitchFamily="34" charset="0"/>
              <a:buChar char="•"/>
            </a:pPr>
            <a:r>
              <a:rPr lang="en-GB" sz="2600" dirty="0">
                <a:latin typeface="Avenir Next LT Pro" panose="020B0504020202020204" pitchFamily="34" charset="0"/>
              </a:rPr>
              <a:t>English is spoken as a first language on every continent – except South America.</a:t>
            </a:r>
          </a:p>
          <a:p>
            <a:pPr marL="285750" indent="-285750">
              <a:buFont typeface="Arial" panose="020B0604020202020204" pitchFamily="34" charset="0"/>
              <a:buChar char="•"/>
            </a:pPr>
            <a:r>
              <a:rPr lang="en-GB" sz="2600" dirty="0">
                <a:latin typeface="Avenir Next LT Pro" panose="020B0504020202020204" pitchFamily="34" charset="0"/>
              </a:rPr>
              <a:t>The political strength of Britain may have declined, but the emergence of the United States as a world power has meant the continued spread of English (as a language).</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51</a:t>
            </a:fld>
            <a:endParaRPr lang="en-GB"/>
          </a:p>
        </p:txBody>
      </p:sp>
      <p:pic>
        <p:nvPicPr>
          <p:cNvPr id="22530" name="Picture 2" descr="11,283 Glob Images, Stock Photos &amp; Vectors | Shutterstock">
            <a:extLst>
              <a:ext uri="{FF2B5EF4-FFF2-40B4-BE49-F238E27FC236}">
                <a16:creationId xmlns:a16="http://schemas.microsoft.com/office/drawing/2014/main" id="{B908B481-2BA0-4FAB-8F01-E42B54FC3C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91" t="11366" r="8796" b="17080"/>
          <a:stretch/>
        </p:blipFill>
        <p:spPr bwMode="auto">
          <a:xfrm>
            <a:off x="2018974" y="557157"/>
            <a:ext cx="1630017" cy="149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436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265849"/>
            <a:ext cx="11979968" cy="6463308"/>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Future of English?</a:t>
            </a:r>
          </a:p>
          <a:p>
            <a:pPr algn="ctr"/>
            <a:endParaRPr lang="en-GB" b="1" dirty="0">
              <a:latin typeface="Avenir Next LT Pro" panose="020B0504020202020204" pitchFamily="34" charset="0"/>
            </a:endParaRPr>
          </a:p>
          <a:p>
            <a:pPr algn="ctr"/>
            <a:r>
              <a:rPr lang="en-GB" sz="3200" b="1" dirty="0">
                <a:latin typeface="Avenir Next LT Pro" panose="020B0504020202020204" pitchFamily="34" charset="0"/>
              </a:rPr>
              <a:t>Potential Future 1: Disintegration</a:t>
            </a:r>
          </a:p>
          <a:p>
            <a:endParaRPr lang="en-GB" sz="2800" b="1" dirty="0">
              <a:latin typeface="Avenir Next LT Pro" panose="020B0504020202020204" pitchFamily="34" charset="0"/>
            </a:endParaRPr>
          </a:p>
          <a:p>
            <a:pPr marL="285750" indent="-285750">
              <a:buFont typeface="Arial" panose="020B0604020202020204" pitchFamily="34" charset="0"/>
              <a:buChar char="•"/>
            </a:pPr>
            <a:r>
              <a:rPr lang="en-GB" sz="2800" dirty="0">
                <a:latin typeface="Avenir Next LT Pro" panose="020B0504020202020204" pitchFamily="34" charset="0"/>
              </a:rPr>
              <a:t>Each country around the world that speaks the English Language has its own variety. For example, important differences (such as phonology and lexis) exist between British English and American English.</a:t>
            </a:r>
          </a:p>
          <a:p>
            <a:pPr marL="285750" indent="-285750">
              <a:buFont typeface="Arial" panose="020B0604020202020204" pitchFamily="34" charset="0"/>
              <a:buChar char="•"/>
            </a:pPr>
            <a:r>
              <a:rPr lang="en-GB" sz="2800" dirty="0">
                <a:latin typeface="Avenir Next LT Pro" panose="020B0504020202020204" pitchFamily="34" charset="0"/>
              </a:rPr>
              <a:t>Over time, the language used in each country adapts itself to the local needs and conditions – perhaps even a desire to develop a distinct version of English to promote national identity occurs.</a:t>
            </a:r>
          </a:p>
          <a:p>
            <a:pPr marL="285750" indent="-285750">
              <a:buFont typeface="Arial" panose="020B0604020202020204" pitchFamily="34" charset="0"/>
              <a:buChar char="•"/>
            </a:pPr>
            <a:r>
              <a:rPr lang="en-GB" sz="2800" dirty="0">
                <a:latin typeface="Avenir Next LT Pro" panose="020B0504020202020204" pitchFamily="34" charset="0"/>
              </a:rPr>
              <a:t>This has, therefore, led some to speculate that eventually the English Language will DISINTEGRATE into a collection of related, but largely separate dialects.</a:t>
            </a:r>
          </a:p>
          <a:p>
            <a:pPr marL="285750" indent="-285750">
              <a:buFont typeface="Arial" panose="020B0604020202020204" pitchFamily="34" charset="0"/>
              <a:buChar char="•"/>
            </a:pPr>
            <a:r>
              <a:rPr lang="en-GB" sz="2800" dirty="0">
                <a:latin typeface="Avenir Next LT Pro" panose="020B0504020202020204" pitchFamily="34" charset="0"/>
              </a:rPr>
              <a:t>Latin would be a comparison of this ‘potential fate’ – French, Italian and Spanish all developed from Latin originally.</a:t>
            </a: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52</a:t>
            </a:fld>
            <a:endParaRPr lang="en-GB"/>
          </a:p>
        </p:txBody>
      </p:sp>
      <p:pic>
        <p:nvPicPr>
          <p:cNvPr id="23554" name="Picture 2" descr="8,098 Disintegration Stock Photos, Pictures &amp; Royalty-Free Images - iStock  | Morocco disintegration, Disintegration texture, Disintegration human">
            <a:extLst>
              <a:ext uri="{FF2B5EF4-FFF2-40B4-BE49-F238E27FC236}">
                <a16:creationId xmlns:a16="http://schemas.microsoft.com/office/drawing/2014/main" id="{128ADF5C-BBE6-4331-875D-12A4B14C2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6302" y="966856"/>
            <a:ext cx="1460412" cy="97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7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265849"/>
            <a:ext cx="11979968" cy="1631216"/>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Future of English?</a:t>
            </a:r>
          </a:p>
          <a:p>
            <a:pPr algn="ctr"/>
            <a:endParaRPr lang="en-GB" b="1" dirty="0">
              <a:latin typeface="Avenir Next LT Pro" panose="020B0504020202020204" pitchFamily="34" charset="0"/>
            </a:endParaRPr>
          </a:p>
          <a:p>
            <a:pPr algn="ctr"/>
            <a:r>
              <a:rPr lang="en-GB" sz="3200" b="1" dirty="0">
                <a:latin typeface="Avenir Next LT Pro" panose="020B0504020202020204" pitchFamily="34" charset="0"/>
              </a:rPr>
              <a:t>Uniformity</a:t>
            </a:r>
          </a:p>
          <a:p>
            <a:endParaRPr lang="en-GB" b="1"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53</a:t>
            </a:fld>
            <a:endParaRPr lang="en-GB"/>
          </a:p>
        </p:txBody>
      </p:sp>
      <p:sp>
        <p:nvSpPr>
          <p:cNvPr id="6" name="Rectangle 5">
            <a:extLst>
              <a:ext uri="{FF2B5EF4-FFF2-40B4-BE49-F238E27FC236}">
                <a16:creationId xmlns:a16="http://schemas.microsoft.com/office/drawing/2014/main" id="{604D5C0F-09C8-490F-9842-B5F98AA439FC}"/>
              </a:ext>
            </a:extLst>
          </p:cNvPr>
          <p:cNvSpPr/>
          <p:nvPr/>
        </p:nvSpPr>
        <p:spPr>
          <a:xfrm>
            <a:off x="225286" y="1765675"/>
            <a:ext cx="11754679" cy="4832092"/>
          </a:xfrm>
          <a:prstGeom prst="rect">
            <a:avLst/>
          </a:prstGeom>
        </p:spPr>
        <p:txBody>
          <a:bodyPr wrap="square">
            <a:spAutoFit/>
          </a:bodyPr>
          <a:lstStyle/>
          <a:p>
            <a:pPr marL="285750" lvl="0" indent="-285750">
              <a:buFont typeface="Arial" panose="020B0604020202020204" pitchFamily="34" charset="0"/>
              <a:buChar char="•"/>
            </a:pPr>
            <a:r>
              <a:rPr lang="en-GB" sz="2800" dirty="0">
                <a:solidFill>
                  <a:prstClr val="black"/>
                </a:solidFill>
                <a:latin typeface="Avenir Next LT Pro" panose="020B0504020202020204" pitchFamily="34" charset="0"/>
              </a:rPr>
              <a:t>A contrasting vision to disintegration predicts that development will move in the opposite direction… instead a world standard English will form instead. </a:t>
            </a:r>
          </a:p>
          <a:p>
            <a:pPr marL="285750" lvl="0" indent="-285750">
              <a:buFont typeface="Arial" panose="020B0604020202020204" pitchFamily="34" charset="0"/>
              <a:buChar char="•"/>
            </a:pPr>
            <a:r>
              <a:rPr lang="en-GB" sz="2800" dirty="0">
                <a:solidFill>
                  <a:prstClr val="black"/>
                </a:solidFill>
                <a:latin typeface="Avenir Next LT Pro" panose="020B0504020202020204" pitchFamily="34" charset="0"/>
              </a:rPr>
              <a:t>The differences between varieties of English will decrease rather than increase.</a:t>
            </a:r>
          </a:p>
          <a:p>
            <a:pPr marL="285750" lvl="0" indent="-285750">
              <a:buFont typeface="Arial" panose="020B0604020202020204" pitchFamily="34" charset="0"/>
              <a:buChar char="•"/>
            </a:pPr>
            <a:r>
              <a:rPr lang="en-GB" sz="2800" dirty="0">
                <a:solidFill>
                  <a:prstClr val="black"/>
                </a:solidFill>
                <a:latin typeface="Avenir Next LT Pro" panose="020B0504020202020204" pitchFamily="34" charset="0"/>
              </a:rPr>
              <a:t>Due to TV, internet, films, music and so on – a common culture is emerging and encouraging the growth of a common language.</a:t>
            </a:r>
          </a:p>
          <a:p>
            <a:pPr marL="285750" lvl="0" indent="-285750">
              <a:buFont typeface="Arial" panose="020B0604020202020204" pitchFamily="34" charset="0"/>
              <a:buChar char="•"/>
            </a:pPr>
            <a:r>
              <a:rPr lang="en-GB" sz="2800" dirty="0">
                <a:solidFill>
                  <a:prstClr val="black"/>
                </a:solidFill>
                <a:latin typeface="Avenir Next LT Pro" panose="020B0504020202020204" pitchFamily="34" charset="0"/>
              </a:rPr>
              <a:t>The number of languages in the world is diminishing and the global spread of English can be viewed as being destructive.</a:t>
            </a:r>
          </a:p>
          <a:p>
            <a:pPr marL="285750" lvl="0" indent="-285750">
              <a:buFont typeface="Arial" panose="020B0604020202020204" pitchFamily="34" charset="0"/>
              <a:buChar char="•"/>
            </a:pPr>
            <a:r>
              <a:rPr lang="en-GB" sz="2800" dirty="0">
                <a:solidFill>
                  <a:prstClr val="black"/>
                </a:solidFill>
                <a:latin typeface="Avenir Next LT Pro" panose="020B0504020202020204" pitchFamily="34" charset="0"/>
              </a:rPr>
              <a:t>In Australia it has been estimated that over 200 languages have been lost. In England, regional dialect vocabulary is also in decline.</a:t>
            </a:r>
          </a:p>
        </p:txBody>
      </p:sp>
      <p:pic>
        <p:nvPicPr>
          <p:cNvPr id="24578" name="Picture 2" descr="Uniformity Images – Browse 6,347 Stock Photos, Vectors, and Video | Adobe  Stock">
            <a:extLst>
              <a:ext uri="{FF2B5EF4-FFF2-40B4-BE49-F238E27FC236}">
                <a16:creationId xmlns:a16="http://schemas.microsoft.com/office/drawing/2014/main" id="{DF9AE462-00F9-46CA-98C1-517156C612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83" t="8778" r="11304" b="9323"/>
          <a:stretch/>
        </p:blipFill>
        <p:spPr bwMode="auto">
          <a:xfrm>
            <a:off x="2018974" y="581996"/>
            <a:ext cx="2027582" cy="118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8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106016" y="265849"/>
            <a:ext cx="11979968" cy="1631216"/>
          </a:xfrm>
          <a:prstGeom prst="rect">
            <a:avLst/>
          </a:prstGeom>
          <a:noFill/>
        </p:spPr>
        <p:txBody>
          <a:bodyPr wrap="square" lIns="91440" tIns="45720" rIns="91440" bIns="45720">
            <a:spAutoFit/>
          </a:bodyPr>
          <a:lstStyle/>
          <a:p>
            <a:pPr algn="ctr"/>
            <a:r>
              <a:rPr lang="en-GB" sz="3200" b="1" u="sng" dirty="0">
                <a:latin typeface="Avenir Next LT Pro" panose="020B0504020202020204" pitchFamily="34" charset="0"/>
              </a:rPr>
              <a:t>Future of English?</a:t>
            </a:r>
          </a:p>
          <a:p>
            <a:pPr algn="ctr"/>
            <a:endParaRPr lang="en-GB" b="1" dirty="0">
              <a:latin typeface="Avenir Next LT Pro" panose="020B0504020202020204" pitchFamily="34" charset="0"/>
            </a:endParaRPr>
          </a:p>
          <a:p>
            <a:pPr algn="ctr"/>
            <a:r>
              <a:rPr lang="en-GB" sz="3200" b="1" dirty="0">
                <a:latin typeface="Avenir Next LT Pro" panose="020B0504020202020204" pitchFamily="34" charset="0"/>
              </a:rPr>
              <a:t>Bidialectalism</a:t>
            </a:r>
          </a:p>
          <a:p>
            <a:endParaRPr lang="en-GB" b="1"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90C25240-CE4A-429C-AA0A-FD8367B93196}"/>
              </a:ext>
            </a:extLst>
          </p:cNvPr>
          <p:cNvSpPr>
            <a:spLocks noGrp="1"/>
          </p:cNvSpPr>
          <p:nvPr>
            <p:ph type="sldNum" sz="quarter" idx="12"/>
          </p:nvPr>
        </p:nvSpPr>
        <p:spPr/>
        <p:txBody>
          <a:bodyPr/>
          <a:lstStyle/>
          <a:p>
            <a:fld id="{733491B2-5289-4DC0-98F0-923D19AE7DE8}" type="slidenum">
              <a:rPr lang="en-GB" smtClean="0"/>
              <a:t>54</a:t>
            </a:fld>
            <a:endParaRPr lang="en-GB"/>
          </a:p>
        </p:txBody>
      </p:sp>
      <p:sp>
        <p:nvSpPr>
          <p:cNvPr id="6" name="Rectangle 5">
            <a:extLst>
              <a:ext uri="{FF2B5EF4-FFF2-40B4-BE49-F238E27FC236}">
                <a16:creationId xmlns:a16="http://schemas.microsoft.com/office/drawing/2014/main" id="{A367482E-58DA-4013-B23A-7A53D5AF8786}"/>
              </a:ext>
            </a:extLst>
          </p:cNvPr>
          <p:cNvSpPr/>
          <p:nvPr/>
        </p:nvSpPr>
        <p:spPr>
          <a:xfrm>
            <a:off x="225286" y="1765675"/>
            <a:ext cx="11754679" cy="4832092"/>
          </a:xfrm>
          <a:prstGeom prst="rect">
            <a:avLst/>
          </a:prstGeom>
        </p:spPr>
        <p:txBody>
          <a:bodyPr wrap="square">
            <a:spAutoFit/>
          </a:bodyPr>
          <a:lstStyle/>
          <a:p>
            <a:pPr marL="285750" lvl="0" indent="-285750">
              <a:buFont typeface="Arial" panose="020B0604020202020204" pitchFamily="34" charset="0"/>
              <a:buChar char="•"/>
            </a:pPr>
            <a:r>
              <a:rPr lang="en-GB" sz="2800" dirty="0">
                <a:solidFill>
                  <a:prstClr val="black"/>
                </a:solidFill>
                <a:latin typeface="Avenir Next LT Pro" panose="020B0504020202020204" pitchFamily="34" charset="0"/>
              </a:rPr>
              <a:t>Some believe that the most likely future of the English Language won’t entail disintegration nor absolute uniformity – but instead a compromise between the two.</a:t>
            </a:r>
          </a:p>
          <a:p>
            <a:pPr marL="285750" lvl="0" indent="-285750">
              <a:buFont typeface="Arial" panose="020B0604020202020204" pitchFamily="34" charset="0"/>
              <a:buChar char="•"/>
            </a:pPr>
            <a:r>
              <a:rPr lang="en-GB" sz="2800" dirty="0">
                <a:solidFill>
                  <a:prstClr val="black"/>
                </a:solidFill>
                <a:latin typeface="Avenir Next LT Pro" panose="020B0504020202020204" pitchFamily="34" charset="0"/>
              </a:rPr>
              <a:t>David Crystal (and others) support the view that </a:t>
            </a:r>
            <a:r>
              <a:rPr lang="en-GB" sz="2800" b="1" dirty="0">
                <a:solidFill>
                  <a:prstClr val="black"/>
                </a:solidFill>
                <a:latin typeface="Avenir Next LT Pro" panose="020B0504020202020204" pitchFamily="34" charset="0"/>
              </a:rPr>
              <a:t>bidialectalism</a:t>
            </a:r>
            <a:r>
              <a:rPr lang="en-GB" sz="2800" dirty="0">
                <a:solidFill>
                  <a:prstClr val="black"/>
                </a:solidFill>
                <a:latin typeface="Avenir Next LT Pro" panose="020B0504020202020204" pitchFamily="34" charset="0"/>
              </a:rPr>
              <a:t> – the ability to use two dialects of the same language – will persist and develop. </a:t>
            </a:r>
          </a:p>
          <a:p>
            <a:pPr marL="285750" lvl="0" indent="-285750">
              <a:buFont typeface="Arial" panose="020B0604020202020204" pitchFamily="34" charset="0"/>
              <a:buChar char="•"/>
            </a:pPr>
            <a:r>
              <a:rPr lang="en-GB" sz="2800" dirty="0">
                <a:solidFill>
                  <a:prstClr val="black"/>
                </a:solidFill>
                <a:latin typeface="Avenir Next LT Pro" panose="020B0504020202020204" pitchFamily="34" charset="0"/>
              </a:rPr>
              <a:t>People will adapt their language to suit the needs of the situation they are in – whether that be professional or personal.</a:t>
            </a:r>
          </a:p>
          <a:p>
            <a:pPr marL="285750" lvl="0" indent="-285750">
              <a:buFont typeface="Arial" panose="020B0604020202020204" pitchFamily="34" charset="0"/>
              <a:buChar char="•"/>
            </a:pPr>
            <a:r>
              <a:rPr lang="en-GB" sz="2800" dirty="0">
                <a:solidFill>
                  <a:prstClr val="black"/>
                </a:solidFill>
                <a:latin typeface="Avenir Next LT Pro" panose="020B0504020202020204" pitchFamily="34" charset="0"/>
              </a:rPr>
              <a:t>Speakers might use a local variety of English in their own community, but a different, more international, variety when speaking with speakers from other communities.  Like a type of codeswitching.</a:t>
            </a:r>
          </a:p>
        </p:txBody>
      </p:sp>
      <p:pic>
        <p:nvPicPr>
          <p:cNvPr id="25602" name="Picture 2" descr="Brain Codeswitching Illustration -">
            <a:extLst>
              <a:ext uri="{FF2B5EF4-FFF2-40B4-BE49-F238E27FC236}">
                <a16:creationId xmlns:a16="http://schemas.microsoft.com/office/drawing/2014/main" id="{A5DDBE5E-40AF-4B82-A984-995B5925F8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34" r="12721" b="22551"/>
          <a:stretch/>
        </p:blipFill>
        <p:spPr bwMode="auto">
          <a:xfrm>
            <a:off x="1899704" y="567941"/>
            <a:ext cx="2181966" cy="119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01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3" name="Slide Number Placeholder 2">
            <a:extLst>
              <a:ext uri="{FF2B5EF4-FFF2-40B4-BE49-F238E27FC236}">
                <a16:creationId xmlns:a16="http://schemas.microsoft.com/office/drawing/2014/main" id="{8BEE75CE-AE0A-4F5B-B5B0-7BEEE435348D}"/>
              </a:ext>
            </a:extLst>
          </p:cNvPr>
          <p:cNvSpPr>
            <a:spLocks noGrp="1"/>
          </p:cNvSpPr>
          <p:nvPr>
            <p:ph type="sldNum" sz="quarter" idx="12"/>
          </p:nvPr>
        </p:nvSpPr>
        <p:spPr/>
        <p:txBody>
          <a:bodyPr/>
          <a:lstStyle/>
          <a:p>
            <a:fld id="{733491B2-5289-4DC0-98F0-923D19AE7DE8}" type="slidenum">
              <a:rPr lang="en-GB" smtClean="0"/>
              <a:t>55</a:t>
            </a:fld>
            <a:endParaRPr lang="en-GB"/>
          </a:p>
        </p:txBody>
      </p:sp>
      <p:sp>
        <p:nvSpPr>
          <p:cNvPr id="6" name="Rectangle 5">
            <a:extLst>
              <a:ext uri="{FF2B5EF4-FFF2-40B4-BE49-F238E27FC236}">
                <a16:creationId xmlns:a16="http://schemas.microsoft.com/office/drawing/2014/main" id="{D3B5383E-9828-4330-A5BF-A572E8D44984}"/>
              </a:ext>
            </a:extLst>
          </p:cNvPr>
          <p:cNvSpPr/>
          <p:nvPr/>
        </p:nvSpPr>
        <p:spPr>
          <a:xfrm>
            <a:off x="225286" y="2504150"/>
            <a:ext cx="11873948" cy="3416320"/>
          </a:xfrm>
          <a:prstGeom prst="rect">
            <a:avLst/>
          </a:prstGeom>
        </p:spPr>
        <p:txBody>
          <a:bodyPr wrap="square">
            <a:spAutoFit/>
          </a:bodyPr>
          <a:lstStyle/>
          <a:p>
            <a:pPr lvl="0" algn="ctr"/>
            <a:r>
              <a:rPr lang="en-GB" sz="3600" i="1" dirty="0">
                <a:solidFill>
                  <a:prstClr val="black"/>
                </a:solidFill>
                <a:latin typeface="Avenir Next LT Pro" panose="020B0504020202020204" pitchFamily="34" charset="0"/>
              </a:rPr>
              <a:t>“If we should be worrying about anything to do with the future of English, it should not be that the various strands will drift apart but that they will grow indistinguishable. And what a sad, sad loss that would be”</a:t>
            </a:r>
          </a:p>
          <a:p>
            <a:pPr lvl="0" algn="ctr"/>
            <a:endParaRPr lang="en-GB" sz="3600" i="1" dirty="0">
              <a:solidFill>
                <a:prstClr val="black"/>
              </a:solidFill>
              <a:latin typeface="Avenir Next LT Pro" panose="020B0504020202020204" pitchFamily="34" charset="0"/>
            </a:endParaRPr>
          </a:p>
          <a:p>
            <a:pPr lvl="0" algn="r"/>
            <a:r>
              <a:rPr lang="en-GB" sz="3600" dirty="0">
                <a:solidFill>
                  <a:prstClr val="black"/>
                </a:solidFill>
                <a:latin typeface="Avenir Next LT Pro" panose="020B0504020202020204" pitchFamily="34" charset="0"/>
              </a:rPr>
              <a:t>Bill Bryson, 1990 (Travel Writer)</a:t>
            </a:r>
          </a:p>
        </p:txBody>
      </p:sp>
      <p:sp>
        <p:nvSpPr>
          <p:cNvPr id="7" name="Rectangle 6">
            <a:extLst>
              <a:ext uri="{FF2B5EF4-FFF2-40B4-BE49-F238E27FC236}">
                <a16:creationId xmlns:a16="http://schemas.microsoft.com/office/drawing/2014/main" id="{58BFDD0E-2462-42B1-8018-2276955826B3}"/>
              </a:ext>
            </a:extLst>
          </p:cNvPr>
          <p:cNvSpPr/>
          <p:nvPr/>
        </p:nvSpPr>
        <p:spPr>
          <a:xfrm>
            <a:off x="3048000" y="713685"/>
            <a:ext cx="6096000" cy="1692771"/>
          </a:xfrm>
          <a:prstGeom prst="rect">
            <a:avLst/>
          </a:prstGeom>
        </p:spPr>
        <p:txBody>
          <a:bodyPr>
            <a:spAutoFit/>
          </a:bodyPr>
          <a:lstStyle/>
          <a:p>
            <a:pPr algn="ctr"/>
            <a:r>
              <a:rPr lang="en-GB" sz="4000" b="1" u="sng" dirty="0">
                <a:latin typeface="Avenir Next LT Pro" panose="020B0504020202020204" pitchFamily="34" charset="0"/>
              </a:rPr>
              <a:t>Future of English?</a:t>
            </a:r>
          </a:p>
          <a:p>
            <a:pPr algn="ctr"/>
            <a:endParaRPr lang="en-GB" sz="2400" b="1" dirty="0">
              <a:latin typeface="Avenir Next LT Pro" panose="020B0504020202020204" pitchFamily="34" charset="0"/>
            </a:endParaRPr>
          </a:p>
          <a:p>
            <a:pPr algn="ctr"/>
            <a:r>
              <a:rPr lang="en-GB" sz="4000" b="1" dirty="0">
                <a:latin typeface="Avenir Next LT Pro" panose="020B0504020202020204" pitchFamily="34" charset="0"/>
              </a:rPr>
              <a:t>Final Thought</a:t>
            </a:r>
          </a:p>
        </p:txBody>
      </p:sp>
      <p:pic>
        <p:nvPicPr>
          <p:cNvPr id="26626" name="Picture 2" descr="Bill Bryson (Author of A Walk in the Woods)">
            <a:extLst>
              <a:ext uri="{FF2B5EF4-FFF2-40B4-BE49-F238E27FC236}">
                <a16:creationId xmlns:a16="http://schemas.microsoft.com/office/drawing/2014/main" id="{86FD0C52-3907-4028-9095-68538351BA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61" t="8882" r="18008" b="16385"/>
          <a:stretch/>
        </p:blipFill>
        <p:spPr bwMode="auto">
          <a:xfrm>
            <a:off x="3684104" y="5067148"/>
            <a:ext cx="1583275" cy="170664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Download Reflection Clipart Final Thought - Concept Clipart PNG Image with  No Background - PNGkey.com">
            <a:extLst>
              <a:ext uri="{FF2B5EF4-FFF2-40B4-BE49-F238E27FC236}">
                <a16:creationId xmlns:a16="http://schemas.microsoft.com/office/drawing/2014/main" id="{8E0CB9C9-4AB4-42C9-9942-E8F24967A1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323"/>
          <a:stretch/>
        </p:blipFill>
        <p:spPr bwMode="auto">
          <a:xfrm>
            <a:off x="1274919" y="676164"/>
            <a:ext cx="2370935" cy="173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02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380498" y="894333"/>
            <a:ext cx="11586216" cy="5947782"/>
          </a:xfrm>
          <a:prstGeom prst="rect">
            <a:avLst/>
          </a:prstGeom>
          <a:noFill/>
        </p:spPr>
        <p:txBody>
          <a:bodyPr wrap="square" lIns="91440" tIns="45720" rIns="91440" bIns="45720">
            <a:spAutoFit/>
          </a:bodyPr>
          <a:lstStyle/>
          <a:p>
            <a:r>
              <a:rPr lang="en-GB" sz="3200" b="1" dirty="0">
                <a:latin typeface="Avenir Next LT Pro" panose="020B0504020202020204" pitchFamily="34" charset="0"/>
              </a:rPr>
              <a:t>Causes of language change:</a:t>
            </a:r>
          </a:p>
          <a:p>
            <a:endParaRPr lang="en-GB" sz="700" dirty="0">
              <a:latin typeface="Avenir Next LT Pro" panose="020B0504020202020204" pitchFamily="34" charset="0"/>
            </a:endParaRPr>
          </a:p>
          <a:p>
            <a:pPr marL="342900" indent="-342900">
              <a:buFont typeface="Arial" panose="020B0604020202020204" pitchFamily="34" charset="0"/>
              <a:buChar char="•"/>
            </a:pPr>
            <a:r>
              <a:rPr lang="en-GB" sz="2600" u="sng" dirty="0">
                <a:latin typeface="Avenir Next LT Pro" panose="020B0504020202020204" pitchFamily="34" charset="0"/>
              </a:rPr>
              <a:t>Ease of Articulation</a:t>
            </a:r>
            <a:r>
              <a:rPr lang="en-GB" sz="2600" dirty="0">
                <a:latin typeface="Avenir Next LT Pro" panose="020B0504020202020204" pitchFamily="34" charset="0"/>
              </a:rPr>
              <a:t> – Some words change to make them physically easier to say. Usually such changes involve either </a:t>
            </a:r>
            <a:r>
              <a:rPr lang="en-GB" sz="2600" b="1" dirty="0">
                <a:latin typeface="Avenir Next LT Pro" panose="020B0504020202020204" pitchFamily="34" charset="0"/>
              </a:rPr>
              <a:t>omission</a:t>
            </a:r>
            <a:r>
              <a:rPr lang="en-GB" sz="2600" dirty="0">
                <a:latin typeface="Avenir Next LT Pro" panose="020B0504020202020204" pitchFamily="34" charset="0"/>
              </a:rPr>
              <a:t> or </a:t>
            </a:r>
            <a:r>
              <a:rPr lang="en-GB" sz="2600" b="1" dirty="0">
                <a:latin typeface="Avenir Next LT Pro" panose="020B0504020202020204" pitchFamily="34" charset="0"/>
              </a:rPr>
              <a:t>assimilation</a:t>
            </a:r>
            <a:r>
              <a:rPr lang="en-GB" sz="2600" dirty="0">
                <a:latin typeface="Avenir Next LT Pro" panose="020B0504020202020204" pitchFamily="34" charset="0"/>
              </a:rPr>
              <a:t>.</a:t>
            </a:r>
          </a:p>
          <a:p>
            <a:pPr marL="342900" indent="-342900">
              <a:buFont typeface="Arial" panose="020B0604020202020204" pitchFamily="34" charset="0"/>
              <a:buChar char="•"/>
            </a:pPr>
            <a:r>
              <a:rPr lang="en-GB" sz="2600" u="sng" dirty="0">
                <a:latin typeface="Avenir Next LT Pro" panose="020B0504020202020204" pitchFamily="34" charset="0"/>
              </a:rPr>
              <a:t>Standardisation</a:t>
            </a:r>
            <a:r>
              <a:rPr lang="en-GB" sz="2600" dirty="0">
                <a:latin typeface="Avenir Next LT Pro" panose="020B0504020202020204" pitchFamily="34" charset="0"/>
              </a:rPr>
              <a:t> – This occurs when we change language in order to make it more consistent.</a:t>
            </a:r>
          </a:p>
          <a:p>
            <a:pPr marL="342900" indent="-342900">
              <a:buFont typeface="Arial" panose="020B0604020202020204" pitchFamily="34" charset="0"/>
              <a:buChar char="•"/>
            </a:pPr>
            <a:r>
              <a:rPr lang="en-GB" sz="2600" u="sng" dirty="0">
                <a:latin typeface="Avenir Next LT Pro" panose="020B0504020202020204" pitchFamily="34" charset="0"/>
              </a:rPr>
              <a:t>Social Influences</a:t>
            </a:r>
            <a:r>
              <a:rPr lang="en-GB" sz="2600" dirty="0">
                <a:latin typeface="Avenir Next LT Pro" panose="020B0504020202020204" pitchFamily="34" charset="0"/>
              </a:rPr>
              <a:t> – Language change often reflects changes in society. There may be a need for new meanings e.g. new inventions or ideas. Words that are no longer needed fall out of use. Some changes are motivated by the wish to be different or fashionable e.g. slang expressions.</a:t>
            </a:r>
          </a:p>
          <a:p>
            <a:pPr marL="342900" indent="-342900">
              <a:buFont typeface="Arial" panose="020B0604020202020204" pitchFamily="34" charset="0"/>
              <a:buChar char="•"/>
            </a:pPr>
            <a:r>
              <a:rPr lang="en-GB" sz="2600" u="sng" dirty="0">
                <a:latin typeface="Avenir Next LT Pro" panose="020B0504020202020204" pitchFamily="34" charset="0"/>
              </a:rPr>
              <a:t>Influence of other languages</a:t>
            </a:r>
            <a:r>
              <a:rPr lang="en-GB" sz="2600" dirty="0">
                <a:latin typeface="Avenir Next LT Pro" panose="020B0504020202020204" pitchFamily="34" charset="0"/>
              </a:rPr>
              <a:t> – Contact with other languages can bring about language change. Contact can take many forms: military invasion, immigration, trading links, cultural products (films and television), social and economic power. </a:t>
            </a:r>
            <a:endParaRPr lang="en-GB" sz="2600" u="sng"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A61E6404-3406-40F3-B919-A45883BC7863}"/>
              </a:ext>
            </a:extLst>
          </p:cNvPr>
          <p:cNvSpPr>
            <a:spLocks noGrp="1"/>
          </p:cNvSpPr>
          <p:nvPr>
            <p:ph type="sldNum" sz="quarter" idx="12"/>
          </p:nvPr>
        </p:nvSpPr>
        <p:spPr/>
        <p:txBody>
          <a:bodyPr/>
          <a:lstStyle/>
          <a:p>
            <a:fld id="{733491B2-5289-4DC0-98F0-923D19AE7DE8}" type="slidenum">
              <a:rPr lang="en-GB" smtClean="0"/>
              <a:t>6</a:t>
            </a:fld>
            <a:endParaRPr lang="en-GB"/>
          </a:p>
        </p:txBody>
      </p:sp>
      <p:pic>
        <p:nvPicPr>
          <p:cNvPr id="30722" name="Picture 2" descr="Cause and effect. Is qualitative evidence legitimate?">
            <a:extLst>
              <a:ext uri="{FF2B5EF4-FFF2-40B4-BE49-F238E27FC236}">
                <a16:creationId xmlns:a16="http://schemas.microsoft.com/office/drawing/2014/main" id="{FE8AA2E6-1D98-47E1-956A-3CFE8760B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834" y="147460"/>
            <a:ext cx="2354370" cy="136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0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503583" y="1012899"/>
            <a:ext cx="11184833" cy="2739211"/>
          </a:xfrm>
          <a:prstGeom prst="rect">
            <a:avLst/>
          </a:prstGeom>
          <a:noFill/>
        </p:spPr>
        <p:txBody>
          <a:bodyPr wrap="square" lIns="91440" tIns="45720" rIns="91440" bIns="45720">
            <a:spAutoFit/>
          </a:bodyPr>
          <a:lstStyle/>
          <a:p>
            <a:r>
              <a:rPr lang="en-GB" sz="3200" b="1" dirty="0">
                <a:latin typeface="Avenir Next LT Pro" panose="020B0504020202020204" pitchFamily="34" charset="0"/>
              </a:rPr>
              <a:t>Political Correctness:</a:t>
            </a:r>
          </a:p>
          <a:p>
            <a:endParaRPr lang="en-GB" sz="1200" dirty="0">
              <a:latin typeface="Avenir Next LT Pro" panose="020B0504020202020204" pitchFamily="34" charset="0"/>
            </a:endParaRPr>
          </a:p>
          <a:p>
            <a:pPr>
              <a:buFont typeface="Arial" panose="020B0604020202020204" pitchFamily="34" charset="0"/>
              <a:buChar char="•"/>
            </a:pPr>
            <a:r>
              <a:rPr lang="en-GB" sz="3200" dirty="0">
                <a:latin typeface="Avenir Next LT Pro" panose="020B0504020202020204" pitchFamily="34" charset="0"/>
              </a:rPr>
              <a:t>Refrain from causing emotional harm</a:t>
            </a:r>
          </a:p>
          <a:p>
            <a:pPr>
              <a:buFont typeface="Arial" panose="020B0604020202020204" pitchFamily="34" charset="0"/>
              <a:buChar char="•"/>
            </a:pPr>
            <a:r>
              <a:rPr lang="en-GB" sz="3200" dirty="0">
                <a:latin typeface="Avenir Next LT Pro" panose="020B0504020202020204" pitchFamily="34" charset="0"/>
              </a:rPr>
              <a:t>Fit into society free of isolation</a:t>
            </a:r>
          </a:p>
          <a:p>
            <a:pPr>
              <a:buFont typeface="Arial" panose="020B0604020202020204" pitchFamily="34" charset="0"/>
              <a:buChar char="•"/>
            </a:pPr>
            <a:r>
              <a:rPr lang="en-GB" sz="3200" dirty="0">
                <a:latin typeface="Avenir Next LT Pro" panose="020B0504020202020204" pitchFamily="34" charset="0"/>
              </a:rPr>
              <a:t>Well intentioned</a:t>
            </a:r>
          </a:p>
          <a:p>
            <a:pPr>
              <a:buFont typeface="Arial" panose="020B0604020202020204" pitchFamily="34" charset="0"/>
              <a:buChar char="•"/>
            </a:pPr>
            <a:r>
              <a:rPr lang="en-GB" sz="3200" dirty="0">
                <a:latin typeface="Avenir Next LT Pro" panose="020B0504020202020204" pitchFamily="34" charset="0"/>
              </a:rPr>
              <a:t>However… gone too far? - ‘vertically challenged’ for short</a:t>
            </a:r>
          </a:p>
        </p:txBody>
      </p:sp>
      <p:sp>
        <p:nvSpPr>
          <p:cNvPr id="3" name="Slide Number Placeholder 2">
            <a:extLst>
              <a:ext uri="{FF2B5EF4-FFF2-40B4-BE49-F238E27FC236}">
                <a16:creationId xmlns:a16="http://schemas.microsoft.com/office/drawing/2014/main" id="{BFAA71D0-9C8A-48FA-993E-D50B41912E62}"/>
              </a:ext>
            </a:extLst>
          </p:cNvPr>
          <p:cNvSpPr>
            <a:spLocks noGrp="1"/>
          </p:cNvSpPr>
          <p:nvPr>
            <p:ph type="sldNum" sz="quarter" idx="12"/>
          </p:nvPr>
        </p:nvSpPr>
        <p:spPr/>
        <p:txBody>
          <a:bodyPr/>
          <a:lstStyle/>
          <a:p>
            <a:fld id="{733491B2-5289-4DC0-98F0-923D19AE7DE8}" type="slidenum">
              <a:rPr lang="en-GB" smtClean="0"/>
              <a:t>7</a:t>
            </a:fld>
            <a:endParaRPr lang="en-GB"/>
          </a:p>
        </p:txBody>
      </p:sp>
      <p:pic>
        <p:nvPicPr>
          <p:cNvPr id="6146" name="Picture 2" descr="https://ehlion.com/wp-content/uploads/2020/10/politically-correct.jpg">
            <a:extLst>
              <a:ext uri="{FF2B5EF4-FFF2-40B4-BE49-F238E27FC236}">
                <a16:creationId xmlns:a16="http://schemas.microsoft.com/office/drawing/2014/main" id="{C09B0001-8AEF-42A5-87F9-DD0A6FFF2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899" y="3904740"/>
            <a:ext cx="3965687" cy="2800766"/>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Politically Correct Monsters | Realm of the Lone Grey Squirrel">
            <a:extLst>
              <a:ext uri="{FF2B5EF4-FFF2-40B4-BE49-F238E27FC236}">
                <a16:creationId xmlns:a16="http://schemas.microsoft.com/office/drawing/2014/main" id="{851E3F91-BB74-4FA7-B248-646DB44828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995"/>
          <a:stretch/>
        </p:blipFill>
        <p:spPr bwMode="auto">
          <a:xfrm>
            <a:off x="6535825" y="3863758"/>
            <a:ext cx="4149549" cy="28827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3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302892" y="1333550"/>
            <a:ext cx="11586216" cy="5293757"/>
          </a:xfrm>
          <a:prstGeom prst="rect">
            <a:avLst/>
          </a:prstGeom>
          <a:noFill/>
        </p:spPr>
        <p:txBody>
          <a:bodyPr wrap="square" lIns="91440" tIns="45720" rIns="91440" bIns="45720">
            <a:spAutoFit/>
          </a:bodyPr>
          <a:lstStyle/>
          <a:p>
            <a:r>
              <a:rPr lang="en-GB" sz="3200" b="1" dirty="0">
                <a:latin typeface="Avenir Next LT Pro" panose="020B0504020202020204" pitchFamily="34" charset="0"/>
              </a:rPr>
              <a:t>Attitudes towards language change:</a:t>
            </a:r>
          </a:p>
          <a:p>
            <a:endParaRPr lang="en-GB" dirty="0">
              <a:latin typeface="Avenir Next LT Pro" panose="020B0504020202020204" pitchFamily="34" charset="0"/>
            </a:endParaRPr>
          </a:p>
          <a:p>
            <a:pPr marL="285750" indent="-285750">
              <a:buFont typeface="Arial" panose="020B0604020202020204" pitchFamily="34" charset="0"/>
              <a:buChar char="•"/>
            </a:pPr>
            <a:r>
              <a:rPr lang="en-GB" sz="3200" u="sng" dirty="0">
                <a:latin typeface="Avenir Next LT Pro" panose="020B0504020202020204" pitchFamily="34" charset="0"/>
              </a:rPr>
              <a:t>Prescriptivism</a:t>
            </a:r>
            <a:r>
              <a:rPr lang="en-GB" sz="3200" dirty="0">
                <a:latin typeface="Avenir Next LT Pro" panose="020B0504020202020204" pitchFamily="34" charset="0"/>
              </a:rPr>
              <a:t> – dictate how language should be used</a:t>
            </a:r>
          </a:p>
          <a:p>
            <a:r>
              <a:rPr lang="en-GB" sz="3200" dirty="0">
                <a:latin typeface="Avenir Next LT Pro" panose="020B0504020202020204" pitchFamily="34" charset="0"/>
              </a:rPr>
              <a:t>(Want language to remain same and refrain from change)</a:t>
            </a:r>
          </a:p>
          <a:p>
            <a:endParaRPr lang="en-GB" sz="3200" dirty="0">
              <a:latin typeface="Avenir Next LT Pro" panose="020B0504020202020204" pitchFamily="34" charset="0"/>
            </a:endParaRPr>
          </a:p>
          <a:p>
            <a:pPr marL="285750" indent="-285750">
              <a:buFont typeface="Arial" panose="020B0604020202020204" pitchFamily="34" charset="0"/>
              <a:buChar char="•"/>
            </a:pPr>
            <a:r>
              <a:rPr lang="en-GB" sz="3200" u="sng" dirty="0">
                <a:latin typeface="Avenir Next LT Pro" panose="020B0504020202020204" pitchFamily="34" charset="0"/>
              </a:rPr>
              <a:t>Descriptivism</a:t>
            </a:r>
            <a:r>
              <a:rPr lang="en-GB" sz="3200" dirty="0">
                <a:latin typeface="Avenir Next LT Pro" panose="020B0504020202020204" pitchFamily="34" charset="0"/>
              </a:rPr>
              <a:t> – accept language change is inevitable and accept change</a:t>
            </a:r>
          </a:p>
          <a:p>
            <a:endParaRPr lang="en-GB" sz="3200" dirty="0">
              <a:latin typeface="Avenir Next LT Pro" panose="020B0504020202020204" pitchFamily="34" charset="0"/>
            </a:endParaRPr>
          </a:p>
          <a:p>
            <a:pPr marL="285750" indent="-285750">
              <a:buFont typeface="Arial" panose="020B0604020202020204" pitchFamily="34" charset="0"/>
              <a:buChar char="•"/>
            </a:pPr>
            <a:r>
              <a:rPr lang="en-GB" sz="3200" dirty="0">
                <a:latin typeface="Avenir Next LT Pro" panose="020B0504020202020204" pitchFamily="34" charset="0"/>
              </a:rPr>
              <a:t>Progress or Decay? Is language in decline (</a:t>
            </a:r>
            <a:r>
              <a:rPr lang="en-GB" sz="3200" dirty="0" err="1">
                <a:latin typeface="Avenir Next LT Pro" panose="020B0504020202020204" pitchFamily="34" charset="0"/>
              </a:rPr>
              <a:t>declinism</a:t>
            </a:r>
            <a:r>
              <a:rPr lang="en-GB" sz="3200" dirty="0">
                <a:latin typeface="Avenir Next LT Pro" panose="020B0504020202020204" pitchFamily="34" charset="0"/>
              </a:rPr>
              <a:t>) or is it becoming more accurate and efficient? Jean Aitchison wrote a whole book on this issue.</a:t>
            </a:r>
          </a:p>
        </p:txBody>
      </p:sp>
      <p:sp>
        <p:nvSpPr>
          <p:cNvPr id="3" name="Slide Number Placeholder 2">
            <a:extLst>
              <a:ext uri="{FF2B5EF4-FFF2-40B4-BE49-F238E27FC236}">
                <a16:creationId xmlns:a16="http://schemas.microsoft.com/office/drawing/2014/main" id="{93F522C1-DA78-4C38-930F-7E300702310A}"/>
              </a:ext>
            </a:extLst>
          </p:cNvPr>
          <p:cNvSpPr>
            <a:spLocks noGrp="1"/>
          </p:cNvSpPr>
          <p:nvPr>
            <p:ph type="sldNum" sz="quarter" idx="12"/>
          </p:nvPr>
        </p:nvSpPr>
        <p:spPr/>
        <p:txBody>
          <a:bodyPr/>
          <a:lstStyle/>
          <a:p>
            <a:fld id="{733491B2-5289-4DC0-98F0-923D19AE7DE8}" type="slidenum">
              <a:rPr lang="en-GB" smtClean="0"/>
              <a:t>8</a:t>
            </a:fld>
            <a:endParaRPr lang="en-GB"/>
          </a:p>
        </p:txBody>
      </p:sp>
      <p:pic>
        <p:nvPicPr>
          <p:cNvPr id="2050" name="Picture 2" descr="How People Differ in Confidence About Their Attitudes | Psychology Today  United Kingdom">
            <a:extLst>
              <a:ext uri="{FF2B5EF4-FFF2-40B4-BE49-F238E27FC236}">
                <a16:creationId xmlns:a16="http://schemas.microsoft.com/office/drawing/2014/main" id="{384D77E7-92C4-4EF8-BD7F-26B6DF2519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82" r="37283"/>
          <a:stretch/>
        </p:blipFill>
        <p:spPr bwMode="auto">
          <a:xfrm>
            <a:off x="8188853" y="487251"/>
            <a:ext cx="1193688" cy="132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4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76A1D-D730-42F6-A97A-3D0957BE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613" y="32858"/>
            <a:ext cx="2354371" cy="1048599"/>
          </a:xfrm>
          <a:prstGeom prst="rect">
            <a:avLst/>
          </a:prstGeom>
        </p:spPr>
      </p:pic>
      <p:pic>
        <p:nvPicPr>
          <p:cNvPr id="5" name="Picture 4">
            <a:extLst>
              <a:ext uri="{FF2B5EF4-FFF2-40B4-BE49-F238E27FC236}">
                <a16:creationId xmlns:a16="http://schemas.microsoft.com/office/drawing/2014/main" id="{DC4DB1F6-755D-410D-89CE-F5A9E1B88E69}"/>
              </a:ext>
            </a:extLst>
          </p:cNvPr>
          <p:cNvPicPr>
            <a:picLocks noChangeAspect="1"/>
          </p:cNvPicPr>
          <p:nvPr/>
        </p:nvPicPr>
        <p:blipFill>
          <a:blip r:embed="rId3"/>
          <a:stretch>
            <a:fillRect/>
          </a:stretch>
        </p:blipFill>
        <p:spPr>
          <a:xfrm>
            <a:off x="225286" y="147460"/>
            <a:ext cx="1674418" cy="819396"/>
          </a:xfrm>
          <a:prstGeom prst="rect">
            <a:avLst/>
          </a:prstGeom>
        </p:spPr>
      </p:pic>
      <p:sp>
        <p:nvSpPr>
          <p:cNvPr id="2" name="Rectangle 1">
            <a:extLst>
              <a:ext uri="{FF2B5EF4-FFF2-40B4-BE49-F238E27FC236}">
                <a16:creationId xmlns:a16="http://schemas.microsoft.com/office/drawing/2014/main" id="{6B4D082A-5ADC-43B6-9A20-B430C867DAC5}"/>
              </a:ext>
            </a:extLst>
          </p:cNvPr>
          <p:cNvSpPr/>
          <p:nvPr/>
        </p:nvSpPr>
        <p:spPr>
          <a:xfrm>
            <a:off x="302892" y="1191976"/>
            <a:ext cx="11586216" cy="4093428"/>
          </a:xfrm>
          <a:prstGeom prst="rect">
            <a:avLst/>
          </a:prstGeom>
          <a:noFill/>
        </p:spPr>
        <p:txBody>
          <a:bodyPr wrap="square" lIns="91440" tIns="45720" rIns="91440" bIns="45720">
            <a:spAutoFit/>
          </a:bodyPr>
          <a:lstStyle/>
          <a:p>
            <a:r>
              <a:rPr lang="en-GB" sz="3200" b="1" dirty="0">
                <a:latin typeface="Avenir Next LT Pro" panose="020B0504020202020204" pitchFamily="34" charset="0"/>
              </a:rPr>
              <a:t>Taboo</a:t>
            </a:r>
          </a:p>
          <a:p>
            <a:endParaRPr lang="en-GB" sz="3200" b="1" dirty="0">
              <a:latin typeface="Avenir Next LT Pro" panose="020B0504020202020204" pitchFamily="34" charset="0"/>
            </a:endParaRPr>
          </a:p>
          <a:p>
            <a:pPr marL="457200" indent="-457200">
              <a:buFont typeface="Arial" panose="020B0604020202020204" pitchFamily="34" charset="0"/>
              <a:buChar char="•"/>
            </a:pPr>
            <a:r>
              <a:rPr lang="en-GB" sz="2800" dirty="0">
                <a:latin typeface="Avenir Next LT Pro" panose="020B0504020202020204" pitchFamily="34" charset="0"/>
              </a:rPr>
              <a:t>Used for comedic effect</a:t>
            </a:r>
          </a:p>
          <a:p>
            <a:pPr marL="457200" indent="-457200">
              <a:buFont typeface="Arial" panose="020B0604020202020204" pitchFamily="34" charset="0"/>
              <a:buChar char="•"/>
            </a:pPr>
            <a:r>
              <a:rPr lang="en-GB" sz="2800" dirty="0">
                <a:latin typeface="Avenir Next LT Pro" panose="020B0504020202020204" pitchFamily="34" charset="0"/>
              </a:rPr>
              <a:t>Convergence or divergence – conform to more dialectical lexis to fit in or show separate from others</a:t>
            </a:r>
          </a:p>
          <a:p>
            <a:pPr marL="457200" indent="-457200">
              <a:buFont typeface="Arial" panose="020B0604020202020204" pitchFamily="34" charset="0"/>
              <a:buChar char="•"/>
            </a:pPr>
            <a:r>
              <a:rPr lang="en-GB" sz="2800" dirty="0">
                <a:latin typeface="Avenir Next LT Pro" panose="020B0504020202020204" pitchFamily="34" charset="0"/>
              </a:rPr>
              <a:t>Used as filler or to show pain and displeasure</a:t>
            </a:r>
          </a:p>
          <a:p>
            <a:pPr marL="457200" indent="-457200">
              <a:buFont typeface="Arial" panose="020B0604020202020204" pitchFamily="34" charset="0"/>
              <a:buChar char="•"/>
            </a:pPr>
            <a:r>
              <a:rPr lang="en-GB" sz="2800" dirty="0">
                <a:latin typeface="Avenir Next LT Pro" panose="020B0504020202020204" pitchFamily="34" charset="0"/>
              </a:rPr>
              <a:t>Negative views towards taboo</a:t>
            </a:r>
          </a:p>
          <a:p>
            <a:pPr marL="457200" indent="-457200">
              <a:buFont typeface="Arial" panose="020B0604020202020204" pitchFamily="34" charset="0"/>
              <a:buChar char="•"/>
            </a:pPr>
            <a:r>
              <a:rPr lang="en-GB" sz="2800" dirty="0">
                <a:latin typeface="Avenir Next LT Pro" panose="020B0504020202020204" pitchFamily="34" charset="0"/>
              </a:rPr>
              <a:t>Too much on TV</a:t>
            </a:r>
          </a:p>
          <a:p>
            <a:pPr marL="457200" indent="-457200">
              <a:buFont typeface="Arial" panose="020B0604020202020204" pitchFamily="34" charset="0"/>
              <a:buChar char="•"/>
            </a:pPr>
            <a:r>
              <a:rPr lang="en-GB" sz="2800" dirty="0">
                <a:latin typeface="Avenir Next LT Pro" panose="020B0504020202020204" pitchFamily="34" charset="0"/>
              </a:rPr>
              <a:t>However, shows reality to modern language in Britain</a:t>
            </a:r>
            <a:endParaRPr lang="en-GB" sz="3200"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2D924D09-B6A7-437D-B2F4-6C90E8D1D066}"/>
              </a:ext>
            </a:extLst>
          </p:cNvPr>
          <p:cNvSpPr>
            <a:spLocks noGrp="1"/>
          </p:cNvSpPr>
          <p:nvPr>
            <p:ph type="sldNum" sz="quarter" idx="12"/>
          </p:nvPr>
        </p:nvSpPr>
        <p:spPr/>
        <p:txBody>
          <a:bodyPr/>
          <a:lstStyle/>
          <a:p>
            <a:fld id="{733491B2-5289-4DC0-98F0-923D19AE7DE8}" type="slidenum">
              <a:rPr lang="en-GB" smtClean="0"/>
              <a:t>9</a:t>
            </a:fld>
            <a:endParaRPr lang="en-GB"/>
          </a:p>
        </p:txBody>
      </p:sp>
      <p:pic>
        <p:nvPicPr>
          <p:cNvPr id="7170" name="Picture 2" descr="https://mainstreetvegan.com/wp-content/uploads/2018/01/bigstock-Vector-no-talking-sign-38639947-350x350.jpg">
            <a:extLst>
              <a:ext uri="{FF2B5EF4-FFF2-40B4-BE49-F238E27FC236}">
                <a16:creationId xmlns:a16="http://schemas.microsoft.com/office/drawing/2014/main" id="{ED5F60FA-83B1-41C2-98DB-8F619A987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5372" y="3848376"/>
            <a:ext cx="2146852" cy="214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56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4364</Words>
  <Application>Microsoft Office PowerPoint</Application>
  <PresentationFormat>Widescreen</PresentationFormat>
  <Paragraphs>588</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Avenir Next LT Pro</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Parker</dc:creator>
  <cp:lastModifiedBy>Brendan Parker</cp:lastModifiedBy>
  <cp:revision>114</cp:revision>
  <dcterms:created xsi:type="dcterms:W3CDTF">2022-04-06T20:40:55Z</dcterms:created>
  <dcterms:modified xsi:type="dcterms:W3CDTF">2023-03-20T14:43:51Z</dcterms:modified>
</cp:coreProperties>
</file>