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JtszJpbiP2vAm9gEa1RDmhizO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D8F212D-CB5A-4945-9CE0-E566363C78F8}">
  <a:tblStyle styleId="{CD8F212D-CB5A-4945-9CE0-E566363C78F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FBD871B-1E6E-4566-9818-8D189C4FE903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Google Shape;85;p1"/>
          <p:cNvGraphicFramePr/>
          <p:nvPr>
            <p:extLst>
              <p:ext uri="{D42A27DB-BD31-4B8C-83A1-F6EECF244321}">
                <p14:modId xmlns:p14="http://schemas.microsoft.com/office/powerpoint/2010/main" val="22284053"/>
              </p:ext>
            </p:extLst>
          </p:nvPr>
        </p:nvGraphicFramePr>
        <p:xfrm>
          <a:off x="94319" y="464231"/>
          <a:ext cx="4576155" cy="3731148"/>
        </p:xfrm>
        <a:graphic>
          <a:graphicData uri="http://schemas.openxmlformats.org/drawingml/2006/table">
            <a:tbl>
              <a:tblPr firstRow="1" bandRow="1">
                <a:noFill/>
                <a:tableStyleId>{CD8F212D-CB5A-4945-9CE0-E566363C78F8}</a:tableStyleId>
              </a:tblPr>
              <a:tblGrid>
                <a:gridCol w="2240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89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lt1"/>
                          </a:solidFill>
                        </a:rPr>
                        <a:t>Content   </a:t>
                      </a:r>
                      <a:endParaRPr sz="1200" dirty="0"/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dirty="0">
                          <a:solidFill>
                            <a:schemeClr val="lt1"/>
                          </a:solidFill>
                        </a:rPr>
                        <a:t>    </a:t>
                      </a:r>
                      <a:endParaRPr sz="1200" dirty="0"/>
                    </a:p>
                  </a:txBody>
                  <a:tcPr marL="91450" marR="91450" marT="45725" marB="45725"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80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3.1 Possible measures, i.e.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levels of performance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levels of participation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impact on society (e.g. in context of a specific social policy such as reducing obesity)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 3.2 Methods,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 i.e. • for measuring performance,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i.e. o benchmarks and quality schemes (e.g. </a:t>
                      </a:r>
                      <a:r>
                        <a:rPr lang="en-GB" sz="1100" dirty="0" err="1"/>
                        <a:t>Clubmark</a:t>
                      </a:r>
                      <a:r>
                        <a:rPr lang="en-GB" sz="1100" dirty="0"/>
                        <a:t>)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self-assessment o external assessment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for measuring participation,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 i.e. o surveys (e.g. Active People)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o uptake of NGB schemes (e.g. </a:t>
                      </a:r>
                      <a:r>
                        <a:rPr lang="en-GB" sz="1100" dirty="0" err="1"/>
                        <a:t>SwimMark</a:t>
                      </a:r>
                      <a:r>
                        <a:rPr lang="en-GB" sz="1100" dirty="0"/>
                        <a:t>)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• for measuring impact on society (e.g. against the policy or initiatives target such as obesity levels)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/>
                        <a:t> 3.3 Purpose of measurement (e.g. demonstrate success, justify funding, identify areas to improve, illustrate best practice) </a:t>
                      </a:r>
                      <a:endParaRPr sz="1100" dirty="0"/>
                    </a:p>
                  </a:txBody>
                  <a:tcPr marL="91450" marR="91450" marT="45725" marB="45725"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/>
                    </a:p>
                  </a:txBody>
                  <a:tcPr marL="91450" marR="91450" marT="45725" marB="45725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7" name="Google Shape;87;p1"/>
          <p:cNvSpPr txBox="1"/>
          <p:nvPr/>
        </p:nvSpPr>
        <p:spPr>
          <a:xfrm>
            <a:off x="92701" y="79530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050" i="0" u="none" strike="noStrike" cap="none" dirty="0">
                <a:solidFill>
                  <a:schemeClr val="bg1"/>
                </a:solidFill>
                <a:latin typeface="+mn-lt"/>
                <a:ea typeface="Calibri"/>
                <a:cs typeface="Calibri"/>
                <a:sym typeface="Calibri"/>
              </a:rPr>
              <a:t>      100% SHEET       </a:t>
            </a:r>
            <a:r>
              <a:rPr lang="en-GB" sz="1050" dirty="0">
                <a:solidFill>
                  <a:schemeClr val="bg1"/>
                </a:solidFill>
                <a:latin typeface="+mn-lt"/>
                <a:ea typeface="Calibri"/>
                <a:cs typeface="Calibri"/>
                <a:sym typeface="Calibri"/>
              </a:rPr>
              <a:t>3. Understand how the impact of sports development can be measured        </a:t>
            </a:r>
            <a:endParaRPr lang="en-GB" sz="1050" i="0" u="none" strike="noStrike" cap="none" dirty="0">
              <a:solidFill>
                <a:schemeClr val="bg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 rot="10800000" flipH="1">
            <a:off x="7376625" y="-1708127"/>
            <a:ext cx="2493552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5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5" name="Google Shape;86;p1">
            <a:extLst>
              <a:ext uri="{FF2B5EF4-FFF2-40B4-BE49-F238E27FC236}">
                <a16:creationId xmlns:a16="http://schemas.microsoft.com/office/drawing/2014/main" id="{97C612FE-2720-401F-AD52-D1937AFE67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3204186"/>
              </p:ext>
            </p:extLst>
          </p:nvPr>
        </p:nvGraphicFramePr>
        <p:xfrm>
          <a:off x="8426999" y="4690370"/>
          <a:ext cx="3657219" cy="20269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65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70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disadvantages of using surveys</a:t>
                      </a:r>
                      <a:endParaRPr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291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 may not get accurate valid responses / results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not get honest answers / they can lie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People completing the survey may not feel comfortable answering some questions / provide partial answers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People completing the survey may not understand the question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Closed questions /Yes-No / limited in the questions you can ask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Respondents can get bored / may not take seriously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Data errors occur if questions are missed out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562949000"/>
                  </a:ext>
                </a:extLst>
              </a:tr>
            </a:tbl>
          </a:graphicData>
        </a:graphic>
      </p:graphicFrame>
      <p:graphicFrame>
        <p:nvGraphicFramePr>
          <p:cNvPr id="18" name="Google Shape;86;p1">
            <a:extLst>
              <a:ext uri="{FF2B5EF4-FFF2-40B4-BE49-F238E27FC236}">
                <a16:creationId xmlns:a16="http://schemas.microsoft.com/office/drawing/2014/main" id="{A744A3FF-C6E3-40C0-B501-8AB5D3111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435896"/>
              </p:ext>
            </p:extLst>
          </p:nvPr>
        </p:nvGraphicFramePr>
        <p:xfrm>
          <a:off x="92701" y="4598955"/>
          <a:ext cx="4419974" cy="16307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4199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measuring the impact of sports development is important.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25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demonstrate success of the initiative/event / increase in participation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justify the funding given to the initiative/event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identify areas to improve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To illustrate best practice</a:t>
                      </a:r>
                    </a:p>
                    <a:p>
                      <a:endParaRPr lang="en-GB" sz="1400" b="0" i="0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9" name="Google Shape;86;p1">
            <a:extLst>
              <a:ext uri="{FF2B5EF4-FFF2-40B4-BE49-F238E27FC236}">
                <a16:creationId xmlns:a16="http://schemas.microsoft.com/office/drawing/2014/main" id="{318BB779-1914-4CC0-AB51-E6BA3AED27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5532855"/>
              </p:ext>
            </p:extLst>
          </p:nvPr>
        </p:nvGraphicFramePr>
        <p:xfrm>
          <a:off x="8686800" y="2691233"/>
          <a:ext cx="3279432" cy="18593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27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advantages of using surveys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682"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Cost effective/cheap to do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Can reach a large number of people/saves travelling to ask questions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Can be done electronically/data can be analysed/compared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Easy to do/can be done quickly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Can be shared on social media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Can be done online/phone/paper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1" name="Google Shape;86;p1">
            <a:extLst>
              <a:ext uri="{FF2B5EF4-FFF2-40B4-BE49-F238E27FC236}">
                <a16:creationId xmlns:a16="http://schemas.microsoft.com/office/drawing/2014/main" id="{CE6D9BB9-E72D-4552-8024-BF92541B60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058578"/>
              </p:ext>
            </p:extLst>
          </p:nvPr>
        </p:nvGraphicFramePr>
        <p:xfrm>
          <a:off x="4832706" y="3059890"/>
          <a:ext cx="3402565" cy="371858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02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Benefits of a benchmark or quality scheme status like </a:t>
                      </a:r>
                      <a:r>
                        <a:rPr lang="en-GB" sz="110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Clubmark</a:t>
                      </a:r>
                      <a:endParaRPr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976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Attract funding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Investment in new equipment/facilities/allows the club to grow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 membership/amount of people in the club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Parents aware that it is a safe club/safeguarding is in place/will take their child there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Develop coaches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Leading to better quality provision/ success/ improved player performance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Helps the club run more effectively/more organized systems/allows for continued improvement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graphicFrame>
        <p:nvGraphicFramePr>
          <p:cNvPr id="10" name="Google Shape;86;p1">
            <a:extLst>
              <a:ext uri="{FF2B5EF4-FFF2-40B4-BE49-F238E27FC236}">
                <a16:creationId xmlns:a16="http://schemas.microsoft.com/office/drawing/2014/main" id="{DB8B4742-CFE3-4D42-85D8-023202ACC9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5931823"/>
              </p:ext>
            </p:extLst>
          </p:nvPr>
        </p:nvGraphicFramePr>
        <p:xfrm>
          <a:off x="4894272" y="464231"/>
          <a:ext cx="7071960" cy="22250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535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5980">
                  <a:extLst>
                    <a:ext uri="{9D8B030D-6E8A-4147-A177-3AD203B41FA5}">
                      <a16:colId xmlns:a16="http://schemas.microsoft.com/office/drawing/2014/main" val="39055436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400" b="1" i="0" u="none" strike="noStrike" cap="none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4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Self assessment 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682">
                <a:tc>
                  <a:txBody>
                    <a:bodyPr/>
                    <a:lstStyle/>
                    <a:p>
                      <a:r>
                        <a:rPr lang="en-GB" sz="1200" b="0" i="0" dirty="0" err="1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Clubmark</a:t>
                      </a:r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 is the universally acknowledged cross sport accreditation scheme for community sports clubs.</a:t>
                      </a:r>
                    </a:p>
                    <a:p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It stands for: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Higher standards of welfare, equity, coaching and management in community sports clubs.</a:t>
                      </a:r>
                    </a:p>
                    <a:p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Helvetica" panose="020B0604020202020204" pitchFamily="34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(Quest </a:t>
                      </a:r>
                      <a:r>
                        <a:rPr lang="en-GB" sz="1200" b="0" i="0" dirty="0" err="1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Uk</a:t>
                      </a:r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 Quality scheme)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Quest is a scheme based on impact and outcomes that stretches the sector generally, and high performing sites.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five key areas of working with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impact and outcomes,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national governing bodies of sport,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people development,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legacy </a:t>
                      </a:r>
                    </a:p>
                    <a:p>
                      <a:r>
                        <a:rPr lang="en-GB" sz="1200" b="0" i="0" dirty="0">
                          <a:solidFill>
                            <a:srgbClr val="000000"/>
                          </a:solidFill>
                          <a:effectLst/>
                          <a:latin typeface="Helvetica" panose="020B0604020202020204" pitchFamily="34" charset="0"/>
                        </a:rPr>
                        <a:t>health and wellbeing.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pic>
        <p:nvPicPr>
          <p:cNvPr id="12" name="Picture 2" descr="ClubMark: The benefits of Clubmark are:">
            <a:extLst>
              <a:ext uri="{FF2B5EF4-FFF2-40B4-BE49-F238E27FC236}">
                <a16:creationId xmlns:a16="http://schemas.microsoft.com/office/drawing/2014/main" id="{F90F432C-94F9-45ED-8711-1F8877B11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906" y="2217562"/>
            <a:ext cx="2624164" cy="53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oogle Shape;86;p1">
            <a:extLst>
              <a:ext uri="{FF2B5EF4-FFF2-40B4-BE49-F238E27FC236}">
                <a16:creationId xmlns:a16="http://schemas.microsoft.com/office/drawing/2014/main" id="{C8DF0599-F9E9-4025-B1BC-913E6C6CE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7323970"/>
              </p:ext>
            </p:extLst>
          </p:nvPr>
        </p:nvGraphicFramePr>
        <p:xfrm>
          <a:off x="125410" y="411737"/>
          <a:ext cx="7342564" cy="31242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671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1282">
                  <a:extLst>
                    <a:ext uri="{9D8B030D-6E8A-4147-A177-3AD203B41FA5}">
                      <a16:colId xmlns:a16="http://schemas.microsoft.com/office/drawing/2014/main" val="3107235174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success of this initiative could be measured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25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Participation – possible effects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numbers taking part overall, including at grassroots level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numbers taking part in target groups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Greater frequency/regularity of participation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uptake/use of the activity in schools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level of demand on providers/increase in hire of equipment/facilities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membership/number of registrations with the NGB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popularity/demand for NGB events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Performance – possible effects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Increasing numbers in performance programmes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Improved outcomes achieved in age–group levels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Improved performance at events at different levels/increase in elite performers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number of coaches required at different levels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standard of coaches required at different levels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sp>
        <p:nvSpPr>
          <p:cNvPr id="6" name="Google Shape;87;p1">
            <a:extLst>
              <a:ext uri="{FF2B5EF4-FFF2-40B4-BE49-F238E27FC236}">
                <a16:creationId xmlns:a16="http://schemas.microsoft.com/office/drawing/2014/main" id="{368B4CC1-AD34-4ABC-90D0-1BD7AB0BECA1}"/>
              </a:ext>
            </a:extLst>
          </p:cNvPr>
          <p:cNvSpPr txBox="1"/>
          <p:nvPr/>
        </p:nvSpPr>
        <p:spPr>
          <a:xfrm>
            <a:off x="92701" y="79530"/>
            <a:ext cx="11954133" cy="26157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GB" sz="11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     100% SHEET       </a:t>
            </a:r>
            <a:r>
              <a:rPr lang="en-GB" sz="1100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3. Understand how the impact of sports development can be measured        </a:t>
            </a:r>
            <a:endParaRPr lang="en-GB" sz="1100" b="1" i="0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7" name="Google Shape;86;p1">
            <a:extLst>
              <a:ext uri="{FF2B5EF4-FFF2-40B4-BE49-F238E27FC236}">
                <a16:creationId xmlns:a16="http://schemas.microsoft.com/office/drawing/2014/main" id="{8A9CA469-AF61-40FB-A2A2-6A48DED27A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1444479"/>
              </p:ext>
            </p:extLst>
          </p:nvPr>
        </p:nvGraphicFramePr>
        <p:xfrm>
          <a:off x="125410" y="3606594"/>
          <a:ext cx="5788694" cy="29108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9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4347">
                  <a:extLst>
                    <a:ext uri="{9D8B030D-6E8A-4147-A177-3AD203B41FA5}">
                      <a16:colId xmlns:a16="http://schemas.microsoft.com/office/drawing/2014/main" val="3107235174"/>
                    </a:ext>
                  </a:extLst>
                </a:gridCol>
              </a:tblGrid>
              <a:tr h="2282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success of this initiative could be measured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825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The number of people attending the events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Increased on-going participation following the initiative…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…could be at local or national level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New members gained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Feedback from participants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Enquiries/hits on websites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Use of social media (trending hashtags)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Court bookings/usage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More satisfaction amongst participants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A positive impact on local priorities/campaigns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Improved </a:t>
                      </a:r>
                      <a:r>
                        <a:rPr lang="en-GB" sz="14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behavior</a:t>
                      </a:r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in schools/links to inner city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Levels of performance increased</a:t>
                      </a:r>
                    </a:p>
                    <a:p>
                      <a:r>
                        <a:rPr lang="en-GB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Created opportunities to volunteer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3947367102"/>
                  </a:ext>
                </a:extLst>
              </a:tr>
            </a:tbl>
          </a:graphicData>
        </a:graphic>
      </p:graphicFrame>
      <p:pic>
        <p:nvPicPr>
          <p:cNvPr id="60" name="Picture 59">
            <a:extLst>
              <a:ext uri="{FF2B5EF4-FFF2-40B4-BE49-F238E27FC236}">
                <a16:creationId xmlns:a16="http://schemas.microsoft.com/office/drawing/2014/main" id="{DF81A752-93BA-44FE-9A9E-EBF100AAF47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096000" y="3606594"/>
            <a:ext cx="5788695" cy="292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10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721</Words>
  <Application>Microsoft Office PowerPoint</Application>
  <PresentationFormat>Widescreen</PresentationFormat>
  <Paragraphs>91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Smith</dc:creator>
  <cp:lastModifiedBy>Scott Simpson</cp:lastModifiedBy>
  <cp:revision>53</cp:revision>
  <cp:lastPrinted>2023-03-06T08:08:39Z</cp:lastPrinted>
  <dcterms:created xsi:type="dcterms:W3CDTF">2020-03-22T09:02:14Z</dcterms:created>
  <dcterms:modified xsi:type="dcterms:W3CDTF">2023-03-12T22:18:30Z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0x01010061B2A6E7BEA3154A9DBD13F815896003</vt:lpwstr>
  </property>
</Properties>
</file>