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9" roundtripDataSignature="AMtx7mgJtszJpbiP2vAm9gEa1RDmhizO5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D8F212D-CB5A-4945-9CE0-E566363C78F8}">
  <a:tblStyle styleId="{CD8F212D-CB5A-4945-9CE0-E566363C78F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FBD871B-1E6E-4566-9818-8D189C4FE903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7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Google Shape;85;p1"/>
          <p:cNvGraphicFramePr/>
          <p:nvPr>
            <p:extLst>
              <p:ext uri="{D42A27DB-BD31-4B8C-83A1-F6EECF244321}">
                <p14:modId xmlns:p14="http://schemas.microsoft.com/office/powerpoint/2010/main" val="3131241655"/>
              </p:ext>
            </p:extLst>
          </p:nvPr>
        </p:nvGraphicFramePr>
        <p:xfrm>
          <a:off x="94319" y="464231"/>
          <a:ext cx="4576155" cy="5742828"/>
        </p:xfrm>
        <a:graphic>
          <a:graphicData uri="http://schemas.openxmlformats.org/drawingml/2006/table">
            <a:tbl>
              <a:tblPr firstRow="1" bandRow="1">
                <a:noFill/>
                <a:tableStyleId>{CD8F212D-CB5A-4945-9CE0-E566363C78F8}</a:tableStyleId>
              </a:tblPr>
              <a:tblGrid>
                <a:gridCol w="2240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5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689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dirty="0">
                          <a:solidFill>
                            <a:schemeClr val="lt1"/>
                          </a:solidFill>
                        </a:rPr>
                        <a:t>Content   </a:t>
                      </a:r>
                      <a:endParaRPr sz="1200" dirty="0"/>
                    </a:p>
                  </a:txBody>
                  <a:tcPr marL="91450" marR="91450" marT="45725" marB="457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dirty="0">
                          <a:solidFill>
                            <a:schemeClr val="lt1"/>
                          </a:solidFill>
                        </a:rPr>
                        <a:t>    </a:t>
                      </a:r>
                      <a:endParaRPr sz="1200" dirty="0"/>
                    </a:p>
                  </a:txBody>
                  <a:tcPr marL="91450" marR="91450" marT="45725" marB="457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5800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2.1 What sports development is, i.e.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• definitions (e.g. the development of a sport, the development of performance and participation, the use of sport for social benefit)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• sports development roles (e.g. coaches, leaders, sports development officers, PE teachers, officials)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2.2 The purpose of sports development, i.e.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• increase participation (e.g. for particular target groups)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• progression in sport (e.g. develop elite athletes)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• promotion of values through sport (e.g. fair play, teamwork, tolerance and respect, inclusion,  citizenship)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• support social policy (e.g. anti-discrimination, crime reduction, health initiatives (e.g. obesity))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2.3 The sports development continuum levels, i.e.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• foundation (e.g. developing basic skills such as running, jumping, hitting a ball)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• participation (e.g. being able to take part in a sport or activity)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• performance (e.g. opportunity to improve sporting ability)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• excellence (e.g. development of performance excellence)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2.4 Target groups, i.e.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• male and female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• disabled people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• different ethnicities and cultures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• different age groups, i.e.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o young children (e.g. 0-10 year-olds)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o children/adolescents (e.g. 11-15 year-olds)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o young adults (e.g. 16-24 year-olds)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o adults (e.g. 25-50-year-olds)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o Over 50-year-olds and retired people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• physically inactive people</a:t>
                      </a:r>
                      <a:endParaRPr sz="1100" dirty="0"/>
                    </a:p>
                  </a:txBody>
                  <a:tcPr marL="91450" marR="91450" marT="45725" marB="45725"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/>
                    </a:p>
                  </a:txBody>
                  <a:tcPr marL="91450" marR="91450" marT="45725" marB="45725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7" name="Google Shape;87;p1"/>
          <p:cNvSpPr txBox="1"/>
          <p:nvPr/>
        </p:nvSpPr>
        <p:spPr>
          <a:xfrm>
            <a:off x="92701" y="121817"/>
            <a:ext cx="11954133" cy="26157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GB" sz="11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     100% SHEET        2 Understand Sports Development        </a:t>
            </a:r>
          </a:p>
        </p:txBody>
      </p:sp>
      <p:sp>
        <p:nvSpPr>
          <p:cNvPr id="88" name="Google Shape;88;p1"/>
          <p:cNvSpPr/>
          <p:nvPr/>
        </p:nvSpPr>
        <p:spPr>
          <a:xfrm rot="10800000" flipH="1">
            <a:off x="7376625" y="-1708127"/>
            <a:ext cx="2493552" cy="26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5" name="Google Shape;86;p1">
            <a:extLst>
              <a:ext uri="{FF2B5EF4-FFF2-40B4-BE49-F238E27FC236}">
                <a16:creationId xmlns:a16="http://schemas.microsoft.com/office/drawing/2014/main" id="{97C612FE-2720-401F-AD52-D1937AFE67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1728112"/>
              </p:ext>
            </p:extLst>
          </p:nvPr>
        </p:nvGraphicFramePr>
        <p:xfrm>
          <a:off x="7291402" y="3223116"/>
          <a:ext cx="4797964" cy="35357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797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670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                     contribute towards the development of sport</a:t>
                      </a:r>
                      <a:endParaRPr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291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Enforce the rules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Promotes values/</a:t>
                      </a:r>
                      <a:r>
                        <a:rPr lang="en-GB" sz="11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fairplay</a:t>
                      </a: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/respect /equality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If they are not there then there can be no formal competitive play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Keep performers safe / reduce injury/safeguarding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Needed for insurance (e.g. at clubs, school, etc…)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Develop performers understanding of the game/sport/activity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 as role models /encourage others to officiate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Develop / improve performance in sport.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Making participation fun and enjoyable.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Building confidence / social skills.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Encouraging inclusion of all ages / all abilities / socially excluded / target groups.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Increase level and numbers of participation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Increasing the intensity of participation / effort / commitment / motivation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Implement initiatives / projects to increase activity levels.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Organise / provide opportunities to compete (e.g. leagues / tournaments).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Building lifelong physical activity habits.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Using sport to educate (e.g. nutrition / anti-doping).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Utilising sport to improve academic performance.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Promote values (e.g. sportsmanship / fair play / respect).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562949000"/>
                  </a:ext>
                </a:extLst>
              </a:tr>
            </a:tbl>
          </a:graphicData>
        </a:graphic>
      </p:graphicFrame>
      <p:graphicFrame>
        <p:nvGraphicFramePr>
          <p:cNvPr id="18" name="Google Shape;86;p1">
            <a:extLst>
              <a:ext uri="{FF2B5EF4-FFF2-40B4-BE49-F238E27FC236}">
                <a16:creationId xmlns:a16="http://schemas.microsoft.com/office/drawing/2014/main" id="{A744A3FF-C6E3-40C0-B501-8AB5D3111E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8860092"/>
              </p:ext>
            </p:extLst>
          </p:nvPr>
        </p:nvGraphicFramePr>
        <p:xfrm>
          <a:off x="4758764" y="3505615"/>
          <a:ext cx="2463523" cy="18440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463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82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Roles in sports development</a:t>
                      </a:r>
                      <a:endParaRPr sz="11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308"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(PE) Teachers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Officials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Volunteers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Coaches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Sports Development officers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(Sports) Leaders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Trainees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947367102"/>
                  </a:ext>
                </a:extLst>
              </a:tr>
            </a:tbl>
          </a:graphicData>
        </a:graphic>
      </p:graphicFrame>
      <p:graphicFrame>
        <p:nvGraphicFramePr>
          <p:cNvPr id="19" name="Google Shape;86;p1">
            <a:extLst>
              <a:ext uri="{FF2B5EF4-FFF2-40B4-BE49-F238E27FC236}">
                <a16:creationId xmlns:a16="http://schemas.microsoft.com/office/drawing/2014/main" id="{318BB779-1914-4CC0-AB51-E6BA3AED27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3207532"/>
              </p:ext>
            </p:extLst>
          </p:nvPr>
        </p:nvGraphicFramePr>
        <p:xfrm>
          <a:off x="7390077" y="464231"/>
          <a:ext cx="4576155" cy="27432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576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                 </a:t>
                      </a:r>
                      <a:r>
                        <a:rPr lang="en-GB" sz="1400" b="1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roles and their importance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682"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Provides coaching points for skill development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Provides feedback before/during/after performance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Make sport enjoyable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Encourage all ages and ability/target groups to participate/increase participation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Understand rules and regulations/make activity safe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Ensure fairness and respect/values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Encourage lifelong participation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Develop community sport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Organise competitions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Be a good role model/Inspirational</a:t>
                      </a:r>
                      <a:endParaRPr lang="en-GB" sz="1200" b="0" i="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947367102"/>
                  </a:ext>
                </a:extLst>
              </a:tr>
            </a:tbl>
          </a:graphicData>
        </a:graphic>
      </p:graphicFrame>
      <p:graphicFrame>
        <p:nvGraphicFramePr>
          <p:cNvPr id="11" name="Google Shape;86;p1">
            <a:extLst>
              <a:ext uri="{FF2B5EF4-FFF2-40B4-BE49-F238E27FC236}">
                <a16:creationId xmlns:a16="http://schemas.microsoft.com/office/drawing/2014/main" id="{CE6D9BB9-E72D-4552-8024-BF92541B60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9596989"/>
              </p:ext>
            </p:extLst>
          </p:nvPr>
        </p:nvGraphicFramePr>
        <p:xfrm>
          <a:off x="4732182" y="441526"/>
          <a:ext cx="2516688" cy="29108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516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82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Sports development</a:t>
                      </a:r>
                      <a:endParaRPr sz="11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308"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Sport development is the promotion of sports activities for the community. • Successful sports development depends largely on effective partnership and networking with a wide range of community groups, service providers, facility operators, National Governing bodies, local authorities and voluntary groups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9473671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87;p1">
            <a:extLst>
              <a:ext uri="{FF2B5EF4-FFF2-40B4-BE49-F238E27FC236}">
                <a16:creationId xmlns:a16="http://schemas.microsoft.com/office/drawing/2014/main" id="{02F15C41-4D8B-4191-9DD0-BF8CC03B9F7B}"/>
              </a:ext>
            </a:extLst>
          </p:cNvPr>
          <p:cNvSpPr txBox="1"/>
          <p:nvPr/>
        </p:nvSpPr>
        <p:spPr>
          <a:xfrm>
            <a:off x="92701" y="58021"/>
            <a:ext cx="11954133" cy="26157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GB" sz="11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     100% SHEET        2 Understand Sports Development        </a:t>
            </a:r>
          </a:p>
        </p:txBody>
      </p:sp>
      <p:graphicFrame>
        <p:nvGraphicFramePr>
          <p:cNvPr id="5" name="Google Shape;86;p1">
            <a:extLst>
              <a:ext uri="{FF2B5EF4-FFF2-40B4-BE49-F238E27FC236}">
                <a16:creationId xmlns:a16="http://schemas.microsoft.com/office/drawing/2014/main" id="{8447A143-F506-4C17-947B-6CE82CAA00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1001798"/>
              </p:ext>
            </p:extLst>
          </p:nvPr>
        </p:nvGraphicFramePr>
        <p:xfrm>
          <a:off x="92701" y="410375"/>
          <a:ext cx="7167718" cy="29108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7167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84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Physiological benefits for a child</a:t>
                      </a:r>
                      <a:endParaRPr sz="11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0300"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Increased bone density/ Make bones stronger/ reduces Osteoporosis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Increased tendon strength/increased flexibility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Greater pliability/extensibility of muscle tissues/ Stronger Muscles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Increased vital capacity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Increased strength of respiratory muscles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Cardiac hypertrophy / Stronger Heart / Improved cardiovascular fitness / Reduce Blood Pressure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Decreased resting heart rate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Decreased recovery time/Be able to participate in the activity without getting tired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Control body weight/Prevent obesity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Reducing the chances of Chronic diseases (CHD Diabetes)</a:t>
                      </a:r>
                    </a:p>
                    <a:p>
                      <a:endParaRPr lang="en-GB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947367102"/>
                  </a:ext>
                </a:extLst>
              </a:tr>
            </a:tbl>
          </a:graphicData>
        </a:graphic>
      </p:graphicFrame>
      <p:graphicFrame>
        <p:nvGraphicFramePr>
          <p:cNvPr id="6" name="Google Shape;86;p1">
            <a:extLst>
              <a:ext uri="{FF2B5EF4-FFF2-40B4-BE49-F238E27FC236}">
                <a16:creationId xmlns:a16="http://schemas.microsoft.com/office/drawing/2014/main" id="{20FB07D7-0FFE-42DA-A727-416AF26BBF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3345920"/>
              </p:ext>
            </p:extLst>
          </p:nvPr>
        </p:nvGraphicFramePr>
        <p:xfrm>
          <a:off x="7378994" y="416097"/>
          <a:ext cx="4667839" cy="29108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667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84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Values</a:t>
                      </a:r>
                      <a:endParaRPr sz="11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0349"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Fair play/honesty/By adhering to the rules and spirit of the game / Discipline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Sportsmanship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Teamwork /or examples of teamwork.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Develop communication skills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Develop leadership skills (e.g. Captain)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Tolerance, Respect, Equality. Appreciate other people/may participate with those who have a disability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Opportunity to play with others outside friendship group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Life-long participation/ Opportunity to try something new and become a new hobby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Resilience/Determination/courage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947367102"/>
                  </a:ext>
                </a:extLst>
              </a:tr>
            </a:tbl>
          </a:graphicData>
        </a:graphic>
      </p:graphicFrame>
      <p:graphicFrame>
        <p:nvGraphicFramePr>
          <p:cNvPr id="7" name="Google Shape;86;p1">
            <a:extLst>
              <a:ext uri="{FF2B5EF4-FFF2-40B4-BE49-F238E27FC236}">
                <a16:creationId xmlns:a16="http://schemas.microsoft.com/office/drawing/2014/main" id="{9926B7E4-A21E-4082-913E-77ED5C8856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0679401"/>
              </p:ext>
            </p:extLst>
          </p:nvPr>
        </p:nvGraphicFramePr>
        <p:xfrm>
          <a:off x="92701" y="3429000"/>
          <a:ext cx="7167718" cy="24841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7167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84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sports development on social policy</a:t>
                      </a:r>
                      <a:endParaRPr sz="11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0300"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Provides opportunities for those who may not have traditionally participated (e.g. BAME groups/females)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Reduce crime levels by offering alternatives (e.g.) </a:t>
                      </a:r>
                      <a:r>
                        <a:rPr lang="en-GB" sz="14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Kickz</a:t>
                      </a: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programme/stay off the streets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Education on social issues such as drug awareness and healthy eating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Provides role models/promote values for young people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Tackle health initiatives such as obesity (e.g. Change for life)/reduce strain on the NHS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Creates opportunities for volunteering / involvement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Develop leadership qualities of the local community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Improve social cohesion by bringing different people together/teamwork / increased awareness of different beliefs/cultures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947367102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270D201D-F04B-4C85-B6A9-4372B59F87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84" t="1116"/>
          <a:stretch/>
        </p:blipFill>
        <p:spPr>
          <a:xfrm>
            <a:off x="8090562" y="3556186"/>
            <a:ext cx="3244702" cy="280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838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87;p1">
            <a:extLst>
              <a:ext uri="{FF2B5EF4-FFF2-40B4-BE49-F238E27FC236}">
                <a16:creationId xmlns:a16="http://schemas.microsoft.com/office/drawing/2014/main" id="{F3AAB927-9AE3-4271-A39E-EF4A9D5F174A}"/>
              </a:ext>
            </a:extLst>
          </p:cNvPr>
          <p:cNvSpPr txBox="1"/>
          <p:nvPr/>
        </p:nvSpPr>
        <p:spPr>
          <a:xfrm>
            <a:off x="92701" y="58021"/>
            <a:ext cx="11954133" cy="26157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GB" sz="11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     100% SHEET        2 Understand Sports Development        </a:t>
            </a:r>
          </a:p>
        </p:txBody>
      </p:sp>
      <p:graphicFrame>
        <p:nvGraphicFramePr>
          <p:cNvPr id="5" name="Google Shape;86;p1">
            <a:extLst>
              <a:ext uri="{FF2B5EF4-FFF2-40B4-BE49-F238E27FC236}">
                <a16:creationId xmlns:a16="http://schemas.microsoft.com/office/drawing/2014/main" id="{EFE68FC3-CCA9-48C8-9480-326A44F5E0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4920445"/>
              </p:ext>
            </p:extLst>
          </p:nvPr>
        </p:nvGraphicFramePr>
        <p:xfrm>
          <a:off x="92700" y="419986"/>
          <a:ext cx="11954131" cy="22707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1954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84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characteristic of an individual who is at each stage.</a:t>
                      </a:r>
                      <a:endParaRPr sz="11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0300"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Foundation – beginner / novice / trial and error / developing basic / fundamental skills such as running, jumping, hitting a ball. e.g. developing basic skills such as running, jumping, hitting a ball / being taught PE at school 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Participation - being able to take part in a sport or activity / taking part in school or club team / fewer errors in performance / enjoyment. e.g. being able to take part in a sport or activity / playing in organised sports sessions at school or at a club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Performance - opportunity to improve sporting ability / county /regional / youth academy / regular training sessions. e.g. opportunity to improve sporting ability / playing for a school or local club team at football Developing higher level skills/techniques/specific skills, 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Excellence - development of performance excellence / elite level / international or national standard / playing at representative level, country professional/it is your main job/employment e.g. development of performance excellence / playing at representative level, such as for a district, county or regional team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947367102"/>
                  </a:ext>
                </a:extLst>
              </a:tr>
            </a:tbl>
          </a:graphicData>
        </a:graphic>
      </p:graphicFrame>
      <p:graphicFrame>
        <p:nvGraphicFramePr>
          <p:cNvPr id="8" name="Google Shape;86;p1">
            <a:extLst>
              <a:ext uri="{FF2B5EF4-FFF2-40B4-BE49-F238E27FC236}">
                <a16:creationId xmlns:a16="http://schemas.microsoft.com/office/drawing/2014/main" id="{0F56E233-7EA0-4042-8BC7-EE95E26328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5363409"/>
              </p:ext>
            </p:extLst>
          </p:nvPr>
        </p:nvGraphicFramePr>
        <p:xfrm>
          <a:off x="92700" y="2818485"/>
          <a:ext cx="2463523" cy="26975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463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82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Foundation</a:t>
                      </a:r>
                      <a:endParaRPr sz="11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327"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developing basic skills such as running, jumping, hitting a ball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being taught PE at school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provide the emphasis on fun to develop enjoyment and love for the sport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Grass roots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Will start to look for a team/club to join</a:t>
                      </a:r>
                    </a:p>
                    <a:p>
                      <a:endParaRPr lang="en-GB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947367102"/>
                  </a:ext>
                </a:extLst>
              </a:tr>
            </a:tbl>
          </a:graphicData>
        </a:graphic>
      </p:graphicFrame>
      <p:graphicFrame>
        <p:nvGraphicFramePr>
          <p:cNvPr id="9" name="Google Shape;86;p1">
            <a:extLst>
              <a:ext uri="{FF2B5EF4-FFF2-40B4-BE49-F238E27FC236}">
                <a16:creationId xmlns:a16="http://schemas.microsoft.com/office/drawing/2014/main" id="{6D0E2B37-5ACF-4E90-AAC8-6241FA2BD8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1379299"/>
              </p:ext>
            </p:extLst>
          </p:nvPr>
        </p:nvGraphicFramePr>
        <p:xfrm>
          <a:off x="2669323" y="2818485"/>
          <a:ext cx="2444937" cy="37643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444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82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Participation</a:t>
                      </a:r>
                      <a:endParaRPr sz="11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327"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Taking part in a particular sport or activity/Playing in organised sports sessions/extra-curricular clubs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Playing for a school/club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Specific/basic skills taught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Knowledge of rules and regulations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Access to a coach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school clubs link with competitions and external clubs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attend trials for district/county teams/identifying talent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947367102"/>
                  </a:ext>
                </a:extLst>
              </a:tr>
            </a:tbl>
          </a:graphicData>
        </a:graphic>
      </p:graphicFrame>
      <p:graphicFrame>
        <p:nvGraphicFramePr>
          <p:cNvPr id="10" name="Google Shape;86;p1">
            <a:extLst>
              <a:ext uri="{FF2B5EF4-FFF2-40B4-BE49-F238E27FC236}">
                <a16:creationId xmlns:a16="http://schemas.microsoft.com/office/drawing/2014/main" id="{EE032E56-221F-46B9-A9AE-D947F84D4A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3541938"/>
              </p:ext>
            </p:extLst>
          </p:nvPr>
        </p:nvGraphicFramePr>
        <p:xfrm>
          <a:off x="5227360" y="2818485"/>
          <a:ext cx="3119198" cy="39776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119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82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Performance</a:t>
                      </a:r>
                      <a:endParaRPr sz="11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327"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e.g. opportunity to improve sporting ability / playing for a county/regional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require structured training focusing on tactics and improvement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High level of commitment/dedication/skill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Access to high level coaching/facilities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parental support to drive to fixtures/training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financial support to buy equipment/enter competitions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school support to have time away to attend matches/competitions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Talent ID programme /invited/scouted/qualified to progress</a:t>
                      </a:r>
                    </a:p>
                    <a:p>
                      <a:endParaRPr lang="en-GB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947367102"/>
                  </a:ext>
                </a:extLst>
              </a:tr>
            </a:tbl>
          </a:graphicData>
        </a:graphic>
      </p:graphicFrame>
      <p:graphicFrame>
        <p:nvGraphicFramePr>
          <p:cNvPr id="11" name="Google Shape;86;p1">
            <a:extLst>
              <a:ext uri="{FF2B5EF4-FFF2-40B4-BE49-F238E27FC236}">
                <a16:creationId xmlns:a16="http://schemas.microsoft.com/office/drawing/2014/main" id="{879C6419-431A-4689-8EA6-332EE329DF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0607203"/>
              </p:ext>
            </p:extLst>
          </p:nvPr>
        </p:nvGraphicFramePr>
        <p:xfrm>
          <a:off x="8459658" y="2818485"/>
          <a:ext cx="3587173" cy="37643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587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82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Excellence</a:t>
                      </a:r>
                      <a:endParaRPr sz="11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327"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Excellence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Elite performers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Playing at professional club/Academy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National level competition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has to become part of their lifestyle/sacrifice/full time training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highest levels of skill/commitment/dedication/fitness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financial support to stay at the top/sponsorship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do it as a job/get paid/professional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Access to world class facilities/coaches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Access to physios/conditioning coaches/psychologists etc</a:t>
                      </a:r>
                    </a:p>
                    <a:p>
                      <a:endParaRPr lang="en-GB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endParaRPr lang="en-GB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947367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831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87;p1">
            <a:extLst>
              <a:ext uri="{FF2B5EF4-FFF2-40B4-BE49-F238E27FC236}">
                <a16:creationId xmlns:a16="http://schemas.microsoft.com/office/drawing/2014/main" id="{52D345AA-9D4B-430F-8AFE-91DF3B489F60}"/>
              </a:ext>
            </a:extLst>
          </p:cNvPr>
          <p:cNvSpPr txBox="1"/>
          <p:nvPr/>
        </p:nvSpPr>
        <p:spPr>
          <a:xfrm>
            <a:off x="92701" y="58021"/>
            <a:ext cx="11954133" cy="26157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GB" sz="11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     100% SHEET        2 Understand Sports Development        </a:t>
            </a:r>
          </a:p>
        </p:txBody>
      </p:sp>
      <p:graphicFrame>
        <p:nvGraphicFramePr>
          <p:cNvPr id="5" name="Google Shape;86;p1">
            <a:extLst>
              <a:ext uri="{FF2B5EF4-FFF2-40B4-BE49-F238E27FC236}">
                <a16:creationId xmlns:a16="http://schemas.microsoft.com/office/drawing/2014/main" id="{19E9E863-40B4-4FFE-BEFE-DEF8238FF8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4558053"/>
              </p:ext>
            </p:extLst>
          </p:nvPr>
        </p:nvGraphicFramePr>
        <p:xfrm>
          <a:off x="92701" y="351703"/>
          <a:ext cx="11954132" cy="26975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1954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94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Coaching styles</a:t>
                      </a:r>
                      <a:endParaRPr sz="11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0349"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Foundation – visual guidance or demos / break skills into parts / lots of praise/ encouragement /may use supportive aids or equipment (e.g. floats, arm bands)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Participation – verbal guidance / encouragement / sports-specific drills / develop technical skills / more structured or conditioned practices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Performance – tactical development / refining skills / focus on opponents strengths/weaknesses / some analysis of own performance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Excellence - critical analysis of performance / video analysis / use other specialist coaches (e.g. conditioning, psychologist)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Autocratic: Leader makes all the decisions / dictatorial / doesn’t involve others in decision making / dangerous situations / time sensitive / large numbers of participants / unfavourable relationship with team.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Democratic: Leader seeks or values opinions or input from others before making the final decisions / safe situations / time-rich / small numbers of 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participants / favourable relationship with team.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Laissez-faire: Leader is passive / allows others to make the majority of decisions / delegates tasks to others / simple tasks / competent or 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experienced or motivated participants / favourable relationship with team.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947367102"/>
                  </a:ext>
                </a:extLst>
              </a:tr>
            </a:tbl>
          </a:graphicData>
        </a:graphic>
      </p:graphicFrame>
      <p:graphicFrame>
        <p:nvGraphicFramePr>
          <p:cNvPr id="6" name="Google Shape;86;p1">
            <a:extLst>
              <a:ext uri="{FF2B5EF4-FFF2-40B4-BE49-F238E27FC236}">
                <a16:creationId xmlns:a16="http://schemas.microsoft.com/office/drawing/2014/main" id="{35AA4CB0-B201-4765-96C7-EBA44CA332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705882"/>
              </p:ext>
            </p:extLst>
          </p:nvPr>
        </p:nvGraphicFramePr>
        <p:xfrm>
          <a:off x="92701" y="3322979"/>
          <a:ext cx="2463523" cy="33375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463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82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Skeleton benefits</a:t>
                      </a:r>
                      <a:endParaRPr sz="11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327"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Maintain muscle tone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Increased muscle strength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Maintain bone density/ stronger bones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Reduce risk of onset of osteoarthritis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Reduce risk of onset of osteoporosis/ bone disease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Increased ligament strength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Increased thickness of cartilage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Increase in joint strength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Increase in flexibility/ mobility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947367102"/>
                  </a:ext>
                </a:extLst>
              </a:tr>
            </a:tbl>
          </a:graphicData>
        </a:graphic>
      </p:graphicFrame>
      <p:graphicFrame>
        <p:nvGraphicFramePr>
          <p:cNvPr id="7" name="Google Shape;86;p1">
            <a:extLst>
              <a:ext uri="{FF2B5EF4-FFF2-40B4-BE49-F238E27FC236}">
                <a16:creationId xmlns:a16="http://schemas.microsoft.com/office/drawing/2014/main" id="{BA14CA33-2B50-485F-8C43-CC28F28BD8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5412422"/>
              </p:ext>
            </p:extLst>
          </p:nvPr>
        </p:nvGraphicFramePr>
        <p:xfrm>
          <a:off x="2577490" y="3105159"/>
          <a:ext cx="9490610" cy="37643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9490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82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Disability</a:t>
                      </a:r>
                      <a:endParaRPr sz="11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327"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1. Reduced fees Disabled people may have less disposable income Discounted /Free sessions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2. Accessibility Make reasonable adjustments so everyone can attend (e.g.) wheelchair ramps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3. Adapting equipment (e.g.) pool hoists (e.g.) bell in the ball for partially sighted/blind people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4. Adapting Sports (e.g.) sitting volleyball for those in wheelchairs Adapting facilities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5. Transport  Increase the links to the sports facility  Provide transport to pick people up as part of the membership package  Having sufficient parking near to the facilities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6. Training staff Ensure staff can meet the needs of the individual Have the knowledge to adapt sessions to meet the needs of the individual  Specialist coaches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7. Education On the benefits of physical activity Changing the attitudes of parents/themselves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8. Disabled only sessions Build confidence in those who are new/returning to physical activity Promotion of disabled sport More role models generated through better coverage in the media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9. Promotion of what is available locally Need to promote what is available to generate demand for sessions to run / provision to be made  Work with other local sports centres to generate sufficient numbers for adapted team sports e.g. for two wheelchair rugby teams to play/compete Promotion of initiatives and events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10. Role models  Better promotion of disabled sport through role models – e.g. Paralympian’s Increased media coverage Develop talent ID systems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947367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9507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87;p1">
            <a:extLst>
              <a:ext uri="{FF2B5EF4-FFF2-40B4-BE49-F238E27FC236}">
                <a16:creationId xmlns:a16="http://schemas.microsoft.com/office/drawing/2014/main" id="{B79770F7-E785-4055-AFFD-A8AD1FF0AB25}"/>
              </a:ext>
            </a:extLst>
          </p:cNvPr>
          <p:cNvSpPr txBox="1"/>
          <p:nvPr/>
        </p:nvSpPr>
        <p:spPr>
          <a:xfrm>
            <a:off x="92701" y="58021"/>
            <a:ext cx="11954133" cy="26157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GB" sz="11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     100% SHEET        2 Understand Sports Development        </a:t>
            </a:r>
          </a:p>
        </p:txBody>
      </p:sp>
      <p:graphicFrame>
        <p:nvGraphicFramePr>
          <p:cNvPr id="5" name="Google Shape;86;p1">
            <a:extLst>
              <a:ext uri="{FF2B5EF4-FFF2-40B4-BE49-F238E27FC236}">
                <a16:creationId xmlns:a16="http://schemas.microsoft.com/office/drawing/2014/main" id="{E9C889B1-52ED-4B11-95DD-97E5FDA52C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9847404"/>
              </p:ext>
            </p:extLst>
          </p:nvPr>
        </p:nvGraphicFramePr>
        <p:xfrm>
          <a:off x="92701" y="430924"/>
          <a:ext cx="2463523" cy="35052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463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82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children are encouraged to participate in physical activity.</a:t>
                      </a:r>
                      <a:endParaRPr sz="11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327"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Reduce obesity/ maintain healthy bodyweight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Muscular related example </a:t>
                      </a:r>
                      <a:r>
                        <a:rPr lang="en-GB" sz="14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eg</a:t>
                      </a: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increased muscle strength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Cardiovascular related example </a:t>
                      </a:r>
                      <a:r>
                        <a:rPr lang="en-GB" sz="14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eg</a:t>
                      </a: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lower blood pressure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Respiratory related example </a:t>
                      </a:r>
                      <a:r>
                        <a:rPr lang="en-GB" sz="14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eg</a:t>
                      </a: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increased lung capacity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Prevention of chronic illnesses/disease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Components of Fitness-</a:t>
                      </a:r>
                      <a:r>
                        <a:rPr lang="en-GB" sz="14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eg</a:t>
                      </a: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speed/agility/coordination/balance/strength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947367102"/>
                  </a:ext>
                </a:extLst>
              </a:tr>
            </a:tbl>
          </a:graphicData>
        </a:graphic>
      </p:graphicFrame>
      <p:graphicFrame>
        <p:nvGraphicFramePr>
          <p:cNvPr id="6" name="Google Shape;86;p1">
            <a:extLst>
              <a:ext uri="{FF2B5EF4-FFF2-40B4-BE49-F238E27FC236}">
                <a16:creationId xmlns:a16="http://schemas.microsoft.com/office/drawing/2014/main" id="{36D29CBD-3F68-4ABD-AE06-3DDD314D6C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8987720"/>
              </p:ext>
            </p:extLst>
          </p:nvPr>
        </p:nvGraphicFramePr>
        <p:xfrm>
          <a:off x="2669324" y="464919"/>
          <a:ext cx="2463523" cy="35052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463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82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children are motivated to participate in physical activity.</a:t>
                      </a:r>
                      <a:endParaRPr sz="11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327"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Enjoyment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Keeping fit/healthy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Socialising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Weight loss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Body image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Competition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Social media/Technology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Stress release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Role models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Reduction in anti-social behaviour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Previous sporting success /experience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Career opportunities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947367102"/>
                  </a:ext>
                </a:extLst>
              </a:tr>
            </a:tbl>
          </a:graphicData>
        </a:graphic>
      </p:graphicFrame>
      <p:graphicFrame>
        <p:nvGraphicFramePr>
          <p:cNvPr id="7" name="Google Shape;86;p1">
            <a:extLst>
              <a:ext uri="{FF2B5EF4-FFF2-40B4-BE49-F238E27FC236}">
                <a16:creationId xmlns:a16="http://schemas.microsoft.com/office/drawing/2014/main" id="{CA6FEBFD-F2C0-4517-81FA-579194585E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8224906"/>
              </p:ext>
            </p:extLst>
          </p:nvPr>
        </p:nvGraphicFramePr>
        <p:xfrm>
          <a:off x="5245947" y="335379"/>
          <a:ext cx="6726313" cy="37643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6726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82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Barriers</a:t>
                      </a:r>
                      <a:endParaRPr sz="11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671"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Discrimination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Limited /no opportunities / activities e.g. limited female BAME sessions at appropriate times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Limited / no provision / facilities e.g. limited female BAME clubs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Cultural and religious beliefs Asian women and swimming restrictions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Don’t like exercise / choose not to / negative attitude towards physical activity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Clothing restrictions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No time / other commitments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E.g. part-time job, studying, looking after children / family members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Lack of role models / Lack of specific advertising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Friends/family don’t participate/family do not see the value in sport/exercise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Peer pressure (not to participate) Bad school experience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Lack of confidence e.g. Not good at it/Everybody is better than me / lack of ability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Self-conscious / negative body image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Stereotypes / male dominated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unable to communicate / language barrier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947367102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9509A7A8-0AB9-43F0-B930-CE7DB7FECA5D}"/>
              </a:ext>
            </a:extLst>
          </p:cNvPr>
          <p:cNvSpPr/>
          <p:nvPr/>
        </p:nvSpPr>
        <p:spPr>
          <a:xfrm>
            <a:off x="113408" y="4153754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10" name="Google Shape;86;p1">
            <a:extLst>
              <a:ext uri="{FF2B5EF4-FFF2-40B4-BE49-F238E27FC236}">
                <a16:creationId xmlns:a16="http://schemas.microsoft.com/office/drawing/2014/main" id="{58F941B2-06B6-42D6-B0CB-8DE3E4490C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677958"/>
              </p:ext>
            </p:extLst>
          </p:nvPr>
        </p:nvGraphicFramePr>
        <p:xfrm>
          <a:off x="138223" y="4115467"/>
          <a:ext cx="11834037" cy="24841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908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5449">
                  <a:extLst>
                    <a:ext uri="{9D8B030D-6E8A-4147-A177-3AD203B41FA5}">
                      <a16:colId xmlns:a16="http://schemas.microsoft.com/office/drawing/2014/main" val="2952797382"/>
                    </a:ext>
                  </a:extLst>
                </a:gridCol>
              </a:tblGrid>
              <a:tr h="228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</a:rPr>
                        <a:t>Reasons Participation has increased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671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Women’s sport has more media coverage / increase in role models e.g. more coaches and officials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Greater success of women’s teams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(e.g. England Lionesses)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Sports development campaigns / initiatives aimed at women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This Girl Can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Greater funding for BME sports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Sporting Equals campaign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Women only opportunities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swimming sessions with female lifeguards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Women only provision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improved/more facilities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curtains around the pool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women only gyms / clubs/ teams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More friends are participating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Greater equality and acceptance of BAME and female target groups in society/ westernisation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Specialised clothing available e.g. the Burkini</a:t>
                      </a:r>
                    </a:p>
                    <a:p>
                      <a:endParaRPr lang="en-GB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endParaRPr lang="en-GB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947367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4498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87;p1">
            <a:extLst>
              <a:ext uri="{FF2B5EF4-FFF2-40B4-BE49-F238E27FC236}">
                <a16:creationId xmlns:a16="http://schemas.microsoft.com/office/drawing/2014/main" id="{B79770F7-E785-4055-AFFD-A8AD1FF0AB25}"/>
              </a:ext>
            </a:extLst>
          </p:cNvPr>
          <p:cNvSpPr txBox="1"/>
          <p:nvPr/>
        </p:nvSpPr>
        <p:spPr>
          <a:xfrm>
            <a:off x="92701" y="58021"/>
            <a:ext cx="11954133" cy="26157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GB" sz="11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     100% SHEET        2 Understand Sports Development       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509A7A8-0AB9-43F0-B930-CE7DB7FECA5D}"/>
              </a:ext>
            </a:extLst>
          </p:cNvPr>
          <p:cNvSpPr/>
          <p:nvPr/>
        </p:nvSpPr>
        <p:spPr>
          <a:xfrm>
            <a:off x="113408" y="4153754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9" name="Google Shape;86;p1">
            <a:extLst>
              <a:ext uri="{FF2B5EF4-FFF2-40B4-BE49-F238E27FC236}">
                <a16:creationId xmlns:a16="http://schemas.microsoft.com/office/drawing/2014/main" id="{81FFDFD8-10B3-4247-97FF-D665ADF1D1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9387261"/>
              </p:ext>
            </p:extLst>
          </p:nvPr>
        </p:nvGraphicFramePr>
        <p:xfrm>
          <a:off x="92701" y="409807"/>
          <a:ext cx="12007150" cy="58979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999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07395">
                  <a:extLst>
                    <a:ext uri="{9D8B030D-6E8A-4147-A177-3AD203B41FA5}">
                      <a16:colId xmlns:a16="http://schemas.microsoft.com/office/drawing/2014/main" val="3068755146"/>
                    </a:ext>
                  </a:extLst>
                </a:gridCol>
              </a:tblGrid>
              <a:tr h="2282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increase in participation</a:t>
                      </a:r>
                      <a:endParaRPr sz="11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671"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Health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Greater health awareness and the benefits of exercise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To keep fit (Physical) Control body weight/lower obesity levels, Keep toned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Build muscle, Look like celebrities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Help recover from illness/injury (Physical), Accept any example GP referrals, Heart condition Advice from healthcare professionals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To relieve stress/relax (mental)  Due to work commitments/more stressful jobs/people work longer hours Due to school commitments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Improve confidence (mental)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have self-confidence, self-belief, self esteem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Body conscious (mental) Pressure to look good on social media (Facebook, twitter)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Enjoyment (mental)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Socialising (social) Meet new friends Fashionable to participate Meet up with existing friends Accompany children and get involved (</a:t>
                      </a:r>
                      <a:r>
                        <a:rPr lang="en-GB" sz="14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eg.</a:t>
                      </a: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Gymnastics club)</a:t>
                      </a:r>
                    </a:p>
                    <a:p>
                      <a:endParaRPr lang="en-GB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PROVISION FACTORS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Inclusion Support or encouragement (from school or friends or family),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High government priority now Friends do, so you do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Clubs New clubs in the area More choice than before (e.g. gyms)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Opportunity to volunteer It is cheaper than before, free or subsidised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Allows them to compete at a better/higher standard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Facilities More facilities close by Good standard of facilities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More jobs available in sport (e.g. personal trainer)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PROMOTIONAL FACTORS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Impact of Major sporting events, Olympics/commonwealth games Success of national teams/events Inspire to take part Legacy of facilities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Impact of new initiatives Sport England Role of NGB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This Girl can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Chance to shine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Park run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More advertising/Media coverage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Greater TV coverage (</a:t>
                      </a:r>
                      <a:r>
                        <a:rPr lang="en-GB" sz="14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eg.</a:t>
                      </a: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Sky Sports, BT Sport)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More role models developed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Technological developments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Social media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Apps </a:t>
                      </a:r>
                      <a:r>
                        <a:rPr lang="en-GB" sz="14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eg</a:t>
                      </a: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GB" sz="14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Strava</a:t>
                      </a:r>
                      <a:endParaRPr lang="en-GB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Fit Bits</a:t>
                      </a:r>
                    </a:p>
                    <a:p>
                      <a:endParaRPr lang="en-GB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947367102"/>
                  </a:ext>
                </a:extLst>
              </a:tr>
            </a:tbl>
          </a:graphicData>
        </a:graphic>
      </p:graphicFrame>
      <p:graphicFrame>
        <p:nvGraphicFramePr>
          <p:cNvPr id="11" name="Google Shape;86;p1">
            <a:extLst>
              <a:ext uri="{FF2B5EF4-FFF2-40B4-BE49-F238E27FC236}">
                <a16:creationId xmlns:a16="http://schemas.microsoft.com/office/drawing/2014/main" id="{CF2D1F12-C825-4695-A983-45372D9D9B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2175217"/>
              </p:ext>
            </p:extLst>
          </p:nvPr>
        </p:nvGraphicFramePr>
        <p:xfrm>
          <a:off x="6096000" y="4035513"/>
          <a:ext cx="6003299" cy="22707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6003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82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Reduction in participation</a:t>
                      </a:r>
                      <a:endParaRPr sz="11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671"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Work commitments - can mean less free time 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Retired - can mean less disposable income 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Family commitments - can mean less free time and/or disposable income 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When they are available - may not match facility/event/class times 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Put off by - younger participants 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Unfamiliarity - with equipment/rules 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Lack of role models - for their age group 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Friends of similar age in same position - so no one to participate with </a:t>
                      </a:r>
                    </a:p>
                    <a:p>
                      <a:endParaRPr lang="en-GB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947367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135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</TotalTime>
  <Words>2646</Words>
  <Application>Microsoft Office PowerPoint</Application>
  <PresentationFormat>Widescreen</PresentationFormat>
  <Paragraphs>272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Smith</dc:creator>
  <cp:lastModifiedBy>Scott Simpson</cp:lastModifiedBy>
  <cp:revision>47</cp:revision>
  <cp:lastPrinted>2023-03-06T08:08:39Z</cp:lastPrinted>
  <dcterms:created xsi:type="dcterms:W3CDTF">2020-03-22T09:02:14Z</dcterms:created>
  <dcterms:modified xsi:type="dcterms:W3CDTF">2023-03-06T10:49:45Z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0x01010061B2A6E7BEA3154A9DBD13F815896003</vt:lpwstr>
  </property>
</Properties>
</file>