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JtszJpbiP2vAm9gEa1RDmhizO5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D8F212D-CB5A-4945-9CE0-E566363C78F8}">
  <a:tblStyle styleId="{CD8F212D-CB5A-4945-9CE0-E566363C78F8}"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FBD871B-1E6E-4566-9818-8D189C4FE903}"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portengland.org/how-we-can-help/our-funds/queens-platinum-jubilee-activity-fun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5" name="Google Shape;85;p1"/>
          <p:cNvGraphicFramePr/>
          <p:nvPr>
            <p:extLst>
              <p:ext uri="{D42A27DB-BD31-4B8C-83A1-F6EECF244321}">
                <p14:modId xmlns:p14="http://schemas.microsoft.com/office/powerpoint/2010/main" val="2098400554"/>
              </p:ext>
            </p:extLst>
          </p:nvPr>
        </p:nvGraphicFramePr>
        <p:xfrm>
          <a:off x="94319" y="464231"/>
          <a:ext cx="4576155" cy="3060588"/>
        </p:xfrm>
        <a:graphic>
          <a:graphicData uri="http://schemas.openxmlformats.org/drawingml/2006/table">
            <a:tbl>
              <a:tblPr firstRow="1" bandRow="1">
                <a:noFill/>
                <a:tableStyleId>{CD8F212D-CB5A-4945-9CE0-E566363C78F8}</a:tableStyleId>
              </a:tblPr>
              <a:tblGrid>
                <a:gridCol w="2240918">
                  <a:extLst>
                    <a:ext uri="{9D8B030D-6E8A-4147-A177-3AD203B41FA5}">
                      <a16:colId xmlns:a16="http://schemas.microsoft.com/office/drawing/2014/main" val="20000"/>
                    </a:ext>
                  </a:extLst>
                </a:gridCol>
                <a:gridCol w="2335237">
                  <a:extLst>
                    <a:ext uri="{9D8B030D-6E8A-4147-A177-3AD203B41FA5}">
                      <a16:colId xmlns:a16="http://schemas.microsoft.com/office/drawing/2014/main" val="20001"/>
                    </a:ext>
                  </a:extLst>
                </a:gridCol>
              </a:tblGrid>
              <a:tr h="286898">
                <a:tc>
                  <a:txBody>
                    <a:bodyPr/>
                    <a:lstStyle/>
                    <a:p>
                      <a:pPr marL="0" marR="0" lvl="0" indent="0" algn="ctr" rtl="0">
                        <a:spcBef>
                          <a:spcPts val="0"/>
                        </a:spcBef>
                        <a:spcAft>
                          <a:spcPts val="0"/>
                        </a:spcAft>
                        <a:buNone/>
                      </a:pPr>
                      <a:r>
                        <a:rPr lang="en-GB" sz="1100" b="1" dirty="0">
                          <a:solidFill>
                            <a:schemeClr val="lt1"/>
                          </a:solidFill>
                        </a:rPr>
                        <a:t>   A      Introduction</a:t>
                      </a:r>
                      <a:endParaRPr sz="1200" dirty="0"/>
                    </a:p>
                  </a:txBody>
                  <a:tcPr marL="91450" marR="91450" marT="45725" marB="45725">
                    <a:solidFill>
                      <a:schemeClr val="dk1"/>
                    </a:solidFill>
                  </a:tcPr>
                </a:tc>
                <a:tc>
                  <a:txBody>
                    <a:bodyPr/>
                    <a:lstStyle/>
                    <a:p>
                      <a:pPr marL="0" marR="0" lvl="0" indent="0" algn="ctr" rtl="0">
                        <a:spcBef>
                          <a:spcPts val="0"/>
                        </a:spcBef>
                        <a:spcAft>
                          <a:spcPts val="0"/>
                        </a:spcAft>
                        <a:buNone/>
                      </a:pPr>
                      <a:r>
                        <a:rPr lang="en-GB" sz="1100" b="1" dirty="0">
                          <a:solidFill>
                            <a:schemeClr val="lt1"/>
                          </a:solidFill>
                        </a:rPr>
                        <a:t> B      Content</a:t>
                      </a:r>
                      <a:endParaRPr sz="1200" dirty="0"/>
                    </a:p>
                  </a:txBody>
                  <a:tcPr marL="91450" marR="91450" marT="45725" marB="45725">
                    <a:solidFill>
                      <a:schemeClr val="dk1"/>
                    </a:solidFill>
                  </a:tcPr>
                </a:tc>
                <a:extLst>
                  <a:ext uri="{0D108BD9-81ED-4DB2-BD59-A6C34878D82A}">
                    <a16:rowId xmlns:a16="http://schemas.microsoft.com/office/drawing/2014/main" val="10000"/>
                  </a:ext>
                </a:extLst>
              </a:tr>
              <a:tr h="1405800">
                <a:tc>
                  <a:txBody>
                    <a:bodyPr/>
                    <a:lstStyle/>
                    <a:p>
                      <a:pPr marL="0" marR="0" lvl="0" indent="0" algn="l" rtl="0">
                        <a:spcBef>
                          <a:spcPts val="0"/>
                        </a:spcBef>
                        <a:spcAft>
                          <a:spcPts val="0"/>
                        </a:spcAft>
                        <a:buNone/>
                      </a:pPr>
                      <a:r>
                        <a:rPr lang="en-GB" sz="1100" dirty="0"/>
                        <a:t>The organisation of sport in the UK can be quite complex with multiple agencies and organisations, both inside of and outside of the UK, working together at different levels on different agendas. One of the key areas which most, if not all, of the organisations involved in sport in the UK are concerned with is sports development and the increase of participation. in sport and physical activity, both to improve the health of the nation but also to aid the development of elite athletes who can compete and achieve on an international level.</a:t>
                      </a:r>
                      <a:endParaRPr sz="1100" dirty="0"/>
                    </a:p>
                  </a:txBody>
                  <a:tcPr marL="91450" marR="91450" marT="45725" marB="45725">
                    <a:solidFill>
                      <a:schemeClr val="lt1"/>
                    </a:solidFill>
                  </a:tcPr>
                </a:tc>
                <a:tc>
                  <a:txBody>
                    <a:bodyPr/>
                    <a:lstStyle/>
                    <a:p>
                      <a:pPr marL="0" marR="0" lvl="0" indent="0" algn="l" rtl="0">
                        <a:spcBef>
                          <a:spcPts val="0"/>
                        </a:spcBef>
                        <a:spcAft>
                          <a:spcPts val="0"/>
                        </a:spcAft>
                        <a:buNone/>
                      </a:pPr>
                      <a:r>
                        <a:rPr lang="en-GB" sz="1100" dirty="0"/>
                        <a:t>1.2 Roles and responsibilities of sports organisations in the UK, i.e.</a:t>
                      </a:r>
                    </a:p>
                    <a:p>
                      <a:pPr marL="0" marR="0" lvl="0" indent="0" algn="l" rtl="0">
                        <a:spcBef>
                          <a:spcPts val="0"/>
                        </a:spcBef>
                        <a:spcAft>
                          <a:spcPts val="0"/>
                        </a:spcAft>
                        <a:buNone/>
                      </a:pPr>
                      <a:r>
                        <a:rPr lang="en-GB" sz="1100" dirty="0"/>
                        <a:t> • sports development </a:t>
                      </a:r>
                    </a:p>
                    <a:p>
                      <a:pPr marL="0" marR="0" lvl="0" indent="0" algn="l" rtl="0">
                        <a:spcBef>
                          <a:spcPts val="0"/>
                        </a:spcBef>
                        <a:spcAft>
                          <a:spcPts val="0"/>
                        </a:spcAft>
                        <a:buNone/>
                      </a:pPr>
                      <a:r>
                        <a:rPr lang="en-GB" sz="1100" dirty="0"/>
                        <a:t>• setting of rules and regulations </a:t>
                      </a:r>
                    </a:p>
                    <a:p>
                      <a:pPr marL="0" marR="0" lvl="0" indent="0" algn="l" rtl="0">
                        <a:spcBef>
                          <a:spcPts val="0"/>
                        </a:spcBef>
                        <a:spcAft>
                          <a:spcPts val="0"/>
                        </a:spcAft>
                        <a:buNone/>
                      </a:pPr>
                      <a:r>
                        <a:rPr lang="en-GB" sz="1100" dirty="0"/>
                        <a:t>• organising competitions and tournaments </a:t>
                      </a:r>
                    </a:p>
                    <a:p>
                      <a:pPr marL="0" marR="0" lvl="0" indent="0" algn="l" rtl="0">
                        <a:spcBef>
                          <a:spcPts val="0"/>
                        </a:spcBef>
                        <a:spcAft>
                          <a:spcPts val="0"/>
                        </a:spcAft>
                        <a:buNone/>
                      </a:pPr>
                      <a:r>
                        <a:rPr lang="en-GB" sz="1100" dirty="0"/>
                        <a:t>• increasing participation </a:t>
                      </a:r>
                    </a:p>
                    <a:p>
                      <a:pPr marL="0" marR="0" lvl="0" indent="0" algn="l" rtl="0">
                        <a:spcBef>
                          <a:spcPts val="0"/>
                        </a:spcBef>
                        <a:spcAft>
                          <a:spcPts val="0"/>
                        </a:spcAft>
                        <a:buNone/>
                      </a:pPr>
                      <a:r>
                        <a:rPr lang="en-GB" sz="1100" dirty="0"/>
                        <a:t>• education </a:t>
                      </a:r>
                    </a:p>
                    <a:p>
                      <a:pPr marL="0" marR="0" lvl="0" indent="0" algn="l" rtl="0">
                        <a:spcBef>
                          <a:spcPts val="0"/>
                        </a:spcBef>
                        <a:spcAft>
                          <a:spcPts val="0"/>
                        </a:spcAft>
                        <a:buNone/>
                      </a:pPr>
                      <a:r>
                        <a:rPr lang="en-GB" sz="1100" dirty="0"/>
                        <a:t>• training coaches </a:t>
                      </a:r>
                    </a:p>
                    <a:p>
                      <a:pPr marL="0" marR="0" lvl="0" indent="0" algn="l" rtl="0">
                        <a:spcBef>
                          <a:spcPts val="0"/>
                        </a:spcBef>
                        <a:spcAft>
                          <a:spcPts val="0"/>
                        </a:spcAft>
                        <a:buNone/>
                      </a:pPr>
                      <a:r>
                        <a:rPr lang="en-GB" sz="1100" dirty="0"/>
                        <a:t>• providing funding (e.g. for facilities)</a:t>
                      </a:r>
                    </a:p>
                    <a:p>
                      <a:pPr marL="0" marR="0" lvl="0" indent="0" algn="l" rtl="0">
                        <a:spcBef>
                          <a:spcPts val="0"/>
                        </a:spcBef>
                        <a:spcAft>
                          <a:spcPts val="0"/>
                        </a:spcAft>
                        <a:buNone/>
                      </a:pPr>
                      <a:endParaRPr lang="en-GB" sz="1100" dirty="0"/>
                    </a:p>
                    <a:p>
                      <a:pPr marL="0" marR="0" lvl="0" indent="0" algn="l" rtl="0">
                        <a:spcBef>
                          <a:spcPts val="0"/>
                        </a:spcBef>
                        <a:spcAft>
                          <a:spcPts val="0"/>
                        </a:spcAft>
                        <a:buNone/>
                      </a:pPr>
                      <a:r>
                        <a:rPr lang="en-GB" sz="1100" dirty="0"/>
                        <a:t>1.2 Learners must understand the roles and responsibilities of organisations listed in 1.1.</a:t>
                      </a:r>
                      <a:endParaRPr sz="1100" dirty="0"/>
                    </a:p>
                  </a:txBody>
                  <a:tcPr marL="91450" marR="91450" marT="45725" marB="45725">
                    <a:solidFill>
                      <a:schemeClr val="lt1"/>
                    </a:solidFill>
                  </a:tcPr>
                </a:tc>
                <a:extLst>
                  <a:ext uri="{0D108BD9-81ED-4DB2-BD59-A6C34878D82A}">
                    <a16:rowId xmlns:a16="http://schemas.microsoft.com/office/drawing/2014/main" val="10001"/>
                  </a:ext>
                </a:extLst>
              </a:tr>
            </a:tbl>
          </a:graphicData>
        </a:graphic>
      </p:graphicFrame>
      <p:sp>
        <p:nvSpPr>
          <p:cNvPr id="87" name="Google Shape;87;p1"/>
          <p:cNvSpPr txBox="1"/>
          <p:nvPr/>
        </p:nvSpPr>
        <p:spPr>
          <a:xfrm>
            <a:off x="92701" y="121817"/>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100% SHEET        </a:t>
            </a:r>
            <a:r>
              <a:rPr lang="en-GB" sz="1100" dirty="0">
                <a:solidFill>
                  <a:schemeClr val="bg1"/>
                </a:solidFill>
              </a:rPr>
              <a:t>1.2 Roles and responsibilities of sports organisations in.</a:t>
            </a:r>
            <a:r>
              <a:rPr lang="en-GB" sz="1100" b="1" i="0" u="none" strike="noStrike" cap="none" dirty="0">
                <a:solidFill>
                  <a:schemeClr val="bg1"/>
                </a:solidFill>
                <a:latin typeface="Calibri"/>
                <a:ea typeface="Calibri"/>
                <a:cs typeface="Calibri"/>
                <a:sym typeface="Calibri"/>
              </a:rPr>
              <a:t>        </a:t>
            </a:r>
          </a:p>
        </p:txBody>
      </p:sp>
      <p:sp>
        <p:nvSpPr>
          <p:cNvPr id="88" name="Google Shape;88;p1"/>
          <p:cNvSpPr/>
          <p:nvPr/>
        </p:nvSpPr>
        <p:spPr>
          <a:xfrm rot="10800000" flipH="1">
            <a:off x="7376625" y="-1708127"/>
            <a:ext cx="2493552" cy="26157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100">
              <a:solidFill>
                <a:schemeClr val="dk1"/>
              </a:solidFill>
              <a:latin typeface="Calibri"/>
              <a:ea typeface="Calibri"/>
              <a:cs typeface="Calibri"/>
              <a:sym typeface="Calibri"/>
            </a:endParaRPr>
          </a:p>
        </p:txBody>
      </p:sp>
      <p:graphicFrame>
        <p:nvGraphicFramePr>
          <p:cNvPr id="15" name="Google Shape;86;p1">
            <a:extLst>
              <a:ext uri="{FF2B5EF4-FFF2-40B4-BE49-F238E27FC236}">
                <a16:creationId xmlns:a16="http://schemas.microsoft.com/office/drawing/2014/main" id="{97C612FE-2720-401F-AD52-D1937AFE6787}"/>
              </a:ext>
            </a:extLst>
          </p:cNvPr>
          <p:cNvGraphicFramePr/>
          <p:nvPr>
            <p:extLst>
              <p:ext uri="{D42A27DB-BD31-4B8C-83A1-F6EECF244321}">
                <p14:modId xmlns:p14="http://schemas.microsoft.com/office/powerpoint/2010/main" val="2582171256"/>
              </p:ext>
            </p:extLst>
          </p:nvPr>
        </p:nvGraphicFramePr>
        <p:xfrm>
          <a:off x="4798514" y="2236735"/>
          <a:ext cx="3757504" cy="4541540"/>
        </p:xfrm>
        <a:graphic>
          <a:graphicData uri="http://schemas.openxmlformats.org/drawingml/2006/table">
            <a:tbl>
              <a:tblPr firstRow="1" bandRow="1">
                <a:tableStyleId>{7E9639D4-E3E2-4D34-9284-5A2195B3D0D7}</a:tableStyleId>
              </a:tblPr>
              <a:tblGrid>
                <a:gridCol w="3757504">
                  <a:extLst>
                    <a:ext uri="{9D8B030D-6E8A-4147-A177-3AD203B41FA5}">
                      <a16:colId xmlns:a16="http://schemas.microsoft.com/office/drawing/2014/main" val="20000"/>
                    </a:ext>
                  </a:extLst>
                </a:gridCol>
              </a:tblGrid>
              <a:tr h="180815">
                <a:tc>
                  <a:txBody>
                    <a:bodyPr/>
                    <a:lstStyle/>
                    <a:p>
                      <a:pPr marL="0" marR="0" lvl="0" indent="0" algn="l" rtl="0">
                        <a:spcBef>
                          <a:spcPts val="0"/>
                        </a:spcBef>
                        <a:spcAft>
                          <a:spcPts val="0"/>
                        </a:spcAft>
                        <a:buNone/>
                      </a:pPr>
                      <a:r>
                        <a:rPr lang="en-GB" sz="1100" dirty="0">
                          <a:latin typeface="Calibri" panose="020F0502020204030204" pitchFamily="34" charset="0"/>
                          <a:cs typeface="Calibri" panose="020F0502020204030204" pitchFamily="34" charset="0"/>
                        </a:rPr>
                        <a:t>F                      UK sport</a:t>
                      </a:r>
                      <a:endParaRPr sz="1100" dirty="0">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754663">
                <a:tc>
                  <a:txBody>
                    <a:bodyPr/>
                    <a:lstStyle/>
                    <a:p>
                      <a:pPr marL="0" marR="0" lvl="0" indent="0" algn="l" rtl="0">
                        <a:spcBef>
                          <a:spcPts val="0"/>
                        </a:spcBef>
                        <a:spcAft>
                          <a:spcPts val="0"/>
                        </a:spcAft>
                        <a:buNone/>
                      </a:pPr>
                      <a:r>
                        <a:rPr lang="en-GB" sz="1100" dirty="0">
                          <a:latin typeface="Calibri" panose="020F0502020204030204" pitchFamily="34" charset="0"/>
                          <a:cs typeface="Calibri" panose="020F0502020204030204" pitchFamily="34" charset="0"/>
                        </a:rPr>
                        <a:t>The primary role of UK Sport is to invest money to maximise the </a:t>
                      </a:r>
                      <a:r>
                        <a:rPr lang="en-GB" sz="1100" b="1" dirty="0">
                          <a:latin typeface="Calibri" panose="020F0502020204030204" pitchFamily="34" charset="0"/>
                          <a:cs typeface="Calibri" panose="020F0502020204030204" pitchFamily="34" charset="0"/>
                        </a:rPr>
                        <a:t>performance</a:t>
                      </a:r>
                      <a:r>
                        <a:rPr lang="en-GB" sz="1100" dirty="0">
                          <a:latin typeface="Calibri" panose="020F0502020204030204" pitchFamily="34" charset="0"/>
                          <a:cs typeface="Calibri" panose="020F0502020204030204" pitchFamily="34" charset="0"/>
                        </a:rPr>
                        <a:t> of UK athletes in the Olympic and Paralympic Games and other global events.</a:t>
                      </a:r>
                      <a:br>
                        <a:rPr lang="en-GB" sz="1100" dirty="0">
                          <a:latin typeface="Calibri" panose="020F0502020204030204" pitchFamily="34" charset="0"/>
                          <a:cs typeface="Calibri" panose="020F0502020204030204" pitchFamily="34" charset="0"/>
                        </a:rPr>
                      </a:br>
                      <a:br>
                        <a:rPr lang="en-GB" sz="1100" dirty="0">
                          <a:latin typeface="Calibri" panose="020F0502020204030204" pitchFamily="34" charset="0"/>
                          <a:cs typeface="Calibri" panose="020F0502020204030204" pitchFamily="34" charset="0"/>
                        </a:rPr>
                      </a:br>
                      <a:r>
                        <a:rPr lang="en-GB" sz="1100" dirty="0">
                          <a:latin typeface="Calibri" panose="020F0502020204030204" pitchFamily="34" charset="0"/>
                          <a:cs typeface="Calibri" panose="020F0502020204030204" pitchFamily="34" charset="0"/>
                        </a:rPr>
                        <a:t>To achieve this UK Sport invests some of its income through central funding for sporting </a:t>
                      </a:r>
                      <a:r>
                        <a:rPr lang="en-GB" sz="1100" b="1" dirty="0">
                          <a:latin typeface="Calibri" panose="020F0502020204030204" pitchFamily="34" charset="0"/>
                          <a:cs typeface="Calibri" panose="020F0502020204030204" pitchFamily="34" charset="0"/>
                        </a:rPr>
                        <a:t>National Governing Bodies</a:t>
                      </a:r>
                      <a:r>
                        <a:rPr lang="en-GB" sz="1100" dirty="0">
                          <a:latin typeface="Calibri" panose="020F0502020204030204" pitchFamily="34" charset="0"/>
                          <a:cs typeface="Calibri" panose="020F0502020204030204" pitchFamily="34" charset="0"/>
                        </a:rPr>
                        <a:t> </a:t>
                      </a:r>
                      <a:r>
                        <a:rPr lang="en-GB" sz="1100" b="1" dirty="0">
                          <a:latin typeface="Calibri" panose="020F0502020204030204" pitchFamily="34" charset="0"/>
                          <a:cs typeface="Calibri" panose="020F0502020204030204" pitchFamily="34" charset="0"/>
                        </a:rPr>
                        <a:t>(NGBs)</a:t>
                      </a:r>
                      <a:r>
                        <a:rPr lang="en-GB" sz="1100" dirty="0">
                          <a:latin typeface="Calibri" panose="020F0502020204030204" pitchFamily="34" charset="0"/>
                          <a:cs typeface="Calibri" panose="020F0502020204030204" pitchFamily="34" charset="0"/>
                        </a:rPr>
                        <a:t>, enabling them to operate a </a:t>
                      </a:r>
                      <a:r>
                        <a:rPr lang="en-GB" sz="1100" b="1" dirty="0">
                          <a:latin typeface="Calibri" panose="020F0502020204030204" pitchFamily="34" charset="0"/>
                          <a:cs typeface="Calibri" panose="020F0502020204030204" pitchFamily="34" charset="0"/>
                        </a:rPr>
                        <a:t>World Class Programme (WCP)</a:t>
                      </a:r>
                      <a:r>
                        <a:rPr lang="en-GB" sz="1100" dirty="0">
                          <a:latin typeface="Calibri" panose="020F0502020204030204" pitchFamily="34" charset="0"/>
                          <a:cs typeface="Calibri" panose="020F0502020204030204" pitchFamily="34" charset="0"/>
                        </a:rPr>
                        <a:t> and ensuring athletes have access to outstanding support personnel and training environments to ensure they are among the best prepared in the world.</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Develops a strategy / gives strategic help / works with excellence/elite/medal hopefuls </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Manages or distributes lottery/exchequer funding 	 	</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Manages the World Class Programme/podium/podium potential 	</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Promotes ethical behaviour or drug free sport / runs anti-doping programme /100% ME </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Attracts major events / got the Olympics for London 2012  e.g. Gold Series Event </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Enhances the organisation and administration of sport 	</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Supports and works with NGBs or Home County Councils (HCCs) or National Institutes (High Performance Centres) or top coaches.</a:t>
                      </a:r>
                    </a:p>
                  </a:txBody>
                  <a:tcPr marL="91450" marR="91450" marT="45725" marB="45725"/>
                </a:tc>
                <a:extLst>
                  <a:ext uri="{0D108BD9-81ED-4DB2-BD59-A6C34878D82A}">
                    <a16:rowId xmlns:a16="http://schemas.microsoft.com/office/drawing/2014/main" val="1562949000"/>
                  </a:ext>
                </a:extLst>
              </a:tr>
            </a:tbl>
          </a:graphicData>
        </a:graphic>
      </p:graphicFrame>
      <p:graphicFrame>
        <p:nvGraphicFramePr>
          <p:cNvPr id="16" name="Google Shape;86;p1">
            <a:extLst>
              <a:ext uri="{FF2B5EF4-FFF2-40B4-BE49-F238E27FC236}">
                <a16:creationId xmlns:a16="http://schemas.microsoft.com/office/drawing/2014/main" id="{66B6FCE5-5D6C-4E32-8F68-EB1CA3983A8A}"/>
              </a:ext>
            </a:extLst>
          </p:cNvPr>
          <p:cNvGraphicFramePr/>
          <p:nvPr>
            <p:extLst>
              <p:ext uri="{D42A27DB-BD31-4B8C-83A1-F6EECF244321}">
                <p14:modId xmlns:p14="http://schemas.microsoft.com/office/powerpoint/2010/main" val="1392564145"/>
              </p:ext>
            </p:extLst>
          </p:nvPr>
        </p:nvGraphicFramePr>
        <p:xfrm>
          <a:off x="8693834" y="2907295"/>
          <a:ext cx="3330018" cy="3368060"/>
        </p:xfrm>
        <a:graphic>
          <a:graphicData uri="http://schemas.openxmlformats.org/drawingml/2006/table">
            <a:tbl>
              <a:tblPr firstRow="1" bandRow="1">
                <a:tableStyleId>{7E9639D4-E3E2-4D34-9284-5A2195B3D0D7}</a:tableStyleId>
              </a:tblPr>
              <a:tblGrid>
                <a:gridCol w="3330018">
                  <a:extLst>
                    <a:ext uri="{9D8B030D-6E8A-4147-A177-3AD203B41FA5}">
                      <a16:colId xmlns:a16="http://schemas.microsoft.com/office/drawing/2014/main" val="20000"/>
                    </a:ext>
                  </a:extLst>
                </a:gridCol>
              </a:tblGrid>
              <a:tr h="190442">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G                       Sport England</a:t>
                      </a:r>
                      <a:endParaRPr sz="1100" dirty="0">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208102">
                <a:tc>
                  <a:txBody>
                    <a:bodyPr/>
                    <a:lstStyle/>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Increases participation/gets more people involved/try to reduce dropout/more involved at grass roots level/foundation level</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Launches campaigns/initiatives</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Supports the government targets</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Provides or distributes </a:t>
                      </a:r>
                      <a:r>
                        <a:rPr lang="en-GB" sz="1100" b="1" dirty="0">
                          <a:solidFill>
                            <a:srgbClr val="000000"/>
                          </a:solidFill>
                          <a:latin typeface="Calibri" panose="020F0502020204030204" pitchFamily="34" charset="0"/>
                          <a:cs typeface="Calibri" panose="020F0502020204030204" pitchFamily="34" charset="0"/>
                        </a:rPr>
                        <a:t>lottery</a:t>
                      </a:r>
                      <a:r>
                        <a:rPr lang="en-GB" sz="1100" dirty="0">
                          <a:solidFill>
                            <a:srgbClr val="000000"/>
                          </a:solidFill>
                          <a:latin typeface="Calibri" panose="020F0502020204030204" pitchFamily="34" charset="0"/>
                          <a:cs typeface="Calibri" panose="020F0502020204030204" pitchFamily="34" charset="0"/>
                        </a:rPr>
                        <a:t> or </a:t>
                      </a:r>
                      <a:r>
                        <a:rPr lang="en-GB" sz="1100" b="1" dirty="0">
                          <a:solidFill>
                            <a:srgbClr val="000000"/>
                          </a:solidFill>
                          <a:latin typeface="Calibri" panose="020F0502020204030204" pitchFamily="34" charset="0"/>
                          <a:cs typeface="Calibri" panose="020F0502020204030204" pitchFamily="34" charset="0"/>
                        </a:rPr>
                        <a:t>government</a:t>
                      </a:r>
                      <a:r>
                        <a:rPr lang="en-GB" sz="1100" dirty="0">
                          <a:solidFill>
                            <a:srgbClr val="000000"/>
                          </a:solidFill>
                          <a:latin typeface="Calibri" panose="020F0502020204030204" pitchFamily="34" charset="0"/>
                          <a:cs typeface="Calibri" panose="020F0502020204030204" pitchFamily="34" charset="0"/>
                        </a:rPr>
                        <a:t> funding</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Promotes or encourages volunteers/coaches/leadership/officials</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Targets priority groups (e.g. Disabled)</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Works with other organisations (e.g. NGB/YST/UK Sport/CSP/School Games/National Lottery)</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Responsible for funding some elite sports. e.g. squash/netball)</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Provides information and expertise (Active Lives/people survey)</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Protects community playing fields/provides community facilities</a:t>
                      </a:r>
                      <a:endParaRPr lang="en-GB" sz="1100" b="0" i="0" dirty="0">
                        <a:solidFill>
                          <a:srgbClr val="000000"/>
                        </a:solidFill>
                        <a:effectLst/>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562949000"/>
                  </a:ext>
                </a:extLst>
              </a:tr>
            </a:tbl>
          </a:graphicData>
        </a:graphic>
      </p:graphicFrame>
      <p:graphicFrame>
        <p:nvGraphicFramePr>
          <p:cNvPr id="17" name="Google Shape;86;p1">
            <a:extLst>
              <a:ext uri="{FF2B5EF4-FFF2-40B4-BE49-F238E27FC236}">
                <a16:creationId xmlns:a16="http://schemas.microsoft.com/office/drawing/2014/main" id="{97BB99A3-60A8-461F-8FD7-242C832ADFCE}"/>
              </a:ext>
            </a:extLst>
          </p:cNvPr>
          <p:cNvGraphicFramePr/>
          <p:nvPr>
            <p:extLst>
              <p:ext uri="{D42A27DB-BD31-4B8C-83A1-F6EECF244321}">
                <p14:modId xmlns:p14="http://schemas.microsoft.com/office/powerpoint/2010/main" val="3979239498"/>
              </p:ext>
            </p:extLst>
          </p:nvPr>
        </p:nvGraphicFramePr>
        <p:xfrm>
          <a:off x="92701" y="3605663"/>
          <a:ext cx="4521502" cy="2420018"/>
        </p:xfrm>
        <a:graphic>
          <a:graphicData uri="http://schemas.openxmlformats.org/drawingml/2006/table">
            <a:tbl>
              <a:tblPr firstRow="1" bandRow="1">
                <a:tableStyleId>{7E9639D4-E3E2-4D34-9284-5A2195B3D0D7}</a:tableStyleId>
              </a:tblPr>
              <a:tblGrid>
                <a:gridCol w="4521502">
                  <a:extLst>
                    <a:ext uri="{9D8B030D-6E8A-4147-A177-3AD203B41FA5}">
                      <a16:colId xmlns:a16="http://schemas.microsoft.com/office/drawing/2014/main" val="20000"/>
                    </a:ext>
                  </a:extLst>
                </a:gridCol>
              </a:tblGrid>
              <a:tr h="316888">
                <a:tc>
                  <a:txBody>
                    <a:bodyPr/>
                    <a:lstStyle/>
                    <a:p>
                      <a:pPr marL="0" marR="0" lvl="0" indent="0" algn="l" rtl="0">
                        <a:spcBef>
                          <a:spcPts val="0"/>
                        </a:spcBef>
                        <a:spcAft>
                          <a:spcPts val="0"/>
                        </a:spcAft>
                        <a:buNone/>
                      </a:pPr>
                      <a:r>
                        <a:rPr lang="en-GB" sz="1200" dirty="0">
                          <a:latin typeface="Calibri" panose="020F0502020204030204" pitchFamily="34" charset="0"/>
                          <a:cs typeface="Calibri" panose="020F0502020204030204" pitchFamily="34" charset="0"/>
                        </a:rPr>
                        <a:t>C                         Department of Health</a:t>
                      </a:r>
                      <a:endParaRPr sz="1200" dirty="0">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1568884">
                <a:tc>
                  <a:txBody>
                    <a:bodyPr/>
                    <a:lstStyle/>
                    <a:p>
                      <a:pPr marL="0" marR="0" lvl="0" indent="0" algn="l" rtl="0">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We support ministers in leading the nation’s health and social care to help people live more independent, healthier lives for longer.</a:t>
                      </a:r>
                    </a:p>
                    <a:p>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protect the public’s health through the health and social care system’s response to COVID-19</a:t>
                      </a:r>
                    </a:p>
                    <a:p>
                      <a:pPr marL="171450" indent="-1714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Improve healthcare outcomes by providing high-quality and sustainable care at the right time in the right place and by improving infrastructure and transforming technology</a:t>
                      </a:r>
                    </a:p>
                    <a:p>
                      <a:pPr marL="171450" indent="-171450">
                        <a:buFont typeface="Arial" panose="020B0604020202020204" pitchFamily="34" charset="0"/>
                        <a:buChar char="•"/>
                      </a:pPr>
                      <a:r>
                        <a:rPr lang="en-GB" sz="1100" dirty="0"/>
                        <a:t>I</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mprove healthcare outcomes through a well-supported workforce</a:t>
                      </a:r>
                    </a:p>
                    <a:p>
                      <a:pPr marL="171450" indent="-171450">
                        <a:buFont typeface="Arial" panose="020B0604020202020204" pitchFamily="34" charset="0"/>
                        <a:buChar char="•"/>
                      </a:pPr>
                      <a:r>
                        <a:rPr lang="en-GB" sz="1100" dirty="0"/>
                        <a:t>I</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mprove, protect and level up the nation’s health, including through reducing health disparities</a:t>
                      </a:r>
                    </a:p>
                    <a:p>
                      <a:pPr marL="171450" indent="-171450">
                        <a:buFont typeface="Arial" panose="020B0604020202020204" pitchFamily="34" charset="0"/>
                        <a:buChar char="•"/>
                      </a:pPr>
                      <a:r>
                        <a:rPr lang="en-GB" sz="1100" dirty="0"/>
                        <a:t>I</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mprove social care outcomes through an affordable, high quality and sustainable adult social care system</a:t>
                      </a:r>
                    </a:p>
                  </a:txBody>
                  <a:tcPr marL="91450" marR="91450" marT="45725" marB="45725"/>
                </a:tc>
                <a:extLst>
                  <a:ext uri="{0D108BD9-81ED-4DB2-BD59-A6C34878D82A}">
                    <a16:rowId xmlns:a16="http://schemas.microsoft.com/office/drawing/2014/main" val="1562949000"/>
                  </a:ext>
                </a:extLst>
              </a:tr>
            </a:tbl>
          </a:graphicData>
        </a:graphic>
      </p:graphicFrame>
      <p:graphicFrame>
        <p:nvGraphicFramePr>
          <p:cNvPr id="18" name="Google Shape;86;p1">
            <a:extLst>
              <a:ext uri="{FF2B5EF4-FFF2-40B4-BE49-F238E27FC236}">
                <a16:creationId xmlns:a16="http://schemas.microsoft.com/office/drawing/2014/main" id="{A744A3FF-C6E3-40C0-B501-8AB5D3111EAE}"/>
              </a:ext>
            </a:extLst>
          </p:cNvPr>
          <p:cNvGraphicFramePr/>
          <p:nvPr>
            <p:extLst>
              <p:ext uri="{D42A27DB-BD31-4B8C-83A1-F6EECF244321}">
                <p14:modId xmlns:p14="http://schemas.microsoft.com/office/powerpoint/2010/main" val="863729273"/>
              </p:ext>
            </p:extLst>
          </p:nvPr>
        </p:nvGraphicFramePr>
        <p:xfrm>
          <a:off x="4798514" y="464231"/>
          <a:ext cx="3757504" cy="1691660"/>
        </p:xfrm>
        <a:graphic>
          <a:graphicData uri="http://schemas.openxmlformats.org/drawingml/2006/table">
            <a:tbl>
              <a:tblPr firstRow="1" bandRow="1">
                <a:tableStyleId>{7E9639D4-E3E2-4D34-9284-5A2195B3D0D7}</a:tableStyleId>
              </a:tblPr>
              <a:tblGrid>
                <a:gridCol w="3757504">
                  <a:extLst>
                    <a:ext uri="{9D8B030D-6E8A-4147-A177-3AD203B41FA5}">
                      <a16:colId xmlns:a16="http://schemas.microsoft.com/office/drawing/2014/main" val="20000"/>
                    </a:ext>
                  </a:extLst>
                </a:gridCol>
              </a:tblGrid>
              <a:tr h="228269">
                <a:tc>
                  <a:txBody>
                    <a:bodyPr/>
                    <a:lstStyle/>
                    <a:p>
                      <a:pPr marL="0" marR="0" lvl="0" indent="0" algn="l" rtl="0">
                        <a:spcBef>
                          <a:spcPts val="0"/>
                        </a:spcBef>
                        <a:spcAft>
                          <a:spcPts val="0"/>
                        </a:spcAft>
                        <a:buNone/>
                      </a:pPr>
                      <a:r>
                        <a:rPr lang="en-GB" sz="1100" dirty="0">
                          <a:latin typeface="Calibri" panose="020F0502020204030204" pitchFamily="34" charset="0"/>
                          <a:cs typeface="Calibri" panose="020F0502020204030204" pitchFamily="34" charset="0"/>
                        </a:rPr>
                        <a:t>D                  Department for Culture, Media and Sport    </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49308">
                <a:tc>
                  <a:txBody>
                    <a:bodyPr/>
                    <a:lstStyle/>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Works with the Department of Education and/or Department of Health</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Increases participation/get people involved</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Funds Sport England/UK sport</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Promotes lifelong involvement amongst 14–25 year olds</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Contributes to the ‘school games programme’</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Provides more opportunities to play (competitive) sport</a:t>
                      </a:r>
                    </a:p>
                    <a:p>
                      <a:pPr marL="171450" indent="-171450">
                        <a:lnSpc>
                          <a:spcPct val="100000"/>
                        </a:lnSpc>
                        <a:buFont typeface="Arial" panose="020B0604020202020204" pitchFamily="34" charset="0"/>
                        <a:buChar char="•"/>
                      </a:pPr>
                      <a:r>
                        <a:rPr lang="en-GB" sz="1100" dirty="0">
                          <a:solidFill>
                            <a:srgbClr val="000000"/>
                          </a:solidFill>
                          <a:latin typeface="Calibri" panose="020F0502020204030204" pitchFamily="34" charset="0"/>
                          <a:cs typeface="Calibri" panose="020F0502020204030204" pitchFamily="34" charset="0"/>
                        </a:rPr>
                        <a:t>Promotes major sporting events throughout the UK</a:t>
                      </a:r>
                      <a:endParaRPr lang="en-GB" sz="1100" b="0" i="0" dirty="0">
                        <a:solidFill>
                          <a:srgbClr val="000000"/>
                        </a:solidFill>
                        <a:effectLst/>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947367102"/>
                  </a:ext>
                </a:extLst>
              </a:tr>
            </a:tbl>
          </a:graphicData>
        </a:graphic>
      </p:graphicFrame>
      <p:graphicFrame>
        <p:nvGraphicFramePr>
          <p:cNvPr id="19" name="Google Shape;86;p1">
            <a:extLst>
              <a:ext uri="{FF2B5EF4-FFF2-40B4-BE49-F238E27FC236}">
                <a16:creationId xmlns:a16="http://schemas.microsoft.com/office/drawing/2014/main" id="{318BB779-1914-4CC0-AB51-E6BA3AED2748}"/>
              </a:ext>
            </a:extLst>
          </p:cNvPr>
          <p:cNvGraphicFramePr/>
          <p:nvPr>
            <p:extLst>
              <p:ext uri="{D42A27DB-BD31-4B8C-83A1-F6EECF244321}">
                <p14:modId xmlns:p14="http://schemas.microsoft.com/office/powerpoint/2010/main" val="1428018707"/>
              </p:ext>
            </p:extLst>
          </p:nvPr>
        </p:nvGraphicFramePr>
        <p:xfrm>
          <a:off x="8693834" y="452555"/>
          <a:ext cx="3330018" cy="2377460"/>
        </p:xfrm>
        <a:graphic>
          <a:graphicData uri="http://schemas.openxmlformats.org/drawingml/2006/table">
            <a:tbl>
              <a:tblPr firstRow="1" bandRow="1">
                <a:tableStyleId>{7E9639D4-E3E2-4D34-9284-5A2195B3D0D7}</a:tableStyleId>
              </a:tblPr>
              <a:tblGrid>
                <a:gridCol w="3330018">
                  <a:extLst>
                    <a:ext uri="{9D8B030D-6E8A-4147-A177-3AD203B41FA5}">
                      <a16:colId xmlns:a16="http://schemas.microsoft.com/office/drawing/2014/main" val="20000"/>
                    </a:ext>
                  </a:extLst>
                </a:gridCol>
              </a:tblGrid>
              <a:tr h="0">
                <a:tc>
                  <a:txBody>
                    <a:bodyPr/>
                    <a:lstStyle/>
                    <a:p>
                      <a:pPr marL="0" marR="0" lvl="0" indent="0" algn="l" rtl="0">
                        <a:lnSpc>
                          <a:spcPct val="100000"/>
                        </a:lnSpc>
                        <a:spcBef>
                          <a:spcPts val="0"/>
                        </a:spcBef>
                        <a:spcAft>
                          <a:spcPts val="0"/>
                        </a:spcAft>
                        <a:buNone/>
                      </a:pPr>
                      <a:r>
                        <a:rPr lang="en-GB" sz="1200" dirty="0">
                          <a:latin typeface="Calibri" panose="020F0502020204030204" pitchFamily="34" charset="0"/>
                          <a:cs typeface="Calibri" panose="020F0502020204030204" pitchFamily="34" charset="0"/>
                        </a:rPr>
                        <a:t>E                 Department for Education</a:t>
                      </a:r>
                      <a:endParaRPr sz="12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1440682">
                <a:tc>
                  <a:txBody>
                    <a:bodyPr/>
                    <a:lstStyle/>
                    <a:p>
                      <a:pPr marL="171450" indent="-171450">
                        <a:lnSpc>
                          <a:spcPct val="100000"/>
                        </a:lnSpc>
                        <a:buFont typeface="Arial" panose="020B0604020202020204" pitchFamily="34" charset="0"/>
                        <a:buChar char="•"/>
                      </a:pPr>
                      <a:r>
                        <a:rPr lang="en-GB" sz="1200" dirty="0">
                          <a:solidFill>
                            <a:srgbClr val="000000"/>
                          </a:solidFill>
                          <a:latin typeface="Helvetica" panose="020B0604020202020204" pitchFamily="34" charset="0"/>
                        </a:rPr>
                        <a:t>Determine amount of Physical Education in the national curriculum/What is included in the PE curriculum.</a:t>
                      </a:r>
                    </a:p>
                    <a:p>
                      <a:pPr marL="171450" indent="-171450">
                        <a:lnSpc>
                          <a:spcPct val="100000"/>
                        </a:lnSpc>
                        <a:buFont typeface="Arial" panose="020B0604020202020204" pitchFamily="34" charset="0"/>
                        <a:buChar char="•"/>
                      </a:pPr>
                      <a:r>
                        <a:rPr lang="en-GB" sz="1200" dirty="0">
                          <a:solidFill>
                            <a:srgbClr val="000000"/>
                          </a:solidFill>
                          <a:latin typeface="Helvetica" panose="020B0604020202020204" pitchFamily="34" charset="0"/>
                        </a:rPr>
                        <a:t>Funding for school PE / PE and Sport Premium</a:t>
                      </a:r>
                    </a:p>
                    <a:p>
                      <a:pPr marL="171450" indent="-171450">
                        <a:lnSpc>
                          <a:spcPct val="100000"/>
                        </a:lnSpc>
                        <a:buFont typeface="Arial" panose="020B0604020202020204" pitchFamily="34" charset="0"/>
                        <a:buChar char="•"/>
                      </a:pPr>
                      <a:r>
                        <a:rPr lang="en-GB" sz="1200" dirty="0">
                          <a:solidFill>
                            <a:srgbClr val="000000"/>
                          </a:solidFill>
                          <a:latin typeface="Helvetica" panose="020B0604020202020204" pitchFamily="34" charset="0"/>
                        </a:rPr>
                        <a:t>Support initiatives such as the school games programme</a:t>
                      </a:r>
                    </a:p>
                    <a:p>
                      <a:pPr marL="171450" indent="-171450">
                        <a:lnSpc>
                          <a:spcPct val="100000"/>
                        </a:lnSpc>
                        <a:buFont typeface="Arial" panose="020B0604020202020204" pitchFamily="34" charset="0"/>
                        <a:buChar char="•"/>
                      </a:pPr>
                      <a:r>
                        <a:rPr lang="en-GB" sz="1200" dirty="0">
                          <a:solidFill>
                            <a:srgbClr val="000000"/>
                          </a:solidFill>
                          <a:latin typeface="Helvetica" panose="020B0604020202020204" pitchFamily="34" charset="0"/>
                        </a:rPr>
                        <a:t>Protect school playing fields</a:t>
                      </a:r>
                    </a:p>
                    <a:p>
                      <a:pPr marL="171450" indent="-171450">
                        <a:lnSpc>
                          <a:spcPct val="100000"/>
                        </a:lnSpc>
                        <a:buFont typeface="Arial" panose="020B0604020202020204" pitchFamily="34" charset="0"/>
                        <a:buChar char="•"/>
                      </a:pPr>
                      <a:r>
                        <a:rPr lang="en-GB" sz="1200" dirty="0">
                          <a:solidFill>
                            <a:srgbClr val="000000"/>
                          </a:solidFill>
                          <a:latin typeface="Helvetica" panose="020B0604020202020204" pitchFamily="34" charset="0"/>
                        </a:rPr>
                        <a:t>(Works with Sport England to) train teachers/organise CPD</a:t>
                      </a:r>
                    </a:p>
                    <a:p>
                      <a:pPr marL="171450" indent="-171450">
                        <a:lnSpc>
                          <a:spcPct val="100000"/>
                        </a:lnSpc>
                        <a:buFont typeface="Arial" panose="020B0604020202020204" pitchFamily="34" charset="0"/>
                        <a:buChar char="•"/>
                      </a:pPr>
                      <a:r>
                        <a:rPr lang="en-GB" sz="1200" dirty="0">
                          <a:solidFill>
                            <a:srgbClr val="000000"/>
                          </a:solidFill>
                          <a:latin typeface="Helvetica" panose="020B0604020202020204" pitchFamily="34" charset="0"/>
                        </a:rPr>
                        <a:t>Encourage healthy lifelong participation</a:t>
                      </a:r>
                      <a:endParaRPr lang="en-GB" sz="1200" b="0" i="0" dirty="0">
                        <a:solidFill>
                          <a:srgbClr val="000000"/>
                        </a:solidFill>
                        <a:effectLst/>
                        <a:latin typeface="Helvetica" panose="020B0604020202020204" pitchFamily="34" charset="0"/>
                      </a:endParaRPr>
                    </a:p>
                  </a:txBody>
                  <a:tcPr marL="91450" marR="91450" marT="45725" marB="45725"/>
                </a:tc>
                <a:extLst>
                  <a:ext uri="{0D108BD9-81ED-4DB2-BD59-A6C34878D82A}">
                    <a16:rowId xmlns:a16="http://schemas.microsoft.com/office/drawing/2014/main" val="39473671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87;p1">
            <a:extLst>
              <a:ext uri="{FF2B5EF4-FFF2-40B4-BE49-F238E27FC236}">
                <a16:creationId xmlns:a16="http://schemas.microsoft.com/office/drawing/2014/main" id="{C01FB4C9-5D04-4561-B785-2752B2F9E897}"/>
              </a:ext>
            </a:extLst>
          </p:cNvPr>
          <p:cNvSpPr txBox="1"/>
          <p:nvPr/>
        </p:nvSpPr>
        <p:spPr>
          <a:xfrm>
            <a:off x="92701" y="121817"/>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100% SHEET        </a:t>
            </a:r>
            <a:r>
              <a:rPr lang="en-GB" sz="1100" dirty="0">
                <a:solidFill>
                  <a:schemeClr val="bg1"/>
                </a:solidFill>
              </a:rPr>
              <a:t>1.2 Roles and responsibilities of sports organisations in.</a:t>
            </a:r>
            <a:r>
              <a:rPr lang="en-GB" sz="1100" b="1" i="0" u="none" strike="noStrike" cap="none" dirty="0">
                <a:solidFill>
                  <a:schemeClr val="bg1"/>
                </a:solidFill>
                <a:latin typeface="Calibri"/>
                <a:ea typeface="Calibri"/>
                <a:cs typeface="Calibri"/>
                <a:sym typeface="Calibri"/>
              </a:rPr>
              <a:t>        </a:t>
            </a:r>
          </a:p>
        </p:txBody>
      </p:sp>
      <p:graphicFrame>
        <p:nvGraphicFramePr>
          <p:cNvPr id="5" name="Google Shape;86;p1">
            <a:extLst>
              <a:ext uri="{FF2B5EF4-FFF2-40B4-BE49-F238E27FC236}">
                <a16:creationId xmlns:a16="http://schemas.microsoft.com/office/drawing/2014/main" id="{D8CAEDC1-D733-4832-9393-FD9C68296D24}"/>
              </a:ext>
            </a:extLst>
          </p:cNvPr>
          <p:cNvGraphicFramePr/>
          <p:nvPr>
            <p:extLst>
              <p:ext uri="{D42A27DB-BD31-4B8C-83A1-F6EECF244321}">
                <p14:modId xmlns:p14="http://schemas.microsoft.com/office/powerpoint/2010/main" val="758456161"/>
              </p:ext>
            </p:extLst>
          </p:nvPr>
        </p:nvGraphicFramePr>
        <p:xfrm>
          <a:off x="92700" y="492367"/>
          <a:ext cx="4999805" cy="4038620"/>
        </p:xfrm>
        <a:graphic>
          <a:graphicData uri="http://schemas.openxmlformats.org/drawingml/2006/table">
            <a:tbl>
              <a:tblPr firstRow="1" bandRow="1">
                <a:tableStyleId>{7E9639D4-E3E2-4D34-9284-5A2195B3D0D7}</a:tableStyleId>
              </a:tblPr>
              <a:tblGrid>
                <a:gridCol w="4999805">
                  <a:extLst>
                    <a:ext uri="{9D8B030D-6E8A-4147-A177-3AD203B41FA5}">
                      <a16:colId xmlns:a16="http://schemas.microsoft.com/office/drawing/2014/main" val="20000"/>
                    </a:ext>
                  </a:extLst>
                </a:gridCol>
              </a:tblGrid>
              <a:tr h="228269">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dirty="0">
                          <a:latin typeface="Calibri" panose="020F0502020204030204" pitchFamily="34" charset="0"/>
                          <a:cs typeface="Calibri" panose="020F0502020204030204" pitchFamily="34" charset="0"/>
                        </a:rPr>
                        <a:t>H               NGB’s   </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180124">
                <a:tc>
                  <a:txBody>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Setting of rules and regulations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err="1">
                          <a:ln>
                            <a:noFill/>
                          </a:ln>
                          <a:solidFill>
                            <a:srgbClr val="000000"/>
                          </a:solidFill>
                          <a:effectLst/>
                          <a:latin typeface="Calibri" panose="020F0502020204030204" pitchFamily="34" charset="0"/>
                          <a:cs typeface="Calibri" panose="020F0502020204030204" pitchFamily="34" charset="0"/>
                        </a:rPr>
                        <a:t>Organising</a:t>
                      </a: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competitions/tournaments / initiatives/events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Increasing participation rates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Involvement with target groups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Talent development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Raising awareness/increased publicity/promote sport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Develop grassroots (e.g. Just Play)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Providing education to athletes and performers </a:t>
                      </a:r>
                      <a:r>
                        <a:rPr kumimoji="0" lang="en-US" altLang="en-US" sz="1100" b="0" i="0" u="none" strike="noStrike" cap="none" normalizeH="0" baseline="0" dirty="0" err="1">
                          <a:ln>
                            <a:noFill/>
                          </a:ln>
                          <a:solidFill>
                            <a:srgbClr val="000000"/>
                          </a:solidFill>
                          <a:effectLst/>
                          <a:latin typeface="Calibri" panose="020F0502020204030204" pitchFamily="34" charset="0"/>
                          <a:cs typeface="Calibri" panose="020F0502020204030204" pitchFamily="34" charset="0"/>
                        </a:rPr>
                        <a:t>Eg</a:t>
                      </a: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Anti-doping/nutrition/equality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Training coaches/officials providing the framework for coaches (e.g. FA Level 1)</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1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Providing/distribute funding</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Improve provision/opportunity/increase participation/</a:t>
                      </a:r>
                      <a:r>
                        <a:rPr lang="en-GB" sz="1100" dirty="0" err="1">
                          <a:latin typeface="Calibri" panose="020F0502020204030204" pitchFamily="34" charset="0"/>
                          <a:cs typeface="Calibri" panose="020F0502020204030204" pitchFamily="34" charset="0"/>
                        </a:rPr>
                        <a:t>eg</a:t>
                      </a:r>
                      <a:r>
                        <a:rPr lang="en-GB" sz="1100" dirty="0">
                          <a:latin typeface="Calibri" panose="020F0502020204030204" pitchFamily="34" charset="0"/>
                          <a:cs typeface="Calibri" panose="020F0502020204030204" pitchFamily="34" charset="0"/>
                        </a:rPr>
                        <a:t> set up competitions/events</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Meet government recommendations for physical activity for 14–25 year olds</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Reducing barriers for under–represented groups (e.g. Female) /more accessible for target groups</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Develop projects aimed at disabled people to increase participation</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Provides funding for NGB elite development programmes</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Improves coaching standards (through The Coaching Plan)</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Help support the delivery of Whole Sport Plans</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Provides safeguarding and support resources to the NGB’s</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Deliver ‘The High Performing NGB programme.</a:t>
                      </a:r>
                    </a:p>
                    <a:p>
                      <a:pPr marL="171450" indent="-171450">
                        <a:lnSpc>
                          <a:spcPct val="100000"/>
                        </a:lnSpc>
                        <a:buFont typeface="Arial" panose="020B0604020202020204" pitchFamily="34" charset="0"/>
                        <a:buChar char="•"/>
                      </a:pPr>
                      <a:r>
                        <a:rPr lang="en-GB" sz="1100" dirty="0">
                          <a:latin typeface="Calibri" panose="020F0502020204030204" pitchFamily="34" charset="0"/>
                          <a:cs typeface="Calibri" panose="020F0502020204030204" pitchFamily="34" charset="0"/>
                        </a:rPr>
                        <a:t>Develop grass roots provision to identify and develop talent.</a:t>
                      </a:r>
                    </a:p>
                  </a:txBody>
                  <a:tcPr marL="91450" marR="91450" marT="45725" marB="45725"/>
                </a:tc>
                <a:extLst>
                  <a:ext uri="{0D108BD9-81ED-4DB2-BD59-A6C34878D82A}">
                    <a16:rowId xmlns:a16="http://schemas.microsoft.com/office/drawing/2014/main" val="3947367102"/>
                  </a:ext>
                </a:extLst>
              </a:tr>
            </a:tbl>
          </a:graphicData>
        </a:graphic>
      </p:graphicFrame>
      <p:graphicFrame>
        <p:nvGraphicFramePr>
          <p:cNvPr id="6" name="Google Shape;86;p1">
            <a:extLst>
              <a:ext uri="{FF2B5EF4-FFF2-40B4-BE49-F238E27FC236}">
                <a16:creationId xmlns:a16="http://schemas.microsoft.com/office/drawing/2014/main" id="{2E8022EB-3743-4277-9A80-658BADECF95A}"/>
              </a:ext>
            </a:extLst>
          </p:cNvPr>
          <p:cNvGraphicFramePr/>
          <p:nvPr>
            <p:extLst>
              <p:ext uri="{D42A27DB-BD31-4B8C-83A1-F6EECF244321}">
                <p14:modId xmlns:p14="http://schemas.microsoft.com/office/powerpoint/2010/main" val="3136203085"/>
              </p:ext>
            </p:extLst>
          </p:nvPr>
        </p:nvGraphicFramePr>
        <p:xfrm>
          <a:off x="92700" y="4587230"/>
          <a:ext cx="4999805" cy="2103130"/>
        </p:xfrm>
        <a:graphic>
          <a:graphicData uri="http://schemas.openxmlformats.org/drawingml/2006/table">
            <a:tbl>
              <a:tblPr firstRow="1" bandRow="1">
                <a:tableStyleId>{7E9639D4-E3E2-4D34-9284-5A2195B3D0D7}</a:tableStyleId>
              </a:tblPr>
              <a:tblGrid>
                <a:gridCol w="4999805">
                  <a:extLst>
                    <a:ext uri="{9D8B030D-6E8A-4147-A177-3AD203B41FA5}">
                      <a16:colId xmlns:a16="http://schemas.microsoft.com/office/drawing/2014/main" val="20000"/>
                    </a:ext>
                  </a:extLst>
                </a:gridCol>
              </a:tblGrid>
              <a:tr h="228269">
                <a:tc>
                  <a:txBody>
                    <a:bodyPr/>
                    <a:lstStyle/>
                    <a:p>
                      <a:pPr marL="171450" marR="0" lvl="1" indent="-171450" algn="l" rtl="0">
                        <a:lnSpc>
                          <a:spcPct val="100000"/>
                        </a:lnSpc>
                        <a:spcBef>
                          <a:spcPts val="0"/>
                        </a:spcBef>
                        <a:spcAft>
                          <a:spcPts val="0"/>
                        </a:spcAft>
                        <a:buFont typeface="Arial" panose="020B0604020202020204" pitchFamily="34" charset="0"/>
                        <a:buChar char="•"/>
                      </a:pPr>
                      <a:r>
                        <a:rPr lang="en-GB" sz="1100" dirty="0">
                          <a:solidFill>
                            <a:schemeClr val="bg1"/>
                          </a:solidFill>
                          <a:latin typeface="Calibri" panose="020F0502020204030204" pitchFamily="34" charset="0"/>
                          <a:cs typeface="Calibri" panose="020F0502020204030204" pitchFamily="34" charset="0"/>
                        </a:rPr>
                        <a:t>H               </a:t>
                      </a:r>
                      <a:r>
                        <a:rPr lang="en-GB" sz="1100" dirty="0">
                          <a:solidFill>
                            <a:schemeClr val="bg1"/>
                          </a:solidFill>
                          <a:latin typeface="Helvetica" panose="020B0604020202020204" pitchFamily="34" charset="0"/>
                        </a:rPr>
                        <a:t>County Sports Partnerships (CSPs</a:t>
                      </a:r>
                      <a:r>
                        <a:rPr lang="en-GB" sz="1100" dirty="0">
                          <a:solidFill>
                            <a:schemeClr val="bg1"/>
                          </a:solidFill>
                          <a:latin typeface="Calibri" panose="020F0502020204030204" pitchFamily="34" charset="0"/>
                          <a:cs typeface="Calibri" panose="020F0502020204030204" pitchFamily="34" charset="0"/>
                        </a:rPr>
                        <a:t>  </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180124">
                <a:tc>
                  <a:txBody>
                    <a:bodyPr/>
                    <a:lstStyle/>
                    <a:p>
                      <a:pPr marL="171450" lvl="2" indent="-171450" algn="l" fontAlgn="t">
                        <a:lnSpc>
                          <a:spcPct val="100000"/>
                        </a:lnSpc>
                        <a:buFont typeface="Arial" panose="020B0604020202020204" pitchFamily="34" charset="0"/>
                        <a:buChar char="•"/>
                      </a:pPr>
                      <a:r>
                        <a:rPr lang="en-GB" sz="1100" dirty="0">
                          <a:solidFill>
                            <a:schemeClr val="tx1"/>
                          </a:solidFill>
                          <a:effectLst/>
                        </a:rPr>
                        <a:t>   Provide a single contact point for a variety of sporting  </a:t>
                      </a:r>
                    </a:p>
                    <a:p>
                      <a:pPr marL="171450" lvl="2" indent="-171450" algn="l" fontAlgn="t">
                        <a:lnSpc>
                          <a:spcPct val="100000"/>
                        </a:lnSpc>
                        <a:buFont typeface="Arial" panose="020B0604020202020204" pitchFamily="34" charset="0"/>
                        <a:buChar char="•"/>
                      </a:pPr>
                      <a:r>
                        <a:rPr lang="en-GB" sz="1100" dirty="0">
                          <a:solidFill>
                            <a:schemeClr val="tx1"/>
                          </a:solidFill>
                          <a:effectLst/>
                        </a:rPr>
                        <a:t>    events and activities</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Through promotional campaigns / coordinated marketing</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Interpret &amp; mould policies (national/regional/local) to best suit communities</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By providing networking opportunities e.g. working with NGBs/schools / sharing best practice</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By implementing school / community games</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By making </a:t>
                      </a:r>
                      <a:r>
                        <a:rPr lang="en-GB" sz="1100" b="1" dirty="0">
                          <a:solidFill>
                            <a:schemeClr val="tx1"/>
                          </a:solidFill>
                          <a:effectLst/>
                        </a:rPr>
                        <a:t>best/efficient use</a:t>
                      </a:r>
                      <a:r>
                        <a:rPr lang="en-GB" sz="1100" dirty="0">
                          <a:solidFill>
                            <a:schemeClr val="tx1"/>
                          </a:solidFill>
                          <a:effectLst/>
                        </a:rPr>
                        <a:t> of facilities /equipment</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By subsidising events</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By putting on free taster days</a:t>
                      </a:r>
                    </a:p>
                    <a:p>
                      <a:pPr marL="171450" marR="0" lvl="2" indent="-171450" algn="l" defTabSz="914400" rtl="0" eaLnBrk="1" fontAlgn="t"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solidFill>
                            <a:schemeClr val="tx1"/>
                          </a:solidFill>
                          <a:effectLst/>
                        </a:rPr>
                        <a:t>Training volunteers</a:t>
                      </a:r>
                    </a:p>
                  </a:txBody>
                  <a:tcPr marL="0" marR="0" marT="0" marB="0"/>
                </a:tc>
                <a:extLst>
                  <a:ext uri="{0D108BD9-81ED-4DB2-BD59-A6C34878D82A}">
                    <a16:rowId xmlns:a16="http://schemas.microsoft.com/office/drawing/2014/main" val="3947367102"/>
                  </a:ext>
                </a:extLst>
              </a:tr>
            </a:tbl>
          </a:graphicData>
        </a:graphic>
      </p:graphicFrame>
      <p:graphicFrame>
        <p:nvGraphicFramePr>
          <p:cNvPr id="8" name="Google Shape;86;p1">
            <a:extLst>
              <a:ext uri="{FF2B5EF4-FFF2-40B4-BE49-F238E27FC236}">
                <a16:creationId xmlns:a16="http://schemas.microsoft.com/office/drawing/2014/main" id="{540A39B0-D2EF-409F-BE5B-315E35B17E05}"/>
              </a:ext>
            </a:extLst>
          </p:cNvPr>
          <p:cNvGraphicFramePr/>
          <p:nvPr>
            <p:extLst>
              <p:ext uri="{D42A27DB-BD31-4B8C-83A1-F6EECF244321}">
                <p14:modId xmlns:p14="http://schemas.microsoft.com/office/powerpoint/2010/main" val="1683172214"/>
              </p:ext>
            </p:extLst>
          </p:nvPr>
        </p:nvGraphicFramePr>
        <p:xfrm>
          <a:off x="5219114" y="492367"/>
          <a:ext cx="6827720" cy="3703340"/>
        </p:xfrm>
        <a:graphic>
          <a:graphicData uri="http://schemas.openxmlformats.org/drawingml/2006/table">
            <a:tbl>
              <a:tblPr firstRow="1" bandRow="1">
                <a:tableStyleId>{7E9639D4-E3E2-4D34-9284-5A2195B3D0D7}</a:tableStyleId>
              </a:tblPr>
              <a:tblGrid>
                <a:gridCol w="6827720">
                  <a:extLst>
                    <a:ext uri="{9D8B030D-6E8A-4147-A177-3AD203B41FA5}">
                      <a16:colId xmlns:a16="http://schemas.microsoft.com/office/drawing/2014/main" val="20000"/>
                    </a:ext>
                  </a:extLst>
                </a:gridCol>
              </a:tblGrid>
              <a:tr h="228269">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dirty="0">
                          <a:latin typeface="Calibri" panose="020F0502020204030204" pitchFamily="34" charset="0"/>
                          <a:cs typeface="Calibri" panose="020F0502020204030204" pitchFamily="34" charset="0"/>
                        </a:rPr>
                        <a:t>H               Active Partnerships </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180124">
                <a:tc>
                  <a:txBody>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Awareness and Advocacy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lead local marketing campaigns, identify messages for targeted segments, design promotion material and use appropriate communications methods to help raise the profile of sport activities and events.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Coordinate Delivery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coordinate the delivery of customer led interventions to build activity into everyday life. (Drop the knife)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Equity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Equality and Fairness in Sport and have a passion for increasing participation amongst under-represented and disengaged groups.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Facility Development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All sport and physical activities need a place to play whether it is a local park, sports club, cycle path, school or leisure centre. Through local knowledge and connections, the Active Partnership is able to identify gaps and opportunities and support partners to maintain and enhance existing provision, provide new facilities where they are needed and secure facility time for activity providers.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Funding &amp; Support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Active Partnerships support local communities and partner organisations to help identify suitable funding to enable more people to benefit from leading an active lifestyle.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Insight and Influence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Active Partnerships seek to understand what will work best in creating the conditions for people to be active, by using their knowledge of the local area, (the market, audiences and organisations), its demographics, resources and politics, and using it to guide and influence decision making and investment.</a:t>
                      </a:r>
                      <a:endParaRPr lang="en-GB" sz="1100" dirty="0">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947367102"/>
                  </a:ext>
                </a:extLst>
              </a:tr>
            </a:tbl>
          </a:graphicData>
        </a:graphic>
      </p:graphicFrame>
      <p:graphicFrame>
        <p:nvGraphicFramePr>
          <p:cNvPr id="9" name="Google Shape;86;p1">
            <a:extLst>
              <a:ext uri="{FF2B5EF4-FFF2-40B4-BE49-F238E27FC236}">
                <a16:creationId xmlns:a16="http://schemas.microsoft.com/office/drawing/2014/main" id="{DA251FD5-53B1-4DA0-AE33-B0C4721FECFD}"/>
              </a:ext>
            </a:extLst>
          </p:cNvPr>
          <p:cNvGraphicFramePr/>
          <p:nvPr>
            <p:extLst>
              <p:ext uri="{D42A27DB-BD31-4B8C-83A1-F6EECF244321}">
                <p14:modId xmlns:p14="http://schemas.microsoft.com/office/powerpoint/2010/main" val="1421916357"/>
              </p:ext>
            </p:extLst>
          </p:nvPr>
        </p:nvGraphicFramePr>
        <p:xfrm>
          <a:off x="5219114" y="4349554"/>
          <a:ext cx="6827720" cy="2340806"/>
        </p:xfrm>
        <a:graphic>
          <a:graphicData uri="http://schemas.openxmlformats.org/drawingml/2006/table">
            <a:tbl>
              <a:tblPr firstRow="1" bandRow="1">
                <a:tableStyleId>{7E9639D4-E3E2-4D34-9284-5A2195B3D0D7}</a:tableStyleId>
              </a:tblPr>
              <a:tblGrid>
                <a:gridCol w="6827720">
                  <a:extLst>
                    <a:ext uri="{9D8B030D-6E8A-4147-A177-3AD203B41FA5}">
                      <a16:colId xmlns:a16="http://schemas.microsoft.com/office/drawing/2014/main" val="20000"/>
                    </a:ext>
                  </a:extLst>
                </a:gridCol>
              </a:tblGrid>
              <a:tr h="183185">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dirty="0">
                          <a:latin typeface="Calibri" panose="020F0502020204030204" pitchFamily="34" charset="0"/>
                          <a:cs typeface="Calibri" panose="020F0502020204030204" pitchFamily="34" charset="0"/>
                        </a:rPr>
                        <a:t>H               Youth Sports Trust</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081716">
                <a:tc>
                  <a:txBody>
                    <a:bodyPr/>
                    <a:lstStyle/>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Youth Sport Trust equips educators and empowers young people with the vision of creating a future where every child enjoys the life-changing benefits of play and sport.</a:t>
                      </a: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Sport gives young people a platform to have their voice heard and a place to feel they belong. We harness this extraordinary power to change young lives today and help them build a brighter tomorrow.</a:t>
                      </a:r>
                    </a:p>
                    <a:p>
                      <a:pPr marL="285750" indent="-285750">
                        <a:buFont typeface="Arial" panose="020B0604020202020204" pitchFamily="34" charset="0"/>
                        <a:buChar char="•"/>
                      </a:pP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their core YST programmes aim to empower young people, and fall under the categories of:</a:t>
                      </a:r>
                    </a:p>
                    <a:p>
                      <a:pPr marL="285750" indent="-285750">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Character and Leadership</a:t>
                      </a: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p>
                      <a:pPr marL="285750" indent="-285750">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Inclusion</a:t>
                      </a: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p>
                      <a:pPr marL="285750" indent="-285750">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Physical and Mental Health</a:t>
                      </a: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txBody>
                  <a:tcPr marL="91450" marR="91450" marT="45725" marB="45725"/>
                </a:tc>
                <a:extLst>
                  <a:ext uri="{0D108BD9-81ED-4DB2-BD59-A6C34878D82A}">
                    <a16:rowId xmlns:a16="http://schemas.microsoft.com/office/drawing/2014/main" val="3947367102"/>
                  </a:ext>
                </a:extLst>
              </a:tr>
            </a:tbl>
          </a:graphicData>
        </a:graphic>
      </p:graphicFrame>
    </p:spTree>
    <p:extLst>
      <p:ext uri="{BB962C8B-B14F-4D97-AF65-F5344CB8AC3E}">
        <p14:creationId xmlns:p14="http://schemas.microsoft.com/office/powerpoint/2010/main" val="108678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87;p1">
            <a:extLst>
              <a:ext uri="{FF2B5EF4-FFF2-40B4-BE49-F238E27FC236}">
                <a16:creationId xmlns:a16="http://schemas.microsoft.com/office/drawing/2014/main" id="{C01FB4C9-5D04-4561-B785-2752B2F9E897}"/>
              </a:ext>
            </a:extLst>
          </p:cNvPr>
          <p:cNvSpPr txBox="1"/>
          <p:nvPr/>
        </p:nvSpPr>
        <p:spPr>
          <a:xfrm>
            <a:off x="92701" y="121817"/>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100% SHEET        </a:t>
            </a:r>
            <a:r>
              <a:rPr lang="en-GB" sz="1100" dirty="0">
                <a:solidFill>
                  <a:schemeClr val="bg1"/>
                </a:solidFill>
              </a:rPr>
              <a:t>1.2 Roles and responsibilities of sports organisations in.</a:t>
            </a:r>
            <a:r>
              <a:rPr lang="en-GB" sz="1100" b="1" i="0" u="none" strike="noStrike" cap="none" dirty="0">
                <a:solidFill>
                  <a:schemeClr val="bg1"/>
                </a:solidFill>
                <a:latin typeface="Calibri"/>
                <a:ea typeface="Calibri"/>
                <a:cs typeface="Calibri"/>
                <a:sym typeface="Calibri"/>
              </a:rPr>
              <a:t>        </a:t>
            </a:r>
          </a:p>
        </p:txBody>
      </p:sp>
      <p:graphicFrame>
        <p:nvGraphicFramePr>
          <p:cNvPr id="7" name="Google Shape;86;p1">
            <a:extLst>
              <a:ext uri="{FF2B5EF4-FFF2-40B4-BE49-F238E27FC236}">
                <a16:creationId xmlns:a16="http://schemas.microsoft.com/office/drawing/2014/main" id="{96C6FDFF-7CA3-4FB6-8C95-406AE81EC1CE}"/>
              </a:ext>
            </a:extLst>
          </p:cNvPr>
          <p:cNvGraphicFramePr/>
          <p:nvPr>
            <p:extLst>
              <p:ext uri="{D42A27DB-BD31-4B8C-83A1-F6EECF244321}">
                <p14:modId xmlns:p14="http://schemas.microsoft.com/office/powerpoint/2010/main" val="92296527"/>
              </p:ext>
            </p:extLst>
          </p:nvPr>
        </p:nvGraphicFramePr>
        <p:xfrm>
          <a:off x="5210995" y="492367"/>
          <a:ext cx="6835839" cy="2612863"/>
        </p:xfrm>
        <a:graphic>
          <a:graphicData uri="http://schemas.openxmlformats.org/drawingml/2006/table">
            <a:tbl>
              <a:tblPr firstRow="1" bandRow="1">
                <a:tableStyleId>{7E9639D4-E3E2-4D34-9284-5A2195B3D0D7}</a:tableStyleId>
              </a:tblPr>
              <a:tblGrid>
                <a:gridCol w="6835839">
                  <a:extLst>
                    <a:ext uri="{9D8B030D-6E8A-4147-A177-3AD203B41FA5}">
                      <a16:colId xmlns:a16="http://schemas.microsoft.com/office/drawing/2014/main" val="20000"/>
                    </a:ext>
                  </a:extLst>
                </a:gridCol>
              </a:tblGrid>
              <a:tr h="207125">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dirty="0">
                          <a:latin typeface="Calibri" panose="020F0502020204030204" pitchFamily="34" charset="0"/>
                          <a:cs typeface="Calibri" panose="020F0502020204030204" pitchFamily="34" charset="0"/>
                        </a:rPr>
                        <a:t>H  </a:t>
                      </a:r>
                      <a:r>
                        <a:rPr lang="en-GB" sz="1100" dirty="0">
                          <a:solidFill>
                            <a:schemeClr val="bg1"/>
                          </a:solidFill>
                          <a:latin typeface="Calibri" panose="020F0502020204030204" pitchFamily="34" charset="0"/>
                          <a:cs typeface="Calibri" panose="020F0502020204030204" pitchFamily="34" charset="0"/>
                        </a:rPr>
                        <a:t>             </a:t>
                      </a:r>
                      <a:r>
                        <a:rPr lang="en-GB" sz="1100" b="0" i="0" u="none" strike="noStrike" cap="none" dirty="0">
                          <a:solidFill>
                            <a:schemeClr val="bg1"/>
                          </a:solidFill>
                          <a:effectLst/>
                          <a:latin typeface="Calibri" panose="020F0502020204030204" pitchFamily="34" charset="0"/>
                          <a:ea typeface="+mn-ea"/>
                          <a:cs typeface="Calibri" panose="020F0502020204030204" pitchFamily="34" charset="0"/>
                          <a:sym typeface="Arial"/>
                        </a:rPr>
                        <a:t>The National Disability Sports Organisations (NDSOs)</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353773">
                <a:tc>
                  <a:txBody>
                    <a:bodyPr/>
                    <a:lstStyle/>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Are a good starting point for many disabled people who want to be more active.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They provide advice, support and opportunities for people of all ages with specific impairments.</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seven NDSOs are: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British Blind Sport,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Cerebral Palsy Sport,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Dwarf Sports Association UK, </a:t>
                      </a:r>
                    </a:p>
                    <a:p>
                      <a:pPr marL="285750" indent="-285750" fontAlgn="base">
                        <a:buFont typeface="Arial" panose="020B0604020202020204" pitchFamily="34" charset="0"/>
                        <a:buChar char="•"/>
                      </a:pPr>
                      <a:r>
                        <a:rPr lang="en-GB" sz="1100" b="0" i="0" u="none" strike="noStrike" cap="none" dirty="0" err="1">
                          <a:solidFill>
                            <a:schemeClr val="tx1"/>
                          </a:solidFill>
                          <a:effectLst/>
                          <a:latin typeface="Calibri" panose="020F0502020204030204" pitchFamily="34" charset="0"/>
                          <a:ea typeface="+mn-ea"/>
                          <a:cs typeface="Calibri" panose="020F0502020204030204" pitchFamily="34" charset="0"/>
                          <a:sym typeface="Arial"/>
                        </a:rPr>
                        <a:t>LimbPower</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Special Olympics Great Britain,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UK Deaf Sport </a:t>
                      </a:r>
                    </a:p>
                    <a:p>
                      <a:pPr marL="285750" indent="-285750" fontAlgn="base">
                        <a:buFont typeface="Arial" panose="020B0604020202020204" pitchFamily="34" charset="0"/>
                        <a:buChar char="•"/>
                      </a:pPr>
                      <a:r>
                        <a:rPr lang="en-GB" sz="1100" b="0" i="0" u="none" strike="noStrike" cap="none" dirty="0" err="1">
                          <a:solidFill>
                            <a:schemeClr val="tx1"/>
                          </a:solidFill>
                          <a:effectLst/>
                          <a:latin typeface="Calibri" panose="020F0502020204030204" pitchFamily="34" charset="0"/>
                          <a:ea typeface="+mn-ea"/>
                          <a:cs typeface="Calibri" panose="020F0502020204030204" pitchFamily="34" charset="0"/>
                          <a:sym typeface="Arial"/>
                        </a:rPr>
                        <a:t>WheelPower</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Together, the NDSOs created </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Accessible sport for you</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A handy information guide for disabled people.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pack includes information about activities and sporting opportunities you can enjoy with support from the NDSOs.</a:t>
                      </a:r>
                    </a:p>
                  </a:txBody>
                  <a:tcPr marL="91450" marR="91450" marT="45725" marB="45725"/>
                </a:tc>
                <a:extLst>
                  <a:ext uri="{0D108BD9-81ED-4DB2-BD59-A6C34878D82A}">
                    <a16:rowId xmlns:a16="http://schemas.microsoft.com/office/drawing/2014/main" val="3947367102"/>
                  </a:ext>
                </a:extLst>
              </a:tr>
            </a:tbl>
          </a:graphicData>
        </a:graphic>
      </p:graphicFrame>
      <p:graphicFrame>
        <p:nvGraphicFramePr>
          <p:cNvPr id="9" name="Google Shape;86;p1">
            <a:extLst>
              <a:ext uri="{FF2B5EF4-FFF2-40B4-BE49-F238E27FC236}">
                <a16:creationId xmlns:a16="http://schemas.microsoft.com/office/drawing/2014/main" id="{C86E6542-45A0-4680-8959-EE2D9C8B7397}"/>
              </a:ext>
            </a:extLst>
          </p:cNvPr>
          <p:cNvGraphicFramePr/>
          <p:nvPr>
            <p:extLst>
              <p:ext uri="{D42A27DB-BD31-4B8C-83A1-F6EECF244321}">
                <p14:modId xmlns:p14="http://schemas.microsoft.com/office/powerpoint/2010/main" val="2082841611"/>
              </p:ext>
            </p:extLst>
          </p:nvPr>
        </p:nvGraphicFramePr>
        <p:xfrm>
          <a:off x="145166" y="492367"/>
          <a:ext cx="4999805" cy="3368060"/>
        </p:xfrm>
        <a:graphic>
          <a:graphicData uri="http://schemas.openxmlformats.org/drawingml/2006/table">
            <a:tbl>
              <a:tblPr firstRow="1" bandRow="1">
                <a:tableStyleId>{7E9639D4-E3E2-4D34-9284-5A2195B3D0D7}</a:tableStyleId>
              </a:tblPr>
              <a:tblGrid>
                <a:gridCol w="4999805">
                  <a:extLst>
                    <a:ext uri="{9D8B030D-6E8A-4147-A177-3AD203B41FA5}">
                      <a16:colId xmlns:a16="http://schemas.microsoft.com/office/drawing/2014/main" val="20000"/>
                    </a:ext>
                  </a:extLst>
                </a:gridCol>
              </a:tblGrid>
              <a:tr h="235000">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dirty="0">
                          <a:latin typeface="Calibri" panose="020F0502020204030204" pitchFamily="34" charset="0"/>
                          <a:cs typeface="Calibri" panose="020F0502020204030204" pitchFamily="34" charset="0"/>
                        </a:rPr>
                        <a:t>H     </a:t>
                      </a:r>
                      <a:r>
                        <a:rPr lang="en-GB" sz="1100" dirty="0">
                          <a:solidFill>
                            <a:schemeClr val="bg1"/>
                          </a:solidFill>
                          <a:latin typeface="Calibri" panose="020F0502020204030204" pitchFamily="34" charset="0"/>
                          <a:cs typeface="Calibri" panose="020F0502020204030204" pitchFamily="34" charset="0"/>
                        </a:rPr>
                        <a:t>          </a:t>
                      </a:r>
                      <a:r>
                        <a:rPr lang="en-GB" sz="1100" b="0" i="0" u="none" strike="noStrike" cap="none" dirty="0">
                          <a:solidFill>
                            <a:schemeClr val="bg1"/>
                          </a:solidFill>
                          <a:effectLst/>
                          <a:latin typeface="Calibri" panose="020F0502020204030204" pitchFamily="34" charset="0"/>
                          <a:ea typeface="+mn-ea"/>
                          <a:cs typeface="Calibri" panose="020F0502020204030204" pitchFamily="34" charset="0"/>
                          <a:sym typeface="Arial"/>
                        </a:rPr>
                        <a:t>Activity Alliance </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944301">
                <a:tc>
                  <a:txBody>
                    <a:bodyPr/>
                    <a:lstStyle/>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is the leading voice for disabled people in sport and activity. Established in 1998 as a national charity, we were previously known as the English Federation of Disability Sport.</a:t>
                      </a:r>
                    </a:p>
                    <a:p>
                      <a:pPr marL="285750" indent="-285750" fontAlgn="base">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Our vision</a:t>
                      </a:r>
                    </a:p>
                    <a:p>
                      <a:pPr marL="285750" indent="-285750" fontAlgn="base">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Fairness for disabled people in sport and activity.</a:t>
                      </a: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It is not right or fair that disabled people are the least active in our society. Sport and activity play an important role in our nation’s health. We want to create a fairer society for everyone. A place where everyone can be active however and wherever they want to be.</a:t>
                      </a:r>
                    </a:p>
                    <a:p>
                      <a:pPr marL="285750" indent="-285750" fontAlgn="base">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Our goals </a:t>
                      </a:r>
                    </a:p>
                    <a:p>
                      <a:pPr marL="285750" indent="-285750" fontAlgn="base">
                        <a:buFont typeface="Arial" panose="020B0604020202020204" pitchFamily="34" charset="0"/>
                        <a:buChar char="•"/>
                      </a:pP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We will close the gap between disabled people's level of inactivity and that of non-disabled people. </a:t>
                      </a: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Disabled people participate in sport and activity less than non-disabled people and are also twice as likely to be inactive. </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We call this the fairness gap</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and we aim to close this gap within a generation by focussing on these two key goals: </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Embedding inclusive practice into organisations</a:t>
                      </a: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Changing attitudes towards disabled people in sport and activity </a:t>
                      </a:r>
                    </a:p>
                    <a:p>
                      <a:pPr marL="285750" indent="-285750">
                        <a:buFont typeface="Arial" panose="020B0604020202020204" pitchFamily="34" charset="0"/>
                        <a:buChar char="•"/>
                      </a:pP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txBody>
                  <a:tcPr marL="91450" marR="91450" marT="45725" marB="45725"/>
                </a:tc>
                <a:extLst>
                  <a:ext uri="{0D108BD9-81ED-4DB2-BD59-A6C34878D82A}">
                    <a16:rowId xmlns:a16="http://schemas.microsoft.com/office/drawing/2014/main" val="3947367102"/>
                  </a:ext>
                </a:extLst>
              </a:tr>
            </a:tbl>
          </a:graphicData>
        </a:graphic>
      </p:graphicFrame>
      <p:graphicFrame>
        <p:nvGraphicFramePr>
          <p:cNvPr id="10" name="Google Shape;86;p1">
            <a:extLst>
              <a:ext uri="{FF2B5EF4-FFF2-40B4-BE49-F238E27FC236}">
                <a16:creationId xmlns:a16="http://schemas.microsoft.com/office/drawing/2014/main" id="{4D9BDC77-6560-477C-8082-595FCB4805B7}"/>
              </a:ext>
            </a:extLst>
          </p:cNvPr>
          <p:cNvGraphicFramePr/>
          <p:nvPr>
            <p:extLst>
              <p:ext uri="{D42A27DB-BD31-4B8C-83A1-F6EECF244321}">
                <p14:modId xmlns:p14="http://schemas.microsoft.com/office/powerpoint/2010/main" val="1516279612"/>
              </p:ext>
            </p:extLst>
          </p:nvPr>
        </p:nvGraphicFramePr>
        <p:xfrm>
          <a:off x="7146388" y="3214210"/>
          <a:ext cx="4900446" cy="3535700"/>
        </p:xfrm>
        <a:graphic>
          <a:graphicData uri="http://schemas.openxmlformats.org/drawingml/2006/table">
            <a:tbl>
              <a:tblPr firstRow="1" bandRow="1">
                <a:tableStyleId>{7E9639D4-E3E2-4D34-9284-5A2195B3D0D7}</a:tableStyleId>
              </a:tblPr>
              <a:tblGrid>
                <a:gridCol w="4900446">
                  <a:extLst>
                    <a:ext uri="{9D8B030D-6E8A-4147-A177-3AD203B41FA5}">
                      <a16:colId xmlns:a16="http://schemas.microsoft.com/office/drawing/2014/main" val="20000"/>
                    </a:ext>
                  </a:extLst>
                </a:gridCol>
              </a:tblGrid>
              <a:tr h="183185">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dirty="0">
                          <a:latin typeface="Calibri" panose="020F0502020204030204" pitchFamily="34" charset="0"/>
                          <a:cs typeface="Calibri" panose="020F0502020204030204" pitchFamily="34" charset="0"/>
                        </a:rPr>
                        <a:t>H               National lottery</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081716">
                <a:tc>
                  <a:txBody>
                    <a:bodyPr/>
                    <a:lstStyle/>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National Lottery is funding projects in the arts, sport, heritage, charity, voluntary, health, education and environmental sectors. Every project makes a real difference to lives and communities across the UK. </a:t>
                      </a: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UK Sport is the nation’s high-performance sports agency powered by DCMS and The National Lottery. Their mission is to inspire the nation and work in partnership to lead Olympic and Paralympic sport in the UK to world class success.</a:t>
                      </a: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UK Sport invested over £40m of National Lottery funding in support of a £150m programme to host major international sporting events in the UK from 2013-2023.</a:t>
                      </a:r>
                    </a:p>
                    <a:p>
                      <a:pPr fontAlgn="base"/>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hlinkClick r:id="rId2"/>
                        </a:rPr>
                        <a:t>The Queen’s Platinum Jubilee Activity Fund</a:t>
                      </a: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p>
                      <a:pPr marL="285750" indent="-285750" fontAlgn="base">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We want to support new projects that will provide opportunities for people to become more physically activity and we particularly want organisations to consider how they could work more collaboratively across their community in order to make the biggest possible impact. Awards of up to £10,000 are available to not-for-profit organisations for a wide range of projects such as developing volunteering opportunities, making better use of physical assets and offering new services based on local demand.</a:t>
                      </a:r>
                    </a:p>
                    <a:p>
                      <a:pPr marL="285750" indent="-285750">
                        <a:buFont typeface="Arial" panose="020B0604020202020204" pitchFamily="34" charset="0"/>
                        <a:buChar char="•"/>
                      </a:pPr>
                      <a:endPar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endParaRPr>
                    </a:p>
                  </a:txBody>
                  <a:tcPr marL="91450" marR="91450" marT="45725" marB="45725"/>
                </a:tc>
                <a:extLst>
                  <a:ext uri="{0D108BD9-81ED-4DB2-BD59-A6C34878D82A}">
                    <a16:rowId xmlns:a16="http://schemas.microsoft.com/office/drawing/2014/main" val="3947367102"/>
                  </a:ext>
                </a:extLst>
              </a:tr>
            </a:tbl>
          </a:graphicData>
        </a:graphic>
      </p:graphicFrame>
      <p:graphicFrame>
        <p:nvGraphicFramePr>
          <p:cNvPr id="11" name="Google Shape;86;p1">
            <a:extLst>
              <a:ext uri="{FF2B5EF4-FFF2-40B4-BE49-F238E27FC236}">
                <a16:creationId xmlns:a16="http://schemas.microsoft.com/office/drawing/2014/main" id="{F9396148-0919-426B-9424-68AAC1F2D1B3}"/>
              </a:ext>
            </a:extLst>
          </p:cNvPr>
          <p:cNvGraphicFramePr/>
          <p:nvPr>
            <p:extLst>
              <p:ext uri="{D42A27DB-BD31-4B8C-83A1-F6EECF244321}">
                <p14:modId xmlns:p14="http://schemas.microsoft.com/office/powerpoint/2010/main" val="65364410"/>
              </p:ext>
            </p:extLst>
          </p:nvPr>
        </p:nvGraphicFramePr>
        <p:xfrm>
          <a:off x="145166" y="3955340"/>
          <a:ext cx="6835839" cy="2802089"/>
        </p:xfrm>
        <a:graphic>
          <a:graphicData uri="http://schemas.openxmlformats.org/drawingml/2006/table">
            <a:tbl>
              <a:tblPr firstRow="1" bandRow="1">
                <a:tableStyleId>{7E9639D4-E3E2-4D34-9284-5A2195B3D0D7}</a:tableStyleId>
              </a:tblPr>
              <a:tblGrid>
                <a:gridCol w="6835839">
                  <a:extLst>
                    <a:ext uri="{9D8B030D-6E8A-4147-A177-3AD203B41FA5}">
                      <a16:colId xmlns:a16="http://schemas.microsoft.com/office/drawing/2014/main" val="20000"/>
                    </a:ext>
                  </a:extLst>
                </a:gridCol>
              </a:tblGrid>
              <a:tr h="223777">
                <a:tc>
                  <a:txBody>
                    <a:bodyPr/>
                    <a:lstStyle/>
                    <a:p>
                      <a:pPr marL="171450" marR="0" lvl="0" indent="-171450" algn="l" rtl="0">
                        <a:lnSpc>
                          <a:spcPct val="100000"/>
                        </a:lnSpc>
                        <a:spcBef>
                          <a:spcPts val="0"/>
                        </a:spcBef>
                        <a:spcAft>
                          <a:spcPts val="0"/>
                        </a:spcAft>
                        <a:buFont typeface="Arial" panose="020B0604020202020204" pitchFamily="34" charset="0"/>
                        <a:buChar char="•"/>
                      </a:pPr>
                      <a:r>
                        <a:rPr lang="en-GB" sz="1100" b="0" dirty="0">
                          <a:latin typeface="Calibri" panose="020F0502020204030204" pitchFamily="34" charset="0"/>
                          <a:cs typeface="Calibri" panose="020F0502020204030204" pitchFamily="34" charset="0"/>
                        </a:rPr>
                        <a:t>H     </a:t>
                      </a:r>
                      <a:r>
                        <a:rPr lang="en-GB" sz="1100" b="0" dirty="0">
                          <a:solidFill>
                            <a:schemeClr val="bg1"/>
                          </a:solidFill>
                          <a:latin typeface="Calibri" panose="020F0502020204030204" pitchFamily="34" charset="0"/>
                          <a:cs typeface="Calibri" panose="020F0502020204030204" pitchFamily="34" charset="0"/>
                        </a:rPr>
                        <a:t>         Local council</a:t>
                      </a:r>
                      <a:endParaRPr sz="1100" b="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2542999">
                <a:tc>
                  <a:txBody>
                    <a:bodyPr/>
                    <a:lstStyle/>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Local authorities have a central role to play in the provision of community sport and recreation facilities. From the local parks to leisure centres, local councils enable a huge range of leisure activities and sport to happen.</a:t>
                      </a: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They also have an important leadership role to play, bringing schools, voluntary sport clubs, National Governing Bodies of sport, health and the private sector together to forge partnerships, unblock barriers to participation and improve the local sport delivery system.</a:t>
                      </a: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Local authorities are also responsible for the broader welfare of their communities. Volunteering, community resilience and economic development – to a greater or lesser extent community sport also contributes this.</a:t>
                      </a:r>
                    </a:p>
                    <a:p>
                      <a:pPr marL="285750" indent="-285750">
                        <a:buFont typeface="Arial" panose="020B0604020202020204" pitchFamily="34" charset="0"/>
                        <a:buChar char="•"/>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Local authorities also have responsibility for wider policy areas, which can have a significant impact on the physical activity of the local population, including management of rights of way, parks and other green spaces. High quality multi-use local green spaces can play a key role as sporting venues and as alternative settings for sport and healthy activity especially for those less likely to use traditional sports centres.</a:t>
                      </a:r>
                    </a:p>
                  </a:txBody>
                  <a:tcPr marL="91450" marR="91450" marT="45725" marB="45725"/>
                </a:tc>
                <a:extLst>
                  <a:ext uri="{0D108BD9-81ED-4DB2-BD59-A6C34878D82A}">
                    <a16:rowId xmlns:a16="http://schemas.microsoft.com/office/drawing/2014/main" val="3947367102"/>
                  </a:ext>
                </a:extLst>
              </a:tr>
            </a:tbl>
          </a:graphicData>
        </a:graphic>
      </p:graphicFrame>
    </p:spTree>
    <p:extLst>
      <p:ext uri="{BB962C8B-B14F-4D97-AF65-F5344CB8AC3E}">
        <p14:creationId xmlns:p14="http://schemas.microsoft.com/office/powerpoint/2010/main" val="314373897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2036</Words>
  <Application>Microsoft Office PowerPoint</Application>
  <PresentationFormat>Widescreen</PresentationFormat>
  <Paragraphs>145</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Smith</dc:creator>
  <cp:lastModifiedBy>Scott Simpson</cp:lastModifiedBy>
  <cp:revision>30</cp:revision>
  <dcterms:created xsi:type="dcterms:W3CDTF">2020-03-22T09:02:14Z</dcterms:created>
  <dcterms:modified xsi:type="dcterms:W3CDTF">2022-06-08T17:45:24Z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0x01010061B2A6E7BEA3154A9DBD13F815896003</vt:lpwstr>
  </property>
</Properties>
</file>