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9" r:id="rId3"/>
    <p:sldId id="265" r:id="rId4"/>
    <p:sldId id="260" r:id="rId5"/>
    <p:sldId id="261" r:id="rId6"/>
    <p:sldId id="262" r:id="rId7"/>
    <p:sldId id="263" r:id="rId8"/>
    <p:sldId id="264"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gJtszJpbiP2vAm9gEa1RDmhizO5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D8F212D-CB5A-4945-9CE0-E566363C78F8}">
  <a:tblStyle styleId="{CD8F212D-CB5A-4945-9CE0-E566363C78F8}"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FBD871B-1E6E-4566-9818-8D189C4FE903}"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92524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959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85" name="Google Shape;85;p1"/>
          <p:cNvGraphicFramePr/>
          <p:nvPr>
            <p:extLst>
              <p:ext uri="{D42A27DB-BD31-4B8C-83A1-F6EECF244321}">
                <p14:modId xmlns:p14="http://schemas.microsoft.com/office/powerpoint/2010/main" val="312950060"/>
              </p:ext>
            </p:extLst>
          </p:nvPr>
        </p:nvGraphicFramePr>
        <p:xfrm>
          <a:off x="94319" y="464231"/>
          <a:ext cx="5307675" cy="3395868"/>
        </p:xfrm>
        <a:graphic>
          <a:graphicData uri="http://schemas.openxmlformats.org/drawingml/2006/table">
            <a:tbl>
              <a:tblPr firstRow="1" bandRow="1">
                <a:noFill/>
                <a:tableStyleId>{CD8F212D-CB5A-4945-9CE0-E566363C78F8}</a:tableStyleId>
              </a:tblPr>
              <a:tblGrid>
                <a:gridCol w="2058038">
                  <a:extLst>
                    <a:ext uri="{9D8B030D-6E8A-4147-A177-3AD203B41FA5}">
                      <a16:colId xmlns:a16="http://schemas.microsoft.com/office/drawing/2014/main" val="20000"/>
                    </a:ext>
                  </a:extLst>
                </a:gridCol>
                <a:gridCol w="3249637">
                  <a:extLst>
                    <a:ext uri="{9D8B030D-6E8A-4147-A177-3AD203B41FA5}">
                      <a16:colId xmlns:a16="http://schemas.microsoft.com/office/drawing/2014/main" val="20001"/>
                    </a:ext>
                  </a:extLst>
                </a:gridCol>
              </a:tblGrid>
              <a:tr h="286898">
                <a:tc>
                  <a:txBody>
                    <a:bodyPr/>
                    <a:lstStyle/>
                    <a:p>
                      <a:pPr marL="0" marR="0" lvl="0" indent="0" algn="ctr" rtl="0">
                        <a:spcBef>
                          <a:spcPts val="0"/>
                        </a:spcBef>
                        <a:spcAft>
                          <a:spcPts val="0"/>
                        </a:spcAft>
                        <a:buNone/>
                      </a:pPr>
                      <a:r>
                        <a:rPr lang="en-GB" sz="1100" b="1" dirty="0">
                          <a:solidFill>
                            <a:schemeClr val="lt1"/>
                          </a:solidFill>
                        </a:rPr>
                        <a:t>   A      Introduction</a:t>
                      </a:r>
                      <a:endParaRPr sz="1200" dirty="0"/>
                    </a:p>
                  </a:txBody>
                  <a:tcPr marL="91450" marR="91450" marT="45725" marB="45725">
                    <a:solidFill>
                      <a:schemeClr val="dk1"/>
                    </a:solidFill>
                  </a:tcPr>
                </a:tc>
                <a:tc>
                  <a:txBody>
                    <a:bodyPr/>
                    <a:lstStyle/>
                    <a:p>
                      <a:pPr marL="0" marR="0" lvl="0" indent="0" algn="ctr" rtl="0">
                        <a:spcBef>
                          <a:spcPts val="0"/>
                        </a:spcBef>
                        <a:spcAft>
                          <a:spcPts val="0"/>
                        </a:spcAft>
                        <a:buNone/>
                      </a:pPr>
                      <a:r>
                        <a:rPr lang="en-GB" sz="1100" b="1" dirty="0">
                          <a:solidFill>
                            <a:schemeClr val="lt1"/>
                          </a:solidFill>
                        </a:rPr>
                        <a:t> B      Content</a:t>
                      </a:r>
                      <a:endParaRPr sz="1200" dirty="0"/>
                    </a:p>
                  </a:txBody>
                  <a:tcPr marL="91450" marR="91450" marT="45725" marB="45725">
                    <a:solidFill>
                      <a:schemeClr val="dk1"/>
                    </a:solidFill>
                  </a:tcPr>
                </a:tc>
                <a:extLst>
                  <a:ext uri="{0D108BD9-81ED-4DB2-BD59-A6C34878D82A}">
                    <a16:rowId xmlns:a16="http://schemas.microsoft.com/office/drawing/2014/main" val="10000"/>
                  </a:ext>
                </a:extLst>
              </a:tr>
              <a:tr h="1405800">
                <a:tc>
                  <a:txBody>
                    <a:bodyPr/>
                    <a:lstStyle/>
                    <a:p>
                      <a:pPr marL="0" marR="0" lvl="0" indent="0" algn="l" rtl="0">
                        <a:spcBef>
                          <a:spcPts val="0"/>
                        </a:spcBef>
                        <a:spcAft>
                          <a:spcPts val="0"/>
                        </a:spcAft>
                        <a:buNone/>
                      </a:pPr>
                      <a:r>
                        <a:rPr lang="en-GB" sz="1100" dirty="0"/>
                        <a:t>The organisation of sport in the UK can be quite complex with multiple agencies and organisations, both inside of and outside of the UK, working together at different levels on different agendas. One of the key areas which most, if not all, of the organisations involved in sport in the UK are concerned with is sports development and the increase of participation. in sport and physical activity, both to improve the health of the nation but also to aid the development of elite athletes who can compete and achieve on an international level.</a:t>
                      </a:r>
                      <a:endParaRPr sz="1100" dirty="0"/>
                    </a:p>
                  </a:txBody>
                  <a:tcPr marL="91450" marR="91450" marT="45725" marB="45725">
                    <a:solidFill>
                      <a:schemeClr val="lt1"/>
                    </a:solidFill>
                  </a:tcPr>
                </a:tc>
                <a:tc>
                  <a:txBody>
                    <a:bodyPr/>
                    <a:lstStyle/>
                    <a:p>
                      <a:pPr marL="0" marR="0" lvl="0" indent="0" algn="l" rtl="0">
                        <a:spcBef>
                          <a:spcPts val="0"/>
                        </a:spcBef>
                        <a:spcAft>
                          <a:spcPts val="0"/>
                        </a:spcAft>
                        <a:buNone/>
                      </a:pPr>
                      <a:r>
                        <a:rPr lang="en-GB" sz="1100" dirty="0"/>
                        <a:t>• Government, </a:t>
                      </a:r>
                    </a:p>
                    <a:p>
                      <a:pPr marL="0" marR="0" lvl="0" indent="0" algn="l" rtl="0">
                        <a:spcBef>
                          <a:spcPts val="0"/>
                        </a:spcBef>
                        <a:spcAft>
                          <a:spcPts val="0"/>
                        </a:spcAft>
                        <a:buNone/>
                      </a:pPr>
                      <a:r>
                        <a:rPr lang="en-GB" sz="1100" dirty="0"/>
                        <a:t>o Department for Culture, Media and Sport</a:t>
                      </a:r>
                    </a:p>
                    <a:p>
                      <a:pPr marL="0" marR="0" lvl="0" indent="0" algn="l" rtl="0">
                        <a:spcBef>
                          <a:spcPts val="0"/>
                        </a:spcBef>
                        <a:spcAft>
                          <a:spcPts val="0"/>
                        </a:spcAft>
                        <a:buNone/>
                      </a:pPr>
                      <a:r>
                        <a:rPr lang="en-GB" sz="1100" dirty="0"/>
                        <a:t>o Department of Health </a:t>
                      </a:r>
                    </a:p>
                    <a:p>
                      <a:pPr marL="0" marR="0" lvl="0" indent="0" algn="l" rtl="0">
                        <a:spcBef>
                          <a:spcPts val="0"/>
                        </a:spcBef>
                        <a:spcAft>
                          <a:spcPts val="0"/>
                        </a:spcAft>
                        <a:buNone/>
                      </a:pPr>
                      <a:r>
                        <a:rPr lang="en-GB" sz="1100" dirty="0"/>
                        <a:t>o Department for Education </a:t>
                      </a:r>
                    </a:p>
                    <a:p>
                      <a:pPr marL="0" marR="0" lvl="0" indent="0" algn="l" rtl="0">
                        <a:spcBef>
                          <a:spcPts val="0"/>
                        </a:spcBef>
                        <a:spcAft>
                          <a:spcPts val="0"/>
                        </a:spcAft>
                        <a:buNone/>
                      </a:pPr>
                      <a:r>
                        <a:rPr lang="en-GB" sz="1100" dirty="0"/>
                        <a:t>• National Governing Bodies</a:t>
                      </a:r>
                    </a:p>
                    <a:p>
                      <a:pPr marL="0" marR="0" lvl="0" indent="0" algn="l" rtl="0">
                        <a:spcBef>
                          <a:spcPts val="0"/>
                        </a:spcBef>
                        <a:spcAft>
                          <a:spcPts val="0"/>
                        </a:spcAft>
                        <a:buNone/>
                      </a:pPr>
                      <a:r>
                        <a:rPr lang="en-GB" sz="1100" dirty="0"/>
                        <a:t>o Rugby Football Union (RFU), Badminton England, Rounders England, Lawn Tennis Association (LTA)) </a:t>
                      </a:r>
                    </a:p>
                    <a:p>
                      <a:pPr marL="0" marR="0" lvl="0" indent="0" algn="l" rtl="0">
                        <a:spcBef>
                          <a:spcPts val="0"/>
                        </a:spcBef>
                        <a:spcAft>
                          <a:spcPts val="0"/>
                        </a:spcAft>
                        <a:buNone/>
                      </a:pPr>
                      <a:r>
                        <a:rPr lang="en-GB" sz="1100" dirty="0"/>
                        <a:t>• National Disability Sports Organisations (NDSOs) </a:t>
                      </a:r>
                    </a:p>
                    <a:p>
                      <a:pPr marL="0" marR="0" lvl="0" indent="0" algn="l" rtl="0">
                        <a:spcBef>
                          <a:spcPts val="0"/>
                        </a:spcBef>
                        <a:spcAft>
                          <a:spcPts val="0"/>
                        </a:spcAft>
                        <a:buNone/>
                      </a:pPr>
                      <a:r>
                        <a:rPr lang="en-GB" sz="1100" dirty="0"/>
                        <a:t>• National Lottery </a:t>
                      </a:r>
                    </a:p>
                    <a:p>
                      <a:pPr marL="0" marR="0" lvl="0" indent="0" algn="l" rtl="0">
                        <a:spcBef>
                          <a:spcPts val="0"/>
                        </a:spcBef>
                        <a:spcAft>
                          <a:spcPts val="0"/>
                        </a:spcAft>
                        <a:buNone/>
                      </a:pPr>
                      <a:r>
                        <a:rPr lang="en-GB" sz="1100" dirty="0"/>
                        <a:t>• Sport England </a:t>
                      </a:r>
                    </a:p>
                    <a:p>
                      <a:pPr marL="0" marR="0" lvl="0" indent="0" algn="l" rtl="0">
                        <a:spcBef>
                          <a:spcPts val="0"/>
                        </a:spcBef>
                        <a:spcAft>
                          <a:spcPts val="0"/>
                        </a:spcAft>
                        <a:buNone/>
                      </a:pPr>
                      <a:r>
                        <a:rPr lang="en-GB" sz="1100" dirty="0"/>
                        <a:t>• UK Sport </a:t>
                      </a:r>
                    </a:p>
                    <a:p>
                      <a:pPr marL="0" marR="0" lvl="0" indent="0" algn="l" rtl="0">
                        <a:spcBef>
                          <a:spcPts val="0"/>
                        </a:spcBef>
                        <a:spcAft>
                          <a:spcPts val="0"/>
                        </a:spcAft>
                        <a:buNone/>
                      </a:pPr>
                      <a:r>
                        <a:rPr lang="en-GB" sz="1100" dirty="0"/>
                        <a:t>• Sport and Recreation Alliance </a:t>
                      </a:r>
                    </a:p>
                    <a:p>
                      <a:pPr marL="0" marR="0" lvl="0" indent="0" algn="l" rtl="0">
                        <a:spcBef>
                          <a:spcPts val="0"/>
                        </a:spcBef>
                        <a:spcAft>
                          <a:spcPts val="0"/>
                        </a:spcAft>
                        <a:buNone/>
                      </a:pPr>
                      <a:r>
                        <a:rPr lang="en-GB" sz="1100" dirty="0"/>
                        <a:t>• Active Partnerships </a:t>
                      </a:r>
                    </a:p>
                    <a:p>
                      <a:pPr marL="0" marR="0" lvl="0" indent="0" algn="l" rtl="0">
                        <a:spcBef>
                          <a:spcPts val="0"/>
                        </a:spcBef>
                        <a:spcAft>
                          <a:spcPts val="0"/>
                        </a:spcAft>
                        <a:buNone/>
                      </a:pPr>
                      <a:r>
                        <a:rPr lang="en-GB" sz="1100" dirty="0"/>
                        <a:t>• local councils</a:t>
                      </a:r>
                    </a:p>
                    <a:p>
                      <a:pPr marL="0" marR="0" lvl="0" indent="0" algn="l" rtl="0">
                        <a:spcBef>
                          <a:spcPts val="0"/>
                        </a:spcBef>
                        <a:spcAft>
                          <a:spcPts val="0"/>
                        </a:spcAft>
                        <a:buNone/>
                      </a:pPr>
                      <a:r>
                        <a:rPr lang="en-GB" sz="1100" dirty="0"/>
                        <a:t>• other organisations (e.g. Youth Sports Trust, Association for Physical Education (</a:t>
                      </a:r>
                      <a:r>
                        <a:rPr lang="en-GB" sz="1100" dirty="0" err="1"/>
                        <a:t>AfPE</a:t>
                      </a:r>
                      <a:r>
                        <a:rPr lang="en-GB" sz="1100" dirty="0"/>
                        <a:t>), Chartered Institute for the Management of Sport and Physical Activity (CIMSPA), Activity Alliance)</a:t>
                      </a:r>
                      <a:endParaRPr sz="1100" dirty="0"/>
                    </a:p>
                  </a:txBody>
                  <a:tcPr marL="91450" marR="91450" marT="45725" marB="45725">
                    <a:solidFill>
                      <a:schemeClr val="lt1"/>
                    </a:solidFill>
                  </a:tcPr>
                </a:tc>
                <a:extLst>
                  <a:ext uri="{0D108BD9-81ED-4DB2-BD59-A6C34878D82A}">
                    <a16:rowId xmlns:a16="http://schemas.microsoft.com/office/drawing/2014/main" val="10001"/>
                  </a:ext>
                </a:extLst>
              </a:tr>
            </a:tbl>
          </a:graphicData>
        </a:graphic>
      </p:graphicFrame>
      <p:sp>
        <p:nvSpPr>
          <p:cNvPr id="87" name="Google Shape;87;p1"/>
          <p:cNvSpPr txBox="1"/>
          <p:nvPr/>
        </p:nvSpPr>
        <p:spPr>
          <a:xfrm>
            <a:off x="92701" y="121817"/>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sp>
        <p:nvSpPr>
          <p:cNvPr id="88" name="Google Shape;88;p1"/>
          <p:cNvSpPr/>
          <p:nvPr/>
        </p:nvSpPr>
        <p:spPr>
          <a:xfrm rot="10800000" flipH="1">
            <a:off x="7376625" y="-1708127"/>
            <a:ext cx="2493552" cy="26157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100">
              <a:solidFill>
                <a:schemeClr val="dk1"/>
              </a:solidFill>
              <a:latin typeface="Calibri"/>
              <a:ea typeface="Calibri"/>
              <a:cs typeface="Calibri"/>
              <a:sym typeface="Calibri"/>
            </a:endParaRPr>
          </a:p>
        </p:txBody>
      </p:sp>
      <p:graphicFrame>
        <p:nvGraphicFramePr>
          <p:cNvPr id="11" name="Google Shape;86;p1">
            <a:extLst>
              <a:ext uri="{FF2B5EF4-FFF2-40B4-BE49-F238E27FC236}">
                <a16:creationId xmlns:a16="http://schemas.microsoft.com/office/drawing/2014/main" id="{759A9673-CDB4-40E3-A9FE-4257A1730CBD}"/>
              </a:ext>
            </a:extLst>
          </p:cNvPr>
          <p:cNvGraphicFramePr/>
          <p:nvPr>
            <p:extLst>
              <p:ext uri="{D42A27DB-BD31-4B8C-83A1-F6EECF244321}">
                <p14:modId xmlns:p14="http://schemas.microsoft.com/office/powerpoint/2010/main" val="3949838128"/>
              </p:ext>
            </p:extLst>
          </p:nvPr>
        </p:nvGraphicFramePr>
        <p:xfrm>
          <a:off x="5500468" y="492367"/>
          <a:ext cx="6546366" cy="6202790"/>
        </p:xfrm>
        <a:graphic>
          <a:graphicData uri="http://schemas.openxmlformats.org/drawingml/2006/table">
            <a:tbl>
              <a:tblPr firstRow="1" bandRow="1">
                <a:tableStyleId>{7E9639D4-E3E2-4D34-9284-5A2195B3D0D7}</a:tableStyleId>
              </a:tblPr>
              <a:tblGrid>
                <a:gridCol w="1786597">
                  <a:extLst>
                    <a:ext uri="{9D8B030D-6E8A-4147-A177-3AD203B41FA5}">
                      <a16:colId xmlns:a16="http://schemas.microsoft.com/office/drawing/2014/main" val="20000"/>
                    </a:ext>
                  </a:extLst>
                </a:gridCol>
                <a:gridCol w="4759769">
                  <a:extLst>
                    <a:ext uri="{9D8B030D-6E8A-4147-A177-3AD203B41FA5}">
                      <a16:colId xmlns:a16="http://schemas.microsoft.com/office/drawing/2014/main" val="1733432024"/>
                    </a:ext>
                  </a:extLst>
                </a:gridCol>
              </a:tblGrid>
              <a:tr h="131045">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D</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bg1"/>
                          </a:solidFill>
                          <a:latin typeface="Calibri" panose="020F0502020204030204" pitchFamily="34" charset="0"/>
                          <a:cs typeface="Calibri" panose="020F0502020204030204" pitchFamily="34" charset="0"/>
                        </a:rPr>
                        <a:t>KEY TERMS</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Department for Culture, Media and Sport</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helps to drive growth, enrich lives and promote Britain abroad.</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435584498"/>
                  </a:ext>
                </a:extLst>
              </a:tr>
              <a:tr h="0">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Department of Health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We support ministers in leading the nation's </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health</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and social care to help people live more independent, healthier lives for longer.</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746272528"/>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Department for Education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Is the British government department responsible for child protection, child services, education, apprenticeships and wider skills in England</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2706297813"/>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National Governing Bodies</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Making up 100 of our members, our national governing bodies, also known as NGBS, are </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custodians of sport and help clubs and activity to run across the country</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277851427"/>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National Disability Sports Organisations (NDSOs)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They provide advice, support and opportunities for people of all ages with specific impairments.</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2329361826"/>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National Lottery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National Lottery is the state-franchised national lottery established in 1994 in the United Kingdom.</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822077249"/>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Sport England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Is a non-departmental public body under the Department for Digital, Culture, Media and Sport, vision is to transform lives and communities through sport and physical activity</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276358070"/>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UK Sport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Is the government agency responsible for investing in Olympic and Paralympic sport in the United Kingdom. It is an executive non-departmental public body sponsored by the Department for Digital, Culture, Media &amp; Sport</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59002663"/>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Sport and Recreation Alliance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is the umbrella body for sport and recreation in the UK and represents 320 members to tackle the challenges and take advantage of opportunities. We are the voice of the sector with Government, policy makers and the media. We help get the nation active at the grassroots by providing advice, support and guidance.</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318896152"/>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Active Partnerships </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There are 42 Active Partnerships across England who use the power of sport and physical activity to transform lives. We collaborate with local partners across all sports, activities, providers, and audiences, focused on the needs of our local communities to create the conditions for an active nation. We focus our efforts on inactive people and under- represented groups who will benefit the most from an active lifestyle.</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2195878594"/>
                  </a:ext>
                </a:extLst>
              </a:tr>
            </a:tbl>
          </a:graphicData>
        </a:graphic>
      </p:graphicFrame>
      <p:graphicFrame>
        <p:nvGraphicFramePr>
          <p:cNvPr id="13" name="Google Shape;86;p1">
            <a:extLst>
              <a:ext uri="{FF2B5EF4-FFF2-40B4-BE49-F238E27FC236}">
                <a16:creationId xmlns:a16="http://schemas.microsoft.com/office/drawing/2014/main" id="{C86F175B-B22D-45C1-AD80-263FF86FA5C2}"/>
              </a:ext>
            </a:extLst>
          </p:cNvPr>
          <p:cNvGraphicFramePr/>
          <p:nvPr>
            <p:extLst>
              <p:ext uri="{D42A27DB-BD31-4B8C-83A1-F6EECF244321}">
                <p14:modId xmlns:p14="http://schemas.microsoft.com/office/powerpoint/2010/main" val="1084217277"/>
              </p:ext>
            </p:extLst>
          </p:nvPr>
        </p:nvGraphicFramePr>
        <p:xfrm>
          <a:off x="123445" y="3940943"/>
          <a:ext cx="5307675" cy="2819420"/>
        </p:xfrm>
        <a:graphic>
          <a:graphicData uri="http://schemas.openxmlformats.org/drawingml/2006/table">
            <a:tbl>
              <a:tblPr firstRow="1" bandRow="1">
                <a:tableStyleId>{7E9639D4-E3E2-4D34-9284-5A2195B3D0D7}</a:tableStyleId>
              </a:tblPr>
              <a:tblGrid>
                <a:gridCol w="5307675">
                  <a:extLst>
                    <a:ext uri="{9D8B030D-6E8A-4147-A177-3AD203B41FA5}">
                      <a16:colId xmlns:a16="http://schemas.microsoft.com/office/drawing/2014/main" val="20000"/>
                    </a:ext>
                  </a:extLst>
                </a:gridCol>
              </a:tblGrid>
              <a:tr h="196256">
                <a:tc>
                  <a:txBody>
                    <a:bodyPr/>
                    <a:lstStyle/>
                    <a:p>
                      <a:pPr marL="0" marR="0" lvl="0" indent="0" algn="l" rtl="0">
                        <a:spcBef>
                          <a:spcPts val="0"/>
                        </a:spcBef>
                        <a:spcAft>
                          <a:spcPts val="0"/>
                        </a:spcAft>
                        <a:buNone/>
                      </a:pPr>
                      <a:r>
                        <a:rPr lang="en-GB" sz="1100" dirty="0"/>
                        <a:t>C                         Structure of UK sport</a:t>
                      </a: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562949000"/>
                  </a:ext>
                </a:extLst>
              </a:tr>
            </a:tbl>
          </a:graphicData>
        </a:graphic>
      </p:graphicFrame>
      <p:pic>
        <p:nvPicPr>
          <p:cNvPr id="14" name="Picture 2" descr="http://newsimg.bbc.co.uk/media/images/40828000/gif/_40828654_uk_sport_diagram4_416.gif">
            <a:extLst>
              <a:ext uri="{FF2B5EF4-FFF2-40B4-BE49-F238E27FC236}">
                <a16:creationId xmlns:a16="http://schemas.microsoft.com/office/drawing/2014/main" id="{3CAC8D48-6461-415A-994E-CCC3DF5409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326" y="4388383"/>
            <a:ext cx="3962400" cy="2343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FE9758B-911D-4DDB-AAED-BBA477D6F6C1}"/>
              </a:ext>
            </a:extLst>
          </p:cNvPr>
          <p:cNvGraphicFramePr>
            <a:graphicFrameLocks noGrp="1"/>
          </p:cNvGraphicFramePr>
          <p:nvPr>
            <p:extLst>
              <p:ext uri="{D42A27DB-BD31-4B8C-83A1-F6EECF244321}">
                <p14:modId xmlns:p14="http://schemas.microsoft.com/office/powerpoint/2010/main" val="3461093917"/>
              </p:ext>
            </p:extLst>
          </p:nvPr>
        </p:nvGraphicFramePr>
        <p:xfrm>
          <a:off x="118933" y="467645"/>
          <a:ext cx="11954133" cy="2225100"/>
        </p:xfrm>
        <a:graphic>
          <a:graphicData uri="http://schemas.openxmlformats.org/drawingml/2006/table">
            <a:tbl>
              <a:tblPr firstRow="1" bandRow="1">
                <a:tableStyleId>{7E9639D4-E3E2-4D34-9284-5A2195B3D0D7}</a:tableStyleId>
              </a:tblPr>
              <a:tblGrid>
                <a:gridCol w="3262454">
                  <a:extLst>
                    <a:ext uri="{9D8B030D-6E8A-4147-A177-3AD203B41FA5}">
                      <a16:colId xmlns:a16="http://schemas.microsoft.com/office/drawing/2014/main" val="236200805"/>
                    </a:ext>
                  </a:extLst>
                </a:gridCol>
                <a:gridCol w="8691679">
                  <a:extLst>
                    <a:ext uri="{9D8B030D-6E8A-4147-A177-3AD203B41FA5}">
                      <a16:colId xmlns:a16="http://schemas.microsoft.com/office/drawing/2014/main" val="3116858725"/>
                    </a:ext>
                  </a:extLst>
                </a:gridCol>
              </a:tblGrid>
              <a:tr h="0">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D</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bg1"/>
                          </a:solidFill>
                          <a:latin typeface="Calibri" panose="020F0502020204030204" pitchFamily="34" charset="0"/>
                          <a:cs typeface="Calibri" panose="020F0502020204030204" pitchFamily="34" charset="0"/>
                        </a:rPr>
                        <a:t>KEY TERMS</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436014532"/>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Youth Sports Trust</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is the UK's leading charity improving every young person's education and development through sport and play.</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86429571"/>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Association for Physical Education (</a:t>
                      </a:r>
                      <a:r>
                        <a:rPr lang="en-GB" sz="1100" dirty="0" err="1">
                          <a:latin typeface="Calibri" panose="020F0502020204030204" pitchFamily="34" charset="0"/>
                          <a:cs typeface="Calibri" panose="020F0502020204030204" pitchFamily="34" charset="0"/>
                        </a:rPr>
                        <a:t>AfPE</a:t>
                      </a:r>
                      <a:r>
                        <a:rPr lang="en-GB" sz="1100" dirty="0">
                          <a:latin typeface="Calibri" panose="020F0502020204030204" pitchFamily="34" charset="0"/>
                          <a:cs typeface="Calibri" panose="020F0502020204030204" pitchFamily="34" charset="0"/>
                        </a:rPr>
                        <a:t>)</a:t>
                      </a:r>
                    </a:p>
                  </a:txBody>
                  <a:tcPr marL="91450" marR="91450" marT="45725" marB="45725"/>
                </a:tc>
                <a:tc>
                  <a:txBody>
                    <a:bodyPr/>
                    <a:lstStyle/>
                    <a:p>
                      <a:pPr fontAlgn="base"/>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Association for Physical Education</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GB" sz="1100" b="1" i="0" u="none" strike="noStrike" cap="none" dirty="0" err="1">
                          <a:solidFill>
                            <a:schemeClr val="tx1"/>
                          </a:solidFill>
                          <a:effectLst/>
                          <a:latin typeface="Calibri" panose="020F0502020204030204" pitchFamily="34" charset="0"/>
                          <a:ea typeface="+mn-ea"/>
                          <a:cs typeface="Calibri" panose="020F0502020204030204" pitchFamily="34" charset="0"/>
                          <a:sym typeface="Arial"/>
                        </a:rPr>
                        <a:t>afPE</a:t>
                      </a:r>
                      <a:r>
                        <a:rPr lang="en-GB" sz="1100" b="1" i="0" u="none" strike="noStrike" cap="none" dirty="0">
                          <a:solidFill>
                            <a:schemeClr val="tx1"/>
                          </a:solidFill>
                          <a:effectLst/>
                          <a:latin typeface="Calibri" panose="020F0502020204030204" pitchFamily="34" charset="0"/>
                          <a:ea typeface="+mn-ea"/>
                          <a:cs typeface="Calibri" panose="020F0502020204030204" pitchFamily="34" charset="0"/>
                          <a:sym typeface="Arial"/>
                        </a:rPr>
                        <a:t>)</a:t>
                      </a: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is the PE Subject Association in the UK. They promote and maintain high standards and safe practice in all aspects and at all levels of physical education, school sport and physical activity, influencing developments at national and local levels that will impact on pupils’ physical health and emotional well-being.</a:t>
                      </a:r>
                    </a:p>
                  </a:txBody>
                  <a:tcPr marL="91450" marR="91450" marT="45725" marB="45725"/>
                </a:tc>
                <a:extLst>
                  <a:ext uri="{0D108BD9-81ED-4DB2-BD59-A6C34878D82A}">
                    <a16:rowId xmlns:a16="http://schemas.microsoft.com/office/drawing/2014/main" val="487551957"/>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Chartered Institute for the Management of Sport and Physical Activity (CIMSPA)</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is the professional development body for the UK’s sport and physical activity sector, committed to supporting, developing and enabling professionals and organisations to succeed and, as a result, inspire our nation to become more active.</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678342531"/>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Activity Alliance</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The national charity and leading voice for disabled people in sport and activity</a:t>
                      </a:r>
                      <a:endParaRPr sz="110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64332759"/>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0" dirty="0">
                          <a:latin typeface="Calibri" panose="020F0502020204030204" pitchFamily="34" charset="0"/>
                          <a:cs typeface="Calibri" panose="020F0502020204030204" pitchFamily="34" charset="0"/>
                        </a:rPr>
                        <a:t>local councils</a:t>
                      </a:r>
                    </a:p>
                  </a:txBody>
                  <a:tcPr marL="91450" marR="91450" marT="45725" marB="45725"/>
                </a:tc>
                <a:tc>
                  <a:txBody>
                    <a:bodyPr/>
                    <a:lstStyle/>
                    <a:p>
                      <a:pPr marL="0" marR="0" lvl="0" indent="0" algn="l" rtl="0">
                        <a:lnSpc>
                          <a:spcPct val="100000"/>
                        </a:lnSpc>
                        <a:spcBef>
                          <a:spcPts val="0"/>
                        </a:spcBef>
                        <a:spcAft>
                          <a:spcPts val="0"/>
                        </a:spcAft>
                        <a:buNone/>
                      </a:pPr>
                      <a:r>
                        <a:rPr lang="en-GB" sz="11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Local authorities have a central role to play in the provision of community sport and recreation facilities. From the local parks to leisure centres, local councils enable a huge range of leisure activities and sport to happen</a:t>
                      </a:r>
                      <a:endParaRPr sz="1100" b="0" dirty="0">
                        <a:solidFill>
                          <a:schemeClr val="bg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961274254"/>
                  </a:ext>
                </a:extLst>
              </a:tr>
            </a:tbl>
          </a:graphicData>
        </a:graphic>
      </p:graphicFrame>
      <p:sp>
        <p:nvSpPr>
          <p:cNvPr id="5" name="Google Shape;87;p1">
            <a:extLst>
              <a:ext uri="{FF2B5EF4-FFF2-40B4-BE49-F238E27FC236}">
                <a16:creationId xmlns:a16="http://schemas.microsoft.com/office/drawing/2014/main" id="{2B52603C-8FC1-4235-AC4B-DF7F9E7CC980}"/>
              </a:ext>
            </a:extLst>
          </p:cNvPr>
          <p:cNvSpPr txBox="1"/>
          <p:nvPr/>
        </p:nvSpPr>
        <p:spPr>
          <a:xfrm>
            <a:off x="92701" y="102362"/>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graphicFrame>
        <p:nvGraphicFramePr>
          <p:cNvPr id="6" name="Google Shape;86;p1">
            <a:extLst>
              <a:ext uri="{FF2B5EF4-FFF2-40B4-BE49-F238E27FC236}">
                <a16:creationId xmlns:a16="http://schemas.microsoft.com/office/drawing/2014/main" id="{F7ED3D38-8A6F-451F-AC12-CEBD746E2E22}"/>
              </a:ext>
            </a:extLst>
          </p:cNvPr>
          <p:cNvGraphicFramePr/>
          <p:nvPr>
            <p:extLst>
              <p:ext uri="{D42A27DB-BD31-4B8C-83A1-F6EECF244321}">
                <p14:modId xmlns:p14="http://schemas.microsoft.com/office/powerpoint/2010/main" val="521322774"/>
              </p:ext>
            </p:extLst>
          </p:nvPr>
        </p:nvGraphicFramePr>
        <p:xfrm>
          <a:off x="118933" y="2777003"/>
          <a:ext cx="11927901" cy="3916700"/>
        </p:xfrm>
        <a:graphic>
          <a:graphicData uri="http://schemas.openxmlformats.org/drawingml/2006/table">
            <a:tbl>
              <a:tblPr firstRow="1" bandRow="1">
                <a:tableStyleId>{7E9639D4-E3E2-4D34-9284-5A2195B3D0D7}</a:tableStyleId>
              </a:tblPr>
              <a:tblGrid>
                <a:gridCol w="11927901">
                  <a:extLst>
                    <a:ext uri="{9D8B030D-6E8A-4147-A177-3AD203B41FA5}">
                      <a16:colId xmlns:a16="http://schemas.microsoft.com/office/drawing/2014/main" val="20000"/>
                    </a:ext>
                  </a:extLst>
                </a:gridCol>
              </a:tblGrid>
              <a:tr h="232981">
                <a:tc>
                  <a:txBody>
                    <a:bodyPr/>
                    <a:lstStyle/>
                    <a:p>
                      <a:pPr marL="0" marR="0" lvl="0" indent="0" algn="l" rtl="0">
                        <a:spcBef>
                          <a:spcPts val="0"/>
                        </a:spcBef>
                        <a:spcAft>
                          <a:spcPts val="0"/>
                        </a:spcAft>
                        <a:buNone/>
                      </a:pPr>
                      <a:r>
                        <a:rPr lang="en-GB" sz="1100" dirty="0"/>
                        <a:t>C                         Structure of UK sport</a:t>
                      </a: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lang="en-GB" sz="1800" dirty="0"/>
                    </a:p>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562949000"/>
                  </a:ext>
                </a:extLst>
              </a:tr>
            </a:tbl>
          </a:graphicData>
        </a:graphic>
      </p:graphicFrame>
      <p:pic>
        <p:nvPicPr>
          <p:cNvPr id="2" name="Picture 1">
            <a:extLst>
              <a:ext uri="{FF2B5EF4-FFF2-40B4-BE49-F238E27FC236}">
                <a16:creationId xmlns:a16="http://schemas.microsoft.com/office/drawing/2014/main" id="{3B4CCC83-DBD0-4F66-B0E0-32CA8CDDBBEF}"/>
              </a:ext>
            </a:extLst>
          </p:cNvPr>
          <p:cNvPicPr>
            <a:picLocks noChangeAspect="1"/>
          </p:cNvPicPr>
          <p:nvPr/>
        </p:nvPicPr>
        <p:blipFill rotWithShape="1">
          <a:blip r:embed="rId3"/>
          <a:srcRect t="18959" b="20719"/>
          <a:stretch/>
        </p:blipFill>
        <p:spPr>
          <a:xfrm>
            <a:off x="145166" y="3283797"/>
            <a:ext cx="6934200" cy="3137097"/>
          </a:xfrm>
          <a:prstGeom prst="rect">
            <a:avLst/>
          </a:prstGeom>
        </p:spPr>
      </p:pic>
      <p:pic>
        <p:nvPicPr>
          <p:cNvPr id="3" name="Picture 2">
            <a:extLst>
              <a:ext uri="{FF2B5EF4-FFF2-40B4-BE49-F238E27FC236}">
                <a16:creationId xmlns:a16="http://schemas.microsoft.com/office/drawing/2014/main" id="{BB917BD2-A2AE-4BD0-ACB8-B7BFE743C234}"/>
              </a:ext>
            </a:extLst>
          </p:cNvPr>
          <p:cNvPicPr>
            <a:picLocks noChangeAspect="1"/>
          </p:cNvPicPr>
          <p:nvPr/>
        </p:nvPicPr>
        <p:blipFill>
          <a:blip r:embed="rId4"/>
          <a:stretch>
            <a:fillRect/>
          </a:stretch>
        </p:blipFill>
        <p:spPr>
          <a:xfrm>
            <a:off x="7079366" y="3044439"/>
            <a:ext cx="4967468" cy="3649264"/>
          </a:xfrm>
          <a:prstGeom prst="rect">
            <a:avLst/>
          </a:prstGeom>
        </p:spPr>
      </p:pic>
    </p:spTree>
    <p:extLst>
      <p:ext uri="{BB962C8B-B14F-4D97-AF65-F5344CB8AC3E}">
        <p14:creationId xmlns:p14="http://schemas.microsoft.com/office/powerpoint/2010/main" val="235245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7" name="Google Shape;87;p1"/>
          <p:cNvSpPr txBox="1"/>
          <p:nvPr/>
        </p:nvSpPr>
        <p:spPr>
          <a:xfrm>
            <a:off x="92701" y="121817"/>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sp>
        <p:nvSpPr>
          <p:cNvPr id="88" name="Google Shape;88;p1"/>
          <p:cNvSpPr/>
          <p:nvPr/>
        </p:nvSpPr>
        <p:spPr>
          <a:xfrm rot="10800000" flipH="1">
            <a:off x="7376625" y="-1708127"/>
            <a:ext cx="2493552" cy="26157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100">
              <a:solidFill>
                <a:schemeClr val="dk1"/>
              </a:solidFill>
              <a:latin typeface="Calibri"/>
              <a:ea typeface="Calibri"/>
              <a:cs typeface="Calibri"/>
              <a:sym typeface="Calibri"/>
            </a:endParaRPr>
          </a:p>
        </p:txBody>
      </p:sp>
      <p:graphicFrame>
        <p:nvGraphicFramePr>
          <p:cNvPr id="11" name="Google Shape;86;p1">
            <a:extLst>
              <a:ext uri="{FF2B5EF4-FFF2-40B4-BE49-F238E27FC236}">
                <a16:creationId xmlns:a16="http://schemas.microsoft.com/office/drawing/2014/main" id="{759A9673-CDB4-40E3-A9FE-4257A1730CBD}"/>
              </a:ext>
            </a:extLst>
          </p:cNvPr>
          <p:cNvGraphicFramePr/>
          <p:nvPr>
            <p:extLst>
              <p:ext uri="{D42A27DB-BD31-4B8C-83A1-F6EECF244321}">
                <p14:modId xmlns:p14="http://schemas.microsoft.com/office/powerpoint/2010/main" val="2300906607"/>
              </p:ext>
            </p:extLst>
          </p:nvPr>
        </p:nvGraphicFramePr>
        <p:xfrm>
          <a:off x="265471" y="492367"/>
          <a:ext cx="11781363" cy="6019890"/>
        </p:xfrm>
        <a:graphic>
          <a:graphicData uri="http://schemas.openxmlformats.org/drawingml/2006/table">
            <a:tbl>
              <a:tblPr firstRow="1" bandRow="1">
                <a:tableStyleId>{7E9639D4-E3E2-4D34-9284-5A2195B3D0D7}</a:tableStyleId>
              </a:tblPr>
              <a:tblGrid>
                <a:gridCol w="2271252">
                  <a:extLst>
                    <a:ext uri="{9D8B030D-6E8A-4147-A177-3AD203B41FA5}">
                      <a16:colId xmlns:a16="http://schemas.microsoft.com/office/drawing/2014/main" val="20000"/>
                    </a:ext>
                  </a:extLst>
                </a:gridCol>
                <a:gridCol w="9510111">
                  <a:extLst>
                    <a:ext uri="{9D8B030D-6E8A-4147-A177-3AD203B41FA5}">
                      <a16:colId xmlns:a16="http://schemas.microsoft.com/office/drawing/2014/main" val="1733432024"/>
                    </a:ext>
                  </a:extLst>
                </a:gridCol>
              </a:tblGrid>
              <a:tr h="177691">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D</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KEY TERMS</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Department for Culture, Media &amp; Sport (DCMS)</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The DCMS states its roles are to improve the quality of life for all through cultural and sporting activities and through strengthening of the creative industries. Sport</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is one area in which these aims are pursued. As a result, the DCMS promotes the government’s policies, for example, the Sporting Future strategy, aiming to widen</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access to sport and physical activity. It therefore has two main agendas: promoting mass participation and developing sporting excellence. The DCMS develops</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policies aimed at fulfilling these two agendas. It also supplies the funding to achieve the policy aims. The actual implementation of these policies is then in the</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hands of other organisations, such as UK Sport and Sport England. These organisations are directly accountable to the DCMS. The DCMS was responsible for the</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delivery of the 2012 Olympic Games and Paralympic Games.</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435584498"/>
                  </a:ext>
                </a:extLst>
              </a:tr>
              <a:tr h="0">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Department for Education (DfE)</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The DfE is responsible for education and children’s services in England. In terms of sport, the DfE has responsibility for many of the government’s policies and strategies aimed at using physical education and school sport to achieve many educational aims. For example, the DfE was responsible for the delivery of the very successful PE, School Sport and Club Links (PESSCL) strategy in 2002. More recently, the DfE works alongside other key governmental departments in delivering the Primary PE and Sport Premium. This initiative aims to use £150 million per annum to improve the provision of physical education and sport in primary schools in England.</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746272528"/>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English Institute of Sport (EIS)</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This organisation helps athletes to improve their sporting performance through the delivery of science, medicine, technology and engineering support. It is an owned subsidiary of UK Sport and receives over £60 million from them every four years to provide world class services to elite athletes and their coaches. Support is delivered through a network of nine high-performance centres across England. Loughborough University and Holme </a:t>
                      </a:r>
                      <a:r>
                        <a:rPr lang="en-GB" sz="1100" dirty="0" err="1">
                          <a:solidFill>
                            <a:schemeClr val="tx1"/>
                          </a:solidFill>
                          <a:latin typeface="Calibri" panose="020F0502020204030204" pitchFamily="34" charset="0"/>
                          <a:cs typeface="Calibri" panose="020F0502020204030204" pitchFamily="34" charset="0"/>
                        </a:rPr>
                        <a:t>Pierrepont</a:t>
                      </a:r>
                      <a:r>
                        <a:rPr lang="en-GB" sz="1100" dirty="0">
                          <a:solidFill>
                            <a:schemeClr val="tx1"/>
                          </a:solidFill>
                          <a:latin typeface="Calibri" panose="020F0502020204030204" pitchFamily="34" charset="0"/>
                          <a:cs typeface="Calibri" panose="020F0502020204030204" pitchFamily="34" charset="0"/>
                        </a:rPr>
                        <a:t> are examples of these centres. </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2706297813"/>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International</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Olympic Committee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(IOC)</a:t>
                      </a: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The IOC is an international, non-profit, non-governmental organisation. It is the supreme authority of the Olympic movement. The IOC organises the modern</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Olympic Games and Youth Olympic Games, held in summer and winter, every four years.</a:t>
                      </a:r>
                    </a:p>
                    <a:p>
                      <a:pPr marL="0" marR="0" lvl="0" indent="0" algn="l" rtl="0">
                        <a:lnSpc>
                          <a:spcPct val="100000"/>
                        </a:lnSpc>
                        <a:spcBef>
                          <a:spcPts val="0"/>
                        </a:spcBef>
                        <a:spcAft>
                          <a:spcPts val="0"/>
                        </a:spcAft>
                        <a:buNone/>
                      </a:pP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277851427"/>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Sport England </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This organisation is responsible for increasing the number of people participating in sport and physical activity. In contrast to UK Sport, it therefore focuses very</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much on mass participation as opposed to elite level sports development. Sport England is a key organisation responsible for delivering the government’s</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Sporting Future strategy. </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2329361826"/>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solidFill>
                            <a:schemeClr val="tx1"/>
                          </a:solidFill>
                          <a:latin typeface="Calibri" panose="020F0502020204030204" pitchFamily="34" charset="0"/>
                          <a:cs typeface="Calibri" panose="020F0502020204030204" pitchFamily="34" charset="0"/>
                        </a:rPr>
                        <a:t>UK Sport </a:t>
                      </a:r>
                    </a:p>
                  </a:txBody>
                  <a:tcPr marL="91450" marR="91450" marT="45725" marB="45725"/>
                </a:tc>
                <a:tc>
                  <a:txBody>
                    <a:bodyPr/>
                    <a:lstStyle/>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Founded in 1997, this organisation is responsible for the development of elite level sport in the UK. It uses over £100 million every year of public taxes and National</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Lottery funding to support the nation’s Olympic and Paralympic athletes in their pursuit of medals on the international stage. UK Sport works very closely with</a:t>
                      </a:r>
                    </a:p>
                    <a:p>
                      <a:pPr marL="0" marR="0" lvl="0" indent="0" algn="l" rtl="0">
                        <a:lnSpc>
                          <a:spcPct val="100000"/>
                        </a:lnSpc>
                        <a:spcBef>
                          <a:spcPts val="0"/>
                        </a:spcBef>
                        <a:spcAft>
                          <a:spcPts val="0"/>
                        </a:spcAft>
                        <a:buNone/>
                      </a:pPr>
                      <a:r>
                        <a:rPr lang="en-GB" sz="1100" dirty="0">
                          <a:solidFill>
                            <a:schemeClr val="tx1"/>
                          </a:solidFill>
                          <a:latin typeface="Calibri" panose="020F0502020204030204" pitchFamily="34" charset="0"/>
                          <a:cs typeface="Calibri" panose="020F0502020204030204" pitchFamily="34" charset="0"/>
                        </a:rPr>
                        <a:t>NGBs of sport to ensure that the support given operates as effectively as possible. It is accountable to the Department for Culture, Media &amp; Sport (DCMS).</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3822077249"/>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World Class Programme </a:t>
                      </a:r>
                      <a:endParaRPr lang="en-GB" sz="1100" dirty="0">
                        <a:solidFill>
                          <a:schemeClr val="tx1"/>
                        </a:solidFill>
                        <a:latin typeface="Calibri" panose="020F0502020204030204" pitchFamily="34" charset="0"/>
                        <a:cs typeface="Calibri" panose="020F0502020204030204" pitchFamily="34" charset="0"/>
                      </a:endParaRPr>
                    </a:p>
                  </a:txBody>
                  <a:tcPr marL="91450" marR="91450" marT="45725" marB="45725"/>
                </a:tc>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UK Sport created the World Class Programme to provide world class support to elite level athletes in this country. It covers all funded summer and winter Olympic and Paralympic sports and is delivered by the NGBs for sport. It operates at two levels: Podium – supports athletes with a realistic medal winning chance at the next Olympic/Paralympic Games (four years away); Podium Potential – supports athletes who have a realistic chance of winning a medal at the subsequent Olympic and Paralympic Games (eight years away).</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276358070"/>
                  </a:ext>
                </a:extLst>
              </a:tr>
              <a:tr h="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alibri" panose="020F0502020204030204" pitchFamily="34" charset="0"/>
                          <a:cs typeface="Calibri" panose="020F0502020204030204" pitchFamily="34" charset="0"/>
                        </a:rPr>
                        <a:t>Whole sport plans </a:t>
                      </a:r>
                      <a:endParaRPr lang="en-GB" sz="1100" dirty="0">
                        <a:solidFill>
                          <a:schemeClr val="tx1"/>
                        </a:solidFill>
                        <a:latin typeface="Calibri" panose="020F0502020204030204" pitchFamily="34" charset="0"/>
                        <a:cs typeface="Calibri" panose="020F0502020204030204" pitchFamily="34" charset="0"/>
                      </a:endParaRPr>
                    </a:p>
                  </a:txBody>
                  <a:tcPr marL="91450" marR="91450" marT="45725" marB="45725"/>
                </a:tc>
                <a:tc>
                  <a:txBody>
                    <a:bodyPr/>
                    <a:lstStyle/>
                    <a:p>
                      <a:pPr marL="0" marR="0" lvl="0" indent="0" algn="l" rtl="0">
                        <a:lnSpc>
                          <a:spcPct val="100000"/>
                        </a:lnSpc>
                        <a:spcBef>
                          <a:spcPts val="0"/>
                        </a:spcBef>
                        <a:spcAft>
                          <a:spcPts val="0"/>
                        </a:spcAft>
                        <a:buNone/>
                      </a:pPr>
                      <a:r>
                        <a:rPr lang="en-GB" sz="1100" dirty="0">
                          <a:latin typeface="Calibri" panose="020F0502020204030204" pitchFamily="34" charset="0"/>
                          <a:cs typeface="Calibri" panose="020F0502020204030204" pitchFamily="34" charset="0"/>
                        </a:rPr>
                        <a:t>Sport England is investing over £400 million of public money and National Lottery funding into 46 NGBs of sport between 2013 and 2017. In order to receive this funding, each NGB is required to produce and submit whole sport plans detailing how they would use this money to help them increase the number of people playing their sport and how they would nurture and develop talent. Sport England then assesses the plan, and if the NGB meets the criteria, they receive funding</a:t>
                      </a:r>
                      <a:endParaRPr sz="1100"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59002663"/>
                  </a:ext>
                </a:extLst>
              </a:tr>
            </a:tbl>
          </a:graphicData>
        </a:graphic>
      </p:graphicFrame>
    </p:spTree>
    <p:extLst>
      <p:ext uri="{BB962C8B-B14F-4D97-AF65-F5344CB8AC3E}">
        <p14:creationId xmlns:p14="http://schemas.microsoft.com/office/powerpoint/2010/main" val="558131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87;p1">
            <a:extLst>
              <a:ext uri="{FF2B5EF4-FFF2-40B4-BE49-F238E27FC236}">
                <a16:creationId xmlns:a16="http://schemas.microsoft.com/office/drawing/2014/main" id="{CEB581DC-3C80-4E82-89B1-A38249C274A0}"/>
              </a:ext>
            </a:extLst>
          </p:cNvPr>
          <p:cNvSpPr txBox="1"/>
          <p:nvPr/>
        </p:nvSpPr>
        <p:spPr>
          <a:xfrm>
            <a:off x="92701" y="102362"/>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graphicFrame>
        <p:nvGraphicFramePr>
          <p:cNvPr id="5" name="Google Shape;86;p1">
            <a:extLst>
              <a:ext uri="{FF2B5EF4-FFF2-40B4-BE49-F238E27FC236}">
                <a16:creationId xmlns:a16="http://schemas.microsoft.com/office/drawing/2014/main" id="{96C22322-4DAE-4252-9A26-2C32C1CF362E}"/>
              </a:ext>
            </a:extLst>
          </p:cNvPr>
          <p:cNvGraphicFramePr/>
          <p:nvPr>
            <p:extLst>
              <p:ext uri="{D42A27DB-BD31-4B8C-83A1-F6EECF244321}">
                <p14:modId xmlns:p14="http://schemas.microsoft.com/office/powerpoint/2010/main" val="1038735380"/>
              </p:ext>
            </p:extLst>
          </p:nvPr>
        </p:nvGraphicFramePr>
        <p:xfrm>
          <a:off x="92700" y="485049"/>
          <a:ext cx="5595405" cy="5847598"/>
        </p:xfrm>
        <a:graphic>
          <a:graphicData uri="http://schemas.openxmlformats.org/drawingml/2006/table">
            <a:tbl>
              <a:tblPr firstRow="1" bandRow="1">
                <a:tableStyleId>{7E9639D4-E3E2-4D34-9284-5A2195B3D0D7}</a:tableStyleId>
              </a:tblPr>
              <a:tblGrid>
                <a:gridCol w="1412963">
                  <a:extLst>
                    <a:ext uri="{9D8B030D-6E8A-4147-A177-3AD203B41FA5}">
                      <a16:colId xmlns:a16="http://schemas.microsoft.com/office/drawing/2014/main" val="20000"/>
                    </a:ext>
                  </a:extLst>
                </a:gridCol>
                <a:gridCol w="4182442">
                  <a:extLst>
                    <a:ext uri="{9D8B030D-6E8A-4147-A177-3AD203B41FA5}">
                      <a16:colId xmlns:a16="http://schemas.microsoft.com/office/drawing/2014/main" val="265765824"/>
                    </a:ext>
                  </a:extLst>
                </a:gridCol>
              </a:tblGrid>
              <a:tr h="196256">
                <a:tc gridSpan="2">
                  <a:txBody>
                    <a:bodyPr/>
                    <a:lstStyle/>
                    <a:p>
                      <a:pPr marL="0" marR="0" lvl="0" indent="0" algn="l" rtl="0">
                        <a:spcBef>
                          <a:spcPts val="0"/>
                        </a:spcBef>
                        <a:spcAft>
                          <a:spcPts val="0"/>
                        </a:spcAft>
                        <a:buNone/>
                      </a:pPr>
                      <a:r>
                        <a:rPr lang="en-GB" sz="1050" dirty="0">
                          <a:latin typeface="Calibri" panose="020F0502020204030204" pitchFamily="34" charset="0"/>
                          <a:cs typeface="Calibri" panose="020F0502020204030204" pitchFamily="34" charset="0"/>
                        </a:rPr>
                        <a:t>C                     </a:t>
                      </a:r>
                      <a:r>
                        <a:rPr lang="en-GB" sz="1400" b="1" i="0" u="none" strike="noStrike" cap="none" dirty="0">
                          <a:solidFill>
                            <a:schemeClr val="bg1"/>
                          </a:solidFill>
                          <a:effectLst/>
                          <a:latin typeface="+mn-lt"/>
                          <a:ea typeface="+mn-ea"/>
                          <a:cs typeface="+mn-cs"/>
                          <a:sym typeface="Arial"/>
                        </a:rPr>
                        <a:t>1.1 ORGANISATIONS INVOLVED</a:t>
                      </a:r>
                      <a:endParaRPr sz="1600" dirty="0">
                        <a:latin typeface="Calibri" panose="020F0502020204030204" pitchFamily="34" charset="0"/>
                        <a:cs typeface="Calibri" panose="020F0502020204030204" pitchFamily="34" charset="0"/>
                      </a:endParaRPr>
                    </a:p>
                  </a:txBody>
                  <a:tcPr marL="91450" marR="91450" marT="45725" marB="45725"/>
                </a:tc>
                <a:tc hMerge="1">
                  <a:txBody>
                    <a:bodyPr/>
                    <a:lstStyle/>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68580" marR="154305" indent="3175">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Governmental departments.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6885" indent="-171450">
                        <a:lnSpc>
                          <a:spcPct val="107000"/>
                        </a:lnSpc>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Department of Health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Department for Education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Department for Culture, Media and Sport</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562949000"/>
                  </a:ext>
                </a:extLst>
              </a:tr>
              <a:tr h="207681">
                <a:tc>
                  <a:txBody>
                    <a:bodyPr/>
                    <a:lstStyle/>
                    <a:p>
                      <a:pPr marL="73025" marR="257810" indent="2540">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Role of the Department of Health in Sport in the UK.</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3710"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They want to encourage people to be more active</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790282446"/>
                  </a:ext>
                </a:extLst>
              </a:tr>
              <a:tr h="207681">
                <a:tc>
                  <a:txBody>
                    <a:bodyPr/>
                    <a:lstStyle/>
                    <a:p>
                      <a:pPr marL="67310" marR="58420" indent="3810">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Sports development initiative.</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3710" indent="-171450">
                        <a:lnSpc>
                          <a:spcPct val="107000"/>
                        </a:lnSpc>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Sport Relief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3710"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Couch to 5k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3710"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This Girl Can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3710"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Street Games</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927753214"/>
                  </a:ext>
                </a:extLst>
              </a:tr>
              <a:tr h="207681">
                <a:tc>
                  <a:txBody>
                    <a:bodyPr/>
                    <a:lstStyle/>
                    <a:p>
                      <a:pPr marL="75565">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Role of DCMS.</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215"/>
                        </a:spcBef>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6885" indent="-171450">
                        <a:lnSpc>
                          <a:spcPct val="107000"/>
                        </a:lnSpc>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Works with DfE and/or </a:t>
                      </a:r>
                      <a:r>
                        <a:rPr lang="en-GB" sz="105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DoH</a:t>
                      </a: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Increases participation/gets people involves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Funds Sport England/UK Sport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marR="83756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Promotes lifelong involvement amongst 14-25 year olds</a:t>
                      </a:r>
                    </a:p>
                    <a:p>
                      <a:pPr marL="476885" marR="83756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Contributes to the ‘school games programme’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more opportunities to play competitive sport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Promotes major sporting events throughout the UK</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912224319"/>
                  </a:ext>
                </a:extLst>
              </a:tr>
              <a:tr h="207681">
                <a:tc>
                  <a:txBody>
                    <a:bodyPr/>
                    <a:lstStyle/>
                    <a:p>
                      <a:pPr marL="64770" marR="167640" indent="10795">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the Department for Education (DfE) is involved with the organisation of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69215">
                        <a:lnSpc>
                          <a:spcPct val="107000"/>
                        </a:lnSpc>
                        <a:spcBef>
                          <a:spcPts val="65"/>
                        </a:spcBef>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sport in the UK.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215"/>
                        </a:spcBef>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44500" marR="858520" indent="-171450" algn="ctr">
                        <a:lnSpc>
                          <a:spcPct val="107000"/>
                        </a:lnSpc>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Determine amount of Physical Education in the national curriculum/What is included in the PE curriculum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44500"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Funding for school PE / PE and Sport Premium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44500" marR="76517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 initiatives such as the school games programme </a:t>
                      </a:r>
                    </a:p>
                    <a:p>
                      <a:pPr marL="444500" marR="76517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Protect school playing fields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444500" marR="618490"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(Works with Sport England to) train teachers/organise CPD 6. Encourage healthy lifelong participation</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596594478"/>
                  </a:ext>
                </a:extLst>
              </a:tr>
            </a:tbl>
          </a:graphicData>
        </a:graphic>
      </p:graphicFrame>
      <p:graphicFrame>
        <p:nvGraphicFramePr>
          <p:cNvPr id="6" name="Table 5">
            <a:extLst>
              <a:ext uri="{FF2B5EF4-FFF2-40B4-BE49-F238E27FC236}">
                <a16:creationId xmlns:a16="http://schemas.microsoft.com/office/drawing/2014/main" id="{2A1E575C-4C90-482C-9491-1FDF8E2D9E8F}"/>
              </a:ext>
            </a:extLst>
          </p:cNvPr>
          <p:cNvGraphicFramePr>
            <a:graphicFrameLocks noGrp="1"/>
          </p:cNvGraphicFramePr>
          <p:nvPr>
            <p:extLst>
              <p:ext uri="{D42A27DB-BD31-4B8C-83A1-F6EECF244321}">
                <p14:modId xmlns:p14="http://schemas.microsoft.com/office/powerpoint/2010/main" val="2275511212"/>
              </p:ext>
            </p:extLst>
          </p:nvPr>
        </p:nvGraphicFramePr>
        <p:xfrm>
          <a:off x="5257801" y="444708"/>
          <a:ext cx="6841500" cy="6373876"/>
        </p:xfrm>
        <a:graphic>
          <a:graphicData uri="http://schemas.openxmlformats.org/drawingml/2006/table">
            <a:tbl>
              <a:tblPr firstRow="1" bandRow="1">
                <a:tableStyleId>{7E9639D4-E3E2-4D34-9284-5A2195B3D0D7}</a:tableStyleId>
              </a:tblPr>
              <a:tblGrid>
                <a:gridCol w="1008528">
                  <a:extLst>
                    <a:ext uri="{9D8B030D-6E8A-4147-A177-3AD203B41FA5}">
                      <a16:colId xmlns:a16="http://schemas.microsoft.com/office/drawing/2014/main" val="146195889"/>
                    </a:ext>
                  </a:extLst>
                </a:gridCol>
                <a:gridCol w="5832972">
                  <a:extLst>
                    <a:ext uri="{9D8B030D-6E8A-4147-A177-3AD203B41FA5}">
                      <a16:colId xmlns:a16="http://schemas.microsoft.com/office/drawing/2014/main" val="3559501208"/>
                    </a:ext>
                  </a:extLst>
                </a:gridCol>
              </a:tblGrid>
              <a:tr h="207681">
                <a:tc>
                  <a:txBody>
                    <a:bodyPr/>
                    <a:lstStyle/>
                    <a:p>
                      <a:pPr marL="75565">
                        <a:lnSpc>
                          <a:spcPct val="107000"/>
                        </a:lnSpc>
                        <a:spcAft>
                          <a:spcPts val="0"/>
                        </a:spcAft>
                      </a:pPr>
                      <a:r>
                        <a:rPr lang="en-GB" sz="1000" b="0" dirty="0">
                          <a:solidFill>
                            <a:schemeClr val="tx1"/>
                          </a:solidFill>
                          <a:effectLst/>
                          <a:latin typeface="Calibri" panose="020F0502020204030204" pitchFamily="34" charset="0"/>
                          <a:cs typeface="Calibri" panose="020F0502020204030204" pitchFamily="34" charset="0"/>
                        </a:rPr>
                        <a:t>UK NGB’s </a:t>
                      </a:r>
                    </a:p>
                    <a:p>
                      <a:pPr marL="73025">
                        <a:lnSpc>
                          <a:spcPct val="107000"/>
                        </a:lnSpc>
                        <a:spcBef>
                          <a:spcPts val="215"/>
                        </a:spcBef>
                        <a:spcAft>
                          <a:spcPts val="0"/>
                        </a:spcAft>
                      </a:pPr>
                      <a:endParaRPr lang="en-GB"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268288" indent="-171450">
                        <a:lnSpc>
                          <a:spcPct val="107000"/>
                        </a:lnSpc>
                        <a:spcAft>
                          <a:spcPts val="0"/>
                        </a:spcAft>
                        <a:buFont typeface="Arial" panose="020B0604020202020204" pitchFamily="34" charset="0"/>
                        <a:buChar char="•"/>
                      </a:pPr>
                      <a:r>
                        <a:rPr lang="en-GB" sz="1000" b="0" dirty="0">
                          <a:solidFill>
                            <a:schemeClr val="tx1"/>
                          </a:solidFill>
                          <a:effectLst/>
                          <a:latin typeface="Calibri" panose="020F0502020204030204" pitchFamily="34" charset="0"/>
                          <a:cs typeface="Calibri" panose="020F0502020204030204" pitchFamily="34" charset="0"/>
                        </a:rPr>
                        <a:t> Football Association (FA) </a:t>
                      </a:r>
                    </a:p>
                    <a:p>
                      <a:pPr marL="268288" indent="-171450">
                        <a:lnSpc>
                          <a:spcPct val="107000"/>
                        </a:lnSpc>
                        <a:spcBef>
                          <a:spcPts val="65"/>
                        </a:spcBef>
                        <a:spcAft>
                          <a:spcPts val="0"/>
                        </a:spcAft>
                        <a:buFont typeface="Arial" panose="020B0604020202020204" pitchFamily="34" charset="0"/>
                        <a:buChar char="•"/>
                      </a:pPr>
                      <a:r>
                        <a:rPr lang="en-GB" sz="1000" b="0" dirty="0">
                          <a:solidFill>
                            <a:schemeClr val="tx1"/>
                          </a:solidFill>
                          <a:effectLst/>
                          <a:latin typeface="Calibri" panose="020F0502020204030204" pitchFamily="34" charset="0"/>
                          <a:cs typeface="Calibri" panose="020F0502020204030204" pitchFamily="34" charset="0"/>
                        </a:rPr>
                        <a:t> Rugby Football Association (RFU) </a:t>
                      </a:r>
                    </a:p>
                    <a:p>
                      <a:pPr marL="268288" indent="-171450">
                        <a:lnSpc>
                          <a:spcPct val="107000"/>
                        </a:lnSpc>
                        <a:spcBef>
                          <a:spcPts val="65"/>
                        </a:spcBef>
                        <a:spcAft>
                          <a:spcPts val="0"/>
                        </a:spcAft>
                        <a:buFont typeface="Arial" panose="020B0604020202020204" pitchFamily="34" charset="0"/>
                        <a:buChar char="•"/>
                      </a:pPr>
                      <a:r>
                        <a:rPr lang="en-GB" sz="1000" b="0" dirty="0">
                          <a:solidFill>
                            <a:schemeClr val="tx1"/>
                          </a:solidFill>
                          <a:effectLst/>
                          <a:latin typeface="Calibri" panose="020F0502020204030204" pitchFamily="34" charset="0"/>
                          <a:cs typeface="Calibri" panose="020F0502020204030204" pitchFamily="34" charset="0"/>
                        </a:rPr>
                        <a:t> England and Wales Cricket Board (ECB) </a:t>
                      </a:r>
                    </a:p>
                    <a:p>
                      <a:pPr marL="268288" indent="-171450">
                        <a:lnSpc>
                          <a:spcPct val="107000"/>
                        </a:lnSpc>
                        <a:spcBef>
                          <a:spcPts val="65"/>
                        </a:spcBef>
                        <a:spcAft>
                          <a:spcPts val="0"/>
                        </a:spcAft>
                        <a:buFont typeface="Arial" panose="020B0604020202020204" pitchFamily="34" charset="0"/>
                        <a:buChar char="•"/>
                      </a:pPr>
                      <a:r>
                        <a:rPr lang="en-GB" sz="1000" b="0" dirty="0">
                          <a:solidFill>
                            <a:schemeClr val="tx1"/>
                          </a:solidFill>
                          <a:effectLst/>
                          <a:latin typeface="Calibri" panose="020F0502020204030204" pitchFamily="34" charset="0"/>
                          <a:cs typeface="Calibri" panose="020F0502020204030204" pitchFamily="34" charset="0"/>
                        </a:rPr>
                        <a:t> Lawn Tennis Association (LTA) </a:t>
                      </a:r>
                    </a:p>
                    <a:p>
                      <a:pPr marL="268288" indent="-171450">
                        <a:lnSpc>
                          <a:spcPct val="107000"/>
                        </a:lnSpc>
                        <a:spcBef>
                          <a:spcPts val="65"/>
                        </a:spcBef>
                        <a:spcAft>
                          <a:spcPts val="0"/>
                        </a:spcAft>
                        <a:buFont typeface="Arial" panose="020B0604020202020204" pitchFamily="34" charset="0"/>
                        <a:buChar char="•"/>
                      </a:pPr>
                      <a:r>
                        <a:rPr lang="en-GB" sz="1000" b="0" dirty="0">
                          <a:solidFill>
                            <a:schemeClr val="tx1"/>
                          </a:solidFill>
                          <a:effectLst/>
                          <a:latin typeface="Calibri" panose="020F0502020204030204" pitchFamily="34" charset="0"/>
                          <a:cs typeface="Calibri" panose="020F0502020204030204" pitchFamily="34" charset="0"/>
                        </a:rPr>
                        <a:t> English Basketball Association (EBBA)</a:t>
                      </a:r>
                      <a:endParaRPr lang="en-GB"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94380840"/>
                  </a:ext>
                </a:extLst>
              </a:tr>
              <a:tr h="207681">
                <a:tc>
                  <a:txBody>
                    <a:bodyPr/>
                    <a:lstStyle/>
                    <a:p>
                      <a:pPr marL="75565">
                        <a:lnSpc>
                          <a:spcPct val="107000"/>
                        </a:lnSpc>
                        <a:spcAft>
                          <a:spcPts val="0"/>
                        </a:spcAft>
                      </a:pPr>
                      <a:r>
                        <a:rPr lang="en-GB" sz="1000" dirty="0">
                          <a:effectLst/>
                        </a:rPr>
                        <a:t>Role of Sport England </a:t>
                      </a:r>
                    </a:p>
                    <a:p>
                      <a:pPr marL="73025">
                        <a:lnSpc>
                          <a:spcPct val="107000"/>
                        </a:lnSpc>
                        <a:spcBef>
                          <a:spcPts val="215"/>
                        </a:spcBef>
                        <a:spcAft>
                          <a:spcPts val="0"/>
                        </a:spcAft>
                      </a:pP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305435" marR="674370" indent="-221615">
                        <a:lnSpc>
                          <a:spcPct val="107000"/>
                        </a:lnSpc>
                        <a:spcAft>
                          <a:spcPts val="0"/>
                        </a:spcAft>
                        <a:buFont typeface="Arial" panose="020B0604020202020204" pitchFamily="34" charset="0"/>
                        <a:buChar char="•"/>
                      </a:pPr>
                      <a:r>
                        <a:rPr lang="en-GB" sz="1000" dirty="0">
                          <a:effectLst/>
                        </a:rPr>
                        <a:t>Increases participation/gets more people involved/reduces dropout/more </a:t>
                      </a:r>
                    </a:p>
                    <a:p>
                      <a:pPr marL="305435" marR="674370" indent="-221615">
                        <a:lnSpc>
                          <a:spcPct val="107000"/>
                        </a:lnSpc>
                        <a:spcAft>
                          <a:spcPts val="0"/>
                        </a:spcAft>
                        <a:buFont typeface="Arial" panose="020B0604020202020204" pitchFamily="34" charset="0"/>
                        <a:buChar char="•"/>
                      </a:pPr>
                      <a:r>
                        <a:rPr lang="en-GB" sz="1000" dirty="0">
                          <a:effectLst/>
                        </a:rPr>
                        <a:t>involved at grassroots </a:t>
                      </a:r>
                    </a:p>
                    <a:p>
                      <a:pPr marL="305435" marR="674370" indent="-221615">
                        <a:lnSpc>
                          <a:spcPct val="107000"/>
                        </a:lnSpc>
                        <a:spcAft>
                          <a:spcPts val="0"/>
                        </a:spcAft>
                        <a:buFont typeface="Arial" panose="020B0604020202020204" pitchFamily="34" charset="0"/>
                        <a:buChar char="•"/>
                      </a:pPr>
                      <a:r>
                        <a:rPr lang="en-GB" sz="1000" dirty="0">
                          <a:effectLst/>
                        </a:rPr>
                        <a:t>Launches campaigns/initiatives</a:t>
                      </a:r>
                    </a:p>
                    <a:p>
                      <a:pPr marL="305435" marR="674370" indent="-221615">
                        <a:lnSpc>
                          <a:spcPct val="107000"/>
                        </a:lnSpc>
                        <a:spcAft>
                          <a:spcPts val="0"/>
                        </a:spcAft>
                        <a:buFont typeface="Arial" panose="020B0604020202020204" pitchFamily="34" charset="0"/>
                        <a:buChar char="•"/>
                      </a:pPr>
                      <a:r>
                        <a:rPr lang="en-GB" sz="1000" dirty="0">
                          <a:effectLst/>
                        </a:rPr>
                        <a:t>Supports governments targets </a:t>
                      </a:r>
                    </a:p>
                    <a:p>
                      <a:pPr marL="305435" marR="674370" indent="-221615">
                        <a:lnSpc>
                          <a:spcPct val="107000"/>
                        </a:lnSpc>
                        <a:spcAft>
                          <a:spcPts val="0"/>
                        </a:spcAft>
                        <a:buFont typeface="Arial" panose="020B0604020202020204" pitchFamily="34" charset="0"/>
                        <a:buChar char="•"/>
                      </a:pPr>
                      <a:r>
                        <a:rPr lang="en-GB" sz="1000" dirty="0">
                          <a:effectLst/>
                        </a:rPr>
                        <a:t>Provides/distributed lottery/government targets </a:t>
                      </a:r>
                    </a:p>
                    <a:p>
                      <a:pPr marL="305435" marR="674370" indent="-221615">
                        <a:lnSpc>
                          <a:spcPct val="107000"/>
                        </a:lnSpc>
                        <a:spcAft>
                          <a:spcPts val="0"/>
                        </a:spcAft>
                        <a:buFont typeface="Arial" panose="020B0604020202020204" pitchFamily="34" charset="0"/>
                        <a:buChar char="•"/>
                      </a:pPr>
                      <a:r>
                        <a:rPr lang="en-GB" sz="1000" dirty="0">
                          <a:effectLst/>
                        </a:rPr>
                        <a:t>Promotes/encourages volunteers/coaches/leadership/officials </a:t>
                      </a:r>
                    </a:p>
                    <a:p>
                      <a:pPr marL="305435" marR="674370" indent="-221615">
                        <a:lnSpc>
                          <a:spcPct val="107000"/>
                        </a:lnSpc>
                        <a:spcAft>
                          <a:spcPts val="0"/>
                        </a:spcAft>
                        <a:buFont typeface="Arial" panose="020B0604020202020204" pitchFamily="34" charset="0"/>
                        <a:buChar char="•"/>
                      </a:pPr>
                      <a:r>
                        <a:rPr lang="en-GB" sz="1000" dirty="0">
                          <a:effectLst/>
                        </a:rPr>
                        <a:t>Targets priority groups e.g. disabled </a:t>
                      </a:r>
                    </a:p>
                    <a:p>
                      <a:pPr marL="305435" marR="674370" indent="-221615">
                        <a:lnSpc>
                          <a:spcPct val="107000"/>
                        </a:lnSpc>
                        <a:spcAft>
                          <a:spcPts val="0"/>
                        </a:spcAft>
                        <a:buFont typeface="Arial" panose="020B0604020202020204" pitchFamily="34" charset="0"/>
                        <a:buChar char="•"/>
                      </a:pPr>
                      <a:r>
                        <a:rPr lang="en-GB" sz="1000" dirty="0">
                          <a:effectLst/>
                        </a:rPr>
                        <a:t>Works with other organisations </a:t>
                      </a:r>
                      <a:r>
                        <a:rPr lang="en-GB" sz="1000" dirty="0" err="1">
                          <a:effectLst/>
                        </a:rPr>
                        <a:t>e.g</a:t>
                      </a:r>
                      <a:r>
                        <a:rPr lang="en-GB" sz="1000" dirty="0">
                          <a:effectLst/>
                        </a:rPr>
                        <a:t> NGB’s, YST, National Lottery </a:t>
                      </a:r>
                    </a:p>
                    <a:p>
                      <a:pPr marL="305435" marR="674370" indent="-221615">
                        <a:lnSpc>
                          <a:spcPct val="107000"/>
                        </a:lnSpc>
                        <a:spcAft>
                          <a:spcPts val="0"/>
                        </a:spcAft>
                        <a:buFont typeface="Arial" panose="020B0604020202020204" pitchFamily="34" charset="0"/>
                        <a:buChar char="•"/>
                      </a:pPr>
                      <a:r>
                        <a:rPr lang="en-GB" sz="1000" dirty="0">
                          <a:effectLst/>
                        </a:rPr>
                        <a:t>Responsible for funding some elite performers </a:t>
                      </a:r>
                    </a:p>
                    <a:p>
                      <a:pPr marL="305435" marR="674370" indent="-221615">
                        <a:lnSpc>
                          <a:spcPct val="107000"/>
                        </a:lnSpc>
                        <a:spcAft>
                          <a:spcPts val="0"/>
                        </a:spcAft>
                        <a:buFont typeface="Arial" panose="020B0604020202020204" pitchFamily="34" charset="0"/>
                        <a:buChar char="•"/>
                      </a:pPr>
                      <a:r>
                        <a:rPr lang="en-GB" sz="1000" dirty="0">
                          <a:effectLst/>
                        </a:rPr>
                        <a:t>Provides information and expertise </a:t>
                      </a:r>
                    </a:p>
                    <a:p>
                      <a:pPr marL="305435" marR="674370" indent="-221615">
                        <a:lnSpc>
                          <a:spcPct val="107000"/>
                        </a:lnSpc>
                        <a:spcAft>
                          <a:spcPts val="0"/>
                        </a:spcAft>
                        <a:buFont typeface="Arial" panose="020B0604020202020204" pitchFamily="34" charset="0"/>
                        <a:buChar char="•"/>
                      </a:pPr>
                      <a:r>
                        <a:rPr lang="en-GB" sz="1000" dirty="0">
                          <a:effectLst/>
                        </a:rPr>
                        <a:t>Protects community playing fields/provides community facilities</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861618123"/>
                  </a:ext>
                </a:extLst>
              </a:tr>
              <a:tr h="207681">
                <a:tc>
                  <a:txBody>
                    <a:bodyPr/>
                    <a:lstStyle/>
                    <a:p>
                      <a:pPr marL="75565">
                        <a:lnSpc>
                          <a:spcPct val="107000"/>
                        </a:lnSpc>
                        <a:spcAft>
                          <a:spcPts val="0"/>
                        </a:spcAft>
                      </a:pPr>
                      <a:r>
                        <a:rPr lang="en-GB" sz="1000" dirty="0">
                          <a:effectLst/>
                        </a:rPr>
                        <a:t>Role of UK sport </a:t>
                      </a:r>
                    </a:p>
                    <a:p>
                      <a:pPr marL="73025">
                        <a:lnSpc>
                          <a:spcPct val="107000"/>
                        </a:lnSpc>
                        <a:spcBef>
                          <a:spcPts val="215"/>
                        </a:spcBef>
                        <a:spcAft>
                          <a:spcPts val="0"/>
                        </a:spcAft>
                      </a:pP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268288" marR="681990" indent="-171450">
                        <a:lnSpc>
                          <a:spcPct val="107000"/>
                        </a:lnSpc>
                        <a:spcAft>
                          <a:spcPts val="0"/>
                        </a:spcAft>
                        <a:buFont typeface="Arial" panose="020B0604020202020204" pitchFamily="34" charset="0"/>
                        <a:buChar char="•"/>
                      </a:pPr>
                      <a:r>
                        <a:rPr lang="en-GB" sz="1000" dirty="0">
                          <a:effectLst/>
                        </a:rPr>
                        <a:t>Develop strategies to help excellence/elite/medal hopefuls </a:t>
                      </a:r>
                    </a:p>
                    <a:p>
                      <a:pPr marL="268288" marR="681990" indent="-171450">
                        <a:lnSpc>
                          <a:spcPct val="107000"/>
                        </a:lnSpc>
                        <a:spcAft>
                          <a:spcPts val="0"/>
                        </a:spcAft>
                        <a:buFont typeface="Arial" panose="020B0604020202020204" pitchFamily="34" charset="0"/>
                        <a:buChar char="•"/>
                      </a:pPr>
                      <a:r>
                        <a:rPr lang="en-GB" sz="1000" dirty="0">
                          <a:effectLst/>
                        </a:rPr>
                        <a:t>Manages lottery funding </a:t>
                      </a:r>
                    </a:p>
                    <a:p>
                      <a:pPr marL="268288" indent="-171450">
                        <a:lnSpc>
                          <a:spcPct val="107000"/>
                        </a:lnSpc>
                        <a:spcBef>
                          <a:spcPts val="40"/>
                        </a:spcBef>
                        <a:spcAft>
                          <a:spcPts val="0"/>
                        </a:spcAft>
                        <a:buFont typeface="Arial" panose="020B0604020202020204" pitchFamily="34" charset="0"/>
                        <a:buChar char="•"/>
                      </a:pPr>
                      <a:r>
                        <a:rPr lang="en-GB" sz="1000" dirty="0">
                          <a:effectLst/>
                        </a:rPr>
                        <a:t>Manages the world class programme </a:t>
                      </a:r>
                    </a:p>
                    <a:p>
                      <a:pPr marL="268288" marR="788670" indent="-171450">
                        <a:lnSpc>
                          <a:spcPct val="107000"/>
                        </a:lnSpc>
                        <a:spcBef>
                          <a:spcPts val="65"/>
                        </a:spcBef>
                        <a:spcAft>
                          <a:spcPts val="0"/>
                        </a:spcAft>
                        <a:buFont typeface="Arial" panose="020B0604020202020204" pitchFamily="34" charset="0"/>
                        <a:buChar char="•"/>
                      </a:pPr>
                      <a:r>
                        <a:rPr lang="en-GB" sz="1000" dirty="0">
                          <a:effectLst/>
                        </a:rPr>
                        <a:t>Promotes ethical behaviour/runs anti-doping programme </a:t>
                      </a:r>
                    </a:p>
                    <a:p>
                      <a:pPr marL="268288" marR="788670" indent="-171450">
                        <a:lnSpc>
                          <a:spcPct val="107000"/>
                        </a:lnSpc>
                        <a:spcBef>
                          <a:spcPts val="65"/>
                        </a:spcBef>
                        <a:spcAft>
                          <a:spcPts val="0"/>
                        </a:spcAft>
                        <a:buFont typeface="Arial" panose="020B0604020202020204" pitchFamily="34" charset="0"/>
                        <a:buChar char="•"/>
                      </a:pPr>
                      <a:r>
                        <a:rPr lang="en-GB" sz="1000" dirty="0">
                          <a:effectLst/>
                        </a:rPr>
                        <a:t>Attracts major events e.g. London 2012 </a:t>
                      </a:r>
                    </a:p>
                    <a:p>
                      <a:pPr marL="268288" indent="-171450">
                        <a:lnSpc>
                          <a:spcPct val="107000"/>
                        </a:lnSpc>
                        <a:spcBef>
                          <a:spcPts val="40"/>
                        </a:spcBef>
                        <a:spcAft>
                          <a:spcPts val="0"/>
                        </a:spcAft>
                        <a:buFont typeface="Arial" panose="020B0604020202020204" pitchFamily="34" charset="0"/>
                        <a:buChar char="•"/>
                      </a:pPr>
                      <a:r>
                        <a:rPr lang="en-GB" sz="1000" dirty="0">
                          <a:effectLst/>
                        </a:rPr>
                        <a:t>Enhances the organisation and administration of sport </a:t>
                      </a:r>
                    </a:p>
                    <a:p>
                      <a:pPr marL="268288" indent="-171450">
                        <a:lnSpc>
                          <a:spcPct val="107000"/>
                        </a:lnSpc>
                        <a:spcBef>
                          <a:spcPts val="65"/>
                        </a:spcBef>
                        <a:spcAft>
                          <a:spcPts val="0"/>
                        </a:spcAft>
                        <a:buFont typeface="Arial" panose="020B0604020202020204" pitchFamily="34" charset="0"/>
                        <a:buChar char="•"/>
                      </a:pPr>
                      <a:r>
                        <a:rPr lang="en-GB" sz="1000" dirty="0">
                          <a:effectLst/>
                        </a:rPr>
                        <a:t>Works With NGB’s. Top coaches </a:t>
                      </a:r>
                    </a:p>
                    <a:p>
                      <a:pPr marL="268288" indent="-171450">
                        <a:lnSpc>
                          <a:spcPct val="107000"/>
                        </a:lnSpc>
                        <a:spcBef>
                          <a:spcPts val="65"/>
                        </a:spcBef>
                        <a:spcAft>
                          <a:spcPts val="0"/>
                        </a:spcAft>
                        <a:buFont typeface="Arial" panose="020B0604020202020204" pitchFamily="34" charset="0"/>
                        <a:buChar char="•"/>
                      </a:pPr>
                      <a:r>
                        <a:rPr lang="en-GB" sz="1000" dirty="0">
                          <a:effectLst/>
                        </a:rPr>
                        <a:t>Provides Performance Lifestyle Advice (PLA) </a:t>
                      </a:r>
                    </a:p>
                    <a:p>
                      <a:pPr marL="268288" indent="-171450">
                        <a:lnSpc>
                          <a:spcPct val="107000"/>
                        </a:lnSpc>
                        <a:spcBef>
                          <a:spcPts val="65"/>
                        </a:spcBef>
                        <a:spcAft>
                          <a:spcPts val="0"/>
                        </a:spcAft>
                        <a:buFont typeface="Arial" panose="020B0604020202020204" pitchFamily="34" charset="0"/>
                        <a:buChar char="•"/>
                      </a:pPr>
                      <a:r>
                        <a:rPr lang="en-GB" sz="1000" dirty="0">
                          <a:effectLst/>
                        </a:rPr>
                        <a:t>Launches Talent ID campaigns, looks for high performance athletes</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450871862"/>
                  </a:ext>
                </a:extLst>
              </a:tr>
              <a:tr h="207681">
                <a:tc>
                  <a:txBody>
                    <a:bodyPr/>
                    <a:lstStyle/>
                    <a:p>
                      <a:pPr marL="75565">
                        <a:lnSpc>
                          <a:spcPct val="107000"/>
                        </a:lnSpc>
                        <a:spcAft>
                          <a:spcPts val="0"/>
                        </a:spcAft>
                      </a:pPr>
                      <a:r>
                        <a:rPr lang="en-GB" sz="1000" dirty="0">
                          <a:effectLst/>
                        </a:rPr>
                        <a:t>Positive impacts which </a:t>
                      </a:r>
                    </a:p>
                    <a:p>
                      <a:pPr marL="73025" marR="133350" indent="635">
                        <a:lnSpc>
                          <a:spcPct val="107000"/>
                        </a:lnSpc>
                        <a:spcBef>
                          <a:spcPts val="215"/>
                        </a:spcBef>
                        <a:spcAft>
                          <a:spcPts val="0"/>
                        </a:spcAft>
                      </a:pPr>
                      <a:r>
                        <a:rPr lang="en-GB" sz="1000" dirty="0">
                          <a:effectLst/>
                        </a:rPr>
                        <a:t>lottery funding has on sport.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268288" indent="-171450">
                        <a:lnSpc>
                          <a:spcPct val="107000"/>
                        </a:lnSpc>
                        <a:spcAft>
                          <a:spcPts val="0"/>
                        </a:spcAft>
                        <a:buFont typeface="Arial" panose="020B0604020202020204" pitchFamily="34" charset="0"/>
                        <a:buChar char="•"/>
                      </a:pPr>
                      <a:r>
                        <a:rPr lang="en-GB" sz="1000" dirty="0">
                          <a:effectLst/>
                        </a:rPr>
                        <a:t>Provides economic benefits </a:t>
                      </a:r>
                      <a:r>
                        <a:rPr lang="en-GB" sz="1000" dirty="0" err="1">
                          <a:effectLst/>
                        </a:rPr>
                        <a:t>eg</a:t>
                      </a:r>
                      <a:r>
                        <a:rPr lang="en-GB" sz="1000" dirty="0">
                          <a:effectLst/>
                        </a:rPr>
                        <a:t> urban regeneration </a:t>
                      </a:r>
                    </a:p>
                    <a:p>
                      <a:pPr marL="268288" indent="-171450">
                        <a:lnSpc>
                          <a:spcPct val="107000"/>
                        </a:lnSpc>
                        <a:spcBef>
                          <a:spcPts val="65"/>
                        </a:spcBef>
                        <a:spcAft>
                          <a:spcPts val="0"/>
                        </a:spcAft>
                        <a:buFont typeface="Arial" panose="020B0604020202020204" pitchFamily="34" charset="0"/>
                        <a:buChar char="•"/>
                      </a:pPr>
                      <a:r>
                        <a:rPr lang="en-GB" sz="1000" dirty="0">
                          <a:effectLst/>
                        </a:rPr>
                        <a:t>Improves elite level sport </a:t>
                      </a:r>
                    </a:p>
                    <a:p>
                      <a:pPr marL="268288" indent="-171450">
                        <a:lnSpc>
                          <a:spcPct val="107000"/>
                        </a:lnSpc>
                        <a:spcBef>
                          <a:spcPts val="65"/>
                        </a:spcBef>
                        <a:spcAft>
                          <a:spcPts val="0"/>
                        </a:spcAft>
                        <a:buFont typeface="Arial" panose="020B0604020202020204" pitchFamily="34" charset="0"/>
                        <a:buChar char="•"/>
                      </a:pPr>
                      <a:r>
                        <a:rPr lang="en-GB" sz="1000" dirty="0">
                          <a:effectLst/>
                        </a:rPr>
                        <a:t>Supports the generation of more full-time jobs in sport </a:t>
                      </a:r>
                    </a:p>
                    <a:p>
                      <a:pPr marL="268288" indent="-171450">
                        <a:lnSpc>
                          <a:spcPct val="107000"/>
                        </a:lnSpc>
                        <a:spcBef>
                          <a:spcPts val="65"/>
                        </a:spcBef>
                        <a:spcAft>
                          <a:spcPts val="0"/>
                        </a:spcAft>
                        <a:buFont typeface="Arial" panose="020B0604020202020204" pitchFamily="34" charset="0"/>
                        <a:buChar char="•"/>
                      </a:pPr>
                      <a:r>
                        <a:rPr lang="en-GB" sz="1000" dirty="0">
                          <a:effectLst/>
                        </a:rPr>
                        <a:t>Improves health </a:t>
                      </a:r>
                    </a:p>
                    <a:p>
                      <a:pPr marL="268288" marR="271145" indent="-171450">
                        <a:lnSpc>
                          <a:spcPct val="107000"/>
                        </a:lnSpc>
                        <a:spcBef>
                          <a:spcPts val="65"/>
                        </a:spcBef>
                        <a:spcAft>
                          <a:spcPts val="0"/>
                        </a:spcAft>
                        <a:buFont typeface="Arial" panose="020B0604020202020204" pitchFamily="34" charset="0"/>
                        <a:buChar char="•"/>
                      </a:pPr>
                      <a:r>
                        <a:rPr lang="en-GB" sz="1000" dirty="0">
                          <a:effectLst/>
                        </a:rPr>
                        <a:t>By providing opportunities to take part in initiatives/events/comps 6. To increase participation </a:t>
                      </a:r>
                    </a:p>
                    <a:p>
                      <a:pPr marL="268288" marR="322580" indent="-171450">
                        <a:lnSpc>
                          <a:spcPct val="107000"/>
                        </a:lnSpc>
                        <a:spcBef>
                          <a:spcPts val="40"/>
                        </a:spcBef>
                        <a:spcAft>
                          <a:spcPts val="0"/>
                        </a:spcAft>
                        <a:buFont typeface="Arial" panose="020B0604020202020204" pitchFamily="34" charset="0"/>
                        <a:buChar char="•"/>
                      </a:pPr>
                      <a:r>
                        <a:rPr lang="en-GB" sz="1000" dirty="0">
                          <a:effectLst/>
                        </a:rPr>
                        <a:t>Improvements in attainment in schools/increased progression to higher education/ </a:t>
                      </a:r>
                    </a:p>
                    <a:p>
                      <a:pPr marL="268288" indent="-171450">
                        <a:lnSpc>
                          <a:spcPct val="107000"/>
                        </a:lnSpc>
                        <a:spcBef>
                          <a:spcPts val="40"/>
                        </a:spcBef>
                        <a:spcAft>
                          <a:spcPts val="0"/>
                        </a:spcAft>
                        <a:buFont typeface="Arial" panose="020B0604020202020204" pitchFamily="34" charset="0"/>
                        <a:buChar char="•"/>
                      </a:pPr>
                      <a:r>
                        <a:rPr lang="en-GB" sz="1000" dirty="0">
                          <a:effectLst/>
                        </a:rPr>
                        <a:t>Improve self-esteem of people playing in sport </a:t>
                      </a:r>
                    </a:p>
                    <a:p>
                      <a:pPr marL="268288" indent="-171450">
                        <a:lnSpc>
                          <a:spcPct val="107000"/>
                        </a:lnSpc>
                        <a:spcBef>
                          <a:spcPts val="65"/>
                        </a:spcBef>
                        <a:spcAft>
                          <a:spcPts val="0"/>
                        </a:spcAft>
                        <a:buFont typeface="Arial" panose="020B0604020202020204" pitchFamily="34" charset="0"/>
                        <a:buChar char="•"/>
                      </a:pPr>
                      <a:r>
                        <a:rPr lang="en-GB" sz="1000" dirty="0">
                          <a:effectLst/>
                        </a:rPr>
                        <a:t>Reduce crime rates/Anti-social behaviour </a:t>
                      </a:r>
                    </a:p>
                    <a:p>
                      <a:pPr marL="268288" indent="-171450">
                        <a:lnSpc>
                          <a:spcPct val="107000"/>
                        </a:lnSpc>
                        <a:spcBef>
                          <a:spcPts val="65"/>
                        </a:spcBef>
                        <a:spcAft>
                          <a:spcPts val="0"/>
                        </a:spcAft>
                        <a:buFont typeface="Arial" panose="020B0604020202020204" pitchFamily="34" charset="0"/>
                        <a:buChar char="•"/>
                      </a:pPr>
                      <a:r>
                        <a:rPr lang="en-GB" sz="1000" dirty="0">
                          <a:effectLst/>
                        </a:rPr>
                        <a:t>Improves facilities/equipment</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2697481575"/>
                  </a:ext>
                </a:extLst>
              </a:tr>
            </a:tbl>
          </a:graphicData>
        </a:graphic>
      </p:graphicFrame>
    </p:spTree>
    <p:extLst>
      <p:ext uri="{BB962C8B-B14F-4D97-AF65-F5344CB8AC3E}">
        <p14:creationId xmlns:p14="http://schemas.microsoft.com/office/powerpoint/2010/main" val="2852409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87;p1">
            <a:extLst>
              <a:ext uri="{FF2B5EF4-FFF2-40B4-BE49-F238E27FC236}">
                <a16:creationId xmlns:a16="http://schemas.microsoft.com/office/drawing/2014/main" id="{DE11C64B-CEC5-4B45-BB7F-99AFF5B43BF9}"/>
              </a:ext>
            </a:extLst>
          </p:cNvPr>
          <p:cNvSpPr txBox="1"/>
          <p:nvPr/>
        </p:nvSpPr>
        <p:spPr>
          <a:xfrm>
            <a:off x="92701" y="102362"/>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graphicFrame>
        <p:nvGraphicFramePr>
          <p:cNvPr id="8" name="Google Shape;86;p1">
            <a:extLst>
              <a:ext uri="{FF2B5EF4-FFF2-40B4-BE49-F238E27FC236}">
                <a16:creationId xmlns:a16="http://schemas.microsoft.com/office/drawing/2014/main" id="{3548CDD5-5E32-4D53-B3DC-08FE7927D0A2}"/>
              </a:ext>
            </a:extLst>
          </p:cNvPr>
          <p:cNvGraphicFramePr/>
          <p:nvPr>
            <p:extLst>
              <p:ext uri="{D42A27DB-BD31-4B8C-83A1-F6EECF244321}">
                <p14:modId xmlns:p14="http://schemas.microsoft.com/office/powerpoint/2010/main" val="1647736142"/>
              </p:ext>
            </p:extLst>
          </p:nvPr>
        </p:nvGraphicFramePr>
        <p:xfrm>
          <a:off x="92700" y="444708"/>
          <a:ext cx="5595405" cy="6273937"/>
        </p:xfrm>
        <a:graphic>
          <a:graphicData uri="http://schemas.openxmlformats.org/drawingml/2006/table">
            <a:tbl>
              <a:tblPr firstRow="1" bandRow="1">
                <a:tableStyleId>{7E9639D4-E3E2-4D34-9284-5A2195B3D0D7}</a:tableStyleId>
              </a:tblPr>
              <a:tblGrid>
                <a:gridCol w="1412963">
                  <a:extLst>
                    <a:ext uri="{9D8B030D-6E8A-4147-A177-3AD203B41FA5}">
                      <a16:colId xmlns:a16="http://schemas.microsoft.com/office/drawing/2014/main" val="20000"/>
                    </a:ext>
                  </a:extLst>
                </a:gridCol>
                <a:gridCol w="4182442">
                  <a:extLst>
                    <a:ext uri="{9D8B030D-6E8A-4147-A177-3AD203B41FA5}">
                      <a16:colId xmlns:a16="http://schemas.microsoft.com/office/drawing/2014/main" val="265765824"/>
                    </a:ext>
                  </a:extLst>
                </a:gridCol>
              </a:tblGrid>
              <a:tr h="196256">
                <a:tc gridSpan="2">
                  <a:txBody>
                    <a:bodyPr/>
                    <a:lstStyle/>
                    <a:p>
                      <a:pPr marL="0" marR="0" lvl="0" indent="0" algn="l" rtl="0">
                        <a:spcBef>
                          <a:spcPts val="0"/>
                        </a:spcBef>
                        <a:spcAft>
                          <a:spcPts val="0"/>
                        </a:spcAft>
                        <a:buNone/>
                      </a:pPr>
                      <a:r>
                        <a:rPr lang="en-GB" sz="1000" dirty="0">
                          <a:latin typeface="Calibri" panose="020F0502020204030204" pitchFamily="34" charset="0"/>
                          <a:cs typeface="Calibri" panose="020F0502020204030204" pitchFamily="34" charset="0"/>
                        </a:rPr>
                        <a:t>C                      </a:t>
                      </a:r>
                      <a:r>
                        <a:rPr lang="en-GB" sz="1400" b="1" i="0" u="none" strike="noStrike" cap="none" dirty="0">
                          <a:solidFill>
                            <a:schemeClr val="bg1"/>
                          </a:solidFill>
                          <a:effectLst/>
                          <a:latin typeface="+mn-lt"/>
                          <a:ea typeface="+mn-ea"/>
                          <a:cs typeface="+mn-cs"/>
                          <a:sym typeface="Arial"/>
                        </a:rPr>
                        <a:t>1.2 ROLES &amp; RESPONSIBILITIES OF ORGANISATIONS</a:t>
                      </a:r>
                      <a:endParaRPr sz="1000" dirty="0">
                        <a:latin typeface="Calibri" panose="020F0502020204030204" pitchFamily="34" charset="0"/>
                        <a:cs typeface="Calibri" panose="020F0502020204030204" pitchFamily="34" charset="0"/>
                      </a:endParaRPr>
                    </a:p>
                  </a:txBody>
                  <a:tcPr marL="91450" marR="91450" marT="45725" marB="45725"/>
                </a:tc>
                <a:tc hMerge="1">
                  <a:txBody>
                    <a:bodyPr/>
                    <a:lstStyle/>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66040" marR="240030" indent="10160">
                        <a:lnSpc>
                          <a:spcPct val="107000"/>
                        </a:lnSpc>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sport development is funded in the UK</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6885" indent="-171450">
                        <a:lnSpc>
                          <a:spcPct val="107000"/>
                        </a:lnSpc>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Government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National Lottery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NGB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Princes Trust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Membership subscriptions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Sponsorship</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562949000"/>
                  </a:ext>
                </a:extLst>
              </a:tr>
              <a:tr h="207681">
                <a:tc>
                  <a:txBody>
                    <a:bodyPr/>
                    <a:lstStyle/>
                    <a:p>
                      <a:pPr marL="75565">
                        <a:lnSpc>
                          <a:spcPct val="107000"/>
                        </a:lnSpc>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CSP attempt to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69215" marR="377190" indent="5080">
                        <a:lnSpc>
                          <a:spcPct val="107000"/>
                        </a:lnSpc>
                        <a:spcBef>
                          <a:spcPts val="215"/>
                        </a:spcBef>
                        <a:spcAft>
                          <a:spcPts val="0"/>
                        </a:spcAft>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 participation in sport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65"/>
                        </a:spcBef>
                        <a:spcAft>
                          <a:spcPts val="0"/>
                        </a:spcAft>
                      </a:pP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6250" marR="267970" indent="-171450">
                        <a:lnSpc>
                          <a:spcPct val="107000"/>
                        </a:lnSpc>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 a single contact point for a variety of sporting events and activities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marR="514350" indent="-171450">
                        <a:lnSpc>
                          <a:spcPct val="107000"/>
                        </a:lnSpc>
                        <a:spcBef>
                          <a:spcPts val="40"/>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Through promotional campaigns / coordinated marketing  Interpret &amp; mould policies (national/regional/local) to best suit communities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marR="873760" indent="-171450">
                        <a:lnSpc>
                          <a:spcPct val="107000"/>
                        </a:lnSpc>
                        <a:spcBef>
                          <a:spcPts val="40"/>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 providing networking opportunities e.g. working with NGBs/schools / sharing best practice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40"/>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 implementing school / community games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 making best/efficient use of facilities /equipment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 subsidising events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 putting on free taster days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Training volunteers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Implement promotional campaigns to raise awareness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Organise networking groups/conferences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Share good practice and case histories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Help to implement School Games Programmes/comps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Implement community games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 a legacy from London 2012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 young workers to volunteer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Sport Makers/satellite centres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76250" indent="-171450">
                        <a:lnSpc>
                          <a:spcPct val="107000"/>
                        </a:lnSpc>
                        <a:spcBef>
                          <a:spcPts val="65"/>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Works with target groups</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790282446"/>
                  </a:ext>
                </a:extLst>
              </a:tr>
              <a:tr h="207681">
                <a:tc>
                  <a:txBody>
                    <a:bodyPr/>
                    <a:lstStyle/>
                    <a:p>
                      <a:pPr marL="73025" marR="271145" indent="2540">
                        <a:lnSpc>
                          <a:spcPct val="107000"/>
                        </a:lnSpc>
                        <a:spcAft>
                          <a:spcPts val="0"/>
                        </a:spcAft>
                      </a:pPr>
                      <a:r>
                        <a:rPr lang="en-GB"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UK Sport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42913" marR="492760" indent="-171450">
                        <a:lnSpc>
                          <a:spcPct val="107000"/>
                        </a:lnSpc>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UK Sport invests National Lottery and </a:t>
                      </a:r>
                      <a:r>
                        <a:rPr lang="en-GB"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government </a:t>
                      </a: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funding into both Olympic and </a:t>
                      </a:r>
                      <a:r>
                        <a:rPr lang="en-GB" sz="10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paralympic</a:t>
                      </a:r>
                      <a:r>
                        <a:rPr lang="en-GB"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sport. </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p>
                      <a:pPr marL="442913" marR="405130" indent="-171450">
                        <a:lnSpc>
                          <a:spcPct val="107000"/>
                        </a:lnSpc>
                        <a:spcBef>
                          <a:spcPts val="40"/>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UK Sport aims to support athletes in order to maximise their chance of </a:t>
                      </a:r>
                      <a:r>
                        <a:rPr lang="en-GB"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medal </a:t>
                      </a: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success. </a:t>
                      </a:r>
                      <a:endParaRPr lang="en-GB"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442913" marR="405130" indent="-171450">
                        <a:lnSpc>
                          <a:spcPct val="107000"/>
                        </a:lnSpc>
                        <a:spcBef>
                          <a:spcPts val="40"/>
                        </a:spcBef>
                        <a:spcAft>
                          <a:spcPts val="0"/>
                        </a:spcAft>
                        <a:buFont typeface="Arial" panose="020B0604020202020204" pitchFamily="34" charset="0"/>
                        <a:buChar char="•"/>
                      </a:pP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They run a </a:t>
                      </a:r>
                      <a:r>
                        <a:rPr lang="en-GB" sz="1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World Class Programme </a:t>
                      </a:r>
                      <a:r>
                        <a:rPr lang="en-GB"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which helps athletes by providing top</a:t>
                      </a:r>
                      <a:endParaRPr lang="en-GB" sz="10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912224319"/>
                  </a:ext>
                </a:extLst>
              </a:tr>
            </a:tbl>
          </a:graphicData>
        </a:graphic>
      </p:graphicFrame>
      <p:graphicFrame>
        <p:nvGraphicFramePr>
          <p:cNvPr id="9" name="Table 8">
            <a:extLst>
              <a:ext uri="{FF2B5EF4-FFF2-40B4-BE49-F238E27FC236}">
                <a16:creationId xmlns:a16="http://schemas.microsoft.com/office/drawing/2014/main" id="{9C984CED-8BAA-490A-816E-233F0F10195E}"/>
              </a:ext>
            </a:extLst>
          </p:cNvPr>
          <p:cNvGraphicFramePr>
            <a:graphicFrameLocks noGrp="1"/>
          </p:cNvGraphicFramePr>
          <p:nvPr>
            <p:extLst>
              <p:ext uri="{D42A27DB-BD31-4B8C-83A1-F6EECF244321}">
                <p14:modId xmlns:p14="http://schemas.microsoft.com/office/powerpoint/2010/main" val="658228466"/>
              </p:ext>
            </p:extLst>
          </p:nvPr>
        </p:nvGraphicFramePr>
        <p:xfrm>
          <a:off x="5729624" y="363932"/>
          <a:ext cx="6358729" cy="6527038"/>
        </p:xfrm>
        <a:graphic>
          <a:graphicData uri="http://schemas.openxmlformats.org/drawingml/2006/table">
            <a:tbl>
              <a:tblPr firstRow="1" bandRow="1">
                <a:tableStyleId>{7E9639D4-E3E2-4D34-9284-5A2195B3D0D7}</a:tableStyleId>
              </a:tblPr>
              <a:tblGrid>
                <a:gridCol w="1138523">
                  <a:extLst>
                    <a:ext uri="{9D8B030D-6E8A-4147-A177-3AD203B41FA5}">
                      <a16:colId xmlns:a16="http://schemas.microsoft.com/office/drawing/2014/main" val="146195889"/>
                    </a:ext>
                  </a:extLst>
                </a:gridCol>
                <a:gridCol w="5220206">
                  <a:extLst>
                    <a:ext uri="{9D8B030D-6E8A-4147-A177-3AD203B41FA5}">
                      <a16:colId xmlns:a16="http://schemas.microsoft.com/office/drawing/2014/main" val="3559501208"/>
                    </a:ext>
                  </a:extLst>
                </a:gridCol>
              </a:tblGrid>
              <a:tr h="207681">
                <a:tc>
                  <a:txBody>
                    <a:bodyPr/>
                    <a:lstStyle/>
                    <a:p>
                      <a:pPr marL="69850" marR="227330" indent="5715">
                        <a:lnSpc>
                          <a:spcPct val="107000"/>
                        </a:lnSpc>
                        <a:spcAft>
                          <a:spcPts val="0"/>
                        </a:spcAft>
                      </a:pPr>
                      <a:r>
                        <a:rPr lang="en-GB" sz="1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Roles or responsibilities of an NGB</a:t>
                      </a:r>
                      <a:endParaRPr lang="en-GB"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171450" indent="-171450">
                        <a:lnSpc>
                          <a:spcPct val="107000"/>
                        </a:lnSpc>
                        <a:spcAft>
                          <a:spcPts val="0"/>
                        </a:spcAft>
                        <a:buFont typeface="Arial" panose="020B0604020202020204" pitchFamily="34" charset="0"/>
                        <a:buChar char="•"/>
                      </a:pPr>
                      <a:r>
                        <a:rPr lang="en-GB" sz="1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Sports development </a:t>
                      </a:r>
                      <a:endParaRPr lang="en-GB"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7000"/>
                        </a:lnSpc>
                        <a:spcBef>
                          <a:spcPts val="65"/>
                        </a:spcBef>
                        <a:spcAft>
                          <a:spcPts val="0"/>
                        </a:spcAft>
                        <a:buFont typeface="Arial" panose="020B0604020202020204" pitchFamily="34" charset="0"/>
                        <a:buChar char="•"/>
                      </a:pPr>
                      <a:r>
                        <a:rPr lang="en-GB" sz="10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Setting of rules and regulations</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Organising competitions/tournaments/initiatives/events 4. Increasing participation rates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Involvement with target groups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Talent development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Raising awareness/increased publicity/promote sport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Develop grassroots (e.g. Just Play)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Providing ethics/education to athletes and performers </a:t>
                      </a:r>
                      <a:r>
                        <a:rPr lang="en-GB" sz="1000" b="0" i="0" u="none" strike="noStrike" cap="none" dirty="0" err="1">
                          <a:solidFill>
                            <a:schemeClr val="tx1"/>
                          </a:solidFill>
                          <a:effectLst/>
                          <a:latin typeface="Calibri" panose="020F0502020204030204" pitchFamily="34" charset="0"/>
                          <a:ea typeface="+mn-ea"/>
                          <a:cs typeface="Calibri" panose="020F0502020204030204" pitchFamily="34" charset="0"/>
                          <a:sym typeface="Arial"/>
                        </a:rPr>
                        <a:t>Eg</a:t>
                      </a: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 Anti-doping/nutrition/equality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Training coaches/officials providing the framework for coaches (e.g. FA Level 1) </a:t>
                      </a:r>
                    </a:p>
                    <a:p>
                      <a:pPr marL="171450" indent="-171450">
                        <a:buFont typeface="Arial" panose="020B0604020202020204" pitchFamily="34" charset="0"/>
                        <a:buChar char="•"/>
                      </a:pPr>
                      <a:r>
                        <a:rPr lang="en-GB" sz="1000" b="0" i="0" u="none" strike="noStrike" cap="none" dirty="0">
                          <a:solidFill>
                            <a:schemeClr val="tx1"/>
                          </a:solidFill>
                          <a:effectLst/>
                          <a:latin typeface="Calibri" panose="020F0502020204030204" pitchFamily="34" charset="0"/>
                          <a:ea typeface="+mn-ea"/>
                          <a:cs typeface="Calibri" panose="020F0502020204030204" pitchFamily="34" charset="0"/>
                          <a:sym typeface="Arial"/>
                        </a:rPr>
                        <a:t>Providing/distribute funding</a:t>
                      </a:r>
                      <a:endParaRPr lang="en-GB"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94380840"/>
                  </a:ext>
                </a:extLst>
              </a:tr>
              <a:tr h="207681">
                <a:tc>
                  <a:txBody>
                    <a:bodyPr/>
                    <a:lstStyle/>
                    <a:p>
                      <a:pPr marL="73660" marR="287020" indent="1905">
                        <a:lnSpc>
                          <a:spcPct val="107000"/>
                        </a:lnSpc>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the DCMS and DFE help other sports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69215" marR="330200">
                        <a:lnSpc>
                          <a:spcPct val="107000"/>
                        </a:lnSpc>
                        <a:spcBef>
                          <a:spcPts val="65"/>
                        </a:spcBef>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organisations to develop sports participation.</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176213" indent="-171450">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Secure funding from treasury for investment in sport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Distribute/receive funding to sports organizations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Help to attract sponsorship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 initiatives to improve participation levels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Organise events/comps with other organisations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Fund education/training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 roles in sport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Retention of PE as part of core school curriculum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marR="426085"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Policies which affect sport such as selling school playing fields</a:t>
                      </a:r>
                    </a:p>
                    <a:p>
                      <a:pPr marL="176213" marR="426085"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 of sporting role models to back government initiatives</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861618123"/>
                  </a:ext>
                </a:extLst>
              </a:tr>
              <a:tr h="207681">
                <a:tc>
                  <a:txBody>
                    <a:bodyPr/>
                    <a:lstStyle/>
                    <a:p>
                      <a:pPr marL="73660" marR="221615" indent="1905">
                        <a:lnSpc>
                          <a:spcPct val="107000"/>
                        </a:lnSpc>
                        <a:spcAft>
                          <a:spcPts val="0"/>
                        </a:spcAft>
                      </a:pPr>
                      <a:r>
                        <a:rPr lang="en-GB" sz="1000" b="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NDSO’s develop and promote sporting </a:t>
                      </a:r>
                      <a:endParaRPr lang="en-GB" sz="1000" b="0">
                        <a:effectLst/>
                        <a:latin typeface="Calibri" panose="020F0502020204030204" pitchFamily="34" charset="0"/>
                        <a:ea typeface="Calibri" panose="020F0502020204030204" pitchFamily="34" charset="0"/>
                        <a:cs typeface="Calibri" panose="020F0502020204030204" pitchFamily="34" charset="0"/>
                      </a:endParaRPr>
                    </a:p>
                    <a:p>
                      <a:pPr marL="69215">
                        <a:lnSpc>
                          <a:spcPct val="107000"/>
                        </a:lnSpc>
                        <a:spcBef>
                          <a:spcPts val="65"/>
                        </a:spcBef>
                        <a:spcAft>
                          <a:spcPts val="0"/>
                        </a:spcAft>
                      </a:pPr>
                      <a:r>
                        <a:rPr lang="en-GB" sz="1000" b="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opportunities </a:t>
                      </a:r>
                      <a:endParaRPr lang="en-GB" sz="1000" b="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215"/>
                        </a:spcBef>
                        <a:spcAft>
                          <a:spcPts val="0"/>
                        </a:spcAft>
                      </a:pPr>
                      <a:r>
                        <a:rPr lang="en-GB" sz="1000" b="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(Jan 2017)</a:t>
                      </a:r>
                      <a:endParaRPr lang="en-GB" sz="1000" b="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176213" indent="-171450">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 with NGB’s to deliver an inclusive programme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marR="369570"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 with EFDS to ensure all disabled people are active for life</a:t>
                      </a:r>
                    </a:p>
                    <a:p>
                      <a:pPr marL="176213" marR="369570"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Organise sports events &amp; competitions for all ages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marR="96520"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 gifted and talented athletes to train and compete in national &amp; international comps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176213" marR="283845"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 opportunities to learn new skills, meet others, participate </a:t>
                      </a:r>
                    </a:p>
                    <a:p>
                      <a:pPr marL="176213" marR="283845"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 funding for facilities/equipment</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450871862"/>
                  </a:ext>
                </a:extLst>
              </a:tr>
              <a:tr h="207681">
                <a:tc>
                  <a:txBody>
                    <a:bodyPr/>
                    <a:lstStyle/>
                    <a:p>
                      <a:pPr marL="73025" marR="271145" indent="2540">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UK Sport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176213" marR="283845" indent="-171450">
                        <a:lnSpc>
                          <a:spcPct val="107000"/>
                        </a:lnSpc>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primary role of UK Sport is to invest money to maximise the </a:t>
                      </a:r>
                      <a:r>
                        <a:rPr lang="en-GB" sz="105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performance </a:t>
                      </a: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 UK athletes in the Olympic and Paralympic Games and other global events.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176213" marR="74295"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achieve this UK Sport invests some of its income through central funding for sporting </a:t>
                      </a:r>
                      <a:r>
                        <a:rPr lang="en-GB" sz="105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National Governing Bodies (NGBs)</a:t>
                      </a: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enabling them to operate a </a:t>
                      </a:r>
                      <a:r>
                        <a:rPr lang="en-GB" sz="105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World Class Programme (WCP) </a:t>
                      </a: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ensuring athletes have access to outstanding support personnel and training environments to ensure they are among the best prepared in the world.</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2697481575"/>
                  </a:ext>
                </a:extLst>
              </a:tr>
              <a:tr h="207681">
                <a:tc>
                  <a:txBody>
                    <a:bodyPr/>
                    <a:lstStyle/>
                    <a:p>
                      <a:pPr marL="73025" marR="271145" indent="2540">
                        <a:lnSpc>
                          <a:spcPct val="107000"/>
                        </a:lnSpc>
                        <a:spcAft>
                          <a:spcPts val="0"/>
                        </a:spcAft>
                      </a:pPr>
                      <a:r>
                        <a:rPr lang="en-GB" sz="1050" dirty="0">
                          <a:effectLst/>
                          <a:latin typeface="Calibri" panose="020F0502020204030204" pitchFamily="34" charset="0"/>
                          <a:ea typeface="Calibri" panose="020F0502020204030204" pitchFamily="34" charset="0"/>
                          <a:cs typeface="Calibri" panose="020F0502020204030204" pitchFamily="34" charset="0"/>
                        </a:rPr>
                        <a:t>The Prince's Trust </a:t>
                      </a:r>
                    </a:p>
                  </a:txBody>
                  <a:tcPr marL="63500" marR="63500" marT="63500" marB="63500">
                    <a:solidFill>
                      <a:schemeClr val="bg1"/>
                    </a:solidFill>
                  </a:tcPr>
                </a:tc>
                <a:tc>
                  <a:txBody>
                    <a:bodyPr/>
                    <a:lstStyle/>
                    <a:p>
                      <a:pPr marL="176213" marR="74295" indent="-171450">
                        <a:lnSpc>
                          <a:spcPct val="107000"/>
                        </a:lnSpc>
                        <a:spcBef>
                          <a:spcPts val="40"/>
                        </a:spcBef>
                        <a:spcAft>
                          <a:spcPts val="0"/>
                        </a:spcAft>
                        <a:buFont typeface="Arial" panose="020B0604020202020204" pitchFamily="34" charset="0"/>
                        <a:buChar char="•"/>
                      </a:pPr>
                      <a:r>
                        <a:rPr lang="en-GB" sz="1050" dirty="0">
                          <a:effectLst/>
                          <a:latin typeface="Calibri" panose="020F0502020204030204" pitchFamily="34" charset="0"/>
                          <a:ea typeface="Calibri" panose="020F0502020204030204" pitchFamily="34" charset="0"/>
                          <a:cs typeface="Calibri" panose="020F0502020204030204" pitchFamily="34" charset="0"/>
                        </a:rPr>
                        <a:t>Is a charity in the United Kingdom founded in 1976 by King Charles III to help vulnerable young people get their lives on track. It supports 11-to-30-year-olds who are unemployed or struggling at school and at risk of exclusion</a:t>
                      </a:r>
                    </a:p>
                  </a:txBody>
                  <a:tcPr marL="63500" marR="63500" marT="63500" marB="63500">
                    <a:solidFill>
                      <a:schemeClr val="bg1"/>
                    </a:solidFill>
                  </a:tcPr>
                </a:tc>
                <a:extLst>
                  <a:ext uri="{0D108BD9-81ED-4DB2-BD59-A6C34878D82A}">
                    <a16:rowId xmlns:a16="http://schemas.microsoft.com/office/drawing/2014/main" val="734414495"/>
                  </a:ext>
                </a:extLst>
              </a:tr>
            </a:tbl>
          </a:graphicData>
        </a:graphic>
      </p:graphicFrame>
    </p:spTree>
    <p:extLst>
      <p:ext uri="{BB962C8B-B14F-4D97-AF65-F5344CB8AC3E}">
        <p14:creationId xmlns:p14="http://schemas.microsoft.com/office/powerpoint/2010/main" val="1677740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87;p1">
            <a:extLst>
              <a:ext uri="{FF2B5EF4-FFF2-40B4-BE49-F238E27FC236}">
                <a16:creationId xmlns:a16="http://schemas.microsoft.com/office/drawing/2014/main" id="{DE11C64B-CEC5-4B45-BB7F-99AFF5B43BF9}"/>
              </a:ext>
            </a:extLst>
          </p:cNvPr>
          <p:cNvSpPr txBox="1"/>
          <p:nvPr/>
        </p:nvSpPr>
        <p:spPr>
          <a:xfrm>
            <a:off x="92701" y="102362"/>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graphicFrame>
        <p:nvGraphicFramePr>
          <p:cNvPr id="8" name="Google Shape;86;p1">
            <a:extLst>
              <a:ext uri="{FF2B5EF4-FFF2-40B4-BE49-F238E27FC236}">
                <a16:creationId xmlns:a16="http://schemas.microsoft.com/office/drawing/2014/main" id="{3548CDD5-5E32-4D53-B3DC-08FE7927D0A2}"/>
              </a:ext>
            </a:extLst>
          </p:cNvPr>
          <p:cNvGraphicFramePr/>
          <p:nvPr>
            <p:extLst>
              <p:ext uri="{D42A27DB-BD31-4B8C-83A1-F6EECF244321}">
                <p14:modId xmlns:p14="http://schemas.microsoft.com/office/powerpoint/2010/main" val="2426116425"/>
              </p:ext>
            </p:extLst>
          </p:nvPr>
        </p:nvGraphicFramePr>
        <p:xfrm>
          <a:off x="92700" y="444708"/>
          <a:ext cx="5806653" cy="4986411"/>
        </p:xfrm>
        <a:graphic>
          <a:graphicData uri="http://schemas.openxmlformats.org/drawingml/2006/table">
            <a:tbl>
              <a:tblPr firstRow="1" bandRow="1">
                <a:tableStyleId>{7E9639D4-E3E2-4D34-9284-5A2195B3D0D7}</a:tableStyleId>
              </a:tblPr>
              <a:tblGrid>
                <a:gridCol w="1520247">
                  <a:extLst>
                    <a:ext uri="{9D8B030D-6E8A-4147-A177-3AD203B41FA5}">
                      <a16:colId xmlns:a16="http://schemas.microsoft.com/office/drawing/2014/main" val="20000"/>
                    </a:ext>
                  </a:extLst>
                </a:gridCol>
                <a:gridCol w="4286406">
                  <a:extLst>
                    <a:ext uri="{9D8B030D-6E8A-4147-A177-3AD203B41FA5}">
                      <a16:colId xmlns:a16="http://schemas.microsoft.com/office/drawing/2014/main" val="265765824"/>
                    </a:ext>
                  </a:extLst>
                </a:gridCol>
              </a:tblGrid>
              <a:tr h="196256">
                <a:tc grid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000" dirty="0">
                          <a:latin typeface="Calibri" panose="020F0502020204030204" pitchFamily="34" charset="0"/>
                          <a:cs typeface="Calibri" panose="020F0502020204030204" pitchFamily="34" charset="0"/>
                        </a:rPr>
                        <a:t>C                      </a:t>
                      </a:r>
                      <a:r>
                        <a:rPr lang="en-GB" sz="1400" b="1" i="0" u="none" strike="noStrike" cap="none" dirty="0">
                          <a:solidFill>
                            <a:schemeClr val="bg1"/>
                          </a:solidFill>
                          <a:effectLst/>
                          <a:latin typeface="+mn-lt"/>
                          <a:ea typeface="+mn-ea"/>
                          <a:cs typeface="+mn-cs"/>
                          <a:sym typeface="Arial"/>
                        </a:rPr>
                        <a:t>1.2 ROLES &amp; RESPONSIBILITIES OF ORGANISATIONS</a:t>
                      </a:r>
                      <a:endParaRPr lang="en-GB" sz="1000" dirty="0">
                        <a:latin typeface="Calibri" panose="020F0502020204030204" pitchFamily="34" charset="0"/>
                        <a:cs typeface="Calibri" panose="020F0502020204030204" pitchFamily="34" charset="0"/>
                      </a:endParaRPr>
                    </a:p>
                  </a:txBody>
                  <a:tcPr marL="91450" marR="91450" marT="45725" marB="45725"/>
                </a:tc>
                <a:tc hMerge="1">
                  <a:txBody>
                    <a:bodyPr/>
                    <a:lstStyle/>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66040" marR="76835" indent="1905">
                        <a:lnSpc>
                          <a:spcPct val="107000"/>
                        </a:lnSpc>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School Games, which is funded by Sport England and delivered by the Youth Sport Trust, is a sports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67310" marR="89535" indent="6985">
                        <a:lnSpc>
                          <a:spcPct val="107000"/>
                        </a:lnSpc>
                        <a:spcBef>
                          <a:spcPts val="65"/>
                        </a:spcBef>
                        <a:spcAft>
                          <a:spcPts val="0"/>
                        </a:spcAft>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initiative which provides chances for young people to take part in different sports events within their schools and between schools, at local, regional and national level.</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354013" marR="50165" indent="-171450">
                        <a:lnSpc>
                          <a:spcPct val="107000"/>
                        </a:lnSpc>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more opportunities/new experiences for those not engaged in competitive sport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access to a range of competition formats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Develops a young person’s skills/values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Develops active/healthier lifestyles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marR="51625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Allows young people to challenge themselves/be competitive </a:t>
                      </a:r>
                    </a:p>
                    <a:p>
                      <a:pPr marL="354013" marR="516255" indent="-171450">
                        <a:lnSpc>
                          <a:spcPct val="107000"/>
                        </a:lnSpc>
                        <a:spcBef>
                          <a:spcPts val="65"/>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Allows young people to have fun/enjoyment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marR="426085"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Develops leadership skills through volunteer roles e.g. officials</a:t>
                      </a:r>
                    </a:p>
                    <a:p>
                      <a:pPr marL="354013" marR="426085"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Develops experience of emotions linked to winning and losing</a:t>
                      </a:r>
                    </a:p>
                    <a:p>
                      <a:pPr marL="354013" marR="426085"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May improve attainment/engagement in school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marR="481330"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Compliments other school initiatives/improves extra-curricular clubs/improves school networks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p>
                      <a:pPr marL="354013" indent="-171450">
                        <a:lnSpc>
                          <a:spcPct val="107000"/>
                        </a:lnSpc>
                        <a:spcBef>
                          <a:spcPts val="40"/>
                        </a:spcBef>
                        <a:spcAft>
                          <a:spcPts val="0"/>
                        </a:spcAft>
                        <a:buFont typeface="Arial" panose="020B0604020202020204" pitchFamily="34" charset="0"/>
                        <a:buChar char="•"/>
                      </a:pPr>
                      <a:r>
                        <a:rPr lang="en-GB" sz="105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Increases the reputation/standing of the school</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562949000"/>
                  </a:ext>
                </a:extLst>
              </a:tr>
              <a:tr h="207681">
                <a:tc>
                  <a:txBody>
                    <a:bodyPr/>
                    <a:lstStyle/>
                    <a:p>
                      <a:pPr marL="67310" marR="144145" indent="8255">
                        <a:lnSpc>
                          <a:spcPct val="107000"/>
                        </a:lnSpc>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UK Sport provides strategic support for its world-class coaches when working with elite performers. One way that they do this is through investment in performance analysis.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354013" marR="330200" indent="-144463">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Allows focus on strengths and weaknesses of players /What the performer needs to improve on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354013" indent="-144463">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Uses video platforms e.g. Dartfish/slow motion replay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354013" marR="144145" indent="-144463">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Support the training environment through use of video/data monitoring-statistical data </a:t>
                      </a:r>
                      <a:r>
                        <a:rPr lang="en-GB" sz="1000" b="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e.g.s</a:t>
                      </a: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GPS trackers/amount of successful passes made/tackles made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354013" indent="-144463">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Enhances performance / Helps them progress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354013" marR="245110" indent="-144463">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Understand where performers are in terms of their performance</a:t>
                      </a:r>
                    </a:p>
                    <a:p>
                      <a:pPr marL="354013" marR="245110" indent="-144463">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video/data in real-time to provide improved feedback during performance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354013" marR="294005" indent="-144463">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Allows focus on strengths and weaknesses of opposition player</a:t>
                      </a:r>
                    </a:p>
                    <a:p>
                      <a:pPr marL="354013" marR="294005" indent="-144463">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post event analysis</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790282446"/>
                  </a:ext>
                </a:extLst>
              </a:tr>
            </a:tbl>
          </a:graphicData>
        </a:graphic>
      </p:graphicFrame>
      <p:graphicFrame>
        <p:nvGraphicFramePr>
          <p:cNvPr id="9" name="Table 8">
            <a:extLst>
              <a:ext uri="{FF2B5EF4-FFF2-40B4-BE49-F238E27FC236}">
                <a16:creationId xmlns:a16="http://schemas.microsoft.com/office/drawing/2014/main" id="{9C984CED-8BAA-490A-816E-233F0F10195E}"/>
              </a:ext>
            </a:extLst>
          </p:cNvPr>
          <p:cNvGraphicFramePr>
            <a:graphicFrameLocks noGrp="1"/>
          </p:cNvGraphicFramePr>
          <p:nvPr>
            <p:extLst>
              <p:ext uri="{D42A27DB-BD31-4B8C-83A1-F6EECF244321}">
                <p14:modId xmlns:p14="http://schemas.microsoft.com/office/powerpoint/2010/main" val="911789619"/>
              </p:ext>
            </p:extLst>
          </p:nvPr>
        </p:nvGraphicFramePr>
        <p:xfrm>
          <a:off x="5914102" y="769176"/>
          <a:ext cx="6147479" cy="5925566"/>
        </p:xfrm>
        <a:graphic>
          <a:graphicData uri="http://schemas.openxmlformats.org/drawingml/2006/table">
            <a:tbl>
              <a:tblPr firstRow="1" bandRow="1">
                <a:tableStyleId>{7E9639D4-E3E2-4D34-9284-5A2195B3D0D7}</a:tableStyleId>
              </a:tblPr>
              <a:tblGrid>
                <a:gridCol w="1577781">
                  <a:extLst>
                    <a:ext uri="{9D8B030D-6E8A-4147-A177-3AD203B41FA5}">
                      <a16:colId xmlns:a16="http://schemas.microsoft.com/office/drawing/2014/main" val="146195889"/>
                    </a:ext>
                  </a:extLst>
                </a:gridCol>
                <a:gridCol w="4569698">
                  <a:extLst>
                    <a:ext uri="{9D8B030D-6E8A-4147-A177-3AD203B41FA5}">
                      <a16:colId xmlns:a16="http://schemas.microsoft.com/office/drawing/2014/main" val="3559501208"/>
                    </a:ext>
                  </a:extLst>
                </a:gridCol>
              </a:tblGrid>
              <a:tr h="207681">
                <a:tc>
                  <a:txBody>
                    <a:bodyPr/>
                    <a:lstStyle/>
                    <a:p>
                      <a:pPr marL="66040" marR="190500" indent="1905">
                        <a:lnSpc>
                          <a:spcPct val="107000"/>
                        </a:lnSpc>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Department for Health funded the Youth Sports Trust to run the ‘Change 4 Life’ sports clubs, which encourage less active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69850" marR="113030" indent="-3810">
                        <a:lnSpc>
                          <a:spcPct val="107000"/>
                        </a:lnSpc>
                        <a:spcBef>
                          <a:spcPts val="65"/>
                        </a:spcBef>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children to take part in more physical activity.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75565">
                        <a:lnSpc>
                          <a:spcPct val="107000"/>
                        </a:lnSpc>
                        <a:spcBef>
                          <a:spcPts val="65"/>
                        </a:spcBef>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Describe the values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69215" marR="104775" indent="-4445">
                        <a:lnSpc>
                          <a:spcPct val="107000"/>
                        </a:lnSpc>
                        <a:spcBef>
                          <a:spcPts val="215"/>
                        </a:spcBef>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developed and physiological benefits for a child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73660">
                        <a:lnSpc>
                          <a:spcPct val="107000"/>
                        </a:lnSpc>
                        <a:spcBef>
                          <a:spcPts val="65"/>
                        </a:spcBef>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participating in regular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71755" marR="245110" indent="2540">
                        <a:lnSpc>
                          <a:spcPct val="107000"/>
                        </a:lnSpc>
                        <a:spcBef>
                          <a:spcPts val="215"/>
                        </a:spcBef>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physical activity through a Change 4 Life club.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65"/>
                        </a:spcBef>
                        <a:spcAft>
                          <a:spcPts val="0"/>
                        </a:spcAft>
                      </a:pP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74930">
                        <a:lnSpc>
                          <a:spcPct val="107000"/>
                        </a:lnSpc>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Physiological benefits: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868680"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Increased bone density/ Make bones stronger/ reduces Osteoporosis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Increased tendon strength/increased flexibility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232410"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Greater pliability/extensibility of muscle tissues/ Stronger Muscles 4. Increased vital capacity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Increased strength of respiratory muscles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356870"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Cardiac hypertrophy / Stronger Heart / Improved cardiovascular fitness / Reduce Blood Pressure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Decreased resting heart rate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56515"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Decreased recovery time/Be able to participate in the activity without getting tired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Control body weight/Prevent obesity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Reducing the chances of Chronic diseases (CHD Diabetes)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93663" indent="0">
                        <a:lnSpc>
                          <a:spcPct val="107000"/>
                        </a:lnSpc>
                        <a:spcBef>
                          <a:spcPts val="1420"/>
                        </a:spcBef>
                        <a:spcAft>
                          <a:spcPts val="0"/>
                        </a:spcAft>
                        <a:buFont typeface="Arial" panose="020B0604020202020204" pitchFamily="34" charset="0"/>
                        <a:buNone/>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Values gained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250190"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Fair play/honesty/By adhering to the rules and spirit of the game / Discipline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Sportsmanship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Teamwork /or examples of teamwork.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 communication skills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 leadership skills (e.g. Captain)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628015" indent="-171450">
                        <a:lnSpc>
                          <a:spcPct val="107000"/>
                        </a:lnSpc>
                        <a:spcBef>
                          <a:spcPts val="65"/>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Tolerance, Respect, Equality. Appreciate other people/may participate with those who have a disability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marR="548005"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Opportunity to play with others outside friendship group </a:t>
                      </a:r>
                    </a:p>
                    <a:p>
                      <a:pPr marL="265113" marR="548005"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Life-long participation/ Opportunity to try something new and become a new hobby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Resilience/Determination/courage</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94380840"/>
                  </a:ext>
                </a:extLst>
              </a:tr>
              <a:tr h="207681">
                <a:tc>
                  <a:txBody>
                    <a:bodyPr/>
                    <a:lstStyle/>
                    <a:p>
                      <a:pPr marL="73660" marR="139065" indent="1905">
                        <a:lnSpc>
                          <a:spcPct val="107000"/>
                        </a:lnSpc>
                        <a:spcAft>
                          <a:spcPts val="0"/>
                        </a:spcAft>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Examples of actions taken by NGB linked to the role or responsibility shown. </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238760" marR="355600" indent="-171450">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Enable members to gain insurance for their club = admin and funding</a:t>
                      </a:r>
                    </a:p>
                    <a:p>
                      <a:pPr marL="238760" marR="355600" indent="-171450">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Updating anti-doping policy for the sport = setting rules and regs</a:t>
                      </a:r>
                    </a:p>
                    <a:p>
                      <a:pPr marL="238760" marR="355600" indent="-171450">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Reviewing progression pathways in the sport = sports development Run</a:t>
                      </a:r>
                    </a:p>
                    <a:p>
                      <a:pPr marL="238760" marR="355600" indent="-171450">
                        <a:lnSpc>
                          <a:spcPct val="107000"/>
                        </a:lnSpc>
                        <a:spcAft>
                          <a:spcPts val="0"/>
                        </a:spcAft>
                        <a:buFont typeface="Arial" panose="020B0604020202020204" pitchFamily="34" charset="0"/>
                        <a:buChar char="•"/>
                      </a:pPr>
                      <a:r>
                        <a:rPr lang="en-GB" sz="1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inter-school competitions in the sport = organising competitions Primary and junior school sessions introducing young people to the sport = sports development</a:t>
                      </a:r>
                      <a:endParaRPr lang="en-GB" sz="10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861618123"/>
                  </a:ext>
                </a:extLst>
              </a:tr>
            </a:tbl>
          </a:graphicData>
        </a:graphic>
      </p:graphicFrame>
      <p:pic>
        <p:nvPicPr>
          <p:cNvPr id="2" name="Picture 1">
            <a:extLst>
              <a:ext uri="{FF2B5EF4-FFF2-40B4-BE49-F238E27FC236}">
                <a16:creationId xmlns:a16="http://schemas.microsoft.com/office/drawing/2014/main" id="{36310A7D-A538-4274-999F-5881494997C9}"/>
              </a:ext>
            </a:extLst>
          </p:cNvPr>
          <p:cNvPicPr>
            <a:picLocks noChangeAspect="1"/>
          </p:cNvPicPr>
          <p:nvPr/>
        </p:nvPicPr>
        <p:blipFill>
          <a:blip r:embed="rId2"/>
          <a:stretch>
            <a:fillRect/>
          </a:stretch>
        </p:blipFill>
        <p:spPr>
          <a:xfrm>
            <a:off x="738411" y="5511895"/>
            <a:ext cx="1362075" cy="1296048"/>
          </a:xfrm>
          <a:prstGeom prst="rect">
            <a:avLst/>
          </a:prstGeom>
        </p:spPr>
      </p:pic>
      <p:pic>
        <p:nvPicPr>
          <p:cNvPr id="3" name="Picture 2">
            <a:extLst>
              <a:ext uri="{FF2B5EF4-FFF2-40B4-BE49-F238E27FC236}">
                <a16:creationId xmlns:a16="http://schemas.microsoft.com/office/drawing/2014/main" id="{D20884E1-6656-4032-B4AE-66C90D38B9DB}"/>
              </a:ext>
            </a:extLst>
          </p:cNvPr>
          <p:cNvPicPr>
            <a:picLocks noChangeAspect="1"/>
          </p:cNvPicPr>
          <p:nvPr/>
        </p:nvPicPr>
        <p:blipFill>
          <a:blip r:embed="rId3"/>
          <a:stretch>
            <a:fillRect/>
          </a:stretch>
        </p:blipFill>
        <p:spPr>
          <a:xfrm>
            <a:off x="2788898" y="5546800"/>
            <a:ext cx="1828800" cy="1219200"/>
          </a:xfrm>
          <a:prstGeom prst="rect">
            <a:avLst/>
          </a:prstGeom>
        </p:spPr>
      </p:pic>
    </p:spTree>
    <p:extLst>
      <p:ext uri="{BB962C8B-B14F-4D97-AF65-F5344CB8AC3E}">
        <p14:creationId xmlns:p14="http://schemas.microsoft.com/office/powerpoint/2010/main" val="3314561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87;p1">
            <a:extLst>
              <a:ext uri="{FF2B5EF4-FFF2-40B4-BE49-F238E27FC236}">
                <a16:creationId xmlns:a16="http://schemas.microsoft.com/office/drawing/2014/main" id="{DE11C64B-CEC5-4B45-BB7F-99AFF5B43BF9}"/>
              </a:ext>
            </a:extLst>
          </p:cNvPr>
          <p:cNvSpPr txBox="1"/>
          <p:nvPr/>
        </p:nvSpPr>
        <p:spPr>
          <a:xfrm>
            <a:off x="92701" y="102362"/>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graphicFrame>
        <p:nvGraphicFramePr>
          <p:cNvPr id="8" name="Google Shape;86;p1">
            <a:extLst>
              <a:ext uri="{FF2B5EF4-FFF2-40B4-BE49-F238E27FC236}">
                <a16:creationId xmlns:a16="http://schemas.microsoft.com/office/drawing/2014/main" id="{3548CDD5-5E32-4D53-B3DC-08FE7927D0A2}"/>
              </a:ext>
            </a:extLst>
          </p:cNvPr>
          <p:cNvGraphicFramePr/>
          <p:nvPr>
            <p:extLst>
              <p:ext uri="{D42A27DB-BD31-4B8C-83A1-F6EECF244321}">
                <p14:modId xmlns:p14="http://schemas.microsoft.com/office/powerpoint/2010/main" val="1108462256"/>
              </p:ext>
            </p:extLst>
          </p:nvPr>
        </p:nvGraphicFramePr>
        <p:xfrm>
          <a:off x="107449" y="456619"/>
          <a:ext cx="5806653" cy="4286261"/>
        </p:xfrm>
        <a:graphic>
          <a:graphicData uri="http://schemas.openxmlformats.org/drawingml/2006/table">
            <a:tbl>
              <a:tblPr firstRow="1" bandRow="1">
                <a:tableStyleId>{7E9639D4-E3E2-4D34-9284-5A2195B3D0D7}</a:tableStyleId>
              </a:tblPr>
              <a:tblGrid>
                <a:gridCol w="1520247">
                  <a:extLst>
                    <a:ext uri="{9D8B030D-6E8A-4147-A177-3AD203B41FA5}">
                      <a16:colId xmlns:a16="http://schemas.microsoft.com/office/drawing/2014/main" val="20000"/>
                    </a:ext>
                  </a:extLst>
                </a:gridCol>
                <a:gridCol w="4286406">
                  <a:extLst>
                    <a:ext uri="{9D8B030D-6E8A-4147-A177-3AD203B41FA5}">
                      <a16:colId xmlns:a16="http://schemas.microsoft.com/office/drawing/2014/main" val="265765824"/>
                    </a:ext>
                  </a:extLst>
                </a:gridCol>
              </a:tblGrid>
              <a:tr h="0">
                <a:tc grid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400" b="1" i="0" u="none" strike="noStrike" cap="none" dirty="0">
                          <a:solidFill>
                            <a:schemeClr val="bg1"/>
                          </a:solidFill>
                          <a:effectLst/>
                          <a:latin typeface="Calibri" panose="020F0502020204030204" pitchFamily="34" charset="0"/>
                          <a:ea typeface="+mn-ea"/>
                          <a:cs typeface="Calibri" panose="020F0502020204030204" pitchFamily="34" charset="0"/>
                          <a:sym typeface="Arial"/>
                        </a:rPr>
                        <a:t>1.3 INTERNATIONAL &amp; EUROPEAN ORGANISATIONS</a:t>
                      </a:r>
                      <a:endParaRPr lang="en-GB" sz="1000" dirty="0">
                        <a:latin typeface="Calibri" panose="020F0502020204030204" pitchFamily="34" charset="0"/>
                        <a:cs typeface="Calibri" panose="020F0502020204030204" pitchFamily="34" charset="0"/>
                      </a:endParaRPr>
                    </a:p>
                  </a:txBody>
                  <a:tcPr marL="91450" marR="91450" marT="45725" marB="45725"/>
                </a:tc>
                <a:tc hMerge="1">
                  <a:txBody>
                    <a:bodyPr/>
                    <a:lstStyle/>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77470">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International governing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3660">
                        <a:lnSpc>
                          <a:spcPct val="107000"/>
                        </a:lnSpc>
                        <a:spcBef>
                          <a:spcPts val="215"/>
                        </a:spcBef>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bodies in sport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215"/>
                        </a:spcBef>
                        <a:spcAft>
                          <a:spcPts val="0"/>
                        </a:spcAft>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80060" indent="-171450">
                        <a:lnSpc>
                          <a:spcPct val="107000"/>
                        </a:lnSpc>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FIFA (Football)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68630"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 (Swimming)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053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IAAF (Athletics)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6672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IOC (Olympics)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562949000"/>
                  </a:ext>
                </a:extLst>
              </a:tr>
              <a:tr h="207681">
                <a:tc>
                  <a:txBody>
                    <a:bodyPr/>
                    <a:lstStyle/>
                    <a:p>
                      <a:pPr marL="69215" marR="83820" indent="8255">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International governing body and describe the role of that organisation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65"/>
                        </a:spcBef>
                        <a:spcAft>
                          <a:spcPts val="0"/>
                        </a:spcAft>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Promotes the game/event/increases participation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Organises tournaments/events decide on host nation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Creates and amends the laws of the game (FIFA)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the game to unite people/remove barriers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the game to improve education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the game to improve ethics and fair play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Tackles drug problems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Promotes equality in sport and the participation of women</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3434853020"/>
                  </a:ext>
                </a:extLst>
              </a:tr>
              <a:tr h="207681">
                <a:tc>
                  <a:txBody>
                    <a:bodyPr/>
                    <a:lstStyle/>
                    <a:p>
                      <a:pPr marL="73660" marR="138430" indent="1905">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European governing bodies in sport.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65"/>
                        </a:spcBef>
                        <a:spcAft>
                          <a:spcPts val="0"/>
                        </a:spcAft>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480060" indent="-171450">
                        <a:lnSpc>
                          <a:spcPct val="107000"/>
                        </a:lnSpc>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UEFA (Football)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68630"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European Boxing Union (EBU)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053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European Cricket Council (ECC)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6672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European Athletic Association/European Athletics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0535"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Badminton Europe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69900"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Rugby Europe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471170" indent="-171450">
                        <a:lnSpc>
                          <a:spcPct val="107000"/>
                        </a:lnSpc>
                        <a:spcBef>
                          <a:spcPts val="65"/>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Netball Europe</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790282446"/>
                  </a:ext>
                </a:extLst>
              </a:tr>
            </a:tbl>
          </a:graphicData>
        </a:graphic>
      </p:graphicFrame>
      <p:graphicFrame>
        <p:nvGraphicFramePr>
          <p:cNvPr id="9" name="Table 8">
            <a:extLst>
              <a:ext uri="{FF2B5EF4-FFF2-40B4-BE49-F238E27FC236}">
                <a16:creationId xmlns:a16="http://schemas.microsoft.com/office/drawing/2014/main" id="{9C984CED-8BAA-490A-816E-233F0F10195E}"/>
              </a:ext>
            </a:extLst>
          </p:cNvPr>
          <p:cNvGraphicFramePr>
            <a:graphicFrameLocks noGrp="1"/>
          </p:cNvGraphicFramePr>
          <p:nvPr>
            <p:extLst>
              <p:ext uri="{D42A27DB-BD31-4B8C-83A1-F6EECF244321}">
                <p14:modId xmlns:p14="http://schemas.microsoft.com/office/powerpoint/2010/main" val="1844026496"/>
              </p:ext>
            </p:extLst>
          </p:nvPr>
        </p:nvGraphicFramePr>
        <p:xfrm>
          <a:off x="5914102" y="753054"/>
          <a:ext cx="6147479" cy="4387850"/>
        </p:xfrm>
        <a:graphic>
          <a:graphicData uri="http://schemas.openxmlformats.org/drawingml/2006/table">
            <a:tbl>
              <a:tblPr firstRow="1" bandRow="1">
                <a:tableStyleId>{7E9639D4-E3E2-4D34-9284-5A2195B3D0D7}</a:tableStyleId>
              </a:tblPr>
              <a:tblGrid>
                <a:gridCol w="1577781">
                  <a:extLst>
                    <a:ext uri="{9D8B030D-6E8A-4147-A177-3AD203B41FA5}">
                      <a16:colId xmlns:a16="http://schemas.microsoft.com/office/drawing/2014/main" val="146195889"/>
                    </a:ext>
                  </a:extLst>
                </a:gridCol>
                <a:gridCol w="4569698">
                  <a:extLst>
                    <a:ext uri="{9D8B030D-6E8A-4147-A177-3AD203B41FA5}">
                      <a16:colId xmlns:a16="http://schemas.microsoft.com/office/drawing/2014/main" val="3559501208"/>
                    </a:ext>
                  </a:extLst>
                </a:gridCol>
              </a:tblGrid>
              <a:tr h="207681">
                <a:tc>
                  <a:txBody>
                    <a:bodyPr/>
                    <a:lstStyle/>
                    <a:p>
                      <a:pPr marL="77470">
                        <a:lnSpc>
                          <a:spcPct val="107000"/>
                        </a:lnSpc>
                        <a:spcAft>
                          <a:spcPts val="0"/>
                        </a:spcAft>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International sports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67310" marR="66040" indent="1905">
                        <a:lnSpc>
                          <a:spcPct val="107000"/>
                        </a:lnSpc>
                        <a:spcBef>
                          <a:spcPts val="215"/>
                        </a:spcBef>
                        <a:spcAft>
                          <a:spcPts val="0"/>
                        </a:spcAft>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organisation impacts sport in the UK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476885" indent="-171450">
                        <a:lnSpc>
                          <a:spcPct val="107000"/>
                        </a:lnSpc>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 administrative and promotional support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Coordinate events/comps/tournaments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Agree and amend the rules of the game/doping policy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sport to unite/remove barriers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sport to improve education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Uses sports to improve health and quality of life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7688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financial support/distributes resources</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94380840"/>
                  </a:ext>
                </a:extLst>
              </a:tr>
              <a:tr h="207681">
                <a:tc>
                  <a:txBody>
                    <a:bodyPr/>
                    <a:lstStyle/>
                    <a:p>
                      <a:pPr marL="69215" marR="89535" indent="8890">
                        <a:lnSpc>
                          <a:spcPct val="107000"/>
                        </a:lnSpc>
                        <a:spcAft>
                          <a:spcPts val="0"/>
                        </a:spcAft>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International organisation and how its work impacts on sport in the UK.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tc>
                  <a:txBody>
                    <a:bodyPr/>
                    <a:lstStyle/>
                    <a:p>
                      <a:pPr marL="442913"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Increase participation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Sets rules and regulations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Uniting people, removing barriers,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improving education / Promote youth education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improving health and the quality of life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marR="38925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Using the success of major events (e.g. World Cup/Olympics) to distribute resources to develop sport in the UK.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40"/>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Sets international and European fixtures dates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 values ethics and fair play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marR="4889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Help with the organisation, development and planning of competitions</a:t>
                      </a:r>
                    </a:p>
                    <a:p>
                      <a:pPr marL="442913" marR="48895"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 the Involvement of different target groups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indent="-171450">
                        <a:lnSpc>
                          <a:spcPct val="107000"/>
                        </a:lnSpc>
                        <a:spcBef>
                          <a:spcPts val="40"/>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Challenge of drug use in sport </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p>
                      <a:pPr marL="442913" marR="471170"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Promote (environmental and sustainable) sports development</a:t>
                      </a:r>
                    </a:p>
                    <a:p>
                      <a:pPr marL="442913" marR="471170" indent="-171450">
                        <a:lnSpc>
                          <a:spcPct val="107000"/>
                        </a:lnSpc>
                        <a:spcBef>
                          <a:spcPts val="65"/>
                        </a:spcBef>
                        <a:spcAft>
                          <a:spcPts val="0"/>
                        </a:spcAft>
                        <a:buFont typeface="Arial" panose="020B0604020202020204" pitchFamily="34" charset="0"/>
                        <a:buChar char="•"/>
                      </a:pPr>
                      <a:r>
                        <a:rPr lang="en-GB" sz="11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Implementation of new technology</a:t>
                      </a:r>
                      <a:endParaRPr lang="en-GB" sz="1100" b="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solidFill>
                      <a:schemeClr val="bg1"/>
                    </a:solidFill>
                  </a:tcPr>
                </a:tc>
                <a:extLst>
                  <a:ext uri="{0D108BD9-81ED-4DB2-BD59-A6C34878D82A}">
                    <a16:rowId xmlns:a16="http://schemas.microsoft.com/office/drawing/2014/main" val="1861618123"/>
                  </a:ext>
                </a:extLst>
              </a:tr>
            </a:tbl>
          </a:graphicData>
        </a:graphic>
      </p:graphicFrame>
      <p:pic>
        <p:nvPicPr>
          <p:cNvPr id="2" name="Picture 1">
            <a:extLst>
              <a:ext uri="{FF2B5EF4-FFF2-40B4-BE49-F238E27FC236}">
                <a16:creationId xmlns:a16="http://schemas.microsoft.com/office/drawing/2014/main" id="{7981C7DD-4A0D-4B96-A3FE-B7FC5C1E7F9D}"/>
              </a:ext>
            </a:extLst>
          </p:cNvPr>
          <p:cNvPicPr>
            <a:picLocks noChangeAspect="1"/>
          </p:cNvPicPr>
          <p:nvPr/>
        </p:nvPicPr>
        <p:blipFill>
          <a:blip r:embed="rId2"/>
          <a:stretch>
            <a:fillRect/>
          </a:stretch>
        </p:blipFill>
        <p:spPr>
          <a:xfrm>
            <a:off x="354223" y="5327201"/>
            <a:ext cx="1790700" cy="1190625"/>
          </a:xfrm>
          <a:prstGeom prst="rect">
            <a:avLst/>
          </a:prstGeom>
        </p:spPr>
      </p:pic>
      <p:pic>
        <p:nvPicPr>
          <p:cNvPr id="3" name="Picture 2">
            <a:extLst>
              <a:ext uri="{FF2B5EF4-FFF2-40B4-BE49-F238E27FC236}">
                <a16:creationId xmlns:a16="http://schemas.microsoft.com/office/drawing/2014/main" id="{96D11AAB-2727-4A84-840F-4AEB9DD802D4}"/>
              </a:ext>
            </a:extLst>
          </p:cNvPr>
          <p:cNvPicPr>
            <a:picLocks noChangeAspect="1"/>
          </p:cNvPicPr>
          <p:nvPr/>
        </p:nvPicPr>
        <p:blipFill>
          <a:blip r:embed="rId3"/>
          <a:stretch>
            <a:fillRect/>
          </a:stretch>
        </p:blipFill>
        <p:spPr>
          <a:xfrm>
            <a:off x="3750329" y="5327201"/>
            <a:ext cx="904875" cy="1200150"/>
          </a:xfrm>
          <a:prstGeom prst="rect">
            <a:avLst/>
          </a:prstGeom>
        </p:spPr>
      </p:pic>
      <p:pic>
        <p:nvPicPr>
          <p:cNvPr id="1026" name="Picture 2" descr="Image result for IAAF logo">
            <a:extLst>
              <a:ext uri="{FF2B5EF4-FFF2-40B4-BE49-F238E27FC236}">
                <a16:creationId xmlns:a16="http://schemas.microsoft.com/office/drawing/2014/main" id="{5282E174-3042-432E-96F8-8AE995A4DB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2940" y="5308151"/>
            <a:ext cx="2562225"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IOC logo">
            <a:extLst>
              <a:ext uri="{FF2B5EF4-FFF2-40B4-BE49-F238E27FC236}">
                <a16:creationId xmlns:a16="http://schemas.microsoft.com/office/drawing/2014/main" id="{34E1391E-AB19-430E-AC98-47E724F2A5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7841" y="5210755"/>
            <a:ext cx="2268006" cy="1316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14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87;p1">
            <a:extLst>
              <a:ext uri="{FF2B5EF4-FFF2-40B4-BE49-F238E27FC236}">
                <a16:creationId xmlns:a16="http://schemas.microsoft.com/office/drawing/2014/main" id="{DE11C64B-CEC5-4B45-BB7F-99AFF5B43BF9}"/>
              </a:ext>
            </a:extLst>
          </p:cNvPr>
          <p:cNvSpPr txBox="1"/>
          <p:nvPr/>
        </p:nvSpPr>
        <p:spPr>
          <a:xfrm>
            <a:off x="92701" y="102362"/>
            <a:ext cx="11954133" cy="26157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algn="ctr"/>
            <a:r>
              <a:rPr lang="en-GB" sz="1100" b="1" i="0" u="none" strike="noStrike" cap="none" dirty="0">
                <a:solidFill>
                  <a:schemeClr val="bg1"/>
                </a:solidFill>
                <a:latin typeface="Calibri"/>
                <a:ea typeface="Calibri"/>
                <a:cs typeface="Calibri"/>
                <a:sym typeface="Calibri"/>
              </a:rPr>
              <a:t> </a:t>
            </a:r>
            <a:r>
              <a:rPr lang="en-GB" sz="1100" b="1" dirty="0">
                <a:solidFill>
                  <a:schemeClr val="bg1"/>
                </a:solidFill>
                <a:latin typeface="Calibri"/>
                <a:ea typeface="Calibri"/>
                <a:cs typeface="Calibri"/>
                <a:sym typeface="Calibri"/>
              </a:rPr>
              <a:t>UNIT 3 (LO1) </a:t>
            </a:r>
            <a:r>
              <a:rPr lang="en-GB" sz="1100" dirty="0">
                <a:solidFill>
                  <a:schemeClr val="bg1"/>
                </a:solidFill>
              </a:rPr>
              <a:t>Understand how sport in the UK is organised</a:t>
            </a:r>
            <a:r>
              <a:rPr lang="en-GB" sz="1100" b="1" i="0" u="none" strike="noStrike" cap="none" dirty="0">
                <a:solidFill>
                  <a:schemeClr val="bg1"/>
                </a:solidFill>
                <a:latin typeface="Calibri"/>
                <a:ea typeface="Calibri"/>
                <a:cs typeface="Calibri"/>
                <a:sym typeface="Calibri"/>
              </a:rPr>
              <a:t>    </a:t>
            </a:r>
          </a:p>
        </p:txBody>
      </p:sp>
      <p:graphicFrame>
        <p:nvGraphicFramePr>
          <p:cNvPr id="8" name="Google Shape;86;p1">
            <a:extLst>
              <a:ext uri="{FF2B5EF4-FFF2-40B4-BE49-F238E27FC236}">
                <a16:creationId xmlns:a16="http://schemas.microsoft.com/office/drawing/2014/main" id="{3548CDD5-5E32-4D53-B3DC-08FE7927D0A2}"/>
              </a:ext>
            </a:extLst>
          </p:cNvPr>
          <p:cNvGraphicFramePr/>
          <p:nvPr>
            <p:extLst>
              <p:ext uri="{D42A27DB-BD31-4B8C-83A1-F6EECF244321}">
                <p14:modId xmlns:p14="http://schemas.microsoft.com/office/powerpoint/2010/main" val="2308330040"/>
              </p:ext>
            </p:extLst>
          </p:nvPr>
        </p:nvGraphicFramePr>
        <p:xfrm>
          <a:off x="107449" y="456619"/>
          <a:ext cx="11939385" cy="3665866"/>
        </p:xfrm>
        <a:graphic>
          <a:graphicData uri="http://schemas.openxmlformats.org/drawingml/2006/table">
            <a:tbl>
              <a:tblPr firstRow="1" bandRow="1">
                <a:tableStyleId>{7E9639D4-E3E2-4D34-9284-5A2195B3D0D7}</a:tableStyleId>
              </a:tblPr>
              <a:tblGrid>
                <a:gridCol w="3125865">
                  <a:extLst>
                    <a:ext uri="{9D8B030D-6E8A-4147-A177-3AD203B41FA5}">
                      <a16:colId xmlns:a16="http://schemas.microsoft.com/office/drawing/2014/main" val="20000"/>
                    </a:ext>
                  </a:extLst>
                </a:gridCol>
                <a:gridCol w="8813520">
                  <a:extLst>
                    <a:ext uri="{9D8B030D-6E8A-4147-A177-3AD203B41FA5}">
                      <a16:colId xmlns:a16="http://schemas.microsoft.com/office/drawing/2014/main" val="265765824"/>
                    </a:ext>
                  </a:extLst>
                </a:gridCol>
              </a:tblGrid>
              <a:tr h="0">
                <a:tc gridSpan="2">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i="0" u="none" strike="noStrike" cap="none" dirty="0">
                          <a:solidFill>
                            <a:schemeClr val="bg1"/>
                          </a:solidFill>
                          <a:effectLst/>
                          <a:latin typeface="Calibri" panose="020F0502020204030204" pitchFamily="34" charset="0"/>
                          <a:ea typeface="+mn-ea"/>
                          <a:cs typeface="Calibri" panose="020F0502020204030204" pitchFamily="34" charset="0"/>
                          <a:sym typeface="Arial"/>
                        </a:rPr>
                        <a:t>1.4 HOW THE DIFFERENT ORGANISATIONS INTERACT WITH EACH OTHER</a:t>
                      </a:r>
                      <a:endParaRPr lang="en-GB" sz="800" dirty="0">
                        <a:latin typeface="Calibri" panose="020F0502020204030204" pitchFamily="34" charset="0"/>
                        <a:cs typeface="Calibri" panose="020F0502020204030204" pitchFamily="34" charset="0"/>
                      </a:endParaRPr>
                    </a:p>
                  </a:txBody>
                  <a:tcPr marL="91450" marR="91450" marT="45725" marB="45725"/>
                </a:tc>
                <a:tc hMerge="1">
                  <a:txBody>
                    <a:bodyPr/>
                    <a:lstStyle/>
                    <a:p>
                      <a:pPr marL="0" marR="0" lvl="0" indent="0" algn="l" rtl="0">
                        <a:spcBef>
                          <a:spcPts val="0"/>
                        </a:spcBef>
                        <a:spcAft>
                          <a:spcPts val="0"/>
                        </a:spcAft>
                        <a:buNone/>
                      </a:pPr>
                      <a:endParaRPr sz="1800" dirty="0"/>
                    </a:p>
                  </a:txBody>
                  <a:tcPr marL="91450" marR="91450" marT="45725" marB="45725"/>
                </a:tc>
                <a:extLst>
                  <a:ext uri="{0D108BD9-81ED-4DB2-BD59-A6C34878D82A}">
                    <a16:rowId xmlns:a16="http://schemas.microsoft.com/office/drawing/2014/main" val="10000"/>
                  </a:ext>
                </a:extLst>
              </a:tr>
              <a:tr h="207681">
                <a:tc>
                  <a:txBody>
                    <a:bodyPr/>
                    <a:lstStyle/>
                    <a:p>
                      <a:pPr marL="69215" marR="263525" indent="6985">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NGB’s work with UK sport organisations.</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308610" marR="53975" indent="-218440">
                        <a:lnSpc>
                          <a:spcPct val="107000"/>
                        </a:lnSpc>
                        <a:spcAft>
                          <a:spcPts val="0"/>
                        </a:spcAft>
                        <a:buFont typeface="Arial" panose="020B0604020202020204" pitchFamily="34" charset="0"/>
                        <a:buChar char="•"/>
                      </a:pPr>
                      <a:r>
                        <a:rPr lang="en-GB"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NGBs and Sport England </a:t>
                      </a: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Sport England invests significant funds into individual NGBs and provides financial support to NGB elite development programmes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97180" marR="149225" indent="-229235">
                        <a:lnSpc>
                          <a:spcPct val="107000"/>
                        </a:lnSpc>
                        <a:spcBef>
                          <a:spcPts val="40"/>
                        </a:spcBef>
                        <a:spcAft>
                          <a:spcPts val="0"/>
                        </a:spcAft>
                        <a:buFont typeface="Arial" panose="020B0604020202020204" pitchFamily="34" charset="0"/>
                        <a:buChar char="•"/>
                      </a:pPr>
                      <a:r>
                        <a:rPr lang="en-GB"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NGBs and EFDS </a:t>
                      </a: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EFDS work in partnership with NGBs to promote inclusion and improve provision and participation amongst disabled people in the relevant sport/activity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99085" marR="252730" indent="-227965">
                        <a:lnSpc>
                          <a:spcPct val="107000"/>
                        </a:lnSpc>
                        <a:spcBef>
                          <a:spcPts val="40"/>
                        </a:spcBef>
                        <a:spcAft>
                          <a:spcPts val="0"/>
                        </a:spcAft>
                        <a:buFont typeface="Arial" panose="020B0604020202020204" pitchFamily="34" charset="0"/>
                        <a:buChar char="•"/>
                      </a:pPr>
                      <a:r>
                        <a:rPr lang="en-GB"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NGBs and Government </a:t>
                      </a: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e.g. UK athletics, DCMS and British Olympic Association working together to win bidding process  and deliver London 2012</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1562949000"/>
                  </a:ext>
                </a:extLst>
              </a:tr>
              <a:tr h="207681">
                <a:tc>
                  <a:txBody>
                    <a:bodyPr/>
                    <a:lstStyle/>
                    <a:p>
                      <a:pPr marL="69215" marR="182880" indent="6350">
                        <a:lnSpc>
                          <a:spcPct val="107000"/>
                        </a:lnSpc>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does national governing body (NGB) and Sport England work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67310">
                        <a:lnSpc>
                          <a:spcPct val="107000"/>
                        </a:lnSpc>
                        <a:spcBef>
                          <a:spcPts val="65"/>
                        </a:spcBef>
                        <a:spcAft>
                          <a:spcPts val="0"/>
                        </a:spcAft>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together.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73025">
                        <a:lnSpc>
                          <a:spcPct val="107000"/>
                        </a:lnSpc>
                        <a:spcBef>
                          <a:spcPts val="215"/>
                        </a:spcBef>
                        <a:spcAft>
                          <a:spcPts val="0"/>
                        </a:spcAft>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265113" marR="469900" indent="-171450">
                        <a:lnSpc>
                          <a:spcPct val="107000"/>
                        </a:lnSpc>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Improve provision/opportunity/increase participation/</a:t>
                      </a:r>
                      <a:r>
                        <a:rPr lang="en-GB" sz="11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eg</a:t>
                      </a: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set up competitions/events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65113" marR="229870"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 government recommendations for physical activity for 14-25 year olds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65113" marR="50800"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Reducing barriers for under-represented groups (e.g. Female) /more accessible for target groups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65113" marR="128270"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 projects aimed at disabled people to increase participation </a:t>
                      </a:r>
                    </a:p>
                    <a:p>
                      <a:pPr marL="265113" marR="128270"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funding for NGB elite development programmes</a:t>
                      </a:r>
                    </a:p>
                    <a:p>
                      <a:pPr marL="265113" marR="128270"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Improves coaching standards (through The Coaching Plan)</a:t>
                      </a:r>
                    </a:p>
                    <a:p>
                      <a:pPr marL="265113" marR="128270"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Help support the delivery of Whole Sport Plans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65113" marR="628015"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Provides safeguarding and support resources to the NGB’s </a:t>
                      </a:r>
                    </a:p>
                    <a:p>
                      <a:pPr marL="265113" marR="628015"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Deliver ‘The High Performing NGB programme.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marL="265113" indent="-171450">
                        <a:lnSpc>
                          <a:spcPct val="107000"/>
                        </a:lnSpc>
                        <a:spcBef>
                          <a:spcPts val="40"/>
                        </a:spcBef>
                        <a:spcAft>
                          <a:spcPts val="0"/>
                        </a:spcAft>
                        <a:buFont typeface="Arial" panose="020B0604020202020204" pitchFamily="34" charset="0"/>
                        <a:buChar char="•"/>
                      </a:pP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 grassroots provision to identify and develop talent.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3434853020"/>
                  </a:ext>
                </a:extLst>
              </a:tr>
              <a:tr h="207681">
                <a:tc>
                  <a:txBody>
                    <a:bodyPr/>
                    <a:lstStyle/>
                    <a:p>
                      <a:pPr marL="73025">
                        <a:lnSpc>
                          <a:spcPct val="107000"/>
                        </a:lnSpc>
                        <a:spcBef>
                          <a:spcPts val="65"/>
                        </a:spcBef>
                        <a:spcAft>
                          <a:spcPts val="0"/>
                        </a:spcAft>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tc>
                  <a:txBody>
                    <a:bodyPr/>
                    <a:lstStyle/>
                    <a:p>
                      <a:pPr marL="308610">
                        <a:lnSpc>
                          <a:spcPct val="107000"/>
                        </a:lnSpc>
                        <a:spcAft>
                          <a:spcPts val="0"/>
                        </a:spcAft>
                      </a:pP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63500" marR="63500" marT="63500" marB="63500"/>
                </a:tc>
                <a:extLst>
                  <a:ext uri="{0D108BD9-81ED-4DB2-BD59-A6C34878D82A}">
                    <a16:rowId xmlns:a16="http://schemas.microsoft.com/office/drawing/2014/main" val="2790282446"/>
                  </a:ext>
                </a:extLst>
              </a:tr>
            </a:tbl>
          </a:graphicData>
        </a:graphic>
      </p:graphicFrame>
      <p:sp>
        <p:nvSpPr>
          <p:cNvPr id="2" name="Rectangle 1">
            <a:extLst>
              <a:ext uri="{FF2B5EF4-FFF2-40B4-BE49-F238E27FC236}">
                <a16:creationId xmlns:a16="http://schemas.microsoft.com/office/drawing/2014/main" id="{36354A94-557B-48D9-88CB-3E52EC8E96CF}"/>
              </a:ext>
            </a:extLst>
          </p:cNvPr>
          <p:cNvSpPr/>
          <p:nvPr/>
        </p:nvSpPr>
        <p:spPr>
          <a:xfrm>
            <a:off x="614516" y="4819856"/>
            <a:ext cx="6096000" cy="1384995"/>
          </a:xfrm>
          <a:prstGeom prst="rect">
            <a:avLst/>
          </a:prstGeom>
        </p:spPr>
        <p:txBody>
          <a:bodyPr>
            <a:spAutoFit/>
          </a:bodyPr>
          <a:lstStyle/>
          <a:p>
            <a:r>
              <a:rPr lang="en-GB" dirty="0"/>
              <a:t>Unit 3 Sports organisation and development </a:t>
            </a:r>
          </a:p>
          <a:p>
            <a:endParaRPr lang="en-GB" dirty="0"/>
          </a:p>
          <a:p>
            <a:r>
              <a:rPr lang="en-GB" dirty="0"/>
              <a:t>LO1 Understand how sport in the UK is organised</a:t>
            </a:r>
          </a:p>
          <a:p>
            <a:r>
              <a:rPr lang="en-GB" dirty="0"/>
              <a:t>LO2 Understand sports development</a:t>
            </a:r>
          </a:p>
          <a:p>
            <a:r>
              <a:rPr lang="en-GB" dirty="0"/>
              <a:t>LO3 Understand how the impact of sports development can be measured LO4 Understand sports development in practice</a:t>
            </a:r>
          </a:p>
        </p:txBody>
      </p:sp>
    </p:spTree>
    <p:extLst>
      <p:ext uri="{BB962C8B-B14F-4D97-AF65-F5344CB8AC3E}">
        <p14:creationId xmlns:p14="http://schemas.microsoft.com/office/powerpoint/2010/main" val="107209596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1614</TotalTime>
  <Words>3971</Words>
  <Application>Microsoft Office PowerPoint</Application>
  <PresentationFormat>Widescreen</PresentationFormat>
  <Paragraphs>366</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Smith</dc:creator>
  <cp:lastModifiedBy>Scott Simpson</cp:lastModifiedBy>
  <cp:revision>41</cp:revision>
  <dcterms:created xsi:type="dcterms:W3CDTF">2020-03-22T09:02:14Z</dcterms:created>
  <dcterms:modified xsi:type="dcterms:W3CDTF">2023-03-03T08:40:52Z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0x01010061B2A6E7BEA3154A9DBD13F815896003</vt:lpwstr>
  </property>
</Properties>
</file>