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5" r:id="rId3"/>
    <p:sldId id="277" r:id="rId4"/>
    <p:sldId id="262" r:id="rId5"/>
    <p:sldId id="273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AC54-0650-465F-BEAA-0B3DF46BA288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CEA0-3512-4893-B1B4-E25895B4E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4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59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44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61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31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83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133" y="121411"/>
            <a:ext cx="12007035" cy="661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EB22BB-E806-426E-8567-126DE35B6F4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8" y="168041"/>
            <a:ext cx="527912" cy="759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FD4AC-DA0A-4A2B-A7CF-8648D0464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5600" y="213234"/>
            <a:ext cx="9276588" cy="6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8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530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49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33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55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168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723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●"/>
              <a:defRPr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●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●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4" name="Google Shape;54;p13"/>
          <p:cNvSpPr/>
          <p:nvPr/>
        </p:nvSpPr>
        <p:spPr>
          <a:xfrm>
            <a:off x="97233" y="96700"/>
            <a:ext cx="11987600" cy="664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71375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-stopwatch.com/countdown-timer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maths.com/" TargetMode="External"/><Relationship Id="rId13" Type="http://schemas.openxmlformats.org/officeDocument/2006/relationships/hyperlink" Target="https://www.youtube.com/channel/UCM2vdqz-7e4HAuzhpFuRY8w" TargetMode="External"/><Relationship Id="rId18" Type="http://schemas.openxmlformats.org/officeDocument/2006/relationships/hyperlink" Target="https://app.senecalearning.com/classroom/course/c25820ce-c6f1-436f-b33b-917b620631dc/section/8683454e-9aed-45af-b4ff-5f6272fe6a46/session" TargetMode="External"/><Relationship Id="rId26" Type="http://schemas.openxmlformats.org/officeDocument/2006/relationships/hyperlink" Target="https://www.topendsports.com/" TargetMode="External"/><Relationship Id="rId3" Type="http://schemas.openxmlformats.org/officeDocument/2006/relationships/hyperlink" Target="https://www.bbc.co.uk/bitesize/subjects/zrkw2hv" TargetMode="External"/><Relationship Id="rId21" Type="http://schemas.openxmlformats.org/officeDocument/2006/relationships/hyperlink" Target="https://www.youtube.com/playlist?list=PLcvEcrsF_9zLBPrC0QDfASQ1MDqYzedVj" TargetMode="External"/><Relationship Id="rId7" Type="http://schemas.openxmlformats.org/officeDocument/2006/relationships/hyperlink" Target="https://www.mathsgenie.co.uk/" TargetMode="External"/><Relationship Id="rId12" Type="http://schemas.openxmlformats.org/officeDocument/2006/relationships/hyperlink" Target="http://www.senecalearning.com/" TargetMode="External"/><Relationship Id="rId17" Type="http://schemas.openxmlformats.org/officeDocument/2006/relationships/hyperlink" Target="https://timeforgeography.co.uk/" TargetMode="External"/><Relationship Id="rId25" Type="http://schemas.openxmlformats.org/officeDocument/2006/relationships/hyperlink" Target="https://www.brianmac.co.uk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bbc.co.uk/bitesize/examspecs/zsytxsg" TargetMode="External"/><Relationship Id="rId20" Type="http://schemas.openxmlformats.org/officeDocument/2006/relationships/hyperlink" Target="https://www.bbc.co.uk/teach/class-clips-video/medicine-through-time/zdcy8xs" TargetMode="External"/><Relationship Id="rId29" Type="http://schemas.openxmlformats.org/officeDocument/2006/relationships/hyperlink" Target="https://www.codecadem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hseffect.co.uk/" TargetMode="External"/><Relationship Id="rId11" Type="http://schemas.openxmlformats.org/officeDocument/2006/relationships/hyperlink" Target="https://www.bbc.co.uk/bitesize/levels/z98jmp3" TargetMode="External"/><Relationship Id="rId24" Type="http://schemas.openxmlformats.org/officeDocument/2006/relationships/hyperlink" Target="https://www.bbc.co.uk/teach/gcse-national-5-physical-education/zh92vk7" TargetMode="External"/><Relationship Id="rId5" Type="http://schemas.openxmlformats.org/officeDocument/2006/relationships/hyperlink" Target="https://www.youtube.com/channel/UCqbOeHaAUXw9Il7sBVG3_bw" TargetMode="External"/><Relationship Id="rId15" Type="http://schemas.openxmlformats.org/officeDocument/2006/relationships/hyperlink" Target="https://senecalearning.com/en-GB/" TargetMode="External"/><Relationship Id="rId23" Type="http://schemas.openxmlformats.org/officeDocument/2006/relationships/hyperlink" Target="https://www.bbc.co.uk/bitesize/examspecs/ztrcg82" TargetMode="External"/><Relationship Id="rId28" Type="http://schemas.openxmlformats.org/officeDocument/2006/relationships/hyperlink" Target="https://www.youtube.com/c/ComputerScienceTutor/playlists?view=50&amp;sort=dd&amp;shelf_id=2" TargetMode="External"/><Relationship Id="rId10" Type="http://schemas.openxmlformats.org/officeDocument/2006/relationships/hyperlink" Target="https://drive.google.com/drive/folders/1AWgsx6aBeZjG-_UTIsTpajMeEopnMkMk" TargetMode="External"/><Relationship Id="rId19" Type="http://schemas.openxmlformats.org/officeDocument/2006/relationships/hyperlink" Target="https://www.bbc.co.uk/bitesize/examspecs/zw4bv4j" TargetMode="External"/><Relationship Id="rId4" Type="http://schemas.openxmlformats.org/officeDocument/2006/relationships/hyperlink" Target="https://senecalearning.com/" TargetMode="External"/><Relationship Id="rId9" Type="http://schemas.openxmlformats.org/officeDocument/2006/relationships/hyperlink" Target="https://www.drfrostmaths.com/login.php?url=%2Fdashboard.php" TargetMode="External"/><Relationship Id="rId14" Type="http://schemas.openxmlformats.org/officeDocument/2006/relationships/hyperlink" Target="https://www.bbc.co.uk/bitesize/guides/z39x34j/revision/1" TargetMode="External"/><Relationship Id="rId22" Type="http://schemas.openxmlformats.org/officeDocument/2006/relationships/hyperlink" Target="https://www.historylearningsite.co.uk/" TargetMode="External"/><Relationship Id="rId27" Type="http://schemas.openxmlformats.org/officeDocument/2006/relationships/hyperlink" Target="https://www.youtube.com/c/craigndave/playlists?view=50&amp;sort=dd&amp;shelf_id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ctrTitle"/>
          </p:nvPr>
        </p:nvSpPr>
        <p:spPr>
          <a:xfrm>
            <a:off x="2365360" y="1892595"/>
            <a:ext cx="5648400" cy="206217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br>
              <a:rPr lang="en-GB" sz="4000" dirty="0"/>
            </a:br>
            <a:r>
              <a:rPr lang="en-GB" sz="4000" dirty="0"/>
              <a:t>A guide to preparing for end of year assessments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423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3572C-096D-41E4-AEF8-A953DE3EDD40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6:Comic Strip/Storyboard.</a:t>
            </a:r>
          </a:p>
        </p:txBody>
      </p:sp>
      <p:pic>
        <p:nvPicPr>
          <p:cNvPr id="3" name="Picture 6" descr="Storyboards Inc. | Storyboard examples, Storyboard ideas, Animation  storyboard">
            <a:extLst>
              <a:ext uri="{FF2B5EF4-FFF2-40B4-BE49-F238E27FC236}">
                <a16:creationId xmlns:a16="http://schemas.microsoft.com/office/drawing/2014/main" id="{332C2D9D-5740-4FDF-BDFD-98E7C11C7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"/>
          <a:stretch/>
        </p:blipFill>
        <p:spPr bwMode="auto">
          <a:xfrm rot="19603459">
            <a:off x="6477255" y="3177745"/>
            <a:ext cx="2049514" cy="29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9 Blank Storyboard Templates - Free Sample, Example Format Download | Free  &amp; Premium Templates">
            <a:extLst>
              <a:ext uri="{FF2B5EF4-FFF2-40B4-BE49-F238E27FC236}">
                <a16:creationId xmlns:a16="http://schemas.microsoft.com/office/drawing/2014/main" id="{8FDE63BC-4AEE-445C-B1FE-B0724D417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t="10633" r="10906"/>
          <a:stretch/>
        </p:blipFill>
        <p:spPr bwMode="auto">
          <a:xfrm>
            <a:off x="624503" y="1575260"/>
            <a:ext cx="4787704" cy="3087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A58679-23C8-4551-A22C-7DD0E2C19D3C}"/>
              </a:ext>
            </a:extLst>
          </p:cNvPr>
          <p:cNvSpPr txBox="1"/>
          <p:nvPr/>
        </p:nvSpPr>
        <p:spPr>
          <a:xfrm>
            <a:off x="5830379" y="1495338"/>
            <a:ext cx="291547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Construct a graphical representation of a topic, event or concept in a storyboard or comic</a:t>
            </a:r>
          </a:p>
        </p:txBody>
      </p:sp>
    </p:spTree>
    <p:extLst>
      <p:ext uri="{BB962C8B-B14F-4D97-AF65-F5344CB8AC3E}">
        <p14:creationId xmlns:p14="http://schemas.microsoft.com/office/powerpoint/2010/main" val="331269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AD47A-1E5A-4D39-A690-DAEC5FE7F3A1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7:Flow Charts.</a:t>
            </a:r>
          </a:p>
        </p:txBody>
      </p:sp>
      <p:pic>
        <p:nvPicPr>
          <p:cNvPr id="3" name="Picture 4" descr="What is a Flow Chart? - Answered - Twinkl Teaching Wiki">
            <a:extLst>
              <a:ext uri="{FF2B5EF4-FFF2-40B4-BE49-F238E27FC236}">
                <a16:creationId xmlns:a16="http://schemas.microsoft.com/office/drawing/2014/main" id="{BF7463F4-2444-459B-A7A9-E7A50438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45" y="1106315"/>
            <a:ext cx="3379304" cy="53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ducation and Flow Charts – Educational Aspirations">
            <a:extLst>
              <a:ext uri="{FF2B5EF4-FFF2-40B4-BE49-F238E27FC236}">
                <a16:creationId xmlns:a16="http://schemas.microsoft.com/office/drawing/2014/main" id="{7432DA2E-8E8D-4E53-AF71-E451916E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476">
            <a:off x="5122153" y="2977136"/>
            <a:ext cx="2824258" cy="32604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922583-ADC2-4E2B-BF4A-0B048BC71765}"/>
              </a:ext>
            </a:extLst>
          </p:cNvPr>
          <p:cNvSpPr txBox="1"/>
          <p:nvPr/>
        </p:nvSpPr>
        <p:spPr>
          <a:xfrm>
            <a:off x="5221357" y="1457739"/>
            <a:ext cx="386881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Demonstrate your understanding of topics or processes with the production of a flow chart</a:t>
            </a:r>
          </a:p>
        </p:txBody>
      </p:sp>
    </p:spTree>
    <p:extLst>
      <p:ext uri="{BB962C8B-B14F-4D97-AF65-F5344CB8AC3E}">
        <p14:creationId xmlns:p14="http://schemas.microsoft.com/office/powerpoint/2010/main" val="81634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AC2A6-5B04-4E0B-A235-55D5ACD637D4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8:Washing line learning.</a:t>
            </a:r>
          </a:p>
        </p:txBody>
      </p:sp>
      <p:pic>
        <p:nvPicPr>
          <p:cNvPr id="3" name="Picture 4" descr="Clothes Line Display – A Creative MFL Classroom">
            <a:extLst>
              <a:ext uri="{FF2B5EF4-FFF2-40B4-BE49-F238E27FC236}">
                <a16:creationId xmlns:a16="http://schemas.microsoft.com/office/drawing/2014/main" id="{BC61CB22-10F5-4C26-B35A-A1E2F35E2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4"/>
          <a:stretch/>
        </p:blipFill>
        <p:spPr bwMode="auto">
          <a:xfrm rot="20405907">
            <a:off x="723012" y="1785814"/>
            <a:ext cx="3276187" cy="282999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vision 'washing line' 😂//✩ 𝙼𝚢 𝚙𝚑𝚘𝚝𝚘𝚐𝚛𝚊𝚙𝚑𝚢 on We Heart It">
            <a:extLst>
              <a:ext uri="{FF2B5EF4-FFF2-40B4-BE49-F238E27FC236}">
                <a16:creationId xmlns:a16="http://schemas.microsoft.com/office/drawing/2014/main" id="{FE48344A-1483-4FBF-886C-9DEA9FF4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b="1002"/>
          <a:stretch/>
        </p:blipFill>
        <p:spPr bwMode="auto">
          <a:xfrm rot="20446702">
            <a:off x="3582259" y="2376420"/>
            <a:ext cx="3602352" cy="34002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41A7E-FE5B-40B7-AAAF-862D607874B4}"/>
              </a:ext>
            </a:extLst>
          </p:cNvPr>
          <p:cNvSpPr txBox="1"/>
          <p:nvPr/>
        </p:nvSpPr>
        <p:spPr>
          <a:xfrm>
            <a:off x="7014406" y="1671822"/>
            <a:ext cx="2721935" cy="120032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Cut out key vocabulary terms into the shape it represents and peg to a washing line</a:t>
            </a:r>
          </a:p>
        </p:txBody>
      </p:sp>
    </p:spTree>
    <p:extLst>
      <p:ext uri="{BB962C8B-B14F-4D97-AF65-F5344CB8AC3E}">
        <p14:creationId xmlns:p14="http://schemas.microsoft.com/office/powerpoint/2010/main" val="356909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A5188-811C-430A-B839-1ED8EE6783A1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9:Clock Learning.</a:t>
            </a:r>
          </a:p>
        </p:txBody>
      </p:sp>
      <p:pic>
        <p:nvPicPr>
          <p:cNvPr id="3" name="Picture 2" descr="Maths Revision Clocks">
            <a:extLst>
              <a:ext uri="{FF2B5EF4-FFF2-40B4-BE49-F238E27FC236}">
                <a16:creationId xmlns:a16="http://schemas.microsoft.com/office/drawing/2014/main" id="{9ED19BB7-4073-442E-A65C-EF6A4BD5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8" y="2004237"/>
            <a:ext cx="5172012" cy="38741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B6670-9A76-4BCE-B1AF-99928DBE0C94}"/>
              </a:ext>
            </a:extLst>
          </p:cNvPr>
          <p:cNvSpPr txBox="1"/>
          <p:nvPr/>
        </p:nvSpPr>
        <p:spPr>
          <a:xfrm>
            <a:off x="6315739" y="3088758"/>
            <a:ext cx="3125973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Divide a page into 12 sections (like a clock) and add information about a topic in each section</a:t>
            </a:r>
          </a:p>
        </p:txBody>
      </p:sp>
    </p:spTree>
    <p:extLst>
      <p:ext uri="{BB962C8B-B14F-4D97-AF65-F5344CB8AC3E}">
        <p14:creationId xmlns:p14="http://schemas.microsoft.com/office/powerpoint/2010/main" val="43112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5DD55-3172-41A7-8117-06CBF6AF14A2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10:mnemonics.</a:t>
            </a:r>
          </a:p>
        </p:txBody>
      </p:sp>
      <p:pic>
        <p:nvPicPr>
          <p:cNvPr id="1026" name="Picture 2" descr="Mnemonic: Definition and Examples | LiteraryTerms.net">
            <a:extLst>
              <a:ext uri="{FF2B5EF4-FFF2-40B4-BE49-F238E27FC236}">
                <a16:creationId xmlns:a16="http://schemas.microsoft.com/office/drawing/2014/main" id="{E4DFAEFC-94E9-4D67-ADB2-A2E0FCCE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5815">
            <a:off x="935666" y="2266751"/>
            <a:ext cx="3649072" cy="232449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nemonics Images, Stock Photos &amp; Vectors | Shutterstock">
            <a:extLst>
              <a:ext uri="{FF2B5EF4-FFF2-40B4-BE49-F238E27FC236}">
                <a16:creationId xmlns:a16="http://schemas.microsoft.com/office/drawing/2014/main" id="{1C20CD77-7306-4D20-B8BE-28F58027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538">
            <a:off x="4180147" y="3890947"/>
            <a:ext cx="2343150" cy="19526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D1A3C-AD60-43EB-A2B6-3C630D84B6DB}"/>
              </a:ext>
            </a:extLst>
          </p:cNvPr>
          <p:cNvSpPr txBox="1"/>
          <p:nvPr/>
        </p:nvSpPr>
        <p:spPr>
          <a:xfrm>
            <a:off x="6096000" y="1609929"/>
            <a:ext cx="334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mnemonic is a pattern of letters that help us to remember something. </a:t>
            </a:r>
          </a:p>
        </p:txBody>
      </p:sp>
    </p:spTree>
    <p:extLst>
      <p:ext uri="{BB962C8B-B14F-4D97-AF65-F5344CB8AC3E}">
        <p14:creationId xmlns:p14="http://schemas.microsoft.com/office/powerpoint/2010/main" val="156965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08BFD-5FE7-440B-94BF-C0BE3C36B949}"/>
              </a:ext>
            </a:extLst>
          </p:cNvPr>
          <p:cNvSpPr txBox="1"/>
          <p:nvPr/>
        </p:nvSpPr>
        <p:spPr>
          <a:xfrm>
            <a:off x="2199861" y="160228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</a:t>
            </a:r>
            <a:r>
              <a:rPr lang="en-GB" sz="2800"/>
              <a:t>Strategy 1</a:t>
            </a:r>
            <a:r>
              <a:rPr lang="en-GB" sz="2800" dirty="0"/>
              <a:t>1</a:t>
            </a:r>
            <a:r>
              <a:rPr lang="en-GB" sz="2800"/>
              <a:t>:</a:t>
            </a:r>
            <a:r>
              <a:rPr lang="en-GB" sz="2800" dirty="0"/>
              <a:t>Test yourself.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23F3065-C33D-4F21-8B0A-885210243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355101"/>
              </p:ext>
            </p:extLst>
          </p:nvPr>
        </p:nvGraphicFramePr>
        <p:xfrm>
          <a:off x="575374" y="861390"/>
          <a:ext cx="8298052" cy="5701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669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1" dirty="0"/>
                        <a:t>1)Silent revision – READ (3 minutes)</a:t>
                      </a:r>
                    </a:p>
                    <a:p>
                      <a:pPr marL="0" indent="0" algn="ctr">
                        <a:buNone/>
                      </a:pPr>
                      <a:endParaRPr lang="en-GB" dirty="0"/>
                    </a:p>
                    <a:p>
                      <a:pPr algn="ctr"/>
                      <a:r>
                        <a:rPr lang="en-GB" dirty="0"/>
                        <a:t>You could read the resource</a:t>
                      </a:r>
                    </a:p>
                    <a:p>
                      <a:pPr algn="ctr"/>
                      <a:r>
                        <a:rPr lang="en-GB" dirty="0"/>
                        <a:t>You could draw out the resource</a:t>
                      </a:r>
                    </a:p>
                    <a:p>
                      <a:pPr algn="ctr"/>
                      <a:r>
                        <a:rPr lang="en-GB" dirty="0"/>
                        <a:t>You could make notes</a:t>
                      </a:r>
                    </a:p>
                    <a:p>
                      <a:pPr algn="l"/>
                      <a:endParaRPr lang="en-GB" dirty="0"/>
                    </a:p>
                    <a:p>
                      <a:pPr algn="ctr"/>
                      <a:r>
                        <a:rPr lang="en-GB" dirty="0"/>
                        <a:t> </a:t>
                      </a:r>
                      <a:r>
                        <a:rPr lang="en-GB" sz="1800" dirty="0">
                          <a:hlinkClick r:id="rId2"/>
                        </a:rPr>
                        <a:t>https://www.online-stopwatch.com/countdown-timer/</a:t>
                      </a:r>
                      <a:r>
                        <a:rPr lang="en-GB" sz="1800" dirty="0"/>
                        <a:t> 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800" b="1" dirty="0"/>
                        <a:t>2)Test yourself</a:t>
                      </a:r>
                      <a:r>
                        <a:rPr lang="en-GB" sz="1800" b="1" baseline="0" dirty="0"/>
                        <a:t> (</a:t>
                      </a:r>
                      <a:r>
                        <a:rPr lang="en-GB" sz="1800" b="1" dirty="0"/>
                        <a:t>In silence) (3 minutes)</a:t>
                      </a:r>
                    </a:p>
                    <a:p>
                      <a:pPr marL="0" indent="0" algn="ctr">
                        <a:buNone/>
                      </a:pPr>
                      <a:endParaRPr lang="en-GB" sz="1800" b="1" dirty="0"/>
                    </a:p>
                    <a:p>
                      <a:pPr algn="ctr"/>
                      <a:r>
                        <a:rPr lang="en-GB" sz="1800" dirty="0"/>
                        <a:t>Turn the resource over and test yourself</a:t>
                      </a:r>
                    </a:p>
                    <a:p>
                      <a:pPr algn="ctr"/>
                      <a:r>
                        <a:rPr lang="en-GB" sz="1800" dirty="0"/>
                        <a:t>Try to re-write what you can remember. definitions/explanations</a:t>
                      </a:r>
                    </a:p>
                    <a:p>
                      <a:pPr algn="ctr"/>
                      <a:r>
                        <a:rPr lang="en-GB" sz="1800" dirty="0"/>
                        <a:t>Try to re-draw the spider diagram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1800" dirty="0"/>
                        <a:t>Think Hard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521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1" dirty="0"/>
                        <a:t>3)Silent revision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1" dirty="0"/>
                        <a:t>Go back over your notes… CHECK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1" dirty="0"/>
                        <a:t>(2</a:t>
                      </a:r>
                      <a:r>
                        <a:rPr lang="en-GB" b="1" baseline="0" dirty="0"/>
                        <a:t> minutes)</a:t>
                      </a:r>
                      <a:endParaRPr lang="en-GB" b="1" dirty="0"/>
                    </a:p>
                    <a:p>
                      <a:pPr marL="0" indent="0" algn="ctr">
                        <a:buNone/>
                      </a:pPr>
                      <a:endParaRPr lang="en-GB" dirty="0"/>
                    </a:p>
                    <a:p>
                      <a:pPr algn="ctr"/>
                      <a:r>
                        <a:rPr lang="en-GB" dirty="0"/>
                        <a:t>You could re-read the resource</a:t>
                      </a:r>
                    </a:p>
                    <a:p>
                      <a:pPr algn="ctr"/>
                      <a:r>
                        <a:rPr lang="en-GB" dirty="0"/>
                        <a:t>You could add to the resource</a:t>
                      </a:r>
                    </a:p>
                    <a:p>
                      <a:pPr algn="ctr"/>
                      <a:r>
                        <a:rPr lang="en-GB" dirty="0"/>
                        <a:t>You could continue to write notes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800" b="1" dirty="0"/>
                        <a:t>4)In silence</a:t>
                      </a:r>
                      <a:r>
                        <a:rPr lang="en-GB" sz="1800" b="1" baseline="0" dirty="0"/>
                        <a:t> (</a:t>
                      </a:r>
                      <a:r>
                        <a:rPr lang="en-GB" sz="1800" b="1" dirty="0"/>
                        <a:t>Re-Test) (3 minutes)</a:t>
                      </a:r>
                    </a:p>
                    <a:p>
                      <a:pPr algn="ctr"/>
                      <a:r>
                        <a:rPr lang="en-GB" sz="1800" dirty="0"/>
                        <a:t>Test each other</a:t>
                      </a:r>
                    </a:p>
                    <a:p>
                      <a:pPr algn="ctr"/>
                      <a:r>
                        <a:rPr lang="en-GB" sz="1800" dirty="0"/>
                        <a:t>Turn the resource over and test yourself</a:t>
                      </a:r>
                    </a:p>
                    <a:p>
                      <a:pPr algn="ctr"/>
                      <a:r>
                        <a:rPr lang="en-GB" sz="1800" dirty="0"/>
                        <a:t>Try to re-write what you can remember. definitions/explanations</a:t>
                      </a:r>
                    </a:p>
                    <a:p>
                      <a:pPr algn="ctr"/>
                      <a:r>
                        <a:rPr lang="en-GB" sz="1800" dirty="0"/>
                        <a:t>Try to re-draw the spider diagram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1800" dirty="0"/>
                        <a:t>Think Hard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98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5DD55-3172-41A7-8117-06CBF6AF14A2}"/>
              </a:ext>
            </a:extLst>
          </p:cNvPr>
          <p:cNvSpPr txBox="1"/>
          <p:nvPr/>
        </p:nvSpPr>
        <p:spPr>
          <a:xfrm>
            <a:off x="172279" y="221233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Revision websites.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D37F1-47BA-49BB-8FAA-BA751CC93DB2}"/>
              </a:ext>
            </a:extLst>
          </p:cNvPr>
          <p:cNvSpPr/>
          <p:nvPr/>
        </p:nvSpPr>
        <p:spPr>
          <a:xfrm>
            <a:off x="172279" y="739307"/>
            <a:ext cx="4691269" cy="684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Science: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https://www.bbc.co.uk/bitesize/subjects/zrkw2hv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https://senecalearning.com/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https://www.youtube.com/channel/UCqbOeHaAUXw9Il7sBVG3_bw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https://www.mathseffect.co.uk/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https://www.mathsgenie.co.uk/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https://www.onmaths.com/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https://www.drfrostmaths.com/login.php?url=%2Fdashboard.php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https://drive.google.com/drive/folders/1AWgsx6aBeZjG-_UTIsTpajMeEopnMkMk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https://www.bbc.co.uk/bitesize/levels/z98jmp3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www.senecalearning.com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https://www.youtube.com/channel/UCM2vdqz-7e4HAuzhpFuRY8w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Expressive Arts: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https://www.bbc.co.uk/bitesize/guides/z39x34j/revision/1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ED58A-941B-4099-833C-908E38C2DE2F}"/>
              </a:ext>
            </a:extLst>
          </p:cNvPr>
          <p:cNvSpPr/>
          <p:nvPr/>
        </p:nvSpPr>
        <p:spPr>
          <a:xfrm>
            <a:off x="5287617" y="1306819"/>
            <a:ext cx="4691269" cy="88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EDA74-94AB-43AD-BEDF-BB3366FA10A9}"/>
              </a:ext>
            </a:extLst>
          </p:cNvPr>
          <p:cNvSpPr/>
          <p:nvPr/>
        </p:nvSpPr>
        <p:spPr>
          <a:xfrm>
            <a:off x="5600888" y="401201"/>
            <a:ext cx="6096000" cy="76699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MFL: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https://senecalearning.com/en-GB/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Geography: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https://www.bbc.co.uk/bitesize/examspecs/zsytxsg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https://timeforgeography.co.uk/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https://app.senecalearning.com/classroom/course/c25820ce-c6f1-436f-b33b-917b620631dc/section/8683454e-9aed-45af-b4ff-5f6272fe6a46/session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History: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https://www.bbc.co.uk/bitesize/examspecs/zw4bv4j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https://www.bbc.co.uk/teach/class-clips-video/medicine-through-time/zdcy8xs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https://www.youtube.com/playlist?list=PLcvEcrsF_9zLBPrC0QDfASQ1MDqYzedVj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https://www.historylearningsite.co.uk/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and Recreation: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https://www.bbc.co.uk/bitesize/examspecs/ztrcg82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https://www.bbc.co.uk/teach/gcse-national-5-physical-education/zh92vk7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https://www.brianmac.co.uk/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https://www.topendsports.com/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Science</a:t>
            </a:r>
            <a:b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https://www.youtube.com/c/craigndave/playlists?view=50&amp;sort=dd&amp;shelf_id=1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https://www.youtube.com/c/ComputerScienceTutor/playlists?view=50&amp;sort=dd&amp;shelf_id=2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https://www.codecademy.com/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8599DC-9C0F-415D-B608-2A93E51D2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94473"/>
              </p:ext>
            </p:extLst>
          </p:nvPr>
        </p:nvGraphicFramePr>
        <p:xfrm>
          <a:off x="357809" y="1316222"/>
          <a:ext cx="11418593" cy="5044819"/>
        </p:xfrm>
        <a:graphic>
          <a:graphicData uri="http://schemas.openxmlformats.org/drawingml/2006/table">
            <a:tbl>
              <a:tblPr bandRow="1"/>
              <a:tblGrid>
                <a:gridCol w="1383731">
                  <a:extLst>
                    <a:ext uri="{9D8B030D-6E8A-4147-A177-3AD203B41FA5}">
                      <a16:colId xmlns:a16="http://schemas.microsoft.com/office/drawing/2014/main" val="2934827239"/>
                    </a:ext>
                  </a:extLst>
                </a:gridCol>
                <a:gridCol w="1293732">
                  <a:extLst>
                    <a:ext uri="{9D8B030D-6E8A-4147-A177-3AD203B41FA5}">
                      <a16:colId xmlns:a16="http://schemas.microsoft.com/office/drawing/2014/main" val="3794411072"/>
                    </a:ext>
                  </a:extLst>
                </a:gridCol>
                <a:gridCol w="1248733">
                  <a:extLst>
                    <a:ext uri="{9D8B030D-6E8A-4147-A177-3AD203B41FA5}">
                      <a16:colId xmlns:a16="http://schemas.microsoft.com/office/drawing/2014/main" val="4166341069"/>
                    </a:ext>
                  </a:extLst>
                </a:gridCol>
                <a:gridCol w="1428731">
                  <a:extLst>
                    <a:ext uri="{9D8B030D-6E8A-4147-A177-3AD203B41FA5}">
                      <a16:colId xmlns:a16="http://schemas.microsoft.com/office/drawing/2014/main" val="1405380021"/>
                    </a:ext>
                  </a:extLst>
                </a:gridCol>
                <a:gridCol w="1293732">
                  <a:extLst>
                    <a:ext uri="{9D8B030D-6E8A-4147-A177-3AD203B41FA5}">
                      <a16:colId xmlns:a16="http://schemas.microsoft.com/office/drawing/2014/main" val="712016281"/>
                    </a:ext>
                  </a:extLst>
                </a:gridCol>
                <a:gridCol w="1259983">
                  <a:extLst>
                    <a:ext uri="{9D8B030D-6E8A-4147-A177-3AD203B41FA5}">
                      <a16:colId xmlns:a16="http://schemas.microsoft.com/office/drawing/2014/main" val="346229713"/>
                    </a:ext>
                  </a:extLst>
                </a:gridCol>
                <a:gridCol w="1226233">
                  <a:extLst>
                    <a:ext uri="{9D8B030D-6E8A-4147-A177-3AD203B41FA5}">
                      <a16:colId xmlns:a16="http://schemas.microsoft.com/office/drawing/2014/main" val="2769492297"/>
                    </a:ext>
                  </a:extLst>
                </a:gridCol>
                <a:gridCol w="1203734">
                  <a:extLst>
                    <a:ext uri="{9D8B030D-6E8A-4147-A177-3AD203B41FA5}">
                      <a16:colId xmlns:a16="http://schemas.microsoft.com/office/drawing/2014/main" val="2152207457"/>
                    </a:ext>
                  </a:extLst>
                </a:gridCol>
                <a:gridCol w="1079984">
                  <a:extLst>
                    <a:ext uri="{9D8B030D-6E8A-4147-A177-3AD203B41FA5}">
                      <a16:colId xmlns:a16="http://schemas.microsoft.com/office/drawing/2014/main" val="2980593215"/>
                    </a:ext>
                  </a:extLst>
                </a:gridCol>
              </a:tblGrid>
              <a:tr h="610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Monday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Tuesday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Wednesday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Thursday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Friday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Times for the weekend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Saturday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Sunday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79707"/>
                  </a:ext>
                </a:extLst>
              </a:tr>
              <a:tr h="66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3.30 – 4.00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0115"/>
                  </a:ext>
                </a:extLst>
              </a:tr>
              <a:tr h="81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4.00-4.30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01498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4.30 – 5.00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78887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5.00-5.30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24986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5.30 -6.00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75179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6,30 – 7.00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00158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7.00 – 7.30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0709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E80AAED0-0A9B-4C46-996D-A04C0FFF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470" y="638421"/>
            <a:ext cx="34190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Revision Timetable – Week A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1.jpg" descr="http://schoolinclusion.pixel-online.org/impianto/img/wilsthorpe.jpg">
            <a:extLst>
              <a:ext uri="{FF2B5EF4-FFF2-40B4-BE49-F238E27FC236}">
                <a16:creationId xmlns:a16="http://schemas.microsoft.com/office/drawing/2014/main" id="{84DA1D9A-7DBA-4B4F-9A3B-BAA5A4E1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75" y="299175"/>
            <a:ext cx="1078258" cy="10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4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8599DC-9C0F-415D-B608-2A93E51D2967}"/>
              </a:ext>
            </a:extLst>
          </p:cNvPr>
          <p:cNvGraphicFramePr>
            <a:graphicFrameLocks noGrp="1"/>
          </p:cNvGraphicFramePr>
          <p:nvPr/>
        </p:nvGraphicFramePr>
        <p:xfrm>
          <a:off x="357809" y="1316222"/>
          <a:ext cx="11418593" cy="5044819"/>
        </p:xfrm>
        <a:graphic>
          <a:graphicData uri="http://schemas.openxmlformats.org/drawingml/2006/table">
            <a:tbl>
              <a:tblPr bandRow="1"/>
              <a:tblGrid>
                <a:gridCol w="1383731">
                  <a:extLst>
                    <a:ext uri="{9D8B030D-6E8A-4147-A177-3AD203B41FA5}">
                      <a16:colId xmlns:a16="http://schemas.microsoft.com/office/drawing/2014/main" val="2934827239"/>
                    </a:ext>
                  </a:extLst>
                </a:gridCol>
                <a:gridCol w="1293732">
                  <a:extLst>
                    <a:ext uri="{9D8B030D-6E8A-4147-A177-3AD203B41FA5}">
                      <a16:colId xmlns:a16="http://schemas.microsoft.com/office/drawing/2014/main" val="3794411072"/>
                    </a:ext>
                  </a:extLst>
                </a:gridCol>
                <a:gridCol w="1248733">
                  <a:extLst>
                    <a:ext uri="{9D8B030D-6E8A-4147-A177-3AD203B41FA5}">
                      <a16:colId xmlns:a16="http://schemas.microsoft.com/office/drawing/2014/main" val="4166341069"/>
                    </a:ext>
                  </a:extLst>
                </a:gridCol>
                <a:gridCol w="1428731">
                  <a:extLst>
                    <a:ext uri="{9D8B030D-6E8A-4147-A177-3AD203B41FA5}">
                      <a16:colId xmlns:a16="http://schemas.microsoft.com/office/drawing/2014/main" val="1405380021"/>
                    </a:ext>
                  </a:extLst>
                </a:gridCol>
                <a:gridCol w="1293732">
                  <a:extLst>
                    <a:ext uri="{9D8B030D-6E8A-4147-A177-3AD203B41FA5}">
                      <a16:colId xmlns:a16="http://schemas.microsoft.com/office/drawing/2014/main" val="712016281"/>
                    </a:ext>
                  </a:extLst>
                </a:gridCol>
                <a:gridCol w="1259983">
                  <a:extLst>
                    <a:ext uri="{9D8B030D-6E8A-4147-A177-3AD203B41FA5}">
                      <a16:colId xmlns:a16="http://schemas.microsoft.com/office/drawing/2014/main" val="346229713"/>
                    </a:ext>
                  </a:extLst>
                </a:gridCol>
                <a:gridCol w="1226233">
                  <a:extLst>
                    <a:ext uri="{9D8B030D-6E8A-4147-A177-3AD203B41FA5}">
                      <a16:colId xmlns:a16="http://schemas.microsoft.com/office/drawing/2014/main" val="2769492297"/>
                    </a:ext>
                  </a:extLst>
                </a:gridCol>
                <a:gridCol w="1203734">
                  <a:extLst>
                    <a:ext uri="{9D8B030D-6E8A-4147-A177-3AD203B41FA5}">
                      <a16:colId xmlns:a16="http://schemas.microsoft.com/office/drawing/2014/main" val="2152207457"/>
                    </a:ext>
                  </a:extLst>
                </a:gridCol>
                <a:gridCol w="1079984">
                  <a:extLst>
                    <a:ext uri="{9D8B030D-6E8A-4147-A177-3AD203B41FA5}">
                      <a16:colId xmlns:a16="http://schemas.microsoft.com/office/drawing/2014/main" val="2980593215"/>
                    </a:ext>
                  </a:extLst>
                </a:gridCol>
              </a:tblGrid>
              <a:tr h="610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Monday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Tuesday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Wednesday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Thursday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Friday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Times for the weekend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Saturday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Sunday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79707"/>
                  </a:ext>
                </a:extLst>
              </a:tr>
              <a:tr h="66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3.30 – 4.00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0115"/>
                  </a:ext>
                </a:extLst>
              </a:tr>
              <a:tr h="81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4.00-4.30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01498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4.30 – 5.00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78887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5.00-5.30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24986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5.30 -6.00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75179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6,30 – 7.00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00158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7.00 – 7.30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0709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E80AAED0-0A9B-4C46-996D-A04C0FFF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035" y="654047"/>
            <a:ext cx="33793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 Revision Timetable – Week B 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5" name="image1.jpg" descr="http://schoolinclusion.pixel-online.org/impianto/img/wilsthorpe.jpg">
            <a:extLst>
              <a:ext uri="{FF2B5EF4-FFF2-40B4-BE49-F238E27FC236}">
                <a16:creationId xmlns:a16="http://schemas.microsoft.com/office/drawing/2014/main" id="{84DA1D9A-7DBA-4B4F-9A3B-BAA5A4E1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75" y="299175"/>
            <a:ext cx="1078258" cy="10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1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861774-B518-4EC8-9697-07A0FAF0FDDF}"/>
              </a:ext>
            </a:extLst>
          </p:cNvPr>
          <p:cNvSpPr txBox="1"/>
          <p:nvPr/>
        </p:nvSpPr>
        <p:spPr>
          <a:xfrm>
            <a:off x="795130" y="1997839"/>
            <a:ext cx="8136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the best use of every moment in your lessons</a:t>
            </a:r>
            <a:r>
              <a:rPr lang="en-GB" b="1" dirty="0"/>
              <a:t>. Lesson time is the most important time</a:t>
            </a:r>
            <a:r>
              <a:rPr lang="en-GB" dirty="0"/>
              <a:t> to embed learning and developing news skills and knowledge.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use of the online platform </a:t>
            </a:r>
            <a:r>
              <a:rPr lang="en-GB" b="1" dirty="0">
                <a:solidFill>
                  <a:schemeClr val="accent2"/>
                </a:solidFill>
              </a:rPr>
              <a:t>Seneca </a:t>
            </a:r>
            <a:r>
              <a:rPr lang="en-GB" dirty="0">
                <a:solidFill>
                  <a:schemeClr val="accent2"/>
                </a:solidFill>
              </a:rPr>
              <a:t>and the </a:t>
            </a:r>
            <a:r>
              <a:rPr lang="en-GB" b="1" dirty="0">
                <a:solidFill>
                  <a:schemeClr val="accent2"/>
                </a:solidFill>
              </a:rPr>
              <a:t>Useful websites </a:t>
            </a:r>
            <a:r>
              <a:rPr lang="en-GB" dirty="0">
                <a:solidFill>
                  <a:schemeClr val="accent2"/>
                </a:solidFill>
              </a:rPr>
              <a:t>recommended by each subject area on the school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Attend </a:t>
            </a:r>
            <a:r>
              <a:rPr lang="en-GB" b="1" dirty="0"/>
              <a:t>every intervention session </a:t>
            </a:r>
            <a:r>
              <a:rPr lang="en-GB" dirty="0"/>
              <a:t>and give your best.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Do not bury your head </a:t>
            </a:r>
            <a:r>
              <a:rPr lang="en-GB" dirty="0"/>
              <a:t>in the sand. If you are struggling then speak to your Subject Teacher or your Progress Manager.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53D8E-F4A4-437B-B183-BC39EA74913F}"/>
              </a:ext>
            </a:extLst>
          </p:cNvPr>
          <p:cNvSpPr txBox="1"/>
          <p:nvPr/>
        </p:nvSpPr>
        <p:spPr>
          <a:xfrm>
            <a:off x="1683026" y="715617"/>
            <a:ext cx="532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Top revision tips!</a:t>
            </a:r>
          </a:p>
        </p:txBody>
      </p:sp>
    </p:spTree>
    <p:extLst>
      <p:ext uri="{BB962C8B-B14F-4D97-AF65-F5344CB8AC3E}">
        <p14:creationId xmlns:p14="http://schemas.microsoft.com/office/powerpoint/2010/main" val="26451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9ACB4-5C79-48A2-A0C9-D65C29255050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1:Past paper questions.</a:t>
            </a:r>
          </a:p>
        </p:txBody>
      </p:sp>
      <p:pic>
        <p:nvPicPr>
          <p:cNvPr id="2050" name="Picture 2" descr="Past Papers – AH (Advanced Higher)">
            <a:extLst>
              <a:ext uri="{FF2B5EF4-FFF2-40B4-BE49-F238E27FC236}">
                <a16:creationId xmlns:a16="http://schemas.microsoft.com/office/drawing/2014/main" id="{20BA9EC8-47A0-4E35-80AA-80958ECD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4" y="1191812"/>
            <a:ext cx="1981200" cy="23145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CSE Key Stage 4 Exam Paper 2 2018 &amp; Solutions E-book - Foundation Tier —  KS2, KS3, KS4 (GCSE) &amp; A-level Online Mathematics Tutoring">
            <a:extLst>
              <a:ext uri="{FF2B5EF4-FFF2-40B4-BE49-F238E27FC236}">
                <a16:creationId xmlns:a16="http://schemas.microsoft.com/office/drawing/2014/main" id="{0648E3CD-D30D-4CC4-8089-31EBCC37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0397">
            <a:off x="2163741" y="3232048"/>
            <a:ext cx="2614409" cy="28576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DB7798-7ADB-4C62-8ADC-812C47380A24}"/>
              </a:ext>
            </a:extLst>
          </p:cNvPr>
          <p:cNvSpPr txBox="1"/>
          <p:nvPr/>
        </p:nvSpPr>
        <p:spPr>
          <a:xfrm>
            <a:off x="5218107" y="1389428"/>
            <a:ext cx="38449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should begin trying past paper questions as far in advance of your exam as possible.</a:t>
            </a:r>
          </a:p>
          <a:p>
            <a:endParaRPr lang="en-GB" dirty="0"/>
          </a:p>
          <a:p>
            <a:r>
              <a:rPr lang="en-GB" dirty="0"/>
              <a:t>Ask your subject teacher the exact name of the exam board and specification.</a:t>
            </a:r>
          </a:p>
          <a:p>
            <a:endParaRPr lang="en-GB" dirty="0"/>
          </a:p>
          <a:p>
            <a:r>
              <a:rPr lang="en-GB" dirty="0"/>
              <a:t>Look out for the exam verbs (describe, explain and evaluate) and try and picture the mark scheme.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83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540720-7A65-4FD5-AF07-ED599D13CE88}"/>
              </a:ext>
            </a:extLst>
          </p:cNvPr>
          <p:cNvSpPr txBox="1"/>
          <p:nvPr/>
        </p:nvSpPr>
        <p:spPr>
          <a:xfrm>
            <a:off x="1073426" y="583095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2:Fact sheet.</a:t>
            </a:r>
          </a:p>
        </p:txBody>
      </p:sp>
      <p:pic>
        <p:nvPicPr>
          <p:cNvPr id="3" name="Picture 2" descr="Physical Science Curriculum Mastery Posters Light poster:Teaching Supplies  | Fisher Scientific">
            <a:extLst>
              <a:ext uri="{FF2B5EF4-FFF2-40B4-BE49-F238E27FC236}">
                <a16:creationId xmlns:a16="http://schemas.microsoft.com/office/drawing/2014/main" id="{99BD0347-786A-409E-97C1-02A8EF90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0" y="1106315"/>
            <a:ext cx="3150371" cy="4565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HOPES Brain Tutorial: An Introduction (printable fact sheet) – HOPES  Huntington's Disease Information">
            <a:extLst>
              <a:ext uri="{FF2B5EF4-FFF2-40B4-BE49-F238E27FC236}">
                <a16:creationId xmlns:a16="http://schemas.microsoft.com/office/drawing/2014/main" id="{1C76A6E1-ABBE-436F-AA7B-2036E9B3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10" y="1106315"/>
            <a:ext cx="3546766" cy="44065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7847B-679A-4C08-B3CA-DFC95D38D997}"/>
              </a:ext>
            </a:extLst>
          </p:cNvPr>
          <p:cNvSpPr txBox="1"/>
          <p:nvPr/>
        </p:nvSpPr>
        <p:spPr>
          <a:xfrm>
            <a:off x="7674279" y="2432446"/>
            <a:ext cx="2040834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Compile a fact sheet that has key words, diagrams, information and images about a topic</a:t>
            </a:r>
          </a:p>
        </p:txBody>
      </p:sp>
    </p:spTree>
    <p:extLst>
      <p:ext uri="{BB962C8B-B14F-4D97-AF65-F5344CB8AC3E}">
        <p14:creationId xmlns:p14="http://schemas.microsoft.com/office/powerpoint/2010/main" val="82685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0C8B1C-5F82-4994-87E3-17979A341DC2}"/>
              </a:ext>
            </a:extLst>
          </p:cNvPr>
          <p:cNvSpPr txBox="1"/>
          <p:nvPr/>
        </p:nvSpPr>
        <p:spPr>
          <a:xfrm>
            <a:off x="1073426" y="583095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3: Flash Cards.</a:t>
            </a:r>
          </a:p>
        </p:txBody>
      </p:sp>
      <p:sp>
        <p:nvSpPr>
          <p:cNvPr id="3" name="Curved Left Arrow 5">
            <a:extLst>
              <a:ext uri="{FF2B5EF4-FFF2-40B4-BE49-F238E27FC236}">
                <a16:creationId xmlns:a16="http://schemas.microsoft.com/office/drawing/2014/main" id="{E526FF9C-FB39-4789-93D8-51D1182E8FF4}"/>
              </a:ext>
            </a:extLst>
          </p:cNvPr>
          <p:cNvSpPr/>
          <p:nvPr/>
        </p:nvSpPr>
        <p:spPr>
          <a:xfrm rot="19382339">
            <a:off x="4848876" y="1322477"/>
            <a:ext cx="1368152" cy="194225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B2B02-CDE4-45F1-9476-4BFCF9AE15AF}"/>
              </a:ext>
            </a:extLst>
          </p:cNvPr>
          <p:cNvSpPr txBox="1"/>
          <p:nvPr/>
        </p:nvSpPr>
        <p:spPr>
          <a:xfrm>
            <a:off x="2348741" y="3429000"/>
            <a:ext cx="4595398" cy="27699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What are the main parts of the reflex arc?</a:t>
            </a: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 – Receptor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(reacts to a stimulus)</a:t>
            </a: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B – Sensory Neuron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(carries message to the co-ordinator/CNS)</a:t>
            </a: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 – Relay Neuron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lang="en-GB" sz="1200" b="1" dirty="0">
                <a:solidFill>
                  <a:srgbClr val="A5A5A5">
                    <a:lumMod val="50000"/>
                  </a:srgbClr>
                </a:solidFill>
                <a:latin typeface="Calibri" panose="020F0502020204030204"/>
              </a:rPr>
              <a:t>Gaps between neurons are called SYNAPSES</a:t>
            </a: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D – Motor Neuron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(carries message away from co-ordinator/CNS</a:t>
            </a: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E – Effector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(a muscle or gland)</a:t>
            </a:r>
          </a:p>
        </p:txBody>
      </p:sp>
      <p:pic>
        <p:nvPicPr>
          <p:cNvPr id="5" name="Picture 38" descr="http://www.usi.edu/science/biology/mkhopper/Ex22HumanReflexes/Images/Reflex%20Arc.jpg">
            <a:extLst>
              <a:ext uri="{FF2B5EF4-FFF2-40B4-BE49-F238E27FC236}">
                <a16:creationId xmlns:a16="http://schemas.microsoft.com/office/drawing/2014/main" id="{F62DD38A-F43C-461D-8351-793B301F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-85"/>
          <a:stretch>
            <a:fillRect/>
          </a:stretch>
        </p:blipFill>
        <p:spPr bwMode="auto">
          <a:xfrm>
            <a:off x="2982004" y="3933057"/>
            <a:ext cx="3328872" cy="122413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9C376-2F52-4C1E-8B9B-6461D75C3749}"/>
              </a:ext>
            </a:extLst>
          </p:cNvPr>
          <p:cNvSpPr txBox="1"/>
          <p:nvPr/>
        </p:nvSpPr>
        <p:spPr>
          <a:xfrm>
            <a:off x="276189" y="1407180"/>
            <a:ext cx="4532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prstClr val="black"/>
                </a:solidFill>
                <a:latin typeface="Bradley Hand ITC" pitchFamily="66" charset="0"/>
              </a:rPr>
              <a:t>How does the reflex arc work?</a:t>
            </a:r>
          </a:p>
        </p:txBody>
      </p:sp>
      <p:pic>
        <p:nvPicPr>
          <p:cNvPr id="8" name="Picture 2" descr="Pin on Organised Notes by a Disorganised Student">
            <a:extLst>
              <a:ext uri="{FF2B5EF4-FFF2-40B4-BE49-F238E27FC236}">
                <a16:creationId xmlns:a16="http://schemas.microsoft.com/office/drawing/2014/main" id="{3156A46D-8276-4841-A435-34F160A5F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7790" r="12342" b="3204"/>
          <a:stretch/>
        </p:blipFill>
        <p:spPr bwMode="auto">
          <a:xfrm rot="20325833">
            <a:off x="7373692" y="3810467"/>
            <a:ext cx="2082796" cy="14030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A16F4-766F-4465-9DFF-5E1074BC0077}"/>
              </a:ext>
            </a:extLst>
          </p:cNvPr>
          <p:cNvSpPr txBox="1"/>
          <p:nvPr/>
        </p:nvSpPr>
        <p:spPr>
          <a:xfrm>
            <a:off x="6811617" y="1709530"/>
            <a:ext cx="282826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Create a set of flash cards that contain key pieces of information and vocabulary for a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719710-B2CD-498C-83CB-AA94881A2730}"/>
              </a:ext>
            </a:extLst>
          </p:cNvPr>
          <p:cNvSpPr txBox="1"/>
          <p:nvPr/>
        </p:nvSpPr>
        <p:spPr>
          <a:xfrm>
            <a:off x="1073426" y="583095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4: Mind Maps.</a:t>
            </a:r>
          </a:p>
        </p:txBody>
      </p:sp>
      <p:pic>
        <p:nvPicPr>
          <p:cNvPr id="3" name="Picture 2" descr="braintorming by using diagrams that chunk thoughts and emotions and ideas  together. like a pinboard, only, not. [is it any won… | Mind map art, Mind  map, Mental map">
            <a:extLst>
              <a:ext uri="{FF2B5EF4-FFF2-40B4-BE49-F238E27FC236}">
                <a16:creationId xmlns:a16="http://schemas.microsoft.com/office/drawing/2014/main" id="{86ACD397-051C-4158-B1BF-FBB828904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"/>
          <a:stretch/>
        </p:blipFill>
        <p:spPr bwMode="auto">
          <a:xfrm>
            <a:off x="724428" y="1590260"/>
            <a:ext cx="5371572" cy="39930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6ECBB4-46D8-47D7-9C8F-83DB5C85ED3E}"/>
              </a:ext>
            </a:extLst>
          </p:cNvPr>
          <p:cNvSpPr txBox="1"/>
          <p:nvPr/>
        </p:nvSpPr>
        <p:spPr>
          <a:xfrm>
            <a:off x="6427304" y="1987826"/>
            <a:ext cx="300824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Produce a mind map to logically organise key concepts – perhaps even add illustrations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26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E526C-98B1-46B8-B511-477443EF93E1}"/>
              </a:ext>
            </a:extLst>
          </p:cNvPr>
          <p:cNvSpPr txBox="1"/>
          <p:nvPr/>
        </p:nvSpPr>
        <p:spPr>
          <a:xfrm>
            <a:off x="1073426" y="583095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5:Quizzes.</a:t>
            </a:r>
          </a:p>
        </p:txBody>
      </p:sp>
      <p:pic>
        <p:nvPicPr>
          <p:cNvPr id="3" name="Picture 4" descr="Multiple Choice Archives | Dyslexia | Dyslexic Advantage">
            <a:extLst>
              <a:ext uri="{FF2B5EF4-FFF2-40B4-BE49-F238E27FC236}">
                <a16:creationId xmlns:a16="http://schemas.microsoft.com/office/drawing/2014/main" id="{5E77C7D7-1103-499D-A4BE-5811A519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1" y="2089059"/>
            <a:ext cx="5112119" cy="34148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02A10-AA49-43AA-AD03-182E4DD02E8F}"/>
              </a:ext>
            </a:extLst>
          </p:cNvPr>
          <p:cNvSpPr txBox="1"/>
          <p:nvPr/>
        </p:nvSpPr>
        <p:spPr>
          <a:xfrm>
            <a:off x="6427304" y="1488894"/>
            <a:ext cx="30480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Compose a quiz on what you have learnt about a topic and test a family member or friend</a:t>
            </a:r>
            <a:endParaRPr lang="en-GB" dirty="0"/>
          </a:p>
        </p:txBody>
      </p:sp>
      <p:pic>
        <p:nvPicPr>
          <p:cNvPr id="5" name="Picture 6" descr="How to Create a Multiple Choice Quiz - ProProfs Quiz Maker FAQs">
            <a:extLst>
              <a:ext uri="{FF2B5EF4-FFF2-40B4-BE49-F238E27FC236}">
                <a16:creationId xmlns:a16="http://schemas.microsoft.com/office/drawing/2014/main" id="{2517ACC3-7BE1-4149-8141-38FCBCD1E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2400" r="62918" b="19429"/>
          <a:stretch/>
        </p:blipFill>
        <p:spPr bwMode="auto">
          <a:xfrm rot="20306471">
            <a:off x="6746434" y="3601277"/>
            <a:ext cx="2226649" cy="2183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244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1161</Words>
  <Application>Microsoft Office PowerPoint</Application>
  <PresentationFormat>Widescreen</PresentationFormat>
  <Paragraphs>260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 LT Pro</vt:lpstr>
      <vt:lpstr>Bradley Hand ITC</vt:lpstr>
      <vt:lpstr>Calibri</vt:lpstr>
      <vt:lpstr>Century Gothic</vt:lpstr>
      <vt:lpstr>Times New Roman</vt:lpstr>
      <vt:lpstr>Verdana</vt:lpstr>
      <vt:lpstr>Simple Light</vt:lpstr>
      <vt:lpstr> A guide to preparing for end of year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Wilsthorpe Community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Learning at KS3</dc:title>
  <dc:creator>Matthew Gray</dc:creator>
  <cp:lastModifiedBy>Matthew Gray</cp:lastModifiedBy>
  <cp:revision>31</cp:revision>
  <cp:lastPrinted>2022-03-25T09:39:28Z</cp:lastPrinted>
  <dcterms:created xsi:type="dcterms:W3CDTF">2019-08-22T09:22:37Z</dcterms:created>
  <dcterms:modified xsi:type="dcterms:W3CDTF">2022-04-05T07:59:13Z</dcterms:modified>
</cp:coreProperties>
</file>