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75" r:id="rId3"/>
    <p:sldId id="277" r:id="rId4"/>
    <p:sldId id="262" r:id="rId5"/>
    <p:sldId id="273" r:id="rId6"/>
    <p:sldId id="266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6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7AC54-0650-465F-BEAA-0B3DF46BA288}" type="datetimeFigureOut">
              <a:rPr lang="en-GB" smtClean="0"/>
              <a:t>05/04/2022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CCEA0-3512-4893-B1B4-E25895B4ED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445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d788314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d78831454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3596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d788314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d78831454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0441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d788314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d78831454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1615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d788314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d78831454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3312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d788314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d78831454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6835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8133" y="121411"/>
            <a:ext cx="12007035" cy="661398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 dirty="0"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EB22BB-E806-426E-8567-126DE35B6F4A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298" y="168041"/>
            <a:ext cx="527912" cy="759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AFD4AC-DA0A-4A2B-A7CF-8648D04647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5600" y="213234"/>
            <a:ext cx="9276588" cy="66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80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65307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26494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73352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1552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6" name="Google Shape;96;p2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61688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9" name="Google Shape;99;p2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6723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Verdana"/>
              <a:buNone/>
              <a:defRPr sz="28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Char char="●"/>
              <a:defRPr sz="1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○"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■"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●"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○"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■"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●"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Verdana"/>
              <a:buChar char="○"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Verdana"/>
              <a:buChar char="■"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333">
                <a:solidFill>
                  <a:schemeClr val="dk2"/>
                </a:solidFill>
              </a:defRPr>
            </a:lvl1pPr>
            <a:lvl2pPr lvl="1" algn="r" rtl="0">
              <a:buNone/>
              <a:defRPr sz="1333">
                <a:solidFill>
                  <a:schemeClr val="dk2"/>
                </a:solidFill>
              </a:defRPr>
            </a:lvl2pPr>
            <a:lvl3pPr lvl="2" algn="r" rtl="0">
              <a:buNone/>
              <a:defRPr sz="1333">
                <a:solidFill>
                  <a:schemeClr val="dk2"/>
                </a:solidFill>
              </a:defRPr>
            </a:lvl3pPr>
            <a:lvl4pPr lvl="3" algn="r" rtl="0">
              <a:buNone/>
              <a:defRPr sz="1333">
                <a:solidFill>
                  <a:schemeClr val="dk2"/>
                </a:solidFill>
              </a:defRPr>
            </a:lvl4pPr>
            <a:lvl5pPr lvl="4" algn="r" rtl="0">
              <a:buNone/>
              <a:defRPr sz="1333">
                <a:solidFill>
                  <a:schemeClr val="dk2"/>
                </a:solidFill>
              </a:defRPr>
            </a:lvl5pPr>
            <a:lvl6pPr lvl="5" algn="r" rtl="0">
              <a:buNone/>
              <a:defRPr sz="1333">
                <a:solidFill>
                  <a:schemeClr val="dk2"/>
                </a:solidFill>
              </a:defRPr>
            </a:lvl6pPr>
            <a:lvl7pPr lvl="6" algn="r" rtl="0">
              <a:buNone/>
              <a:defRPr sz="1333">
                <a:solidFill>
                  <a:schemeClr val="dk2"/>
                </a:solidFill>
              </a:defRPr>
            </a:lvl7pPr>
            <a:lvl8pPr lvl="7" algn="r" rtl="0">
              <a:buNone/>
              <a:defRPr sz="1333">
                <a:solidFill>
                  <a:schemeClr val="dk2"/>
                </a:solidFill>
              </a:defRPr>
            </a:lvl8pPr>
            <a:lvl9pPr lvl="8" algn="r" rtl="0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54" name="Google Shape;54;p13"/>
          <p:cNvSpPr/>
          <p:nvPr/>
        </p:nvSpPr>
        <p:spPr>
          <a:xfrm>
            <a:off x="97233" y="96700"/>
            <a:ext cx="11987600" cy="6645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871375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nline-stopwatch.com/countdown-timer/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subjects/z3kw2hv" TargetMode="External"/><Relationship Id="rId13" Type="http://schemas.openxmlformats.org/officeDocument/2006/relationships/hyperlink" Target="https://www.youtube.com/playlist?list=PLcvEcrsF_9zIYkvR_YiTlQ2DkYa8-WdkX" TargetMode="External"/><Relationship Id="rId18" Type="http://schemas.openxmlformats.org/officeDocument/2006/relationships/hyperlink" Target="https://www.bbc.co.uk/teach/ks3-physical-education/zrqp47h" TargetMode="External"/><Relationship Id="rId3" Type="http://schemas.openxmlformats.org/officeDocument/2006/relationships/hyperlink" Target="https://www.bbc.co.uk/bitesize/subjects/zng4d2p" TargetMode="External"/><Relationship Id="rId21" Type="http://schemas.openxmlformats.org/officeDocument/2006/relationships/hyperlink" Target="https://www.bbc.co.uk/bitesize/subjects/zvc9q6f" TargetMode="External"/><Relationship Id="rId7" Type="http://schemas.openxmlformats.org/officeDocument/2006/relationships/hyperlink" Target="http://www.literacyplanet.com/" TargetMode="External"/><Relationship Id="rId12" Type="http://schemas.openxmlformats.org/officeDocument/2006/relationships/hyperlink" Target="https://www.bbc.co.uk/bitesize/subjects/zrw76sg" TargetMode="External"/><Relationship Id="rId17" Type="http://schemas.openxmlformats.org/officeDocument/2006/relationships/hyperlink" Target="https://www.bbc.co.uk/bitesize/subjects/zxf3cdm" TargetMode="External"/><Relationship Id="rId25" Type="http://schemas.openxmlformats.org/officeDocument/2006/relationships/hyperlink" Target="https://www.codecademy.com/" TargetMode="External"/><Relationship Id="rId2" Type="http://schemas.openxmlformats.org/officeDocument/2006/relationships/notesSlide" Target="../notesSlides/notesSlide5.xml"/><Relationship Id="rId16" Type="http://schemas.openxmlformats.org/officeDocument/2006/relationships/hyperlink" Target="https://www.bbc.co.uk/bitesize/subjects/zk26n39" TargetMode="External"/><Relationship Id="rId20" Type="http://schemas.openxmlformats.org/officeDocument/2006/relationships/hyperlink" Target="https://www.rulesofspor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drive/folders/1AWgsx6aBeZjG-_UTIsTpajMeEopnMkMk" TargetMode="External"/><Relationship Id="rId11" Type="http://schemas.openxmlformats.org/officeDocument/2006/relationships/hyperlink" Target="https://www.linguascope.com/secure/default.php" TargetMode="External"/><Relationship Id="rId24" Type="http://schemas.openxmlformats.org/officeDocument/2006/relationships/hyperlink" Target="https://girlswhocode.com/programs/code-at-home" TargetMode="External"/><Relationship Id="rId5" Type="http://schemas.openxmlformats.org/officeDocument/2006/relationships/hyperlink" Target="https://www.drfrostmaths.com/login.php?url=%2Fdashboard.php" TargetMode="External"/><Relationship Id="rId15" Type="http://schemas.openxmlformats.org/officeDocument/2006/relationships/hyperlink" Target="https://www.youtube.com/playlist?list=PLcvEcrsF_9zKaukmBI_Ums4voCB_RP6Ys" TargetMode="External"/><Relationship Id="rId23" Type="http://schemas.openxmlformats.org/officeDocument/2006/relationships/hyperlink" Target="https://studio.code.org/projects/public" TargetMode="External"/><Relationship Id="rId10" Type="http://schemas.openxmlformats.org/officeDocument/2006/relationships/hyperlink" Target="https://www.bbc.co.uk/bitesize/subjects/z8tnvcw" TargetMode="External"/><Relationship Id="rId19" Type="http://schemas.openxmlformats.org/officeDocument/2006/relationships/hyperlink" Target="https://www.bbc.co.uk/sport" TargetMode="External"/><Relationship Id="rId4" Type="http://schemas.openxmlformats.org/officeDocument/2006/relationships/hyperlink" Target="https://senecalearning.com/" TargetMode="External"/><Relationship Id="rId9" Type="http://schemas.openxmlformats.org/officeDocument/2006/relationships/hyperlink" Target="http://www.senecalearning.com/" TargetMode="External"/><Relationship Id="rId14" Type="http://schemas.openxmlformats.org/officeDocument/2006/relationships/hyperlink" Target="https://timeforgeography.co.uk/" TargetMode="External"/><Relationship Id="rId22" Type="http://schemas.openxmlformats.org/officeDocument/2006/relationships/hyperlink" Target="https://projects.raspberrypi.org/en/codeclub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 txBox="1">
            <a:spLocks noGrp="1"/>
          </p:cNvSpPr>
          <p:nvPr>
            <p:ph type="ctrTitle"/>
          </p:nvPr>
        </p:nvSpPr>
        <p:spPr>
          <a:xfrm>
            <a:off x="2365360" y="1892595"/>
            <a:ext cx="5648400" cy="206217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>
              <a:lnSpc>
                <a:spcPct val="115000"/>
              </a:lnSpc>
              <a:buSzPts val="1100"/>
            </a:pPr>
            <a:br>
              <a:rPr lang="en-GB" sz="4000" dirty="0"/>
            </a:br>
            <a:r>
              <a:rPr lang="en-GB" sz="4000" dirty="0"/>
              <a:t>A guide to preparing for end of year assessments</a:t>
            </a:r>
            <a:endParaRPr sz="4000" dirty="0"/>
          </a:p>
        </p:txBody>
      </p:sp>
    </p:spTree>
    <p:extLst>
      <p:ext uri="{BB962C8B-B14F-4D97-AF65-F5344CB8AC3E}">
        <p14:creationId xmlns:p14="http://schemas.microsoft.com/office/powerpoint/2010/main" val="142339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E3572C-096D-41E4-AEF8-A953DE3EDD40}"/>
              </a:ext>
            </a:extLst>
          </p:cNvPr>
          <p:cNvSpPr txBox="1"/>
          <p:nvPr/>
        </p:nvSpPr>
        <p:spPr>
          <a:xfrm>
            <a:off x="1073426" y="583095"/>
            <a:ext cx="7301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Revision Strategy 6:Comic Strip/Storyboard.</a:t>
            </a:r>
          </a:p>
        </p:txBody>
      </p:sp>
      <p:pic>
        <p:nvPicPr>
          <p:cNvPr id="3" name="Picture 6" descr="Storyboards Inc. | Storyboard examples, Storyboard ideas, Animation  storyboard">
            <a:extLst>
              <a:ext uri="{FF2B5EF4-FFF2-40B4-BE49-F238E27FC236}">
                <a16:creationId xmlns:a16="http://schemas.microsoft.com/office/drawing/2014/main" id="{332C2D9D-5740-4FDF-BDFD-98E7C11C74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9"/>
          <a:stretch/>
        </p:blipFill>
        <p:spPr bwMode="auto">
          <a:xfrm rot="19603459">
            <a:off x="6477255" y="3177745"/>
            <a:ext cx="2049514" cy="297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9 Blank Storyboard Templates - Free Sample, Example Format Download | Free  &amp; Premium Templates">
            <a:extLst>
              <a:ext uri="{FF2B5EF4-FFF2-40B4-BE49-F238E27FC236}">
                <a16:creationId xmlns:a16="http://schemas.microsoft.com/office/drawing/2014/main" id="{8FDE63BC-4AEE-445C-B1FE-B0724D4173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0" t="10633" r="10906"/>
          <a:stretch/>
        </p:blipFill>
        <p:spPr bwMode="auto">
          <a:xfrm>
            <a:off x="624503" y="1575260"/>
            <a:ext cx="4787704" cy="30877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A58679-23C8-4551-A22C-7DD0E2C19D3C}"/>
              </a:ext>
            </a:extLst>
          </p:cNvPr>
          <p:cNvSpPr txBox="1"/>
          <p:nvPr/>
        </p:nvSpPr>
        <p:spPr>
          <a:xfrm>
            <a:off x="5830379" y="1495338"/>
            <a:ext cx="2915478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Construct a graphical representation of a topic, event or concept in a storyboard or comic</a:t>
            </a:r>
          </a:p>
        </p:txBody>
      </p:sp>
    </p:spTree>
    <p:extLst>
      <p:ext uri="{BB962C8B-B14F-4D97-AF65-F5344CB8AC3E}">
        <p14:creationId xmlns:p14="http://schemas.microsoft.com/office/powerpoint/2010/main" val="3312690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5AD47A-1E5A-4D39-A690-DAEC5FE7F3A1}"/>
              </a:ext>
            </a:extLst>
          </p:cNvPr>
          <p:cNvSpPr txBox="1"/>
          <p:nvPr/>
        </p:nvSpPr>
        <p:spPr>
          <a:xfrm>
            <a:off x="1073426" y="583095"/>
            <a:ext cx="7301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Revision Strategy 7:Flow Charts.</a:t>
            </a:r>
          </a:p>
        </p:txBody>
      </p:sp>
      <p:pic>
        <p:nvPicPr>
          <p:cNvPr id="3" name="Picture 4" descr="What is a Flow Chart? - Answered - Twinkl Teaching Wiki">
            <a:extLst>
              <a:ext uri="{FF2B5EF4-FFF2-40B4-BE49-F238E27FC236}">
                <a16:creationId xmlns:a16="http://schemas.microsoft.com/office/drawing/2014/main" id="{BF7463F4-2444-459B-A7A9-E7A504381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45" y="1106315"/>
            <a:ext cx="3379304" cy="534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ducation and Flow Charts – Educational Aspirations">
            <a:extLst>
              <a:ext uri="{FF2B5EF4-FFF2-40B4-BE49-F238E27FC236}">
                <a16:creationId xmlns:a16="http://schemas.microsoft.com/office/drawing/2014/main" id="{7432DA2E-8E8D-4E53-AF71-E451916E9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37476">
            <a:off x="5122153" y="2977136"/>
            <a:ext cx="2824258" cy="326043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922583-ADC2-4E2B-BF4A-0B048BC71765}"/>
              </a:ext>
            </a:extLst>
          </p:cNvPr>
          <p:cNvSpPr txBox="1"/>
          <p:nvPr/>
        </p:nvSpPr>
        <p:spPr>
          <a:xfrm>
            <a:off x="5221357" y="1457739"/>
            <a:ext cx="3868810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Demonstrate your understanding of topics or processes with the production of a flow chart</a:t>
            </a:r>
          </a:p>
        </p:txBody>
      </p:sp>
    </p:spTree>
    <p:extLst>
      <p:ext uri="{BB962C8B-B14F-4D97-AF65-F5344CB8AC3E}">
        <p14:creationId xmlns:p14="http://schemas.microsoft.com/office/powerpoint/2010/main" val="816342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8AC2A6-5B04-4E0B-A235-55D5ACD637D4}"/>
              </a:ext>
            </a:extLst>
          </p:cNvPr>
          <p:cNvSpPr txBox="1"/>
          <p:nvPr/>
        </p:nvSpPr>
        <p:spPr>
          <a:xfrm>
            <a:off x="1073426" y="583095"/>
            <a:ext cx="7301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Revision Strategy 8:Washing line learning.</a:t>
            </a:r>
          </a:p>
        </p:txBody>
      </p:sp>
      <p:pic>
        <p:nvPicPr>
          <p:cNvPr id="3" name="Picture 4" descr="Clothes Line Display – A Creative MFL Classroom">
            <a:extLst>
              <a:ext uri="{FF2B5EF4-FFF2-40B4-BE49-F238E27FC236}">
                <a16:creationId xmlns:a16="http://schemas.microsoft.com/office/drawing/2014/main" id="{BC61CB22-10F5-4C26-B35A-A1E2F35E2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34"/>
          <a:stretch/>
        </p:blipFill>
        <p:spPr bwMode="auto">
          <a:xfrm rot="20405907">
            <a:off x="723012" y="1785814"/>
            <a:ext cx="3276187" cy="282999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vision 'washing line' 😂//✩ 𝙼𝚢 𝚙𝚑𝚘𝚝𝚘𝚐𝚛𝚊𝚙𝚑𝚢 on We Heart It">
            <a:extLst>
              <a:ext uri="{FF2B5EF4-FFF2-40B4-BE49-F238E27FC236}">
                <a16:creationId xmlns:a16="http://schemas.microsoft.com/office/drawing/2014/main" id="{FE48344A-1483-4FBF-886C-9DEA9FF4D9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42" b="1002"/>
          <a:stretch/>
        </p:blipFill>
        <p:spPr bwMode="auto">
          <a:xfrm rot="20446702">
            <a:off x="3582259" y="2376420"/>
            <a:ext cx="3602352" cy="340027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E41A7E-FE5B-40B7-AAAF-862D607874B4}"/>
              </a:ext>
            </a:extLst>
          </p:cNvPr>
          <p:cNvSpPr txBox="1"/>
          <p:nvPr/>
        </p:nvSpPr>
        <p:spPr>
          <a:xfrm>
            <a:off x="7014406" y="1671822"/>
            <a:ext cx="2721935" cy="120032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Cut out key vocabulary terms into the shape it represents and peg to a washing line</a:t>
            </a:r>
          </a:p>
        </p:txBody>
      </p:sp>
    </p:spTree>
    <p:extLst>
      <p:ext uri="{BB962C8B-B14F-4D97-AF65-F5344CB8AC3E}">
        <p14:creationId xmlns:p14="http://schemas.microsoft.com/office/powerpoint/2010/main" val="3569090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CA5188-811C-430A-B839-1ED8EE6783A1}"/>
              </a:ext>
            </a:extLst>
          </p:cNvPr>
          <p:cNvSpPr txBox="1"/>
          <p:nvPr/>
        </p:nvSpPr>
        <p:spPr>
          <a:xfrm>
            <a:off x="1073426" y="583095"/>
            <a:ext cx="7301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Revision Strategy 9:Clock Learning.</a:t>
            </a:r>
          </a:p>
        </p:txBody>
      </p:sp>
      <p:pic>
        <p:nvPicPr>
          <p:cNvPr id="3" name="Picture 2" descr="Maths Revision Clocks">
            <a:extLst>
              <a:ext uri="{FF2B5EF4-FFF2-40B4-BE49-F238E27FC236}">
                <a16:creationId xmlns:a16="http://schemas.microsoft.com/office/drawing/2014/main" id="{9ED19BB7-4073-442E-A65C-EF6A4BD56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88" y="2004237"/>
            <a:ext cx="5172012" cy="387416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6B6670-9A76-4BCE-B1AF-99928DBE0C94}"/>
              </a:ext>
            </a:extLst>
          </p:cNvPr>
          <p:cNvSpPr txBox="1"/>
          <p:nvPr/>
        </p:nvSpPr>
        <p:spPr>
          <a:xfrm>
            <a:off x="6315739" y="3088758"/>
            <a:ext cx="3125973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Divide a page into 12 sections (like a clock) and add information about a topic in each section</a:t>
            </a:r>
          </a:p>
        </p:txBody>
      </p:sp>
    </p:spTree>
    <p:extLst>
      <p:ext uri="{BB962C8B-B14F-4D97-AF65-F5344CB8AC3E}">
        <p14:creationId xmlns:p14="http://schemas.microsoft.com/office/powerpoint/2010/main" val="431129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35DD55-3172-41A7-8117-06CBF6AF14A2}"/>
              </a:ext>
            </a:extLst>
          </p:cNvPr>
          <p:cNvSpPr txBox="1"/>
          <p:nvPr/>
        </p:nvSpPr>
        <p:spPr>
          <a:xfrm>
            <a:off x="1073426" y="583095"/>
            <a:ext cx="7301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Revision Strategy 10:mnemonics.</a:t>
            </a:r>
          </a:p>
        </p:txBody>
      </p:sp>
      <p:pic>
        <p:nvPicPr>
          <p:cNvPr id="1026" name="Picture 2" descr="Mnemonic: Definition and Examples | LiteraryTerms.net">
            <a:extLst>
              <a:ext uri="{FF2B5EF4-FFF2-40B4-BE49-F238E27FC236}">
                <a16:creationId xmlns:a16="http://schemas.microsoft.com/office/drawing/2014/main" id="{E4DFAEFC-94E9-4D67-ADB2-A2E0FCCE3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15815">
            <a:off x="935666" y="2266751"/>
            <a:ext cx="3649072" cy="232449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nemonics Images, Stock Photos &amp; Vectors | Shutterstock">
            <a:extLst>
              <a:ext uri="{FF2B5EF4-FFF2-40B4-BE49-F238E27FC236}">
                <a16:creationId xmlns:a16="http://schemas.microsoft.com/office/drawing/2014/main" id="{1C20CD77-7306-4D20-B8BE-28F58027C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6538">
            <a:off x="4180147" y="3890947"/>
            <a:ext cx="2343150" cy="195262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8D1A3C-AD60-43EB-A2B6-3C630D84B6DB}"/>
              </a:ext>
            </a:extLst>
          </p:cNvPr>
          <p:cNvSpPr txBox="1"/>
          <p:nvPr/>
        </p:nvSpPr>
        <p:spPr>
          <a:xfrm>
            <a:off x="6096000" y="1609929"/>
            <a:ext cx="3345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mnemonic is a pattern of letters that help us to remember something. </a:t>
            </a:r>
          </a:p>
        </p:txBody>
      </p:sp>
    </p:spTree>
    <p:extLst>
      <p:ext uri="{BB962C8B-B14F-4D97-AF65-F5344CB8AC3E}">
        <p14:creationId xmlns:p14="http://schemas.microsoft.com/office/powerpoint/2010/main" val="1569657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008BFD-5FE7-440B-94BF-C0BE3C36B949}"/>
              </a:ext>
            </a:extLst>
          </p:cNvPr>
          <p:cNvSpPr txBox="1"/>
          <p:nvPr/>
        </p:nvSpPr>
        <p:spPr>
          <a:xfrm>
            <a:off x="2199861" y="160228"/>
            <a:ext cx="7301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Revision </a:t>
            </a:r>
            <a:r>
              <a:rPr lang="en-GB" sz="2800"/>
              <a:t>Strategy 1</a:t>
            </a:r>
            <a:r>
              <a:rPr lang="en-GB" sz="2800" dirty="0"/>
              <a:t>1</a:t>
            </a:r>
            <a:r>
              <a:rPr lang="en-GB" sz="2800"/>
              <a:t>:</a:t>
            </a:r>
            <a:r>
              <a:rPr lang="en-GB" sz="2800" dirty="0"/>
              <a:t>Test yourself.</a:t>
            </a:r>
          </a:p>
        </p:txBody>
      </p:sp>
      <p:graphicFrame>
        <p:nvGraphicFramePr>
          <p:cNvPr id="3" name="Content Placeholder 3">
            <a:extLst>
              <a:ext uri="{FF2B5EF4-FFF2-40B4-BE49-F238E27FC236}">
                <a16:creationId xmlns:a16="http://schemas.microsoft.com/office/drawing/2014/main" id="{423F3065-C33D-4F21-8B0A-8852102430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355101"/>
              </p:ext>
            </p:extLst>
          </p:nvPr>
        </p:nvGraphicFramePr>
        <p:xfrm>
          <a:off x="575374" y="861390"/>
          <a:ext cx="8298052" cy="57018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490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9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16696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b="1" dirty="0"/>
                        <a:t>1)Silent revision – READ (3 minutes)</a:t>
                      </a:r>
                    </a:p>
                    <a:p>
                      <a:pPr marL="0" indent="0" algn="ctr">
                        <a:buNone/>
                      </a:pPr>
                      <a:endParaRPr lang="en-GB" dirty="0"/>
                    </a:p>
                    <a:p>
                      <a:pPr algn="ctr"/>
                      <a:r>
                        <a:rPr lang="en-GB" dirty="0"/>
                        <a:t>You could read the resource</a:t>
                      </a:r>
                    </a:p>
                    <a:p>
                      <a:pPr algn="ctr"/>
                      <a:r>
                        <a:rPr lang="en-GB" dirty="0"/>
                        <a:t>You could draw out the resource</a:t>
                      </a:r>
                    </a:p>
                    <a:p>
                      <a:pPr algn="ctr"/>
                      <a:r>
                        <a:rPr lang="en-GB" dirty="0"/>
                        <a:t>You could make notes</a:t>
                      </a:r>
                    </a:p>
                    <a:p>
                      <a:pPr algn="l"/>
                      <a:endParaRPr lang="en-GB" dirty="0"/>
                    </a:p>
                    <a:p>
                      <a:pPr algn="ctr"/>
                      <a:r>
                        <a:rPr lang="en-GB" dirty="0"/>
                        <a:t> </a:t>
                      </a:r>
                      <a:r>
                        <a:rPr lang="en-GB" sz="1800" dirty="0">
                          <a:hlinkClick r:id="rId2"/>
                        </a:rPr>
                        <a:t>https://www.online-stopwatch.com/countdown-timer/</a:t>
                      </a:r>
                      <a:r>
                        <a:rPr lang="en-GB" sz="1800" dirty="0"/>
                        <a:t> </a:t>
                      </a:r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1800" b="1" dirty="0"/>
                        <a:t>2)Test yourself</a:t>
                      </a:r>
                      <a:r>
                        <a:rPr lang="en-GB" sz="1800" b="1" baseline="0" dirty="0"/>
                        <a:t> (</a:t>
                      </a:r>
                      <a:r>
                        <a:rPr lang="en-GB" sz="1800" b="1" dirty="0"/>
                        <a:t>In silence) (3 minutes)</a:t>
                      </a:r>
                    </a:p>
                    <a:p>
                      <a:pPr marL="0" indent="0" algn="ctr">
                        <a:buNone/>
                      </a:pPr>
                      <a:endParaRPr lang="en-GB" sz="1800" b="1" dirty="0"/>
                    </a:p>
                    <a:p>
                      <a:pPr algn="ctr"/>
                      <a:r>
                        <a:rPr lang="en-GB" sz="1800" dirty="0"/>
                        <a:t>Turn the resource over and test yourself</a:t>
                      </a:r>
                    </a:p>
                    <a:p>
                      <a:pPr algn="ctr"/>
                      <a:r>
                        <a:rPr lang="en-GB" sz="1800" dirty="0"/>
                        <a:t>Try to re-write what you can remember. definitions/explanations</a:t>
                      </a:r>
                    </a:p>
                    <a:p>
                      <a:pPr algn="ctr"/>
                      <a:r>
                        <a:rPr lang="en-GB" sz="1800" dirty="0"/>
                        <a:t>Try to re-draw the spider diagram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GB" sz="1800" dirty="0"/>
                        <a:t>Think Hard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5216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b="1" dirty="0"/>
                        <a:t>3)Silent revision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GB" b="1" dirty="0"/>
                        <a:t>Go back over your notes… CHECK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GB" b="1" dirty="0"/>
                        <a:t>(2</a:t>
                      </a:r>
                      <a:r>
                        <a:rPr lang="en-GB" b="1" baseline="0" dirty="0"/>
                        <a:t> minutes)</a:t>
                      </a:r>
                      <a:endParaRPr lang="en-GB" b="1" dirty="0"/>
                    </a:p>
                    <a:p>
                      <a:pPr marL="0" indent="0" algn="ctr">
                        <a:buNone/>
                      </a:pPr>
                      <a:endParaRPr lang="en-GB" dirty="0"/>
                    </a:p>
                    <a:p>
                      <a:pPr algn="ctr"/>
                      <a:r>
                        <a:rPr lang="en-GB" dirty="0"/>
                        <a:t>You could re-read the resource</a:t>
                      </a:r>
                    </a:p>
                    <a:p>
                      <a:pPr algn="ctr"/>
                      <a:r>
                        <a:rPr lang="en-GB" dirty="0"/>
                        <a:t>You could add to the resource</a:t>
                      </a:r>
                    </a:p>
                    <a:p>
                      <a:pPr algn="ctr"/>
                      <a:r>
                        <a:rPr lang="en-GB" dirty="0"/>
                        <a:t>You could continue to write notes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</a:txBody>
                  <a:tcP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1800" b="1" dirty="0"/>
                        <a:t>4)In silence</a:t>
                      </a:r>
                      <a:r>
                        <a:rPr lang="en-GB" sz="1800" b="1" baseline="0" dirty="0"/>
                        <a:t> (</a:t>
                      </a:r>
                      <a:r>
                        <a:rPr lang="en-GB" sz="1800" b="1" dirty="0"/>
                        <a:t>Re-Test) (3 minutes)</a:t>
                      </a:r>
                    </a:p>
                    <a:p>
                      <a:pPr algn="ctr"/>
                      <a:r>
                        <a:rPr lang="en-GB" sz="1800" dirty="0"/>
                        <a:t>Test each other</a:t>
                      </a:r>
                    </a:p>
                    <a:p>
                      <a:pPr algn="ctr"/>
                      <a:r>
                        <a:rPr lang="en-GB" sz="1800" dirty="0"/>
                        <a:t>Turn the resource over and test yourself</a:t>
                      </a:r>
                    </a:p>
                    <a:p>
                      <a:pPr algn="ctr"/>
                      <a:r>
                        <a:rPr lang="en-GB" sz="1800" dirty="0"/>
                        <a:t>Try to re-write what you can remember. definitions/explanations</a:t>
                      </a:r>
                    </a:p>
                    <a:p>
                      <a:pPr algn="ctr"/>
                      <a:r>
                        <a:rPr lang="en-GB" sz="1800" dirty="0"/>
                        <a:t>Try to re-draw the spider diagram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en-GB" sz="1800" dirty="0"/>
                        <a:t>Think Hard</a:t>
                      </a:r>
                    </a:p>
                    <a:p>
                      <a:endParaRPr lang="en-GB" dirty="0"/>
                    </a:p>
                  </a:txBody>
                  <a:tcP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5982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35DD55-3172-41A7-8117-06CBF6AF14A2}"/>
              </a:ext>
            </a:extLst>
          </p:cNvPr>
          <p:cNvSpPr txBox="1"/>
          <p:nvPr/>
        </p:nvSpPr>
        <p:spPr>
          <a:xfrm>
            <a:off x="172279" y="221233"/>
            <a:ext cx="7301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Revision websites.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8D37F1-47BA-49BB-8FAA-BA751CC93DB2}"/>
              </a:ext>
            </a:extLst>
          </p:cNvPr>
          <p:cNvSpPr/>
          <p:nvPr/>
        </p:nvSpPr>
        <p:spPr>
          <a:xfrm>
            <a:off x="172279" y="739307"/>
            <a:ext cx="4850295" cy="591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u="sng" dirty="0">
                <a:solidFill>
                  <a:srgbClr val="0563C1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https://www.bbc.co.uk/bitesize/subjects/zng4d2p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u="sng" dirty="0">
                <a:solidFill>
                  <a:srgbClr val="0563C1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https://senecalearning.com/</a:t>
            </a:r>
            <a:r>
              <a:rPr lang="en-GB" sz="12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u="sng" dirty="0">
                <a:solidFill>
                  <a:srgbClr val="0563C1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https://www.drfrostmaths.com/login.php?url=%2Fdashboard.php</a:t>
            </a:r>
            <a:endParaRPr lang="en-GB" sz="1200" b="1" dirty="0"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English: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u="sng" dirty="0">
                <a:solidFill>
                  <a:srgbClr val="0563C1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https://drive.google.com/drive/folders/1AWgsx6aBeZjG-_UTIsTpajMeEopnMkMk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u="sng" dirty="0">
                <a:solidFill>
                  <a:srgbClr val="0563C1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www.literacyplanet.com</a:t>
            </a:r>
            <a:r>
              <a:rPr lang="en-GB" sz="1200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(logins available from English teachers)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u="sng" dirty="0">
                <a:solidFill>
                  <a:srgbClr val="0563C1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https://www.bbc.co.uk/bitesize/subjects/z3kw2hv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u="sng" dirty="0">
                <a:solidFill>
                  <a:srgbClr val="0563C1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www.senecalearning.com</a:t>
            </a:r>
            <a:endParaRPr lang="en-GB" sz="1200" b="1" dirty="0"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solidFill>
                  <a:srgbClr val="000000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Expressive Arts: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u="sng" dirty="0">
                <a:solidFill>
                  <a:srgbClr val="0563C1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https://www.bbc.co.uk/bitesize/subjects/z8tnvcw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1200" b="1" dirty="0">
              <a:solidFill>
                <a:srgbClr val="000000"/>
              </a:solidFill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1200" b="1" dirty="0">
              <a:solidFill>
                <a:srgbClr val="000000"/>
              </a:solidFill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1200" u="sng" dirty="0">
              <a:solidFill>
                <a:srgbClr val="0563C1"/>
              </a:solidFill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600" dirty="0"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b="1" dirty="0"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u="sng" dirty="0">
              <a:solidFill>
                <a:srgbClr val="0563C1"/>
              </a:solidFill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BED58A-941B-4099-833C-908E38C2DE2F}"/>
              </a:ext>
            </a:extLst>
          </p:cNvPr>
          <p:cNvSpPr/>
          <p:nvPr/>
        </p:nvSpPr>
        <p:spPr>
          <a:xfrm>
            <a:off x="5287617" y="1306819"/>
            <a:ext cx="4691269" cy="881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b="1" dirty="0"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u="sng" dirty="0">
              <a:solidFill>
                <a:srgbClr val="0563C1"/>
              </a:solidFill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7EDA74-94AB-43AD-BEDF-BB3366FA10A9}"/>
              </a:ext>
            </a:extLst>
          </p:cNvPr>
          <p:cNvSpPr/>
          <p:nvPr/>
        </p:nvSpPr>
        <p:spPr>
          <a:xfrm>
            <a:off x="5600888" y="401201"/>
            <a:ext cx="6096000" cy="763157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b="1" dirty="0"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MFL: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00" u="sng" dirty="0">
                <a:solidFill>
                  <a:srgbClr val="4472C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https://www.linguascope.com/secure/default.php</a:t>
            </a:r>
            <a:endParaRPr lang="en-GB" sz="1100" b="1" dirty="0">
              <a:latin typeface="Avenir Next LT Pro" panose="020B05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Avenir Next LT Pro" panose="020B05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Geography: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u="sng" dirty="0">
                <a:solidFill>
                  <a:srgbClr val="0563C1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https://www.bbc.co.uk/bitesize/subjects/zrw76sg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u="sng" dirty="0">
                <a:solidFill>
                  <a:srgbClr val="0563C1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https://www.youtube.com/playlist?list=PLcvEcrsF_9zIYkvR_YiTlQ2DkYa8-WdkX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u="sng" dirty="0">
                <a:solidFill>
                  <a:srgbClr val="0563C1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https://timeforgeography.co.uk/</a:t>
            </a:r>
            <a:endParaRPr lang="en-GB" sz="1200" b="1" dirty="0">
              <a:latin typeface="Avenir Next LT Pro" panose="020B05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History: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50" u="sng" dirty="0">
                <a:solidFill>
                  <a:srgbClr val="0563C1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https://www.youtube.com/playlist?list=PLcvEcrsF_9zKaukmBI_Ums4voCB_RP6Ys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50" u="sng" dirty="0">
                <a:solidFill>
                  <a:srgbClr val="0563C1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https://www.bbc.co.uk/bitesize/subjects/zk26n39</a:t>
            </a:r>
            <a:endParaRPr lang="en-GB" sz="1050" dirty="0"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 and Recreation: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50" u="sng" dirty="0">
                <a:solidFill>
                  <a:srgbClr val="0563C1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https://www.bbc.co.uk/bitesize/subjects/zxf3cdm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50" u="sng" dirty="0">
                <a:solidFill>
                  <a:srgbClr val="0563C1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https://www.bbc.co.uk/teach/ks3-physical-education/zrqp47h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50" u="sng" dirty="0">
                <a:solidFill>
                  <a:srgbClr val="0563C1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https://www.bbc.co.uk/sport</a:t>
            </a:r>
            <a:endParaRPr lang="en-GB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50" u="sng" dirty="0">
                <a:solidFill>
                  <a:srgbClr val="0563C1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https://www.rulesofsport.com</a:t>
            </a:r>
            <a:endParaRPr lang="en-GB" sz="1050" dirty="0"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sz="1200" b="1" dirty="0">
                <a:solidFill>
                  <a:srgbClr val="000000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Computer Science: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u="sng" dirty="0">
                <a:solidFill>
                  <a:srgbClr val="0563C1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https://www.bbc.co.uk/bitesize/subjects/zvc9q6f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u="sng" dirty="0">
                <a:solidFill>
                  <a:srgbClr val="0563C1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https://projects.raspberrypi.org/en/codeclub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u="sng" dirty="0">
                <a:solidFill>
                  <a:srgbClr val="0563C1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https://studio.code.org/projects/public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u="sng" dirty="0">
                <a:solidFill>
                  <a:srgbClr val="0563C1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https://girlswhocode.com/programs/code-at-home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u="sng" dirty="0">
                <a:solidFill>
                  <a:srgbClr val="0563C1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https://www.codecademy.com/</a:t>
            </a:r>
            <a:endParaRPr lang="en-GB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br>
              <a:rPr lang="en-GB" sz="1200" b="1" i="1" dirty="0">
                <a:solidFill>
                  <a:srgbClr val="000000"/>
                </a:solidFill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1600" dirty="0"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u="sng" dirty="0">
              <a:solidFill>
                <a:srgbClr val="0563C1"/>
              </a:solidFill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600" dirty="0"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b="1" dirty="0">
              <a:latin typeface="Avenir Next LT Pro" panose="020B05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b="1" dirty="0">
              <a:latin typeface="Avenir Next LT Pro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503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18599DC-9C0F-415D-B608-2A93E51D2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894473"/>
              </p:ext>
            </p:extLst>
          </p:nvPr>
        </p:nvGraphicFramePr>
        <p:xfrm>
          <a:off x="357809" y="1316222"/>
          <a:ext cx="11418593" cy="5044819"/>
        </p:xfrm>
        <a:graphic>
          <a:graphicData uri="http://schemas.openxmlformats.org/drawingml/2006/table">
            <a:tbl>
              <a:tblPr bandRow="1"/>
              <a:tblGrid>
                <a:gridCol w="1383731">
                  <a:extLst>
                    <a:ext uri="{9D8B030D-6E8A-4147-A177-3AD203B41FA5}">
                      <a16:colId xmlns:a16="http://schemas.microsoft.com/office/drawing/2014/main" val="2934827239"/>
                    </a:ext>
                  </a:extLst>
                </a:gridCol>
                <a:gridCol w="1293732">
                  <a:extLst>
                    <a:ext uri="{9D8B030D-6E8A-4147-A177-3AD203B41FA5}">
                      <a16:colId xmlns:a16="http://schemas.microsoft.com/office/drawing/2014/main" val="3794411072"/>
                    </a:ext>
                  </a:extLst>
                </a:gridCol>
                <a:gridCol w="1248733">
                  <a:extLst>
                    <a:ext uri="{9D8B030D-6E8A-4147-A177-3AD203B41FA5}">
                      <a16:colId xmlns:a16="http://schemas.microsoft.com/office/drawing/2014/main" val="4166341069"/>
                    </a:ext>
                  </a:extLst>
                </a:gridCol>
                <a:gridCol w="1428731">
                  <a:extLst>
                    <a:ext uri="{9D8B030D-6E8A-4147-A177-3AD203B41FA5}">
                      <a16:colId xmlns:a16="http://schemas.microsoft.com/office/drawing/2014/main" val="1405380021"/>
                    </a:ext>
                  </a:extLst>
                </a:gridCol>
                <a:gridCol w="1293732">
                  <a:extLst>
                    <a:ext uri="{9D8B030D-6E8A-4147-A177-3AD203B41FA5}">
                      <a16:colId xmlns:a16="http://schemas.microsoft.com/office/drawing/2014/main" val="712016281"/>
                    </a:ext>
                  </a:extLst>
                </a:gridCol>
                <a:gridCol w="1259983">
                  <a:extLst>
                    <a:ext uri="{9D8B030D-6E8A-4147-A177-3AD203B41FA5}">
                      <a16:colId xmlns:a16="http://schemas.microsoft.com/office/drawing/2014/main" val="346229713"/>
                    </a:ext>
                  </a:extLst>
                </a:gridCol>
                <a:gridCol w="1226233">
                  <a:extLst>
                    <a:ext uri="{9D8B030D-6E8A-4147-A177-3AD203B41FA5}">
                      <a16:colId xmlns:a16="http://schemas.microsoft.com/office/drawing/2014/main" val="2769492297"/>
                    </a:ext>
                  </a:extLst>
                </a:gridCol>
                <a:gridCol w="1203734">
                  <a:extLst>
                    <a:ext uri="{9D8B030D-6E8A-4147-A177-3AD203B41FA5}">
                      <a16:colId xmlns:a16="http://schemas.microsoft.com/office/drawing/2014/main" val="2152207457"/>
                    </a:ext>
                  </a:extLst>
                </a:gridCol>
                <a:gridCol w="1079984">
                  <a:extLst>
                    <a:ext uri="{9D8B030D-6E8A-4147-A177-3AD203B41FA5}">
                      <a16:colId xmlns:a16="http://schemas.microsoft.com/office/drawing/2014/main" val="2980593215"/>
                    </a:ext>
                  </a:extLst>
                </a:gridCol>
              </a:tblGrid>
              <a:tr h="610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Times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Monday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Tuesday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Wednesday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Thursday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Friday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Times for the weekend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Saturday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Sunday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979707"/>
                  </a:ext>
                </a:extLst>
              </a:tr>
              <a:tr h="665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3.30 – 4.00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20115"/>
                  </a:ext>
                </a:extLst>
              </a:tr>
              <a:tr h="818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4.00-4.30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201498"/>
                  </a:ext>
                </a:extLst>
              </a:tr>
              <a:tr h="623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4.30 – 5.00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978887"/>
                  </a:ext>
                </a:extLst>
              </a:tr>
              <a:tr h="581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5.00-5.30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524986"/>
                  </a:ext>
                </a:extLst>
              </a:tr>
              <a:tr h="581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5.30 -6.00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475179"/>
                  </a:ext>
                </a:extLst>
              </a:tr>
              <a:tr h="581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6,30 – 7.00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600158"/>
                  </a:ext>
                </a:extLst>
              </a:tr>
              <a:tr h="581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7.00 – 7.30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307091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E80AAED0-0A9B-4C46-996D-A04C0FFF6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6470" y="638421"/>
            <a:ext cx="341906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A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 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Revision Timetable – Week A 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5" name="image1.jpg" descr="http://schoolinclusion.pixel-online.org/impianto/img/wilsthorpe.jpg">
            <a:extLst>
              <a:ext uri="{FF2B5EF4-FFF2-40B4-BE49-F238E27FC236}">
                <a16:creationId xmlns:a16="http://schemas.microsoft.com/office/drawing/2014/main" id="{84DA1D9A-7DBA-4B4F-9A3B-BAA5A4E1E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975" y="299175"/>
            <a:ext cx="1078258" cy="101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942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18599DC-9C0F-415D-B608-2A93E51D2967}"/>
              </a:ext>
            </a:extLst>
          </p:cNvPr>
          <p:cNvGraphicFramePr>
            <a:graphicFrameLocks noGrp="1"/>
          </p:cNvGraphicFramePr>
          <p:nvPr/>
        </p:nvGraphicFramePr>
        <p:xfrm>
          <a:off x="357809" y="1316222"/>
          <a:ext cx="11418593" cy="5044819"/>
        </p:xfrm>
        <a:graphic>
          <a:graphicData uri="http://schemas.openxmlformats.org/drawingml/2006/table">
            <a:tbl>
              <a:tblPr bandRow="1"/>
              <a:tblGrid>
                <a:gridCol w="1383731">
                  <a:extLst>
                    <a:ext uri="{9D8B030D-6E8A-4147-A177-3AD203B41FA5}">
                      <a16:colId xmlns:a16="http://schemas.microsoft.com/office/drawing/2014/main" val="2934827239"/>
                    </a:ext>
                  </a:extLst>
                </a:gridCol>
                <a:gridCol w="1293732">
                  <a:extLst>
                    <a:ext uri="{9D8B030D-6E8A-4147-A177-3AD203B41FA5}">
                      <a16:colId xmlns:a16="http://schemas.microsoft.com/office/drawing/2014/main" val="3794411072"/>
                    </a:ext>
                  </a:extLst>
                </a:gridCol>
                <a:gridCol w="1248733">
                  <a:extLst>
                    <a:ext uri="{9D8B030D-6E8A-4147-A177-3AD203B41FA5}">
                      <a16:colId xmlns:a16="http://schemas.microsoft.com/office/drawing/2014/main" val="4166341069"/>
                    </a:ext>
                  </a:extLst>
                </a:gridCol>
                <a:gridCol w="1428731">
                  <a:extLst>
                    <a:ext uri="{9D8B030D-6E8A-4147-A177-3AD203B41FA5}">
                      <a16:colId xmlns:a16="http://schemas.microsoft.com/office/drawing/2014/main" val="1405380021"/>
                    </a:ext>
                  </a:extLst>
                </a:gridCol>
                <a:gridCol w="1293732">
                  <a:extLst>
                    <a:ext uri="{9D8B030D-6E8A-4147-A177-3AD203B41FA5}">
                      <a16:colId xmlns:a16="http://schemas.microsoft.com/office/drawing/2014/main" val="712016281"/>
                    </a:ext>
                  </a:extLst>
                </a:gridCol>
                <a:gridCol w="1259983">
                  <a:extLst>
                    <a:ext uri="{9D8B030D-6E8A-4147-A177-3AD203B41FA5}">
                      <a16:colId xmlns:a16="http://schemas.microsoft.com/office/drawing/2014/main" val="346229713"/>
                    </a:ext>
                  </a:extLst>
                </a:gridCol>
                <a:gridCol w="1226233">
                  <a:extLst>
                    <a:ext uri="{9D8B030D-6E8A-4147-A177-3AD203B41FA5}">
                      <a16:colId xmlns:a16="http://schemas.microsoft.com/office/drawing/2014/main" val="2769492297"/>
                    </a:ext>
                  </a:extLst>
                </a:gridCol>
                <a:gridCol w="1203734">
                  <a:extLst>
                    <a:ext uri="{9D8B030D-6E8A-4147-A177-3AD203B41FA5}">
                      <a16:colId xmlns:a16="http://schemas.microsoft.com/office/drawing/2014/main" val="2152207457"/>
                    </a:ext>
                  </a:extLst>
                </a:gridCol>
                <a:gridCol w="1079984">
                  <a:extLst>
                    <a:ext uri="{9D8B030D-6E8A-4147-A177-3AD203B41FA5}">
                      <a16:colId xmlns:a16="http://schemas.microsoft.com/office/drawing/2014/main" val="2980593215"/>
                    </a:ext>
                  </a:extLst>
                </a:gridCol>
              </a:tblGrid>
              <a:tr h="6103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Times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Monday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Tuesday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Wednesday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Thursday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Friday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Times for the weekend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Saturday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Sunday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979707"/>
                  </a:ext>
                </a:extLst>
              </a:tr>
              <a:tr h="665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3.30 – 4.00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20115"/>
                  </a:ext>
                </a:extLst>
              </a:tr>
              <a:tr h="818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4.00-4.30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6201498"/>
                  </a:ext>
                </a:extLst>
              </a:tr>
              <a:tr h="6234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4.30 – 5.00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978887"/>
                  </a:ext>
                </a:extLst>
              </a:tr>
              <a:tr h="581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5.00-5.30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524986"/>
                  </a:ext>
                </a:extLst>
              </a:tr>
              <a:tr h="581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5.30 -6.00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475179"/>
                  </a:ext>
                </a:extLst>
              </a:tr>
              <a:tr h="581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6,30 – 7.00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600158"/>
                  </a:ext>
                </a:extLst>
              </a:tr>
              <a:tr h="5819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entury Gothic" panose="020B0502020202020204" pitchFamily="34" charset="0"/>
                          <a:ea typeface="Century Gothic" panose="020B0502020202020204" pitchFamily="34" charset="0"/>
                          <a:cs typeface="Century Gothic" panose="020B0502020202020204" pitchFamily="34" charset="0"/>
                        </a:rPr>
                        <a:t>7.00 – 7.30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307091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E80AAED0-0A9B-4C46-996D-A04C0FFF6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4035" y="654047"/>
            <a:ext cx="337930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A Revision Timetable – Week B </a:t>
            </a:r>
            <a:endParaRPr kumimoji="0" lang="en-GB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5" name="image1.jpg" descr="http://schoolinclusion.pixel-online.org/impianto/img/wilsthorpe.jpg">
            <a:extLst>
              <a:ext uri="{FF2B5EF4-FFF2-40B4-BE49-F238E27FC236}">
                <a16:creationId xmlns:a16="http://schemas.microsoft.com/office/drawing/2014/main" id="{84DA1D9A-7DBA-4B4F-9A3B-BAA5A4E1E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975" y="299175"/>
            <a:ext cx="1078258" cy="101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017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4861774-B518-4EC8-9697-07A0FAF0FDDF}"/>
              </a:ext>
            </a:extLst>
          </p:cNvPr>
          <p:cNvSpPr txBox="1"/>
          <p:nvPr/>
        </p:nvSpPr>
        <p:spPr>
          <a:xfrm>
            <a:off x="795130" y="1997839"/>
            <a:ext cx="8136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Make the best use of every moment in your lessons</a:t>
            </a:r>
            <a:r>
              <a:rPr lang="en-GB" b="1" dirty="0"/>
              <a:t>. Lesson time is the most important time</a:t>
            </a:r>
            <a:r>
              <a:rPr lang="en-GB" dirty="0"/>
              <a:t> to embed learning and developing news skills and knowledge.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Make use of the online platform </a:t>
            </a:r>
            <a:r>
              <a:rPr lang="en-GB" b="1" dirty="0">
                <a:solidFill>
                  <a:schemeClr val="accent2"/>
                </a:solidFill>
              </a:rPr>
              <a:t>Seneca </a:t>
            </a:r>
            <a:r>
              <a:rPr lang="en-GB" dirty="0">
                <a:solidFill>
                  <a:schemeClr val="accent2"/>
                </a:solidFill>
              </a:rPr>
              <a:t>and the </a:t>
            </a:r>
            <a:r>
              <a:rPr lang="en-GB" b="1" dirty="0">
                <a:solidFill>
                  <a:schemeClr val="accent2"/>
                </a:solidFill>
              </a:rPr>
              <a:t>Useful websites </a:t>
            </a:r>
            <a:r>
              <a:rPr lang="en-GB" dirty="0">
                <a:solidFill>
                  <a:schemeClr val="accent2"/>
                </a:solidFill>
              </a:rPr>
              <a:t>recommended by each subject area on the school website.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Attend </a:t>
            </a:r>
            <a:r>
              <a:rPr lang="en-GB" b="1" dirty="0"/>
              <a:t>every intervention session </a:t>
            </a:r>
            <a:r>
              <a:rPr lang="en-GB" dirty="0"/>
              <a:t>and give your best.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/>
              <a:t>Do not bury your head </a:t>
            </a:r>
            <a:r>
              <a:rPr lang="en-GB" dirty="0"/>
              <a:t>in the sand. If you are struggling then speak to your Subject Teacher or your Progress Manager.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153D8E-F4A4-437B-B183-BC39EA74913F}"/>
              </a:ext>
            </a:extLst>
          </p:cNvPr>
          <p:cNvSpPr txBox="1"/>
          <p:nvPr/>
        </p:nvSpPr>
        <p:spPr>
          <a:xfrm>
            <a:off x="1683026" y="715617"/>
            <a:ext cx="5327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Top revision tips!</a:t>
            </a:r>
          </a:p>
        </p:txBody>
      </p:sp>
    </p:spTree>
    <p:extLst>
      <p:ext uri="{BB962C8B-B14F-4D97-AF65-F5344CB8AC3E}">
        <p14:creationId xmlns:p14="http://schemas.microsoft.com/office/powerpoint/2010/main" val="264519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59ACB4-5C79-48A2-A0C9-D65C29255050}"/>
              </a:ext>
            </a:extLst>
          </p:cNvPr>
          <p:cNvSpPr txBox="1"/>
          <p:nvPr/>
        </p:nvSpPr>
        <p:spPr>
          <a:xfrm>
            <a:off x="1073426" y="583095"/>
            <a:ext cx="7301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Revision Strategy 1:Past paper questions.</a:t>
            </a:r>
          </a:p>
        </p:txBody>
      </p:sp>
      <p:pic>
        <p:nvPicPr>
          <p:cNvPr id="2050" name="Picture 2" descr="Past Papers – AH (Advanced Higher)">
            <a:extLst>
              <a:ext uri="{FF2B5EF4-FFF2-40B4-BE49-F238E27FC236}">
                <a16:creationId xmlns:a16="http://schemas.microsoft.com/office/drawing/2014/main" id="{20BA9EC8-47A0-4E35-80AA-80958ECD3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84" y="1191812"/>
            <a:ext cx="1981200" cy="231457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CSE Key Stage 4 Exam Paper 2 2018 &amp; Solutions E-book - Foundation Tier —  KS2, KS3, KS4 (GCSE) &amp; A-level Online Mathematics Tutoring">
            <a:extLst>
              <a:ext uri="{FF2B5EF4-FFF2-40B4-BE49-F238E27FC236}">
                <a16:creationId xmlns:a16="http://schemas.microsoft.com/office/drawing/2014/main" id="{0648E3CD-D30D-4CC4-8089-31EBCC379A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0397">
            <a:off x="2163741" y="3232048"/>
            <a:ext cx="2614409" cy="285761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DB7798-7ADB-4C62-8ADC-812C47380A24}"/>
              </a:ext>
            </a:extLst>
          </p:cNvPr>
          <p:cNvSpPr txBox="1"/>
          <p:nvPr/>
        </p:nvSpPr>
        <p:spPr>
          <a:xfrm>
            <a:off x="5218107" y="1389428"/>
            <a:ext cx="38449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should begin trying past paper questions as far in advance of your exam as possible.</a:t>
            </a:r>
          </a:p>
          <a:p>
            <a:endParaRPr lang="en-GB" dirty="0"/>
          </a:p>
          <a:p>
            <a:r>
              <a:rPr lang="en-GB" dirty="0"/>
              <a:t>Ask your subject teacher the exact name of the exam board and specification.</a:t>
            </a:r>
          </a:p>
          <a:p>
            <a:endParaRPr lang="en-GB" dirty="0"/>
          </a:p>
          <a:p>
            <a:r>
              <a:rPr lang="en-GB" dirty="0"/>
              <a:t>Look out for the exam verbs (describe, explain and evaluate) and try and picture the mark scheme.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6831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4540720-7A65-4FD5-AF07-ED599D13CE88}"/>
              </a:ext>
            </a:extLst>
          </p:cNvPr>
          <p:cNvSpPr txBox="1"/>
          <p:nvPr/>
        </p:nvSpPr>
        <p:spPr>
          <a:xfrm>
            <a:off x="1073426" y="583095"/>
            <a:ext cx="5870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Revision Strategy 2:Fact sheet.</a:t>
            </a:r>
          </a:p>
        </p:txBody>
      </p:sp>
      <p:pic>
        <p:nvPicPr>
          <p:cNvPr id="3" name="Picture 2" descr="Physical Science Curriculum Mastery Posters Light poster:Teaching Supplies  | Fisher Scientific">
            <a:extLst>
              <a:ext uri="{FF2B5EF4-FFF2-40B4-BE49-F238E27FC236}">
                <a16:creationId xmlns:a16="http://schemas.microsoft.com/office/drawing/2014/main" id="{99BD0347-786A-409E-97C1-02A8EF908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30" y="1106315"/>
            <a:ext cx="3150371" cy="45656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The HOPES Brain Tutorial: An Introduction (printable fact sheet) – HOPES  Huntington's Disease Information">
            <a:extLst>
              <a:ext uri="{FF2B5EF4-FFF2-40B4-BE49-F238E27FC236}">
                <a16:creationId xmlns:a16="http://schemas.microsoft.com/office/drawing/2014/main" id="{1C76A6E1-ABBE-436F-AA7B-2036E9B325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810" y="1106315"/>
            <a:ext cx="3546766" cy="440658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07847B-679A-4C08-B3CA-DFC95D38D997}"/>
              </a:ext>
            </a:extLst>
          </p:cNvPr>
          <p:cNvSpPr txBox="1"/>
          <p:nvPr/>
        </p:nvSpPr>
        <p:spPr>
          <a:xfrm>
            <a:off x="7674279" y="2432446"/>
            <a:ext cx="2040834" cy="17543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Compile a fact sheet that has key words, diagrams, information and images about a topic</a:t>
            </a:r>
          </a:p>
        </p:txBody>
      </p:sp>
    </p:spTree>
    <p:extLst>
      <p:ext uri="{BB962C8B-B14F-4D97-AF65-F5344CB8AC3E}">
        <p14:creationId xmlns:p14="http://schemas.microsoft.com/office/powerpoint/2010/main" val="826855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0C8B1C-5F82-4994-87E3-17979A341DC2}"/>
              </a:ext>
            </a:extLst>
          </p:cNvPr>
          <p:cNvSpPr txBox="1"/>
          <p:nvPr/>
        </p:nvSpPr>
        <p:spPr>
          <a:xfrm>
            <a:off x="1073426" y="583095"/>
            <a:ext cx="5870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Revision Strategy 3: Flash Cards.</a:t>
            </a:r>
          </a:p>
        </p:txBody>
      </p:sp>
      <p:sp>
        <p:nvSpPr>
          <p:cNvPr id="3" name="Curved Left Arrow 5">
            <a:extLst>
              <a:ext uri="{FF2B5EF4-FFF2-40B4-BE49-F238E27FC236}">
                <a16:creationId xmlns:a16="http://schemas.microsoft.com/office/drawing/2014/main" id="{E526FF9C-FB39-4789-93D8-51D1182E8FF4}"/>
              </a:ext>
            </a:extLst>
          </p:cNvPr>
          <p:cNvSpPr/>
          <p:nvPr/>
        </p:nvSpPr>
        <p:spPr>
          <a:xfrm rot="19382339">
            <a:off x="4848876" y="1322477"/>
            <a:ext cx="1368152" cy="1942257"/>
          </a:xfrm>
          <a:prstGeom prst="curvedLef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4B2B02-CDE4-45F1-9476-4BFCF9AE15AF}"/>
              </a:ext>
            </a:extLst>
          </p:cNvPr>
          <p:cNvSpPr txBox="1"/>
          <p:nvPr/>
        </p:nvSpPr>
        <p:spPr>
          <a:xfrm>
            <a:off x="2348741" y="3429000"/>
            <a:ext cx="4595398" cy="276998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What are the main parts of the reflex arc?</a:t>
            </a:r>
          </a:p>
          <a:p>
            <a:endParaRPr lang="en-GB" sz="1200" b="1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GB" sz="1200" b="1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GB" sz="1200" b="1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GB" sz="1200" b="1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GB" sz="1200" b="1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GB" sz="1200" b="1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GB" sz="1200" b="1" dirty="0">
              <a:solidFill>
                <a:prstClr val="black"/>
              </a:solidFill>
              <a:latin typeface="Calibri" panose="020F0502020204030204"/>
            </a:endParaRPr>
          </a:p>
          <a:p>
            <a:endParaRPr lang="en-GB" sz="1200" b="1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A – Receptor </a:t>
            </a: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(reacts to a stimulus)</a:t>
            </a:r>
          </a:p>
          <a:p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B – Sensory Neuron </a:t>
            </a: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(carries message to the co-ordinator/CNS)</a:t>
            </a:r>
          </a:p>
          <a:p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C – Relay Neuron </a:t>
            </a: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     </a:t>
            </a:r>
            <a:r>
              <a:rPr lang="en-GB" sz="1200" b="1" dirty="0">
                <a:solidFill>
                  <a:srgbClr val="A5A5A5">
                    <a:lumMod val="50000"/>
                  </a:srgbClr>
                </a:solidFill>
                <a:latin typeface="Calibri" panose="020F0502020204030204"/>
              </a:rPr>
              <a:t>Gaps between neurons are called SYNAPSES</a:t>
            </a:r>
          </a:p>
          <a:p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D – Motor Neuron </a:t>
            </a: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(carries message away from co-ordinator/CNS</a:t>
            </a:r>
          </a:p>
          <a:p>
            <a:r>
              <a:rPr lang="en-GB" sz="1200" b="1" dirty="0">
                <a:solidFill>
                  <a:prstClr val="black"/>
                </a:solidFill>
                <a:latin typeface="Calibri" panose="020F0502020204030204"/>
              </a:rPr>
              <a:t>E – Effector </a:t>
            </a:r>
            <a:r>
              <a:rPr lang="en-GB" sz="1200" dirty="0">
                <a:solidFill>
                  <a:prstClr val="black"/>
                </a:solidFill>
                <a:latin typeface="Calibri" panose="020F0502020204030204"/>
              </a:rPr>
              <a:t>(a muscle or gland)</a:t>
            </a:r>
          </a:p>
        </p:txBody>
      </p:sp>
      <p:pic>
        <p:nvPicPr>
          <p:cNvPr id="5" name="Picture 38" descr="http://www.usi.edu/science/biology/mkhopper/Ex22HumanReflexes/Images/Reflex%20Arc.jpg">
            <a:extLst>
              <a:ext uri="{FF2B5EF4-FFF2-40B4-BE49-F238E27FC236}">
                <a16:creationId xmlns:a16="http://schemas.microsoft.com/office/drawing/2014/main" id="{F62DD38A-F43C-461D-8351-793B301FE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-85"/>
          <a:stretch>
            <a:fillRect/>
          </a:stretch>
        </p:blipFill>
        <p:spPr bwMode="auto">
          <a:xfrm>
            <a:off x="2982004" y="3933057"/>
            <a:ext cx="3328872" cy="1224136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F9C376-2F52-4C1E-8B9B-6461D75C3749}"/>
              </a:ext>
            </a:extLst>
          </p:cNvPr>
          <p:cNvSpPr txBox="1"/>
          <p:nvPr/>
        </p:nvSpPr>
        <p:spPr>
          <a:xfrm>
            <a:off x="276189" y="1407180"/>
            <a:ext cx="45327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prstClr val="black"/>
                </a:solidFill>
                <a:latin typeface="Bradley Hand ITC" pitchFamily="66" charset="0"/>
              </a:rPr>
              <a:t>How does the reflex arc work?</a:t>
            </a:r>
          </a:p>
        </p:txBody>
      </p:sp>
      <p:pic>
        <p:nvPicPr>
          <p:cNvPr id="8" name="Picture 2" descr="Pin on Organised Notes by a Disorganised Student">
            <a:extLst>
              <a:ext uri="{FF2B5EF4-FFF2-40B4-BE49-F238E27FC236}">
                <a16:creationId xmlns:a16="http://schemas.microsoft.com/office/drawing/2014/main" id="{3156A46D-8276-4841-A435-34F160A5F8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9" t="7790" r="12342" b="3204"/>
          <a:stretch/>
        </p:blipFill>
        <p:spPr bwMode="auto">
          <a:xfrm rot="20325833">
            <a:off x="7373692" y="3810467"/>
            <a:ext cx="2082796" cy="1403095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EA16F4-766F-4465-9DFF-5E1074BC0077}"/>
              </a:ext>
            </a:extLst>
          </p:cNvPr>
          <p:cNvSpPr txBox="1"/>
          <p:nvPr/>
        </p:nvSpPr>
        <p:spPr>
          <a:xfrm>
            <a:off x="6811617" y="1709530"/>
            <a:ext cx="2828265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/>
              <a:t>Create a set of flash cards that contain key pieces of information and vocabulary for a topic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08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719710-B2CD-498C-83CB-AA94881A2730}"/>
              </a:ext>
            </a:extLst>
          </p:cNvPr>
          <p:cNvSpPr txBox="1"/>
          <p:nvPr/>
        </p:nvSpPr>
        <p:spPr>
          <a:xfrm>
            <a:off x="1073426" y="583095"/>
            <a:ext cx="5870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Revision Strategy 4: Mind Maps.</a:t>
            </a:r>
          </a:p>
        </p:txBody>
      </p:sp>
      <p:pic>
        <p:nvPicPr>
          <p:cNvPr id="3" name="Picture 2" descr="braintorming by using diagrams that chunk thoughts and emotions and ideas  together. like a pinboard, only, not. [is it any won… | Mind map art, Mind  map, Mental map">
            <a:extLst>
              <a:ext uri="{FF2B5EF4-FFF2-40B4-BE49-F238E27FC236}">
                <a16:creationId xmlns:a16="http://schemas.microsoft.com/office/drawing/2014/main" id="{86ACD397-051C-4158-B1BF-FBB828904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4"/>
          <a:stretch/>
        </p:blipFill>
        <p:spPr bwMode="auto">
          <a:xfrm>
            <a:off x="724428" y="1590260"/>
            <a:ext cx="5371572" cy="3993054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6ECBB4-46D8-47D7-9C8F-83DB5C85ED3E}"/>
              </a:ext>
            </a:extLst>
          </p:cNvPr>
          <p:cNvSpPr txBox="1"/>
          <p:nvPr/>
        </p:nvSpPr>
        <p:spPr>
          <a:xfrm>
            <a:off x="6427304" y="1987826"/>
            <a:ext cx="3008244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/>
              <a:t>Produce a mind map to logically organise key concepts – perhaps even add illustrations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9260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4E526C-98B1-46B8-B511-477443EF93E1}"/>
              </a:ext>
            </a:extLst>
          </p:cNvPr>
          <p:cNvSpPr txBox="1"/>
          <p:nvPr/>
        </p:nvSpPr>
        <p:spPr>
          <a:xfrm>
            <a:off x="1073426" y="583095"/>
            <a:ext cx="5870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Revision Strategy 5:Quizzes.</a:t>
            </a:r>
          </a:p>
        </p:txBody>
      </p:sp>
      <p:pic>
        <p:nvPicPr>
          <p:cNvPr id="3" name="Picture 4" descr="Multiple Choice Archives | Dyslexia | Dyslexic Advantage">
            <a:extLst>
              <a:ext uri="{FF2B5EF4-FFF2-40B4-BE49-F238E27FC236}">
                <a16:creationId xmlns:a16="http://schemas.microsoft.com/office/drawing/2014/main" id="{5E77C7D7-1103-499D-A4BE-5811A5199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1" y="2089059"/>
            <a:ext cx="5112119" cy="341489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602A10-AA49-43AA-AD03-182E4DD02E8F}"/>
              </a:ext>
            </a:extLst>
          </p:cNvPr>
          <p:cNvSpPr txBox="1"/>
          <p:nvPr/>
        </p:nvSpPr>
        <p:spPr>
          <a:xfrm>
            <a:off x="6427304" y="1488894"/>
            <a:ext cx="3048000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/>
              <a:t>Compose a quiz on what you have learnt about a topic and test a family member or friend</a:t>
            </a:r>
            <a:endParaRPr lang="en-GB" dirty="0"/>
          </a:p>
        </p:txBody>
      </p:sp>
      <p:pic>
        <p:nvPicPr>
          <p:cNvPr id="5" name="Picture 6" descr="How to Create a Multiple Choice Quiz - ProProfs Quiz Maker FAQs">
            <a:extLst>
              <a:ext uri="{FF2B5EF4-FFF2-40B4-BE49-F238E27FC236}">
                <a16:creationId xmlns:a16="http://schemas.microsoft.com/office/drawing/2014/main" id="{2517ACC3-7BE1-4149-8141-38FCBCD1E9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9" t="2400" r="62918" b="19429"/>
          <a:stretch/>
        </p:blipFill>
        <p:spPr bwMode="auto">
          <a:xfrm rot="20306471">
            <a:off x="6746434" y="3601277"/>
            <a:ext cx="2226649" cy="21835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32442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1088</Words>
  <Application>Microsoft Office PowerPoint</Application>
  <PresentationFormat>Widescreen</PresentationFormat>
  <Paragraphs>262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Avenir Next LT Pro</vt:lpstr>
      <vt:lpstr>Bradley Hand ITC</vt:lpstr>
      <vt:lpstr>Calibri</vt:lpstr>
      <vt:lpstr>Century Gothic</vt:lpstr>
      <vt:lpstr>Times New Roman</vt:lpstr>
      <vt:lpstr>Verdana</vt:lpstr>
      <vt:lpstr>Simple Light</vt:lpstr>
      <vt:lpstr> A guide to preparing for end of year assessments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Wilsthorpe Community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for Learning at KS3</dc:title>
  <dc:creator>Matthew Gray</dc:creator>
  <cp:lastModifiedBy>Matthew Gray</cp:lastModifiedBy>
  <cp:revision>30</cp:revision>
  <cp:lastPrinted>2022-03-25T09:39:28Z</cp:lastPrinted>
  <dcterms:created xsi:type="dcterms:W3CDTF">2019-08-22T09:22:37Z</dcterms:created>
  <dcterms:modified xsi:type="dcterms:W3CDTF">2022-04-05T07:59:03Z</dcterms:modified>
</cp:coreProperties>
</file>